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320" r:id="rId2"/>
    <p:sldId id="321" r:id="rId3"/>
    <p:sldId id="309" r:id="rId4"/>
    <p:sldId id="281" r:id="rId5"/>
    <p:sldId id="280" r:id="rId6"/>
    <p:sldId id="322" r:id="rId7"/>
    <p:sldId id="282" r:id="rId8"/>
    <p:sldId id="324" r:id="rId9"/>
    <p:sldId id="283" r:id="rId10"/>
    <p:sldId id="326" r:id="rId11"/>
    <p:sldId id="327" r:id="rId12"/>
    <p:sldId id="328" r:id="rId13"/>
    <p:sldId id="284" r:id="rId14"/>
    <p:sldId id="312" r:id="rId15"/>
    <p:sldId id="310" r:id="rId16"/>
    <p:sldId id="294" r:id="rId17"/>
    <p:sldId id="295" r:id="rId18"/>
    <p:sldId id="313" r:id="rId19"/>
    <p:sldId id="330" r:id="rId20"/>
    <p:sldId id="332" r:id="rId21"/>
    <p:sldId id="314" r:id="rId22"/>
    <p:sldId id="331" r:id="rId23"/>
    <p:sldId id="302" r:id="rId24"/>
    <p:sldId id="334" r:id="rId25"/>
    <p:sldId id="335" r:id="rId26"/>
    <p:sldId id="336" r:id="rId27"/>
    <p:sldId id="317" r:id="rId28"/>
    <p:sldId id="318" r:id="rId29"/>
    <p:sldId id="338" r:id="rId30"/>
    <p:sldId id="339" r:id="rId31"/>
    <p:sldId id="340" r:id="rId32"/>
    <p:sldId id="341" r:id="rId33"/>
    <p:sldId id="343" r:id="rId34"/>
    <p:sldId id="344" r:id="rId35"/>
    <p:sldId id="345" r:id="rId36"/>
    <p:sldId id="278"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i75FDjBjhaTMgoBVZoAqfA5wSp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402F8C-416B-4D7A-9071-0ACF935F73CB}">
  <a:tblStyle styleId="{B4402F8C-416B-4D7A-9071-0ACF935F73CB}" styleName="Table_0">
    <a:wholeTbl>
      <a:tcTxStyle b="off" i="off">
        <a:font>
          <a:latin typeface="Palatino Linotype"/>
          <a:ea typeface="Palatino Linotype"/>
          <a:cs typeface="Palatino Linotype"/>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Palatino Linotype"/>
          <a:ea typeface="Palatino Linotype"/>
          <a:cs typeface="Palatino Linotype"/>
        </a:font>
        <a:schemeClr val="lt1"/>
      </a:tcTxStyle>
      <a:tcStyle>
        <a:tcBdr/>
        <a:fill>
          <a:solidFill>
            <a:schemeClr val="accent1"/>
          </a:solidFill>
        </a:fill>
      </a:tcStyle>
    </a:lastCol>
    <a:firstCol>
      <a:tcTxStyle b="on" i="off">
        <a:font>
          <a:latin typeface="Palatino Linotype"/>
          <a:ea typeface="Palatino Linotype"/>
          <a:cs typeface="Palatino Linotype"/>
        </a:font>
        <a:schemeClr val="lt1"/>
      </a:tcTxStyle>
      <a:tcStyle>
        <a:tcBdr/>
        <a:fill>
          <a:solidFill>
            <a:schemeClr val="accent1"/>
          </a:solidFill>
        </a:fill>
      </a:tcStyle>
    </a:firstCol>
    <a:lastRow>
      <a:tcTxStyle b="on" i="off">
        <a:font>
          <a:latin typeface="Palatino Linotype"/>
          <a:ea typeface="Palatino Linotype"/>
          <a:cs typeface="Palatino Linotype"/>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Palatino Linotype"/>
          <a:ea typeface="Palatino Linotype"/>
          <a:cs typeface="Palatino Linotype"/>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6B351AF5-E92A-4C4A-BEB4-695E7472DBF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9AD849B-DC0B-45F1-B329-076D47B543B0}"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4660"/>
  </p:normalViewPr>
  <p:slideViewPr>
    <p:cSldViewPr snapToGrid="0">
      <p:cViewPr varScale="1">
        <p:scale>
          <a:sx n="69" d="100"/>
          <a:sy n="69"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886102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4492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809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35</a:t>
            </a:fld>
            <a:endParaRPr lang="en-US"/>
          </a:p>
        </p:txBody>
      </p:sp>
    </p:spTree>
    <p:extLst>
      <p:ext uri="{BB962C8B-B14F-4D97-AF65-F5344CB8AC3E}">
        <p14:creationId xmlns:p14="http://schemas.microsoft.com/office/powerpoint/2010/main" val="585637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atinLnBrk="0"/>
            <a:r>
              <a:rPr lang="vi-VN" sz="1200" b="0" i="0" kern="1200">
                <a:solidFill>
                  <a:schemeClr val="tx1"/>
                </a:solidFill>
                <a:effectLst/>
                <a:latin typeface="+mn-lt"/>
                <a:ea typeface="+mn-ea"/>
                <a:cs typeface="+mn-cs"/>
              </a:rPr>
              <a:t>- Trong thực tế, hiện tượng "ngày dài, đêm ngắn" (tháng 5) và ngày ngắn đêm dài" (tháng 10) do ảnh hưởng của sự vận động tự quay quanh trục của Trái Đất và chuyển động của Trái Đất quanh Mặt Trời.</a:t>
            </a:r>
          </a:p>
          <a:p>
            <a:pPr latinLnBrk="0"/>
            <a:r>
              <a:rPr lang="vi-VN" sz="1200" b="0" i="0" kern="1200">
                <a:solidFill>
                  <a:schemeClr val="tx1"/>
                </a:solidFill>
                <a:effectLst/>
                <a:latin typeface="+mn-lt"/>
                <a:ea typeface="+mn-ea"/>
                <a:cs typeface="+mn-cs"/>
              </a:rPr>
              <a:t>- Vào tháng 6 dương lịch (tháng 5 âm lịch): bán cầu Bắc ngả về phía Mặt Trời, nhận được nhiều ánh sáng hơn bán cầu Nam =&gt; ngày dài, đêm ngắn.</a:t>
            </a:r>
          </a:p>
          <a:p>
            <a:pPr latinLnBrk="0"/>
            <a:r>
              <a:rPr lang="vi-VN" sz="1200" b="0" i="0" kern="1200">
                <a:solidFill>
                  <a:schemeClr val="tx1"/>
                </a:solidFill>
                <a:effectLst/>
                <a:latin typeface="+mn-lt"/>
                <a:ea typeface="+mn-ea"/>
                <a:cs typeface="+mn-cs"/>
              </a:rPr>
              <a:t>- Vào tháng 12 dương lịch (tháng 10 âm lịch): nửa cầu Bắc chếch xa Mặt Trời, nhận được ít ánh sáng hơn bán cầu Nam =&gt; ngày ngắn, đêm dài.</a:t>
            </a:r>
          </a:p>
          <a:p>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endParaRPr/>
          </a:p>
        </p:txBody>
      </p:sp>
    </p:spTree>
    <p:extLst>
      <p:ext uri="{BB962C8B-B14F-4D97-AF65-F5344CB8AC3E}">
        <p14:creationId xmlns:p14="http://schemas.microsoft.com/office/powerpoint/2010/main" val="3444736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atinLnBrk="0"/>
            <a:r>
              <a:rPr lang="en-US" sz="1200" b="1" i="0" kern="1200">
                <a:solidFill>
                  <a:schemeClr val="tx1"/>
                </a:solidFill>
                <a:effectLst/>
                <a:latin typeface="+mn-lt"/>
                <a:ea typeface="+mn-ea"/>
                <a:cs typeface="+mn-cs"/>
              </a:rPr>
              <a:t>Bán cầu Bắc:</a:t>
            </a:r>
            <a:r>
              <a:rPr lang="en-US" sz="1200" b="0" i="0" kern="1200">
                <a:solidFill>
                  <a:schemeClr val="tx1"/>
                </a:solidFill>
                <a:effectLst/>
                <a:latin typeface="+mn-lt"/>
                <a:ea typeface="+mn-ea"/>
                <a:cs typeface="+mn-cs"/>
              </a:rPr>
              <a:t> nằm phía bắc Xích đạo.</a:t>
            </a:r>
          </a:p>
          <a:p>
            <a:pPr latinLnBrk="0"/>
            <a:r>
              <a:rPr lang="en-US" sz="1200" b="1" i="0" kern="1200">
                <a:solidFill>
                  <a:schemeClr val="tx1"/>
                </a:solidFill>
                <a:effectLst/>
                <a:latin typeface="+mn-lt"/>
                <a:ea typeface="+mn-ea"/>
                <a:cs typeface="+mn-cs"/>
              </a:rPr>
              <a:t>- Bán cầu Nam:</a:t>
            </a:r>
            <a:r>
              <a:rPr lang="en-US" sz="1200" b="0" i="0" kern="1200">
                <a:solidFill>
                  <a:schemeClr val="tx1"/>
                </a:solidFill>
                <a:effectLst/>
                <a:latin typeface="+mn-lt"/>
                <a:ea typeface="+mn-ea"/>
                <a:cs typeface="+mn-cs"/>
              </a:rPr>
              <a:t> nằm phía nam Xích đạo.</a:t>
            </a:r>
          </a:p>
          <a:p>
            <a:r>
              <a:rPr lang="en-US" sz="1200" b="0" i="0" kern="1200">
                <a:solidFill>
                  <a:schemeClr val="tx1"/>
                </a:solidFill>
                <a:effectLst/>
                <a:latin typeface="+mn-lt"/>
                <a:ea typeface="+mn-ea"/>
                <a:cs typeface="+mn-cs"/>
              </a:rPr>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a:r>
            <a:br>
              <a:rPr lang="en-US" sz="1200" b="0" i="0" kern="1200">
                <a:solidFill>
                  <a:schemeClr val="tx1"/>
                </a:solidFill>
                <a:effectLst/>
                <a:latin typeface="+mn-lt"/>
                <a:ea typeface="+mn-ea"/>
                <a:cs typeface="+mn-cs"/>
              </a:rPr>
            </a:br>
            <a:endParaRPr/>
          </a:p>
        </p:txBody>
      </p:sp>
    </p:spTree>
    <p:extLst>
      <p:ext uri="{BB962C8B-B14F-4D97-AF65-F5344CB8AC3E}">
        <p14:creationId xmlns:p14="http://schemas.microsoft.com/office/powerpoint/2010/main" val="689914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atinLnBrk="0"/>
            <a:r>
              <a:rPr lang="vi-VN"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Bán cầu Bắc:</a:t>
            </a:r>
            <a:r>
              <a:rPr lang="en-US" sz="1200" b="0" i="0" kern="1200">
                <a:solidFill>
                  <a:schemeClr val="tx1"/>
                </a:solidFill>
                <a:effectLst/>
                <a:latin typeface="+mn-lt"/>
                <a:ea typeface="+mn-ea"/>
                <a:cs typeface="+mn-cs"/>
              </a:rPr>
              <a:t> nằm phía bắc Xích đạo.</a:t>
            </a:r>
          </a:p>
          <a:p>
            <a:pPr latinLnBrk="0"/>
            <a:r>
              <a:rPr lang="en-US" sz="1200" b="1" i="0" kern="1200">
                <a:solidFill>
                  <a:schemeClr val="tx1"/>
                </a:solidFill>
                <a:effectLst/>
                <a:latin typeface="+mn-lt"/>
                <a:ea typeface="+mn-ea"/>
                <a:cs typeface="+mn-cs"/>
              </a:rPr>
              <a:t>- Bán cầu Nam:</a:t>
            </a:r>
            <a:r>
              <a:rPr lang="en-US" sz="1200" b="0" i="0" kern="1200">
                <a:solidFill>
                  <a:schemeClr val="tx1"/>
                </a:solidFill>
                <a:effectLst/>
                <a:latin typeface="+mn-lt"/>
                <a:ea typeface="+mn-ea"/>
                <a:cs typeface="+mn-cs"/>
              </a:rPr>
              <a:t> nằm phía nam Xích đạo.</a:t>
            </a:r>
          </a:p>
          <a:p>
            <a:r>
              <a:rPr lang="en-US" sz="1200" b="0" i="0" kern="1200">
                <a:solidFill>
                  <a:schemeClr val="tx1"/>
                </a:solidFill>
                <a:effectLst/>
                <a:latin typeface="+mn-lt"/>
                <a:ea typeface="+mn-ea"/>
                <a:cs typeface="+mn-cs"/>
              </a:rPr>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a:r>
            <a:br>
              <a:rPr lang="en-US" sz="1200" b="0" i="0" kern="1200">
                <a:solidFill>
                  <a:schemeClr val="tx1"/>
                </a:solidFill>
                <a:effectLst/>
                <a:latin typeface="+mn-lt"/>
                <a:ea typeface="+mn-ea"/>
                <a:cs typeface="+mn-cs"/>
              </a:rPr>
            </a:br>
            <a:endParaRPr/>
          </a:p>
        </p:txBody>
      </p:sp>
    </p:spTree>
    <p:extLst>
      <p:ext uri="{BB962C8B-B14F-4D97-AF65-F5344CB8AC3E}">
        <p14:creationId xmlns:p14="http://schemas.microsoft.com/office/powerpoint/2010/main" val="4130025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u="none" strike="noStrike" cap="none" dirty="0" smtClean="0">
                <a:solidFill>
                  <a:schemeClr val="dk1"/>
                </a:solidFill>
                <a:effectLst/>
                <a:latin typeface="Calibri"/>
                <a:ea typeface="Calibri"/>
                <a:cs typeface="Calibri"/>
                <a:sym typeface="Calibri"/>
              </a:rPr>
              <a:t>Đài thiên văn Hoàng gia được thành lập năm 1675 và trở thành cơ quan đo lường thiên văn chuẩn của Anh. Năm 1851, một nhà thiên văn học có tên George Biddell Airy đã thiết kế ra dụng cụ đo thời gian các ngôi sao đi qua kinh tuyến của địa phương, từ đó xác định vị trí của kinh tuyến gốc. Vào năm 1884, kinh tuyến gốc chính thức được hội nghị quốc tế thông qua, trở thành kinh tuyến 0</a:t>
            </a:r>
            <a:r>
              <a:rPr lang="vi-VN" sz="1200" b="0" i="0" u="none" strike="noStrike" cap="none" baseline="30000" dirty="0" smtClean="0">
                <a:solidFill>
                  <a:schemeClr val="dk1"/>
                </a:solidFill>
                <a:effectLst/>
                <a:latin typeface="Calibri"/>
                <a:ea typeface="Calibri"/>
                <a:cs typeface="Calibri"/>
                <a:sym typeface="Calibri"/>
              </a:rPr>
              <a:t>o</a:t>
            </a:r>
            <a:r>
              <a:rPr lang="vi-VN" sz="1200" b="0" i="0" u="none" strike="noStrike" cap="none" dirty="0" smtClean="0">
                <a:solidFill>
                  <a:schemeClr val="dk1"/>
                </a:solidFill>
                <a:effectLst/>
                <a:latin typeface="Calibri"/>
                <a:ea typeface="Calibri"/>
                <a:cs typeface="Calibri"/>
                <a:sym typeface="Calibri"/>
              </a:rPr>
              <a:t>0’0” và thời gian Greenwich được lấy làm thời gian tiêu chuẩn quốc tế (GMT).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7474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u="none" strike="noStrike" cap="none" dirty="0" smtClean="0">
                <a:solidFill>
                  <a:schemeClr val="dk1"/>
                </a:solidFill>
                <a:effectLst/>
                <a:latin typeface="Calibri"/>
                <a:ea typeface="Calibri"/>
                <a:cs typeface="Calibri"/>
                <a:sym typeface="Calibri"/>
              </a:rPr>
              <a:t>Kinh độ là số độ về phía đông hoặc phía tây của một điểm trên Trái đất tính từ đường bắc-nam được gọi là kinh tuyến gốc. Kinh độ của kinh tuyến gốc là 0 ° và kinh độ của phần còn lại của trái đất là 180 ° Đông hoặc 180 ° Tây. Không giống như vĩ độ, có đường xích đạo là điểm xuất phát tự nhiên, kinh độ không có điểm xuất phát tự nhiên và đường là kinh tuyến gốc do con người chọn.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1463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578845-74BC-417C-AD12-EA398A8B7B8D}" type="slidenum">
              <a:rPr lang="en-US" smtClean="0"/>
              <a:t>19</a:t>
            </a:fld>
            <a:endParaRPr lang="en-US"/>
          </a:p>
        </p:txBody>
      </p:sp>
    </p:spTree>
    <p:extLst>
      <p:ext uri="{BB962C8B-B14F-4D97-AF65-F5344CB8AC3E}">
        <p14:creationId xmlns:p14="http://schemas.microsoft.com/office/powerpoint/2010/main" val="620950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2847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8f342daea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8f342daea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5711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5"/>
        <p:cNvGrpSpPr/>
        <p:nvPr/>
      </p:nvGrpSpPr>
      <p:grpSpPr>
        <a:xfrm>
          <a:off x="0" y="0"/>
          <a:ext cx="0" cy="0"/>
          <a:chOff x="0" y="0"/>
          <a:chExt cx="0" cy="0"/>
        </a:xfrm>
      </p:grpSpPr>
      <p:sp>
        <p:nvSpPr>
          <p:cNvPr id="16" name="Google Shape;16;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rgbClr val="000000"/>
              </a:buClr>
              <a:buSzPts val="1400"/>
              <a:buFont typeface="Arial"/>
              <a:buNone/>
              <a:defRPr sz="6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9pPr>
          </a:lstStyle>
          <a:p>
            <a:endParaRPr/>
          </a:p>
        </p:txBody>
      </p:sp>
      <p:sp>
        <p:nvSpPr>
          <p:cNvPr id="18" name="Google Shape;18;p3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3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 name="Google Shape;20;p3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27D07-653E-411E-BF98-B1645F6CF9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FFEF9-D5FF-496F-BC8F-F9F17BAA77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06EA24-BB48-40F3-85CE-DF5235C2B8D0}"/>
              </a:ext>
            </a:extLst>
          </p:cNvPr>
          <p:cNvSpPr>
            <a:spLocks noGrp="1"/>
          </p:cNvSpPr>
          <p:nvPr>
            <p:ph type="dt" sz="half" idx="10"/>
          </p:nvPr>
        </p:nvSpPr>
        <p:spPr/>
        <p:txBody>
          <a:bodyPr/>
          <a:lstStyle/>
          <a:p>
            <a:fld id="{7B5AA36A-91DF-4D36-8D3F-14DA36FD2A7B}" type="datetimeFigureOut">
              <a:rPr lang="en-US" smtClean="0"/>
              <a:t>20-Jan-26</a:t>
            </a:fld>
            <a:endParaRPr lang="en-US"/>
          </a:p>
        </p:txBody>
      </p:sp>
      <p:sp>
        <p:nvSpPr>
          <p:cNvPr id="5" name="Footer Placeholder 4">
            <a:extLst>
              <a:ext uri="{FF2B5EF4-FFF2-40B4-BE49-F238E27FC236}">
                <a16:creationId xmlns:a16="http://schemas.microsoft.com/office/drawing/2014/main" id="{41505A48-87A6-478D-9177-722BF20BF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204CE-73E8-47C6-B132-ADD156AE408E}"/>
              </a:ext>
            </a:extLst>
          </p:cNvPr>
          <p:cNvSpPr>
            <a:spLocks noGrp="1"/>
          </p:cNvSpPr>
          <p:nvPr>
            <p:ph type="sldNum" sz="quarter" idx="12"/>
          </p:nvPr>
        </p:nvSpPr>
        <p:spPr/>
        <p:txBody>
          <a:bodyPr/>
          <a:lstStyle/>
          <a:p>
            <a:fld id="{B814A3EF-D91A-4F8F-B80D-FDD90E0465AD}" type="slidenum">
              <a:rPr lang="en-US" smtClean="0"/>
              <a:t>‹#›</a:t>
            </a:fld>
            <a:endParaRPr lang="en-US"/>
          </a:p>
        </p:txBody>
      </p:sp>
    </p:spTree>
    <p:extLst>
      <p:ext uri="{BB962C8B-B14F-4D97-AF65-F5344CB8AC3E}">
        <p14:creationId xmlns:p14="http://schemas.microsoft.com/office/powerpoint/2010/main" val="2312267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151"/>
        <p:cNvGrpSpPr/>
        <p:nvPr/>
      </p:nvGrpSpPr>
      <p:grpSpPr>
        <a:xfrm>
          <a:off x="0" y="0"/>
          <a:ext cx="0" cy="0"/>
          <a:chOff x="0" y="0"/>
          <a:chExt cx="0" cy="0"/>
        </a:xfrm>
      </p:grpSpPr>
      <p:sp>
        <p:nvSpPr>
          <p:cNvPr id="152" name="Google Shape;152;p14"/>
          <p:cNvSpPr txBox="1">
            <a:spLocks noGrp="1"/>
          </p:cNvSpPr>
          <p:nvPr>
            <p:ph type="title"/>
          </p:nvPr>
        </p:nvSpPr>
        <p:spPr>
          <a:xfrm>
            <a:off x="1004000" y="5565965"/>
            <a:ext cx="10184000" cy="578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21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53" name="Google Shape;153;p14"/>
          <p:cNvSpPr txBox="1">
            <a:spLocks noGrp="1"/>
          </p:cNvSpPr>
          <p:nvPr>
            <p:ph type="subTitle" idx="1"/>
          </p:nvPr>
        </p:nvSpPr>
        <p:spPr>
          <a:xfrm>
            <a:off x="1004000" y="4525500"/>
            <a:ext cx="10184000" cy="104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933"/>
            </a:lvl1pPr>
            <a:lvl2pPr lvl="1" rtl="0">
              <a:spcBef>
                <a:spcPts val="2133"/>
              </a:spcBef>
              <a:spcAft>
                <a:spcPts val="0"/>
              </a:spcAft>
              <a:buSzPts val="1600"/>
              <a:buNone/>
              <a:defRPr/>
            </a:lvl2pPr>
            <a:lvl3pPr lvl="2" rtl="0">
              <a:spcBef>
                <a:spcPts val="2133"/>
              </a:spcBef>
              <a:spcAft>
                <a:spcPts val="0"/>
              </a:spcAft>
              <a:buSzPts val="1600"/>
              <a:buNone/>
              <a:defRPr/>
            </a:lvl3pPr>
            <a:lvl4pPr lvl="3" rtl="0">
              <a:spcBef>
                <a:spcPts val="2133"/>
              </a:spcBef>
              <a:spcAft>
                <a:spcPts val="0"/>
              </a:spcAft>
              <a:buSzPts val="1600"/>
              <a:buNone/>
              <a:defRPr/>
            </a:lvl4pPr>
            <a:lvl5pPr lvl="4" rtl="0">
              <a:spcBef>
                <a:spcPts val="2133"/>
              </a:spcBef>
              <a:spcAft>
                <a:spcPts val="0"/>
              </a:spcAft>
              <a:buSzPts val="1600"/>
              <a:buNone/>
              <a:defRPr/>
            </a:lvl5pPr>
            <a:lvl6pPr lvl="5" rtl="0">
              <a:spcBef>
                <a:spcPts val="2133"/>
              </a:spcBef>
              <a:spcAft>
                <a:spcPts val="0"/>
              </a:spcAft>
              <a:buSzPts val="1600"/>
              <a:buNone/>
              <a:defRPr/>
            </a:lvl6pPr>
            <a:lvl7pPr lvl="6" rtl="0">
              <a:spcBef>
                <a:spcPts val="2133"/>
              </a:spcBef>
              <a:spcAft>
                <a:spcPts val="0"/>
              </a:spcAft>
              <a:buSzPts val="1600"/>
              <a:buNone/>
              <a:defRPr/>
            </a:lvl7pPr>
            <a:lvl8pPr lvl="7" rtl="0">
              <a:spcBef>
                <a:spcPts val="2133"/>
              </a:spcBef>
              <a:spcAft>
                <a:spcPts val="0"/>
              </a:spcAft>
              <a:buSzPts val="1600"/>
              <a:buNone/>
              <a:defRPr/>
            </a:lvl8pPr>
            <a:lvl9pPr lvl="8" rtl="0">
              <a:spcBef>
                <a:spcPts val="2133"/>
              </a:spcBef>
              <a:spcAft>
                <a:spcPts val="2133"/>
              </a:spcAft>
              <a:buSzPts val="1600"/>
              <a:buNone/>
              <a:defRPr/>
            </a:lvl9pPr>
          </a:lstStyle>
          <a:p>
            <a:endParaRPr/>
          </a:p>
        </p:txBody>
      </p:sp>
    </p:spTree>
    <p:extLst>
      <p:ext uri="{BB962C8B-B14F-4D97-AF65-F5344CB8AC3E}">
        <p14:creationId xmlns:p14="http://schemas.microsoft.com/office/powerpoint/2010/main" val="36948701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xml"/><Relationship Id="rId7"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2">
            <a:extLst>
              <a:ext uri="{FF2B5EF4-FFF2-40B4-BE49-F238E27FC236}">
                <a16:creationId xmlns:a16="http://schemas.microsoft.com/office/drawing/2014/main" id="{9CD1462A-ADAB-42A6-96C4-7E3E8E58AADF}"/>
              </a:ext>
            </a:extLst>
          </p:cNvPr>
          <p:cNvPicPr/>
          <p:nvPr/>
        </p:nvPicPr>
        <p:blipFill rotWithShape="1">
          <a:blip r:embed="rId2"/>
          <a:srcRect t="41853" b="10962"/>
          <a:stretch/>
        </p:blipFill>
        <p:spPr>
          <a:xfrm>
            <a:off x="20" y="1108385"/>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Rectangle 4">
            <a:extLst>
              <a:ext uri="{FF2B5EF4-FFF2-40B4-BE49-F238E27FC236}">
                <a16:creationId xmlns:a16="http://schemas.microsoft.com/office/drawing/2014/main" id="{CFCDA873-8149-49F9-9F2C-C792F76B1190}"/>
              </a:ext>
            </a:extLst>
          </p:cNvPr>
          <p:cNvSpPr/>
          <p:nvPr/>
        </p:nvSpPr>
        <p:spPr>
          <a:xfrm>
            <a:off x="1209963" y="4639550"/>
            <a:ext cx="10236195" cy="2038350"/>
          </a:xfrm>
          <a:prstGeom prst="rect">
            <a:avLst/>
          </a:prstGeom>
        </p:spPr>
        <p:txBody>
          <a:bodyPr vert="horz" lIns="91440" tIns="45720" rIns="91440" bIns="45720" rtlCol="0" anchor="ctr">
            <a:noAutofit/>
          </a:bodyPr>
          <a:lstStyle/>
          <a:p>
            <a:pPr marL="285750" indent="-285750">
              <a:lnSpc>
                <a:spcPct val="90000"/>
              </a:lnSpc>
              <a:spcAft>
                <a:spcPts val="600"/>
              </a:spcAft>
              <a:buFont typeface="Wingdings" panose="05000000000000000000" pitchFamily="2" charset="2"/>
              <a:buChar char="§"/>
            </a:pPr>
            <a:r>
              <a:rPr lang="en-US" sz="3000" dirty="0">
                <a:solidFill>
                  <a:srgbClr val="1223FA"/>
                </a:solidFill>
              </a:rPr>
              <a:t> </a:t>
            </a:r>
            <a:r>
              <a:rPr lang="en-US" sz="3000" dirty="0" err="1">
                <a:solidFill>
                  <a:srgbClr val="1223FA"/>
                </a:solidFill>
                <a:latin typeface="Arial" panose="020B0604020202020204" pitchFamily="34" charset="0"/>
                <a:cs typeface="Arial" panose="020B0604020202020204" pitchFamily="34" charset="0"/>
              </a:rPr>
              <a:t>Ngày</a:t>
            </a:r>
            <a:r>
              <a:rPr lang="en-US" sz="3000" dirty="0">
                <a:solidFill>
                  <a:srgbClr val="1223FA"/>
                </a:solidFill>
                <a:latin typeface="Arial" panose="020B0604020202020204" pitchFamily="34" charset="0"/>
                <a:cs typeface="Arial" panose="020B0604020202020204" pitchFamily="34" charset="0"/>
              </a:rPr>
              <a:t> nay, </a:t>
            </a:r>
            <a:r>
              <a:rPr lang="en-US" sz="3000" dirty="0" err="1">
                <a:solidFill>
                  <a:srgbClr val="1223FA"/>
                </a:solidFill>
                <a:latin typeface="Arial" panose="020B0604020202020204" pitchFamily="34" charset="0"/>
                <a:cs typeface="Arial" panose="020B0604020202020204" pitchFamily="34" charset="0"/>
              </a:rPr>
              <a:t>các</a:t>
            </a:r>
            <a:r>
              <a:rPr lang="en-US" sz="3000" dirty="0">
                <a:solidFill>
                  <a:srgbClr val="1223FA"/>
                </a:solidFill>
                <a:latin typeface="Arial" panose="020B0604020202020204" pitchFamily="34" charset="0"/>
                <a:cs typeface="Arial" panose="020B0604020202020204" pitchFamily="34" charset="0"/>
              </a:rPr>
              <a:t> con </a:t>
            </a:r>
            <a:r>
              <a:rPr lang="en-US" sz="3000" dirty="0" err="1">
                <a:solidFill>
                  <a:srgbClr val="1223FA"/>
                </a:solidFill>
                <a:latin typeface="Arial" panose="020B0604020202020204" pitchFamily="34" charset="0"/>
                <a:cs typeface="Arial" panose="020B0604020202020204" pitchFamily="34" charset="0"/>
              </a:rPr>
              <a:t>tàu</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ra</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khơi</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đều</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có</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gắn</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các</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thiết</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bị</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định</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vị</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để</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thông</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báo</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vị</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trí</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của</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tàu</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Vậy</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dựa</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vào</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đâu</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để</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người</a:t>
            </a:r>
            <a:r>
              <a:rPr lang="en-US" sz="3000" dirty="0">
                <a:solidFill>
                  <a:srgbClr val="1223FA"/>
                </a:solidFill>
                <a:latin typeface="Arial" panose="020B0604020202020204" pitchFamily="34" charset="0"/>
                <a:cs typeface="Arial" panose="020B0604020202020204" pitchFamily="34" charset="0"/>
              </a:rPr>
              <a:t> ta </a:t>
            </a:r>
            <a:r>
              <a:rPr lang="en-US" sz="3000" dirty="0" err="1">
                <a:solidFill>
                  <a:srgbClr val="1223FA"/>
                </a:solidFill>
                <a:latin typeface="Arial" panose="020B0604020202020204" pitchFamily="34" charset="0"/>
                <a:cs typeface="Arial" panose="020B0604020202020204" pitchFamily="34" charset="0"/>
              </a:rPr>
              <a:t>xác</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định</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được</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vị</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trí</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của</a:t>
            </a:r>
            <a:r>
              <a:rPr lang="en-US" sz="3000" dirty="0">
                <a:solidFill>
                  <a:srgbClr val="1223FA"/>
                </a:solidFill>
                <a:latin typeface="Arial" panose="020B0604020202020204" pitchFamily="34" charset="0"/>
                <a:cs typeface="Arial" panose="020B0604020202020204" pitchFamily="34" charset="0"/>
              </a:rPr>
              <a:t> con </a:t>
            </a:r>
            <a:r>
              <a:rPr lang="en-US" sz="3000" dirty="0" err="1">
                <a:solidFill>
                  <a:srgbClr val="1223FA"/>
                </a:solidFill>
                <a:latin typeface="Arial" panose="020B0604020202020204" pitchFamily="34" charset="0"/>
                <a:cs typeface="Arial" panose="020B0604020202020204" pitchFamily="34" charset="0"/>
              </a:rPr>
              <a:t>tàu</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khi</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đang</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lênh</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đênh</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trên</a:t>
            </a:r>
            <a:r>
              <a:rPr lang="en-US" sz="3000" dirty="0">
                <a:solidFill>
                  <a:srgbClr val="1223FA"/>
                </a:solidFill>
                <a:latin typeface="Arial" panose="020B0604020202020204" pitchFamily="34" charset="0"/>
                <a:cs typeface="Arial" panose="020B0604020202020204" pitchFamily="34" charset="0"/>
              </a:rPr>
              <a:t> </a:t>
            </a:r>
            <a:r>
              <a:rPr lang="en-US" sz="3000" dirty="0" err="1">
                <a:solidFill>
                  <a:srgbClr val="1223FA"/>
                </a:solidFill>
                <a:latin typeface="Arial" panose="020B0604020202020204" pitchFamily="34" charset="0"/>
                <a:cs typeface="Arial" panose="020B0604020202020204" pitchFamily="34" charset="0"/>
              </a:rPr>
              <a:t>biến</a:t>
            </a:r>
            <a:r>
              <a:rPr lang="en-US" sz="3000" dirty="0">
                <a:solidFill>
                  <a:srgbClr val="1223FA"/>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098255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grpSp>
        <p:nvGrpSpPr>
          <p:cNvPr id="4" name="Group 3">
            <a:extLst>
              <a:ext uri="{FF2B5EF4-FFF2-40B4-BE49-F238E27FC236}">
                <a16:creationId xmlns:a16="http://schemas.microsoft.com/office/drawing/2014/main" id="{8395ED72-7811-4EB5-BB9C-219037A1AB60}"/>
              </a:ext>
            </a:extLst>
          </p:cNvPr>
          <p:cNvGrpSpPr/>
          <p:nvPr/>
        </p:nvGrpSpPr>
        <p:grpSpPr>
          <a:xfrm>
            <a:off x="5573092" y="1141917"/>
            <a:ext cx="6618908" cy="5295126"/>
            <a:chOff x="5415665" y="1122210"/>
            <a:chExt cx="6618908" cy="5295126"/>
          </a:xfrm>
        </p:grpSpPr>
        <p:pic>
          <p:nvPicPr>
            <p:cNvPr id="3" name="Picture 2">
              <a:extLst>
                <a:ext uri="{FF2B5EF4-FFF2-40B4-BE49-F238E27FC236}">
                  <a16:creationId xmlns:a16="http://schemas.microsoft.com/office/drawing/2014/main" id="{EDE7EBA0-8135-4A54-ADA8-0583454F6976}"/>
                </a:ext>
              </a:extLst>
            </p:cNvPr>
            <p:cNvPicPr>
              <a:picLocks noChangeAspect="1"/>
            </p:cNvPicPr>
            <p:nvPr/>
          </p:nvPicPr>
          <p:blipFill>
            <a:blip r:embed="rId3"/>
            <a:stretch>
              <a:fillRect/>
            </a:stretch>
          </p:blipFill>
          <p:spPr>
            <a:xfrm>
              <a:off x="5415665" y="1122210"/>
              <a:ext cx="6618908" cy="5295126"/>
            </a:xfrm>
            <a:prstGeom prst="rect">
              <a:avLst/>
            </a:prstGeom>
          </p:spPr>
        </p:pic>
        <p:sp>
          <p:nvSpPr>
            <p:cNvPr id="19" name="Rectangle 18">
              <a:extLst>
                <a:ext uri="{FF2B5EF4-FFF2-40B4-BE49-F238E27FC236}">
                  <a16:creationId xmlns:a16="http://schemas.microsoft.com/office/drawing/2014/main" id="{AB163FA9-70FB-4C21-BC37-9A881629F733}"/>
                </a:ext>
              </a:extLst>
            </p:cNvPr>
            <p:cNvSpPr/>
            <p:nvPr/>
          </p:nvSpPr>
          <p:spPr>
            <a:xfrm>
              <a:off x="5415665" y="5732476"/>
              <a:ext cx="6101852" cy="523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a:solidFill>
                    <a:srgbClr val="0070C0"/>
                  </a:solidFill>
                  <a:latin typeface="Arial" panose="020B0604020202020204" pitchFamily="34" charset="0"/>
                  <a:cs typeface="Arial" panose="020B0604020202020204" pitchFamily="34" charset="0"/>
                </a:rPr>
                <a:t>Hình 1.1. Kinh tuyến và vĩ tuyến trên quả Địa cầu</a:t>
              </a:r>
            </a:p>
          </p:txBody>
        </p:sp>
      </p:grpSp>
      <p:sp>
        <p:nvSpPr>
          <p:cNvPr id="5" name="Rectangle 4">
            <a:extLst>
              <a:ext uri="{FF2B5EF4-FFF2-40B4-BE49-F238E27FC236}">
                <a16:creationId xmlns:a16="http://schemas.microsoft.com/office/drawing/2014/main" id="{FE90F898-633F-4157-84AE-2E05EC37DF8F}"/>
              </a:ext>
            </a:extLst>
          </p:cNvPr>
          <p:cNvSpPr/>
          <p:nvPr/>
        </p:nvSpPr>
        <p:spPr>
          <a:xfrm>
            <a:off x="86284" y="1795637"/>
            <a:ext cx="5257800" cy="2677656"/>
          </a:xfrm>
          <a:prstGeom prst="rect">
            <a:avLst/>
          </a:prstGeom>
          <a:ln>
            <a:solidFill>
              <a:srgbClr val="00B0F0"/>
            </a:solidFill>
            <a:prstDash val="sysDash"/>
          </a:ln>
        </p:spPr>
        <p:txBody>
          <a:bodyPr wrap="square">
            <a:spAutoFit/>
          </a:bodyPr>
          <a:lstStyle/>
          <a:p>
            <a:pPr algn="just"/>
            <a:r>
              <a:rPr lang="en-US" sz="2800">
                <a:solidFill>
                  <a:srgbClr val="FF0000"/>
                </a:solidFill>
                <a:latin typeface="Arial" panose="020B0604020202020204" pitchFamily="34" charset="0"/>
                <a:cs typeface="Arial" panose="020B0604020202020204" pitchFamily="34" charset="0"/>
              </a:rPr>
              <a:t>Dựa vào thông tin vừa thảo luận, em hãy xác định: kinh tuyến gốc, các kinh tuyến Đông, các kinh tuyến Tây, vĩ tuyến Bắc, vĩ tuyến Nam, Xích đạo, bán cầu Bắc, bán cầu Nam</a:t>
            </a:r>
            <a:r>
              <a:rPr lang="en-US" sz="2800">
                <a:solidFill>
                  <a:srgbClr val="FF0000"/>
                </a:solidFill>
                <a:latin typeface="OpenSans"/>
              </a:rPr>
              <a:t>.</a:t>
            </a:r>
            <a:endParaRPr lang="en-US" sz="2800"/>
          </a:p>
        </p:txBody>
      </p:sp>
      <p:sp>
        <p:nvSpPr>
          <p:cNvPr id="20" name="Google Shape;3296;p32"/>
          <p:cNvSpPr txBox="1"/>
          <p:nvPr/>
        </p:nvSpPr>
        <p:spPr>
          <a:xfrm>
            <a:off x="140626" y="1009586"/>
            <a:ext cx="7183366" cy="472000"/>
          </a:xfrm>
          <a:prstGeom prst="rect">
            <a:avLst/>
          </a:prstGeom>
          <a:noFill/>
          <a:ln>
            <a:noFill/>
          </a:ln>
        </p:spPr>
        <p:txBody>
          <a:bodyPr spcFirstLastPara="1" wrap="square" lIns="0" tIns="0" rIns="0" bIns="0" anchor="ctr" anchorCtr="0">
            <a:noAutofit/>
          </a:bodyPr>
          <a:lstStyle/>
          <a:p>
            <a:r>
              <a:rPr lang="en" sz="3200" b="1" dirty="0">
                <a:latin typeface="iCiel Cadena" panose="02000503000000020004" pitchFamily="2" charset="0"/>
                <a:ea typeface="Didact Gothic"/>
                <a:cs typeface="Didact Gothic"/>
                <a:sym typeface="Didact Gothic"/>
              </a:rPr>
              <a:t>1</a:t>
            </a:r>
            <a:r>
              <a:rPr lang="en"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Hệ</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thống</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kinh</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vĩ</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a:t>
            </a:r>
            <a:endParaRPr sz="3200" b="1" dirty="0">
              <a:latin typeface="iCiel Cadena" panose="02000503000000020004" pitchFamily="2" charset="0"/>
              <a:ea typeface="Didact Gothic"/>
              <a:cs typeface="Didact Gothic"/>
              <a:sym typeface="Didact Gothic"/>
            </a:endParaRPr>
          </a:p>
        </p:txBody>
      </p:sp>
    </p:spTree>
    <p:extLst>
      <p:ext uri="{BB962C8B-B14F-4D97-AF65-F5344CB8AC3E}">
        <p14:creationId xmlns:p14="http://schemas.microsoft.com/office/powerpoint/2010/main" val="1057589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grpSp>
        <p:nvGrpSpPr>
          <p:cNvPr id="4" name="Group 3">
            <a:extLst>
              <a:ext uri="{FF2B5EF4-FFF2-40B4-BE49-F238E27FC236}">
                <a16:creationId xmlns:a16="http://schemas.microsoft.com/office/drawing/2014/main" id="{8395ED72-7811-4EB5-BB9C-219037A1AB60}"/>
              </a:ext>
            </a:extLst>
          </p:cNvPr>
          <p:cNvGrpSpPr/>
          <p:nvPr/>
        </p:nvGrpSpPr>
        <p:grpSpPr>
          <a:xfrm>
            <a:off x="5573092" y="1141917"/>
            <a:ext cx="6618908" cy="5295126"/>
            <a:chOff x="5415665" y="1122210"/>
            <a:chExt cx="6618908" cy="5295126"/>
          </a:xfrm>
        </p:grpSpPr>
        <p:pic>
          <p:nvPicPr>
            <p:cNvPr id="3" name="Picture 2">
              <a:extLst>
                <a:ext uri="{FF2B5EF4-FFF2-40B4-BE49-F238E27FC236}">
                  <a16:creationId xmlns:a16="http://schemas.microsoft.com/office/drawing/2014/main" id="{EDE7EBA0-8135-4A54-ADA8-0583454F6976}"/>
                </a:ext>
              </a:extLst>
            </p:cNvPr>
            <p:cNvPicPr>
              <a:picLocks noChangeAspect="1"/>
            </p:cNvPicPr>
            <p:nvPr/>
          </p:nvPicPr>
          <p:blipFill>
            <a:blip r:embed="rId3"/>
            <a:stretch>
              <a:fillRect/>
            </a:stretch>
          </p:blipFill>
          <p:spPr>
            <a:xfrm>
              <a:off x="5415665" y="1122210"/>
              <a:ext cx="6618908" cy="5295126"/>
            </a:xfrm>
            <a:prstGeom prst="rect">
              <a:avLst/>
            </a:prstGeom>
          </p:spPr>
        </p:pic>
        <p:sp>
          <p:nvSpPr>
            <p:cNvPr id="19" name="Rectangle 18">
              <a:extLst>
                <a:ext uri="{FF2B5EF4-FFF2-40B4-BE49-F238E27FC236}">
                  <a16:creationId xmlns:a16="http://schemas.microsoft.com/office/drawing/2014/main" id="{AB163FA9-70FB-4C21-BC37-9A881629F733}"/>
                </a:ext>
              </a:extLst>
            </p:cNvPr>
            <p:cNvSpPr/>
            <p:nvPr/>
          </p:nvSpPr>
          <p:spPr>
            <a:xfrm>
              <a:off x="5415665" y="5732476"/>
              <a:ext cx="6101852" cy="523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a:solidFill>
                    <a:srgbClr val="0070C0"/>
                  </a:solidFill>
                  <a:latin typeface="Arial" panose="020B0604020202020204" pitchFamily="34" charset="0"/>
                  <a:cs typeface="Arial" panose="020B0604020202020204" pitchFamily="34" charset="0"/>
                </a:rPr>
                <a:t>Hình 1.1. Kinh tuyến và vĩ tuyến trên quả Địa cầu</a:t>
              </a:r>
            </a:p>
          </p:txBody>
        </p:sp>
      </p:grpSp>
      <p:cxnSp>
        <p:nvCxnSpPr>
          <p:cNvPr id="20" name="Straight Connector 19">
            <a:extLst>
              <a:ext uri="{FF2B5EF4-FFF2-40B4-BE49-F238E27FC236}">
                <a16:creationId xmlns:a16="http://schemas.microsoft.com/office/drawing/2014/main" id="{873D5A1E-06A6-4384-95D6-D6856288B575}"/>
              </a:ext>
            </a:extLst>
          </p:cNvPr>
          <p:cNvCxnSpPr>
            <a:cxnSpLocks/>
          </p:cNvCxnSpPr>
          <p:nvPr/>
        </p:nvCxnSpPr>
        <p:spPr>
          <a:xfrm>
            <a:off x="8854231" y="1592445"/>
            <a:ext cx="0" cy="39957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Freeform: Shape 30">
            <a:extLst>
              <a:ext uri="{FF2B5EF4-FFF2-40B4-BE49-F238E27FC236}">
                <a16:creationId xmlns:a16="http://schemas.microsoft.com/office/drawing/2014/main" id="{0E90DC65-91E8-490C-83DD-1172562596D6}"/>
              </a:ext>
            </a:extLst>
          </p:cNvPr>
          <p:cNvSpPr/>
          <p:nvPr/>
        </p:nvSpPr>
        <p:spPr>
          <a:xfrm>
            <a:off x="6885542" y="3525397"/>
            <a:ext cx="3906077" cy="1145755"/>
          </a:xfrm>
          <a:custGeom>
            <a:avLst/>
            <a:gdLst>
              <a:gd name="connsiteX0" fmla="*/ 0 w 4763386"/>
              <a:gd name="connsiteY0" fmla="*/ 0 h 1329070"/>
              <a:gd name="connsiteX1" fmla="*/ 233916 w 4763386"/>
              <a:gd name="connsiteY1" fmla="*/ 552893 h 1329070"/>
              <a:gd name="connsiteX2" fmla="*/ 733646 w 4763386"/>
              <a:gd name="connsiteY2" fmla="*/ 967563 h 1329070"/>
              <a:gd name="connsiteX3" fmla="*/ 1371600 w 4763386"/>
              <a:gd name="connsiteY3" fmla="*/ 1233377 h 1329070"/>
              <a:gd name="connsiteX4" fmla="*/ 2381693 w 4763386"/>
              <a:gd name="connsiteY4" fmla="*/ 1329070 h 1329070"/>
              <a:gd name="connsiteX5" fmla="*/ 3200400 w 4763386"/>
              <a:gd name="connsiteY5" fmla="*/ 1233377 h 1329070"/>
              <a:gd name="connsiteX6" fmla="*/ 3912781 w 4763386"/>
              <a:gd name="connsiteY6" fmla="*/ 988828 h 1329070"/>
              <a:gd name="connsiteX7" fmla="*/ 4614530 w 4763386"/>
              <a:gd name="connsiteY7" fmla="*/ 361507 h 1329070"/>
              <a:gd name="connsiteX8" fmla="*/ 4763386 w 4763386"/>
              <a:gd name="connsiteY8" fmla="*/ 21265 h 1329070"/>
              <a:gd name="connsiteX9" fmla="*/ 4763386 w 4763386"/>
              <a:gd name="connsiteY9" fmla="*/ 21265 h 13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3386" h="1329070">
                <a:moveTo>
                  <a:pt x="0" y="0"/>
                </a:moveTo>
                <a:cubicBezTo>
                  <a:pt x="55821" y="195816"/>
                  <a:pt x="111642" y="391633"/>
                  <a:pt x="233916" y="552893"/>
                </a:cubicBezTo>
                <a:cubicBezTo>
                  <a:pt x="356190" y="714153"/>
                  <a:pt x="544032" y="854149"/>
                  <a:pt x="733646" y="967563"/>
                </a:cubicBezTo>
                <a:cubicBezTo>
                  <a:pt x="923260" y="1080977"/>
                  <a:pt x="1096926" y="1173126"/>
                  <a:pt x="1371600" y="1233377"/>
                </a:cubicBezTo>
                <a:cubicBezTo>
                  <a:pt x="1646274" y="1293628"/>
                  <a:pt x="2076893" y="1329070"/>
                  <a:pt x="2381693" y="1329070"/>
                </a:cubicBezTo>
                <a:cubicBezTo>
                  <a:pt x="2686493" y="1329070"/>
                  <a:pt x="2945219" y="1290084"/>
                  <a:pt x="3200400" y="1233377"/>
                </a:cubicBezTo>
                <a:cubicBezTo>
                  <a:pt x="3455581" y="1176670"/>
                  <a:pt x="3677093" y="1134140"/>
                  <a:pt x="3912781" y="988828"/>
                </a:cubicBezTo>
                <a:cubicBezTo>
                  <a:pt x="4148469" y="843516"/>
                  <a:pt x="4472763" y="522768"/>
                  <a:pt x="4614530" y="361507"/>
                </a:cubicBezTo>
                <a:cubicBezTo>
                  <a:pt x="4756298" y="200247"/>
                  <a:pt x="4763386" y="21265"/>
                  <a:pt x="4763386" y="21265"/>
                </a:cubicBezTo>
                <a:lnTo>
                  <a:pt x="4763386" y="21265"/>
                </a:lnTo>
              </a:path>
            </a:pathLst>
          </a:custGeom>
          <a:ln w="41275">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E5CF9825-1ECE-45C9-9A29-6C2D9E2C641E}"/>
              </a:ext>
            </a:extLst>
          </p:cNvPr>
          <p:cNvSpPr/>
          <p:nvPr/>
        </p:nvSpPr>
        <p:spPr>
          <a:xfrm>
            <a:off x="48953" y="1462398"/>
            <a:ext cx="5436208" cy="1569660"/>
          </a:xfrm>
          <a:prstGeom prst="rect">
            <a:avLst/>
          </a:prstGeom>
        </p:spPr>
        <p:txBody>
          <a:bodyPr wrap="square">
            <a:spAutoFit/>
          </a:bodyPr>
          <a:lstStyle/>
          <a:p>
            <a:pPr algn="just"/>
            <a:r>
              <a:rPr lang="en-US" sz="2400" b="1">
                <a:solidFill>
                  <a:srgbClr val="1223FA"/>
                </a:solidFill>
              </a:rPr>
              <a:t>- </a:t>
            </a:r>
            <a:r>
              <a:rPr lang="vi-VN" sz="2400" b="1">
                <a:solidFill>
                  <a:srgbClr val="1223FA"/>
                </a:solidFill>
              </a:rPr>
              <a:t>Kinh tuyến gốc (0</a:t>
            </a:r>
            <a:r>
              <a:rPr lang="vi-VN" sz="2400" b="1" baseline="30000">
                <a:solidFill>
                  <a:srgbClr val="1223FA"/>
                </a:solidFill>
              </a:rPr>
              <a:t>o</a:t>
            </a:r>
            <a:r>
              <a:rPr lang="vi-VN" sz="2400" b="1">
                <a:solidFill>
                  <a:srgbClr val="1223FA"/>
                </a:solidFill>
              </a:rPr>
              <a:t>):</a:t>
            </a:r>
            <a:r>
              <a:rPr lang="vi-VN" sz="2400">
                <a:solidFill>
                  <a:srgbClr val="1223FA"/>
                </a:solidFill>
              </a:rPr>
              <a:t> được quy ước là kinh tuyến đi qua Đài thiên văn Grin-uých (nằm ở ngoại ô thành phố Luân Đôn, thủ đô nước Anh).</a:t>
            </a:r>
            <a:endParaRPr lang="en-US" sz="2400">
              <a:solidFill>
                <a:srgbClr val="1223FA"/>
              </a:solidFill>
            </a:endParaRPr>
          </a:p>
        </p:txBody>
      </p:sp>
      <p:sp>
        <p:nvSpPr>
          <p:cNvPr id="29" name="Rectangle 28">
            <a:extLst>
              <a:ext uri="{FF2B5EF4-FFF2-40B4-BE49-F238E27FC236}">
                <a16:creationId xmlns:a16="http://schemas.microsoft.com/office/drawing/2014/main" id="{B7C72178-FC26-4B1D-8515-DCD14064A325}"/>
              </a:ext>
            </a:extLst>
          </p:cNvPr>
          <p:cNvSpPr/>
          <p:nvPr/>
        </p:nvSpPr>
        <p:spPr>
          <a:xfrm>
            <a:off x="48953" y="3150388"/>
            <a:ext cx="5059470" cy="1200329"/>
          </a:xfrm>
          <a:prstGeom prst="rect">
            <a:avLst/>
          </a:prstGeom>
        </p:spPr>
        <p:txBody>
          <a:bodyPr wrap="square">
            <a:spAutoFit/>
          </a:bodyPr>
          <a:lstStyle/>
          <a:p>
            <a:pPr algn="just"/>
            <a:r>
              <a:rPr lang="en-US" sz="2400" b="1">
                <a:solidFill>
                  <a:srgbClr val="1223FA"/>
                </a:solidFill>
                <a:latin typeface="Arial" panose="020B0604020202020204" pitchFamily="34" charset="0"/>
                <a:cs typeface="Arial" panose="020B0604020202020204" pitchFamily="34" charset="0"/>
              </a:rPr>
              <a:t>- Các kinh tuyến Đông:</a:t>
            </a:r>
            <a:r>
              <a:rPr lang="en-US" sz="2400">
                <a:solidFill>
                  <a:srgbClr val="1223FA"/>
                </a:solidFill>
                <a:latin typeface="Arial" panose="020B0604020202020204" pitchFamily="34" charset="0"/>
                <a:cs typeface="Arial" panose="020B0604020202020204" pitchFamily="34" charset="0"/>
              </a:rPr>
              <a:t> những kinh tuyến nằm ở phía đông của kinh tuyến gốc đến kinh tuyến 180</a:t>
            </a:r>
            <a:r>
              <a:rPr lang="en-US" sz="2400" baseline="30000">
                <a:solidFill>
                  <a:srgbClr val="1223FA"/>
                </a:solidFill>
                <a:latin typeface="Arial" panose="020B0604020202020204" pitchFamily="34" charset="0"/>
                <a:cs typeface="Arial" panose="020B0604020202020204" pitchFamily="34" charset="0"/>
              </a:rPr>
              <a:t>o</a:t>
            </a:r>
            <a:endParaRPr lang="en-US">
              <a:solidFill>
                <a:srgbClr val="1223FA"/>
              </a:solidFill>
            </a:endParaRPr>
          </a:p>
        </p:txBody>
      </p:sp>
      <p:sp>
        <p:nvSpPr>
          <p:cNvPr id="964" name="TextBox 963">
            <a:extLst>
              <a:ext uri="{FF2B5EF4-FFF2-40B4-BE49-F238E27FC236}">
                <a16:creationId xmlns:a16="http://schemas.microsoft.com/office/drawing/2014/main" id="{F039114A-7869-412D-B248-E913D579F3A1}"/>
              </a:ext>
            </a:extLst>
          </p:cNvPr>
          <p:cNvSpPr txBox="1"/>
          <p:nvPr/>
        </p:nvSpPr>
        <p:spPr>
          <a:xfrm>
            <a:off x="10184130" y="1553955"/>
            <a:ext cx="2007870" cy="369332"/>
          </a:xfrm>
          <a:prstGeom prst="rect">
            <a:avLst/>
          </a:prstGeom>
          <a:solidFill>
            <a:schemeClr val="bg1"/>
          </a:solidFill>
        </p:spPr>
        <p:txBody>
          <a:bodyPr wrap="square" rtlCol="0">
            <a:spAutoFit/>
          </a:bodyPr>
          <a:lstStyle/>
          <a:p>
            <a:r>
              <a:rPr lang="en-US"/>
              <a:t>Kinh tuyến đông</a:t>
            </a:r>
          </a:p>
        </p:txBody>
      </p:sp>
      <p:cxnSp>
        <p:nvCxnSpPr>
          <p:cNvPr id="39" name="Straight Arrow Connector 38">
            <a:extLst>
              <a:ext uri="{FF2B5EF4-FFF2-40B4-BE49-F238E27FC236}">
                <a16:creationId xmlns:a16="http://schemas.microsoft.com/office/drawing/2014/main" id="{3B9F699A-DADE-4071-B1E7-F57827431E63}"/>
              </a:ext>
            </a:extLst>
          </p:cNvPr>
          <p:cNvCxnSpPr>
            <a:cxnSpLocks/>
          </p:cNvCxnSpPr>
          <p:nvPr/>
        </p:nvCxnSpPr>
        <p:spPr>
          <a:xfrm flipH="1">
            <a:off x="9669780" y="1897380"/>
            <a:ext cx="811530" cy="666431"/>
          </a:xfrm>
          <a:prstGeom prst="straightConnector1">
            <a:avLst/>
          </a:prstGeom>
          <a:ln w="38100">
            <a:solidFill>
              <a:srgbClr val="1223FA"/>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38526EC-0760-404C-98C4-3F2F3F17D0F3}"/>
              </a:ext>
            </a:extLst>
          </p:cNvPr>
          <p:cNvSpPr txBox="1"/>
          <p:nvPr/>
        </p:nvSpPr>
        <p:spPr>
          <a:xfrm>
            <a:off x="10576750" y="2208555"/>
            <a:ext cx="1615250" cy="366686"/>
          </a:xfrm>
          <a:prstGeom prst="rect">
            <a:avLst/>
          </a:prstGeom>
          <a:solidFill>
            <a:schemeClr val="bg1"/>
          </a:solidFill>
        </p:spPr>
        <p:txBody>
          <a:bodyPr wrap="square" rtlCol="0">
            <a:spAutoFit/>
          </a:bodyPr>
          <a:lstStyle/>
          <a:p>
            <a:r>
              <a:rPr lang="en-US"/>
              <a:t>Kinh tuyến gốc</a:t>
            </a:r>
          </a:p>
        </p:txBody>
      </p:sp>
      <p:sp>
        <p:nvSpPr>
          <p:cNvPr id="41" name="TextBox 40">
            <a:extLst>
              <a:ext uri="{FF2B5EF4-FFF2-40B4-BE49-F238E27FC236}">
                <a16:creationId xmlns:a16="http://schemas.microsoft.com/office/drawing/2014/main" id="{C3D76BF8-0085-4EFF-9A3F-1709A0DC6CFC}"/>
              </a:ext>
            </a:extLst>
          </p:cNvPr>
          <p:cNvSpPr txBox="1"/>
          <p:nvPr/>
        </p:nvSpPr>
        <p:spPr>
          <a:xfrm>
            <a:off x="6023582" y="1592445"/>
            <a:ext cx="1615250" cy="366686"/>
          </a:xfrm>
          <a:prstGeom prst="rect">
            <a:avLst/>
          </a:prstGeom>
          <a:solidFill>
            <a:schemeClr val="bg1"/>
          </a:solidFill>
        </p:spPr>
        <p:txBody>
          <a:bodyPr wrap="square" rtlCol="0">
            <a:spAutoFit/>
          </a:bodyPr>
          <a:lstStyle/>
          <a:p>
            <a:r>
              <a:rPr lang="en-US"/>
              <a:t>Kinh tuyến tây</a:t>
            </a:r>
          </a:p>
        </p:txBody>
      </p:sp>
      <p:sp>
        <p:nvSpPr>
          <p:cNvPr id="42" name="TextBox 41">
            <a:extLst>
              <a:ext uri="{FF2B5EF4-FFF2-40B4-BE49-F238E27FC236}">
                <a16:creationId xmlns:a16="http://schemas.microsoft.com/office/drawing/2014/main" id="{1A232984-B925-46B3-A516-9C3F788FDE56}"/>
              </a:ext>
            </a:extLst>
          </p:cNvPr>
          <p:cNvSpPr txBox="1"/>
          <p:nvPr/>
        </p:nvSpPr>
        <p:spPr>
          <a:xfrm>
            <a:off x="5523709" y="2226316"/>
            <a:ext cx="1407550" cy="369332"/>
          </a:xfrm>
          <a:prstGeom prst="rect">
            <a:avLst/>
          </a:prstGeom>
          <a:solidFill>
            <a:schemeClr val="bg1"/>
          </a:solidFill>
        </p:spPr>
        <p:txBody>
          <a:bodyPr wrap="square" rtlCol="0">
            <a:spAutoFit/>
          </a:bodyPr>
          <a:lstStyle/>
          <a:p>
            <a:r>
              <a:rPr lang="en-US"/>
              <a:t>Vĩ tuyến bắc</a:t>
            </a:r>
          </a:p>
        </p:txBody>
      </p:sp>
      <p:sp>
        <p:nvSpPr>
          <p:cNvPr id="43" name="TextBox 42">
            <a:extLst>
              <a:ext uri="{FF2B5EF4-FFF2-40B4-BE49-F238E27FC236}">
                <a16:creationId xmlns:a16="http://schemas.microsoft.com/office/drawing/2014/main" id="{129DF27E-83CA-43F5-9BBF-B929F45CFCA1}"/>
              </a:ext>
            </a:extLst>
          </p:cNvPr>
          <p:cNvSpPr txBox="1"/>
          <p:nvPr/>
        </p:nvSpPr>
        <p:spPr>
          <a:xfrm>
            <a:off x="5578102" y="4657669"/>
            <a:ext cx="1493866" cy="646331"/>
          </a:xfrm>
          <a:prstGeom prst="rect">
            <a:avLst/>
          </a:prstGeom>
          <a:solidFill>
            <a:schemeClr val="bg1"/>
          </a:solidFill>
        </p:spPr>
        <p:txBody>
          <a:bodyPr wrap="square" rtlCol="0">
            <a:spAutoFit/>
          </a:bodyPr>
          <a:lstStyle/>
          <a:p>
            <a:pPr algn="ctr"/>
            <a:r>
              <a:rPr lang="en-US"/>
              <a:t>Xích đạo,</a:t>
            </a:r>
          </a:p>
          <a:p>
            <a:pPr algn="ctr"/>
            <a:r>
              <a:rPr lang="en-US"/>
              <a:t>vĩ tuyến gốc</a:t>
            </a:r>
          </a:p>
        </p:txBody>
      </p:sp>
      <p:sp>
        <p:nvSpPr>
          <p:cNvPr id="44" name="TextBox 43">
            <a:extLst>
              <a:ext uri="{FF2B5EF4-FFF2-40B4-BE49-F238E27FC236}">
                <a16:creationId xmlns:a16="http://schemas.microsoft.com/office/drawing/2014/main" id="{D6213A3C-7773-4BC9-AEB5-AA44B34AD5E3}"/>
              </a:ext>
            </a:extLst>
          </p:cNvPr>
          <p:cNvSpPr txBox="1"/>
          <p:nvPr/>
        </p:nvSpPr>
        <p:spPr>
          <a:xfrm>
            <a:off x="6144952" y="5340648"/>
            <a:ext cx="1493867" cy="369332"/>
          </a:xfrm>
          <a:prstGeom prst="rect">
            <a:avLst/>
          </a:prstGeom>
          <a:solidFill>
            <a:schemeClr val="bg1"/>
          </a:solidFill>
        </p:spPr>
        <p:txBody>
          <a:bodyPr wrap="square" rtlCol="0">
            <a:spAutoFit/>
          </a:bodyPr>
          <a:lstStyle/>
          <a:p>
            <a:r>
              <a:rPr lang="en-US"/>
              <a:t>Vĩ tuyến nam</a:t>
            </a:r>
          </a:p>
        </p:txBody>
      </p:sp>
      <p:sp>
        <p:nvSpPr>
          <p:cNvPr id="965" name="Rectangle 964">
            <a:extLst>
              <a:ext uri="{FF2B5EF4-FFF2-40B4-BE49-F238E27FC236}">
                <a16:creationId xmlns:a16="http://schemas.microsoft.com/office/drawing/2014/main" id="{0F51AA79-8249-475A-8A0B-EB9068879607}"/>
              </a:ext>
            </a:extLst>
          </p:cNvPr>
          <p:cNvSpPr/>
          <p:nvPr/>
        </p:nvSpPr>
        <p:spPr>
          <a:xfrm>
            <a:off x="-3434" y="4392821"/>
            <a:ext cx="5059470" cy="1754326"/>
          </a:xfrm>
          <a:prstGeom prst="rect">
            <a:avLst/>
          </a:prstGeom>
        </p:spPr>
        <p:txBody>
          <a:bodyPr wrap="square">
            <a:spAutoFit/>
          </a:bodyPr>
          <a:lstStyle/>
          <a:p>
            <a:pPr algn="just"/>
            <a:r>
              <a:rPr lang="en-US" sz="2400" b="1">
                <a:solidFill>
                  <a:srgbClr val="1223FA"/>
                </a:solidFill>
                <a:latin typeface="OpenSans"/>
                <a:cs typeface="Arial" panose="020B0604020202020204" pitchFamily="34" charset="0"/>
              </a:rPr>
              <a:t>- C</a:t>
            </a:r>
            <a:r>
              <a:rPr lang="en-US" sz="2400" b="1">
                <a:solidFill>
                  <a:srgbClr val="1223FA"/>
                </a:solidFill>
                <a:latin typeface="Arial" panose="020B0604020202020204" pitchFamily="34" charset="0"/>
                <a:cs typeface="Arial" panose="020B0604020202020204" pitchFamily="34" charset="0"/>
              </a:rPr>
              <a:t>ác kinh tuyến Tây:</a:t>
            </a:r>
            <a:r>
              <a:rPr lang="en-US" sz="2400">
                <a:solidFill>
                  <a:srgbClr val="1223FA"/>
                </a:solidFill>
                <a:latin typeface="Arial" panose="020B0604020202020204" pitchFamily="34" charset="0"/>
                <a:cs typeface="Arial" panose="020B0604020202020204" pitchFamily="34" charset="0"/>
              </a:rPr>
              <a:t> những kinh tuyến nằm ở phía tây của kinh tuyến gốc đến kinh tuyến 180</a:t>
            </a:r>
            <a:r>
              <a:rPr lang="en-US" sz="2400" baseline="30000">
                <a:solidFill>
                  <a:srgbClr val="1223FA"/>
                </a:solidFill>
                <a:latin typeface="Arial" panose="020B0604020202020204" pitchFamily="34" charset="0"/>
                <a:cs typeface="Arial" panose="020B0604020202020204" pitchFamily="34" charset="0"/>
              </a:rPr>
              <a:t>o</a:t>
            </a:r>
            <a:r>
              <a:rPr lang="en-US">
                <a:solidFill>
                  <a:srgbClr val="000000"/>
                </a:solidFill>
                <a:latin typeface="OpenSans"/>
              </a:rPr>
              <a:t/>
            </a:r>
            <a:br>
              <a:rPr lang="en-US">
                <a:solidFill>
                  <a:srgbClr val="000000"/>
                </a:solidFill>
                <a:latin typeface="OpenSans"/>
              </a:rPr>
            </a:br>
            <a:r>
              <a:rPr lang="en-US">
                <a:solidFill>
                  <a:srgbClr val="000000"/>
                </a:solidFill>
                <a:latin typeface="OpenSans"/>
              </a:rPr>
              <a:t/>
            </a:r>
            <a:br>
              <a:rPr lang="en-US">
                <a:solidFill>
                  <a:srgbClr val="000000"/>
                </a:solidFill>
                <a:latin typeface="OpenSans"/>
              </a:rPr>
            </a:br>
            <a:endParaRPr lang="en-US"/>
          </a:p>
        </p:txBody>
      </p:sp>
      <p:cxnSp>
        <p:nvCxnSpPr>
          <p:cNvPr id="46" name="Straight Arrow Connector 45">
            <a:extLst>
              <a:ext uri="{FF2B5EF4-FFF2-40B4-BE49-F238E27FC236}">
                <a16:creationId xmlns:a16="http://schemas.microsoft.com/office/drawing/2014/main" id="{EB009C67-DA15-46A1-81E5-1307154C574C}"/>
              </a:ext>
            </a:extLst>
          </p:cNvPr>
          <p:cNvCxnSpPr>
            <a:cxnSpLocks/>
          </p:cNvCxnSpPr>
          <p:nvPr/>
        </p:nvCxnSpPr>
        <p:spPr>
          <a:xfrm>
            <a:off x="7370126" y="1944905"/>
            <a:ext cx="356637" cy="535780"/>
          </a:xfrm>
          <a:prstGeom prst="straightConnector1">
            <a:avLst/>
          </a:prstGeom>
          <a:ln w="38100">
            <a:solidFill>
              <a:srgbClr val="1223FA"/>
            </a:solidFill>
            <a:tailEnd type="triangle"/>
          </a:ln>
        </p:spPr>
        <p:style>
          <a:lnRef idx="1">
            <a:schemeClr val="accent1"/>
          </a:lnRef>
          <a:fillRef idx="0">
            <a:schemeClr val="accent1"/>
          </a:fillRef>
          <a:effectRef idx="0">
            <a:schemeClr val="accent1"/>
          </a:effectRef>
          <a:fontRef idx="minor">
            <a:schemeClr val="tx1"/>
          </a:fontRef>
        </p:style>
      </p:cxnSp>
      <p:sp>
        <p:nvSpPr>
          <p:cNvPr id="30" name="Google Shape;3296;p32"/>
          <p:cNvSpPr txBox="1"/>
          <p:nvPr/>
        </p:nvSpPr>
        <p:spPr>
          <a:xfrm>
            <a:off x="140626" y="968021"/>
            <a:ext cx="7183366" cy="472000"/>
          </a:xfrm>
          <a:prstGeom prst="rect">
            <a:avLst/>
          </a:prstGeom>
          <a:noFill/>
          <a:ln>
            <a:noFill/>
          </a:ln>
        </p:spPr>
        <p:txBody>
          <a:bodyPr spcFirstLastPara="1" wrap="square" lIns="0" tIns="0" rIns="0" bIns="0" anchor="ctr" anchorCtr="0">
            <a:noAutofit/>
          </a:bodyPr>
          <a:lstStyle/>
          <a:p>
            <a:r>
              <a:rPr lang="en" sz="3200" b="1" dirty="0">
                <a:latin typeface="iCiel Cadena" panose="02000503000000020004" pitchFamily="2" charset="0"/>
                <a:ea typeface="Didact Gothic"/>
                <a:cs typeface="Didact Gothic"/>
                <a:sym typeface="Didact Gothic"/>
              </a:rPr>
              <a:t>1</a:t>
            </a:r>
            <a:r>
              <a:rPr lang="en"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Hệ</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thống</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kinh</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vĩ</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a:t>
            </a:r>
            <a:endParaRPr sz="3200" b="1" dirty="0">
              <a:latin typeface="iCiel Cadena" panose="02000503000000020004" pitchFamily="2" charset="0"/>
              <a:ea typeface="Didact Gothic"/>
              <a:cs typeface="Didact Gothic"/>
              <a:sym typeface="Didact Gothic"/>
            </a:endParaRPr>
          </a:p>
        </p:txBody>
      </p:sp>
    </p:spTree>
    <p:extLst>
      <p:ext uri="{BB962C8B-B14F-4D97-AF65-F5344CB8AC3E}">
        <p14:creationId xmlns:p14="http://schemas.microsoft.com/office/powerpoint/2010/main" val="40285008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par>
                          <p:cTn id="13" fill="hold">
                            <p:stCondLst>
                              <p:cond delay="500"/>
                            </p:stCondLst>
                            <p:childTnLst>
                              <p:par>
                                <p:cTn id="14" presetID="21" presetClass="emph" presetSubtype="0" repeatCount="indefinite" fill="hold" nodeType="afterEffect">
                                  <p:stCondLst>
                                    <p:cond delay="0"/>
                                  </p:stCondLst>
                                  <p:endCondLst>
                                    <p:cond evt="onNext" delay="0">
                                      <p:tgtEl>
                                        <p:sldTgt/>
                                      </p:tgtEl>
                                    </p:cond>
                                  </p:endCondLst>
                                  <p:childTnLst>
                                    <p:animClr clrSpc="hsl" dir="cw">
                                      <p:cBhvr override="childStyle">
                                        <p:cTn id="15" dur="500" fill="hold"/>
                                        <p:tgtEl>
                                          <p:spTgt spid="20"/>
                                        </p:tgtEl>
                                        <p:attrNameLst>
                                          <p:attrName>style.color</p:attrName>
                                        </p:attrNameLst>
                                      </p:cBhvr>
                                      <p:by>
                                        <p:hsl h="7200000" s="0" l="0"/>
                                      </p:by>
                                    </p:animClr>
                                    <p:animClr clrSpc="hsl" dir="cw">
                                      <p:cBhvr>
                                        <p:cTn id="16" dur="500" fill="hold"/>
                                        <p:tgtEl>
                                          <p:spTgt spid="20"/>
                                        </p:tgtEl>
                                        <p:attrNameLst>
                                          <p:attrName>fillcolor</p:attrName>
                                        </p:attrNameLst>
                                      </p:cBhvr>
                                      <p:by>
                                        <p:hsl h="7200000" s="0" l="0"/>
                                      </p:by>
                                    </p:animClr>
                                    <p:animClr clrSpc="hsl" dir="cw">
                                      <p:cBhvr>
                                        <p:cTn id="17" dur="500" fill="hold"/>
                                        <p:tgtEl>
                                          <p:spTgt spid="20"/>
                                        </p:tgtEl>
                                        <p:attrNameLst>
                                          <p:attrName>stroke.color</p:attrName>
                                        </p:attrNameLst>
                                      </p:cBhvr>
                                      <p:by>
                                        <p:hsl h="7200000" s="0" l="0"/>
                                      </p:by>
                                    </p:animClr>
                                    <p:set>
                                      <p:cBhvr>
                                        <p:cTn id="18" dur="500" fill="hold"/>
                                        <p:tgtEl>
                                          <p:spTgt spid="20"/>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right)">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65"/>
                                        </p:tgtEl>
                                        <p:attrNameLst>
                                          <p:attrName>style.visibility</p:attrName>
                                        </p:attrNameLst>
                                      </p:cBhvr>
                                      <p:to>
                                        <p:strVal val="visible"/>
                                      </p:to>
                                    </p:set>
                                    <p:animEffect transition="in" filter="barn(inVertical)">
                                      <p:cBhvr>
                                        <p:cTn id="38" dur="500"/>
                                        <p:tgtEl>
                                          <p:spTgt spid="96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right)">
                                      <p:cBhvr>
                                        <p:cTn id="4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8" grpId="0"/>
      <p:bldP spid="29" grpId="0"/>
      <p:bldP spid="9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grpSp>
        <p:nvGrpSpPr>
          <p:cNvPr id="4" name="Group 3">
            <a:extLst>
              <a:ext uri="{FF2B5EF4-FFF2-40B4-BE49-F238E27FC236}">
                <a16:creationId xmlns:a16="http://schemas.microsoft.com/office/drawing/2014/main" id="{8395ED72-7811-4EB5-BB9C-219037A1AB60}"/>
              </a:ext>
            </a:extLst>
          </p:cNvPr>
          <p:cNvGrpSpPr/>
          <p:nvPr/>
        </p:nvGrpSpPr>
        <p:grpSpPr>
          <a:xfrm>
            <a:off x="5573092" y="1141917"/>
            <a:ext cx="6618908" cy="5295126"/>
            <a:chOff x="5415665" y="1122210"/>
            <a:chExt cx="6618908" cy="5295126"/>
          </a:xfrm>
        </p:grpSpPr>
        <p:pic>
          <p:nvPicPr>
            <p:cNvPr id="3" name="Picture 2">
              <a:extLst>
                <a:ext uri="{FF2B5EF4-FFF2-40B4-BE49-F238E27FC236}">
                  <a16:creationId xmlns:a16="http://schemas.microsoft.com/office/drawing/2014/main" id="{EDE7EBA0-8135-4A54-ADA8-0583454F6976}"/>
                </a:ext>
              </a:extLst>
            </p:cNvPr>
            <p:cNvPicPr>
              <a:picLocks noChangeAspect="1"/>
            </p:cNvPicPr>
            <p:nvPr/>
          </p:nvPicPr>
          <p:blipFill>
            <a:blip r:embed="rId3"/>
            <a:stretch>
              <a:fillRect/>
            </a:stretch>
          </p:blipFill>
          <p:spPr>
            <a:xfrm>
              <a:off x="5415665" y="1122210"/>
              <a:ext cx="6618908" cy="5295126"/>
            </a:xfrm>
            <a:prstGeom prst="rect">
              <a:avLst/>
            </a:prstGeom>
          </p:spPr>
        </p:pic>
        <p:sp>
          <p:nvSpPr>
            <p:cNvPr id="19" name="Rectangle 18">
              <a:extLst>
                <a:ext uri="{FF2B5EF4-FFF2-40B4-BE49-F238E27FC236}">
                  <a16:creationId xmlns:a16="http://schemas.microsoft.com/office/drawing/2014/main" id="{AB163FA9-70FB-4C21-BC37-9A881629F733}"/>
                </a:ext>
              </a:extLst>
            </p:cNvPr>
            <p:cNvSpPr/>
            <p:nvPr/>
          </p:nvSpPr>
          <p:spPr>
            <a:xfrm>
              <a:off x="5415665" y="5732476"/>
              <a:ext cx="6101852" cy="523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a:solidFill>
                    <a:srgbClr val="0070C0"/>
                  </a:solidFill>
                  <a:latin typeface="Arial" panose="020B0604020202020204" pitchFamily="34" charset="0"/>
                  <a:cs typeface="Arial" panose="020B0604020202020204" pitchFamily="34" charset="0"/>
                </a:rPr>
                <a:t>Hình 1.1. Kinh tuyến và vĩ tuyến trên quả Địa cầu</a:t>
              </a:r>
            </a:p>
          </p:txBody>
        </p:sp>
      </p:grpSp>
      <p:cxnSp>
        <p:nvCxnSpPr>
          <p:cNvPr id="20" name="Straight Connector 19">
            <a:extLst>
              <a:ext uri="{FF2B5EF4-FFF2-40B4-BE49-F238E27FC236}">
                <a16:creationId xmlns:a16="http://schemas.microsoft.com/office/drawing/2014/main" id="{873D5A1E-06A6-4384-95D6-D6856288B575}"/>
              </a:ext>
            </a:extLst>
          </p:cNvPr>
          <p:cNvCxnSpPr>
            <a:cxnSpLocks/>
          </p:cNvCxnSpPr>
          <p:nvPr/>
        </p:nvCxnSpPr>
        <p:spPr>
          <a:xfrm>
            <a:off x="8854231" y="1592445"/>
            <a:ext cx="0" cy="399571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Freeform: Shape 30">
            <a:extLst>
              <a:ext uri="{FF2B5EF4-FFF2-40B4-BE49-F238E27FC236}">
                <a16:creationId xmlns:a16="http://schemas.microsoft.com/office/drawing/2014/main" id="{0E90DC65-91E8-490C-83DD-1172562596D6}"/>
              </a:ext>
            </a:extLst>
          </p:cNvPr>
          <p:cNvSpPr/>
          <p:nvPr/>
        </p:nvSpPr>
        <p:spPr>
          <a:xfrm>
            <a:off x="6885542" y="3525397"/>
            <a:ext cx="3906077" cy="1145755"/>
          </a:xfrm>
          <a:custGeom>
            <a:avLst/>
            <a:gdLst>
              <a:gd name="connsiteX0" fmla="*/ 0 w 4763386"/>
              <a:gd name="connsiteY0" fmla="*/ 0 h 1329070"/>
              <a:gd name="connsiteX1" fmla="*/ 233916 w 4763386"/>
              <a:gd name="connsiteY1" fmla="*/ 552893 h 1329070"/>
              <a:gd name="connsiteX2" fmla="*/ 733646 w 4763386"/>
              <a:gd name="connsiteY2" fmla="*/ 967563 h 1329070"/>
              <a:gd name="connsiteX3" fmla="*/ 1371600 w 4763386"/>
              <a:gd name="connsiteY3" fmla="*/ 1233377 h 1329070"/>
              <a:gd name="connsiteX4" fmla="*/ 2381693 w 4763386"/>
              <a:gd name="connsiteY4" fmla="*/ 1329070 h 1329070"/>
              <a:gd name="connsiteX5" fmla="*/ 3200400 w 4763386"/>
              <a:gd name="connsiteY5" fmla="*/ 1233377 h 1329070"/>
              <a:gd name="connsiteX6" fmla="*/ 3912781 w 4763386"/>
              <a:gd name="connsiteY6" fmla="*/ 988828 h 1329070"/>
              <a:gd name="connsiteX7" fmla="*/ 4614530 w 4763386"/>
              <a:gd name="connsiteY7" fmla="*/ 361507 h 1329070"/>
              <a:gd name="connsiteX8" fmla="*/ 4763386 w 4763386"/>
              <a:gd name="connsiteY8" fmla="*/ 21265 h 1329070"/>
              <a:gd name="connsiteX9" fmla="*/ 4763386 w 4763386"/>
              <a:gd name="connsiteY9" fmla="*/ 21265 h 13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3386" h="1329070">
                <a:moveTo>
                  <a:pt x="0" y="0"/>
                </a:moveTo>
                <a:cubicBezTo>
                  <a:pt x="55821" y="195816"/>
                  <a:pt x="111642" y="391633"/>
                  <a:pt x="233916" y="552893"/>
                </a:cubicBezTo>
                <a:cubicBezTo>
                  <a:pt x="356190" y="714153"/>
                  <a:pt x="544032" y="854149"/>
                  <a:pt x="733646" y="967563"/>
                </a:cubicBezTo>
                <a:cubicBezTo>
                  <a:pt x="923260" y="1080977"/>
                  <a:pt x="1096926" y="1173126"/>
                  <a:pt x="1371600" y="1233377"/>
                </a:cubicBezTo>
                <a:cubicBezTo>
                  <a:pt x="1646274" y="1293628"/>
                  <a:pt x="2076893" y="1329070"/>
                  <a:pt x="2381693" y="1329070"/>
                </a:cubicBezTo>
                <a:cubicBezTo>
                  <a:pt x="2686493" y="1329070"/>
                  <a:pt x="2945219" y="1290084"/>
                  <a:pt x="3200400" y="1233377"/>
                </a:cubicBezTo>
                <a:cubicBezTo>
                  <a:pt x="3455581" y="1176670"/>
                  <a:pt x="3677093" y="1134140"/>
                  <a:pt x="3912781" y="988828"/>
                </a:cubicBezTo>
                <a:cubicBezTo>
                  <a:pt x="4148469" y="843516"/>
                  <a:pt x="4472763" y="522768"/>
                  <a:pt x="4614530" y="361507"/>
                </a:cubicBezTo>
                <a:cubicBezTo>
                  <a:pt x="4756298" y="200247"/>
                  <a:pt x="4763386" y="21265"/>
                  <a:pt x="4763386" y="21265"/>
                </a:cubicBezTo>
                <a:lnTo>
                  <a:pt x="4763386" y="21265"/>
                </a:lnTo>
              </a:path>
            </a:pathLst>
          </a:custGeom>
          <a:ln w="41275">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
        <p:nvSpPr>
          <p:cNvPr id="964" name="TextBox 963">
            <a:extLst>
              <a:ext uri="{FF2B5EF4-FFF2-40B4-BE49-F238E27FC236}">
                <a16:creationId xmlns:a16="http://schemas.microsoft.com/office/drawing/2014/main" id="{F039114A-7869-412D-B248-E913D579F3A1}"/>
              </a:ext>
            </a:extLst>
          </p:cNvPr>
          <p:cNvSpPr txBox="1"/>
          <p:nvPr/>
        </p:nvSpPr>
        <p:spPr>
          <a:xfrm>
            <a:off x="10184130" y="1553955"/>
            <a:ext cx="2007870" cy="369332"/>
          </a:xfrm>
          <a:prstGeom prst="rect">
            <a:avLst/>
          </a:prstGeom>
          <a:solidFill>
            <a:schemeClr val="bg1"/>
          </a:solidFill>
        </p:spPr>
        <p:txBody>
          <a:bodyPr wrap="square" rtlCol="0">
            <a:spAutoFit/>
          </a:bodyPr>
          <a:lstStyle/>
          <a:p>
            <a:r>
              <a:rPr lang="en-US"/>
              <a:t>Kinh tuyến đông</a:t>
            </a:r>
          </a:p>
        </p:txBody>
      </p:sp>
      <p:cxnSp>
        <p:nvCxnSpPr>
          <p:cNvPr id="39" name="Straight Arrow Connector 38">
            <a:extLst>
              <a:ext uri="{FF2B5EF4-FFF2-40B4-BE49-F238E27FC236}">
                <a16:creationId xmlns:a16="http://schemas.microsoft.com/office/drawing/2014/main" id="{3B9F699A-DADE-4071-B1E7-F57827431E63}"/>
              </a:ext>
            </a:extLst>
          </p:cNvPr>
          <p:cNvCxnSpPr>
            <a:cxnSpLocks/>
          </p:cNvCxnSpPr>
          <p:nvPr/>
        </p:nvCxnSpPr>
        <p:spPr>
          <a:xfrm flipH="1">
            <a:off x="9669780" y="1897380"/>
            <a:ext cx="811530" cy="666431"/>
          </a:xfrm>
          <a:prstGeom prst="straightConnector1">
            <a:avLst/>
          </a:prstGeom>
          <a:ln w="38100">
            <a:solidFill>
              <a:srgbClr val="1223FA"/>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38526EC-0760-404C-98C4-3F2F3F17D0F3}"/>
              </a:ext>
            </a:extLst>
          </p:cNvPr>
          <p:cNvSpPr txBox="1"/>
          <p:nvPr/>
        </p:nvSpPr>
        <p:spPr>
          <a:xfrm>
            <a:off x="10576750" y="2208555"/>
            <a:ext cx="1615250" cy="366686"/>
          </a:xfrm>
          <a:prstGeom prst="rect">
            <a:avLst/>
          </a:prstGeom>
          <a:solidFill>
            <a:schemeClr val="bg1"/>
          </a:solidFill>
        </p:spPr>
        <p:txBody>
          <a:bodyPr wrap="square" rtlCol="0">
            <a:spAutoFit/>
          </a:bodyPr>
          <a:lstStyle/>
          <a:p>
            <a:r>
              <a:rPr lang="en-US"/>
              <a:t>Kinh tuyến gốc</a:t>
            </a:r>
          </a:p>
        </p:txBody>
      </p:sp>
      <p:sp>
        <p:nvSpPr>
          <p:cNvPr id="41" name="TextBox 40">
            <a:extLst>
              <a:ext uri="{FF2B5EF4-FFF2-40B4-BE49-F238E27FC236}">
                <a16:creationId xmlns:a16="http://schemas.microsoft.com/office/drawing/2014/main" id="{C3D76BF8-0085-4EFF-9A3F-1709A0DC6CFC}"/>
              </a:ext>
            </a:extLst>
          </p:cNvPr>
          <p:cNvSpPr txBox="1"/>
          <p:nvPr/>
        </p:nvSpPr>
        <p:spPr>
          <a:xfrm>
            <a:off x="6023582" y="1592445"/>
            <a:ext cx="1615250" cy="366686"/>
          </a:xfrm>
          <a:prstGeom prst="rect">
            <a:avLst/>
          </a:prstGeom>
          <a:solidFill>
            <a:schemeClr val="bg1"/>
          </a:solidFill>
        </p:spPr>
        <p:txBody>
          <a:bodyPr wrap="square" rtlCol="0">
            <a:spAutoFit/>
          </a:bodyPr>
          <a:lstStyle/>
          <a:p>
            <a:r>
              <a:rPr lang="en-US"/>
              <a:t>Kinh tuyến tây</a:t>
            </a:r>
          </a:p>
        </p:txBody>
      </p:sp>
      <p:sp>
        <p:nvSpPr>
          <p:cNvPr id="42" name="TextBox 41">
            <a:extLst>
              <a:ext uri="{FF2B5EF4-FFF2-40B4-BE49-F238E27FC236}">
                <a16:creationId xmlns:a16="http://schemas.microsoft.com/office/drawing/2014/main" id="{1A232984-B925-46B3-A516-9C3F788FDE56}"/>
              </a:ext>
            </a:extLst>
          </p:cNvPr>
          <p:cNvSpPr txBox="1"/>
          <p:nvPr/>
        </p:nvSpPr>
        <p:spPr>
          <a:xfrm>
            <a:off x="5523709" y="2226316"/>
            <a:ext cx="1407550" cy="369332"/>
          </a:xfrm>
          <a:prstGeom prst="rect">
            <a:avLst/>
          </a:prstGeom>
          <a:solidFill>
            <a:schemeClr val="bg1"/>
          </a:solidFill>
        </p:spPr>
        <p:txBody>
          <a:bodyPr wrap="square" rtlCol="0">
            <a:spAutoFit/>
          </a:bodyPr>
          <a:lstStyle/>
          <a:p>
            <a:r>
              <a:rPr lang="en-US"/>
              <a:t>Vĩ tuyến bắc</a:t>
            </a:r>
          </a:p>
        </p:txBody>
      </p:sp>
      <p:sp>
        <p:nvSpPr>
          <p:cNvPr id="43" name="TextBox 42">
            <a:extLst>
              <a:ext uri="{FF2B5EF4-FFF2-40B4-BE49-F238E27FC236}">
                <a16:creationId xmlns:a16="http://schemas.microsoft.com/office/drawing/2014/main" id="{129DF27E-83CA-43F5-9BBF-B929F45CFCA1}"/>
              </a:ext>
            </a:extLst>
          </p:cNvPr>
          <p:cNvSpPr txBox="1"/>
          <p:nvPr/>
        </p:nvSpPr>
        <p:spPr>
          <a:xfrm>
            <a:off x="5578102" y="4657669"/>
            <a:ext cx="1493866" cy="646331"/>
          </a:xfrm>
          <a:prstGeom prst="rect">
            <a:avLst/>
          </a:prstGeom>
          <a:solidFill>
            <a:schemeClr val="bg1"/>
          </a:solidFill>
        </p:spPr>
        <p:txBody>
          <a:bodyPr wrap="square" rtlCol="0">
            <a:spAutoFit/>
          </a:bodyPr>
          <a:lstStyle/>
          <a:p>
            <a:pPr algn="ctr"/>
            <a:r>
              <a:rPr lang="en-US"/>
              <a:t>Xích đạo,</a:t>
            </a:r>
          </a:p>
          <a:p>
            <a:pPr algn="ctr"/>
            <a:r>
              <a:rPr lang="en-US"/>
              <a:t>vĩ tuyến gốc</a:t>
            </a:r>
          </a:p>
        </p:txBody>
      </p:sp>
      <p:sp>
        <p:nvSpPr>
          <p:cNvPr id="44" name="TextBox 43">
            <a:extLst>
              <a:ext uri="{FF2B5EF4-FFF2-40B4-BE49-F238E27FC236}">
                <a16:creationId xmlns:a16="http://schemas.microsoft.com/office/drawing/2014/main" id="{D6213A3C-7773-4BC9-AEB5-AA44B34AD5E3}"/>
              </a:ext>
            </a:extLst>
          </p:cNvPr>
          <p:cNvSpPr txBox="1"/>
          <p:nvPr/>
        </p:nvSpPr>
        <p:spPr>
          <a:xfrm>
            <a:off x="6144952" y="5340648"/>
            <a:ext cx="1493867" cy="369332"/>
          </a:xfrm>
          <a:prstGeom prst="rect">
            <a:avLst/>
          </a:prstGeom>
          <a:solidFill>
            <a:schemeClr val="bg1"/>
          </a:solidFill>
        </p:spPr>
        <p:txBody>
          <a:bodyPr wrap="square" rtlCol="0">
            <a:spAutoFit/>
          </a:bodyPr>
          <a:lstStyle/>
          <a:p>
            <a:r>
              <a:rPr lang="en-US"/>
              <a:t>Vĩ tuyến nam</a:t>
            </a:r>
          </a:p>
        </p:txBody>
      </p:sp>
      <p:cxnSp>
        <p:nvCxnSpPr>
          <p:cNvPr id="46" name="Straight Arrow Connector 45">
            <a:extLst>
              <a:ext uri="{FF2B5EF4-FFF2-40B4-BE49-F238E27FC236}">
                <a16:creationId xmlns:a16="http://schemas.microsoft.com/office/drawing/2014/main" id="{EB009C67-DA15-46A1-81E5-1307154C574C}"/>
              </a:ext>
            </a:extLst>
          </p:cNvPr>
          <p:cNvCxnSpPr>
            <a:cxnSpLocks/>
          </p:cNvCxnSpPr>
          <p:nvPr/>
        </p:nvCxnSpPr>
        <p:spPr>
          <a:xfrm>
            <a:off x="7370126" y="1944905"/>
            <a:ext cx="356637" cy="535780"/>
          </a:xfrm>
          <a:prstGeom prst="straightConnector1">
            <a:avLst/>
          </a:prstGeom>
          <a:ln w="38100">
            <a:solidFill>
              <a:srgbClr val="1223FA"/>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DF09A1F-BFFB-40CF-BC20-50A074C9A7A6}"/>
              </a:ext>
            </a:extLst>
          </p:cNvPr>
          <p:cNvSpPr/>
          <p:nvPr/>
        </p:nvSpPr>
        <p:spPr>
          <a:xfrm>
            <a:off x="68198" y="1995483"/>
            <a:ext cx="5208034" cy="1200329"/>
          </a:xfrm>
          <a:prstGeom prst="rect">
            <a:avLst/>
          </a:prstGeom>
        </p:spPr>
        <p:txBody>
          <a:bodyPr wrap="square">
            <a:spAutoFit/>
          </a:bodyPr>
          <a:lstStyle/>
          <a:p>
            <a:pPr algn="just"/>
            <a:r>
              <a:rPr lang="en-US" sz="2400" b="1">
                <a:solidFill>
                  <a:srgbClr val="1223FA"/>
                </a:solidFill>
                <a:latin typeface="Arial" panose="020B0604020202020204" pitchFamily="34" charset="0"/>
                <a:cs typeface="Arial" panose="020B0604020202020204" pitchFamily="34" charset="0"/>
              </a:rPr>
              <a:t>- Vĩ tuyến Bắc:</a:t>
            </a:r>
            <a:r>
              <a:rPr lang="en-US" sz="2400">
                <a:solidFill>
                  <a:srgbClr val="1223FA"/>
                </a:solidFill>
                <a:latin typeface="Arial" panose="020B0604020202020204" pitchFamily="34" charset="0"/>
                <a:cs typeface="Arial" panose="020B0604020202020204" pitchFamily="34" charset="0"/>
              </a:rPr>
              <a:t> những vĩ tuyến nằm ở bán cầu Bắc (từ Xích đạo đến cực Bắc).</a:t>
            </a:r>
            <a:endParaRPr lang="en-US">
              <a:solidFill>
                <a:srgbClr val="1223FA"/>
              </a:solidFill>
            </a:endParaRPr>
          </a:p>
        </p:txBody>
      </p:sp>
      <p:sp>
        <p:nvSpPr>
          <p:cNvPr id="30" name="Rectangle 29">
            <a:extLst>
              <a:ext uri="{FF2B5EF4-FFF2-40B4-BE49-F238E27FC236}">
                <a16:creationId xmlns:a16="http://schemas.microsoft.com/office/drawing/2014/main" id="{BBCBE5E6-64E2-4B24-93B2-B40070FFB0F9}"/>
              </a:ext>
            </a:extLst>
          </p:cNvPr>
          <p:cNvSpPr/>
          <p:nvPr/>
        </p:nvSpPr>
        <p:spPr>
          <a:xfrm>
            <a:off x="57836" y="3203178"/>
            <a:ext cx="5208034" cy="1200329"/>
          </a:xfrm>
          <a:prstGeom prst="rect">
            <a:avLst/>
          </a:prstGeom>
        </p:spPr>
        <p:txBody>
          <a:bodyPr wrap="square">
            <a:spAutoFit/>
          </a:bodyPr>
          <a:lstStyle/>
          <a:p>
            <a:pPr algn="just"/>
            <a:r>
              <a:rPr lang="en-US" sz="2400" b="1">
                <a:solidFill>
                  <a:srgbClr val="1223FA"/>
                </a:solidFill>
                <a:latin typeface="Arial" panose="020B0604020202020204" pitchFamily="34" charset="0"/>
                <a:cs typeface="Arial" panose="020B0604020202020204" pitchFamily="34" charset="0"/>
              </a:rPr>
              <a:t>- Vĩ tuyến Nam:</a:t>
            </a:r>
            <a:r>
              <a:rPr lang="en-US" sz="2400">
                <a:solidFill>
                  <a:srgbClr val="1223FA"/>
                </a:solidFill>
                <a:latin typeface="Arial" panose="020B0604020202020204" pitchFamily="34" charset="0"/>
                <a:cs typeface="Arial" panose="020B0604020202020204" pitchFamily="34" charset="0"/>
              </a:rPr>
              <a:t> những vĩ tuyến nằm ở bán cầu Nam (từ Xích đạo đến cực Nam).</a:t>
            </a:r>
            <a:endParaRPr lang="en-US">
              <a:solidFill>
                <a:srgbClr val="1223FA"/>
              </a:solidFill>
            </a:endParaRPr>
          </a:p>
        </p:txBody>
      </p:sp>
      <p:cxnSp>
        <p:nvCxnSpPr>
          <p:cNvPr id="32" name="Straight Arrow Connector 31">
            <a:extLst>
              <a:ext uri="{FF2B5EF4-FFF2-40B4-BE49-F238E27FC236}">
                <a16:creationId xmlns:a16="http://schemas.microsoft.com/office/drawing/2014/main" id="{CEBA5BB3-EB3A-468C-A3B2-2AD948D6CC50}"/>
              </a:ext>
            </a:extLst>
          </p:cNvPr>
          <p:cNvCxnSpPr>
            <a:cxnSpLocks/>
          </p:cNvCxnSpPr>
          <p:nvPr/>
        </p:nvCxnSpPr>
        <p:spPr>
          <a:xfrm>
            <a:off x="6893649" y="2543622"/>
            <a:ext cx="921005" cy="257686"/>
          </a:xfrm>
          <a:prstGeom prst="straightConnector1">
            <a:avLst/>
          </a:prstGeom>
          <a:ln w="44450">
            <a:solidFill>
              <a:srgbClr val="FF3399"/>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7C5CF2A-DA7C-4037-9BF3-B9D8BF7E3B0E}"/>
              </a:ext>
            </a:extLst>
          </p:cNvPr>
          <p:cNvCxnSpPr>
            <a:cxnSpLocks/>
          </p:cNvCxnSpPr>
          <p:nvPr/>
        </p:nvCxnSpPr>
        <p:spPr>
          <a:xfrm flipV="1">
            <a:off x="7125588" y="4610656"/>
            <a:ext cx="601175" cy="699717"/>
          </a:xfrm>
          <a:prstGeom prst="straightConnector1">
            <a:avLst/>
          </a:prstGeom>
          <a:ln w="44450">
            <a:solidFill>
              <a:srgbClr val="FF3399"/>
            </a:solidFill>
            <a:tailEnd type="triangle"/>
          </a:ln>
        </p:spPr>
        <p:style>
          <a:lnRef idx="1">
            <a:schemeClr val="accent1"/>
          </a:lnRef>
          <a:fillRef idx="0">
            <a:schemeClr val="accent1"/>
          </a:fillRef>
          <a:effectRef idx="0">
            <a:schemeClr val="accent1"/>
          </a:effectRef>
          <a:fontRef idx="minor">
            <a:schemeClr val="tx1"/>
          </a:fontRef>
        </p:style>
      </p:cxnSp>
      <p:sp>
        <p:nvSpPr>
          <p:cNvPr id="34" name="Google Shape;3296;p32"/>
          <p:cNvSpPr txBox="1"/>
          <p:nvPr/>
        </p:nvSpPr>
        <p:spPr>
          <a:xfrm>
            <a:off x="140626" y="1009586"/>
            <a:ext cx="7183366" cy="472000"/>
          </a:xfrm>
          <a:prstGeom prst="rect">
            <a:avLst/>
          </a:prstGeom>
          <a:noFill/>
          <a:ln>
            <a:noFill/>
          </a:ln>
        </p:spPr>
        <p:txBody>
          <a:bodyPr spcFirstLastPara="1" wrap="square" lIns="0" tIns="0" rIns="0" bIns="0" anchor="ctr" anchorCtr="0">
            <a:noAutofit/>
          </a:bodyPr>
          <a:lstStyle/>
          <a:p>
            <a:r>
              <a:rPr lang="en" sz="3200" b="1" dirty="0">
                <a:latin typeface="iCiel Cadena" panose="02000503000000020004" pitchFamily="2" charset="0"/>
                <a:ea typeface="Didact Gothic"/>
                <a:cs typeface="Didact Gothic"/>
                <a:sym typeface="Didact Gothic"/>
              </a:rPr>
              <a:t>1</a:t>
            </a:r>
            <a:r>
              <a:rPr lang="en"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Hệ</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thống</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kinh</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vĩ</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a:t>
            </a:r>
            <a:endParaRPr sz="3200" b="1" dirty="0">
              <a:latin typeface="iCiel Cadena" panose="02000503000000020004" pitchFamily="2" charset="0"/>
              <a:ea typeface="Didact Gothic"/>
              <a:cs typeface="Didact Gothic"/>
              <a:sym typeface="Didact Gothic"/>
            </a:endParaRPr>
          </a:p>
        </p:txBody>
      </p:sp>
    </p:spTree>
    <p:extLst>
      <p:ext uri="{BB962C8B-B14F-4D97-AF65-F5344CB8AC3E}">
        <p14:creationId xmlns:p14="http://schemas.microsoft.com/office/powerpoint/2010/main" val="1171194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an sát hình 1.2, hãy xác định: Các đường kinh tuyến, kinh tuyến gốc; các  đường vĩ tuyến, vĩ tuyến gốc; bán cầu Bắc, bán cầu Nam | [Cánh diều] Lịch s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430" y="1276020"/>
            <a:ext cx="5455516" cy="4538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àn thiện hình vẽ thể hiện kinh tuyến, vĩ tuyến trên Địa Cầu. | Tech12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812" y="1324119"/>
            <a:ext cx="4748934" cy="444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7480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14</a:t>
            </a:fld>
            <a:endParaRPr lang="en-US"/>
          </a:p>
        </p:txBody>
      </p:sp>
      <p:sp>
        <p:nvSpPr>
          <p:cNvPr id="5" name="Rectangle 4"/>
          <p:cNvSpPr/>
          <p:nvPr/>
        </p:nvSpPr>
        <p:spPr>
          <a:xfrm>
            <a:off x="246158" y="5273326"/>
            <a:ext cx="7135090" cy="553998"/>
          </a:xfrm>
          <a:prstGeom prst="rect">
            <a:avLst/>
          </a:prstGeom>
        </p:spPr>
        <p:txBody>
          <a:bodyPr wrap="square">
            <a:spAutoFit/>
          </a:bodyPr>
          <a:lstStyle/>
          <a:p>
            <a:r>
              <a:rPr lang="en-US" sz="3000" b="1" dirty="0" err="1" smtClean="0">
                <a:solidFill>
                  <a:srgbClr val="FF0000"/>
                </a:solidFill>
                <a:latin typeface="Times New Roman" panose="02020603050405020304" pitchFamily="18" charset="0"/>
                <a:cs typeface="Times New Roman" panose="02020603050405020304" pitchFamily="18" charset="0"/>
              </a:rPr>
              <a:t>Đài</a:t>
            </a:r>
            <a:r>
              <a:rPr lang="en-US" sz="3000" b="1" dirty="0" smtClean="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thiên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văn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Hoàng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gia</a:t>
            </a:r>
            <a:r>
              <a:rPr lang="en-US" sz="3000" b="1" dirty="0">
                <a:solidFill>
                  <a:srgbClr val="FF0000"/>
                </a:solidFill>
                <a:latin typeface="Times New Roman" panose="02020603050405020304" pitchFamily="18" charset="0"/>
                <a:cs typeface="Times New Roman" panose="02020603050405020304" pitchFamily="18" charset="0"/>
              </a:rPr>
              <a:t> Greenwich (</a:t>
            </a:r>
            <a:r>
              <a:rPr lang="en-US" sz="3000" b="1" dirty="0" err="1">
                <a:solidFill>
                  <a:srgbClr val="FF0000"/>
                </a:solidFill>
                <a:latin typeface="Times New Roman" panose="02020603050405020304" pitchFamily="18" charset="0"/>
                <a:cs typeface="Times New Roman" panose="02020603050405020304" pitchFamily="18" charset="0"/>
              </a:rPr>
              <a:t>Anh</a:t>
            </a:r>
            <a:r>
              <a:rPr lang="en-US" sz="3000" b="1" dirty="0">
                <a:solidFill>
                  <a:srgbClr val="FF0000"/>
                </a:solidFill>
                <a:latin typeface="Times New Roman" panose="02020603050405020304" pitchFamily="18" charset="0"/>
                <a:cs typeface="Times New Roman" panose="02020603050405020304" pitchFamily="18" charset="0"/>
              </a:rPr>
              <a:t>)</a:t>
            </a:r>
          </a:p>
        </p:txBody>
      </p:sp>
      <p:pic>
        <p:nvPicPr>
          <p:cNvPr id="9218" name="Picture 2" descr="noi-chia-cat-the-gioi-thanh-hai-n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583" y="937403"/>
            <a:ext cx="4316268" cy="41195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564583" y="5165605"/>
            <a:ext cx="4316268" cy="1323439"/>
          </a:xfrm>
          <a:prstGeom prst="rect">
            <a:avLst/>
          </a:prstGeom>
          <a:ln w="12700">
            <a:solidFill>
              <a:schemeClr val="tx1"/>
            </a:solidFill>
          </a:ln>
        </p:spPr>
        <p:txBody>
          <a:bodyPr wrap="square">
            <a:spAutoFit/>
          </a:bodyPr>
          <a:lstStyle/>
          <a:p>
            <a:pPr algn="just"/>
            <a:r>
              <a:rPr lang="vi-VN" sz="2000" b="1" i="1" dirty="0">
                <a:solidFill>
                  <a:srgbClr val="222222"/>
                </a:solidFill>
                <a:latin typeface="+mj-lt"/>
              </a:rPr>
              <a:t>Đường đi của kinh tuyến gốc được xác định bởi vị trí của một kính thiên </a:t>
            </a:r>
            <a:r>
              <a:rPr lang="vi-VN" sz="2000" b="1" i="1" dirty="0" smtClean="0">
                <a:solidFill>
                  <a:srgbClr val="222222"/>
                </a:solidFill>
                <a:latin typeface="+mj-lt"/>
              </a:rPr>
              <a:t>văn</a:t>
            </a:r>
            <a:r>
              <a:rPr lang="en-US" sz="2000" b="1" i="1" dirty="0" smtClean="0">
                <a:solidFill>
                  <a:srgbClr val="222222"/>
                </a:solidFill>
                <a:latin typeface="+mj-lt"/>
              </a:rPr>
              <a:t> </a:t>
            </a:r>
            <a:r>
              <a:rPr lang="vi-VN" sz="2000" b="1" i="1" dirty="0" smtClean="0">
                <a:solidFill>
                  <a:srgbClr val="222222"/>
                </a:solidFill>
                <a:latin typeface="+mj-lt"/>
              </a:rPr>
              <a:t>lịch</a:t>
            </a:r>
            <a:r>
              <a:rPr lang="en-US" sz="2000" b="1" i="1" dirty="0" smtClean="0">
                <a:solidFill>
                  <a:srgbClr val="222222"/>
                </a:solidFill>
                <a:latin typeface="+mj-lt"/>
              </a:rPr>
              <a:t> </a:t>
            </a:r>
            <a:r>
              <a:rPr lang="vi-VN" sz="2000" b="1" i="1" dirty="0" smtClean="0">
                <a:solidFill>
                  <a:srgbClr val="222222"/>
                </a:solidFill>
                <a:latin typeface="+mj-lt"/>
              </a:rPr>
              <a:t>sử,</a:t>
            </a:r>
            <a:r>
              <a:rPr lang="en-US" sz="2000" b="1" i="1" dirty="0" smtClean="0">
                <a:solidFill>
                  <a:srgbClr val="222222"/>
                </a:solidFill>
                <a:latin typeface="+mj-lt"/>
              </a:rPr>
              <a:t> </a:t>
            </a:r>
            <a:r>
              <a:rPr lang="vi-VN" sz="2000" b="1" i="1" dirty="0">
                <a:solidFill>
                  <a:srgbClr val="222222"/>
                </a:solidFill>
                <a:latin typeface="+mj-lt"/>
              </a:rPr>
              <a:t> Airy Transit Circle, đặt tại đài quan sát.</a:t>
            </a:r>
            <a:endParaRPr lang="en-US" sz="2000" b="1" i="1" dirty="0">
              <a:latin typeface="+mj-lt"/>
            </a:endParaRPr>
          </a:p>
        </p:txBody>
      </p:sp>
      <p:pic>
        <p:nvPicPr>
          <p:cNvPr id="9220" name="Picture 4" descr="Kinh tuyến gốc (Greenwich)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772" y="975000"/>
            <a:ext cx="6919863" cy="419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327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15</a:t>
            </a:fld>
            <a:endParaRPr lang="en-US"/>
          </a:p>
        </p:txBody>
      </p:sp>
      <p:pic>
        <p:nvPicPr>
          <p:cNvPr id="4098" name="Picture 2" descr="Hoàn thiện hình vẽ thể hiện kinh tuyến, vĩ tuyến trên Địa Cầu. | Khoa học  xã hội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102" y="1036636"/>
            <a:ext cx="10373880" cy="531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5888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172117" y="1091845"/>
            <a:ext cx="1823879" cy="410082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latin typeface="Times New Roman" panose="02020603050405020304" pitchFamily="18" charset="0"/>
                <a:cs typeface="Times New Roman" panose="02020603050405020304" pitchFamily="18" charset="0"/>
              </a:rPr>
              <a:t>HỆ THỐNG KINH, VĨ TUYẾN</a:t>
            </a:r>
            <a:endParaRPr lang="en-US" sz="3200" dirty="0">
              <a:solidFill>
                <a:srgbClr val="C0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2472446" y="1839739"/>
            <a:ext cx="9594862" cy="118955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2472446" y="3148136"/>
            <a:ext cx="9594862" cy="924972"/>
          </a:xfrm>
          <a:prstGeom prst="rect">
            <a:avLst/>
          </a:prstGeom>
          <a:noFill/>
          <a:ln w="28575">
            <a:solidFill>
              <a:srgbClr val="E76F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i="1" dirty="0">
                <a:solidFill>
                  <a:schemeClr val="tx1"/>
                </a:solidFill>
                <a:latin typeface="+mj-lt"/>
              </a:rPr>
              <a:t>- </a:t>
            </a:r>
            <a:r>
              <a:rPr lang="vi-VN" sz="2400" b="1" i="1" dirty="0">
                <a:solidFill>
                  <a:schemeClr val="accent6"/>
                </a:solidFill>
                <a:latin typeface="+mj-lt"/>
              </a:rPr>
              <a:t>Kinh tuyến gốc</a:t>
            </a:r>
            <a:r>
              <a:rPr lang="vi-VN" sz="2400" dirty="0">
                <a:solidFill>
                  <a:schemeClr val="tx1"/>
                </a:solidFill>
                <a:latin typeface="+mj-lt"/>
              </a:rPr>
              <a:t> là đường đi qua đài thiên văn Grin - Uýt ở ngoại ô Luân Đôn - thủ đô nước Anh (đánh số độ là </a:t>
            </a:r>
            <a:r>
              <a:rPr lang="vi-VN" sz="2400" dirty="0" smtClean="0">
                <a:solidFill>
                  <a:schemeClr val="tx1"/>
                </a:solidFill>
                <a:latin typeface="+mj-lt"/>
              </a:rPr>
              <a:t>0</a:t>
            </a:r>
            <a:r>
              <a:rPr lang="vi-VN" sz="2400" baseline="30000" dirty="0" smtClean="0">
                <a:solidFill>
                  <a:schemeClr val="tx1"/>
                </a:solidFill>
                <a:latin typeface="+mj-lt"/>
              </a:rPr>
              <a:t>o</a:t>
            </a:r>
            <a:r>
              <a:rPr lang="en-US" dirty="0">
                <a:solidFill>
                  <a:schemeClr val="tx1"/>
                </a:solidFill>
                <a:latin typeface="+mj-lt"/>
              </a:rPr>
              <a:t>)</a:t>
            </a:r>
            <a:endParaRPr lang="en-US" sz="3200" dirty="0">
              <a:solidFill>
                <a:schemeClr val="tx1"/>
              </a:solidFill>
              <a:latin typeface="+mj-lt"/>
              <a:cs typeface="Times New Roman" panose="02020603050405020304" pitchFamily="18" charset="0"/>
            </a:endParaRPr>
          </a:p>
        </p:txBody>
      </p:sp>
      <p:sp>
        <p:nvSpPr>
          <p:cNvPr id="36" name="Rectangle 35"/>
          <p:cNvSpPr/>
          <p:nvPr/>
        </p:nvSpPr>
        <p:spPr>
          <a:xfrm>
            <a:off x="2472446" y="4256820"/>
            <a:ext cx="9594862" cy="992395"/>
          </a:xfrm>
          <a:prstGeom prst="rect">
            <a:avLst/>
          </a:prstGeom>
          <a:noFill/>
          <a:ln w="28575">
            <a:solidFill>
              <a:srgbClr val="E76F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2462326" y="5535917"/>
            <a:ext cx="9604982" cy="726338"/>
          </a:xfrm>
          <a:prstGeom prst="rect">
            <a:avLst/>
          </a:prstGeom>
          <a:noFill/>
          <a:ln w="28575">
            <a:solidFill>
              <a:srgbClr val="E76F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Times New Roman" panose="02020603050405020304" pitchFamily="18" charset="0"/>
                <a:cs typeface="Times New Roman" panose="02020603050405020304" pitchFamily="18" charset="0"/>
              </a:rPr>
              <a:t>Dựa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tuyến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gốc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tuyến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vĩ</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tuyến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nam</a:t>
            </a:r>
            <a:r>
              <a:rPr lang="en-US" dirty="0"/>
              <a:t>.</a:t>
            </a:r>
            <a:endParaRPr lang="en-US" sz="3200" dirty="0">
              <a:solidFill>
                <a:schemeClr val="accent2">
                  <a:lumMod val="50000"/>
                </a:schemeClr>
              </a:solidFill>
              <a:latin typeface="Times New Roman" panose="02020603050405020304" pitchFamily="18" charset="0"/>
              <a:cs typeface="Times New Roman" panose="02020603050405020304" pitchFamily="18" charset="0"/>
            </a:endParaRPr>
          </a:p>
        </p:txBody>
      </p:sp>
      <p:cxnSp>
        <p:nvCxnSpPr>
          <p:cNvPr id="38" name="Straight Arrow Connector 37"/>
          <p:cNvCxnSpPr/>
          <p:nvPr/>
        </p:nvCxnSpPr>
        <p:spPr>
          <a:xfrm flipV="1">
            <a:off x="1995997" y="1320483"/>
            <a:ext cx="476449" cy="519257"/>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endCxn id="33" idx="1"/>
          </p:cNvCxnSpPr>
          <p:nvPr/>
        </p:nvCxnSpPr>
        <p:spPr>
          <a:xfrm>
            <a:off x="1995997" y="1839740"/>
            <a:ext cx="476449" cy="594775"/>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35" idx="1"/>
          </p:cNvCxnSpPr>
          <p:nvPr/>
        </p:nvCxnSpPr>
        <p:spPr>
          <a:xfrm flipV="1">
            <a:off x="2006116" y="3610622"/>
            <a:ext cx="466330" cy="74918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36" idx="1"/>
          </p:cNvCxnSpPr>
          <p:nvPr/>
        </p:nvCxnSpPr>
        <p:spPr>
          <a:xfrm>
            <a:off x="2006116" y="4359810"/>
            <a:ext cx="466330" cy="39320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37" idx="1"/>
          </p:cNvCxnSpPr>
          <p:nvPr/>
        </p:nvCxnSpPr>
        <p:spPr>
          <a:xfrm>
            <a:off x="1995996" y="4235593"/>
            <a:ext cx="466330" cy="1663493"/>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2472445" y="1091845"/>
            <a:ext cx="9594863" cy="572125"/>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472444" y="1173168"/>
            <a:ext cx="9594864" cy="461665"/>
          </a:xfrm>
          <a:prstGeom prst="rect">
            <a:avLst/>
          </a:prstGeom>
        </p:spPr>
        <p:txBody>
          <a:bodyPr wrap="square">
            <a:spAutoFit/>
          </a:bodyPr>
          <a:lstStyle/>
          <a:p>
            <a:r>
              <a:rPr lang="vi-VN" sz="2400" i="1" dirty="0">
                <a:latin typeface="+mj-lt"/>
              </a:rPr>
              <a:t>- </a:t>
            </a:r>
            <a:r>
              <a:rPr lang="vi-VN" sz="2400" b="1" i="1" dirty="0">
                <a:solidFill>
                  <a:schemeClr val="accent1"/>
                </a:solidFill>
                <a:latin typeface="+mj-lt"/>
              </a:rPr>
              <a:t>Kinh tuyến</a:t>
            </a:r>
            <a:r>
              <a:rPr lang="vi-VN" sz="2400" dirty="0">
                <a:latin typeface="+mj-lt"/>
              </a:rPr>
              <a:t> là những nửa đường tròn nối hai cực trên bề mặt quả Địa cầu. </a:t>
            </a:r>
            <a:endParaRPr lang="en-US" sz="2400" dirty="0">
              <a:latin typeface="+mj-lt"/>
            </a:endParaRPr>
          </a:p>
        </p:txBody>
      </p:sp>
      <p:sp>
        <p:nvSpPr>
          <p:cNvPr id="3" name="Rectangle 2"/>
          <p:cNvSpPr/>
          <p:nvPr/>
        </p:nvSpPr>
        <p:spPr>
          <a:xfrm>
            <a:off x="2472444" y="2044647"/>
            <a:ext cx="9594864" cy="830997"/>
          </a:xfrm>
          <a:prstGeom prst="rect">
            <a:avLst/>
          </a:prstGeom>
        </p:spPr>
        <p:txBody>
          <a:bodyPr wrap="square">
            <a:spAutoFit/>
          </a:bodyPr>
          <a:lstStyle/>
          <a:p>
            <a:r>
              <a:rPr lang="en-US" sz="2400" i="1" dirty="0">
                <a:latin typeface="Times New Roman" panose="02020603050405020304" pitchFamily="18" charset="0"/>
                <a:cs typeface="Times New Roman" panose="02020603050405020304" pitchFamily="18" charset="0"/>
              </a:rPr>
              <a:t>- </a:t>
            </a:r>
            <a:r>
              <a:rPr lang="en-US" sz="2400" b="1" i="1" dirty="0" err="1">
                <a:solidFill>
                  <a:schemeClr val="accent2"/>
                </a:solidFill>
                <a:latin typeface="Times New Roman" panose="02020603050405020304" pitchFamily="18" charset="0"/>
                <a:cs typeface="Times New Roman" panose="02020603050405020304" pitchFamily="18" charset="0"/>
              </a:rPr>
              <a:t>Vĩ</a:t>
            </a:r>
            <a:r>
              <a:rPr lang="en-US" sz="2400" b="1" i="1" dirty="0">
                <a:solidFill>
                  <a:schemeClr val="accent2"/>
                </a:solidFill>
                <a:latin typeface="Times New Roman" panose="02020603050405020304" pitchFamily="18" charset="0"/>
                <a:cs typeface="Times New Roman" panose="02020603050405020304" pitchFamily="18" charset="0"/>
              </a:rPr>
              <a:t> </a:t>
            </a:r>
            <a:r>
              <a:rPr lang="en-US" sz="2400" b="1" i="1" dirty="0" err="1">
                <a:solidFill>
                  <a:schemeClr val="accent2"/>
                </a:solidFill>
                <a:latin typeface="Times New Roman" panose="02020603050405020304" pitchFamily="18" charset="0"/>
                <a:cs typeface="Times New Roman" panose="02020603050405020304" pitchFamily="18" charset="0"/>
              </a:rPr>
              <a:t>tuyến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tuyến</a:t>
            </a:r>
            <a:endParaRPr lang="en-US"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2462326" y="4273984"/>
            <a:ext cx="9604982" cy="830997"/>
          </a:xfrm>
          <a:prstGeom prst="rect">
            <a:avLst/>
          </a:prstGeom>
        </p:spPr>
        <p:txBody>
          <a:bodyPr wrap="square">
            <a:spAutoFit/>
          </a:bodyPr>
          <a:lstStyle/>
          <a:p>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tuyến</a:t>
            </a:r>
            <a:r>
              <a:rPr lang="en-US" sz="2400" dirty="0">
                <a:latin typeface="Times New Roman" panose="02020603050405020304" pitchFamily="18" charset="0"/>
                <a:cs typeface="Times New Roman" panose="02020603050405020304" pitchFamily="18" charset="0"/>
              </a:rPr>
              <a:t> 0°)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tuyến</a:t>
            </a:r>
            <a:r>
              <a:rPr lang="en-US" sz="2400" dirty="0">
                <a:latin typeface="Times New Roman" panose="02020603050405020304" pitchFamily="18" charset="0"/>
                <a:cs typeface="Times New Roman" panose="02020603050405020304" pitchFamily="18" charset="0"/>
              </a:rPr>
              <a:t> 180°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874949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46257"/>
            <a:ext cx="2879314" cy="584775"/>
          </a:xfrm>
          <a:prstGeom prst="rect">
            <a:avLst/>
          </a:prstGeom>
        </p:spPr>
        <p:txBody>
          <a:bodyPr wrap="none">
            <a:spAutoFit/>
          </a:bodyPr>
          <a:lstStyle/>
          <a:p>
            <a:r>
              <a:rPr lang="vi-VN" sz="3200" b="1" dirty="0">
                <a:latin typeface="iCiel Cadena" panose="02000503000000020004" pitchFamily="2" charset="0"/>
                <a:ea typeface="Didact Gothic"/>
                <a:cs typeface="Didact Gothic"/>
                <a:sym typeface="Didact Gothic"/>
              </a:rPr>
              <a:t>2. </a:t>
            </a:r>
            <a:r>
              <a:rPr lang="en-US" sz="3200" b="1" dirty="0" err="1" smtClean="0">
                <a:latin typeface="iCiel Cadena" panose="02000503000000020004" pitchFamily="2" charset="0"/>
                <a:ea typeface="Didact Gothic"/>
                <a:cs typeface="Didact Gothic"/>
                <a:sym typeface="Didact Gothic"/>
              </a:rPr>
              <a:t>Tọa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độ</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địa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lý</a:t>
            </a:r>
            <a:r>
              <a:rPr lang="en-US" sz="3200" b="1" dirty="0" smtClean="0">
                <a:latin typeface="iCiel Cadena" panose="02000503000000020004" pitchFamily="2" charset="0"/>
                <a:ea typeface="Didact Gothic"/>
                <a:cs typeface="Didact Gothic"/>
                <a:sym typeface="Didact Gothic"/>
              </a:rPr>
              <a:t>:</a:t>
            </a:r>
            <a:endParaRPr lang="vi-VN" sz="3200" b="1" dirty="0">
              <a:latin typeface="iCiel Cadena" panose="02000503000000020004" pitchFamily="2" charset="0"/>
              <a:ea typeface="Didact Gothic"/>
              <a:cs typeface="Didact Gothic"/>
              <a:sym typeface="Didact Gothic"/>
            </a:endParaRPr>
          </a:p>
        </p:txBody>
      </p:sp>
      <p:pic>
        <p:nvPicPr>
          <p:cNvPr id="3" name="Picture 2"/>
          <p:cNvPicPr>
            <a:picLocks noChangeAspect="1"/>
          </p:cNvPicPr>
          <p:nvPr/>
        </p:nvPicPr>
        <p:blipFill>
          <a:blip r:embed="rId2"/>
          <a:stretch>
            <a:fillRect/>
          </a:stretch>
        </p:blipFill>
        <p:spPr>
          <a:xfrm>
            <a:off x="2109353" y="1821874"/>
            <a:ext cx="9597653" cy="4689762"/>
          </a:xfrm>
          <a:prstGeom prst="rect">
            <a:avLst/>
          </a:prstGeom>
        </p:spPr>
      </p:pic>
    </p:spTree>
    <p:extLst>
      <p:ext uri="{BB962C8B-B14F-4D97-AF65-F5344CB8AC3E}">
        <p14:creationId xmlns:p14="http://schemas.microsoft.com/office/powerpoint/2010/main" val="4056935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18</a:t>
            </a:fld>
            <a:endParaRPr lang="en-US"/>
          </a:p>
        </p:txBody>
      </p:sp>
      <p:pic>
        <p:nvPicPr>
          <p:cNvPr id="10242" name="Picture 2" descr="Vĩ độ là gì? Sự khác nhau giữa kinh độ và vĩ độ - TH Điện Biên Đ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41" y="1631031"/>
            <a:ext cx="11817669" cy="4862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046257"/>
            <a:ext cx="2879314" cy="584775"/>
          </a:xfrm>
          <a:prstGeom prst="rect">
            <a:avLst/>
          </a:prstGeom>
        </p:spPr>
        <p:txBody>
          <a:bodyPr wrap="none">
            <a:spAutoFit/>
          </a:bodyPr>
          <a:lstStyle/>
          <a:p>
            <a:r>
              <a:rPr lang="vi-VN" sz="3200" b="1" dirty="0">
                <a:latin typeface="iCiel Cadena" panose="02000503000000020004" pitchFamily="2" charset="0"/>
                <a:ea typeface="Didact Gothic"/>
                <a:cs typeface="Didact Gothic"/>
                <a:sym typeface="Didact Gothic"/>
              </a:rPr>
              <a:t>2. </a:t>
            </a:r>
            <a:r>
              <a:rPr lang="en-US" sz="3200" b="1" dirty="0" err="1" smtClean="0">
                <a:latin typeface="iCiel Cadena" panose="02000503000000020004" pitchFamily="2" charset="0"/>
                <a:ea typeface="Didact Gothic"/>
                <a:cs typeface="Didact Gothic"/>
                <a:sym typeface="Didact Gothic"/>
              </a:rPr>
              <a:t>Tọa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độ</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địa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lý</a:t>
            </a:r>
            <a:r>
              <a:rPr lang="en-US" sz="3200" b="1" dirty="0" smtClean="0">
                <a:latin typeface="iCiel Cadena" panose="02000503000000020004" pitchFamily="2" charset="0"/>
                <a:ea typeface="Didact Gothic"/>
                <a:cs typeface="Didact Gothic"/>
                <a:sym typeface="Didact Gothic"/>
              </a:rPr>
              <a:t>:</a:t>
            </a:r>
            <a:endParaRPr lang="vi-VN" sz="3200" b="1" dirty="0">
              <a:latin typeface="iCiel Cadena" panose="02000503000000020004" pitchFamily="2" charset="0"/>
              <a:ea typeface="Didact Gothic"/>
              <a:cs typeface="Didact Gothic"/>
              <a:sym typeface="Didact Gothic"/>
            </a:endParaRPr>
          </a:p>
        </p:txBody>
      </p:sp>
    </p:spTree>
    <p:extLst>
      <p:ext uri="{BB962C8B-B14F-4D97-AF65-F5344CB8AC3E}">
        <p14:creationId xmlns:p14="http://schemas.microsoft.com/office/powerpoint/2010/main" val="17500390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ADCDCB-031B-46E7-8CA9-C75B0EC018D9}"/>
              </a:ext>
            </a:extLst>
          </p:cNvPr>
          <p:cNvPicPr>
            <a:picLocks noChangeAspect="1"/>
          </p:cNvPicPr>
          <p:nvPr/>
        </p:nvPicPr>
        <p:blipFill rotWithShape="1">
          <a:blip r:embed="rId3"/>
          <a:srcRect l="26000" t="20296" r="38083" b="26667"/>
          <a:stretch/>
        </p:blipFill>
        <p:spPr>
          <a:xfrm>
            <a:off x="4925886" y="1046257"/>
            <a:ext cx="6990080" cy="5490170"/>
          </a:xfrm>
          <a:prstGeom prst="rect">
            <a:avLst/>
          </a:prstGeom>
        </p:spPr>
      </p:pic>
      <p:cxnSp>
        <p:nvCxnSpPr>
          <p:cNvPr id="8" name="Straight Arrow Connector 7">
            <a:extLst>
              <a:ext uri="{FF2B5EF4-FFF2-40B4-BE49-F238E27FC236}">
                <a16:creationId xmlns:a16="http://schemas.microsoft.com/office/drawing/2014/main" id="{BE1714F9-6AC0-4F41-A53E-E7075F6ED05D}"/>
              </a:ext>
            </a:extLst>
          </p:cNvPr>
          <p:cNvCxnSpPr>
            <a:cxnSpLocks/>
          </p:cNvCxnSpPr>
          <p:nvPr/>
        </p:nvCxnSpPr>
        <p:spPr>
          <a:xfrm>
            <a:off x="5565966" y="3591936"/>
            <a:ext cx="1564640" cy="0"/>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40366E4F-F36E-435F-B0B7-4A0BECD54B70}"/>
              </a:ext>
            </a:extLst>
          </p:cNvPr>
          <p:cNvCxnSpPr>
            <a:cxnSpLocks/>
          </p:cNvCxnSpPr>
          <p:nvPr/>
        </p:nvCxnSpPr>
        <p:spPr>
          <a:xfrm>
            <a:off x="5565966" y="3619232"/>
            <a:ext cx="0" cy="701040"/>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6D903574-AACB-421B-822D-8951C00147AE}"/>
              </a:ext>
            </a:extLst>
          </p:cNvPr>
          <p:cNvSpPr txBox="1"/>
          <p:nvPr/>
        </p:nvSpPr>
        <p:spPr>
          <a:xfrm>
            <a:off x="5856814" y="3184052"/>
            <a:ext cx="1219200" cy="400110"/>
          </a:xfrm>
          <a:prstGeom prst="rect">
            <a:avLst/>
          </a:prstGeom>
          <a:noFill/>
        </p:spPr>
        <p:txBody>
          <a:bodyPr wrap="square" rtlCol="0">
            <a:spAutoFit/>
          </a:bodyPr>
          <a:lstStyle/>
          <a:p>
            <a:r>
              <a:rPr lang="en-US" sz="2000" b="1" dirty="0" err="1">
                <a:solidFill>
                  <a:srgbClr val="00B050"/>
                </a:solidFill>
                <a:latin typeface="Arial" panose="020B0604020202020204" pitchFamily="34" charset="0"/>
                <a:cs typeface="Arial" panose="020B0604020202020204" pitchFamily="34" charset="0"/>
              </a:rPr>
              <a:t>Kinh</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độ</a:t>
            </a:r>
            <a:endParaRPr lang="en-US" sz="2000" b="1" dirty="0">
              <a:solidFill>
                <a:srgbClr val="00B05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0DD2886-A515-4E7B-9142-D9427E2C3301}"/>
              </a:ext>
            </a:extLst>
          </p:cNvPr>
          <p:cNvSpPr txBox="1"/>
          <p:nvPr/>
        </p:nvSpPr>
        <p:spPr>
          <a:xfrm>
            <a:off x="4732846" y="3750207"/>
            <a:ext cx="1127760" cy="400110"/>
          </a:xfrm>
          <a:prstGeom prst="rect">
            <a:avLst/>
          </a:prstGeom>
          <a:noFill/>
        </p:spPr>
        <p:txBody>
          <a:bodyPr wrap="square" rtlCol="0">
            <a:spAutoFit/>
          </a:bodyPr>
          <a:lstStyle/>
          <a:p>
            <a:r>
              <a:rPr lang="en-US" sz="2000" b="1" dirty="0" err="1">
                <a:solidFill>
                  <a:srgbClr val="00B050"/>
                </a:solidFill>
                <a:latin typeface="Arial" panose="020B0604020202020204" pitchFamily="34" charset="0"/>
                <a:cs typeface="Arial" panose="020B0604020202020204" pitchFamily="34" charset="0"/>
              </a:rPr>
              <a:t>Vĩ</a:t>
            </a:r>
            <a:r>
              <a:rPr lang="en-US" sz="2000" b="1" dirty="0">
                <a:solidFill>
                  <a:srgbClr val="00B050"/>
                </a:solidFill>
                <a:latin typeface="Arial" panose="020B0604020202020204" pitchFamily="34" charset="0"/>
                <a:cs typeface="Arial" panose="020B0604020202020204" pitchFamily="34" charset="0"/>
              </a:rPr>
              <a:t> </a:t>
            </a:r>
            <a:r>
              <a:rPr lang="en-US" sz="2000" b="1" dirty="0" err="1">
                <a:solidFill>
                  <a:srgbClr val="00B050"/>
                </a:solidFill>
                <a:latin typeface="Arial" panose="020B0604020202020204" pitchFamily="34" charset="0"/>
                <a:cs typeface="Arial" panose="020B0604020202020204" pitchFamily="34" charset="0"/>
              </a:rPr>
              <a:t>độ</a:t>
            </a:r>
            <a:endParaRPr lang="en-US" sz="2000" b="1" dirty="0">
              <a:solidFill>
                <a:srgbClr val="00B05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56AF1F7-772B-48EF-8A3B-B61FCB0EAD7A}"/>
              </a:ext>
            </a:extLst>
          </p:cNvPr>
          <p:cNvSpPr txBox="1"/>
          <p:nvPr/>
        </p:nvSpPr>
        <p:spPr>
          <a:xfrm>
            <a:off x="309770" y="1610163"/>
            <a:ext cx="3759200" cy="2246769"/>
          </a:xfrm>
          <a:prstGeom prst="rect">
            <a:avLst/>
          </a:prstGeom>
          <a:noFill/>
          <a:ln>
            <a:solidFill>
              <a:srgbClr val="0070C0"/>
            </a:solidFill>
            <a:prstDash val="dash"/>
          </a:ln>
        </p:spPr>
        <p:txBody>
          <a:bodyPr wrap="square" rtlCol="0">
            <a:spAutoFit/>
          </a:bodyPr>
          <a:lstStyle/>
          <a:p>
            <a:pPr algn="just"/>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Kinh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của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một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điểm</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là</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khoảng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cách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tính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bằng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từ</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kinh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tuyến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gốc</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đến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kinh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tuyến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đi</a:t>
            </a:r>
            <a:r>
              <a:rPr lang="en-US" sz="2800" dirty="0">
                <a:solidFill>
                  <a:srgbClr val="0070C0"/>
                </a:solidFill>
                <a:latin typeface="Arial" panose="020B0604020202020204" pitchFamily="34" charset="0"/>
                <a:cs typeface="Arial" panose="020B0604020202020204" pitchFamily="34" charset="0"/>
              </a:rPr>
              <a:t> qua </a:t>
            </a:r>
            <a:r>
              <a:rPr lang="en-US" sz="2800" dirty="0" err="1">
                <a:solidFill>
                  <a:srgbClr val="0070C0"/>
                </a:solidFill>
                <a:latin typeface="Arial" panose="020B0604020202020204" pitchFamily="34" charset="0"/>
                <a:cs typeface="Arial" panose="020B0604020202020204" pitchFamily="34" charset="0"/>
              </a:rPr>
              <a:t>điểm</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503A4BE6-FC6E-4512-8B78-3BF938E945EA}"/>
              </a:ext>
            </a:extLst>
          </p:cNvPr>
          <p:cNvSpPr txBox="1"/>
          <p:nvPr/>
        </p:nvSpPr>
        <p:spPr>
          <a:xfrm>
            <a:off x="393456" y="4139593"/>
            <a:ext cx="3688081" cy="2246769"/>
          </a:xfrm>
          <a:prstGeom prst="rect">
            <a:avLst/>
          </a:prstGeom>
          <a:noFill/>
          <a:ln>
            <a:solidFill>
              <a:srgbClr val="0070C0"/>
            </a:solidFill>
            <a:prstDash val="dash"/>
          </a:ln>
        </p:spPr>
        <p:txBody>
          <a:bodyPr wrap="square" rtlCol="0">
            <a:spAutoFit/>
          </a:bodyPr>
          <a:lstStyle/>
          <a:p>
            <a:pPr algn="just"/>
            <a:r>
              <a:rPr lang="en-US" sz="2800" dirty="0">
                <a:solidFill>
                  <a:srgbClr val="0070C0"/>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Vĩ</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của</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một</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điểm</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là</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khoảng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cách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tính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bằng</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độ</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từ</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Xích</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đạo</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đến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vĩ</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tuyến</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đi</a:t>
            </a:r>
            <a:r>
              <a:rPr lang="en-US" sz="2800" dirty="0">
                <a:solidFill>
                  <a:srgbClr val="0070C0"/>
                </a:solidFill>
                <a:latin typeface="Arial" panose="020B0604020202020204" pitchFamily="34" charset="0"/>
                <a:cs typeface="Arial" panose="020B0604020202020204" pitchFamily="34" charset="0"/>
              </a:rPr>
              <a:t> qua </a:t>
            </a:r>
            <a:r>
              <a:rPr lang="en-US" sz="2800" dirty="0" err="1">
                <a:solidFill>
                  <a:srgbClr val="0070C0"/>
                </a:solidFill>
                <a:latin typeface="Arial" panose="020B0604020202020204" pitchFamily="34" charset="0"/>
                <a:cs typeface="Arial" panose="020B0604020202020204" pitchFamily="34" charset="0"/>
              </a:rPr>
              <a:t>điểm</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đó</a:t>
            </a:r>
            <a:r>
              <a:rPr lang="en-US" sz="2800" dirty="0">
                <a:solidFill>
                  <a:srgbClr val="0070C0"/>
                </a:solidFill>
                <a:latin typeface="Arial" panose="020B0604020202020204" pitchFamily="34" charset="0"/>
                <a:cs typeface="Arial" panose="020B0604020202020204" pitchFamily="34" charset="0"/>
              </a:rPr>
              <a:t>.</a:t>
            </a:r>
          </a:p>
        </p:txBody>
      </p:sp>
      <p:sp>
        <p:nvSpPr>
          <p:cNvPr id="17" name="Rectangle 16"/>
          <p:cNvSpPr/>
          <p:nvPr/>
        </p:nvSpPr>
        <p:spPr>
          <a:xfrm>
            <a:off x="240630" y="1046257"/>
            <a:ext cx="2879314" cy="584775"/>
          </a:xfrm>
          <a:prstGeom prst="rect">
            <a:avLst/>
          </a:prstGeom>
        </p:spPr>
        <p:txBody>
          <a:bodyPr wrap="none">
            <a:spAutoFit/>
          </a:bodyPr>
          <a:lstStyle/>
          <a:p>
            <a:r>
              <a:rPr lang="vi-VN" sz="3200" b="1" dirty="0">
                <a:latin typeface="iCiel Cadena" panose="02000503000000020004" pitchFamily="2" charset="0"/>
                <a:ea typeface="Didact Gothic"/>
                <a:cs typeface="Didact Gothic"/>
                <a:sym typeface="Didact Gothic"/>
              </a:rPr>
              <a:t>2. </a:t>
            </a:r>
            <a:r>
              <a:rPr lang="en-US" sz="3200" b="1" dirty="0" err="1" smtClean="0">
                <a:latin typeface="iCiel Cadena" panose="02000503000000020004" pitchFamily="2" charset="0"/>
                <a:ea typeface="Didact Gothic"/>
                <a:cs typeface="Didact Gothic"/>
                <a:sym typeface="Didact Gothic"/>
              </a:rPr>
              <a:t>Tọa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độ</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địa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lý</a:t>
            </a:r>
            <a:r>
              <a:rPr lang="en-US" sz="3200" b="1" dirty="0" smtClean="0">
                <a:latin typeface="iCiel Cadena" panose="02000503000000020004" pitchFamily="2" charset="0"/>
                <a:ea typeface="Didact Gothic"/>
                <a:cs typeface="Didact Gothic"/>
                <a:sym typeface="Didact Gothic"/>
              </a:rPr>
              <a:t>:</a:t>
            </a:r>
            <a:endParaRPr lang="vi-VN" sz="3200" b="1" dirty="0">
              <a:latin typeface="iCiel Cadena" panose="02000503000000020004" pitchFamily="2" charset="0"/>
              <a:ea typeface="Didact Gothic"/>
              <a:cs typeface="Didact Gothic"/>
              <a:sym typeface="Didact Gothic"/>
            </a:endParaRPr>
          </a:p>
        </p:txBody>
      </p:sp>
    </p:spTree>
    <p:extLst>
      <p:ext uri="{BB962C8B-B14F-4D97-AF65-F5344CB8AC3E}">
        <p14:creationId xmlns:p14="http://schemas.microsoft.com/office/powerpoint/2010/main" val="29905664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4"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bsite&#10;&#10;Description automatically generated">
            <a:extLst>
              <a:ext uri="{FF2B5EF4-FFF2-40B4-BE49-F238E27FC236}">
                <a16:creationId xmlns:a16="http://schemas.microsoft.com/office/drawing/2014/main" id="{FFD72C6B-8DBD-4066-87CE-E29C74254EAE}"/>
              </a:ext>
            </a:extLst>
          </p:cNvPr>
          <p:cNvPicPr>
            <a:picLocks noChangeAspect="1"/>
          </p:cNvPicPr>
          <p:nvPr/>
        </p:nvPicPr>
        <p:blipFill rotWithShape="1">
          <a:blip r:embed="rId2"/>
          <a:srcRect b="26165"/>
          <a:stretch/>
        </p:blipFill>
        <p:spPr>
          <a:xfrm>
            <a:off x="388836" y="1002339"/>
            <a:ext cx="11442037" cy="3093778"/>
          </a:xfrm>
          <a:prstGeom prst="rect">
            <a:avLst/>
          </a:prstGeom>
        </p:spPr>
      </p:pic>
      <p:sp>
        <p:nvSpPr>
          <p:cNvPr id="5" name="Rectangle 4">
            <a:extLst>
              <a:ext uri="{FF2B5EF4-FFF2-40B4-BE49-F238E27FC236}">
                <a16:creationId xmlns:a16="http://schemas.microsoft.com/office/drawing/2014/main" id="{C49517D6-5ABA-44A9-8F45-0631A5269295}"/>
              </a:ext>
            </a:extLst>
          </p:cNvPr>
          <p:cNvSpPr/>
          <p:nvPr/>
        </p:nvSpPr>
        <p:spPr>
          <a:xfrm>
            <a:off x="749963" y="4109972"/>
            <a:ext cx="11442037" cy="2862322"/>
          </a:xfrm>
          <a:prstGeom prst="rect">
            <a:avLst/>
          </a:prstGeom>
        </p:spPr>
        <p:txBody>
          <a:bodyPr wrap="square">
            <a:spAutoFit/>
          </a:bodyPr>
          <a:lstStyle/>
          <a:p>
            <a:pPr marL="285750" indent="-285750" algn="just">
              <a:buFont typeface="Wingdings" panose="05000000000000000000" pitchFamily="2" charset="2"/>
              <a:buChar char="§"/>
            </a:pPr>
            <a:r>
              <a:rPr lang="en-US" sz="3000" b="1" dirty="0" err="1">
                <a:solidFill>
                  <a:srgbClr val="1223FA"/>
                </a:solidFill>
                <a:latin typeface="Arial" panose="020B0604020202020204" pitchFamily="34" charset="0"/>
                <a:cs typeface="Arial" panose="020B0604020202020204" pitchFamily="34" charset="0"/>
              </a:rPr>
              <a:t>Hệ</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thống</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kinh</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vĩ</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tuyến</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và</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tọa</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độ</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địa</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lí</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của</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một</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điểm</a:t>
            </a:r>
            <a:endParaRPr lang="en-US" sz="3000" b="1" dirty="0">
              <a:solidFill>
                <a:srgbClr val="1223FA"/>
              </a:solidFill>
              <a:latin typeface="Arial" panose="020B0604020202020204" pitchFamily="34" charset="0"/>
              <a:cs typeface="Arial" panose="020B0604020202020204" pitchFamily="34" charset="0"/>
            </a:endParaRPr>
          </a:p>
          <a:p>
            <a:pPr algn="just"/>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trên</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bản</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đồ</a:t>
            </a:r>
            <a:endParaRPr lang="en-US" sz="3000" b="1" dirty="0">
              <a:solidFill>
                <a:srgbClr val="1223FA"/>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sz="3000" b="1" dirty="0" err="1">
                <a:solidFill>
                  <a:srgbClr val="1223FA"/>
                </a:solidFill>
                <a:latin typeface="Arial" panose="020B0604020202020204" pitchFamily="34" charset="0"/>
                <a:cs typeface="Arial" panose="020B0604020202020204" pitchFamily="34" charset="0"/>
              </a:rPr>
              <a:t>Kí</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hiệu</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và</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chú</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giải</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trên</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bản</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đồ</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thông</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dụng</a:t>
            </a:r>
            <a:endParaRPr lang="en-US" sz="3000" b="1" dirty="0">
              <a:solidFill>
                <a:srgbClr val="1223FA"/>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sz="3000" b="1" dirty="0" err="1">
                <a:solidFill>
                  <a:srgbClr val="1223FA"/>
                </a:solidFill>
                <a:latin typeface="Arial" panose="020B0604020202020204" pitchFamily="34" charset="0"/>
                <a:cs typeface="Arial" panose="020B0604020202020204" pitchFamily="34" charset="0"/>
              </a:rPr>
              <a:t>Tìm</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đường</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đi</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trên</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bản</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đồ</a:t>
            </a:r>
            <a:endParaRPr lang="en-US" sz="3000" b="1" dirty="0">
              <a:solidFill>
                <a:srgbClr val="1223FA"/>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n-US" sz="3000" b="1" dirty="0" err="1">
                <a:solidFill>
                  <a:srgbClr val="1223FA"/>
                </a:solidFill>
                <a:latin typeface="Arial" panose="020B0604020202020204" pitchFamily="34" charset="0"/>
                <a:cs typeface="Arial" panose="020B0604020202020204" pitchFamily="34" charset="0"/>
              </a:rPr>
              <a:t>Lược</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đồ</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trí</a:t>
            </a:r>
            <a:r>
              <a:rPr lang="en-US" sz="3000" b="1" dirty="0">
                <a:solidFill>
                  <a:srgbClr val="1223FA"/>
                </a:solidFill>
                <a:latin typeface="Arial" panose="020B0604020202020204" pitchFamily="34" charset="0"/>
                <a:cs typeface="Arial" panose="020B0604020202020204" pitchFamily="34" charset="0"/>
              </a:rPr>
              <a:t> </a:t>
            </a:r>
            <a:r>
              <a:rPr lang="en-US" sz="3000" b="1" dirty="0" err="1">
                <a:solidFill>
                  <a:srgbClr val="1223FA"/>
                </a:solidFill>
                <a:latin typeface="Arial" panose="020B0604020202020204" pitchFamily="34" charset="0"/>
                <a:cs typeface="Arial" panose="020B0604020202020204" pitchFamily="34" charset="0"/>
              </a:rPr>
              <a:t>nhớ</a:t>
            </a:r>
            <a:endParaRPr lang="en-US" sz="3000" b="1" dirty="0">
              <a:solidFill>
                <a:srgbClr val="1223FA"/>
              </a:solidFill>
              <a:latin typeface="Arial" panose="020B0604020202020204" pitchFamily="34" charset="0"/>
              <a:cs typeface="Arial" panose="020B0604020202020204" pitchFamily="34" charset="0"/>
            </a:endParaRPr>
          </a:p>
          <a:p>
            <a:endParaRPr lang="en-US" sz="3000" b="1" dirty="0">
              <a:solidFill>
                <a:srgbClr val="1223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8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grpSp>
        <p:nvGrpSpPr>
          <p:cNvPr id="5" name="Group 4">
            <a:extLst>
              <a:ext uri="{FF2B5EF4-FFF2-40B4-BE49-F238E27FC236}">
                <a16:creationId xmlns:a16="http://schemas.microsoft.com/office/drawing/2014/main" id="{88605110-9862-4E83-AC64-F2B100F5FD3D}"/>
              </a:ext>
            </a:extLst>
          </p:cNvPr>
          <p:cNvGrpSpPr/>
          <p:nvPr/>
        </p:nvGrpSpPr>
        <p:grpSpPr>
          <a:xfrm>
            <a:off x="7219644" y="1625972"/>
            <a:ext cx="4726794" cy="4656967"/>
            <a:chOff x="477321" y="1589596"/>
            <a:chExt cx="4105695" cy="3963137"/>
          </a:xfrm>
        </p:grpSpPr>
        <p:pic>
          <p:nvPicPr>
            <p:cNvPr id="3" name="Picture 2">
              <a:extLst>
                <a:ext uri="{FF2B5EF4-FFF2-40B4-BE49-F238E27FC236}">
                  <a16:creationId xmlns:a16="http://schemas.microsoft.com/office/drawing/2014/main" id="{616ECE6F-C043-4850-B558-74A25AF601EE}"/>
                </a:ext>
              </a:extLst>
            </p:cNvPr>
            <p:cNvPicPr>
              <a:picLocks noChangeAspect="1"/>
            </p:cNvPicPr>
            <p:nvPr/>
          </p:nvPicPr>
          <p:blipFill>
            <a:blip r:embed="rId3"/>
            <a:stretch>
              <a:fillRect/>
            </a:stretch>
          </p:blipFill>
          <p:spPr>
            <a:xfrm>
              <a:off x="477321" y="1589596"/>
              <a:ext cx="4105695" cy="3086988"/>
            </a:xfrm>
            <a:prstGeom prst="rect">
              <a:avLst/>
            </a:prstGeom>
          </p:spPr>
        </p:pic>
        <p:sp>
          <p:nvSpPr>
            <p:cNvPr id="4" name="TextBox 3">
              <a:extLst>
                <a:ext uri="{FF2B5EF4-FFF2-40B4-BE49-F238E27FC236}">
                  <a16:creationId xmlns:a16="http://schemas.microsoft.com/office/drawing/2014/main" id="{E0C92C9C-5708-45A4-A8BE-A3959F4B81D6}"/>
                </a:ext>
              </a:extLst>
            </p:cNvPr>
            <p:cNvSpPr txBox="1"/>
            <p:nvPr/>
          </p:nvSpPr>
          <p:spPr>
            <a:xfrm>
              <a:off x="649995" y="4906402"/>
              <a:ext cx="3327094" cy="646331"/>
            </a:xfrm>
            <a:prstGeom prst="rect">
              <a:avLst/>
            </a:prstGeom>
            <a:noFill/>
          </p:spPr>
          <p:txBody>
            <a:bodyPr wrap="square" rtlCol="0">
              <a:spAutoFit/>
            </a:bodyPr>
            <a:lstStyle/>
            <a:p>
              <a:pPr algn="ctr"/>
              <a:r>
                <a:rPr lang="en-US">
                  <a:solidFill>
                    <a:srgbClr val="1223FA"/>
                  </a:solidFill>
                  <a:latin typeface="Arial" panose="020B0604020202020204" pitchFamily="34" charset="0"/>
                  <a:cs typeface="Arial" panose="020B0604020202020204" pitchFamily="34" charset="0"/>
                </a:rPr>
                <a:t>Hình 1.2. Vị trí của các điểm A,B,C,D trên quả địa cầu</a:t>
              </a:r>
            </a:p>
          </p:txBody>
        </p:sp>
      </p:grpSp>
      <p:sp>
        <p:nvSpPr>
          <p:cNvPr id="6" name="Rectangle 5">
            <a:extLst>
              <a:ext uri="{FF2B5EF4-FFF2-40B4-BE49-F238E27FC236}">
                <a16:creationId xmlns:a16="http://schemas.microsoft.com/office/drawing/2014/main" id="{3AEF4E03-77A6-4FE6-A88C-60F0AAE05952}"/>
              </a:ext>
            </a:extLst>
          </p:cNvPr>
          <p:cNvSpPr/>
          <p:nvPr/>
        </p:nvSpPr>
        <p:spPr>
          <a:xfrm>
            <a:off x="245562" y="1665010"/>
            <a:ext cx="6096000" cy="954107"/>
          </a:xfrm>
          <a:prstGeom prst="rect">
            <a:avLst/>
          </a:prstGeom>
          <a:ln>
            <a:solidFill>
              <a:srgbClr val="0070C0"/>
            </a:solidFill>
            <a:prstDash val="sysDash"/>
          </a:ln>
        </p:spPr>
        <p:txBody>
          <a:bodyPr>
            <a:spAutoFit/>
          </a:bodyPr>
          <a:lstStyle/>
          <a:p>
            <a:pPr algn="just"/>
            <a:r>
              <a:rPr lang="en-US" sz="2800">
                <a:solidFill>
                  <a:srgbClr val="FF0000"/>
                </a:solidFill>
                <a:latin typeface="Arial" panose="020B0604020202020204" pitchFamily="34" charset="0"/>
                <a:cs typeface="Arial" panose="020B0604020202020204" pitchFamily="34" charset="0"/>
              </a:rPr>
              <a:t>Quan sát hình 1.2, hãy xác định tọa độ địa lí của các điểm A, B, C, D.</a:t>
            </a:r>
          </a:p>
        </p:txBody>
      </p:sp>
      <p:pic>
        <p:nvPicPr>
          <p:cNvPr id="23" name="Picture 22">
            <a:extLst>
              <a:ext uri="{FF2B5EF4-FFF2-40B4-BE49-F238E27FC236}">
                <a16:creationId xmlns:a16="http://schemas.microsoft.com/office/drawing/2014/main" id="{38810F84-CDD0-4666-B5FA-12249E2F23F6}"/>
              </a:ext>
            </a:extLst>
          </p:cNvPr>
          <p:cNvPicPr>
            <a:picLocks noChangeAspect="1"/>
          </p:cNvPicPr>
          <p:nvPr/>
        </p:nvPicPr>
        <p:blipFill rotWithShape="1">
          <a:blip r:embed="rId4"/>
          <a:srcRect l="39749" t="43556" r="43417" b="27111"/>
          <a:stretch/>
        </p:blipFill>
        <p:spPr>
          <a:xfrm>
            <a:off x="6353205" y="1536393"/>
            <a:ext cx="1104597" cy="1082724"/>
          </a:xfrm>
          <a:prstGeom prst="rect">
            <a:avLst/>
          </a:prstGeom>
        </p:spPr>
      </p:pic>
      <p:sp>
        <p:nvSpPr>
          <p:cNvPr id="7" name="Rectangle 6">
            <a:extLst>
              <a:ext uri="{FF2B5EF4-FFF2-40B4-BE49-F238E27FC236}">
                <a16:creationId xmlns:a16="http://schemas.microsoft.com/office/drawing/2014/main" id="{37A25777-718C-4779-86C2-B4077846A8CA}"/>
              </a:ext>
            </a:extLst>
          </p:cNvPr>
          <p:cNvSpPr/>
          <p:nvPr/>
        </p:nvSpPr>
        <p:spPr>
          <a:xfrm>
            <a:off x="412975" y="4740123"/>
            <a:ext cx="4005820" cy="1384995"/>
          </a:xfrm>
          <a:prstGeom prst="rect">
            <a:avLst/>
          </a:prstGeom>
        </p:spPr>
        <p:txBody>
          <a:bodyPr wrap="square">
            <a:spAutoFit/>
          </a:bodyPr>
          <a:lstStyle/>
          <a:p>
            <a:pPr algn="just"/>
            <a:r>
              <a:rPr lang="en-US" sz="2800">
                <a:solidFill>
                  <a:srgbClr val="1223FA"/>
                </a:solidFill>
                <a:latin typeface="Arial" panose="020B0604020202020204" pitchFamily="34" charset="0"/>
                <a:cs typeface="Arial" panose="020B0604020202020204" pitchFamily="34" charset="0"/>
              </a:rPr>
              <a:t>- Điểm B (20</a:t>
            </a:r>
            <a:r>
              <a:rPr lang="en-US" sz="2800" baseline="30000">
                <a:solidFill>
                  <a:srgbClr val="1223FA"/>
                </a:solidFill>
                <a:latin typeface="Arial" panose="020B0604020202020204" pitchFamily="34" charset="0"/>
                <a:cs typeface="Arial" panose="020B0604020202020204" pitchFamily="34" charset="0"/>
              </a:rPr>
              <a:t>0</a:t>
            </a:r>
            <a:r>
              <a:rPr lang="en-US" sz="2800">
                <a:solidFill>
                  <a:srgbClr val="1223FA"/>
                </a:solidFill>
                <a:latin typeface="Arial" panose="020B0604020202020204" pitchFamily="34" charset="0"/>
                <a:cs typeface="Arial" panose="020B0604020202020204" pitchFamily="34" charset="0"/>
              </a:rPr>
              <a:t>B, 40</a:t>
            </a:r>
            <a:r>
              <a:rPr lang="en-US" sz="2800" baseline="30000">
                <a:solidFill>
                  <a:srgbClr val="1223FA"/>
                </a:solidFill>
                <a:latin typeface="Arial" panose="020B0604020202020204" pitchFamily="34" charset="0"/>
                <a:cs typeface="Arial" panose="020B0604020202020204" pitchFamily="34" charset="0"/>
              </a:rPr>
              <a:t>0</a:t>
            </a:r>
            <a:r>
              <a:rPr lang="en-US" sz="2800">
                <a:solidFill>
                  <a:srgbClr val="1223FA"/>
                </a:solidFill>
                <a:latin typeface="Arial" panose="020B0604020202020204" pitchFamily="34" charset="0"/>
                <a:cs typeface="Arial" panose="020B0604020202020204" pitchFamily="34" charset="0"/>
              </a:rPr>
              <a:t>Đ).</a:t>
            </a:r>
          </a:p>
          <a:p>
            <a:pPr algn="just"/>
            <a:r>
              <a:rPr lang="en-US" sz="2800">
                <a:solidFill>
                  <a:srgbClr val="1223FA"/>
                </a:solidFill>
                <a:latin typeface="Arial" panose="020B0604020202020204" pitchFamily="34" charset="0"/>
                <a:cs typeface="Arial" panose="020B0604020202020204" pitchFamily="34" charset="0"/>
              </a:rPr>
              <a:t>- Điểm C (40</a:t>
            </a:r>
            <a:r>
              <a:rPr lang="en-US" sz="2800" baseline="30000">
                <a:solidFill>
                  <a:srgbClr val="1223FA"/>
                </a:solidFill>
                <a:latin typeface="Arial" panose="020B0604020202020204" pitchFamily="34" charset="0"/>
                <a:cs typeface="Arial" panose="020B0604020202020204" pitchFamily="34" charset="0"/>
              </a:rPr>
              <a:t>0</a:t>
            </a:r>
            <a:r>
              <a:rPr lang="en-US" sz="2800">
                <a:solidFill>
                  <a:srgbClr val="1223FA"/>
                </a:solidFill>
                <a:latin typeface="Arial" panose="020B0604020202020204" pitchFamily="34" charset="0"/>
                <a:cs typeface="Arial" panose="020B0604020202020204" pitchFamily="34" charset="0"/>
              </a:rPr>
              <a:t>N, 20</a:t>
            </a:r>
            <a:r>
              <a:rPr lang="en-US" sz="2800" baseline="30000">
                <a:solidFill>
                  <a:srgbClr val="1223FA"/>
                </a:solidFill>
                <a:latin typeface="Arial" panose="020B0604020202020204" pitchFamily="34" charset="0"/>
                <a:cs typeface="Arial" panose="020B0604020202020204" pitchFamily="34" charset="0"/>
              </a:rPr>
              <a:t>0</a:t>
            </a:r>
            <a:r>
              <a:rPr lang="en-US" sz="2800">
                <a:solidFill>
                  <a:srgbClr val="1223FA"/>
                </a:solidFill>
                <a:latin typeface="Arial" panose="020B0604020202020204" pitchFamily="34" charset="0"/>
                <a:cs typeface="Arial" panose="020B0604020202020204" pitchFamily="34" charset="0"/>
              </a:rPr>
              <a:t>Đ).</a:t>
            </a:r>
          </a:p>
          <a:p>
            <a:pPr algn="just"/>
            <a:r>
              <a:rPr lang="en-US" sz="2800">
                <a:solidFill>
                  <a:srgbClr val="1223FA"/>
                </a:solidFill>
                <a:latin typeface="Arial" panose="020B0604020202020204" pitchFamily="34" charset="0"/>
                <a:cs typeface="Arial" panose="020B0604020202020204" pitchFamily="34" charset="0"/>
              </a:rPr>
              <a:t>- Điểm D (20</a:t>
            </a:r>
            <a:r>
              <a:rPr lang="en-US" sz="2800" baseline="30000">
                <a:solidFill>
                  <a:srgbClr val="1223FA"/>
                </a:solidFill>
                <a:latin typeface="Arial" panose="020B0604020202020204" pitchFamily="34" charset="0"/>
                <a:cs typeface="Arial" panose="020B0604020202020204" pitchFamily="34" charset="0"/>
              </a:rPr>
              <a:t>0</a:t>
            </a:r>
            <a:r>
              <a:rPr lang="en-US" sz="2800">
                <a:solidFill>
                  <a:srgbClr val="1223FA"/>
                </a:solidFill>
                <a:latin typeface="Arial" panose="020B0604020202020204" pitchFamily="34" charset="0"/>
                <a:cs typeface="Arial" panose="020B0604020202020204" pitchFamily="34" charset="0"/>
              </a:rPr>
              <a:t>N, 40</a:t>
            </a:r>
            <a:r>
              <a:rPr lang="en-US" sz="2800" baseline="30000">
                <a:solidFill>
                  <a:srgbClr val="1223FA"/>
                </a:solidFill>
                <a:latin typeface="Arial" panose="020B0604020202020204" pitchFamily="34" charset="0"/>
                <a:cs typeface="Arial" panose="020B0604020202020204" pitchFamily="34" charset="0"/>
              </a:rPr>
              <a:t>0</a:t>
            </a:r>
            <a:r>
              <a:rPr lang="en-US" sz="2800">
                <a:solidFill>
                  <a:srgbClr val="1223FA"/>
                </a:solidFill>
                <a:latin typeface="Arial" panose="020B0604020202020204" pitchFamily="34" charset="0"/>
                <a:cs typeface="Arial" panose="020B0604020202020204" pitchFamily="34" charset="0"/>
              </a:rPr>
              <a:t>T).</a:t>
            </a:r>
          </a:p>
        </p:txBody>
      </p:sp>
      <p:sp>
        <p:nvSpPr>
          <p:cNvPr id="8" name="Flowchart: Connector 7">
            <a:extLst>
              <a:ext uri="{FF2B5EF4-FFF2-40B4-BE49-F238E27FC236}">
                <a16:creationId xmlns:a16="http://schemas.microsoft.com/office/drawing/2014/main" id="{EF5A4B63-23CA-431B-BC20-EE1D5FDF3A6D}"/>
              </a:ext>
            </a:extLst>
          </p:cNvPr>
          <p:cNvSpPr/>
          <p:nvPr/>
        </p:nvSpPr>
        <p:spPr>
          <a:xfrm flipH="1" flipV="1">
            <a:off x="10651929" y="2472293"/>
            <a:ext cx="117658" cy="14130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0555D09-ECBE-461C-AC53-174F517FF62A}"/>
              </a:ext>
            </a:extLst>
          </p:cNvPr>
          <p:cNvGrpSpPr/>
          <p:nvPr/>
        </p:nvGrpSpPr>
        <p:grpSpPr>
          <a:xfrm>
            <a:off x="8332879" y="3334790"/>
            <a:ext cx="2115383" cy="1640504"/>
            <a:chOff x="8332879" y="3171014"/>
            <a:chExt cx="2115383" cy="1640504"/>
          </a:xfrm>
        </p:grpSpPr>
        <p:sp>
          <p:nvSpPr>
            <p:cNvPr id="26" name="Flowchart: Connector 25">
              <a:extLst>
                <a:ext uri="{FF2B5EF4-FFF2-40B4-BE49-F238E27FC236}">
                  <a16:creationId xmlns:a16="http://schemas.microsoft.com/office/drawing/2014/main" id="{FE9E2558-8341-4C63-8711-7F36848FE079}"/>
                </a:ext>
              </a:extLst>
            </p:cNvPr>
            <p:cNvSpPr/>
            <p:nvPr/>
          </p:nvSpPr>
          <p:spPr>
            <a:xfrm flipH="1" flipV="1">
              <a:off x="10330604" y="3171014"/>
              <a:ext cx="117658" cy="14130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510CFA37-7F21-4189-B199-5A290A97656A}"/>
                </a:ext>
              </a:extLst>
            </p:cNvPr>
            <p:cNvSpPr/>
            <p:nvPr/>
          </p:nvSpPr>
          <p:spPr>
            <a:xfrm flipH="1" flipV="1">
              <a:off x="9744874" y="4670211"/>
              <a:ext cx="117658" cy="14130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EAD3E7C0-150A-40DD-A2F7-9ABF838A71AA}"/>
                </a:ext>
              </a:extLst>
            </p:cNvPr>
            <p:cNvSpPr/>
            <p:nvPr/>
          </p:nvSpPr>
          <p:spPr>
            <a:xfrm flipH="1" flipV="1">
              <a:off x="8332879" y="4227956"/>
              <a:ext cx="117658" cy="14130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Left Brace 29">
            <a:extLst>
              <a:ext uri="{FF2B5EF4-FFF2-40B4-BE49-F238E27FC236}">
                <a16:creationId xmlns:a16="http://schemas.microsoft.com/office/drawing/2014/main" id="{483A00CF-0AF7-437A-8386-0EB98243282B}"/>
              </a:ext>
            </a:extLst>
          </p:cNvPr>
          <p:cNvSpPr/>
          <p:nvPr/>
        </p:nvSpPr>
        <p:spPr>
          <a:xfrm>
            <a:off x="1130633" y="2875689"/>
            <a:ext cx="487313" cy="914400"/>
          </a:xfrm>
          <a:prstGeom prst="leftBrace">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1" name="TextBox 30">
            <a:extLst>
              <a:ext uri="{FF2B5EF4-FFF2-40B4-BE49-F238E27FC236}">
                <a16:creationId xmlns:a16="http://schemas.microsoft.com/office/drawing/2014/main" id="{2D3AA8B2-01FB-412F-B8FC-35CE4BAC53F5}"/>
              </a:ext>
            </a:extLst>
          </p:cNvPr>
          <p:cNvSpPr txBox="1"/>
          <p:nvPr/>
        </p:nvSpPr>
        <p:spPr>
          <a:xfrm>
            <a:off x="239288" y="2980615"/>
            <a:ext cx="891345"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A</a:t>
            </a:r>
          </a:p>
        </p:txBody>
      </p:sp>
      <p:sp>
        <p:nvSpPr>
          <p:cNvPr id="32" name="TextBox 31">
            <a:extLst>
              <a:ext uri="{FF2B5EF4-FFF2-40B4-BE49-F238E27FC236}">
                <a16:creationId xmlns:a16="http://schemas.microsoft.com/office/drawing/2014/main" id="{BA44452C-34CA-45A8-949C-5100F6AA54A1}"/>
              </a:ext>
            </a:extLst>
          </p:cNvPr>
          <p:cNvSpPr txBox="1"/>
          <p:nvPr/>
        </p:nvSpPr>
        <p:spPr>
          <a:xfrm>
            <a:off x="1855904" y="2662573"/>
            <a:ext cx="1656080" cy="584775"/>
          </a:xfrm>
          <a:prstGeom prst="rect">
            <a:avLst/>
          </a:prstGeom>
          <a:noFill/>
        </p:spPr>
        <p:txBody>
          <a:bodyPr wrap="square" rtlCol="0">
            <a:spAutoFit/>
          </a:bodyPr>
          <a:lstStyle/>
          <a:p>
            <a:r>
              <a:rPr lang="en-US" sz="3200">
                <a:solidFill>
                  <a:srgbClr val="1223FA"/>
                </a:solidFill>
                <a:latin typeface="Arial" panose="020B0604020202020204" pitchFamily="34" charset="0"/>
                <a:cs typeface="Arial" panose="020B0604020202020204" pitchFamily="34" charset="0"/>
              </a:rPr>
              <a:t>40</a:t>
            </a:r>
            <a:r>
              <a:rPr lang="en-US" sz="3200" baseline="30000">
                <a:solidFill>
                  <a:srgbClr val="1223FA"/>
                </a:solidFill>
                <a:latin typeface="Arial" panose="020B0604020202020204" pitchFamily="34" charset="0"/>
                <a:cs typeface="Arial" panose="020B0604020202020204" pitchFamily="34" charset="0"/>
              </a:rPr>
              <a:t>0</a:t>
            </a:r>
            <a:r>
              <a:rPr lang="en-US" sz="3200">
                <a:solidFill>
                  <a:srgbClr val="1223FA"/>
                </a:solidFill>
                <a:latin typeface="Arial" panose="020B0604020202020204" pitchFamily="34" charset="0"/>
                <a:cs typeface="Arial" panose="020B0604020202020204" pitchFamily="34" charset="0"/>
              </a:rPr>
              <a:t>B</a:t>
            </a:r>
            <a:endParaRPr lang="en-US" sz="2400" b="1">
              <a:solidFill>
                <a:srgbClr val="FF000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E594FE8E-096F-44DF-88E2-6D091E4CC9FD}"/>
              </a:ext>
            </a:extLst>
          </p:cNvPr>
          <p:cNvSpPr txBox="1"/>
          <p:nvPr/>
        </p:nvSpPr>
        <p:spPr>
          <a:xfrm>
            <a:off x="1818884" y="3406355"/>
            <a:ext cx="3287233" cy="584775"/>
          </a:xfrm>
          <a:prstGeom prst="rect">
            <a:avLst/>
          </a:prstGeom>
          <a:noFill/>
        </p:spPr>
        <p:txBody>
          <a:bodyPr wrap="square" rtlCol="0">
            <a:spAutoFit/>
          </a:bodyPr>
          <a:lstStyle/>
          <a:p>
            <a:r>
              <a:rPr lang="en-US" sz="3200">
                <a:solidFill>
                  <a:srgbClr val="1223FA"/>
                </a:solidFill>
                <a:latin typeface="Arial" panose="020B0604020202020204" pitchFamily="34" charset="0"/>
                <a:cs typeface="Arial" panose="020B0604020202020204" pitchFamily="34" charset="0"/>
              </a:rPr>
              <a:t>80</a:t>
            </a:r>
            <a:r>
              <a:rPr lang="en-US" sz="3200" baseline="30000">
                <a:solidFill>
                  <a:srgbClr val="1223FA"/>
                </a:solidFill>
                <a:latin typeface="Arial" panose="020B0604020202020204" pitchFamily="34" charset="0"/>
                <a:cs typeface="Arial" panose="020B0604020202020204" pitchFamily="34" charset="0"/>
              </a:rPr>
              <a:t>0</a:t>
            </a:r>
            <a:r>
              <a:rPr lang="en-US" sz="3200">
                <a:solidFill>
                  <a:srgbClr val="1223FA"/>
                </a:solidFill>
                <a:latin typeface="Arial" panose="020B0604020202020204" pitchFamily="34" charset="0"/>
                <a:cs typeface="Arial" panose="020B0604020202020204" pitchFamily="34" charset="0"/>
              </a:rPr>
              <a:t>Đ</a:t>
            </a:r>
            <a:endParaRPr lang="en-US" sz="3200">
              <a:solidFill>
                <a:srgbClr val="FF000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530D0D72-53D7-4710-8B9A-B6560FC39CDB}"/>
              </a:ext>
            </a:extLst>
          </p:cNvPr>
          <p:cNvSpPr/>
          <p:nvPr/>
        </p:nvSpPr>
        <p:spPr>
          <a:xfrm>
            <a:off x="412975" y="4124877"/>
            <a:ext cx="4005820" cy="523220"/>
          </a:xfrm>
          <a:prstGeom prst="rect">
            <a:avLst/>
          </a:prstGeom>
        </p:spPr>
        <p:txBody>
          <a:bodyPr wrap="square">
            <a:spAutoFit/>
          </a:bodyPr>
          <a:lstStyle/>
          <a:p>
            <a:pPr algn="just"/>
            <a:r>
              <a:rPr lang="en-US" sz="2800">
                <a:solidFill>
                  <a:srgbClr val="1223FA"/>
                </a:solidFill>
                <a:latin typeface="Arial" panose="020B0604020202020204" pitchFamily="34" charset="0"/>
                <a:cs typeface="Arial" panose="020B0604020202020204" pitchFamily="34" charset="0"/>
              </a:rPr>
              <a:t>- Điểm A (40</a:t>
            </a:r>
            <a:r>
              <a:rPr lang="en-US" sz="2800" baseline="30000">
                <a:solidFill>
                  <a:srgbClr val="1223FA"/>
                </a:solidFill>
                <a:latin typeface="Arial" panose="020B0604020202020204" pitchFamily="34" charset="0"/>
                <a:cs typeface="Arial" panose="020B0604020202020204" pitchFamily="34" charset="0"/>
              </a:rPr>
              <a:t>0</a:t>
            </a:r>
            <a:r>
              <a:rPr lang="en-US" sz="2800">
                <a:solidFill>
                  <a:srgbClr val="1223FA"/>
                </a:solidFill>
                <a:latin typeface="Arial" panose="020B0604020202020204" pitchFamily="34" charset="0"/>
                <a:cs typeface="Arial" panose="020B0604020202020204" pitchFamily="34" charset="0"/>
              </a:rPr>
              <a:t>B, 80</a:t>
            </a:r>
            <a:r>
              <a:rPr lang="en-US" sz="2800" baseline="30000">
                <a:solidFill>
                  <a:srgbClr val="1223FA"/>
                </a:solidFill>
                <a:latin typeface="Arial" panose="020B0604020202020204" pitchFamily="34" charset="0"/>
                <a:cs typeface="Arial" panose="020B0604020202020204" pitchFamily="34" charset="0"/>
              </a:rPr>
              <a:t>0</a:t>
            </a:r>
            <a:r>
              <a:rPr lang="en-US" sz="2800">
                <a:solidFill>
                  <a:srgbClr val="1223FA"/>
                </a:solidFill>
                <a:latin typeface="Arial" panose="020B0604020202020204" pitchFamily="34" charset="0"/>
                <a:cs typeface="Arial" panose="020B0604020202020204" pitchFamily="34" charset="0"/>
              </a:rPr>
              <a:t>Đ).</a:t>
            </a:r>
          </a:p>
        </p:txBody>
      </p:sp>
      <p:sp>
        <p:nvSpPr>
          <p:cNvPr id="28" name="Rectangle 27"/>
          <p:cNvSpPr/>
          <p:nvPr/>
        </p:nvSpPr>
        <p:spPr>
          <a:xfrm>
            <a:off x="410135" y="1001629"/>
            <a:ext cx="3278462" cy="584775"/>
          </a:xfrm>
          <a:prstGeom prst="rect">
            <a:avLst/>
          </a:prstGeom>
        </p:spPr>
        <p:txBody>
          <a:bodyPr wrap="none">
            <a:spAutoFit/>
          </a:bodyPr>
          <a:lstStyle/>
          <a:p>
            <a:r>
              <a:rPr lang="vi-VN" sz="3200" b="1" dirty="0">
                <a:latin typeface="+mn-lt"/>
                <a:ea typeface="Didact Gothic"/>
                <a:cs typeface="Didact Gothic"/>
                <a:sym typeface="Didact Gothic"/>
              </a:rPr>
              <a:t>2. </a:t>
            </a:r>
            <a:r>
              <a:rPr lang="en-US" sz="3200" b="1" dirty="0" err="1" smtClean="0">
                <a:latin typeface="+mn-lt"/>
                <a:ea typeface="Didact Gothic"/>
                <a:cs typeface="Didact Gothic"/>
                <a:sym typeface="Didact Gothic"/>
              </a:rPr>
              <a:t>Tọa</a:t>
            </a:r>
            <a:r>
              <a:rPr lang="en-US" sz="3200" b="1" dirty="0" smtClean="0">
                <a:latin typeface="+mn-lt"/>
                <a:ea typeface="Didact Gothic"/>
                <a:cs typeface="Didact Gothic"/>
                <a:sym typeface="Didact Gothic"/>
              </a:rPr>
              <a:t> </a:t>
            </a:r>
            <a:r>
              <a:rPr lang="en-US" sz="3200" b="1" dirty="0" err="1" smtClean="0">
                <a:latin typeface="+mn-lt"/>
                <a:ea typeface="Didact Gothic"/>
                <a:cs typeface="Didact Gothic"/>
                <a:sym typeface="Didact Gothic"/>
              </a:rPr>
              <a:t>độ</a:t>
            </a:r>
            <a:r>
              <a:rPr lang="en-US" sz="3200" b="1" dirty="0" smtClean="0">
                <a:latin typeface="+mn-lt"/>
                <a:ea typeface="Didact Gothic"/>
                <a:cs typeface="Didact Gothic"/>
                <a:sym typeface="Didact Gothic"/>
              </a:rPr>
              <a:t> </a:t>
            </a:r>
            <a:r>
              <a:rPr lang="en-US" sz="3200" b="1" dirty="0" err="1" smtClean="0">
                <a:latin typeface="+mn-lt"/>
                <a:ea typeface="Didact Gothic"/>
                <a:cs typeface="Didact Gothic"/>
                <a:sym typeface="Didact Gothic"/>
              </a:rPr>
              <a:t>địa</a:t>
            </a:r>
            <a:r>
              <a:rPr lang="en-US" sz="3200" b="1" dirty="0" smtClean="0">
                <a:latin typeface="+mn-lt"/>
                <a:ea typeface="Didact Gothic"/>
                <a:cs typeface="Didact Gothic"/>
                <a:sym typeface="Didact Gothic"/>
              </a:rPr>
              <a:t> </a:t>
            </a:r>
            <a:r>
              <a:rPr lang="en-US" sz="3200" b="1" dirty="0" err="1" smtClean="0">
                <a:latin typeface="+mn-lt"/>
                <a:ea typeface="Didact Gothic"/>
                <a:cs typeface="Didact Gothic"/>
                <a:sym typeface="Didact Gothic"/>
              </a:rPr>
              <a:t>lý</a:t>
            </a:r>
            <a:r>
              <a:rPr lang="en-US" sz="3200" b="1" dirty="0" smtClean="0">
                <a:latin typeface="+mn-lt"/>
                <a:ea typeface="Didact Gothic"/>
                <a:cs typeface="Didact Gothic"/>
                <a:sym typeface="Didact Gothic"/>
              </a:rPr>
              <a:t>:</a:t>
            </a:r>
            <a:endParaRPr lang="vi-VN" sz="3200" b="1" dirty="0">
              <a:latin typeface="+mn-lt"/>
              <a:ea typeface="Didact Gothic"/>
              <a:cs typeface="Didact Gothic"/>
              <a:sym typeface="Didact Gothic"/>
            </a:endParaRPr>
          </a:p>
        </p:txBody>
      </p:sp>
    </p:spTree>
    <p:extLst>
      <p:ext uri="{BB962C8B-B14F-4D97-AF65-F5344CB8AC3E}">
        <p14:creationId xmlns:p14="http://schemas.microsoft.com/office/powerpoint/2010/main" val="21049700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left)">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1000" fill="hold"/>
                                        <p:tgtEl>
                                          <p:spTgt spid="22"/>
                                        </p:tgtEl>
                                        <p:attrNameLst>
                                          <p:attrName>ppt_w</p:attrName>
                                        </p:attrNameLst>
                                      </p:cBhvr>
                                      <p:tavLst>
                                        <p:tav tm="0">
                                          <p:val>
                                            <p:fltVal val="0"/>
                                          </p:val>
                                        </p:tav>
                                        <p:tav tm="100000">
                                          <p:val>
                                            <p:strVal val="#ppt_w"/>
                                          </p:val>
                                        </p:tav>
                                      </p:tavLst>
                                    </p:anim>
                                    <p:anim calcmode="lin" valueType="num">
                                      <p:cBhvr>
                                        <p:cTn id="45" dur="1000" fill="hold"/>
                                        <p:tgtEl>
                                          <p:spTgt spid="22"/>
                                        </p:tgtEl>
                                        <p:attrNameLst>
                                          <p:attrName>ppt_h</p:attrName>
                                        </p:attrNameLst>
                                      </p:cBhvr>
                                      <p:tavLst>
                                        <p:tav tm="0">
                                          <p:val>
                                            <p:fltVal val="0"/>
                                          </p:val>
                                        </p:tav>
                                        <p:tav tm="100000">
                                          <p:val>
                                            <p:strVal val="#ppt_h"/>
                                          </p:val>
                                        </p:tav>
                                      </p:tavLst>
                                    </p:anim>
                                    <p:anim calcmode="lin" valueType="num">
                                      <p:cBhvr>
                                        <p:cTn id="46" dur="1000" fill="hold"/>
                                        <p:tgtEl>
                                          <p:spTgt spid="22"/>
                                        </p:tgtEl>
                                        <p:attrNameLst>
                                          <p:attrName>style.rotation</p:attrName>
                                        </p:attrNameLst>
                                      </p:cBhvr>
                                      <p:tavLst>
                                        <p:tav tm="0">
                                          <p:val>
                                            <p:fltVal val="90"/>
                                          </p:val>
                                        </p:tav>
                                        <p:tav tm="100000">
                                          <p:val>
                                            <p:fltVal val="0"/>
                                          </p:val>
                                        </p:tav>
                                      </p:tavLst>
                                    </p:anim>
                                    <p:animEffect transition="in" filter="fade">
                                      <p:cBhvr>
                                        <p:cTn id="47" dur="1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30" grpId="0" animBg="1"/>
      <p:bldP spid="31" grpId="0"/>
      <p:bldP spid="32" grpId="0"/>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21</a:t>
            </a:fld>
            <a:endParaRPr lang="en-US"/>
          </a:p>
        </p:txBody>
      </p:sp>
      <p:pic>
        <p:nvPicPr>
          <p:cNvPr id="11266" name="Picture 2" descr="Kinh độ, vĩ độ là gì? Kinh độ và vĩ độ của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83" y="1194521"/>
            <a:ext cx="4568826" cy="530439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Kinh độ và vĩ độ trên Trái Đất- Những kiến thức không thể nào bỏ q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392" y="1194521"/>
            <a:ext cx="6992279" cy="492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7181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555075-555D-4B9B-8299-54B3B26D42C5}"/>
              </a:ext>
            </a:extLst>
          </p:cNvPr>
          <p:cNvSpPr txBox="1"/>
          <p:nvPr/>
        </p:nvSpPr>
        <p:spPr>
          <a:xfrm>
            <a:off x="325120" y="1499679"/>
            <a:ext cx="11866880" cy="3539430"/>
          </a:xfrm>
          <a:prstGeom prst="rect">
            <a:avLst/>
          </a:prstGeom>
          <a:noFill/>
        </p:spPr>
        <p:txBody>
          <a:bodyPr wrap="square" rtlCol="0">
            <a:spAutoFit/>
          </a:bodyPr>
          <a:lstStyle/>
          <a:p>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Kinh</a:t>
            </a:r>
            <a:r>
              <a:rPr lang="vi-VN" sz="3200" dirty="0">
                <a:solidFill>
                  <a:srgbClr val="1223FA"/>
                </a:solidFill>
                <a:latin typeface="Arial" panose="020B0604020202020204" pitchFamily="34" charset="0"/>
                <a:cs typeface="Arial" panose="020B0604020202020204" pitchFamily="34" charset="0"/>
              </a:rPr>
              <a:t> độ</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của</a:t>
            </a:r>
            <a:r>
              <a:rPr lang="en-US" sz="3200" dirty="0">
                <a:solidFill>
                  <a:srgbClr val="1223FA"/>
                </a:solidFill>
                <a:latin typeface="Arial" panose="020B0604020202020204" pitchFamily="34" charset="0"/>
                <a:cs typeface="Arial" panose="020B0604020202020204" pitchFamily="34" charset="0"/>
              </a:rPr>
              <a:t> </a:t>
            </a:r>
            <a:r>
              <a:rPr lang="en-US" sz="3200" dirty="0" err="1" smtClean="0">
                <a:solidFill>
                  <a:srgbClr val="1223FA"/>
                </a:solidFill>
                <a:latin typeface="Arial" panose="020B0604020202020204" pitchFamily="34" charset="0"/>
                <a:cs typeface="Arial" panose="020B0604020202020204" pitchFamily="34" charset="0"/>
              </a:rPr>
              <a:t>một</a:t>
            </a:r>
            <a:r>
              <a:rPr lang="en-US" sz="3200" dirty="0" smtClean="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điểm</a:t>
            </a:r>
            <a:r>
              <a:rPr lang="vi-VN" sz="3200" dirty="0">
                <a:solidFill>
                  <a:srgbClr val="1223FA"/>
                </a:solidFill>
                <a:latin typeface="Arial" panose="020B0604020202020204" pitchFamily="34" charset="0"/>
                <a:cs typeface="Arial" panose="020B0604020202020204" pitchFamily="34" charset="0"/>
              </a:rPr>
              <a:t> là khoảng cách tính bằng độ từ điểm đó đến kinh tuyến gốc.</a:t>
            </a:r>
            <a:endParaRPr lang="en-US" sz="3200" dirty="0">
              <a:solidFill>
                <a:srgbClr val="1223FA"/>
              </a:solidFill>
              <a:latin typeface="Arial" panose="020B0604020202020204" pitchFamily="34" charset="0"/>
              <a:cs typeface="Arial" panose="020B0604020202020204" pitchFamily="34" charset="0"/>
            </a:endParaRPr>
          </a:p>
          <a:p>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Vĩ</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độ</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của</a:t>
            </a:r>
            <a:r>
              <a:rPr lang="en-US" sz="3200" dirty="0">
                <a:solidFill>
                  <a:srgbClr val="1223FA"/>
                </a:solidFill>
                <a:latin typeface="Arial" panose="020B0604020202020204" pitchFamily="34" charset="0"/>
                <a:cs typeface="Arial" panose="020B0604020202020204" pitchFamily="34" charset="0"/>
              </a:rPr>
              <a:t> </a:t>
            </a:r>
            <a:r>
              <a:rPr lang="en-US" sz="3200" dirty="0" err="1" smtClean="0">
                <a:solidFill>
                  <a:srgbClr val="1223FA"/>
                </a:solidFill>
                <a:latin typeface="Arial" panose="020B0604020202020204" pitchFamily="34" charset="0"/>
                <a:cs typeface="Arial" panose="020B0604020202020204" pitchFamily="34" charset="0"/>
              </a:rPr>
              <a:t>một</a:t>
            </a:r>
            <a:r>
              <a:rPr lang="en-US" sz="3200" dirty="0" smtClean="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điểm</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là</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khoảng</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cách</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tính</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bằng</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độ</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từ</a:t>
            </a:r>
            <a:r>
              <a:rPr lang="en-US" sz="3200" dirty="0">
                <a:solidFill>
                  <a:srgbClr val="1223FA"/>
                </a:solidFill>
                <a:latin typeface="Arial" panose="020B0604020202020204" pitchFamily="34" charset="0"/>
                <a:cs typeface="Arial" panose="020B0604020202020204" pitchFamily="34" charset="0"/>
              </a:rPr>
              <a:t> </a:t>
            </a:r>
            <a:r>
              <a:rPr lang="vi-VN" sz="3200" dirty="0">
                <a:solidFill>
                  <a:srgbClr val="1223FA"/>
                </a:solidFill>
                <a:latin typeface="Arial" panose="020B0604020202020204" pitchFamily="34" charset="0"/>
                <a:cs typeface="Arial" panose="020B0604020202020204" pitchFamily="34" charset="0"/>
              </a:rPr>
              <a:t>điểm đó đến đường Xích đạo.</a:t>
            </a:r>
            <a:endParaRPr lang="en-US" sz="3200" dirty="0">
              <a:solidFill>
                <a:srgbClr val="1223FA"/>
              </a:solidFill>
              <a:latin typeface="Arial" panose="020B0604020202020204" pitchFamily="34" charset="0"/>
              <a:cs typeface="Arial" panose="020B0604020202020204" pitchFamily="34" charset="0"/>
            </a:endParaRPr>
          </a:p>
          <a:p>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Tọa</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độ</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địa</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lí</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của</a:t>
            </a:r>
            <a:r>
              <a:rPr lang="en-US" sz="3200" dirty="0">
                <a:solidFill>
                  <a:srgbClr val="1223FA"/>
                </a:solidFill>
                <a:latin typeface="Arial" panose="020B0604020202020204" pitchFamily="34" charset="0"/>
                <a:cs typeface="Arial" panose="020B0604020202020204" pitchFamily="34" charset="0"/>
              </a:rPr>
              <a:t> </a:t>
            </a:r>
            <a:r>
              <a:rPr lang="en-US" sz="3200" dirty="0" err="1" smtClean="0">
                <a:solidFill>
                  <a:srgbClr val="1223FA"/>
                </a:solidFill>
                <a:latin typeface="Arial" panose="020B0604020202020204" pitchFamily="34" charset="0"/>
                <a:cs typeface="Arial" panose="020B0604020202020204" pitchFamily="34" charset="0"/>
              </a:rPr>
              <a:t>một</a:t>
            </a:r>
            <a:r>
              <a:rPr lang="en-US" sz="3200" dirty="0" smtClean="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điểm</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là</a:t>
            </a:r>
            <a:r>
              <a:rPr lang="en-US" sz="3200" dirty="0">
                <a:solidFill>
                  <a:srgbClr val="1223FA"/>
                </a:solidFill>
                <a:latin typeface="Arial" panose="020B0604020202020204" pitchFamily="34" charset="0"/>
                <a:cs typeface="Arial" panose="020B0604020202020204" pitchFamily="34" charset="0"/>
              </a:rPr>
              <a:t> </a:t>
            </a:r>
            <a:r>
              <a:rPr lang="en-US" sz="3200" dirty="0" err="1" smtClean="0">
                <a:solidFill>
                  <a:srgbClr val="1223FA"/>
                </a:solidFill>
                <a:latin typeface="Arial" panose="020B0604020202020204" pitchFamily="34" charset="0"/>
                <a:cs typeface="Arial" panose="020B0604020202020204" pitchFamily="34" charset="0"/>
              </a:rPr>
              <a:t>nơi</a:t>
            </a:r>
            <a:r>
              <a:rPr lang="en-US" sz="3200" dirty="0" smtClean="0">
                <a:solidFill>
                  <a:srgbClr val="1223FA"/>
                </a:solidFill>
                <a:latin typeface="Arial" panose="020B0604020202020204" pitchFamily="34" charset="0"/>
                <a:cs typeface="Arial" panose="020B0604020202020204" pitchFamily="34" charset="0"/>
              </a:rPr>
              <a:t> </a:t>
            </a:r>
            <a:r>
              <a:rPr lang="en-US" sz="3200" dirty="0" err="1" smtClean="0">
                <a:solidFill>
                  <a:srgbClr val="1223FA"/>
                </a:solidFill>
                <a:latin typeface="Arial" panose="020B0604020202020204" pitchFamily="34" charset="0"/>
                <a:cs typeface="Arial" panose="020B0604020202020204" pitchFamily="34" charset="0"/>
              </a:rPr>
              <a:t>giao</a:t>
            </a:r>
            <a:r>
              <a:rPr lang="en-US" sz="3200" dirty="0" smtClean="0">
                <a:solidFill>
                  <a:srgbClr val="1223FA"/>
                </a:solidFill>
                <a:latin typeface="Arial" panose="020B0604020202020204" pitchFamily="34" charset="0"/>
                <a:cs typeface="Arial" panose="020B0604020202020204" pitchFamily="34" charset="0"/>
              </a:rPr>
              <a:t> </a:t>
            </a:r>
            <a:r>
              <a:rPr lang="en-US" sz="3200" dirty="0" err="1" smtClean="0">
                <a:solidFill>
                  <a:srgbClr val="1223FA"/>
                </a:solidFill>
                <a:latin typeface="Arial" panose="020B0604020202020204" pitchFamily="34" charset="0"/>
                <a:cs typeface="Arial" panose="020B0604020202020204" pitchFamily="34" charset="0"/>
              </a:rPr>
              <a:t>nhau</a:t>
            </a:r>
            <a:r>
              <a:rPr lang="en-US" sz="3200" dirty="0" smtClean="0">
                <a:solidFill>
                  <a:srgbClr val="1223FA"/>
                </a:solidFill>
                <a:latin typeface="Arial" panose="020B0604020202020204" pitchFamily="34" charset="0"/>
                <a:cs typeface="Arial" panose="020B0604020202020204" pitchFamily="34" charset="0"/>
              </a:rPr>
              <a:t> </a:t>
            </a:r>
            <a:r>
              <a:rPr lang="en-US" sz="3200" dirty="0" err="1" smtClean="0">
                <a:solidFill>
                  <a:srgbClr val="1223FA"/>
                </a:solidFill>
                <a:latin typeface="Arial" panose="020B0604020202020204" pitchFamily="34" charset="0"/>
                <a:cs typeface="Arial" panose="020B0604020202020204" pitchFamily="34" charset="0"/>
              </a:rPr>
              <a:t>giữa</a:t>
            </a:r>
            <a:r>
              <a:rPr lang="en-US" sz="3200" dirty="0" smtClean="0">
                <a:solidFill>
                  <a:srgbClr val="1223FA"/>
                </a:solidFill>
                <a:latin typeface="Arial" panose="020B0604020202020204" pitchFamily="34" charset="0"/>
                <a:cs typeface="Arial" panose="020B0604020202020204" pitchFamily="34" charset="0"/>
              </a:rPr>
              <a:t> </a:t>
            </a:r>
            <a:r>
              <a:rPr lang="en-US" sz="3200" dirty="0" err="1" smtClean="0">
                <a:solidFill>
                  <a:srgbClr val="1223FA"/>
                </a:solidFill>
                <a:latin typeface="Arial" panose="020B0604020202020204" pitchFamily="34" charset="0"/>
                <a:cs typeface="Arial" panose="020B0604020202020204" pitchFamily="34" charset="0"/>
              </a:rPr>
              <a:t>kinh</a:t>
            </a:r>
            <a:r>
              <a:rPr lang="en-US" sz="3200" dirty="0" smtClean="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độ</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và</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vĩ</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độ</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của</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điểm</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đó</a:t>
            </a:r>
            <a:r>
              <a:rPr lang="en-US" sz="3200" dirty="0">
                <a:solidFill>
                  <a:srgbClr val="1223FA"/>
                </a:solidFill>
                <a:latin typeface="Arial" panose="020B0604020202020204" pitchFamily="34" charset="0"/>
                <a:cs typeface="Arial" panose="020B0604020202020204" pitchFamily="34" charset="0"/>
              </a:rPr>
              <a:t>.</a:t>
            </a:r>
          </a:p>
          <a:p>
            <a:pPr marL="457200" indent="-457200">
              <a:buFontTx/>
              <a:buChar char="-"/>
            </a:pPr>
            <a:endParaRPr lang="en-US" sz="3200" dirty="0">
              <a:solidFill>
                <a:srgbClr val="1223F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185240D-2B9D-4C0D-B607-D08B6DAD332D}"/>
              </a:ext>
            </a:extLst>
          </p:cNvPr>
          <p:cNvSpPr txBox="1"/>
          <p:nvPr/>
        </p:nvSpPr>
        <p:spPr>
          <a:xfrm>
            <a:off x="410135" y="4492510"/>
            <a:ext cx="11866880" cy="2308324"/>
          </a:xfrm>
          <a:prstGeom prst="rect">
            <a:avLst/>
          </a:prstGeom>
          <a:noFill/>
        </p:spPr>
        <p:txBody>
          <a:bodyPr wrap="square" rtlCol="0">
            <a:spAutoFit/>
          </a:bodyPr>
          <a:lstStyle/>
          <a:p>
            <a:r>
              <a:rPr lang="en-US" sz="3200" dirty="0" smtClean="0">
                <a:solidFill>
                  <a:srgbClr val="1223FA"/>
                </a:solidFill>
                <a:latin typeface="Arial" panose="020B0604020202020204" pitchFamily="34" charset="0"/>
                <a:cs typeface="Arial" panose="020B0604020202020204" pitchFamily="34" charset="0"/>
              </a:rPr>
              <a:t>- </a:t>
            </a:r>
            <a:r>
              <a:rPr lang="en-US" sz="3200" dirty="0" err="1" smtClean="0">
                <a:solidFill>
                  <a:srgbClr val="1223FA"/>
                </a:solidFill>
                <a:latin typeface="Arial" panose="020B0604020202020204" pitchFamily="34" charset="0"/>
                <a:cs typeface="Arial" panose="020B0604020202020204" pitchFamily="34" charset="0"/>
              </a:rPr>
              <a:t>Cách</a:t>
            </a:r>
            <a:r>
              <a:rPr lang="en-US" sz="3200" dirty="0" smtClean="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viết</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tọa</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độ</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địa</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lí</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một</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điểm</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điểm</a:t>
            </a:r>
            <a:r>
              <a:rPr lang="en-US" sz="3200" dirty="0">
                <a:solidFill>
                  <a:srgbClr val="1223FA"/>
                </a:solidFill>
                <a:latin typeface="Arial" panose="020B0604020202020204" pitchFamily="34" charset="0"/>
                <a:cs typeface="Arial" panose="020B0604020202020204" pitchFamily="34" charset="0"/>
              </a:rPr>
              <a:t> A) </a:t>
            </a:r>
            <a:r>
              <a:rPr lang="en-US" sz="3200" dirty="0" err="1">
                <a:solidFill>
                  <a:srgbClr val="1223FA"/>
                </a:solidFill>
                <a:latin typeface="Arial" panose="020B0604020202020204" pitchFamily="34" charset="0"/>
                <a:cs typeface="Arial" panose="020B0604020202020204" pitchFamily="34" charset="0"/>
              </a:rPr>
              <a:t>như</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sau</a:t>
            </a:r>
            <a:r>
              <a:rPr lang="en-US" sz="3200" dirty="0">
                <a:solidFill>
                  <a:srgbClr val="1223FA"/>
                </a:solidFill>
                <a:latin typeface="Arial" panose="020B0604020202020204" pitchFamily="34" charset="0"/>
                <a:cs typeface="Arial" panose="020B0604020202020204" pitchFamily="34" charset="0"/>
              </a:rPr>
              <a:t>: A (</a:t>
            </a:r>
            <a:r>
              <a:rPr lang="en-US" sz="3200" dirty="0" err="1">
                <a:solidFill>
                  <a:srgbClr val="1223FA"/>
                </a:solidFill>
                <a:latin typeface="Arial" panose="020B0604020202020204" pitchFamily="34" charset="0"/>
                <a:cs typeface="Arial" panose="020B0604020202020204" pitchFamily="34" charset="0"/>
              </a:rPr>
              <a:t>vĩ</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độ</a:t>
            </a:r>
            <a:r>
              <a:rPr lang="en-US" sz="3200" dirty="0">
                <a:solidFill>
                  <a:srgbClr val="1223FA"/>
                </a:solidFill>
                <a:latin typeface="Arial" panose="020B0604020202020204" pitchFamily="34" charset="0"/>
                <a:cs typeface="Arial" panose="020B0604020202020204" pitchFamily="34" charset="0"/>
              </a:rPr>
              <a:t>, </a:t>
            </a:r>
          </a:p>
          <a:p>
            <a:endParaRPr lang="en-US" sz="3200" dirty="0">
              <a:solidFill>
                <a:srgbClr val="1223FA"/>
              </a:solidFill>
              <a:latin typeface="Arial" panose="020B0604020202020204" pitchFamily="34" charset="0"/>
              <a:cs typeface="Arial" panose="020B0604020202020204" pitchFamily="34" charset="0"/>
            </a:endParaRPr>
          </a:p>
          <a:p>
            <a:r>
              <a:rPr lang="en-US" sz="3200" dirty="0" err="1">
                <a:solidFill>
                  <a:srgbClr val="1223FA"/>
                </a:solidFill>
                <a:latin typeface="Arial" panose="020B0604020202020204" pitchFamily="34" charset="0"/>
                <a:cs typeface="Arial" panose="020B0604020202020204" pitchFamily="34" charset="0"/>
              </a:rPr>
              <a:t>kinh</a:t>
            </a:r>
            <a:r>
              <a:rPr lang="en-US" sz="3200" dirty="0">
                <a:solidFill>
                  <a:srgbClr val="1223FA"/>
                </a:solidFill>
                <a:latin typeface="Arial" panose="020B0604020202020204" pitchFamily="34" charset="0"/>
                <a:cs typeface="Arial" panose="020B0604020202020204" pitchFamily="34" charset="0"/>
              </a:rPr>
              <a:t> </a:t>
            </a:r>
            <a:r>
              <a:rPr lang="en-US" sz="3200" dirty="0" err="1">
                <a:solidFill>
                  <a:srgbClr val="1223FA"/>
                </a:solidFill>
                <a:latin typeface="Arial" panose="020B0604020202020204" pitchFamily="34" charset="0"/>
                <a:cs typeface="Arial" panose="020B0604020202020204" pitchFamily="34" charset="0"/>
              </a:rPr>
              <a:t>độ</a:t>
            </a:r>
            <a:r>
              <a:rPr lang="en-US" sz="3200" dirty="0">
                <a:solidFill>
                  <a:srgbClr val="1223FA"/>
                </a:solidFill>
                <a:latin typeface="Arial" panose="020B0604020202020204" pitchFamily="34" charset="0"/>
                <a:cs typeface="Arial" panose="020B0604020202020204" pitchFamily="34" charset="0"/>
              </a:rPr>
              <a:t>) hay</a:t>
            </a:r>
          </a:p>
          <a:p>
            <a:endParaRPr lang="en-US" sz="4800" dirty="0">
              <a:solidFill>
                <a:srgbClr val="1223FA"/>
              </a:solidFill>
              <a:latin typeface="Arial" panose="020B0604020202020204" pitchFamily="34" charset="0"/>
              <a:cs typeface="Arial" panose="020B0604020202020204" pitchFamily="34" charset="0"/>
            </a:endParaRPr>
          </a:p>
        </p:txBody>
      </p:sp>
      <p:sp>
        <p:nvSpPr>
          <p:cNvPr id="2" name="Left Brace 1">
            <a:extLst>
              <a:ext uri="{FF2B5EF4-FFF2-40B4-BE49-F238E27FC236}">
                <a16:creationId xmlns:a16="http://schemas.microsoft.com/office/drawing/2014/main" id="{9A72DD39-194D-44E9-A11D-D39293B57402}"/>
              </a:ext>
            </a:extLst>
          </p:cNvPr>
          <p:cNvSpPr/>
          <p:nvPr/>
        </p:nvSpPr>
        <p:spPr>
          <a:xfrm>
            <a:off x="3838732" y="5367740"/>
            <a:ext cx="487313" cy="914400"/>
          </a:xfrm>
          <a:prstGeom prst="leftBrace">
            <a:avLst/>
          </a:prstGeom>
          <a:ln w="412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11" name="TextBox 10">
            <a:extLst>
              <a:ext uri="{FF2B5EF4-FFF2-40B4-BE49-F238E27FC236}">
                <a16:creationId xmlns:a16="http://schemas.microsoft.com/office/drawing/2014/main" id="{40E21B04-5491-4AB9-B033-D982BB982345}"/>
              </a:ext>
            </a:extLst>
          </p:cNvPr>
          <p:cNvSpPr txBox="1"/>
          <p:nvPr/>
        </p:nvSpPr>
        <p:spPr>
          <a:xfrm>
            <a:off x="2947387" y="5472666"/>
            <a:ext cx="891345"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A</a:t>
            </a:r>
          </a:p>
        </p:txBody>
      </p:sp>
      <p:sp>
        <p:nvSpPr>
          <p:cNvPr id="12" name="TextBox 11">
            <a:extLst>
              <a:ext uri="{FF2B5EF4-FFF2-40B4-BE49-F238E27FC236}">
                <a16:creationId xmlns:a16="http://schemas.microsoft.com/office/drawing/2014/main" id="{3F143018-8E20-4BBF-B2E5-95AD24753DC7}"/>
              </a:ext>
            </a:extLst>
          </p:cNvPr>
          <p:cNvSpPr txBox="1"/>
          <p:nvPr/>
        </p:nvSpPr>
        <p:spPr>
          <a:xfrm>
            <a:off x="4564003" y="5154624"/>
            <a:ext cx="1656080" cy="954107"/>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Vĩ độ</a:t>
            </a:r>
          </a:p>
          <a:p>
            <a:endParaRPr lang="en-US" sz="2400" b="1">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578BE6A-92D6-431E-9EB0-22713E9B2D03}"/>
              </a:ext>
            </a:extLst>
          </p:cNvPr>
          <p:cNvSpPr txBox="1"/>
          <p:nvPr/>
        </p:nvSpPr>
        <p:spPr>
          <a:xfrm>
            <a:off x="4526983" y="5898406"/>
            <a:ext cx="3287233" cy="584775"/>
          </a:xfrm>
          <a:prstGeom prst="rect">
            <a:avLst/>
          </a:prstGeom>
          <a:noFill/>
        </p:spPr>
        <p:txBody>
          <a:bodyPr wrap="square" rtlCol="0">
            <a:spAutoFit/>
          </a:bodyPr>
          <a:lstStyle/>
          <a:p>
            <a:r>
              <a:rPr lang="fr-FR" sz="3200">
                <a:solidFill>
                  <a:srgbClr val="FF0000"/>
                </a:solidFill>
                <a:latin typeface="Arial" panose="020B0604020202020204" pitchFamily="34" charset="0"/>
                <a:cs typeface="Arial" panose="020B0604020202020204" pitchFamily="34" charset="0"/>
              </a:rPr>
              <a:t>Kinh độ</a:t>
            </a:r>
            <a:endParaRPr lang="en-US" sz="3200">
              <a:solidFill>
                <a:srgbClr val="FF0000"/>
              </a:solidFill>
              <a:latin typeface="Arial" panose="020B0604020202020204" pitchFamily="34" charset="0"/>
              <a:cs typeface="Arial" panose="020B0604020202020204" pitchFamily="34" charset="0"/>
            </a:endParaRPr>
          </a:p>
        </p:txBody>
      </p:sp>
      <p:sp>
        <p:nvSpPr>
          <p:cNvPr id="21" name="Rectangle 20"/>
          <p:cNvSpPr/>
          <p:nvPr/>
        </p:nvSpPr>
        <p:spPr>
          <a:xfrm>
            <a:off x="410135" y="1001629"/>
            <a:ext cx="3278462" cy="584775"/>
          </a:xfrm>
          <a:prstGeom prst="rect">
            <a:avLst/>
          </a:prstGeom>
        </p:spPr>
        <p:txBody>
          <a:bodyPr wrap="none">
            <a:spAutoFit/>
          </a:bodyPr>
          <a:lstStyle/>
          <a:p>
            <a:r>
              <a:rPr lang="vi-VN" sz="3200" b="1" dirty="0">
                <a:latin typeface="+mn-lt"/>
                <a:ea typeface="Didact Gothic"/>
                <a:cs typeface="Didact Gothic"/>
                <a:sym typeface="Didact Gothic"/>
              </a:rPr>
              <a:t>2. </a:t>
            </a:r>
            <a:r>
              <a:rPr lang="en-US" sz="3200" b="1" dirty="0" err="1" smtClean="0">
                <a:latin typeface="+mn-lt"/>
                <a:ea typeface="Didact Gothic"/>
                <a:cs typeface="Didact Gothic"/>
                <a:sym typeface="Didact Gothic"/>
              </a:rPr>
              <a:t>Tọa</a:t>
            </a:r>
            <a:r>
              <a:rPr lang="en-US" sz="3200" b="1" dirty="0" smtClean="0">
                <a:latin typeface="+mn-lt"/>
                <a:ea typeface="Didact Gothic"/>
                <a:cs typeface="Didact Gothic"/>
                <a:sym typeface="Didact Gothic"/>
              </a:rPr>
              <a:t> </a:t>
            </a:r>
            <a:r>
              <a:rPr lang="en-US" sz="3200" b="1" dirty="0" err="1" smtClean="0">
                <a:latin typeface="+mn-lt"/>
                <a:ea typeface="Didact Gothic"/>
                <a:cs typeface="Didact Gothic"/>
                <a:sym typeface="Didact Gothic"/>
              </a:rPr>
              <a:t>độ</a:t>
            </a:r>
            <a:r>
              <a:rPr lang="en-US" sz="3200" b="1" dirty="0" smtClean="0">
                <a:latin typeface="+mn-lt"/>
                <a:ea typeface="Didact Gothic"/>
                <a:cs typeface="Didact Gothic"/>
                <a:sym typeface="Didact Gothic"/>
              </a:rPr>
              <a:t> </a:t>
            </a:r>
            <a:r>
              <a:rPr lang="en-US" sz="3200" b="1" dirty="0" err="1" smtClean="0">
                <a:latin typeface="+mn-lt"/>
                <a:ea typeface="Didact Gothic"/>
                <a:cs typeface="Didact Gothic"/>
                <a:sym typeface="Didact Gothic"/>
              </a:rPr>
              <a:t>địa</a:t>
            </a:r>
            <a:r>
              <a:rPr lang="en-US" sz="3200" b="1" dirty="0" smtClean="0">
                <a:latin typeface="+mn-lt"/>
                <a:ea typeface="Didact Gothic"/>
                <a:cs typeface="Didact Gothic"/>
                <a:sym typeface="Didact Gothic"/>
              </a:rPr>
              <a:t> </a:t>
            </a:r>
            <a:r>
              <a:rPr lang="en-US" sz="3200" b="1" dirty="0" err="1" smtClean="0">
                <a:latin typeface="+mn-lt"/>
                <a:ea typeface="Didact Gothic"/>
                <a:cs typeface="Didact Gothic"/>
                <a:sym typeface="Didact Gothic"/>
              </a:rPr>
              <a:t>lý</a:t>
            </a:r>
            <a:r>
              <a:rPr lang="en-US" sz="3200" b="1" dirty="0" smtClean="0">
                <a:latin typeface="+mn-lt"/>
                <a:ea typeface="Didact Gothic"/>
                <a:cs typeface="Didact Gothic"/>
                <a:sym typeface="Didact Gothic"/>
              </a:rPr>
              <a:t>:</a:t>
            </a:r>
            <a:endParaRPr lang="vi-VN" sz="3200" b="1" dirty="0">
              <a:latin typeface="+mn-lt"/>
              <a:ea typeface="Didact Gothic"/>
              <a:cs typeface="Didact Gothic"/>
              <a:sym typeface="Didact Gothic"/>
            </a:endParaRPr>
          </a:p>
        </p:txBody>
      </p:sp>
    </p:spTree>
    <p:extLst>
      <p:ext uri="{BB962C8B-B14F-4D97-AF65-F5344CB8AC3E}">
        <p14:creationId xmlns:p14="http://schemas.microsoft.com/office/powerpoint/2010/main" val="345296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animBg="1"/>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eography clipart, photos and royalty-free images | Clipart.com School  Ed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7505" y="1944738"/>
            <a:ext cx="4376871" cy="4064237"/>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296;p32"/>
          <p:cNvSpPr txBox="1"/>
          <p:nvPr/>
        </p:nvSpPr>
        <p:spPr>
          <a:xfrm>
            <a:off x="202172" y="1114947"/>
            <a:ext cx="8950513" cy="533744"/>
          </a:xfrm>
          <a:prstGeom prst="rect">
            <a:avLst/>
          </a:prstGeom>
          <a:noFill/>
          <a:ln>
            <a:noFill/>
          </a:ln>
        </p:spPr>
        <p:txBody>
          <a:bodyPr spcFirstLastPara="1" wrap="square" lIns="0" tIns="0" rIns="0" bIns="0" anchor="ctr" anchorCtr="0">
            <a:noAutofit/>
          </a:bodyPr>
          <a:lstStyle/>
          <a:p>
            <a:r>
              <a:rPr lang="en" sz="3200" b="1" dirty="0">
                <a:latin typeface="iCiel Cadena" panose="02000503000000020004" pitchFamily="2" charset="0"/>
                <a:ea typeface="Didact Gothic"/>
                <a:cs typeface="Didact Gothic"/>
                <a:sym typeface="Didact Gothic"/>
              </a:rPr>
              <a:t>3</a:t>
            </a:r>
            <a:r>
              <a:rPr lang="en"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Lưới</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kinh</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vĩ</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của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bản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đồ</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địa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lý</a:t>
            </a:r>
            <a:r>
              <a:rPr lang="en-US" sz="3200" b="1" dirty="0" smtClean="0">
                <a:latin typeface="iCiel Cadena" panose="02000503000000020004" pitchFamily="2" charset="0"/>
                <a:ea typeface="Didact Gothic"/>
                <a:cs typeface="Didact Gothic"/>
                <a:sym typeface="Didact Gothic"/>
              </a:rPr>
              <a:t>.</a:t>
            </a:r>
            <a:endParaRPr sz="3200" b="1" dirty="0">
              <a:latin typeface="iCiel Cadena" panose="02000503000000020004" pitchFamily="2" charset="0"/>
              <a:ea typeface="Didact Gothic"/>
              <a:cs typeface="Didact Gothic"/>
              <a:sym typeface="Didact Gothic"/>
            </a:endParaRPr>
          </a:p>
        </p:txBody>
      </p:sp>
      <p:pic>
        <p:nvPicPr>
          <p:cNvPr id="3" name="Picture 2" descr="Dan&amp;#39;s Journey to Life: Day 41 - Understanding the Nature of Thoughts |  Cartoon bubbles, Clip art, Animal coloring p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58429">
            <a:off x="3867812" y="1958740"/>
            <a:ext cx="4397761" cy="45163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0736210">
            <a:off x="4321976" y="2921772"/>
            <a:ext cx="2884449" cy="1384995"/>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Vai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tuyến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tuyến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6" name="Picture 4" descr="File:Pin Map Vector.svg - Wikimedia Comm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009" y="3976857"/>
            <a:ext cx="4213412" cy="239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015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2" name="Rectangle 1">
            <a:extLst>
              <a:ext uri="{FF2B5EF4-FFF2-40B4-BE49-F238E27FC236}">
                <a16:creationId xmlns:a16="http://schemas.microsoft.com/office/drawing/2014/main" id="{23ED1339-8807-4204-822A-D865822FA6CD}"/>
              </a:ext>
            </a:extLst>
          </p:cNvPr>
          <p:cNvSpPr/>
          <p:nvPr/>
        </p:nvSpPr>
        <p:spPr>
          <a:xfrm>
            <a:off x="50232" y="1471327"/>
            <a:ext cx="11894787" cy="2677656"/>
          </a:xfrm>
          <a:prstGeom prst="rect">
            <a:avLst/>
          </a:prstGeom>
          <a:ln>
            <a:solidFill>
              <a:srgbClr val="00B0F0"/>
            </a:solidFill>
            <a:prstDash val="sysDash"/>
          </a:ln>
        </p:spPr>
        <p:txBody>
          <a:bodyPr wrap="square">
            <a:spAutoFit/>
          </a:bodyPr>
          <a:lstStyle/>
          <a:p>
            <a:pPr algn="just"/>
            <a:r>
              <a:rPr lang="vi-VN" sz="2800">
                <a:solidFill>
                  <a:srgbClr val="FF3399"/>
                </a:solidFill>
                <a:latin typeface="Arial" panose="020B0604020202020204" pitchFamily="34" charset="0"/>
                <a:cs typeface="Arial" panose="020B0604020202020204" pitchFamily="34" charset="0"/>
              </a:rPr>
              <a:t>Dựa vào nội dung mô tả lưới kinh, vĩ tuyến của bản đồ thế giới (hình 1.3 a), hãy mô tả đặc điểm lưới kinh, vĩ tuyến của các hình còn lại (hình 1.3 b và 1.3 c).</a:t>
            </a:r>
          </a:p>
          <a:p>
            <a:pPr algn="just"/>
            <a:r>
              <a:rPr lang="vi-VN" sz="2800">
                <a:solidFill>
                  <a:srgbClr val="FF3399"/>
                </a:solidFill>
                <a:latin typeface="Arial" panose="020B0604020202020204" pitchFamily="34" charset="0"/>
                <a:cs typeface="Arial" panose="020B0604020202020204" pitchFamily="34" charset="0"/>
              </a:rPr>
              <a:t>Hình 1.3 a có "Kinh tuyến là những đường thẳng song song cách đều nhau. Vĩ tuyến cũng là những đường thẳng song song và cách đều nhau. Các kinh tuyến, vĩ tuyến vuông góc với nhau".</a:t>
            </a:r>
            <a:endParaRPr lang="en-US" sz="2800"/>
          </a:p>
        </p:txBody>
      </p:sp>
      <p:pic>
        <p:nvPicPr>
          <p:cNvPr id="3" name="Picture 2">
            <a:extLst>
              <a:ext uri="{FF2B5EF4-FFF2-40B4-BE49-F238E27FC236}">
                <a16:creationId xmlns:a16="http://schemas.microsoft.com/office/drawing/2014/main" id="{4858019F-3258-44E5-97EB-4B544E1E5AB7}"/>
              </a:ext>
            </a:extLst>
          </p:cNvPr>
          <p:cNvPicPr>
            <a:picLocks noChangeAspect="1"/>
          </p:cNvPicPr>
          <p:nvPr/>
        </p:nvPicPr>
        <p:blipFill rotWithShape="1">
          <a:blip r:embed="rId5"/>
          <a:srcRect l="4218" t="5673" r="4390"/>
          <a:stretch/>
        </p:blipFill>
        <p:spPr>
          <a:xfrm>
            <a:off x="1826703" y="4179811"/>
            <a:ext cx="3137013" cy="2300504"/>
          </a:xfrm>
          <a:prstGeom prst="rect">
            <a:avLst/>
          </a:prstGeom>
        </p:spPr>
      </p:pic>
      <p:pic>
        <p:nvPicPr>
          <p:cNvPr id="4" name="Picture 3">
            <a:extLst>
              <a:ext uri="{FF2B5EF4-FFF2-40B4-BE49-F238E27FC236}">
                <a16:creationId xmlns:a16="http://schemas.microsoft.com/office/drawing/2014/main" id="{1CDC7BE4-7DAD-4177-B795-DA7CA129EBE4}"/>
              </a:ext>
            </a:extLst>
          </p:cNvPr>
          <p:cNvPicPr>
            <a:picLocks noChangeAspect="1"/>
          </p:cNvPicPr>
          <p:nvPr/>
        </p:nvPicPr>
        <p:blipFill rotWithShape="1">
          <a:blip r:embed="rId6"/>
          <a:srcRect l="12617" r="6425"/>
          <a:stretch/>
        </p:blipFill>
        <p:spPr>
          <a:xfrm>
            <a:off x="5503533" y="4227369"/>
            <a:ext cx="4770304" cy="2205388"/>
          </a:xfrm>
          <a:prstGeom prst="rect">
            <a:avLst/>
          </a:prstGeom>
        </p:spPr>
      </p:pic>
      <p:sp>
        <p:nvSpPr>
          <p:cNvPr id="24" name="Rectangle: Rounded Corners 23">
            <a:extLst>
              <a:ext uri="{FF2B5EF4-FFF2-40B4-BE49-F238E27FC236}">
                <a16:creationId xmlns:a16="http://schemas.microsoft.com/office/drawing/2014/main" id="{889A7CF4-AC96-49FE-B715-74106A2A9F45}"/>
              </a:ext>
            </a:extLst>
          </p:cNvPr>
          <p:cNvSpPr/>
          <p:nvPr/>
        </p:nvSpPr>
        <p:spPr>
          <a:xfrm>
            <a:off x="4131325" y="749729"/>
            <a:ext cx="3888955" cy="59160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TÔI LÀ CHUYÊN GIA</a:t>
            </a:r>
          </a:p>
        </p:txBody>
      </p:sp>
      <p:pic>
        <p:nvPicPr>
          <p:cNvPr id="25" name="Picture 2" descr="Trang chủ - NQ Education">
            <a:extLst>
              <a:ext uri="{FF2B5EF4-FFF2-40B4-BE49-F238E27FC236}">
                <a16:creationId xmlns:a16="http://schemas.microsoft.com/office/drawing/2014/main" id="{A8A9C28B-600E-42C1-93BF-EC13F329E5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5740" y="604016"/>
            <a:ext cx="796574" cy="867311"/>
          </a:xfrm>
          <a:prstGeom prst="rect">
            <a:avLst/>
          </a:prstGeom>
          <a:noFill/>
          <a:extLst>
            <a:ext uri="{909E8E84-426E-40DD-AFC4-6F175D3DCCD1}">
              <a14:hiddenFill xmlns:a14="http://schemas.microsoft.com/office/drawing/2010/main">
                <a:solidFill>
                  <a:srgbClr val="FFFFFF"/>
                </a:solidFill>
              </a14:hiddenFill>
            </a:ext>
          </a:extLst>
        </p:spPr>
      </p:pic>
      <p:pic>
        <p:nvPicPr>
          <p:cNvPr id="26" name="2 Minute Timer (To)">
            <a:hlinkClick r:id="" action="ppaction://media"/>
            <a:extLst>
              <a:ext uri="{FF2B5EF4-FFF2-40B4-BE49-F238E27FC236}">
                <a16:creationId xmlns:a16="http://schemas.microsoft.com/office/drawing/2014/main" id="{C90C0385-157B-4F3A-A71E-B406100A2F6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154606" y="624101"/>
            <a:ext cx="1408035" cy="754968"/>
          </a:xfrm>
          <a:prstGeom prst="rect">
            <a:avLst/>
          </a:prstGeom>
        </p:spPr>
      </p:pic>
    </p:spTree>
    <p:extLst>
      <p:ext uri="{BB962C8B-B14F-4D97-AF65-F5344CB8AC3E}">
        <p14:creationId xmlns:p14="http://schemas.microsoft.com/office/powerpoint/2010/main" val="26877905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6"/>
                </p:tgtEl>
              </p:cMediaNode>
            </p:video>
          </p:childTnLst>
        </p:cTn>
      </p:par>
    </p:tnLst>
    <p:bldLst>
      <p:bldP spid="2"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pic>
        <p:nvPicPr>
          <p:cNvPr id="11" name="Picture 10">
            <a:extLst>
              <a:ext uri="{FF2B5EF4-FFF2-40B4-BE49-F238E27FC236}">
                <a16:creationId xmlns:a16="http://schemas.microsoft.com/office/drawing/2014/main" id="{06391C9F-AA73-4CC1-8F02-4602EBA6B64C}"/>
              </a:ext>
            </a:extLst>
          </p:cNvPr>
          <p:cNvPicPr>
            <a:picLocks noChangeAspect="1"/>
          </p:cNvPicPr>
          <p:nvPr/>
        </p:nvPicPr>
        <p:blipFill rotWithShape="1">
          <a:blip r:embed="rId3"/>
          <a:srcRect l="12617" t="13936" r="44930" b="11430"/>
          <a:stretch/>
        </p:blipFill>
        <p:spPr>
          <a:xfrm>
            <a:off x="7800917" y="1435305"/>
            <a:ext cx="3700837" cy="2435197"/>
          </a:xfrm>
          <a:prstGeom prst="rect">
            <a:avLst/>
          </a:prstGeom>
        </p:spPr>
      </p:pic>
      <p:sp>
        <p:nvSpPr>
          <p:cNvPr id="2" name="Rectangle 1">
            <a:extLst>
              <a:ext uri="{FF2B5EF4-FFF2-40B4-BE49-F238E27FC236}">
                <a16:creationId xmlns:a16="http://schemas.microsoft.com/office/drawing/2014/main" id="{9958B60C-44AB-4D5B-AFD4-A9B32B0E6646}"/>
              </a:ext>
            </a:extLst>
          </p:cNvPr>
          <p:cNvSpPr/>
          <p:nvPr/>
        </p:nvSpPr>
        <p:spPr>
          <a:xfrm>
            <a:off x="555587" y="1736040"/>
            <a:ext cx="6096000" cy="1815882"/>
          </a:xfrm>
          <a:prstGeom prst="rect">
            <a:avLst/>
          </a:prstGeom>
        </p:spPr>
        <p:txBody>
          <a:bodyPr>
            <a:spAutoFit/>
          </a:bodyPr>
          <a:lstStyle/>
          <a:p>
            <a:pPr algn="just"/>
            <a:r>
              <a:rPr lang="vi-VN" sz="2800" b="1" dirty="0">
                <a:solidFill>
                  <a:srgbClr val="1223FA"/>
                </a:solidFill>
                <a:latin typeface="Arial" panose="020B0604020202020204" pitchFamily="34" charset="0"/>
                <a:cs typeface="Arial" panose="020B0604020202020204" pitchFamily="34" charset="0"/>
              </a:rPr>
              <a:t>Hình 1.3 b: </a:t>
            </a:r>
            <a:r>
              <a:rPr lang="vi-VN" sz="2800" dirty="0">
                <a:solidFill>
                  <a:srgbClr val="1223FA"/>
                </a:solidFill>
                <a:latin typeface="Arial" panose="020B0604020202020204" pitchFamily="34" charset="0"/>
                <a:cs typeface="Arial" panose="020B0604020202020204" pitchFamily="34" charset="0"/>
              </a:rPr>
              <a:t>Kinh tuyến là những đường thẳng đồng quy tại 1 điểm tại cực Bắc. Vĩ tuyến là những vòng tròn đồng tâm.</a:t>
            </a:r>
            <a:endParaRPr lang="en-US" sz="2800" dirty="0">
              <a:solidFill>
                <a:srgbClr val="1223FA"/>
              </a:solidFill>
              <a:latin typeface="Arial" panose="020B060402020202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2129C3D9-564B-4A3E-9573-28C0A96BCF8B}"/>
              </a:ext>
            </a:extLst>
          </p:cNvPr>
          <p:cNvSpPr>
            <a:spLocks noChangeArrowheads="1"/>
          </p:cNvSpPr>
          <p:nvPr/>
        </p:nvSpPr>
        <p:spPr bwMode="auto">
          <a:xfrm>
            <a:off x="4977310" y="4944904"/>
            <a:ext cx="6524444"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1223FA"/>
                </a:solidFill>
                <a:effectLst/>
                <a:cs typeface="Arial" panose="020B0604020202020204" pitchFamily="34" charset="0"/>
              </a:rPr>
              <a:t>- Hình 1.3 c: </a:t>
            </a:r>
            <a:r>
              <a:rPr kumimoji="0" lang="en-US" altLang="en-US" sz="2800" b="0" i="0" u="none" strike="noStrike" cap="none" normalizeH="0" baseline="0">
                <a:ln>
                  <a:noFill/>
                </a:ln>
                <a:solidFill>
                  <a:srgbClr val="1223FA"/>
                </a:solidFill>
                <a:effectLst/>
                <a:cs typeface="Arial" panose="020B0604020202020204" pitchFamily="34" charset="0"/>
              </a:rPr>
              <a:t>Kinh tuyến và vĩ tuyến gốc là những đường thẳng, các kinh tuyến vĩ tuyến còn lại là những đường cong.</a:t>
            </a:r>
          </a:p>
        </p:txBody>
      </p:sp>
      <p:pic>
        <p:nvPicPr>
          <p:cNvPr id="17" name="Picture 16">
            <a:extLst>
              <a:ext uri="{FF2B5EF4-FFF2-40B4-BE49-F238E27FC236}">
                <a16:creationId xmlns:a16="http://schemas.microsoft.com/office/drawing/2014/main" id="{51627E87-DA0F-4918-9F80-2279AA12521E}"/>
              </a:ext>
            </a:extLst>
          </p:cNvPr>
          <p:cNvPicPr>
            <a:picLocks noChangeAspect="1"/>
          </p:cNvPicPr>
          <p:nvPr/>
        </p:nvPicPr>
        <p:blipFill rotWithShape="1">
          <a:blip r:embed="rId3"/>
          <a:srcRect l="14376" t="10343" r="44898" b="13178"/>
          <a:stretch/>
        </p:blipFill>
        <p:spPr>
          <a:xfrm>
            <a:off x="855880" y="3870502"/>
            <a:ext cx="3619765" cy="2544166"/>
          </a:xfrm>
          <a:prstGeom prst="rect">
            <a:avLst/>
          </a:prstGeom>
        </p:spPr>
      </p:pic>
      <p:sp>
        <p:nvSpPr>
          <p:cNvPr id="18" name="Google Shape;3296;p32"/>
          <p:cNvSpPr txBox="1"/>
          <p:nvPr/>
        </p:nvSpPr>
        <p:spPr>
          <a:xfrm>
            <a:off x="202172" y="1005763"/>
            <a:ext cx="8950513" cy="533744"/>
          </a:xfrm>
          <a:prstGeom prst="rect">
            <a:avLst/>
          </a:prstGeom>
          <a:noFill/>
          <a:ln>
            <a:noFill/>
          </a:ln>
        </p:spPr>
        <p:txBody>
          <a:bodyPr spcFirstLastPara="1" wrap="square" lIns="0" tIns="0" rIns="0" bIns="0" anchor="ctr" anchorCtr="0">
            <a:noAutofit/>
          </a:bodyPr>
          <a:lstStyle/>
          <a:p>
            <a:r>
              <a:rPr lang="en" sz="3200" b="1" dirty="0">
                <a:latin typeface="iCiel Cadena" panose="02000503000000020004" pitchFamily="2" charset="0"/>
                <a:ea typeface="Didact Gothic"/>
                <a:cs typeface="Didact Gothic"/>
                <a:sym typeface="Didact Gothic"/>
              </a:rPr>
              <a:t>3</a:t>
            </a:r>
            <a:r>
              <a:rPr lang="en"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Lưới</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kinh</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vĩ</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của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bản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đồ</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địa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lý</a:t>
            </a:r>
            <a:r>
              <a:rPr lang="en-US" sz="3200" b="1" dirty="0" smtClean="0">
                <a:latin typeface="iCiel Cadena" panose="02000503000000020004" pitchFamily="2" charset="0"/>
                <a:ea typeface="Didact Gothic"/>
                <a:cs typeface="Didact Gothic"/>
                <a:sym typeface="Didact Gothic"/>
              </a:rPr>
              <a:t>.</a:t>
            </a:r>
            <a:endParaRPr sz="3200" b="1" dirty="0">
              <a:latin typeface="iCiel Cadena" panose="02000503000000020004" pitchFamily="2" charset="0"/>
              <a:ea typeface="Didact Gothic"/>
              <a:cs typeface="Didact Gothic"/>
              <a:sym typeface="Didact Gothic"/>
            </a:endParaRPr>
          </a:p>
        </p:txBody>
      </p:sp>
    </p:spTree>
    <p:extLst>
      <p:ext uri="{BB962C8B-B14F-4D97-AF65-F5344CB8AC3E}">
        <p14:creationId xmlns:p14="http://schemas.microsoft.com/office/powerpoint/2010/main" val="8200572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pic>
        <p:nvPicPr>
          <p:cNvPr id="17" name="Picture 2">
            <a:extLst>
              <a:ext uri="{FF2B5EF4-FFF2-40B4-BE49-F238E27FC236}">
                <a16:creationId xmlns:a16="http://schemas.microsoft.com/office/drawing/2014/main" id="{5779B6D2-853E-4C71-BDCA-2DFADE6C91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21" t="69424"/>
          <a:stretch/>
        </p:blipFill>
        <p:spPr bwMode="auto">
          <a:xfrm>
            <a:off x="13648" y="1965023"/>
            <a:ext cx="11544602" cy="3650523"/>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3296;p32"/>
          <p:cNvSpPr txBox="1"/>
          <p:nvPr/>
        </p:nvSpPr>
        <p:spPr>
          <a:xfrm>
            <a:off x="202172" y="1114947"/>
            <a:ext cx="8950513" cy="533744"/>
          </a:xfrm>
          <a:prstGeom prst="rect">
            <a:avLst/>
          </a:prstGeom>
          <a:noFill/>
          <a:ln>
            <a:noFill/>
          </a:ln>
        </p:spPr>
        <p:txBody>
          <a:bodyPr spcFirstLastPara="1" wrap="square" lIns="0" tIns="0" rIns="0" bIns="0" anchor="ctr" anchorCtr="0">
            <a:noAutofit/>
          </a:bodyPr>
          <a:lstStyle/>
          <a:p>
            <a:r>
              <a:rPr lang="en" sz="3200" b="1" dirty="0">
                <a:latin typeface="iCiel Cadena" panose="02000503000000020004" pitchFamily="2" charset="0"/>
                <a:ea typeface="Didact Gothic"/>
                <a:cs typeface="Didact Gothic"/>
                <a:sym typeface="Didact Gothic"/>
              </a:rPr>
              <a:t>3</a:t>
            </a:r>
            <a:r>
              <a:rPr lang="en"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Lưới</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kinh</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vĩ</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của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bản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đồ</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địa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lý</a:t>
            </a:r>
            <a:r>
              <a:rPr lang="en-US" sz="3200" b="1" dirty="0" smtClean="0">
                <a:latin typeface="iCiel Cadena" panose="02000503000000020004" pitchFamily="2" charset="0"/>
                <a:ea typeface="Didact Gothic"/>
                <a:cs typeface="Didact Gothic"/>
                <a:sym typeface="Didact Gothic"/>
              </a:rPr>
              <a:t>.</a:t>
            </a:r>
            <a:endParaRPr sz="3200" b="1" dirty="0">
              <a:latin typeface="iCiel Cadena" panose="02000503000000020004" pitchFamily="2" charset="0"/>
              <a:ea typeface="Didact Gothic"/>
              <a:cs typeface="Didact Gothic"/>
              <a:sym typeface="Didact Gothic"/>
            </a:endParaRPr>
          </a:p>
        </p:txBody>
      </p:sp>
    </p:spTree>
    <p:extLst>
      <p:ext uri="{BB962C8B-B14F-4D97-AF65-F5344CB8AC3E}">
        <p14:creationId xmlns:p14="http://schemas.microsoft.com/office/powerpoint/2010/main" val="343390199"/>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Lý thuyết bản đồ. Một số lưới kinh, vĩ tuyến. Phương hướng trên bản đồ Địa  lí 6 Kết nối tri thức với cuộc sống | SGK Lịch sử và Địa l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084" y="1170275"/>
            <a:ext cx="11593080" cy="531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858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ìm hiểu lưới kinh vĩ tuyến của bản đồ thế giới và cách sử dụ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763" y="1648692"/>
            <a:ext cx="5182110" cy="477299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Bài 1. Hệ thống kinh vĩ tuyến và tọa độ địa lí - Hoc24"/>
          <p:cNvPicPr>
            <a:picLocks noChangeAspect="1" noChangeArrowheads="1"/>
          </p:cNvPicPr>
          <p:nvPr/>
        </p:nvPicPr>
        <p:blipFill rotWithShape="1">
          <a:blip r:embed="rId3">
            <a:extLst>
              <a:ext uri="{28A0092B-C50C-407E-A947-70E740481C1C}">
                <a14:useLocalDpi xmlns:a14="http://schemas.microsoft.com/office/drawing/2010/main" val="0"/>
              </a:ext>
            </a:extLst>
          </a:blip>
          <a:srcRect r="8144"/>
          <a:stretch/>
        </p:blipFill>
        <p:spPr bwMode="auto">
          <a:xfrm>
            <a:off x="6628198" y="1910686"/>
            <a:ext cx="5450651" cy="409283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296;p32"/>
          <p:cNvSpPr txBox="1"/>
          <p:nvPr/>
        </p:nvSpPr>
        <p:spPr>
          <a:xfrm>
            <a:off x="202172" y="992115"/>
            <a:ext cx="8950513" cy="533744"/>
          </a:xfrm>
          <a:prstGeom prst="rect">
            <a:avLst/>
          </a:prstGeom>
          <a:noFill/>
          <a:ln>
            <a:noFill/>
          </a:ln>
        </p:spPr>
        <p:txBody>
          <a:bodyPr spcFirstLastPara="1" wrap="square" lIns="0" tIns="0" rIns="0" bIns="0" anchor="ctr" anchorCtr="0">
            <a:noAutofit/>
          </a:bodyPr>
          <a:lstStyle/>
          <a:p>
            <a:r>
              <a:rPr lang="en" sz="3200" b="1" dirty="0">
                <a:latin typeface="iCiel Cadena" panose="02000503000000020004" pitchFamily="2" charset="0"/>
                <a:ea typeface="Didact Gothic"/>
                <a:cs typeface="Didact Gothic"/>
                <a:sym typeface="Didact Gothic"/>
              </a:rPr>
              <a:t>3</a:t>
            </a:r>
            <a:r>
              <a:rPr lang="en"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Lưới</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kinh</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vĩ</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của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bản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đồ</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địa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lý</a:t>
            </a:r>
            <a:r>
              <a:rPr lang="en-US" sz="3200" b="1" dirty="0" smtClean="0">
                <a:latin typeface="iCiel Cadena" panose="02000503000000020004" pitchFamily="2" charset="0"/>
                <a:ea typeface="Didact Gothic"/>
                <a:cs typeface="Didact Gothic"/>
                <a:sym typeface="Didact Gothic"/>
              </a:rPr>
              <a:t>.</a:t>
            </a:r>
            <a:endParaRPr sz="3200" b="1" dirty="0">
              <a:latin typeface="iCiel Cadena" panose="02000503000000020004" pitchFamily="2" charset="0"/>
              <a:ea typeface="Didact Gothic"/>
              <a:cs typeface="Didact Gothic"/>
              <a:sym typeface="Didact Gothic"/>
            </a:endParaRPr>
          </a:p>
        </p:txBody>
      </p:sp>
    </p:spTree>
    <p:extLst>
      <p:ext uri="{BB962C8B-B14F-4D97-AF65-F5344CB8AC3E}">
        <p14:creationId xmlns:p14="http://schemas.microsoft.com/office/powerpoint/2010/main" val="24696072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FDA2756-6B82-4E87-9A8D-FB4728D3A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9999" y="48527"/>
            <a:ext cx="7286389" cy="6469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386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a:t>
            </a:fld>
            <a:endParaRPr lang="en-US"/>
          </a:p>
        </p:txBody>
      </p:sp>
      <p:pic>
        <p:nvPicPr>
          <p:cNvPr id="7170" name="Picture 2" descr="Trái Đất hình gì? 20 sự thật về Trái Đất chúng ta cần biết - Thiết bị vệ  sinh công nghiệp Pal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83" y="972271"/>
            <a:ext cx="11828608" cy="55481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16" y="5244432"/>
            <a:ext cx="12187484" cy="1323439"/>
          </a:xfrm>
          <a:prstGeom prst="rect">
            <a:avLst/>
          </a:prstGeom>
          <a:solidFill>
            <a:schemeClr val="bg1"/>
          </a:solidFill>
        </p:spPr>
        <p:txBody>
          <a:bodyPr wrap="square" rtlCol="0">
            <a:spAutoFit/>
          </a:bodyPr>
          <a:lstStyle/>
          <a:p>
            <a:pPr algn="ctr"/>
            <a:r>
              <a:rPr lang="en-US" sz="4000" b="1" i="1" dirty="0" smtClean="0">
                <a:latin typeface="Times New Roman" panose="02020603050405020304" pitchFamily="18" charset="0"/>
                <a:cs typeface="Times New Roman" panose="02020603050405020304" pitchFamily="18" charset="0"/>
              </a:rPr>
              <a:t>BÀI 1: </a:t>
            </a:r>
            <a:r>
              <a:rPr lang="en-US" sz="4000" b="1" i="1" dirty="0" smtClean="0">
                <a:solidFill>
                  <a:schemeClr val="accent5">
                    <a:lumMod val="50000"/>
                  </a:schemeClr>
                </a:solidFill>
                <a:latin typeface="Times New Roman" panose="02020603050405020304" pitchFamily="18" charset="0"/>
                <a:cs typeface="Times New Roman" panose="02020603050405020304" pitchFamily="18" charset="0"/>
              </a:rPr>
              <a:t>HỆ THỐNG KINH TUYẾN- VĨ TUYẾN- </a:t>
            </a:r>
          </a:p>
          <a:p>
            <a:pPr algn="ctr"/>
            <a:r>
              <a:rPr lang="en-US" sz="4000" b="1" i="1" dirty="0" smtClean="0">
                <a:solidFill>
                  <a:schemeClr val="accent5">
                    <a:lumMod val="50000"/>
                  </a:schemeClr>
                </a:solidFill>
                <a:latin typeface="Times New Roman" panose="02020603050405020304" pitchFamily="18" charset="0"/>
                <a:cs typeface="Times New Roman" panose="02020603050405020304" pitchFamily="18" charset="0"/>
              </a:rPr>
              <a:t>TỌA ĐỘ ĐỊA LÝ</a:t>
            </a:r>
          </a:p>
        </p:txBody>
      </p:sp>
    </p:spTree>
    <p:extLst>
      <p:ext uri="{BB962C8B-B14F-4D97-AF65-F5344CB8AC3E}">
        <p14:creationId xmlns:p14="http://schemas.microsoft.com/office/powerpoint/2010/main" val="24611136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1528763" y="987964"/>
            <a:ext cx="9390743" cy="539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1201057"/>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dirty="0">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dirty="0">
                <a:solidFill>
                  <a:srgbClr val="FF0066"/>
                </a:solidFill>
                <a:latin typeface="Arial" panose="020B0604020202020204" pitchFamily="34" charset="0"/>
                <a:ea typeface="Kids"/>
                <a:cs typeface="Arial" panose="020B0604020202020204" pitchFamily="34" charset="0"/>
              </a:rPr>
              <a:t> VÀ VẬN DỤNG</a:t>
            </a:r>
          </a:p>
        </p:txBody>
      </p:sp>
    </p:spTree>
    <p:extLst>
      <p:ext uri="{BB962C8B-B14F-4D97-AF65-F5344CB8AC3E}">
        <p14:creationId xmlns:p14="http://schemas.microsoft.com/office/powerpoint/2010/main" val="2900307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E3CAEE-B02C-45CE-A268-8EF14680C928}"/>
              </a:ext>
            </a:extLst>
          </p:cNvPr>
          <p:cNvSpPr txBox="1"/>
          <p:nvPr/>
        </p:nvSpPr>
        <p:spPr>
          <a:xfrm>
            <a:off x="471374" y="920354"/>
            <a:ext cx="11724640" cy="553998"/>
          </a:xfrm>
          <a:prstGeom prst="rect">
            <a:avLst/>
          </a:prstGeom>
          <a:noFill/>
        </p:spPr>
        <p:txBody>
          <a:bodyPr wrap="square" rtlCol="0">
            <a:spAutoFit/>
          </a:bodyPr>
          <a:lstStyle/>
          <a:p>
            <a:r>
              <a:rPr lang="vi-VN" sz="3000" b="1" dirty="0">
                <a:solidFill>
                  <a:srgbClr val="C00000"/>
                </a:solidFill>
                <a:ea typeface="Cambria" panose="02040503050406030204" pitchFamily="18" charset="0"/>
                <a:cs typeface="Cambria" panose="02040503050406030204" pitchFamily="18" charset="0"/>
              </a:rPr>
              <a:t>Ghép nối </a:t>
            </a:r>
            <a:r>
              <a:rPr lang="en-US" sz="3000" b="1" dirty="0" err="1">
                <a:solidFill>
                  <a:srgbClr val="C00000"/>
                </a:solidFill>
                <a:ea typeface="Cambria" panose="02040503050406030204" pitchFamily="18" charset="0"/>
                <a:cs typeface="Cambria" panose="02040503050406030204" pitchFamily="18" charset="0"/>
              </a:rPr>
              <a:t>các</a:t>
            </a:r>
            <a:r>
              <a:rPr lang="en-US" sz="3000" b="1" dirty="0">
                <a:solidFill>
                  <a:srgbClr val="C00000"/>
                </a:solidFill>
                <a:ea typeface="Cambria" panose="02040503050406030204" pitchFamily="18" charset="0"/>
                <a:cs typeface="Cambria" panose="02040503050406030204" pitchFamily="18" charset="0"/>
              </a:rPr>
              <a:t> ô </a:t>
            </a:r>
            <a:r>
              <a:rPr lang="en-US" sz="3000" b="1" dirty="0" err="1">
                <a:solidFill>
                  <a:srgbClr val="C00000"/>
                </a:solidFill>
                <a:ea typeface="Cambria" panose="02040503050406030204" pitchFamily="18" charset="0"/>
                <a:cs typeface="Cambria" panose="02040503050406030204" pitchFamily="18" charset="0"/>
              </a:rPr>
              <a:t>bên</a:t>
            </a:r>
            <a:r>
              <a:rPr lang="en-US" sz="3000" b="1" dirty="0">
                <a:solidFill>
                  <a:srgbClr val="C00000"/>
                </a:solidFill>
                <a:ea typeface="Cambria" panose="02040503050406030204" pitchFamily="18" charset="0"/>
                <a:cs typeface="Cambria" panose="02040503050406030204" pitchFamily="18" charset="0"/>
              </a:rPr>
              <a:t> </a:t>
            </a:r>
            <a:r>
              <a:rPr lang="en-US" sz="3000" b="1" dirty="0" err="1">
                <a:solidFill>
                  <a:srgbClr val="C00000"/>
                </a:solidFill>
                <a:ea typeface="Cambria" panose="02040503050406030204" pitchFamily="18" charset="0"/>
                <a:cs typeface="Cambria" panose="02040503050406030204" pitchFamily="18" charset="0"/>
              </a:rPr>
              <a:t>trái</a:t>
            </a:r>
            <a:r>
              <a:rPr lang="en-US" sz="3000" b="1" dirty="0">
                <a:solidFill>
                  <a:srgbClr val="C00000"/>
                </a:solidFill>
                <a:ea typeface="Cambria" panose="02040503050406030204" pitchFamily="18" charset="0"/>
                <a:cs typeface="Cambria" panose="02040503050406030204" pitchFamily="18" charset="0"/>
              </a:rPr>
              <a:t> </a:t>
            </a:r>
            <a:r>
              <a:rPr lang="en-US" sz="3000" b="1" dirty="0" err="1">
                <a:solidFill>
                  <a:srgbClr val="C00000"/>
                </a:solidFill>
                <a:ea typeface="Cambria" panose="02040503050406030204" pitchFamily="18" charset="0"/>
                <a:cs typeface="Cambria" panose="02040503050406030204" pitchFamily="18" charset="0"/>
              </a:rPr>
              <a:t>với</a:t>
            </a:r>
            <a:r>
              <a:rPr lang="en-US" sz="3000" b="1" dirty="0">
                <a:solidFill>
                  <a:srgbClr val="C00000"/>
                </a:solidFill>
                <a:ea typeface="Cambria" panose="02040503050406030204" pitchFamily="18" charset="0"/>
                <a:cs typeface="Cambria" panose="02040503050406030204" pitchFamily="18" charset="0"/>
              </a:rPr>
              <a:t> </a:t>
            </a:r>
            <a:r>
              <a:rPr lang="en-US" sz="3000" b="1" dirty="0" err="1">
                <a:solidFill>
                  <a:srgbClr val="C00000"/>
                </a:solidFill>
                <a:ea typeface="Cambria" panose="02040503050406030204" pitchFamily="18" charset="0"/>
                <a:cs typeface="Cambria" panose="02040503050406030204" pitchFamily="18" charset="0"/>
              </a:rPr>
              <a:t>các</a:t>
            </a:r>
            <a:r>
              <a:rPr lang="en-US" sz="3000" b="1" dirty="0">
                <a:solidFill>
                  <a:srgbClr val="C00000"/>
                </a:solidFill>
                <a:ea typeface="Cambria" panose="02040503050406030204" pitchFamily="18" charset="0"/>
                <a:cs typeface="Cambria" panose="02040503050406030204" pitchFamily="18" charset="0"/>
              </a:rPr>
              <a:t> ô </a:t>
            </a:r>
            <a:r>
              <a:rPr lang="en-US" sz="3000" b="1" dirty="0" err="1">
                <a:solidFill>
                  <a:srgbClr val="C00000"/>
                </a:solidFill>
                <a:ea typeface="Cambria" panose="02040503050406030204" pitchFamily="18" charset="0"/>
                <a:cs typeface="Cambria" panose="02040503050406030204" pitchFamily="18" charset="0"/>
              </a:rPr>
              <a:t>bên</a:t>
            </a:r>
            <a:r>
              <a:rPr lang="en-US" sz="3000" b="1" dirty="0">
                <a:solidFill>
                  <a:srgbClr val="C00000"/>
                </a:solidFill>
                <a:ea typeface="Cambria" panose="02040503050406030204" pitchFamily="18" charset="0"/>
                <a:cs typeface="Cambria" panose="02040503050406030204" pitchFamily="18" charset="0"/>
              </a:rPr>
              <a:t> </a:t>
            </a:r>
            <a:r>
              <a:rPr lang="en-US" sz="3000" b="1" dirty="0" err="1">
                <a:solidFill>
                  <a:srgbClr val="C00000"/>
                </a:solidFill>
                <a:ea typeface="Cambria" panose="02040503050406030204" pitchFamily="18" charset="0"/>
                <a:cs typeface="Cambria" panose="02040503050406030204" pitchFamily="18" charset="0"/>
              </a:rPr>
              <a:t>phải</a:t>
            </a:r>
            <a:r>
              <a:rPr lang="en-US" sz="3000" b="1" dirty="0">
                <a:solidFill>
                  <a:srgbClr val="C00000"/>
                </a:solidFill>
                <a:ea typeface="Cambria" panose="02040503050406030204" pitchFamily="18" charset="0"/>
                <a:cs typeface="Cambria" panose="02040503050406030204" pitchFamily="18" charset="0"/>
              </a:rPr>
              <a:t> </a:t>
            </a:r>
            <a:r>
              <a:rPr lang="en-US" sz="3000" b="1" dirty="0" err="1">
                <a:solidFill>
                  <a:srgbClr val="C00000"/>
                </a:solidFill>
                <a:ea typeface="Cambria" panose="02040503050406030204" pitchFamily="18" charset="0"/>
                <a:cs typeface="Cambria" panose="02040503050406030204" pitchFamily="18" charset="0"/>
              </a:rPr>
              <a:t>sao</a:t>
            </a:r>
            <a:r>
              <a:rPr lang="en-US" sz="3000" b="1" dirty="0">
                <a:solidFill>
                  <a:srgbClr val="C00000"/>
                </a:solidFill>
                <a:ea typeface="Cambria" panose="02040503050406030204" pitchFamily="18" charset="0"/>
                <a:cs typeface="Cambria" panose="02040503050406030204" pitchFamily="18" charset="0"/>
              </a:rPr>
              <a:t> </a:t>
            </a:r>
            <a:r>
              <a:rPr lang="en-US" sz="3000" b="1" dirty="0" err="1">
                <a:solidFill>
                  <a:srgbClr val="C00000"/>
                </a:solidFill>
                <a:ea typeface="Cambria" panose="02040503050406030204" pitchFamily="18" charset="0"/>
                <a:cs typeface="Cambria" panose="02040503050406030204" pitchFamily="18" charset="0"/>
              </a:rPr>
              <a:t>cho</a:t>
            </a:r>
            <a:r>
              <a:rPr lang="en-US" sz="3000" b="1" dirty="0">
                <a:solidFill>
                  <a:srgbClr val="C00000"/>
                </a:solidFill>
                <a:ea typeface="Cambria" panose="02040503050406030204" pitchFamily="18" charset="0"/>
                <a:cs typeface="Cambria" panose="02040503050406030204" pitchFamily="18" charset="0"/>
              </a:rPr>
              <a:t> </a:t>
            </a:r>
            <a:r>
              <a:rPr lang="en-US" sz="3000" b="1" dirty="0" err="1">
                <a:solidFill>
                  <a:srgbClr val="C00000"/>
                </a:solidFill>
                <a:ea typeface="Cambria" panose="02040503050406030204" pitchFamily="18" charset="0"/>
                <a:cs typeface="Cambria" panose="02040503050406030204" pitchFamily="18" charset="0"/>
              </a:rPr>
              <a:t>phù</a:t>
            </a:r>
            <a:r>
              <a:rPr lang="en-US" sz="3000" b="1" dirty="0">
                <a:solidFill>
                  <a:srgbClr val="C00000"/>
                </a:solidFill>
                <a:ea typeface="Cambria" panose="02040503050406030204" pitchFamily="18" charset="0"/>
                <a:cs typeface="Cambria" panose="02040503050406030204" pitchFamily="18" charset="0"/>
              </a:rPr>
              <a:t> </a:t>
            </a:r>
            <a:r>
              <a:rPr lang="en-US" sz="3000" b="1" dirty="0" err="1">
                <a:solidFill>
                  <a:srgbClr val="C00000"/>
                </a:solidFill>
                <a:ea typeface="Cambria" panose="02040503050406030204" pitchFamily="18" charset="0"/>
                <a:cs typeface="Cambria" panose="02040503050406030204" pitchFamily="18" charset="0"/>
              </a:rPr>
              <a:t>hợp</a:t>
            </a:r>
            <a:endParaRPr lang="en-US" sz="3000" dirty="0">
              <a:solidFill>
                <a:srgbClr val="C00000"/>
              </a:solidFill>
            </a:endParaRPr>
          </a:p>
        </p:txBody>
      </p:sp>
      <p:sp>
        <p:nvSpPr>
          <p:cNvPr id="5" name="Rectangle: Rounded Corners 4">
            <a:extLst>
              <a:ext uri="{FF2B5EF4-FFF2-40B4-BE49-F238E27FC236}">
                <a16:creationId xmlns:a16="http://schemas.microsoft.com/office/drawing/2014/main" id="{7A1B88DE-8315-48E0-A7EF-46BBE99AD336}"/>
              </a:ext>
            </a:extLst>
          </p:cNvPr>
          <p:cNvSpPr/>
          <p:nvPr/>
        </p:nvSpPr>
        <p:spPr>
          <a:xfrm>
            <a:off x="4074934" y="175792"/>
            <a:ext cx="4035651" cy="73192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 TÔI TÀI NĂNG</a:t>
            </a:r>
            <a:endParaRPr lang="en-US" sz="4000" b="1" dirty="0">
              <a:latin typeface="Arial" panose="020B0604020202020204" pitchFamily="34" charset="0"/>
              <a:cs typeface="Arial" panose="020B0604020202020204" pitchFamily="34" charset="0"/>
            </a:endParaRPr>
          </a:p>
        </p:txBody>
      </p:sp>
      <p:graphicFrame>
        <p:nvGraphicFramePr>
          <p:cNvPr id="10" name="Table 7">
            <a:extLst>
              <a:ext uri="{FF2B5EF4-FFF2-40B4-BE49-F238E27FC236}">
                <a16:creationId xmlns:a16="http://schemas.microsoft.com/office/drawing/2014/main" id="{63AFC154-16A5-428D-A1E4-1AA6F62B9BEB}"/>
              </a:ext>
            </a:extLst>
          </p:cNvPr>
          <p:cNvGraphicFramePr>
            <a:graphicFrameLocks noGrp="1"/>
          </p:cNvGraphicFramePr>
          <p:nvPr/>
        </p:nvGraphicFramePr>
        <p:xfrm>
          <a:off x="50800" y="1764570"/>
          <a:ext cx="3190240" cy="518160"/>
        </p:xfrm>
        <a:graphic>
          <a:graphicData uri="http://schemas.openxmlformats.org/drawingml/2006/table">
            <a:tbl>
              <a:tblPr firstRow="1" bandRow="1">
                <a:tableStyleId>{5C22544A-7EE6-4342-B048-85BDC9FD1C3A}</a:tableStyleId>
              </a:tblPr>
              <a:tblGrid>
                <a:gridCol w="3190240">
                  <a:extLst>
                    <a:ext uri="{9D8B030D-6E8A-4147-A177-3AD203B41FA5}">
                      <a16:colId xmlns:a16="http://schemas.microsoft.com/office/drawing/2014/main" val="535580066"/>
                    </a:ext>
                  </a:extLst>
                </a:gridCol>
              </a:tblGrid>
              <a:tr h="276699">
                <a:tc>
                  <a:txBody>
                    <a:bodyPr/>
                    <a:lstStyle/>
                    <a:p>
                      <a:r>
                        <a:rPr lang="en-US" sz="2800">
                          <a:solidFill>
                            <a:srgbClr val="0070C0"/>
                          </a:solidFill>
                          <a:latin typeface="Arial" panose="020B0604020202020204" pitchFamily="34" charset="0"/>
                          <a:cs typeface="Arial" panose="020B0604020202020204" pitchFamily="34" charset="0"/>
                        </a:rPr>
                        <a:t>1. Kinh tuyến</a:t>
                      </a:r>
                    </a:p>
                  </a:txBody>
                  <a:tcPr>
                    <a:solidFill>
                      <a:schemeClr val="accent2">
                        <a:lumMod val="20000"/>
                        <a:lumOff val="80000"/>
                      </a:schemeClr>
                    </a:solidFill>
                  </a:tcPr>
                </a:tc>
                <a:extLst>
                  <a:ext uri="{0D108BD9-81ED-4DB2-BD59-A6C34878D82A}">
                    <a16:rowId xmlns:a16="http://schemas.microsoft.com/office/drawing/2014/main" val="1091138533"/>
                  </a:ext>
                </a:extLst>
              </a:tr>
            </a:tbl>
          </a:graphicData>
        </a:graphic>
      </p:graphicFrame>
      <p:graphicFrame>
        <p:nvGraphicFramePr>
          <p:cNvPr id="11" name="Table 7">
            <a:extLst>
              <a:ext uri="{FF2B5EF4-FFF2-40B4-BE49-F238E27FC236}">
                <a16:creationId xmlns:a16="http://schemas.microsoft.com/office/drawing/2014/main" id="{7EA14B66-BECB-4C38-AE86-54CFC43B7E80}"/>
              </a:ext>
            </a:extLst>
          </p:cNvPr>
          <p:cNvGraphicFramePr>
            <a:graphicFrameLocks noGrp="1"/>
          </p:cNvGraphicFramePr>
          <p:nvPr/>
        </p:nvGraphicFramePr>
        <p:xfrm>
          <a:off x="60960" y="2617456"/>
          <a:ext cx="3190240" cy="518160"/>
        </p:xfrm>
        <a:graphic>
          <a:graphicData uri="http://schemas.openxmlformats.org/drawingml/2006/table">
            <a:tbl>
              <a:tblPr firstRow="1" bandRow="1">
                <a:tableStyleId>{5C22544A-7EE6-4342-B048-85BDC9FD1C3A}</a:tableStyleId>
              </a:tblPr>
              <a:tblGrid>
                <a:gridCol w="3190240">
                  <a:extLst>
                    <a:ext uri="{9D8B030D-6E8A-4147-A177-3AD203B41FA5}">
                      <a16:colId xmlns:a16="http://schemas.microsoft.com/office/drawing/2014/main" val="535580066"/>
                    </a:ext>
                  </a:extLst>
                </a:gridCol>
              </a:tblGrid>
              <a:tr h="0">
                <a:tc>
                  <a:txBody>
                    <a:bodyPr/>
                    <a:lstStyle/>
                    <a:p>
                      <a:r>
                        <a:rPr lang="en-US" sz="2800">
                          <a:solidFill>
                            <a:srgbClr val="0070C0"/>
                          </a:solidFill>
                          <a:latin typeface="Arial" panose="020B0604020202020204" pitchFamily="34" charset="0"/>
                          <a:cs typeface="Arial" panose="020B0604020202020204" pitchFamily="34" charset="0"/>
                        </a:rPr>
                        <a:t>2. Vĩ tuyến gốc</a:t>
                      </a:r>
                    </a:p>
                  </a:txBody>
                  <a:tcPr>
                    <a:solidFill>
                      <a:schemeClr val="accent2">
                        <a:lumMod val="20000"/>
                        <a:lumOff val="80000"/>
                      </a:schemeClr>
                    </a:solidFill>
                  </a:tcPr>
                </a:tc>
                <a:extLst>
                  <a:ext uri="{0D108BD9-81ED-4DB2-BD59-A6C34878D82A}">
                    <a16:rowId xmlns:a16="http://schemas.microsoft.com/office/drawing/2014/main" val="1091138533"/>
                  </a:ext>
                </a:extLst>
              </a:tr>
            </a:tbl>
          </a:graphicData>
        </a:graphic>
      </p:graphicFrame>
      <p:graphicFrame>
        <p:nvGraphicFramePr>
          <p:cNvPr id="12" name="Table 7">
            <a:extLst>
              <a:ext uri="{FF2B5EF4-FFF2-40B4-BE49-F238E27FC236}">
                <a16:creationId xmlns:a16="http://schemas.microsoft.com/office/drawing/2014/main" id="{FF29D4C1-3F85-4608-986C-47341CB4438F}"/>
              </a:ext>
            </a:extLst>
          </p:cNvPr>
          <p:cNvGraphicFramePr>
            <a:graphicFrameLocks noGrp="1"/>
          </p:cNvGraphicFramePr>
          <p:nvPr/>
        </p:nvGraphicFramePr>
        <p:xfrm>
          <a:off x="60960" y="3498894"/>
          <a:ext cx="3190240" cy="518160"/>
        </p:xfrm>
        <a:graphic>
          <a:graphicData uri="http://schemas.openxmlformats.org/drawingml/2006/table">
            <a:tbl>
              <a:tblPr firstRow="1" bandRow="1">
                <a:tableStyleId>{5C22544A-7EE6-4342-B048-85BDC9FD1C3A}</a:tableStyleId>
              </a:tblPr>
              <a:tblGrid>
                <a:gridCol w="3190240">
                  <a:extLst>
                    <a:ext uri="{9D8B030D-6E8A-4147-A177-3AD203B41FA5}">
                      <a16:colId xmlns:a16="http://schemas.microsoft.com/office/drawing/2014/main" val="535580066"/>
                    </a:ext>
                  </a:extLst>
                </a:gridCol>
              </a:tblGrid>
              <a:tr h="370840">
                <a:tc>
                  <a:txBody>
                    <a:bodyPr/>
                    <a:lstStyle/>
                    <a:p>
                      <a:r>
                        <a:rPr lang="en-US" sz="2800">
                          <a:solidFill>
                            <a:srgbClr val="0070C0"/>
                          </a:solidFill>
                          <a:latin typeface="Arial" panose="020B0604020202020204" pitchFamily="34" charset="0"/>
                          <a:cs typeface="Arial" panose="020B0604020202020204" pitchFamily="34" charset="0"/>
                        </a:rPr>
                        <a:t>3. Bán cầu bắc</a:t>
                      </a:r>
                    </a:p>
                  </a:txBody>
                  <a:tcPr>
                    <a:solidFill>
                      <a:schemeClr val="accent2">
                        <a:lumMod val="20000"/>
                        <a:lumOff val="80000"/>
                      </a:schemeClr>
                    </a:solidFill>
                  </a:tcPr>
                </a:tc>
                <a:extLst>
                  <a:ext uri="{0D108BD9-81ED-4DB2-BD59-A6C34878D82A}">
                    <a16:rowId xmlns:a16="http://schemas.microsoft.com/office/drawing/2014/main" val="1091138533"/>
                  </a:ext>
                </a:extLst>
              </a:tr>
            </a:tbl>
          </a:graphicData>
        </a:graphic>
      </p:graphicFrame>
      <p:graphicFrame>
        <p:nvGraphicFramePr>
          <p:cNvPr id="13" name="Table 7">
            <a:extLst>
              <a:ext uri="{FF2B5EF4-FFF2-40B4-BE49-F238E27FC236}">
                <a16:creationId xmlns:a16="http://schemas.microsoft.com/office/drawing/2014/main" id="{420C36D9-06EE-49F7-B488-68C1A948016A}"/>
              </a:ext>
            </a:extLst>
          </p:cNvPr>
          <p:cNvGraphicFramePr>
            <a:graphicFrameLocks noGrp="1"/>
          </p:cNvGraphicFramePr>
          <p:nvPr/>
        </p:nvGraphicFramePr>
        <p:xfrm>
          <a:off x="60960" y="4316891"/>
          <a:ext cx="3190240" cy="518160"/>
        </p:xfrm>
        <a:graphic>
          <a:graphicData uri="http://schemas.openxmlformats.org/drawingml/2006/table">
            <a:tbl>
              <a:tblPr firstRow="1" bandRow="1">
                <a:tableStyleId>{5C22544A-7EE6-4342-B048-85BDC9FD1C3A}</a:tableStyleId>
              </a:tblPr>
              <a:tblGrid>
                <a:gridCol w="3190240">
                  <a:extLst>
                    <a:ext uri="{9D8B030D-6E8A-4147-A177-3AD203B41FA5}">
                      <a16:colId xmlns:a16="http://schemas.microsoft.com/office/drawing/2014/main" val="535580066"/>
                    </a:ext>
                  </a:extLst>
                </a:gridCol>
              </a:tblGrid>
              <a:tr h="370840">
                <a:tc>
                  <a:txBody>
                    <a:bodyPr/>
                    <a:lstStyle/>
                    <a:p>
                      <a:r>
                        <a:rPr lang="en-US" sz="2800">
                          <a:solidFill>
                            <a:srgbClr val="0070C0"/>
                          </a:solidFill>
                          <a:latin typeface="Arial" panose="020B0604020202020204" pitchFamily="34" charset="0"/>
                          <a:cs typeface="Arial" panose="020B0604020202020204" pitchFamily="34" charset="0"/>
                        </a:rPr>
                        <a:t>4. Bán cầu nam</a:t>
                      </a:r>
                    </a:p>
                  </a:txBody>
                  <a:tcPr>
                    <a:solidFill>
                      <a:schemeClr val="accent2">
                        <a:lumMod val="20000"/>
                        <a:lumOff val="80000"/>
                      </a:schemeClr>
                    </a:solidFill>
                  </a:tcPr>
                </a:tc>
                <a:extLst>
                  <a:ext uri="{0D108BD9-81ED-4DB2-BD59-A6C34878D82A}">
                    <a16:rowId xmlns:a16="http://schemas.microsoft.com/office/drawing/2014/main" val="1091138533"/>
                  </a:ext>
                </a:extLst>
              </a:tr>
            </a:tbl>
          </a:graphicData>
        </a:graphic>
      </p:graphicFrame>
      <p:graphicFrame>
        <p:nvGraphicFramePr>
          <p:cNvPr id="22" name="Table 7">
            <a:extLst>
              <a:ext uri="{FF2B5EF4-FFF2-40B4-BE49-F238E27FC236}">
                <a16:creationId xmlns:a16="http://schemas.microsoft.com/office/drawing/2014/main" id="{6B126622-7427-4661-864C-86FE8C851524}"/>
              </a:ext>
            </a:extLst>
          </p:cNvPr>
          <p:cNvGraphicFramePr>
            <a:graphicFrameLocks noGrp="1"/>
          </p:cNvGraphicFramePr>
          <p:nvPr/>
        </p:nvGraphicFramePr>
        <p:xfrm>
          <a:off x="4572000" y="1457055"/>
          <a:ext cx="7559040" cy="944880"/>
        </p:xfrm>
        <a:graphic>
          <a:graphicData uri="http://schemas.openxmlformats.org/drawingml/2006/table">
            <a:tbl>
              <a:tblPr firstRow="1" bandRow="1">
                <a:tableStyleId>{5C22544A-7EE6-4342-B048-85BDC9FD1C3A}</a:tableStyleId>
              </a:tblPr>
              <a:tblGrid>
                <a:gridCol w="7559040">
                  <a:extLst>
                    <a:ext uri="{9D8B030D-6E8A-4147-A177-3AD203B41FA5}">
                      <a16:colId xmlns:a16="http://schemas.microsoft.com/office/drawing/2014/main" val="535580066"/>
                    </a:ext>
                  </a:extLst>
                </a:gridCol>
              </a:tblGrid>
              <a:tr h="370840">
                <a:tc>
                  <a:txBody>
                    <a:bodyPr/>
                    <a:lstStyle/>
                    <a:p>
                      <a:r>
                        <a:rPr lang="en-US" sz="2800">
                          <a:solidFill>
                            <a:srgbClr val="0070C0"/>
                          </a:solidFill>
                          <a:latin typeface="Arial" panose="020B0604020202020204" pitchFamily="34" charset="0"/>
                          <a:cs typeface="Arial" panose="020B0604020202020204" pitchFamily="34" charset="0"/>
                        </a:rPr>
                        <a:t>a. Là xích đạo chia quả Địa Cầu thành 2 nửa cầu: nửa cầu Bắc và nửa cầu Nam.</a:t>
                      </a:r>
                    </a:p>
                  </a:txBody>
                  <a:tcPr>
                    <a:solidFill>
                      <a:schemeClr val="accent4">
                        <a:lumMod val="40000"/>
                        <a:lumOff val="60000"/>
                      </a:schemeClr>
                    </a:solidFill>
                  </a:tcPr>
                </a:tc>
                <a:extLst>
                  <a:ext uri="{0D108BD9-81ED-4DB2-BD59-A6C34878D82A}">
                    <a16:rowId xmlns:a16="http://schemas.microsoft.com/office/drawing/2014/main" val="1091138533"/>
                  </a:ext>
                </a:extLst>
              </a:tr>
            </a:tbl>
          </a:graphicData>
        </a:graphic>
      </p:graphicFrame>
      <p:graphicFrame>
        <p:nvGraphicFramePr>
          <p:cNvPr id="28" name="Table 7">
            <a:extLst>
              <a:ext uri="{FF2B5EF4-FFF2-40B4-BE49-F238E27FC236}">
                <a16:creationId xmlns:a16="http://schemas.microsoft.com/office/drawing/2014/main" id="{6D78C4AA-1B4B-4543-BD1B-0D48FA210435}"/>
              </a:ext>
            </a:extLst>
          </p:cNvPr>
          <p:cNvGraphicFramePr>
            <a:graphicFrameLocks noGrp="1"/>
          </p:cNvGraphicFramePr>
          <p:nvPr/>
        </p:nvGraphicFramePr>
        <p:xfrm>
          <a:off x="4572000" y="2665243"/>
          <a:ext cx="7559040" cy="944880"/>
        </p:xfrm>
        <a:graphic>
          <a:graphicData uri="http://schemas.openxmlformats.org/drawingml/2006/table">
            <a:tbl>
              <a:tblPr firstRow="1" bandRow="1">
                <a:tableStyleId>{5C22544A-7EE6-4342-B048-85BDC9FD1C3A}</a:tableStyleId>
              </a:tblPr>
              <a:tblGrid>
                <a:gridCol w="7559040">
                  <a:extLst>
                    <a:ext uri="{9D8B030D-6E8A-4147-A177-3AD203B41FA5}">
                      <a16:colId xmlns:a16="http://schemas.microsoft.com/office/drawing/2014/main" val="535580066"/>
                    </a:ext>
                  </a:extLst>
                </a:gridCol>
              </a:tblGrid>
              <a:tr h="370840">
                <a:tc>
                  <a:txBody>
                    <a:bodyPr/>
                    <a:lstStyle/>
                    <a:p>
                      <a:r>
                        <a:rPr lang="en-US" sz="2800">
                          <a:solidFill>
                            <a:srgbClr val="0070C0"/>
                          </a:solidFill>
                          <a:latin typeface="Arial" panose="020B0604020202020204" pitchFamily="34" charset="0"/>
                          <a:cs typeface="Arial" panose="020B0604020202020204" pitchFamily="34" charset="0"/>
                        </a:rPr>
                        <a:t>b. Là các đ</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ờng nối cực bắc và cực nam trên quả Địa cầu.</a:t>
                      </a:r>
                    </a:p>
                  </a:txBody>
                  <a:tcPr>
                    <a:solidFill>
                      <a:schemeClr val="accent4">
                        <a:lumMod val="40000"/>
                        <a:lumOff val="60000"/>
                      </a:schemeClr>
                    </a:solidFill>
                  </a:tcPr>
                </a:tc>
                <a:extLst>
                  <a:ext uri="{0D108BD9-81ED-4DB2-BD59-A6C34878D82A}">
                    <a16:rowId xmlns:a16="http://schemas.microsoft.com/office/drawing/2014/main" val="1091138533"/>
                  </a:ext>
                </a:extLst>
              </a:tr>
            </a:tbl>
          </a:graphicData>
        </a:graphic>
      </p:graphicFrame>
      <p:graphicFrame>
        <p:nvGraphicFramePr>
          <p:cNvPr id="29" name="Table 7">
            <a:extLst>
              <a:ext uri="{FF2B5EF4-FFF2-40B4-BE49-F238E27FC236}">
                <a16:creationId xmlns:a16="http://schemas.microsoft.com/office/drawing/2014/main" id="{86C8B818-DCED-4FA3-81AF-B248DDA9B54D}"/>
              </a:ext>
            </a:extLst>
          </p:cNvPr>
          <p:cNvGraphicFramePr>
            <a:graphicFrameLocks noGrp="1"/>
          </p:cNvGraphicFramePr>
          <p:nvPr/>
        </p:nvGraphicFramePr>
        <p:xfrm>
          <a:off x="4572000" y="4610041"/>
          <a:ext cx="7559040" cy="944880"/>
        </p:xfrm>
        <a:graphic>
          <a:graphicData uri="http://schemas.openxmlformats.org/drawingml/2006/table">
            <a:tbl>
              <a:tblPr firstRow="1" bandRow="1">
                <a:tableStyleId>{5C22544A-7EE6-4342-B048-85BDC9FD1C3A}</a:tableStyleId>
              </a:tblPr>
              <a:tblGrid>
                <a:gridCol w="7559040">
                  <a:extLst>
                    <a:ext uri="{9D8B030D-6E8A-4147-A177-3AD203B41FA5}">
                      <a16:colId xmlns:a16="http://schemas.microsoft.com/office/drawing/2014/main" val="53558006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rgbClr val="0070C0"/>
                          </a:solidFill>
                          <a:latin typeface="Arial" panose="020B0604020202020204" pitchFamily="34" charset="0"/>
                          <a:cs typeface="Arial" panose="020B0604020202020204" pitchFamily="34" charset="0"/>
                        </a:rPr>
                        <a:t>d. Đ</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ợc đánh số </a:t>
                      </a:r>
                      <a:r>
                        <a:rPr lang="pt-BR" sz="2800" b="1" kern="1200">
                          <a:solidFill>
                            <a:srgbClr val="0070C0"/>
                          </a:solidFill>
                          <a:effectLst/>
                          <a:latin typeface="Arial" panose="020B0604020202020204" pitchFamily="34" charset="0"/>
                          <a:ea typeface="+mn-ea"/>
                          <a:cs typeface="Arial" panose="020B0604020202020204" pitchFamily="34" charset="0"/>
                        </a:rPr>
                        <a:t>0</a:t>
                      </a:r>
                      <a:r>
                        <a:rPr lang="pt-BR" sz="2800" b="1" kern="1200" baseline="30000">
                          <a:solidFill>
                            <a:srgbClr val="0070C0"/>
                          </a:solidFill>
                          <a:effectLst/>
                          <a:latin typeface="Arial" panose="020B0604020202020204" pitchFamily="34" charset="0"/>
                          <a:ea typeface="+mn-ea"/>
                          <a:cs typeface="Arial" panose="020B0604020202020204" pitchFamily="34" charset="0"/>
                        </a:rPr>
                        <a:t>0 </a:t>
                      </a:r>
                      <a:r>
                        <a:rPr lang="en-US" sz="2800">
                          <a:solidFill>
                            <a:srgbClr val="0070C0"/>
                          </a:solidFill>
                          <a:latin typeface="Arial" panose="020B0604020202020204" pitchFamily="34" charset="0"/>
                          <a:cs typeface="Arial" panose="020B0604020202020204" pitchFamily="34" charset="0"/>
                        </a:rPr>
                        <a:t>đi qua đài thiên văn</a:t>
                      </a:r>
                    </a:p>
                    <a:p>
                      <a:pPr marL="0" indent="0">
                        <a:buNone/>
                      </a:pPr>
                      <a:r>
                        <a:rPr lang="en-US" sz="2800">
                          <a:solidFill>
                            <a:srgbClr val="0070C0"/>
                          </a:solidFill>
                          <a:latin typeface="Arial" panose="020B0604020202020204" pitchFamily="34" charset="0"/>
                          <a:cs typeface="Arial" panose="020B0604020202020204" pitchFamily="34" charset="0"/>
                        </a:rPr>
                        <a:t> Grin-uých ở ngoại ô thủ đô Lôn Đôn (Anh).</a:t>
                      </a:r>
                    </a:p>
                  </a:txBody>
                  <a:tcPr>
                    <a:solidFill>
                      <a:schemeClr val="accent4">
                        <a:lumMod val="40000"/>
                        <a:lumOff val="60000"/>
                      </a:schemeClr>
                    </a:solidFill>
                  </a:tcPr>
                </a:tc>
                <a:extLst>
                  <a:ext uri="{0D108BD9-81ED-4DB2-BD59-A6C34878D82A}">
                    <a16:rowId xmlns:a16="http://schemas.microsoft.com/office/drawing/2014/main" val="1091138533"/>
                  </a:ext>
                </a:extLst>
              </a:tr>
            </a:tbl>
          </a:graphicData>
        </a:graphic>
      </p:graphicFrame>
      <p:graphicFrame>
        <p:nvGraphicFramePr>
          <p:cNvPr id="30" name="Table 7">
            <a:extLst>
              <a:ext uri="{FF2B5EF4-FFF2-40B4-BE49-F238E27FC236}">
                <a16:creationId xmlns:a16="http://schemas.microsoft.com/office/drawing/2014/main" id="{814648F1-22A7-4BC2-A5CD-0480C44A8293}"/>
              </a:ext>
            </a:extLst>
          </p:cNvPr>
          <p:cNvGraphicFramePr>
            <a:graphicFrameLocks noGrp="1"/>
          </p:cNvGraphicFramePr>
          <p:nvPr/>
        </p:nvGraphicFramePr>
        <p:xfrm>
          <a:off x="4572000" y="5780636"/>
          <a:ext cx="7559040" cy="518160"/>
        </p:xfrm>
        <a:graphic>
          <a:graphicData uri="http://schemas.openxmlformats.org/drawingml/2006/table">
            <a:tbl>
              <a:tblPr firstRow="1" bandRow="1">
                <a:tableStyleId>{5C22544A-7EE6-4342-B048-85BDC9FD1C3A}</a:tableStyleId>
              </a:tblPr>
              <a:tblGrid>
                <a:gridCol w="7559040">
                  <a:extLst>
                    <a:ext uri="{9D8B030D-6E8A-4147-A177-3AD203B41FA5}">
                      <a16:colId xmlns:a16="http://schemas.microsoft.com/office/drawing/2014/main" val="535580066"/>
                    </a:ext>
                  </a:extLst>
                </a:gridCol>
              </a:tblGrid>
              <a:tr h="370840">
                <a:tc>
                  <a:txBody>
                    <a:bodyPr/>
                    <a:lstStyle/>
                    <a:p>
                      <a:r>
                        <a:rPr lang="en-US" sz="2800">
                          <a:solidFill>
                            <a:srgbClr val="0070C0"/>
                          </a:solidFill>
                          <a:latin typeface="Arial" panose="020B0604020202020204" pitchFamily="34" charset="0"/>
                          <a:cs typeface="Arial" panose="020B0604020202020204" pitchFamily="34" charset="0"/>
                        </a:rPr>
                        <a:t>e. Là nửa cầu nằm phía bắc xích đạo.</a:t>
                      </a:r>
                    </a:p>
                  </a:txBody>
                  <a:tcPr>
                    <a:solidFill>
                      <a:schemeClr val="accent4">
                        <a:lumMod val="40000"/>
                        <a:lumOff val="60000"/>
                      </a:schemeClr>
                    </a:solidFill>
                  </a:tcPr>
                </a:tc>
                <a:extLst>
                  <a:ext uri="{0D108BD9-81ED-4DB2-BD59-A6C34878D82A}">
                    <a16:rowId xmlns:a16="http://schemas.microsoft.com/office/drawing/2014/main" val="1091138533"/>
                  </a:ext>
                </a:extLst>
              </a:tr>
            </a:tbl>
          </a:graphicData>
        </a:graphic>
      </p:graphicFrame>
      <p:graphicFrame>
        <p:nvGraphicFramePr>
          <p:cNvPr id="31" name="Table 7">
            <a:extLst>
              <a:ext uri="{FF2B5EF4-FFF2-40B4-BE49-F238E27FC236}">
                <a16:creationId xmlns:a16="http://schemas.microsoft.com/office/drawing/2014/main" id="{597C9334-3D23-492E-9A0E-5A950ABFE255}"/>
              </a:ext>
            </a:extLst>
          </p:cNvPr>
          <p:cNvGraphicFramePr>
            <a:graphicFrameLocks noGrp="1"/>
          </p:cNvGraphicFramePr>
          <p:nvPr/>
        </p:nvGraphicFramePr>
        <p:xfrm>
          <a:off x="60960" y="5099211"/>
          <a:ext cx="3190240" cy="518160"/>
        </p:xfrm>
        <a:graphic>
          <a:graphicData uri="http://schemas.openxmlformats.org/drawingml/2006/table">
            <a:tbl>
              <a:tblPr firstRow="1" bandRow="1">
                <a:tableStyleId>{5C22544A-7EE6-4342-B048-85BDC9FD1C3A}</a:tableStyleId>
              </a:tblPr>
              <a:tblGrid>
                <a:gridCol w="3190240">
                  <a:extLst>
                    <a:ext uri="{9D8B030D-6E8A-4147-A177-3AD203B41FA5}">
                      <a16:colId xmlns:a16="http://schemas.microsoft.com/office/drawing/2014/main" val="535580066"/>
                    </a:ext>
                  </a:extLst>
                </a:gridCol>
              </a:tblGrid>
              <a:tr h="370840">
                <a:tc>
                  <a:txBody>
                    <a:bodyPr/>
                    <a:lstStyle/>
                    <a:p>
                      <a:r>
                        <a:rPr lang="en-US" sz="2800">
                          <a:solidFill>
                            <a:srgbClr val="0070C0"/>
                          </a:solidFill>
                          <a:latin typeface="Arial" panose="020B0604020202020204" pitchFamily="34" charset="0"/>
                          <a:cs typeface="Arial" panose="020B0604020202020204" pitchFamily="34" charset="0"/>
                        </a:rPr>
                        <a:t>5. Kinh tuyến gốc</a:t>
                      </a:r>
                    </a:p>
                  </a:txBody>
                  <a:tcPr>
                    <a:solidFill>
                      <a:schemeClr val="accent2">
                        <a:lumMod val="20000"/>
                        <a:lumOff val="80000"/>
                      </a:schemeClr>
                    </a:solidFill>
                  </a:tcPr>
                </a:tc>
                <a:extLst>
                  <a:ext uri="{0D108BD9-81ED-4DB2-BD59-A6C34878D82A}">
                    <a16:rowId xmlns:a16="http://schemas.microsoft.com/office/drawing/2014/main" val="1091138533"/>
                  </a:ext>
                </a:extLst>
              </a:tr>
            </a:tbl>
          </a:graphicData>
        </a:graphic>
      </p:graphicFrame>
      <p:graphicFrame>
        <p:nvGraphicFramePr>
          <p:cNvPr id="32" name="Table 7">
            <a:extLst>
              <a:ext uri="{FF2B5EF4-FFF2-40B4-BE49-F238E27FC236}">
                <a16:creationId xmlns:a16="http://schemas.microsoft.com/office/drawing/2014/main" id="{6D812088-1C79-44D5-ABD9-39C935FD439B}"/>
              </a:ext>
            </a:extLst>
          </p:cNvPr>
          <p:cNvGraphicFramePr>
            <a:graphicFrameLocks noGrp="1"/>
          </p:cNvGraphicFramePr>
          <p:nvPr/>
        </p:nvGraphicFramePr>
        <p:xfrm>
          <a:off x="4572000" y="3843225"/>
          <a:ext cx="7559040" cy="518160"/>
        </p:xfrm>
        <a:graphic>
          <a:graphicData uri="http://schemas.openxmlformats.org/drawingml/2006/table">
            <a:tbl>
              <a:tblPr firstRow="1" bandRow="1">
                <a:tableStyleId>{5C22544A-7EE6-4342-B048-85BDC9FD1C3A}</a:tableStyleId>
              </a:tblPr>
              <a:tblGrid>
                <a:gridCol w="7559040">
                  <a:extLst>
                    <a:ext uri="{9D8B030D-6E8A-4147-A177-3AD203B41FA5}">
                      <a16:colId xmlns:a16="http://schemas.microsoft.com/office/drawing/2014/main" val="535580066"/>
                    </a:ext>
                  </a:extLst>
                </a:gridCol>
              </a:tblGrid>
              <a:tr h="370840">
                <a:tc>
                  <a:txBody>
                    <a:bodyPr/>
                    <a:lstStyle/>
                    <a:p>
                      <a:r>
                        <a:rPr lang="en-US" sz="2800">
                          <a:solidFill>
                            <a:srgbClr val="0070C0"/>
                          </a:solidFill>
                          <a:latin typeface="Arial" panose="020B0604020202020204" pitchFamily="34" charset="0"/>
                          <a:cs typeface="Arial" panose="020B0604020202020204" pitchFamily="34" charset="0"/>
                        </a:rPr>
                        <a:t>c. Là nửa cầu nằm phía nam xích đạo.</a:t>
                      </a:r>
                    </a:p>
                  </a:txBody>
                  <a:tcPr>
                    <a:solidFill>
                      <a:schemeClr val="accent4">
                        <a:lumMod val="40000"/>
                        <a:lumOff val="60000"/>
                      </a:schemeClr>
                    </a:solidFill>
                  </a:tcPr>
                </a:tc>
                <a:extLst>
                  <a:ext uri="{0D108BD9-81ED-4DB2-BD59-A6C34878D82A}">
                    <a16:rowId xmlns:a16="http://schemas.microsoft.com/office/drawing/2014/main" val="1091138533"/>
                  </a:ext>
                </a:extLst>
              </a:tr>
            </a:tbl>
          </a:graphicData>
        </a:graphic>
      </p:graphicFrame>
      <p:cxnSp>
        <p:nvCxnSpPr>
          <p:cNvPr id="34" name="Straight Arrow Connector 33">
            <a:extLst>
              <a:ext uri="{FF2B5EF4-FFF2-40B4-BE49-F238E27FC236}">
                <a16:creationId xmlns:a16="http://schemas.microsoft.com/office/drawing/2014/main" id="{8E1A8D5D-4C89-4545-A191-78BABDC9C92A}"/>
              </a:ext>
            </a:extLst>
          </p:cNvPr>
          <p:cNvCxnSpPr/>
          <p:nvPr/>
        </p:nvCxnSpPr>
        <p:spPr>
          <a:xfrm>
            <a:off x="3241040" y="1929495"/>
            <a:ext cx="1249680" cy="138266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C1675838-F80E-4369-BE3E-DDB970DDDA0F}"/>
              </a:ext>
            </a:extLst>
          </p:cNvPr>
          <p:cNvCxnSpPr>
            <a:cxnSpLocks/>
            <a:endCxn id="22" idx="1"/>
          </p:cNvCxnSpPr>
          <p:nvPr/>
        </p:nvCxnSpPr>
        <p:spPr>
          <a:xfrm flipV="1">
            <a:off x="3215640" y="1929495"/>
            <a:ext cx="1356360" cy="103441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D8CA5C56-2691-4315-92CE-0D8DB49313A9}"/>
              </a:ext>
            </a:extLst>
          </p:cNvPr>
          <p:cNvCxnSpPr>
            <a:cxnSpLocks/>
          </p:cNvCxnSpPr>
          <p:nvPr/>
        </p:nvCxnSpPr>
        <p:spPr>
          <a:xfrm flipV="1">
            <a:off x="3215640" y="4927600"/>
            <a:ext cx="1275080" cy="47221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9" name="Straight Arrow Connector 38">
            <a:extLst>
              <a:ext uri="{FF2B5EF4-FFF2-40B4-BE49-F238E27FC236}">
                <a16:creationId xmlns:a16="http://schemas.microsoft.com/office/drawing/2014/main" id="{9F061738-D9E9-4B13-929D-AD18AB4D0D7B}"/>
              </a:ext>
            </a:extLst>
          </p:cNvPr>
          <p:cNvCxnSpPr>
            <a:cxnSpLocks/>
          </p:cNvCxnSpPr>
          <p:nvPr/>
        </p:nvCxnSpPr>
        <p:spPr>
          <a:xfrm>
            <a:off x="3251200" y="3788454"/>
            <a:ext cx="1320800" cy="22817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42" name="Straight Arrow Connector 41">
            <a:extLst>
              <a:ext uri="{FF2B5EF4-FFF2-40B4-BE49-F238E27FC236}">
                <a16:creationId xmlns:a16="http://schemas.microsoft.com/office/drawing/2014/main" id="{F3373A92-B016-4835-9724-D10A08353B9C}"/>
              </a:ext>
            </a:extLst>
          </p:cNvPr>
          <p:cNvCxnSpPr>
            <a:cxnSpLocks/>
            <a:endCxn id="32" idx="1"/>
          </p:cNvCxnSpPr>
          <p:nvPr/>
        </p:nvCxnSpPr>
        <p:spPr>
          <a:xfrm flipV="1">
            <a:off x="3322320" y="4102305"/>
            <a:ext cx="1249680" cy="62807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45" name="TextBox 44">
            <a:extLst>
              <a:ext uri="{FF2B5EF4-FFF2-40B4-BE49-F238E27FC236}">
                <a16:creationId xmlns:a16="http://schemas.microsoft.com/office/drawing/2014/main" id="{D27A37A7-4AD7-4127-8DCC-D477FAA2FDDF}"/>
              </a:ext>
            </a:extLst>
          </p:cNvPr>
          <p:cNvSpPr txBox="1"/>
          <p:nvPr/>
        </p:nvSpPr>
        <p:spPr>
          <a:xfrm>
            <a:off x="101600" y="6076900"/>
            <a:ext cx="2184400"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Đáp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án</a:t>
            </a:r>
            <a:r>
              <a:rPr lang="en-US" sz="3200" b="1" dirty="0">
                <a:solidFill>
                  <a:srgbClr val="FF0000"/>
                </a:solidFill>
                <a:latin typeface="Arial" panose="020B0604020202020204" pitchFamily="34" charset="0"/>
                <a:cs typeface="Arial" panose="020B0604020202020204" pitchFamily="34" charset="0"/>
              </a:rPr>
              <a:t>: </a:t>
            </a:r>
          </a:p>
        </p:txBody>
      </p:sp>
      <p:sp>
        <p:nvSpPr>
          <p:cNvPr id="46" name="TextBox 45">
            <a:extLst>
              <a:ext uri="{FF2B5EF4-FFF2-40B4-BE49-F238E27FC236}">
                <a16:creationId xmlns:a16="http://schemas.microsoft.com/office/drawing/2014/main" id="{1F1BCA63-A2C5-4173-948C-8DA17BDB9619}"/>
              </a:ext>
            </a:extLst>
          </p:cNvPr>
          <p:cNvSpPr txBox="1"/>
          <p:nvPr/>
        </p:nvSpPr>
        <p:spPr>
          <a:xfrm>
            <a:off x="2286000" y="6115656"/>
            <a:ext cx="627888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1 - b, 2 - c, 3 - e, 4 – c, 5 - d</a:t>
            </a:r>
          </a:p>
        </p:txBody>
      </p:sp>
    </p:spTree>
    <p:extLst>
      <p:ext uri="{BB962C8B-B14F-4D97-AF65-F5344CB8AC3E}">
        <p14:creationId xmlns:p14="http://schemas.microsoft.com/office/powerpoint/2010/main" val="421821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5">
                                            <p:txEl>
                                              <p:pRg st="0" end="0"/>
                                            </p:txEl>
                                          </p:spTgt>
                                        </p:tgtEl>
                                        <p:attrNameLst>
                                          <p:attrName>style.visibility</p:attrName>
                                        </p:attrNameLst>
                                      </p:cBhvr>
                                      <p:to>
                                        <p:strVal val="visible"/>
                                      </p:to>
                                    </p:set>
                                    <p:animEffect transition="in" filter="barn(inVertical)">
                                      <p:cBhvr>
                                        <p:cTn id="37" dur="500"/>
                                        <p:tgtEl>
                                          <p:spTgt spid="4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6">
                                            <p:txEl>
                                              <p:pRg st="0" end="0"/>
                                            </p:txEl>
                                          </p:spTgt>
                                        </p:tgtEl>
                                        <p:attrNameLst>
                                          <p:attrName>style.visibility</p:attrName>
                                        </p:attrNameLst>
                                      </p:cBhvr>
                                      <p:to>
                                        <p:strVal val="visible"/>
                                      </p:to>
                                    </p:set>
                                    <p:anim calcmode="lin" valueType="num">
                                      <p:cBhvr>
                                        <p:cTn id="42" dur="5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46">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227D08-A674-43EA-BEA9-7BD6730CEC47}"/>
              </a:ext>
            </a:extLst>
          </p:cNvPr>
          <p:cNvSpPr/>
          <p:nvPr/>
        </p:nvSpPr>
        <p:spPr>
          <a:xfrm>
            <a:off x="1979364" y="4557715"/>
            <a:ext cx="8894284" cy="1938992"/>
          </a:xfrm>
          <a:prstGeom prst="rect">
            <a:avLst/>
          </a:prstGeom>
          <a:ln>
            <a:solidFill>
              <a:srgbClr val="00B0F0"/>
            </a:solidFill>
            <a:prstDash val="sysDash"/>
          </a:ln>
        </p:spPr>
        <p:txBody>
          <a:bodyPr wrap="square">
            <a:spAutoFit/>
          </a:bodyPr>
          <a:lstStyle/>
          <a:p>
            <a:pPr algn="just"/>
            <a:r>
              <a:rPr lang="vi-VN" sz="2400">
                <a:solidFill>
                  <a:srgbClr val="FF0000"/>
                </a:solidFill>
                <a:latin typeface="Arial" panose="020B0604020202020204" pitchFamily="34" charset="0"/>
                <a:cs typeface="Arial" panose="020B0604020202020204" pitchFamily="34" charset="0"/>
              </a:rPr>
              <a:t>Dựa vào hình 1.4, em hãy hoàn thành các nhiệm vụ sau:</a:t>
            </a:r>
          </a:p>
          <a:p>
            <a:pPr algn="just"/>
            <a:r>
              <a:rPr lang="vi-VN" sz="2400" b="1">
                <a:solidFill>
                  <a:srgbClr val="FF0000"/>
                </a:solidFill>
                <a:latin typeface="Arial" panose="020B0604020202020204" pitchFamily="34" charset="0"/>
                <a:cs typeface="Arial" panose="020B0604020202020204" pitchFamily="34" charset="0"/>
              </a:rPr>
              <a:t>1.</a:t>
            </a:r>
            <a:r>
              <a:rPr lang="vi-VN" sz="2400">
                <a:solidFill>
                  <a:srgbClr val="FF0000"/>
                </a:solidFill>
                <a:latin typeface="Arial" panose="020B0604020202020204" pitchFamily="34" charset="0"/>
                <a:cs typeface="Arial" panose="020B0604020202020204" pitchFamily="34" charset="0"/>
              </a:rPr>
              <a:t> Mô tả đặc điểm lưới kinh, vĩ tuyến của bản đồ trên.</a:t>
            </a:r>
          </a:p>
          <a:p>
            <a:pPr algn="just"/>
            <a:r>
              <a:rPr lang="vi-VN" sz="2400" b="1">
                <a:solidFill>
                  <a:srgbClr val="FF0000"/>
                </a:solidFill>
                <a:latin typeface="Arial" panose="020B0604020202020204" pitchFamily="34" charset="0"/>
                <a:cs typeface="Arial" panose="020B0604020202020204" pitchFamily="34" charset="0"/>
              </a:rPr>
              <a:t>2.</a:t>
            </a:r>
            <a:r>
              <a:rPr lang="vi-VN" sz="2400">
                <a:solidFill>
                  <a:srgbClr val="FF0000"/>
                </a:solidFill>
                <a:latin typeface="Arial" panose="020B0604020202020204" pitchFamily="34" charset="0"/>
                <a:cs typeface="Arial" panose="020B0604020202020204" pitchFamily="34" charset="0"/>
              </a:rPr>
              <a:t> Tìm trên bản đồ các vĩ tuyến:</a:t>
            </a:r>
          </a:p>
          <a:p>
            <a:pPr algn="just"/>
            <a:r>
              <a:rPr lang="vi-VN" sz="2400">
                <a:solidFill>
                  <a:srgbClr val="FF0000"/>
                </a:solidFill>
                <a:latin typeface="Arial" panose="020B0604020202020204" pitchFamily="34" charset="0"/>
                <a:cs typeface="Arial" panose="020B0604020202020204" pitchFamily="34" charset="0"/>
              </a:rPr>
              <a:t>- Vòng cực Bắc, Vòng cực Nam. Chí tuyến Bắc, Chí tuyến Nam.</a:t>
            </a:r>
          </a:p>
          <a:p>
            <a:pPr algn="just"/>
            <a:r>
              <a:rPr lang="vi-VN" sz="2400" b="1">
                <a:solidFill>
                  <a:srgbClr val="FF0000"/>
                </a:solidFill>
                <a:latin typeface="Arial" panose="020B0604020202020204" pitchFamily="34" charset="0"/>
                <a:cs typeface="Arial" panose="020B0604020202020204" pitchFamily="34" charset="0"/>
              </a:rPr>
              <a:t>3.</a:t>
            </a:r>
            <a:r>
              <a:rPr lang="vi-VN" sz="2400">
                <a:solidFill>
                  <a:srgbClr val="FF0000"/>
                </a:solidFill>
                <a:latin typeface="Arial" panose="020B0604020202020204" pitchFamily="34" charset="0"/>
                <a:cs typeface="Arial" panose="020B0604020202020204" pitchFamily="34" charset="0"/>
              </a:rPr>
              <a:t> Xác định tọa độ địa lí của các điểm A, B, C, D.</a:t>
            </a:r>
            <a:endParaRPr lang="en-US" sz="2400">
              <a:solidFill>
                <a:srgbClr val="FF0000"/>
              </a:solidFill>
            </a:endParaRPr>
          </a:p>
        </p:txBody>
      </p:sp>
      <p:grpSp>
        <p:nvGrpSpPr>
          <p:cNvPr id="7" name="Group 6">
            <a:extLst>
              <a:ext uri="{FF2B5EF4-FFF2-40B4-BE49-F238E27FC236}">
                <a16:creationId xmlns:a16="http://schemas.microsoft.com/office/drawing/2014/main" id="{5EB77FF7-FDDE-4F95-8C37-501418FD7243}"/>
              </a:ext>
            </a:extLst>
          </p:cNvPr>
          <p:cNvGrpSpPr/>
          <p:nvPr/>
        </p:nvGrpSpPr>
        <p:grpSpPr>
          <a:xfrm>
            <a:off x="2941012" y="710675"/>
            <a:ext cx="6565846" cy="3763021"/>
            <a:chOff x="2941011" y="939604"/>
            <a:chExt cx="6603267" cy="3978518"/>
          </a:xfrm>
        </p:grpSpPr>
        <p:pic>
          <p:nvPicPr>
            <p:cNvPr id="5" name="Picture 4">
              <a:extLst>
                <a:ext uri="{FF2B5EF4-FFF2-40B4-BE49-F238E27FC236}">
                  <a16:creationId xmlns:a16="http://schemas.microsoft.com/office/drawing/2014/main" id="{21308DD0-3B4C-4D87-84C6-DC6AB2A57CBE}"/>
                </a:ext>
              </a:extLst>
            </p:cNvPr>
            <p:cNvPicPr>
              <a:picLocks noChangeAspect="1"/>
            </p:cNvPicPr>
            <p:nvPr/>
          </p:nvPicPr>
          <p:blipFill>
            <a:blip r:embed="rId2"/>
            <a:stretch>
              <a:fillRect/>
            </a:stretch>
          </p:blipFill>
          <p:spPr>
            <a:xfrm>
              <a:off x="2941011" y="939604"/>
              <a:ext cx="6603267" cy="3639964"/>
            </a:xfrm>
            <a:prstGeom prst="rect">
              <a:avLst/>
            </a:prstGeom>
          </p:spPr>
        </p:pic>
        <p:sp>
          <p:nvSpPr>
            <p:cNvPr id="6" name="Rectangle 5">
              <a:extLst>
                <a:ext uri="{FF2B5EF4-FFF2-40B4-BE49-F238E27FC236}">
                  <a16:creationId xmlns:a16="http://schemas.microsoft.com/office/drawing/2014/main" id="{E60CEA50-6561-4C79-912B-781A5E614FE7}"/>
                </a:ext>
              </a:extLst>
            </p:cNvPr>
            <p:cNvSpPr/>
            <p:nvPr/>
          </p:nvSpPr>
          <p:spPr>
            <a:xfrm>
              <a:off x="3444606" y="4579568"/>
              <a:ext cx="6096000" cy="338554"/>
            </a:xfrm>
            <a:prstGeom prst="rect">
              <a:avLst/>
            </a:prstGeom>
          </p:spPr>
          <p:txBody>
            <a:bodyPr>
              <a:spAutoFit/>
            </a:bodyPr>
            <a:lstStyle/>
            <a:p>
              <a:r>
                <a:rPr lang="en-US" sz="1600">
                  <a:solidFill>
                    <a:srgbClr val="1223FA"/>
                  </a:solidFill>
                  <a:latin typeface="Arial" panose="020B0604020202020204" pitchFamily="34" charset="0"/>
                  <a:cs typeface="Arial" panose="020B0604020202020204" pitchFamily="34" charset="0"/>
                </a:rPr>
                <a:t>Hình 1.4. Vị trí của các điểm A, B, C, D trên bản đồ thế giới</a:t>
              </a:r>
            </a:p>
          </p:txBody>
        </p:sp>
      </p:grpSp>
      <p:sp>
        <p:nvSpPr>
          <p:cNvPr id="9" name="Rectangle: Rounded Corners 8">
            <a:extLst>
              <a:ext uri="{FF2B5EF4-FFF2-40B4-BE49-F238E27FC236}">
                <a16:creationId xmlns:a16="http://schemas.microsoft.com/office/drawing/2014/main" id="{973213D1-903D-4A46-85F2-DDC889473E91}"/>
              </a:ext>
            </a:extLst>
          </p:cNvPr>
          <p:cNvSpPr/>
          <p:nvPr/>
        </p:nvSpPr>
        <p:spPr>
          <a:xfrm>
            <a:off x="4937145" y="5598"/>
            <a:ext cx="2565342" cy="627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137971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74F7F1-81AD-477E-8D76-7F40703A16FD}"/>
              </a:ext>
            </a:extLst>
          </p:cNvPr>
          <p:cNvSpPr/>
          <p:nvPr/>
        </p:nvSpPr>
        <p:spPr>
          <a:xfrm>
            <a:off x="623455" y="1431813"/>
            <a:ext cx="4697941" cy="4524315"/>
          </a:xfrm>
          <a:prstGeom prst="rect">
            <a:avLst/>
          </a:prstGeom>
          <a:ln>
            <a:solidFill>
              <a:srgbClr val="00B0F0"/>
            </a:solidFill>
            <a:prstDash val="sysDash"/>
          </a:ln>
        </p:spPr>
        <p:txBody>
          <a:bodyPr wrap="square">
            <a:spAutoFit/>
          </a:bodyPr>
          <a:lstStyle/>
          <a:p>
            <a:pPr algn="just"/>
            <a:r>
              <a:rPr lang="vi-VN" sz="3600" dirty="0">
                <a:solidFill>
                  <a:srgbClr val="FF3399"/>
                </a:solidFill>
                <a:latin typeface="Arial" panose="020B0604020202020204" pitchFamily="34" charset="0"/>
                <a:cs typeface="Arial" panose="020B0604020202020204" pitchFamily="34" charset="0"/>
              </a:rPr>
              <a:t>Dựa vào bản đồ hành chính Việt nam, em hãy xác định và ghi ra tọa độ trên đất liền 4 điểm cực: cực Bắc, cực Nam, cực Đông và cực Tây của lãnh thổ nước ta.</a:t>
            </a:r>
            <a:endParaRPr lang="en-US" sz="3600" dirty="0">
              <a:solidFill>
                <a:srgbClr val="FF3399"/>
              </a:solidFill>
              <a:latin typeface="Arial" panose="020B0604020202020204" pitchFamily="34" charset="0"/>
              <a:cs typeface="Arial" panose="020B0604020202020204" pitchFamily="34" charset="0"/>
            </a:endParaRPr>
          </a:p>
        </p:txBody>
      </p:sp>
      <p:pic>
        <p:nvPicPr>
          <p:cNvPr id="5" name="Picture 6" descr="scan0006">
            <a:extLst>
              <a:ext uri="{FF2B5EF4-FFF2-40B4-BE49-F238E27FC236}">
                <a16:creationId xmlns:a16="http://schemas.microsoft.com/office/drawing/2014/main" id="{D3D9E8F0-F804-4811-9F38-353939885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1457" y="935962"/>
            <a:ext cx="5174886" cy="558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0BF23275-96B7-486A-ABF7-5F583AE89DA0}"/>
              </a:ext>
            </a:extLst>
          </p:cNvPr>
          <p:cNvSpPr/>
          <p:nvPr/>
        </p:nvSpPr>
        <p:spPr>
          <a:xfrm>
            <a:off x="4455885" y="165252"/>
            <a:ext cx="2565342" cy="627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VẬN DỤNG</a:t>
            </a:r>
          </a:p>
        </p:txBody>
      </p:sp>
    </p:spTree>
    <p:extLst>
      <p:ext uri="{BB962C8B-B14F-4D97-AF65-F5344CB8AC3E}">
        <p14:creationId xmlns:p14="http://schemas.microsoft.com/office/powerpoint/2010/main" val="38590222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scan0006">
            <a:extLst>
              <a:ext uri="{FF2B5EF4-FFF2-40B4-BE49-F238E27FC236}">
                <a16:creationId xmlns:a16="http://schemas.microsoft.com/office/drawing/2014/main" id="{05723871-4E25-424B-B7A2-DDA6F9C91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233" y="561473"/>
            <a:ext cx="5810739" cy="596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Line 8">
            <a:extLst>
              <a:ext uri="{FF2B5EF4-FFF2-40B4-BE49-F238E27FC236}">
                <a16:creationId xmlns:a16="http://schemas.microsoft.com/office/drawing/2014/main" id="{57DEC8CD-2BEE-4E70-872F-FB49944A8737}"/>
              </a:ext>
            </a:extLst>
          </p:cNvPr>
          <p:cNvSpPr>
            <a:spLocks noChangeShapeType="1"/>
          </p:cNvSpPr>
          <p:nvPr/>
        </p:nvSpPr>
        <p:spPr bwMode="auto">
          <a:xfrm rot="21458273">
            <a:off x="3896647" y="579940"/>
            <a:ext cx="5791200" cy="295275"/>
          </a:xfrm>
          <a:prstGeom prst="line">
            <a:avLst/>
          </a:prstGeom>
          <a:noFill/>
          <a:ln w="44450">
            <a:solidFill>
              <a:srgbClr val="339966"/>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 name="Line 9">
            <a:extLst>
              <a:ext uri="{FF2B5EF4-FFF2-40B4-BE49-F238E27FC236}">
                <a16:creationId xmlns:a16="http://schemas.microsoft.com/office/drawing/2014/main" id="{E6336B0A-AC65-46FE-95A1-1A04AE0D8495}"/>
              </a:ext>
            </a:extLst>
          </p:cNvPr>
          <p:cNvSpPr>
            <a:spLocks noChangeShapeType="1"/>
          </p:cNvSpPr>
          <p:nvPr/>
        </p:nvSpPr>
        <p:spPr bwMode="auto">
          <a:xfrm>
            <a:off x="3974434" y="5839326"/>
            <a:ext cx="5715000" cy="0"/>
          </a:xfrm>
          <a:prstGeom prst="line">
            <a:avLst/>
          </a:prstGeom>
          <a:noFill/>
          <a:ln w="4445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 name="Oval 10">
            <a:extLst>
              <a:ext uri="{FF2B5EF4-FFF2-40B4-BE49-F238E27FC236}">
                <a16:creationId xmlns:a16="http://schemas.microsoft.com/office/drawing/2014/main" id="{73C6D3EC-9029-43C9-A420-26E6E8E786C9}"/>
              </a:ext>
            </a:extLst>
          </p:cNvPr>
          <p:cNvSpPr>
            <a:spLocks noChangeArrowheads="1"/>
          </p:cNvSpPr>
          <p:nvPr/>
        </p:nvSpPr>
        <p:spPr bwMode="auto">
          <a:xfrm>
            <a:off x="6412834" y="4543926"/>
            <a:ext cx="76200" cy="76200"/>
          </a:xfrm>
          <a:prstGeom prst="ellipse">
            <a:avLst/>
          </a:prstGeom>
          <a:solidFill>
            <a:schemeClr val="accent1"/>
          </a:solidFill>
          <a:ln w="28575">
            <a:solidFill>
              <a:srgbClr val="FF0000"/>
            </a:solidFill>
            <a:round/>
            <a:headEnd/>
            <a:tailEnd/>
          </a:ln>
        </p:spPr>
        <p:txBody>
          <a:bodyPr wrap="none" anchor="ct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vi-VN" altLang="en-US" sz="1800"/>
          </a:p>
        </p:txBody>
      </p:sp>
      <p:sp>
        <p:nvSpPr>
          <p:cNvPr id="3083" name="Oval 11">
            <a:extLst>
              <a:ext uri="{FF2B5EF4-FFF2-40B4-BE49-F238E27FC236}">
                <a16:creationId xmlns:a16="http://schemas.microsoft.com/office/drawing/2014/main" id="{D29F4218-197C-494C-8CC7-BA0D91C8CA78}"/>
              </a:ext>
            </a:extLst>
          </p:cNvPr>
          <p:cNvSpPr>
            <a:spLocks noChangeArrowheads="1"/>
          </p:cNvSpPr>
          <p:nvPr/>
        </p:nvSpPr>
        <p:spPr bwMode="auto">
          <a:xfrm>
            <a:off x="5117434" y="810126"/>
            <a:ext cx="76200" cy="76200"/>
          </a:xfrm>
          <a:prstGeom prst="ellipse">
            <a:avLst/>
          </a:prstGeom>
          <a:solidFill>
            <a:schemeClr val="accent1"/>
          </a:solidFill>
          <a:ln w="28575">
            <a:solidFill>
              <a:srgbClr val="FF0000"/>
            </a:solidFill>
            <a:round/>
            <a:headEnd/>
            <a:tailEnd/>
          </a:ln>
        </p:spPr>
        <p:txBody>
          <a:bodyPr wrap="none" anchor="ct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vi-VN" altLang="en-US" sz="1800"/>
          </a:p>
        </p:txBody>
      </p:sp>
      <p:sp>
        <p:nvSpPr>
          <p:cNvPr id="3084" name="Oval 12">
            <a:extLst>
              <a:ext uri="{FF2B5EF4-FFF2-40B4-BE49-F238E27FC236}">
                <a16:creationId xmlns:a16="http://schemas.microsoft.com/office/drawing/2014/main" id="{6320D206-1417-4B01-A728-49C21953064E}"/>
              </a:ext>
            </a:extLst>
          </p:cNvPr>
          <p:cNvSpPr>
            <a:spLocks noChangeArrowheads="1"/>
          </p:cNvSpPr>
          <p:nvPr/>
        </p:nvSpPr>
        <p:spPr bwMode="auto">
          <a:xfrm>
            <a:off x="4660234" y="5839326"/>
            <a:ext cx="76200" cy="76200"/>
          </a:xfrm>
          <a:prstGeom prst="ellipse">
            <a:avLst/>
          </a:prstGeom>
          <a:solidFill>
            <a:schemeClr val="accent1"/>
          </a:solidFill>
          <a:ln w="28575">
            <a:solidFill>
              <a:srgbClr val="FF0000"/>
            </a:solidFill>
            <a:round/>
            <a:headEnd/>
            <a:tailEnd/>
          </a:ln>
        </p:spPr>
        <p:txBody>
          <a:bodyPr wrap="none" anchor="ct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vi-VN" altLang="en-US" sz="1800"/>
          </a:p>
        </p:txBody>
      </p:sp>
      <p:sp>
        <p:nvSpPr>
          <p:cNvPr id="3085" name="Oval 13">
            <a:extLst>
              <a:ext uri="{FF2B5EF4-FFF2-40B4-BE49-F238E27FC236}">
                <a16:creationId xmlns:a16="http://schemas.microsoft.com/office/drawing/2014/main" id="{6621A4BA-6CA7-44D9-AF56-59EF7C5C55C3}"/>
              </a:ext>
            </a:extLst>
          </p:cNvPr>
          <p:cNvSpPr>
            <a:spLocks noChangeArrowheads="1"/>
          </p:cNvSpPr>
          <p:nvPr/>
        </p:nvSpPr>
        <p:spPr bwMode="auto">
          <a:xfrm>
            <a:off x="3974434" y="1038726"/>
            <a:ext cx="76200" cy="76200"/>
          </a:xfrm>
          <a:prstGeom prst="ellipse">
            <a:avLst/>
          </a:prstGeom>
          <a:solidFill>
            <a:schemeClr val="accent1"/>
          </a:solidFill>
          <a:ln w="28575">
            <a:solidFill>
              <a:srgbClr val="FF0000"/>
            </a:solidFill>
            <a:round/>
            <a:headEnd/>
            <a:tailEnd/>
          </a:ln>
        </p:spPr>
        <p:txBody>
          <a:bodyPr wrap="none" anchor="ct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vi-VN" altLang="en-US" sz="1800"/>
          </a:p>
        </p:txBody>
      </p:sp>
      <p:sp>
        <p:nvSpPr>
          <p:cNvPr id="7182" name="Rectangle 20">
            <a:extLst>
              <a:ext uri="{FF2B5EF4-FFF2-40B4-BE49-F238E27FC236}">
                <a16:creationId xmlns:a16="http://schemas.microsoft.com/office/drawing/2014/main" id="{B340847B-E8C1-4EF3-9815-9EDE16ABBC7E}"/>
              </a:ext>
            </a:extLst>
          </p:cNvPr>
          <p:cNvSpPr>
            <a:spLocks noChangeArrowheads="1"/>
          </p:cNvSpPr>
          <p:nvPr/>
        </p:nvSpPr>
        <p:spPr bwMode="auto">
          <a:xfrm>
            <a:off x="396379" y="2307431"/>
            <a:ext cx="343768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400" dirty="0">
                <a:solidFill>
                  <a:srgbClr val="0000CC"/>
                </a:solidFill>
                <a:latin typeface="Times New Roman" panose="02020603050405020304" pitchFamily="18" charset="0"/>
                <a:cs typeface="Times New Roman" panose="02020603050405020304" pitchFamily="18" charset="0"/>
              </a:rPr>
              <a:t>-</a:t>
            </a:r>
            <a:r>
              <a:rPr lang="en-US" altLang="en-US" sz="2400" dirty="0" err="1">
                <a:solidFill>
                  <a:srgbClr val="0000CC"/>
                </a:solidFill>
                <a:cs typeface="Arial" panose="020B0604020202020204" pitchFamily="34" charset="0"/>
              </a:rPr>
              <a:t>Toạ</a:t>
            </a:r>
            <a:r>
              <a:rPr lang="en-US" altLang="en-US" sz="2400" dirty="0">
                <a:solidFill>
                  <a:srgbClr val="0000CC"/>
                </a:solidFill>
                <a:cs typeface="Arial" panose="020B0604020202020204" pitchFamily="34" charset="0"/>
              </a:rPr>
              <a:t> </a:t>
            </a:r>
            <a:r>
              <a:rPr lang="en-US" altLang="en-US" sz="2400" dirty="0" err="1">
                <a:solidFill>
                  <a:srgbClr val="0000CC"/>
                </a:solidFill>
                <a:cs typeface="Arial" panose="020B0604020202020204" pitchFamily="34" charset="0"/>
              </a:rPr>
              <a:t>độ</a:t>
            </a:r>
            <a:r>
              <a:rPr lang="en-US" altLang="en-US" sz="2400" dirty="0">
                <a:solidFill>
                  <a:srgbClr val="0000CC"/>
                </a:solidFill>
                <a:cs typeface="Arial" panose="020B0604020202020204" pitchFamily="34" charset="0"/>
              </a:rPr>
              <a:t> </a:t>
            </a:r>
            <a:r>
              <a:rPr lang="en-US" altLang="en-US" sz="2400" dirty="0" err="1">
                <a:solidFill>
                  <a:srgbClr val="0000CC"/>
                </a:solidFill>
                <a:cs typeface="Arial" panose="020B0604020202020204" pitchFamily="34" charset="0"/>
              </a:rPr>
              <a:t>địa</a:t>
            </a:r>
            <a:r>
              <a:rPr lang="en-US" altLang="en-US" sz="2400" dirty="0">
                <a:solidFill>
                  <a:srgbClr val="0000CC"/>
                </a:solidFill>
                <a:cs typeface="Arial" panose="020B0604020202020204" pitchFamily="34" charset="0"/>
              </a:rPr>
              <a:t> </a:t>
            </a:r>
            <a:r>
              <a:rPr lang="en-US" altLang="en-US" sz="2400" dirty="0" err="1">
                <a:solidFill>
                  <a:srgbClr val="0000CC"/>
                </a:solidFill>
                <a:cs typeface="Arial" panose="020B0604020202020204" pitchFamily="34" charset="0"/>
              </a:rPr>
              <a:t>lí</a:t>
            </a:r>
            <a:r>
              <a:rPr lang="en-US" altLang="en-US" sz="2400" dirty="0">
                <a:solidFill>
                  <a:srgbClr val="0000CC"/>
                </a:solidFill>
                <a:cs typeface="Arial" panose="020B0604020202020204" pitchFamily="34" charset="0"/>
              </a:rPr>
              <a:t> :</a:t>
            </a:r>
          </a:p>
          <a:p>
            <a:pPr>
              <a:spcBef>
                <a:spcPct val="0"/>
              </a:spcBef>
              <a:buClrTx/>
              <a:buFontTx/>
              <a:buNone/>
            </a:pPr>
            <a:r>
              <a:rPr lang="en-US" altLang="en-US" sz="2400" dirty="0">
                <a:solidFill>
                  <a:srgbClr val="0000CC"/>
                </a:solidFill>
                <a:cs typeface="Arial" panose="020B0604020202020204" pitchFamily="34" charset="0"/>
              </a:rPr>
              <a:t>+</a:t>
            </a:r>
            <a:r>
              <a:rPr lang="en-US" altLang="en-US" sz="2400" dirty="0" err="1">
                <a:solidFill>
                  <a:srgbClr val="0000CC"/>
                </a:solidFill>
                <a:cs typeface="Arial" panose="020B0604020202020204" pitchFamily="34" charset="0"/>
              </a:rPr>
              <a:t>Cực</a:t>
            </a:r>
            <a:r>
              <a:rPr lang="en-US" altLang="en-US" sz="2400" dirty="0">
                <a:solidFill>
                  <a:srgbClr val="0000CC"/>
                </a:solidFill>
                <a:cs typeface="Arial" panose="020B0604020202020204" pitchFamily="34" charset="0"/>
              </a:rPr>
              <a:t> </a:t>
            </a:r>
            <a:r>
              <a:rPr lang="en-US" altLang="en-US" sz="2400" dirty="0" err="1">
                <a:solidFill>
                  <a:srgbClr val="0000CC"/>
                </a:solidFill>
                <a:cs typeface="Arial" panose="020B0604020202020204" pitchFamily="34" charset="0"/>
              </a:rPr>
              <a:t>Bắc</a:t>
            </a:r>
            <a:r>
              <a:rPr lang="en-US" altLang="en-US" sz="2400" dirty="0">
                <a:solidFill>
                  <a:srgbClr val="0000CC"/>
                </a:solidFill>
                <a:cs typeface="Arial" panose="020B0604020202020204" pitchFamily="34" charset="0"/>
              </a:rPr>
              <a:t>: 23</a:t>
            </a:r>
            <a:r>
              <a:rPr lang="en-US" altLang="en-US" sz="2400" baseline="30000" dirty="0">
                <a:solidFill>
                  <a:srgbClr val="0000CC"/>
                </a:solidFill>
                <a:cs typeface="Arial" panose="020B0604020202020204" pitchFamily="34" charset="0"/>
              </a:rPr>
              <a:t>0</a:t>
            </a:r>
            <a:r>
              <a:rPr lang="en-US" altLang="en-US" sz="2400" dirty="0">
                <a:solidFill>
                  <a:srgbClr val="0000CC"/>
                </a:solidFill>
                <a:cs typeface="Arial" panose="020B0604020202020204" pitchFamily="34" charset="0"/>
              </a:rPr>
              <a:t>23</a:t>
            </a:r>
            <a:r>
              <a:rPr lang="en-US" altLang="en-US" sz="2400" baseline="30000" dirty="0">
                <a:solidFill>
                  <a:srgbClr val="0000CC"/>
                </a:solidFill>
                <a:cs typeface="Arial" panose="020B0604020202020204" pitchFamily="34" charset="0"/>
              </a:rPr>
              <a:t>’</a:t>
            </a:r>
            <a:r>
              <a:rPr lang="en-US" altLang="en-US" sz="2400" dirty="0">
                <a:solidFill>
                  <a:srgbClr val="0000CC"/>
                </a:solidFill>
                <a:cs typeface="Arial" panose="020B0604020202020204" pitchFamily="34" charset="0"/>
              </a:rPr>
              <a:t>B</a:t>
            </a:r>
          </a:p>
          <a:p>
            <a:pPr>
              <a:spcBef>
                <a:spcPct val="0"/>
              </a:spcBef>
              <a:buClrTx/>
              <a:buFontTx/>
              <a:buNone/>
            </a:pPr>
            <a:r>
              <a:rPr lang="en-US" altLang="en-US" sz="2400" dirty="0">
                <a:solidFill>
                  <a:srgbClr val="0000CC"/>
                </a:solidFill>
                <a:cs typeface="Arial" panose="020B0604020202020204" pitchFamily="34" charset="0"/>
              </a:rPr>
              <a:t>+</a:t>
            </a:r>
            <a:r>
              <a:rPr lang="en-US" altLang="en-US" sz="2400" dirty="0" err="1">
                <a:solidFill>
                  <a:srgbClr val="0000CC"/>
                </a:solidFill>
                <a:cs typeface="Arial" panose="020B0604020202020204" pitchFamily="34" charset="0"/>
              </a:rPr>
              <a:t>Cực</a:t>
            </a:r>
            <a:r>
              <a:rPr lang="en-US" altLang="en-US" sz="2400" dirty="0">
                <a:solidFill>
                  <a:srgbClr val="0000CC"/>
                </a:solidFill>
                <a:cs typeface="Arial" panose="020B0604020202020204" pitchFamily="34" charset="0"/>
              </a:rPr>
              <a:t> Nam:8</a:t>
            </a:r>
            <a:r>
              <a:rPr lang="en-US" altLang="en-US" sz="2400" baseline="30000" dirty="0">
                <a:solidFill>
                  <a:srgbClr val="0000CC"/>
                </a:solidFill>
                <a:cs typeface="Arial" panose="020B0604020202020204" pitchFamily="34" charset="0"/>
              </a:rPr>
              <a:t>0</a:t>
            </a:r>
            <a:r>
              <a:rPr lang="en-US" altLang="en-US" sz="2400" dirty="0">
                <a:solidFill>
                  <a:srgbClr val="0000CC"/>
                </a:solidFill>
                <a:cs typeface="Arial" panose="020B0604020202020204" pitchFamily="34" charset="0"/>
              </a:rPr>
              <a:t>34</a:t>
            </a:r>
            <a:r>
              <a:rPr lang="en-US" altLang="en-US" sz="2400" baseline="30000" dirty="0">
                <a:solidFill>
                  <a:srgbClr val="0000CC"/>
                </a:solidFill>
                <a:cs typeface="Arial" panose="020B0604020202020204" pitchFamily="34" charset="0"/>
              </a:rPr>
              <a:t>’</a:t>
            </a:r>
            <a:r>
              <a:rPr lang="en-US" altLang="en-US" sz="2400" dirty="0">
                <a:solidFill>
                  <a:srgbClr val="0000CC"/>
                </a:solidFill>
                <a:cs typeface="Arial" panose="020B0604020202020204" pitchFamily="34" charset="0"/>
              </a:rPr>
              <a:t>B</a:t>
            </a:r>
          </a:p>
          <a:p>
            <a:pPr>
              <a:spcBef>
                <a:spcPct val="0"/>
              </a:spcBef>
              <a:buClrTx/>
              <a:buFontTx/>
              <a:buNone/>
            </a:pPr>
            <a:r>
              <a:rPr lang="en-US" altLang="en-US" sz="2400" dirty="0">
                <a:solidFill>
                  <a:srgbClr val="0000CC"/>
                </a:solidFill>
                <a:cs typeface="Arial" panose="020B0604020202020204" pitchFamily="34" charset="0"/>
              </a:rPr>
              <a:t>+</a:t>
            </a:r>
            <a:r>
              <a:rPr lang="en-US" altLang="en-US" sz="2400" dirty="0" err="1">
                <a:solidFill>
                  <a:srgbClr val="0000CC"/>
                </a:solidFill>
                <a:cs typeface="Arial" panose="020B0604020202020204" pitchFamily="34" charset="0"/>
              </a:rPr>
              <a:t>Cực</a:t>
            </a:r>
            <a:r>
              <a:rPr lang="en-US" altLang="en-US" sz="2400" dirty="0">
                <a:solidFill>
                  <a:srgbClr val="0000CC"/>
                </a:solidFill>
                <a:cs typeface="Arial" panose="020B0604020202020204" pitchFamily="34" charset="0"/>
              </a:rPr>
              <a:t> Tây:102</a:t>
            </a:r>
            <a:r>
              <a:rPr lang="en-US" altLang="en-US" sz="2400" baseline="30000" dirty="0">
                <a:solidFill>
                  <a:srgbClr val="0000CC"/>
                </a:solidFill>
                <a:cs typeface="Arial" panose="020B0604020202020204" pitchFamily="34" charset="0"/>
              </a:rPr>
              <a:t>0</a:t>
            </a:r>
            <a:r>
              <a:rPr lang="en-US" altLang="en-US" sz="2400" dirty="0">
                <a:solidFill>
                  <a:srgbClr val="0000CC"/>
                </a:solidFill>
                <a:cs typeface="Arial" panose="020B0604020202020204" pitchFamily="34" charset="0"/>
              </a:rPr>
              <a:t>10</a:t>
            </a:r>
            <a:r>
              <a:rPr lang="en-US" altLang="en-US" sz="2400" baseline="30000" dirty="0">
                <a:solidFill>
                  <a:srgbClr val="0000CC"/>
                </a:solidFill>
                <a:cs typeface="Arial" panose="020B0604020202020204" pitchFamily="34" charset="0"/>
              </a:rPr>
              <a:t>’</a:t>
            </a:r>
            <a:r>
              <a:rPr lang="en-US" altLang="en-US" sz="2400" dirty="0">
                <a:solidFill>
                  <a:srgbClr val="0000CC"/>
                </a:solidFill>
                <a:cs typeface="Arial" panose="020B0604020202020204" pitchFamily="34" charset="0"/>
              </a:rPr>
              <a:t>Đ</a:t>
            </a:r>
          </a:p>
          <a:p>
            <a:pPr>
              <a:spcBef>
                <a:spcPct val="0"/>
              </a:spcBef>
              <a:buClrTx/>
              <a:buFontTx/>
              <a:buNone/>
            </a:pPr>
            <a:r>
              <a:rPr lang="en-US" altLang="en-US" sz="2400" dirty="0">
                <a:solidFill>
                  <a:srgbClr val="0000CC"/>
                </a:solidFill>
                <a:cs typeface="Arial" panose="020B0604020202020204" pitchFamily="34" charset="0"/>
              </a:rPr>
              <a:t>+</a:t>
            </a:r>
            <a:r>
              <a:rPr lang="en-US" altLang="en-US" sz="2400" dirty="0" err="1">
                <a:solidFill>
                  <a:srgbClr val="0000CC"/>
                </a:solidFill>
                <a:cs typeface="Arial" panose="020B0604020202020204" pitchFamily="34" charset="0"/>
              </a:rPr>
              <a:t>Cực</a:t>
            </a:r>
            <a:r>
              <a:rPr lang="en-US" altLang="en-US" sz="2400" dirty="0">
                <a:solidFill>
                  <a:srgbClr val="0000CC"/>
                </a:solidFill>
                <a:cs typeface="Arial" panose="020B0604020202020204" pitchFamily="34" charset="0"/>
              </a:rPr>
              <a:t> Đông:109</a:t>
            </a:r>
            <a:r>
              <a:rPr lang="en-US" altLang="en-US" sz="2400" baseline="30000" dirty="0">
                <a:solidFill>
                  <a:srgbClr val="0000CC"/>
                </a:solidFill>
                <a:cs typeface="Arial" panose="020B0604020202020204" pitchFamily="34" charset="0"/>
              </a:rPr>
              <a:t>0 </a:t>
            </a:r>
            <a:r>
              <a:rPr lang="en-US" altLang="en-US" sz="2400" dirty="0">
                <a:solidFill>
                  <a:srgbClr val="0000CC"/>
                </a:solidFill>
                <a:cs typeface="Arial" panose="020B0604020202020204" pitchFamily="34" charset="0"/>
              </a:rPr>
              <a:t>24</a:t>
            </a:r>
            <a:r>
              <a:rPr lang="en-US" altLang="en-US" sz="2400" baseline="30000" dirty="0">
                <a:solidFill>
                  <a:srgbClr val="0000CC"/>
                </a:solidFill>
                <a:cs typeface="Arial" panose="020B0604020202020204" pitchFamily="34" charset="0"/>
              </a:rPr>
              <a:t>’</a:t>
            </a:r>
            <a:r>
              <a:rPr lang="en-US" altLang="en-US" sz="2400" dirty="0">
                <a:solidFill>
                  <a:srgbClr val="0000CC"/>
                </a:solidFill>
                <a:cs typeface="Arial" panose="020B0604020202020204" pitchFamily="34" charset="0"/>
              </a:rPr>
              <a:t>Đ.</a:t>
            </a:r>
          </a:p>
        </p:txBody>
      </p:sp>
      <p:sp>
        <p:nvSpPr>
          <p:cNvPr id="2" name="Rectangle 1">
            <a:extLst>
              <a:ext uri="{FF2B5EF4-FFF2-40B4-BE49-F238E27FC236}">
                <a16:creationId xmlns:a16="http://schemas.microsoft.com/office/drawing/2014/main" id="{36DB667B-BA0C-40D1-8CC2-34D56A8BEF98}"/>
              </a:ext>
            </a:extLst>
          </p:cNvPr>
          <p:cNvSpPr/>
          <p:nvPr/>
        </p:nvSpPr>
        <p:spPr>
          <a:xfrm>
            <a:off x="4352013" y="199857"/>
            <a:ext cx="4121642" cy="369332"/>
          </a:xfrm>
          <a:prstGeom prst="rect">
            <a:avLst/>
          </a:prstGeom>
        </p:spPr>
        <p:txBody>
          <a:bodyPr wrap="none">
            <a:spAutoFit/>
          </a:bodyPr>
          <a:lstStyle/>
          <a:p>
            <a:pPr algn="ctr">
              <a:spcBef>
                <a:spcPct val="0"/>
              </a:spcBef>
            </a:pPr>
            <a:r>
              <a:rPr lang="en-US" altLang="en-US">
                <a:solidFill>
                  <a:srgbClr val="00B050"/>
                </a:solidFill>
                <a:latin typeface="Arial" panose="020B0604020202020204" pitchFamily="34" charset="0"/>
                <a:cs typeface="Arial" panose="020B0604020202020204" pitchFamily="34" charset="0"/>
              </a:rPr>
              <a:t>23</a:t>
            </a:r>
            <a:r>
              <a:rPr lang="en-US" altLang="en-US" baseline="30000">
                <a:solidFill>
                  <a:srgbClr val="00B050"/>
                </a:solidFill>
                <a:latin typeface="Arial" panose="020B0604020202020204" pitchFamily="34" charset="0"/>
                <a:cs typeface="Arial" panose="020B0604020202020204" pitchFamily="34" charset="0"/>
              </a:rPr>
              <a:t>0</a:t>
            </a:r>
            <a:r>
              <a:rPr lang="en-US" altLang="en-US">
                <a:solidFill>
                  <a:srgbClr val="00B050"/>
                </a:solidFill>
                <a:latin typeface="Arial" panose="020B0604020202020204" pitchFamily="34" charset="0"/>
                <a:cs typeface="Arial" panose="020B0604020202020204" pitchFamily="34" charset="0"/>
              </a:rPr>
              <a:t>23</a:t>
            </a:r>
            <a:r>
              <a:rPr lang="en-US" altLang="en-US" baseline="30000">
                <a:solidFill>
                  <a:srgbClr val="00B050"/>
                </a:solidFill>
                <a:latin typeface="Arial" panose="020B0604020202020204" pitchFamily="34" charset="0"/>
                <a:cs typeface="Arial" panose="020B0604020202020204" pitchFamily="34" charset="0"/>
              </a:rPr>
              <a:t>!</a:t>
            </a:r>
            <a:r>
              <a:rPr lang="en-US" altLang="en-US">
                <a:solidFill>
                  <a:srgbClr val="00B050"/>
                </a:solidFill>
                <a:latin typeface="Arial" panose="020B0604020202020204" pitchFamily="34" charset="0"/>
                <a:cs typeface="Arial" panose="020B0604020202020204" pitchFamily="34" charset="0"/>
              </a:rPr>
              <a:t>B Lũng Cú Đồng Văn-Hà Giang </a:t>
            </a:r>
          </a:p>
        </p:txBody>
      </p:sp>
      <p:sp>
        <p:nvSpPr>
          <p:cNvPr id="3" name="Rectangle 2">
            <a:extLst>
              <a:ext uri="{FF2B5EF4-FFF2-40B4-BE49-F238E27FC236}">
                <a16:creationId xmlns:a16="http://schemas.microsoft.com/office/drawing/2014/main" id="{E95F3E30-9DF4-4AA1-A5CF-E4DCFB22AA0D}"/>
              </a:ext>
            </a:extLst>
          </p:cNvPr>
          <p:cNvSpPr/>
          <p:nvPr/>
        </p:nvSpPr>
        <p:spPr>
          <a:xfrm>
            <a:off x="-181137" y="1014480"/>
            <a:ext cx="4630435" cy="369332"/>
          </a:xfrm>
          <a:prstGeom prst="rect">
            <a:avLst/>
          </a:prstGeom>
        </p:spPr>
        <p:txBody>
          <a:bodyPr wrap="none">
            <a:spAutoFit/>
          </a:bodyPr>
          <a:lstStyle/>
          <a:p>
            <a:pPr algn="ctr">
              <a:spcBef>
                <a:spcPct val="0"/>
              </a:spcBef>
            </a:pPr>
            <a:r>
              <a:rPr lang="en-US" altLang="en-US" dirty="0">
                <a:solidFill>
                  <a:srgbClr val="00B050"/>
                </a:solidFill>
                <a:latin typeface="Arial" panose="020B0604020202020204" pitchFamily="34" charset="0"/>
                <a:cs typeface="Arial" panose="020B0604020202020204" pitchFamily="34" charset="0"/>
              </a:rPr>
              <a:t>102</a:t>
            </a:r>
            <a:r>
              <a:rPr lang="en-US" altLang="en-US" baseline="30000" dirty="0">
                <a:solidFill>
                  <a:srgbClr val="00B050"/>
                </a:solidFill>
                <a:latin typeface="Arial" panose="020B0604020202020204" pitchFamily="34" charset="0"/>
                <a:cs typeface="Arial" panose="020B0604020202020204" pitchFamily="34" charset="0"/>
              </a:rPr>
              <a:t>0</a:t>
            </a:r>
            <a:r>
              <a:rPr lang="en-US" altLang="en-US" dirty="0">
                <a:solidFill>
                  <a:srgbClr val="00B050"/>
                </a:solidFill>
                <a:latin typeface="Arial" panose="020B0604020202020204" pitchFamily="34" charset="0"/>
                <a:cs typeface="Arial" panose="020B0604020202020204" pitchFamily="34" charset="0"/>
              </a:rPr>
              <a:t>10</a:t>
            </a:r>
            <a:r>
              <a:rPr lang="en-US" altLang="en-US" baseline="30000" dirty="0">
                <a:solidFill>
                  <a:srgbClr val="00B050"/>
                </a:solidFill>
                <a:latin typeface="Arial" panose="020B0604020202020204" pitchFamily="34" charset="0"/>
                <a:cs typeface="Arial" panose="020B0604020202020204" pitchFamily="34" charset="0"/>
              </a:rPr>
              <a:t>’</a:t>
            </a:r>
            <a:r>
              <a:rPr lang="en-US" altLang="en-US" dirty="0">
                <a:solidFill>
                  <a:srgbClr val="00B050"/>
                </a:solidFill>
                <a:latin typeface="Arial" panose="020B0604020202020204" pitchFamily="34" charset="0"/>
                <a:cs typeface="Arial" panose="020B0604020202020204" pitchFamily="34" charset="0"/>
              </a:rPr>
              <a:t>Đ </a:t>
            </a:r>
            <a:r>
              <a:rPr lang="en-US" altLang="en-US" dirty="0" err="1">
                <a:solidFill>
                  <a:srgbClr val="00B050"/>
                </a:solidFill>
                <a:latin typeface="Arial" panose="020B0604020202020204" pitchFamily="34" charset="0"/>
                <a:cs typeface="Arial" panose="020B0604020202020204" pitchFamily="34" charset="0"/>
              </a:rPr>
              <a:t>Sín</a:t>
            </a:r>
            <a:r>
              <a:rPr lang="en-US" altLang="en-US" dirty="0">
                <a:solidFill>
                  <a:srgbClr val="00B050"/>
                </a:solidFill>
                <a:latin typeface="Arial" panose="020B0604020202020204" pitchFamily="34" charset="0"/>
                <a:cs typeface="Arial" panose="020B0604020202020204" pitchFamily="34" charset="0"/>
              </a:rPr>
              <a:t> </a:t>
            </a:r>
            <a:r>
              <a:rPr lang="en-US" altLang="en-US" dirty="0" err="1">
                <a:solidFill>
                  <a:srgbClr val="00B050"/>
                </a:solidFill>
                <a:latin typeface="Arial" panose="020B0604020202020204" pitchFamily="34" charset="0"/>
                <a:cs typeface="Arial" panose="020B0604020202020204" pitchFamily="34" charset="0"/>
              </a:rPr>
              <a:t>Thầu</a:t>
            </a:r>
            <a:r>
              <a:rPr lang="en-US" altLang="en-US" dirty="0">
                <a:solidFill>
                  <a:srgbClr val="00B050"/>
                </a:solidFill>
                <a:latin typeface="Arial" panose="020B0604020202020204" pitchFamily="34" charset="0"/>
                <a:cs typeface="Arial" panose="020B0604020202020204" pitchFamily="34" charset="0"/>
              </a:rPr>
              <a:t>- </a:t>
            </a:r>
            <a:r>
              <a:rPr lang="en-US" altLang="en-US" dirty="0" err="1">
                <a:solidFill>
                  <a:srgbClr val="00B050"/>
                </a:solidFill>
                <a:latin typeface="Arial" panose="020B0604020202020204" pitchFamily="34" charset="0"/>
                <a:cs typeface="Arial" panose="020B0604020202020204" pitchFamily="34" charset="0"/>
              </a:rPr>
              <a:t>Mường</a:t>
            </a:r>
            <a:r>
              <a:rPr lang="en-US" altLang="en-US" dirty="0">
                <a:solidFill>
                  <a:srgbClr val="00B050"/>
                </a:solidFill>
                <a:latin typeface="Arial" panose="020B0604020202020204" pitchFamily="34" charset="0"/>
                <a:cs typeface="Arial" panose="020B0604020202020204" pitchFamily="34" charset="0"/>
              </a:rPr>
              <a:t> </a:t>
            </a:r>
            <a:r>
              <a:rPr lang="en-US" altLang="en-US" dirty="0" err="1">
                <a:solidFill>
                  <a:srgbClr val="00B050"/>
                </a:solidFill>
                <a:latin typeface="Arial" panose="020B0604020202020204" pitchFamily="34" charset="0"/>
                <a:cs typeface="Arial" panose="020B0604020202020204" pitchFamily="34" charset="0"/>
              </a:rPr>
              <a:t>Nhé-Điện</a:t>
            </a:r>
            <a:r>
              <a:rPr lang="en-US" altLang="en-US" dirty="0">
                <a:solidFill>
                  <a:srgbClr val="00B050"/>
                </a:solidFill>
                <a:latin typeface="Arial" panose="020B0604020202020204" pitchFamily="34" charset="0"/>
                <a:cs typeface="Arial" panose="020B0604020202020204" pitchFamily="34" charset="0"/>
              </a:rPr>
              <a:t> </a:t>
            </a:r>
            <a:r>
              <a:rPr lang="en-US" altLang="en-US" dirty="0" err="1">
                <a:solidFill>
                  <a:srgbClr val="00B050"/>
                </a:solidFill>
                <a:latin typeface="Arial" panose="020B0604020202020204" pitchFamily="34" charset="0"/>
                <a:cs typeface="Arial" panose="020B0604020202020204" pitchFamily="34" charset="0"/>
              </a:rPr>
              <a:t>Biên</a:t>
            </a:r>
            <a:r>
              <a:rPr lang="en-US" altLang="en-US" dirty="0">
                <a:solidFill>
                  <a:srgbClr val="00B050"/>
                </a:solidFill>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D7606900-5F1D-4201-AC84-0258821821FA}"/>
              </a:ext>
            </a:extLst>
          </p:cNvPr>
          <p:cNvSpPr/>
          <p:nvPr/>
        </p:nvSpPr>
        <p:spPr>
          <a:xfrm>
            <a:off x="6638894" y="4520472"/>
            <a:ext cx="4729480" cy="369332"/>
          </a:xfrm>
          <a:prstGeom prst="rect">
            <a:avLst/>
          </a:prstGeom>
          <a:solidFill>
            <a:schemeClr val="bg1"/>
          </a:solidFill>
        </p:spPr>
        <p:txBody>
          <a:bodyPr wrap="square">
            <a:spAutoFit/>
          </a:bodyPr>
          <a:lstStyle/>
          <a:p>
            <a:pPr algn="ctr">
              <a:spcBef>
                <a:spcPct val="0"/>
              </a:spcBef>
              <a:buClrTx/>
              <a:buNone/>
            </a:pPr>
            <a:r>
              <a:rPr lang="en-US" altLang="en-US">
                <a:solidFill>
                  <a:srgbClr val="00B050"/>
                </a:solidFill>
                <a:latin typeface="Arial" panose="020B0604020202020204" pitchFamily="34" charset="0"/>
                <a:cs typeface="Arial" panose="020B0604020202020204" pitchFamily="34" charset="0"/>
              </a:rPr>
              <a:t>109</a:t>
            </a:r>
            <a:r>
              <a:rPr lang="en-US" altLang="en-US" baseline="30000">
                <a:solidFill>
                  <a:srgbClr val="00B050"/>
                </a:solidFill>
                <a:latin typeface="Arial" panose="020B0604020202020204" pitchFamily="34" charset="0"/>
                <a:cs typeface="Arial" panose="020B0604020202020204" pitchFamily="34" charset="0"/>
              </a:rPr>
              <a:t>0 </a:t>
            </a:r>
            <a:r>
              <a:rPr lang="en-US" altLang="en-US">
                <a:solidFill>
                  <a:srgbClr val="00B050"/>
                </a:solidFill>
                <a:latin typeface="Arial" panose="020B0604020202020204" pitchFamily="34" charset="0"/>
                <a:cs typeface="Arial" panose="020B0604020202020204" pitchFamily="34" charset="0"/>
              </a:rPr>
              <a:t>24</a:t>
            </a:r>
            <a:r>
              <a:rPr lang="en-US" altLang="en-US" baseline="30000">
                <a:solidFill>
                  <a:srgbClr val="00B050"/>
                </a:solidFill>
                <a:latin typeface="Arial" panose="020B0604020202020204" pitchFamily="34" charset="0"/>
                <a:cs typeface="Arial" panose="020B0604020202020204" pitchFamily="34" charset="0"/>
              </a:rPr>
              <a:t>’</a:t>
            </a:r>
            <a:r>
              <a:rPr lang="en-US" altLang="en-US">
                <a:solidFill>
                  <a:srgbClr val="00B050"/>
                </a:solidFill>
                <a:latin typeface="Arial" panose="020B0604020202020204" pitchFamily="34" charset="0"/>
                <a:cs typeface="Arial" panose="020B0604020202020204" pitchFamily="34" charset="0"/>
              </a:rPr>
              <a:t>Đ  Vạn Thanh- Vạn Ninh Khánh Hoà </a:t>
            </a:r>
          </a:p>
        </p:txBody>
      </p:sp>
      <p:sp>
        <p:nvSpPr>
          <p:cNvPr id="5" name="Rectangle 4">
            <a:extLst>
              <a:ext uri="{FF2B5EF4-FFF2-40B4-BE49-F238E27FC236}">
                <a16:creationId xmlns:a16="http://schemas.microsoft.com/office/drawing/2014/main" id="{BB9A27CB-18C3-4038-8022-CD3F1582DB35}"/>
              </a:ext>
            </a:extLst>
          </p:cNvPr>
          <p:cNvSpPr/>
          <p:nvPr/>
        </p:nvSpPr>
        <p:spPr>
          <a:xfrm>
            <a:off x="2997951" y="6109004"/>
            <a:ext cx="3983783" cy="369332"/>
          </a:xfrm>
          <a:prstGeom prst="rect">
            <a:avLst/>
          </a:prstGeom>
          <a:solidFill>
            <a:schemeClr val="bg1"/>
          </a:solidFill>
        </p:spPr>
        <p:txBody>
          <a:bodyPr wrap="none">
            <a:spAutoFit/>
          </a:bodyPr>
          <a:lstStyle/>
          <a:p>
            <a:pPr algn="ctr">
              <a:spcBef>
                <a:spcPct val="0"/>
              </a:spcBef>
            </a:pPr>
            <a:r>
              <a:rPr lang="en-US" altLang="en-US">
                <a:solidFill>
                  <a:srgbClr val="00B050"/>
                </a:solidFill>
                <a:latin typeface="Arial" panose="020B0604020202020204" pitchFamily="34" charset="0"/>
                <a:cs typeface="Arial" panose="020B0604020202020204" pitchFamily="34" charset="0"/>
              </a:rPr>
              <a:t>8</a:t>
            </a:r>
            <a:r>
              <a:rPr lang="en-US" altLang="en-US" baseline="30000">
                <a:solidFill>
                  <a:srgbClr val="00B050"/>
                </a:solidFill>
                <a:latin typeface="Arial" panose="020B0604020202020204" pitchFamily="34" charset="0"/>
                <a:cs typeface="Arial" panose="020B0604020202020204" pitchFamily="34" charset="0"/>
              </a:rPr>
              <a:t>0</a:t>
            </a:r>
            <a:r>
              <a:rPr lang="en-US" altLang="en-US">
                <a:solidFill>
                  <a:srgbClr val="00B050"/>
                </a:solidFill>
                <a:latin typeface="Arial" panose="020B0604020202020204" pitchFamily="34" charset="0"/>
                <a:cs typeface="Arial" panose="020B0604020202020204" pitchFamily="34" charset="0"/>
              </a:rPr>
              <a:t>34</a:t>
            </a:r>
            <a:r>
              <a:rPr lang="en-US" altLang="en-US" baseline="30000">
                <a:solidFill>
                  <a:srgbClr val="00B050"/>
                </a:solidFill>
                <a:latin typeface="Arial" panose="020B0604020202020204" pitchFamily="34" charset="0"/>
                <a:cs typeface="Arial" panose="020B0604020202020204" pitchFamily="34" charset="0"/>
              </a:rPr>
              <a:t>’</a:t>
            </a:r>
            <a:r>
              <a:rPr lang="en-US" altLang="en-US">
                <a:solidFill>
                  <a:srgbClr val="00B050"/>
                </a:solidFill>
                <a:latin typeface="Arial" panose="020B0604020202020204" pitchFamily="34" charset="0"/>
                <a:cs typeface="Arial" panose="020B0604020202020204" pitchFamily="34" charset="0"/>
              </a:rPr>
              <a:t>B Đất mũi -Ngọc Hiển – Cà Mau</a:t>
            </a:r>
          </a:p>
        </p:txBody>
      </p:sp>
    </p:spTree>
    <p:extLst>
      <p:ext uri="{BB962C8B-B14F-4D97-AF65-F5344CB8AC3E}">
        <p14:creationId xmlns:p14="http://schemas.microsoft.com/office/powerpoint/2010/main" val="3792329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repeatCount="indefinite" fill="hold" grpId="0" nodeType="clickEffect">
                                  <p:stCondLst>
                                    <p:cond delay="0"/>
                                  </p:stCondLst>
                                  <p:childTnLst>
                                    <p:animScale>
                                      <p:cBhvr>
                                        <p:cTn id="6" dur="2000" fill="hold"/>
                                        <p:tgtEl>
                                          <p:spTgt spid="3083"/>
                                        </p:tgtEl>
                                      </p:cBhvr>
                                      <p:by x="150000" y="150000"/>
                                    </p:animScale>
                                  </p:childTnLst>
                                </p:cTn>
                              </p:par>
                            </p:childTnLst>
                          </p:cTn>
                        </p:par>
                        <p:par>
                          <p:cTn id="7" fill="hold" nodeType="withGroup">
                            <p:stCondLst>
                              <p:cond delay="2000"/>
                            </p:stCondLst>
                            <p:childTnLst>
                              <p:par>
                                <p:cTn id="8" presetID="22" presetClass="entr" presetSubtype="8"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repeatCount="indefinite" fill="hold" grpId="0" nodeType="clickEffect">
                                  <p:stCondLst>
                                    <p:cond delay="0"/>
                                  </p:stCondLst>
                                  <p:childTnLst>
                                    <p:animScale>
                                      <p:cBhvr>
                                        <p:cTn id="14" dur="2000" fill="hold"/>
                                        <p:tgtEl>
                                          <p:spTgt spid="3084"/>
                                        </p:tgtEl>
                                      </p:cBhvr>
                                      <p:by x="150000" y="150000"/>
                                    </p:animScale>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mph" presetSubtype="0" repeatCount="indefinite" fill="hold" grpId="0" nodeType="clickEffect">
                                  <p:stCondLst>
                                    <p:cond delay="0"/>
                                  </p:stCondLst>
                                  <p:childTnLst>
                                    <p:animScale>
                                      <p:cBhvr>
                                        <p:cTn id="22" dur="2000" fill="hold"/>
                                        <p:tgtEl>
                                          <p:spTgt spid="3082"/>
                                        </p:tgtEl>
                                      </p:cBhvr>
                                      <p:by x="150000" y="150000"/>
                                    </p:animScale>
                                  </p:childTnLst>
                                </p:cTn>
                              </p:par>
                            </p:childTnLst>
                          </p:cTn>
                        </p:par>
                        <p:par>
                          <p:cTn id="23" fill="hold" nodeType="withGroup">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mph" presetSubtype="0" repeatCount="indefinite" fill="hold" grpId="0" nodeType="clickEffect">
                                  <p:stCondLst>
                                    <p:cond delay="0"/>
                                  </p:stCondLst>
                                  <p:childTnLst>
                                    <p:animScale>
                                      <p:cBhvr>
                                        <p:cTn id="30" dur="2000" fill="hold"/>
                                        <p:tgtEl>
                                          <p:spTgt spid="3085"/>
                                        </p:tgtEl>
                                      </p:cBhvr>
                                      <p:by x="150000" y="150000"/>
                                    </p:animScale>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182">
                                            <p:txEl>
                                              <p:pRg st="0" end="0"/>
                                            </p:txEl>
                                          </p:spTgt>
                                        </p:tgtEl>
                                        <p:attrNameLst>
                                          <p:attrName>style.visibility</p:attrName>
                                        </p:attrNameLst>
                                      </p:cBhvr>
                                      <p:to>
                                        <p:strVal val="visible"/>
                                      </p:to>
                                    </p:set>
                                    <p:animEffect transition="in" filter="wipe(left)">
                                      <p:cBhvr>
                                        <p:cTn id="39" dur="500"/>
                                        <p:tgtEl>
                                          <p:spTgt spid="7182">
                                            <p:txEl>
                                              <p:pRg st="0" end="0"/>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7182">
                                            <p:txEl>
                                              <p:pRg st="1" end="1"/>
                                            </p:txEl>
                                          </p:spTgt>
                                        </p:tgtEl>
                                        <p:attrNameLst>
                                          <p:attrName>style.visibility</p:attrName>
                                        </p:attrNameLst>
                                      </p:cBhvr>
                                      <p:to>
                                        <p:strVal val="visible"/>
                                      </p:to>
                                    </p:set>
                                    <p:animEffect transition="in" filter="wipe(left)">
                                      <p:cBhvr>
                                        <p:cTn id="42" dur="500"/>
                                        <p:tgtEl>
                                          <p:spTgt spid="7182">
                                            <p:txEl>
                                              <p:pRg st="1" end="1"/>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7182">
                                            <p:txEl>
                                              <p:pRg st="2" end="2"/>
                                            </p:txEl>
                                          </p:spTgt>
                                        </p:tgtEl>
                                        <p:attrNameLst>
                                          <p:attrName>style.visibility</p:attrName>
                                        </p:attrNameLst>
                                      </p:cBhvr>
                                      <p:to>
                                        <p:strVal val="visible"/>
                                      </p:to>
                                    </p:set>
                                    <p:animEffect transition="in" filter="wipe(left)">
                                      <p:cBhvr>
                                        <p:cTn id="45" dur="500"/>
                                        <p:tgtEl>
                                          <p:spTgt spid="7182">
                                            <p:txEl>
                                              <p:pRg st="2" end="2"/>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7182">
                                            <p:txEl>
                                              <p:pRg st="3" end="3"/>
                                            </p:txEl>
                                          </p:spTgt>
                                        </p:tgtEl>
                                        <p:attrNameLst>
                                          <p:attrName>style.visibility</p:attrName>
                                        </p:attrNameLst>
                                      </p:cBhvr>
                                      <p:to>
                                        <p:strVal val="visible"/>
                                      </p:to>
                                    </p:set>
                                    <p:animEffect transition="in" filter="wipe(left)">
                                      <p:cBhvr>
                                        <p:cTn id="48" dur="500"/>
                                        <p:tgtEl>
                                          <p:spTgt spid="7182">
                                            <p:txEl>
                                              <p:pRg st="3" end="3"/>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7182">
                                            <p:txEl>
                                              <p:pRg st="4" end="4"/>
                                            </p:txEl>
                                          </p:spTgt>
                                        </p:tgtEl>
                                        <p:attrNameLst>
                                          <p:attrName>style.visibility</p:attrName>
                                        </p:attrNameLst>
                                      </p:cBhvr>
                                      <p:to>
                                        <p:strVal val="visible"/>
                                      </p:to>
                                    </p:set>
                                    <p:animEffect transition="in" filter="wipe(left)">
                                      <p:cBhvr>
                                        <p:cTn id="51" dur="500"/>
                                        <p:tgtEl>
                                          <p:spTgt spid="71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animBg="1"/>
      <p:bldP spid="3083" grpId="0" animBg="1"/>
      <p:bldP spid="3084" grpId="0" animBg="1"/>
      <p:bldP spid="3085" grpId="0" animBg="1"/>
      <p:bldP spid="2" grpId="0"/>
      <p:bldP spid="3" grpId="0"/>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395449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fld id="{00000000-1234-1234-1234-123412341234}" type="slidenum">
              <a:rPr lang="en-US"/>
              <a:t>36</a:t>
            </a:fld>
            <a:endParaRPr/>
          </a:p>
        </p:txBody>
      </p:sp>
      <p:pic>
        <p:nvPicPr>
          <p:cNvPr id="1026" name="Picture 2" descr="Free and customizable thank you templ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1381"/>
            <a:ext cx="12192000" cy="55833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94763"/>
            <a:ext cx="2978727" cy="2937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Times New Roman" panose="02020603050405020304" pitchFamily="18" charset="0"/>
                <a:cs typeface="Times New Roman" panose="02020603050405020304" pitchFamily="18" charset="0"/>
              </a:rPr>
              <a:t>GV: HƯƠNG HUỆ</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943347" y="936503"/>
            <a:ext cx="6305307" cy="1014325"/>
            <a:chOff x="2888033" y="234702"/>
            <a:chExt cx="6305307" cy="1014325"/>
          </a:xfrm>
        </p:grpSpPr>
        <p:sp>
          <p:nvSpPr>
            <p:cNvPr id="25" name="Rectangle 24"/>
            <p:cNvSpPr/>
            <p:nvPr/>
          </p:nvSpPr>
          <p:spPr>
            <a:xfrm>
              <a:off x="4012967" y="388703"/>
              <a:ext cx="4214615" cy="646331"/>
            </a:xfrm>
            <a:prstGeom prst="rect">
              <a:avLst/>
            </a:prstGeom>
          </p:spPr>
          <p:txBody>
            <a:bodyPr wrap="none">
              <a:spAutoFit/>
            </a:bodyPr>
            <a:lstStyle/>
            <a:p>
              <a:r>
                <a:rPr lang="en" sz="3600" b="1" dirty="0" smtClean="0">
                  <a:solidFill>
                    <a:srgbClr val="861C77"/>
                  </a:solidFill>
                  <a:latin typeface="iCiel Cadena" panose="02000503000000020004" pitchFamily="2" charset="0"/>
                  <a:sym typeface="Didact Gothic"/>
                </a:rPr>
                <a:t>TRÌNH TỰ TIẾT HỌC</a:t>
              </a:r>
              <a:endParaRPr lang="en-US" sz="3600" dirty="0">
                <a:solidFill>
                  <a:srgbClr val="861C77"/>
                </a:solidFill>
                <a:latin typeface="iCiel Cadena" panose="02000503000000020004" pitchFamily="2" charset="0"/>
              </a:endParaRPr>
            </a:p>
          </p:txBody>
        </p:sp>
        <p:grpSp>
          <p:nvGrpSpPr>
            <p:cNvPr id="26" name="Google Shape;2934;p58"/>
            <p:cNvGrpSpPr/>
            <p:nvPr/>
          </p:nvGrpSpPr>
          <p:grpSpPr>
            <a:xfrm>
              <a:off x="2888033" y="234702"/>
              <a:ext cx="6305307" cy="1014325"/>
              <a:chOff x="2514644" y="1703400"/>
              <a:chExt cx="4114749" cy="1120555"/>
            </a:xfrm>
            <a:solidFill>
              <a:srgbClr val="FFFF00"/>
            </a:solidFill>
          </p:grpSpPr>
          <p:grpSp>
            <p:nvGrpSpPr>
              <p:cNvPr id="27" name="Google Shape;2935;p58"/>
              <p:cNvGrpSpPr/>
              <p:nvPr/>
            </p:nvGrpSpPr>
            <p:grpSpPr>
              <a:xfrm>
                <a:off x="2514644" y="1703404"/>
                <a:ext cx="4114749" cy="1120551"/>
                <a:chOff x="2647474" y="1703400"/>
                <a:chExt cx="3772576" cy="1120551"/>
              </a:xfrm>
              <a:grpFill/>
            </p:grpSpPr>
            <p:sp>
              <p:nvSpPr>
                <p:cNvPr id="29" name="Google Shape;2936;p58"/>
                <p:cNvSpPr/>
                <p:nvPr/>
              </p:nvSpPr>
              <p:spPr>
                <a:xfrm>
                  <a:off x="2777274" y="1703400"/>
                  <a:ext cx="21539" cy="1120551"/>
                </a:xfrm>
                <a:custGeom>
                  <a:avLst/>
                  <a:gdLst/>
                  <a:ahLst/>
                  <a:cxnLst/>
                  <a:rect l="l" t="t" r="r" b="b"/>
                  <a:pathLst>
                    <a:path w="963" h="70243" extrusionOk="0">
                      <a:moveTo>
                        <a:pt x="376" y="1"/>
                      </a:moveTo>
                      <a:cubicBezTo>
                        <a:pt x="95" y="5862"/>
                        <a:pt x="1" y="11724"/>
                        <a:pt x="95" y="17585"/>
                      </a:cubicBezTo>
                      <a:cubicBezTo>
                        <a:pt x="188" y="20515"/>
                        <a:pt x="282" y="23446"/>
                        <a:pt x="282" y="26377"/>
                      </a:cubicBezTo>
                      <a:cubicBezTo>
                        <a:pt x="376" y="29307"/>
                        <a:pt x="282" y="32238"/>
                        <a:pt x="188" y="35169"/>
                      </a:cubicBezTo>
                      <a:cubicBezTo>
                        <a:pt x="95" y="38006"/>
                        <a:pt x="95" y="40936"/>
                        <a:pt x="95" y="43867"/>
                      </a:cubicBezTo>
                      <a:cubicBezTo>
                        <a:pt x="1" y="46798"/>
                        <a:pt x="1" y="49728"/>
                        <a:pt x="1" y="52659"/>
                      </a:cubicBezTo>
                      <a:cubicBezTo>
                        <a:pt x="1" y="58520"/>
                        <a:pt x="95" y="64381"/>
                        <a:pt x="376" y="70243"/>
                      </a:cubicBezTo>
                      <a:lnTo>
                        <a:pt x="470" y="70243"/>
                      </a:lnTo>
                      <a:cubicBezTo>
                        <a:pt x="775" y="64381"/>
                        <a:pt x="868" y="58520"/>
                        <a:pt x="962" y="52659"/>
                      </a:cubicBezTo>
                      <a:cubicBezTo>
                        <a:pt x="962" y="49728"/>
                        <a:pt x="962" y="46798"/>
                        <a:pt x="868" y="43867"/>
                      </a:cubicBezTo>
                      <a:cubicBezTo>
                        <a:pt x="868" y="40936"/>
                        <a:pt x="775" y="38006"/>
                        <a:pt x="681" y="35169"/>
                      </a:cubicBezTo>
                      <a:cubicBezTo>
                        <a:pt x="681" y="32238"/>
                        <a:pt x="587" y="29307"/>
                        <a:pt x="587" y="26377"/>
                      </a:cubicBezTo>
                      <a:cubicBezTo>
                        <a:pt x="681" y="23446"/>
                        <a:pt x="775" y="20515"/>
                        <a:pt x="868" y="17585"/>
                      </a:cubicBezTo>
                      <a:cubicBezTo>
                        <a:pt x="868" y="11724"/>
                        <a:pt x="775" y="5862"/>
                        <a:pt x="470" y="1"/>
                      </a:cubicBezTo>
                      <a:close/>
                    </a:path>
                  </a:pathLst>
                </a:custGeom>
                <a:solidFill>
                  <a:schemeClr val="accent4">
                    <a:lumMod val="75000"/>
                  </a:schemeClr>
                </a:solidFill>
                <a:ln w="28575">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37;p58"/>
                <p:cNvSpPr/>
                <p:nvPr/>
              </p:nvSpPr>
              <p:spPr>
                <a:xfrm rot="5400000">
                  <a:off x="4513877" y="801272"/>
                  <a:ext cx="39770" cy="3772576"/>
                </a:xfrm>
                <a:custGeom>
                  <a:avLst/>
                  <a:gdLst/>
                  <a:ahLst/>
                  <a:cxnLst/>
                  <a:rect l="l" t="t" r="r" b="b"/>
                  <a:pathLst>
                    <a:path w="963" h="70243" extrusionOk="0">
                      <a:moveTo>
                        <a:pt x="376" y="1"/>
                      </a:moveTo>
                      <a:cubicBezTo>
                        <a:pt x="95" y="5862"/>
                        <a:pt x="1" y="11724"/>
                        <a:pt x="95" y="17585"/>
                      </a:cubicBezTo>
                      <a:cubicBezTo>
                        <a:pt x="188" y="20515"/>
                        <a:pt x="282" y="23446"/>
                        <a:pt x="282" y="26377"/>
                      </a:cubicBezTo>
                      <a:cubicBezTo>
                        <a:pt x="376" y="29307"/>
                        <a:pt x="282" y="32238"/>
                        <a:pt x="188" y="35169"/>
                      </a:cubicBezTo>
                      <a:cubicBezTo>
                        <a:pt x="95" y="38006"/>
                        <a:pt x="95" y="40936"/>
                        <a:pt x="95" y="43867"/>
                      </a:cubicBezTo>
                      <a:cubicBezTo>
                        <a:pt x="1" y="46798"/>
                        <a:pt x="1" y="49728"/>
                        <a:pt x="1" y="52659"/>
                      </a:cubicBezTo>
                      <a:cubicBezTo>
                        <a:pt x="1" y="58520"/>
                        <a:pt x="95" y="64381"/>
                        <a:pt x="376" y="70243"/>
                      </a:cubicBezTo>
                      <a:lnTo>
                        <a:pt x="470" y="70243"/>
                      </a:lnTo>
                      <a:cubicBezTo>
                        <a:pt x="775" y="64381"/>
                        <a:pt x="868" y="58520"/>
                        <a:pt x="962" y="52659"/>
                      </a:cubicBezTo>
                      <a:cubicBezTo>
                        <a:pt x="962" y="49728"/>
                        <a:pt x="962" y="46798"/>
                        <a:pt x="868" y="43867"/>
                      </a:cubicBezTo>
                      <a:cubicBezTo>
                        <a:pt x="868" y="40936"/>
                        <a:pt x="775" y="38006"/>
                        <a:pt x="681" y="35169"/>
                      </a:cubicBezTo>
                      <a:cubicBezTo>
                        <a:pt x="681" y="32238"/>
                        <a:pt x="587" y="29307"/>
                        <a:pt x="587" y="26377"/>
                      </a:cubicBezTo>
                      <a:cubicBezTo>
                        <a:pt x="681" y="23446"/>
                        <a:pt x="775" y="20515"/>
                        <a:pt x="868" y="17585"/>
                      </a:cubicBezTo>
                      <a:cubicBezTo>
                        <a:pt x="868" y="11724"/>
                        <a:pt x="775" y="5862"/>
                        <a:pt x="470" y="1"/>
                      </a:cubicBezTo>
                      <a:close/>
                    </a:path>
                  </a:pathLst>
                </a:custGeom>
                <a:solidFill>
                  <a:schemeClr val="accent4">
                    <a:lumMod val="75000"/>
                  </a:schemeClr>
                </a:solidFill>
                <a:ln w="28575">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38;p58"/>
                <p:cNvSpPr/>
                <p:nvPr/>
              </p:nvSpPr>
              <p:spPr>
                <a:xfrm rot="5400000">
                  <a:off x="4513877" y="-36927"/>
                  <a:ext cx="39770" cy="3772576"/>
                </a:xfrm>
                <a:custGeom>
                  <a:avLst/>
                  <a:gdLst/>
                  <a:ahLst/>
                  <a:cxnLst/>
                  <a:rect l="l" t="t" r="r" b="b"/>
                  <a:pathLst>
                    <a:path w="963" h="70243" extrusionOk="0">
                      <a:moveTo>
                        <a:pt x="376" y="1"/>
                      </a:moveTo>
                      <a:cubicBezTo>
                        <a:pt x="95" y="5862"/>
                        <a:pt x="1" y="11724"/>
                        <a:pt x="95" y="17585"/>
                      </a:cubicBezTo>
                      <a:cubicBezTo>
                        <a:pt x="188" y="20515"/>
                        <a:pt x="282" y="23446"/>
                        <a:pt x="282" y="26377"/>
                      </a:cubicBezTo>
                      <a:cubicBezTo>
                        <a:pt x="376" y="29307"/>
                        <a:pt x="282" y="32238"/>
                        <a:pt x="188" y="35169"/>
                      </a:cubicBezTo>
                      <a:cubicBezTo>
                        <a:pt x="95" y="38006"/>
                        <a:pt x="95" y="40936"/>
                        <a:pt x="95" y="43867"/>
                      </a:cubicBezTo>
                      <a:cubicBezTo>
                        <a:pt x="1" y="46798"/>
                        <a:pt x="1" y="49728"/>
                        <a:pt x="1" y="52659"/>
                      </a:cubicBezTo>
                      <a:cubicBezTo>
                        <a:pt x="1" y="58520"/>
                        <a:pt x="95" y="64381"/>
                        <a:pt x="376" y="70243"/>
                      </a:cubicBezTo>
                      <a:lnTo>
                        <a:pt x="470" y="70243"/>
                      </a:lnTo>
                      <a:cubicBezTo>
                        <a:pt x="775" y="64381"/>
                        <a:pt x="868" y="58520"/>
                        <a:pt x="962" y="52659"/>
                      </a:cubicBezTo>
                      <a:cubicBezTo>
                        <a:pt x="962" y="49728"/>
                        <a:pt x="962" y="46798"/>
                        <a:pt x="868" y="43867"/>
                      </a:cubicBezTo>
                      <a:cubicBezTo>
                        <a:pt x="868" y="40936"/>
                        <a:pt x="775" y="38006"/>
                        <a:pt x="681" y="35169"/>
                      </a:cubicBezTo>
                      <a:cubicBezTo>
                        <a:pt x="681" y="32238"/>
                        <a:pt x="587" y="29307"/>
                        <a:pt x="587" y="26377"/>
                      </a:cubicBezTo>
                      <a:cubicBezTo>
                        <a:pt x="681" y="23446"/>
                        <a:pt x="775" y="20515"/>
                        <a:pt x="868" y="17585"/>
                      </a:cubicBezTo>
                      <a:cubicBezTo>
                        <a:pt x="868" y="11724"/>
                        <a:pt x="775" y="5862"/>
                        <a:pt x="470" y="1"/>
                      </a:cubicBezTo>
                      <a:close/>
                    </a:path>
                  </a:pathLst>
                </a:custGeom>
                <a:solidFill>
                  <a:schemeClr val="accent4">
                    <a:lumMod val="75000"/>
                  </a:schemeClr>
                </a:solidFill>
                <a:ln w="28575">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939;p58"/>
              <p:cNvSpPr/>
              <p:nvPr/>
            </p:nvSpPr>
            <p:spPr>
              <a:xfrm>
                <a:off x="6396774" y="1703400"/>
                <a:ext cx="23493" cy="1120551"/>
              </a:xfrm>
              <a:custGeom>
                <a:avLst/>
                <a:gdLst/>
                <a:ahLst/>
                <a:cxnLst/>
                <a:rect l="l" t="t" r="r" b="b"/>
                <a:pathLst>
                  <a:path w="963" h="70243" extrusionOk="0">
                    <a:moveTo>
                      <a:pt x="376" y="1"/>
                    </a:moveTo>
                    <a:cubicBezTo>
                      <a:pt x="95" y="5862"/>
                      <a:pt x="1" y="11724"/>
                      <a:pt x="95" y="17585"/>
                    </a:cubicBezTo>
                    <a:cubicBezTo>
                      <a:pt x="188" y="20515"/>
                      <a:pt x="282" y="23446"/>
                      <a:pt x="282" y="26377"/>
                    </a:cubicBezTo>
                    <a:cubicBezTo>
                      <a:pt x="376" y="29307"/>
                      <a:pt x="282" y="32238"/>
                      <a:pt x="188" y="35169"/>
                    </a:cubicBezTo>
                    <a:cubicBezTo>
                      <a:pt x="95" y="38006"/>
                      <a:pt x="95" y="40936"/>
                      <a:pt x="95" y="43867"/>
                    </a:cubicBezTo>
                    <a:cubicBezTo>
                      <a:pt x="1" y="46798"/>
                      <a:pt x="1" y="49728"/>
                      <a:pt x="1" y="52659"/>
                    </a:cubicBezTo>
                    <a:cubicBezTo>
                      <a:pt x="1" y="58520"/>
                      <a:pt x="95" y="64381"/>
                      <a:pt x="376" y="70243"/>
                    </a:cubicBezTo>
                    <a:lnTo>
                      <a:pt x="470" y="70243"/>
                    </a:lnTo>
                    <a:cubicBezTo>
                      <a:pt x="775" y="64381"/>
                      <a:pt x="868" y="58520"/>
                      <a:pt x="962" y="52659"/>
                    </a:cubicBezTo>
                    <a:cubicBezTo>
                      <a:pt x="962" y="49728"/>
                      <a:pt x="962" y="46798"/>
                      <a:pt x="868" y="43867"/>
                    </a:cubicBezTo>
                    <a:cubicBezTo>
                      <a:pt x="868" y="40936"/>
                      <a:pt x="775" y="38006"/>
                      <a:pt x="681" y="35169"/>
                    </a:cubicBezTo>
                    <a:cubicBezTo>
                      <a:pt x="681" y="32238"/>
                      <a:pt x="587" y="29307"/>
                      <a:pt x="587" y="26377"/>
                    </a:cubicBezTo>
                    <a:cubicBezTo>
                      <a:pt x="681" y="23446"/>
                      <a:pt x="775" y="20515"/>
                      <a:pt x="868" y="17585"/>
                    </a:cubicBezTo>
                    <a:cubicBezTo>
                      <a:pt x="868" y="11724"/>
                      <a:pt x="775" y="5862"/>
                      <a:pt x="470" y="1"/>
                    </a:cubicBezTo>
                    <a:close/>
                  </a:path>
                </a:pathLst>
              </a:custGeom>
              <a:solidFill>
                <a:schemeClr val="accent4">
                  <a:lumMod val="75000"/>
                </a:schemeClr>
              </a:solidFill>
              <a:ln w="28575">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 name="Google Shape;3296;p32"/>
          <p:cNvSpPr txBox="1"/>
          <p:nvPr/>
        </p:nvSpPr>
        <p:spPr>
          <a:xfrm>
            <a:off x="1157605" y="5052813"/>
            <a:ext cx="8540309" cy="472000"/>
          </a:xfrm>
          <a:prstGeom prst="rect">
            <a:avLst/>
          </a:prstGeom>
          <a:noFill/>
          <a:ln>
            <a:noFill/>
          </a:ln>
        </p:spPr>
        <p:txBody>
          <a:bodyPr spcFirstLastPara="1" wrap="square" lIns="0" tIns="0" rIns="0" bIns="0" anchor="ctr" anchorCtr="0">
            <a:noAutofit/>
          </a:bodyPr>
          <a:lstStyle/>
          <a:p>
            <a:r>
              <a:rPr lang="en" sz="2667" b="1" dirty="0" smtClean="0">
                <a:solidFill>
                  <a:srgbClr val="00B050"/>
                </a:solidFill>
                <a:latin typeface="iCiel Cadena" panose="02000503000000020004" pitchFamily="2" charset="0"/>
                <a:ea typeface="Didact Gothic"/>
                <a:cs typeface="Didact Gothic"/>
                <a:sym typeface="Didact Gothic"/>
              </a:rPr>
              <a:t>III. </a:t>
            </a:r>
            <a:r>
              <a:rPr lang="en-US" sz="2667" b="1" dirty="0" smtClean="0">
                <a:solidFill>
                  <a:srgbClr val="00B050"/>
                </a:solidFill>
                <a:latin typeface="iCiel Cadena" panose="02000503000000020004" pitchFamily="2" charset="0"/>
                <a:ea typeface="Didact Gothic"/>
                <a:cs typeface="Didact Gothic"/>
                <a:sym typeface="Didact Gothic"/>
              </a:rPr>
              <a:t>CỦNG CỐ BÀI HỌC </a:t>
            </a:r>
            <a:endParaRPr sz="2667" b="1" dirty="0">
              <a:solidFill>
                <a:srgbClr val="00B050"/>
              </a:solidFill>
              <a:latin typeface="iCiel Cadena" panose="02000503000000020004" pitchFamily="2" charset="0"/>
              <a:ea typeface="Didact Gothic"/>
              <a:cs typeface="Didact Gothic"/>
              <a:sym typeface="Didact Gothic"/>
            </a:endParaRPr>
          </a:p>
        </p:txBody>
      </p:sp>
      <p:sp>
        <p:nvSpPr>
          <p:cNvPr id="33" name="Google Shape;3298;p32"/>
          <p:cNvSpPr/>
          <p:nvPr/>
        </p:nvSpPr>
        <p:spPr>
          <a:xfrm rot="-1116879">
            <a:off x="588225" y="5112241"/>
            <a:ext cx="368064" cy="363332"/>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34" name="Google Shape;3294;p32"/>
          <p:cNvSpPr txBox="1"/>
          <p:nvPr/>
        </p:nvSpPr>
        <p:spPr>
          <a:xfrm>
            <a:off x="1236735" y="2261255"/>
            <a:ext cx="8206200" cy="472000"/>
          </a:xfrm>
          <a:prstGeom prst="rect">
            <a:avLst/>
          </a:prstGeom>
          <a:noFill/>
          <a:ln>
            <a:noFill/>
          </a:ln>
        </p:spPr>
        <p:txBody>
          <a:bodyPr spcFirstLastPara="1" wrap="square" lIns="0" tIns="0" rIns="0" bIns="0" anchor="ctr" anchorCtr="0">
            <a:noAutofit/>
          </a:bodyPr>
          <a:lstStyle/>
          <a:p>
            <a:r>
              <a:rPr lang="en" sz="2667" b="1" dirty="0" smtClean="0">
                <a:solidFill>
                  <a:schemeClr val="accent4">
                    <a:lumMod val="75000"/>
                  </a:schemeClr>
                </a:solidFill>
                <a:latin typeface="iCiel Cadena" panose="02000503000000020004" pitchFamily="2" charset="0"/>
                <a:ea typeface="Didact Gothic"/>
                <a:cs typeface="Didact Gothic"/>
                <a:sym typeface="Didact Gothic"/>
              </a:rPr>
              <a:t>I. MỤC TIÊU BÀI HỌC</a:t>
            </a:r>
            <a:endParaRPr sz="2667" b="1" dirty="0">
              <a:solidFill>
                <a:schemeClr val="accent4">
                  <a:lumMod val="75000"/>
                </a:schemeClr>
              </a:solidFill>
              <a:latin typeface="iCiel Cadena" panose="02000503000000020004" pitchFamily="2" charset="0"/>
              <a:ea typeface="Didact Gothic"/>
              <a:cs typeface="Didact Gothic"/>
              <a:sym typeface="Didact Gothic"/>
            </a:endParaRPr>
          </a:p>
        </p:txBody>
      </p:sp>
      <p:sp>
        <p:nvSpPr>
          <p:cNvPr id="35" name="Google Shape;3300;p32"/>
          <p:cNvSpPr/>
          <p:nvPr/>
        </p:nvSpPr>
        <p:spPr>
          <a:xfrm rot="-1116879">
            <a:off x="588225" y="2382347"/>
            <a:ext cx="368064" cy="363332"/>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7" name="Google Shape;3292;p32"/>
          <p:cNvSpPr txBox="1"/>
          <p:nvPr/>
        </p:nvSpPr>
        <p:spPr>
          <a:xfrm>
            <a:off x="1263107" y="3084467"/>
            <a:ext cx="7573155" cy="472000"/>
          </a:xfrm>
          <a:prstGeom prst="rect">
            <a:avLst/>
          </a:prstGeom>
          <a:noFill/>
          <a:ln>
            <a:noFill/>
          </a:ln>
        </p:spPr>
        <p:txBody>
          <a:bodyPr spcFirstLastPara="1" wrap="square" lIns="0" tIns="0" rIns="0" bIns="0" anchor="ctr" anchorCtr="0">
            <a:noAutofit/>
          </a:bodyPr>
          <a:lstStyle/>
          <a:p>
            <a:r>
              <a:rPr lang="en" sz="2667" b="1" dirty="0" smtClean="0">
                <a:solidFill>
                  <a:schemeClr val="accent2">
                    <a:lumMod val="75000"/>
                  </a:schemeClr>
                </a:solidFill>
                <a:latin typeface="iCiel Cadena" panose="02000503000000020004" pitchFamily="2" charset="0"/>
                <a:ea typeface="Didact Gothic"/>
                <a:cs typeface="Didact Gothic"/>
                <a:sym typeface="Didact Gothic"/>
              </a:rPr>
              <a:t>II. NỘI DUNG BÀI HỌC</a:t>
            </a:r>
            <a:endParaRPr sz="2667" b="1" dirty="0">
              <a:solidFill>
                <a:schemeClr val="accent2">
                  <a:lumMod val="75000"/>
                </a:schemeClr>
              </a:solidFill>
              <a:latin typeface="iCiel Cadena" panose="02000503000000020004" pitchFamily="2" charset="0"/>
              <a:ea typeface="Didact Gothic"/>
              <a:cs typeface="Didact Gothic"/>
              <a:sym typeface="Didact Gothic"/>
            </a:endParaRPr>
          </a:p>
        </p:txBody>
      </p:sp>
      <p:sp>
        <p:nvSpPr>
          <p:cNvPr id="38" name="Google Shape;3299;p32"/>
          <p:cNvSpPr/>
          <p:nvPr/>
        </p:nvSpPr>
        <p:spPr>
          <a:xfrm rot="-1116879">
            <a:off x="588225" y="3172153"/>
            <a:ext cx="368064" cy="363332"/>
          </a:xfrm>
          <a:custGeom>
            <a:avLst/>
            <a:gdLst/>
            <a:ahLst/>
            <a:cxnLst/>
            <a:rect l="l" t="t" r="r" b="b"/>
            <a:pathLst>
              <a:path w="7158" h="7067" extrusionOk="0">
                <a:moveTo>
                  <a:pt x="4230" y="1"/>
                </a:moveTo>
                <a:cubicBezTo>
                  <a:pt x="4050" y="1"/>
                  <a:pt x="3847" y="107"/>
                  <a:pt x="3643" y="329"/>
                </a:cubicBezTo>
                <a:lnTo>
                  <a:pt x="3552" y="420"/>
                </a:lnTo>
                <a:lnTo>
                  <a:pt x="3460" y="512"/>
                </a:lnTo>
                <a:lnTo>
                  <a:pt x="2570" y="1493"/>
                </a:lnTo>
                <a:lnTo>
                  <a:pt x="1155" y="1265"/>
                </a:lnTo>
                <a:lnTo>
                  <a:pt x="995" y="1242"/>
                </a:lnTo>
                <a:cubicBezTo>
                  <a:pt x="930" y="1234"/>
                  <a:pt x="868" y="1230"/>
                  <a:pt x="809" y="1230"/>
                </a:cubicBezTo>
                <a:cubicBezTo>
                  <a:pt x="217" y="1230"/>
                  <a:pt x="1" y="1640"/>
                  <a:pt x="333" y="2201"/>
                </a:cubicBezTo>
                <a:lnTo>
                  <a:pt x="447" y="2452"/>
                </a:lnTo>
                <a:lnTo>
                  <a:pt x="1086" y="3616"/>
                </a:lnTo>
                <a:lnTo>
                  <a:pt x="516" y="4780"/>
                </a:lnTo>
                <a:lnTo>
                  <a:pt x="447" y="4917"/>
                </a:lnTo>
                <a:lnTo>
                  <a:pt x="379" y="5031"/>
                </a:lnTo>
                <a:cubicBezTo>
                  <a:pt x="101" y="5607"/>
                  <a:pt x="307" y="5993"/>
                  <a:pt x="831" y="5993"/>
                </a:cubicBezTo>
                <a:cubicBezTo>
                  <a:pt x="910" y="5993"/>
                  <a:pt x="995" y="5985"/>
                  <a:pt x="1086" y="5967"/>
                </a:cubicBezTo>
                <a:lnTo>
                  <a:pt x="1223" y="5944"/>
                </a:lnTo>
                <a:lnTo>
                  <a:pt x="1360" y="5921"/>
                </a:lnTo>
                <a:lnTo>
                  <a:pt x="2661" y="5670"/>
                </a:lnTo>
                <a:lnTo>
                  <a:pt x="3711" y="6674"/>
                </a:lnTo>
                <a:lnTo>
                  <a:pt x="3803" y="6766"/>
                </a:lnTo>
                <a:cubicBezTo>
                  <a:pt x="3997" y="6969"/>
                  <a:pt x="4192" y="7067"/>
                  <a:pt x="4363" y="7067"/>
                </a:cubicBezTo>
                <a:cubicBezTo>
                  <a:pt x="4633" y="7067"/>
                  <a:pt x="4842" y="6825"/>
                  <a:pt x="4898" y="6378"/>
                </a:cubicBezTo>
                <a:lnTo>
                  <a:pt x="5104" y="4803"/>
                </a:lnTo>
                <a:lnTo>
                  <a:pt x="6268" y="4186"/>
                </a:lnTo>
                <a:lnTo>
                  <a:pt x="6405" y="4118"/>
                </a:lnTo>
                <a:lnTo>
                  <a:pt x="6519" y="4072"/>
                </a:lnTo>
                <a:cubicBezTo>
                  <a:pt x="7158" y="3730"/>
                  <a:pt x="7135" y="3205"/>
                  <a:pt x="6473" y="2908"/>
                </a:cubicBezTo>
                <a:lnTo>
                  <a:pt x="6405" y="2863"/>
                </a:lnTo>
                <a:lnTo>
                  <a:pt x="5035" y="2223"/>
                </a:lnTo>
                <a:lnTo>
                  <a:pt x="4807" y="900"/>
                </a:lnTo>
                <a:lnTo>
                  <a:pt x="4784" y="649"/>
                </a:lnTo>
                <a:cubicBezTo>
                  <a:pt x="4703" y="228"/>
                  <a:pt x="4492" y="1"/>
                  <a:pt x="423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0" name="Google Shape;3296;p32"/>
          <p:cNvSpPr txBox="1"/>
          <p:nvPr/>
        </p:nvSpPr>
        <p:spPr>
          <a:xfrm>
            <a:off x="556772" y="3549989"/>
            <a:ext cx="5899687" cy="472000"/>
          </a:xfrm>
          <a:prstGeom prst="rect">
            <a:avLst/>
          </a:prstGeom>
          <a:noFill/>
          <a:ln>
            <a:noFill/>
          </a:ln>
        </p:spPr>
        <p:txBody>
          <a:bodyPr spcFirstLastPara="1" wrap="square" lIns="0" tIns="0" rIns="0" bIns="0" anchor="ctr" anchorCtr="0">
            <a:noAutofit/>
          </a:bodyPr>
          <a:lstStyle/>
          <a:p>
            <a:r>
              <a:rPr lang="en" sz="2667" b="1" dirty="0">
                <a:latin typeface="iCiel Cadena" panose="02000503000000020004" pitchFamily="2" charset="0"/>
                <a:ea typeface="Didact Gothic"/>
                <a:cs typeface="Didact Gothic"/>
                <a:sym typeface="Didact Gothic"/>
              </a:rPr>
              <a:t>1</a:t>
            </a:r>
            <a:r>
              <a:rPr lang="en"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Hệ</a:t>
            </a:r>
            <a:r>
              <a:rPr lang="en-US"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thống</a:t>
            </a:r>
            <a:r>
              <a:rPr lang="en-US"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kinh</a:t>
            </a:r>
            <a:r>
              <a:rPr lang="en-US"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vĩ</a:t>
            </a:r>
            <a:r>
              <a:rPr lang="en-US"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tuyến</a:t>
            </a:r>
            <a:r>
              <a:rPr lang="en-US" sz="2667" b="1" dirty="0" smtClean="0">
                <a:latin typeface="iCiel Cadena" panose="02000503000000020004" pitchFamily="2" charset="0"/>
                <a:ea typeface="Didact Gothic"/>
                <a:cs typeface="Didact Gothic"/>
                <a:sym typeface="Didact Gothic"/>
              </a:rPr>
              <a:t>.</a:t>
            </a:r>
            <a:endParaRPr sz="2667" b="1" dirty="0">
              <a:latin typeface="iCiel Cadena" panose="02000503000000020004" pitchFamily="2" charset="0"/>
              <a:ea typeface="Didact Gothic"/>
              <a:cs typeface="Didact Gothic"/>
              <a:sym typeface="Didact Gothic"/>
            </a:endParaRPr>
          </a:p>
        </p:txBody>
      </p:sp>
      <p:sp>
        <p:nvSpPr>
          <p:cNvPr id="41" name="Google Shape;3296;p32"/>
          <p:cNvSpPr txBox="1"/>
          <p:nvPr/>
        </p:nvSpPr>
        <p:spPr>
          <a:xfrm>
            <a:off x="556772" y="3969008"/>
            <a:ext cx="6573255" cy="472000"/>
          </a:xfrm>
          <a:prstGeom prst="rect">
            <a:avLst/>
          </a:prstGeom>
          <a:noFill/>
          <a:ln>
            <a:noFill/>
          </a:ln>
        </p:spPr>
        <p:txBody>
          <a:bodyPr spcFirstLastPara="1" wrap="square" lIns="0" tIns="0" rIns="0" bIns="0" anchor="ctr" anchorCtr="0">
            <a:noAutofit/>
          </a:bodyPr>
          <a:lstStyle/>
          <a:p>
            <a:r>
              <a:rPr lang="en" sz="2667" b="1" dirty="0" smtClean="0">
                <a:latin typeface="iCiel Cadena" panose="02000503000000020004" pitchFamily="2" charset="0"/>
                <a:ea typeface="Didact Gothic"/>
                <a:cs typeface="Didact Gothic"/>
                <a:sym typeface="Didact Gothic"/>
              </a:rPr>
              <a:t>2. </a:t>
            </a:r>
            <a:r>
              <a:rPr lang="en-US" sz="2667" b="1" dirty="0" err="1" smtClean="0">
                <a:latin typeface="iCiel Cadena" panose="02000503000000020004" pitchFamily="2" charset="0"/>
                <a:ea typeface="Didact Gothic"/>
                <a:cs typeface="Didact Gothic"/>
                <a:sym typeface="Didact Gothic"/>
              </a:rPr>
              <a:t>Tọa</a:t>
            </a:r>
            <a:r>
              <a:rPr lang="en-US"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độ</a:t>
            </a:r>
            <a:r>
              <a:rPr lang="en-US"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địa</a:t>
            </a:r>
            <a:r>
              <a:rPr lang="en-US"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lý</a:t>
            </a:r>
            <a:r>
              <a:rPr lang="en-US" sz="2667" b="1" dirty="0" smtClean="0">
                <a:latin typeface="iCiel Cadena" panose="02000503000000020004" pitchFamily="2" charset="0"/>
                <a:ea typeface="Didact Gothic"/>
                <a:cs typeface="Didact Gothic"/>
                <a:sym typeface="Didact Gothic"/>
              </a:rPr>
              <a:t>.</a:t>
            </a:r>
            <a:endParaRPr sz="2667" b="1" dirty="0">
              <a:latin typeface="iCiel Cadena" panose="02000503000000020004" pitchFamily="2" charset="0"/>
              <a:ea typeface="Didact Gothic"/>
              <a:cs typeface="Didact Gothic"/>
              <a:sym typeface="Didact Gothic"/>
            </a:endParaRPr>
          </a:p>
        </p:txBody>
      </p:sp>
      <p:sp>
        <p:nvSpPr>
          <p:cNvPr id="42" name="Google Shape;3296;p32"/>
          <p:cNvSpPr txBox="1"/>
          <p:nvPr/>
        </p:nvSpPr>
        <p:spPr>
          <a:xfrm>
            <a:off x="556773" y="4367528"/>
            <a:ext cx="5899686" cy="472000"/>
          </a:xfrm>
          <a:prstGeom prst="rect">
            <a:avLst/>
          </a:prstGeom>
          <a:noFill/>
          <a:ln>
            <a:noFill/>
          </a:ln>
        </p:spPr>
        <p:txBody>
          <a:bodyPr spcFirstLastPara="1" wrap="square" lIns="0" tIns="0" rIns="0" bIns="0" anchor="ctr" anchorCtr="0">
            <a:noAutofit/>
          </a:bodyPr>
          <a:lstStyle/>
          <a:p>
            <a:r>
              <a:rPr lang="en" sz="2667" b="1" dirty="0">
                <a:latin typeface="iCiel Cadena" panose="02000503000000020004" pitchFamily="2" charset="0"/>
                <a:ea typeface="Didact Gothic"/>
                <a:cs typeface="Didact Gothic"/>
                <a:sym typeface="Didact Gothic"/>
              </a:rPr>
              <a:t>3</a:t>
            </a:r>
            <a:r>
              <a:rPr lang="en"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Lưới</a:t>
            </a:r>
            <a:r>
              <a:rPr lang="en-US"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kinh</a:t>
            </a:r>
            <a:r>
              <a:rPr lang="en-US"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vĩ</a:t>
            </a:r>
            <a:r>
              <a:rPr lang="en-US"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tuyến</a:t>
            </a:r>
            <a:r>
              <a:rPr lang="en-US"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của</a:t>
            </a:r>
            <a:r>
              <a:rPr lang="en-US"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bản</a:t>
            </a:r>
            <a:r>
              <a:rPr lang="en-US"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đồ</a:t>
            </a:r>
            <a:r>
              <a:rPr lang="en-US"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thế</a:t>
            </a:r>
            <a:r>
              <a:rPr lang="en-US" sz="2667" b="1" dirty="0" smtClean="0">
                <a:latin typeface="iCiel Cadena" panose="02000503000000020004" pitchFamily="2" charset="0"/>
                <a:ea typeface="Didact Gothic"/>
                <a:cs typeface="Didact Gothic"/>
                <a:sym typeface="Didact Gothic"/>
              </a:rPr>
              <a:t> </a:t>
            </a:r>
            <a:r>
              <a:rPr lang="en-US" sz="2667" b="1" dirty="0" err="1" smtClean="0">
                <a:latin typeface="iCiel Cadena" panose="02000503000000020004" pitchFamily="2" charset="0"/>
                <a:ea typeface="Didact Gothic"/>
                <a:cs typeface="Didact Gothic"/>
                <a:sym typeface="Didact Gothic"/>
              </a:rPr>
              <a:t>giới</a:t>
            </a:r>
            <a:r>
              <a:rPr lang="en-US" sz="2667" b="1" dirty="0" smtClean="0">
                <a:latin typeface="iCiel Cadena" panose="02000503000000020004" pitchFamily="2" charset="0"/>
                <a:ea typeface="Didact Gothic"/>
                <a:cs typeface="Didact Gothic"/>
                <a:sym typeface="Didact Gothic"/>
              </a:rPr>
              <a:t>.</a:t>
            </a:r>
            <a:endParaRPr sz="2667" b="1" dirty="0">
              <a:latin typeface="iCiel Cadena" panose="02000503000000020004" pitchFamily="2" charset="0"/>
              <a:ea typeface="Didact Gothic"/>
              <a:cs typeface="Didact Gothic"/>
              <a:sym typeface="Didact Gothic"/>
            </a:endParaRPr>
          </a:p>
        </p:txBody>
      </p:sp>
      <p:pic>
        <p:nvPicPr>
          <p:cNvPr id="2" name="Picture 2" descr="Ecology Concept People Take Care About Planet Ecology Protect Nature And  Ecology Banner Earth Day Globe With Trees Plants And Volunteer People  Vector Illustration Stock Illustration - Download Image Now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2982" y="2049790"/>
            <a:ext cx="4534945" cy="4534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6418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 on Environmen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2135" y="2062667"/>
            <a:ext cx="5689865" cy="4462819"/>
          </a:xfrm>
          <a:prstGeom prst="rect">
            <a:avLst/>
          </a:prstGeom>
          <a:noFill/>
          <a:extLst>
            <a:ext uri="{909E8E84-426E-40DD-AFC4-6F175D3DCCD1}">
              <a14:hiddenFill xmlns:a14="http://schemas.microsoft.com/office/drawing/2010/main">
                <a:solidFill>
                  <a:srgbClr val="FFFFFF"/>
                </a:solidFill>
              </a14:hiddenFill>
            </a:ext>
          </a:extLst>
        </p:spPr>
      </p:pic>
      <p:grpSp>
        <p:nvGrpSpPr>
          <p:cNvPr id="104" name="Google Shape;2934;p58"/>
          <p:cNvGrpSpPr/>
          <p:nvPr/>
        </p:nvGrpSpPr>
        <p:grpSpPr>
          <a:xfrm>
            <a:off x="2597858" y="934223"/>
            <a:ext cx="6305307" cy="1014325"/>
            <a:chOff x="2514644" y="1703400"/>
            <a:chExt cx="4114749" cy="1120555"/>
          </a:xfrm>
          <a:solidFill>
            <a:srgbClr val="FFFF00"/>
          </a:solidFill>
        </p:grpSpPr>
        <p:grpSp>
          <p:nvGrpSpPr>
            <p:cNvPr id="105" name="Google Shape;2935;p58"/>
            <p:cNvGrpSpPr/>
            <p:nvPr/>
          </p:nvGrpSpPr>
          <p:grpSpPr>
            <a:xfrm>
              <a:off x="2514644" y="1703404"/>
              <a:ext cx="4114749" cy="1120551"/>
              <a:chOff x="2647474" y="1703400"/>
              <a:chExt cx="3772576" cy="1120551"/>
            </a:xfrm>
            <a:grpFill/>
          </p:grpSpPr>
          <p:sp>
            <p:nvSpPr>
              <p:cNvPr id="107" name="Google Shape;2936;p58"/>
              <p:cNvSpPr/>
              <p:nvPr/>
            </p:nvSpPr>
            <p:spPr>
              <a:xfrm>
                <a:off x="2777274" y="1703400"/>
                <a:ext cx="21539" cy="1120551"/>
              </a:xfrm>
              <a:custGeom>
                <a:avLst/>
                <a:gdLst/>
                <a:ahLst/>
                <a:cxnLst/>
                <a:rect l="l" t="t" r="r" b="b"/>
                <a:pathLst>
                  <a:path w="963" h="70243" extrusionOk="0">
                    <a:moveTo>
                      <a:pt x="376" y="1"/>
                    </a:moveTo>
                    <a:cubicBezTo>
                      <a:pt x="95" y="5862"/>
                      <a:pt x="1" y="11724"/>
                      <a:pt x="95" y="17585"/>
                    </a:cubicBezTo>
                    <a:cubicBezTo>
                      <a:pt x="188" y="20515"/>
                      <a:pt x="282" y="23446"/>
                      <a:pt x="282" y="26377"/>
                    </a:cubicBezTo>
                    <a:cubicBezTo>
                      <a:pt x="376" y="29307"/>
                      <a:pt x="282" y="32238"/>
                      <a:pt x="188" y="35169"/>
                    </a:cubicBezTo>
                    <a:cubicBezTo>
                      <a:pt x="95" y="38006"/>
                      <a:pt x="95" y="40936"/>
                      <a:pt x="95" y="43867"/>
                    </a:cubicBezTo>
                    <a:cubicBezTo>
                      <a:pt x="1" y="46798"/>
                      <a:pt x="1" y="49728"/>
                      <a:pt x="1" y="52659"/>
                    </a:cubicBezTo>
                    <a:cubicBezTo>
                      <a:pt x="1" y="58520"/>
                      <a:pt x="95" y="64381"/>
                      <a:pt x="376" y="70243"/>
                    </a:cubicBezTo>
                    <a:lnTo>
                      <a:pt x="470" y="70243"/>
                    </a:lnTo>
                    <a:cubicBezTo>
                      <a:pt x="775" y="64381"/>
                      <a:pt x="868" y="58520"/>
                      <a:pt x="962" y="52659"/>
                    </a:cubicBezTo>
                    <a:cubicBezTo>
                      <a:pt x="962" y="49728"/>
                      <a:pt x="962" y="46798"/>
                      <a:pt x="868" y="43867"/>
                    </a:cubicBezTo>
                    <a:cubicBezTo>
                      <a:pt x="868" y="40936"/>
                      <a:pt x="775" y="38006"/>
                      <a:pt x="681" y="35169"/>
                    </a:cubicBezTo>
                    <a:cubicBezTo>
                      <a:pt x="681" y="32238"/>
                      <a:pt x="587" y="29307"/>
                      <a:pt x="587" y="26377"/>
                    </a:cubicBezTo>
                    <a:cubicBezTo>
                      <a:pt x="681" y="23446"/>
                      <a:pt x="775" y="20515"/>
                      <a:pt x="868" y="17585"/>
                    </a:cubicBezTo>
                    <a:cubicBezTo>
                      <a:pt x="868" y="11724"/>
                      <a:pt x="775" y="5862"/>
                      <a:pt x="470" y="1"/>
                    </a:cubicBezTo>
                    <a:close/>
                  </a:path>
                </a:pathLst>
              </a:custGeom>
              <a:solidFill>
                <a:schemeClr val="accent4">
                  <a:lumMod val="75000"/>
                </a:schemeClr>
              </a:solidFill>
              <a:ln w="28575">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37;p58"/>
              <p:cNvSpPr/>
              <p:nvPr/>
            </p:nvSpPr>
            <p:spPr>
              <a:xfrm rot="5400000">
                <a:off x="4513877" y="801272"/>
                <a:ext cx="39770" cy="3772576"/>
              </a:xfrm>
              <a:custGeom>
                <a:avLst/>
                <a:gdLst/>
                <a:ahLst/>
                <a:cxnLst/>
                <a:rect l="l" t="t" r="r" b="b"/>
                <a:pathLst>
                  <a:path w="963" h="70243" extrusionOk="0">
                    <a:moveTo>
                      <a:pt x="376" y="1"/>
                    </a:moveTo>
                    <a:cubicBezTo>
                      <a:pt x="95" y="5862"/>
                      <a:pt x="1" y="11724"/>
                      <a:pt x="95" y="17585"/>
                    </a:cubicBezTo>
                    <a:cubicBezTo>
                      <a:pt x="188" y="20515"/>
                      <a:pt x="282" y="23446"/>
                      <a:pt x="282" y="26377"/>
                    </a:cubicBezTo>
                    <a:cubicBezTo>
                      <a:pt x="376" y="29307"/>
                      <a:pt x="282" y="32238"/>
                      <a:pt x="188" y="35169"/>
                    </a:cubicBezTo>
                    <a:cubicBezTo>
                      <a:pt x="95" y="38006"/>
                      <a:pt x="95" y="40936"/>
                      <a:pt x="95" y="43867"/>
                    </a:cubicBezTo>
                    <a:cubicBezTo>
                      <a:pt x="1" y="46798"/>
                      <a:pt x="1" y="49728"/>
                      <a:pt x="1" y="52659"/>
                    </a:cubicBezTo>
                    <a:cubicBezTo>
                      <a:pt x="1" y="58520"/>
                      <a:pt x="95" y="64381"/>
                      <a:pt x="376" y="70243"/>
                    </a:cubicBezTo>
                    <a:lnTo>
                      <a:pt x="470" y="70243"/>
                    </a:lnTo>
                    <a:cubicBezTo>
                      <a:pt x="775" y="64381"/>
                      <a:pt x="868" y="58520"/>
                      <a:pt x="962" y="52659"/>
                    </a:cubicBezTo>
                    <a:cubicBezTo>
                      <a:pt x="962" y="49728"/>
                      <a:pt x="962" y="46798"/>
                      <a:pt x="868" y="43867"/>
                    </a:cubicBezTo>
                    <a:cubicBezTo>
                      <a:pt x="868" y="40936"/>
                      <a:pt x="775" y="38006"/>
                      <a:pt x="681" y="35169"/>
                    </a:cubicBezTo>
                    <a:cubicBezTo>
                      <a:pt x="681" y="32238"/>
                      <a:pt x="587" y="29307"/>
                      <a:pt x="587" y="26377"/>
                    </a:cubicBezTo>
                    <a:cubicBezTo>
                      <a:pt x="681" y="23446"/>
                      <a:pt x="775" y="20515"/>
                      <a:pt x="868" y="17585"/>
                    </a:cubicBezTo>
                    <a:cubicBezTo>
                      <a:pt x="868" y="11724"/>
                      <a:pt x="775" y="5862"/>
                      <a:pt x="470" y="1"/>
                    </a:cubicBezTo>
                    <a:close/>
                  </a:path>
                </a:pathLst>
              </a:custGeom>
              <a:solidFill>
                <a:schemeClr val="accent4">
                  <a:lumMod val="75000"/>
                </a:schemeClr>
              </a:solidFill>
              <a:ln w="28575">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38;p58"/>
              <p:cNvSpPr/>
              <p:nvPr/>
            </p:nvSpPr>
            <p:spPr>
              <a:xfrm rot="5400000">
                <a:off x="4513877" y="-36927"/>
                <a:ext cx="39770" cy="3772576"/>
              </a:xfrm>
              <a:custGeom>
                <a:avLst/>
                <a:gdLst/>
                <a:ahLst/>
                <a:cxnLst/>
                <a:rect l="l" t="t" r="r" b="b"/>
                <a:pathLst>
                  <a:path w="963" h="70243" extrusionOk="0">
                    <a:moveTo>
                      <a:pt x="376" y="1"/>
                    </a:moveTo>
                    <a:cubicBezTo>
                      <a:pt x="95" y="5862"/>
                      <a:pt x="1" y="11724"/>
                      <a:pt x="95" y="17585"/>
                    </a:cubicBezTo>
                    <a:cubicBezTo>
                      <a:pt x="188" y="20515"/>
                      <a:pt x="282" y="23446"/>
                      <a:pt x="282" y="26377"/>
                    </a:cubicBezTo>
                    <a:cubicBezTo>
                      <a:pt x="376" y="29307"/>
                      <a:pt x="282" y="32238"/>
                      <a:pt x="188" y="35169"/>
                    </a:cubicBezTo>
                    <a:cubicBezTo>
                      <a:pt x="95" y="38006"/>
                      <a:pt x="95" y="40936"/>
                      <a:pt x="95" y="43867"/>
                    </a:cubicBezTo>
                    <a:cubicBezTo>
                      <a:pt x="1" y="46798"/>
                      <a:pt x="1" y="49728"/>
                      <a:pt x="1" y="52659"/>
                    </a:cubicBezTo>
                    <a:cubicBezTo>
                      <a:pt x="1" y="58520"/>
                      <a:pt x="95" y="64381"/>
                      <a:pt x="376" y="70243"/>
                    </a:cubicBezTo>
                    <a:lnTo>
                      <a:pt x="470" y="70243"/>
                    </a:lnTo>
                    <a:cubicBezTo>
                      <a:pt x="775" y="64381"/>
                      <a:pt x="868" y="58520"/>
                      <a:pt x="962" y="52659"/>
                    </a:cubicBezTo>
                    <a:cubicBezTo>
                      <a:pt x="962" y="49728"/>
                      <a:pt x="962" y="46798"/>
                      <a:pt x="868" y="43867"/>
                    </a:cubicBezTo>
                    <a:cubicBezTo>
                      <a:pt x="868" y="40936"/>
                      <a:pt x="775" y="38006"/>
                      <a:pt x="681" y="35169"/>
                    </a:cubicBezTo>
                    <a:cubicBezTo>
                      <a:pt x="681" y="32238"/>
                      <a:pt x="587" y="29307"/>
                      <a:pt x="587" y="26377"/>
                    </a:cubicBezTo>
                    <a:cubicBezTo>
                      <a:pt x="681" y="23446"/>
                      <a:pt x="775" y="20515"/>
                      <a:pt x="868" y="17585"/>
                    </a:cubicBezTo>
                    <a:cubicBezTo>
                      <a:pt x="868" y="11724"/>
                      <a:pt x="775" y="5862"/>
                      <a:pt x="470" y="1"/>
                    </a:cubicBezTo>
                    <a:close/>
                  </a:path>
                </a:pathLst>
              </a:custGeom>
              <a:solidFill>
                <a:schemeClr val="accent4">
                  <a:lumMod val="75000"/>
                </a:schemeClr>
              </a:solidFill>
              <a:ln w="28575">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2939;p58"/>
            <p:cNvSpPr/>
            <p:nvPr/>
          </p:nvSpPr>
          <p:spPr>
            <a:xfrm>
              <a:off x="6396774" y="1703400"/>
              <a:ext cx="23493" cy="1120551"/>
            </a:xfrm>
            <a:custGeom>
              <a:avLst/>
              <a:gdLst/>
              <a:ahLst/>
              <a:cxnLst/>
              <a:rect l="l" t="t" r="r" b="b"/>
              <a:pathLst>
                <a:path w="963" h="70243" extrusionOk="0">
                  <a:moveTo>
                    <a:pt x="376" y="1"/>
                  </a:moveTo>
                  <a:cubicBezTo>
                    <a:pt x="95" y="5862"/>
                    <a:pt x="1" y="11724"/>
                    <a:pt x="95" y="17585"/>
                  </a:cubicBezTo>
                  <a:cubicBezTo>
                    <a:pt x="188" y="20515"/>
                    <a:pt x="282" y="23446"/>
                    <a:pt x="282" y="26377"/>
                  </a:cubicBezTo>
                  <a:cubicBezTo>
                    <a:pt x="376" y="29307"/>
                    <a:pt x="282" y="32238"/>
                    <a:pt x="188" y="35169"/>
                  </a:cubicBezTo>
                  <a:cubicBezTo>
                    <a:pt x="95" y="38006"/>
                    <a:pt x="95" y="40936"/>
                    <a:pt x="95" y="43867"/>
                  </a:cubicBezTo>
                  <a:cubicBezTo>
                    <a:pt x="1" y="46798"/>
                    <a:pt x="1" y="49728"/>
                    <a:pt x="1" y="52659"/>
                  </a:cubicBezTo>
                  <a:cubicBezTo>
                    <a:pt x="1" y="58520"/>
                    <a:pt x="95" y="64381"/>
                    <a:pt x="376" y="70243"/>
                  </a:cubicBezTo>
                  <a:lnTo>
                    <a:pt x="470" y="70243"/>
                  </a:lnTo>
                  <a:cubicBezTo>
                    <a:pt x="775" y="64381"/>
                    <a:pt x="868" y="58520"/>
                    <a:pt x="962" y="52659"/>
                  </a:cubicBezTo>
                  <a:cubicBezTo>
                    <a:pt x="962" y="49728"/>
                    <a:pt x="962" y="46798"/>
                    <a:pt x="868" y="43867"/>
                  </a:cubicBezTo>
                  <a:cubicBezTo>
                    <a:pt x="868" y="40936"/>
                    <a:pt x="775" y="38006"/>
                    <a:pt x="681" y="35169"/>
                  </a:cubicBezTo>
                  <a:cubicBezTo>
                    <a:pt x="681" y="32238"/>
                    <a:pt x="587" y="29307"/>
                    <a:pt x="587" y="26377"/>
                  </a:cubicBezTo>
                  <a:cubicBezTo>
                    <a:pt x="681" y="23446"/>
                    <a:pt x="775" y="20515"/>
                    <a:pt x="868" y="17585"/>
                  </a:cubicBezTo>
                  <a:cubicBezTo>
                    <a:pt x="868" y="11724"/>
                    <a:pt x="775" y="5862"/>
                    <a:pt x="470" y="1"/>
                  </a:cubicBezTo>
                  <a:close/>
                </a:path>
              </a:pathLst>
            </a:custGeom>
            <a:solidFill>
              <a:schemeClr val="accent4">
                <a:lumMod val="75000"/>
              </a:schemeClr>
            </a:solidFill>
            <a:ln w="28575">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Rectangle 117"/>
          <p:cNvSpPr/>
          <p:nvPr/>
        </p:nvSpPr>
        <p:spPr>
          <a:xfrm>
            <a:off x="3491444" y="1125612"/>
            <a:ext cx="4278735" cy="646331"/>
          </a:xfrm>
          <a:prstGeom prst="rect">
            <a:avLst/>
          </a:prstGeom>
        </p:spPr>
        <p:txBody>
          <a:bodyPr wrap="none">
            <a:spAutoFit/>
          </a:bodyPr>
          <a:lstStyle/>
          <a:p>
            <a:r>
              <a:rPr lang="en-US" sz="3600" b="1" dirty="0">
                <a:solidFill>
                  <a:schemeClr val="accent4">
                    <a:lumMod val="75000"/>
                  </a:schemeClr>
                </a:solidFill>
                <a:latin typeface="iCiel Cadena" panose="02000503000000020004" pitchFamily="2" charset="0"/>
                <a:ea typeface="Didact Gothic"/>
                <a:cs typeface="Didact Gothic"/>
                <a:sym typeface="Didact Gothic"/>
              </a:rPr>
              <a:t>I. MỤC TIÊU BÀI </a:t>
            </a:r>
            <a:r>
              <a:rPr lang="en-US" sz="3600" b="1" dirty="0" smtClean="0">
                <a:solidFill>
                  <a:schemeClr val="accent4">
                    <a:lumMod val="75000"/>
                  </a:schemeClr>
                </a:solidFill>
                <a:latin typeface="iCiel Cadena" panose="02000503000000020004" pitchFamily="2" charset="0"/>
                <a:ea typeface="Didact Gothic"/>
                <a:cs typeface="Didact Gothic"/>
                <a:sym typeface="Didact Gothic"/>
              </a:rPr>
              <a:t>HỌC</a:t>
            </a:r>
            <a:endParaRPr lang="en-US" sz="3600" b="1" dirty="0">
              <a:solidFill>
                <a:schemeClr val="accent4">
                  <a:lumMod val="75000"/>
                </a:schemeClr>
              </a:solidFill>
              <a:latin typeface="iCiel Cadena" panose="02000503000000020004" pitchFamily="2" charset="0"/>
              <a:ea typeface="Didact Gothic"/>
              <a:cs typeface="Didact Gothic"/>
              <a:sym typeface="Didact Gothic"/>
            </a:endParaRPr>
          </a:p>
        </p:txBody>
      </p:sp>
      <p:sp>
        <p:nvSpPr>
          <p:cNvPr id="72" name="Google Shape;2161;p52"/>
          <p:cNvSpPr txBox="1">
            <a:spLocks/>
          </p:cNvSpPr>
          <p:nvPr/>
        </p:nvSpPr>
        <p:spPr>
          <a:xfrm>
            <a:off x="1516847" y="2066005"/>
            <a:ext cx="7097662" cy="58232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2400" dirty="0" err="1" smtClean="0">
                <a:solidFill>
                  <a:schemeClr val="accent2">
                    <a:lumMod val="75000"/>
                  </a:schemeClr>
                </a:solidFill>
                <a:latin typeface="Times New Roman" panose="02020603050405020304" pitchFamily="18" charset="0"/>
                <a:cs typeface="Times New Roman" panose="02020603050405020304" pitchFamily="18" charset="0"/>
              </a:rPr>
              <a:t>Hiểu</a:t>
            </a:r>
            <a:r>
              <a:rPr lang="en-US" sz="24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2">
                    <a:lumMod val="75000"/>
                  </a:schemeClr>
                </a:solidFill>
                <a:latin typeface="Times New Roman" panose="02020603050405020304" pitchFamily="18" charset="0"/>
                <a:cs typeface="Times New Roman" panose="02020603050405020304" pitchFamily="18" charset="0"/>
              </a:rPr>
              <a:t>các</a:t>
            </a:r>
            <a:r>
              <a:rPr lang="en-US" sz="24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2">
                    <a:lumMod val="75000"/>
                  </a:schemeClr>
                </a:solidFill>
                <a:latin typeface="Times New Roman" panose="02020603050405020304" pitchFamily="18" charset="0"/>
                <a:cs typeface="Times New Roman" panose="02020603050405020304" pitchFamily="18" charset="0"/>
              </a:rPr>
              <a:t>quy</a:t>
            </a:r>
            <a:r>
              <a:rPr lang="en-US" sz="24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2">
                    <a:lumMod val="75000"/>
                  </a:schemeClr>
                </a:solidFill>
                <a:latin typeface="Times New Roman" panose="02020603050405020304" pitchFamily="18" charset="0"/>
                <a:cs typeface="Times New Roman" panose="02020603050405020304" pitchFamily="18" charset="0"/>
              </a:rPr>
              <a:t>định</a:t>
            </a:r>
            <a:r>
              <a:rPr lang="en-US" sz="24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2">
                    <a:lumMod val="75000"/>
                  </a:schemeClr>
                </a:solidFill>
                <a:latin typeface="Times New Roman" panose="02020603050405020304" pitchFamily="18" charset="0"/>
                <a:cs typeface="Times New Roman" panose="02020603050405020304" pitchFamily="18" charset="0"/>
              </a:rPr>
              <a:t>kinh</a:t>
            </a:r>
            <a:r>
              <a:rPr lang="en-US" sz="24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2">
                    <a:lumMod val="75000"/>
                  </a:schemeClr>
                </a:solidFill>
                <a:latin typeface="Times New Roman" panose="02020603050405020304" pitchFamily="18" charset="0"/>
                <a:cs typeface="Times New Roman" panose="02020603050405020304" pitchFamily="18" charset="0"/>
              </a:rPr>
              <a:t>tế</a:t>
            </a:r>
            <a:r>
              <a:rPr lang="en-US" sz="24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2">
                    <a:lumMod val="75000"/>
                  </a:schemeClr>
                </a:solidFill>
                <a:latin typeface="Times New Roman" panose="02020603050405020304" pitchFamily="18" charset="0"/>
                <a:cs typeface="Times New Roman" panose="02020603050405020304" pitchFamily="18" charset="0"/>
              </a:rPr>
              <a:t>gốc</a:t>
            </a:r>
            <a:r>
              <a:rPr lang="en-US" sz="24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2">
                    <a:lumMod val="75000"/>
                  </a:schemeClr>
                </a:solidFill>
                <a:latin typeface="Times New Roman" panose="02020603050405020304" pitchFamily="18" charset="0"/>
                <a:cs typeface="Times New Roman" panose="02020603050405020304" pitchFamily="18" charset="0"/>
              </a:rPr>
              <a:t>vĩ</a:t>
            </a:r>
            <a:r>
              <a:rPr lang="en-US" sz="24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2">
                    <a:lumMod val="75000"/>
                  </a:schemeClr>
                </a:solidFill>
                <a:latin typeface="Times New Roman" panose="02020603050405020304" pitchFamily="18" charset="0"/>
                <a:cs typeface="Times New Roman" panose="02020603050405020304" pitchFamily="18" charset="0"/>
              </a:rPr>
              <a:t>tuyến</a:t>
            </a:r>
            <a:r>
              <a:rPr lang="en-US" sz="24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2">
                    <a:lumMod val="75000"/>
                  </a:schemeClr>
                </a:solidFill>
                <a:latin typeface="Times New Roman" panose="02020603050405020304" pitchFamily="18" charset="0"/>
                <a:cs typeface="Times New Roman" panose="02020603050405020304" pitchFamily="18" charset="0"/>
              </a:rPr>
              <a:t>gốc</a:t>
            </a:r>
            <a:endParaRPr lang="en-US" sz="24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3" name="Google Shape;2163;p52"/>
          <p:cNvSpPr txBox="1">
            <a:spLocks/>
          </p:cNvSpPr>
          <p:nvPr/>
        </p:nvSpPr>
        <p:spPr>
          <a:xfrm>
            <a:off x="1485272" y="2885579"/>
            <a:ext cx="4847393" cy="577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2400" dirty="0" err="1" smtClean="0">
                <a:solidFill>
                  <a:schemeClr val="accent5">
                    <a:lumMod val="75000"/>
                  </a:schemeClr>
                </a:solidFill>
                <a:latin typeface="Times New Roman" panose="02020603050405020304" pitchFamily="18" charset="0"/>
                <a:cs typeface="Times New Roman" panose="02020603050405020304" pitchFamily="18" charset="0"/>
              </a:rPr>
              <a:t>Nắm</a:t>
            </a:r>
            <a:r>
              <a:rPr lang="en-US" sz="2400"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75000"/>
                  </a:schemeClr>
                </a:solidFill>
                <a:latin typeface="Times New Roman" panose="02020603050405020304" pitchFamily="18" charset="0"/>
                <a:cs typeface="Times New Roman" panose="02020603050405020304" pitchFamily="18" charset="0"/>
              </a:rPr>
              <a:t>được</a:t>
            </a:r>
            <a:r>
              <a:rPr lang="en-US" sz="2400"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75000"/>
                  </a:schemeClr>
                </a:solidFill>
                <a:latin typeface="Times New Roman" panose="02020603050405020304" pitchFamily="18" charset="0"/>
                <a:cs typeface="Times New Roman" panose="02020603050405020304" pitchFamily="18" charset="0"/>
              </a:rPr>
              <a:t>cách</a:t>
            </a:r>
            <a:r>
              <a:rPr lang="en-US" sz="2400"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75000"/>
                  </a:schemeClr>
                </a:solidFill>
                <a:latin typeface="Times New Roman" panose="02020603050405020304" pitchFamily="18" charset="0"/>
                <a:cs typeface="Times New Roman" panose="02020603050405020304" pitchFamily="18" charset="0"/>
              </a:rPr>
              <a:t>tính</a:t>
            </a:r>
            <a:r>
              <a:rPr lang="en-US" sz="2400"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75000"/>
                  </a:schemeClr>
                </a:solidFill>
                <a:latin typeface="Times New Roman" panose="02020603050405020304" pitchFamily="18" charset="0"/>
                <a:cs typeface="Times New Roman" panose="02020603050405020304" pitchFamily="18" charset="0"/>
              </a:rPr>
              <a:t>tọa</a:t>
            </a:r>
            <a:r>
              <a:rPr lang="en-US" sz="2400"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75000"/>
                  </a:schemeClr>
                </a:solidFill>
                <a:latin typeface="Times New Roman" panose="02020603050405020304" pitchFamily="18" charset="0"/>
                <a:cs typeface="Times New Roman" panose="02020603050405020304" pitchFamily="18" charset="0"/>
              </a:rPr>
              <a:t>độ</a:t>
            </a:r>
            <a:r>
              <a:rPr lang="en-US" sz="2400"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75000"/>
                  </a:schemeClr>
                </a:solidFill>
                <a:latin typeface="Times New Roman" panose="02020603050405020304" pitchFamily="18" charset="0"/>
                <a:cs typeface="Times New Roman" panose="02020603050405020304" pitchFamily="18" charset="0"/>
              </a:rPr>
              <a:t>địa</a:t>
            </a:r>
            <a:r>
              <a:rPr lang="en-US" sz="2400"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5">
                    <a:lumMod val="75000"/>
                  </a:schemeClr>
                </a:solidFill>
                <a:latin typeface="Times New Roman" panose="02020603050405020304" pitchFamily="18" charset="0"/>
                <a:cs typeface="Times New Roman" panose="02020603050405020304" pitchFamily="18" charset="0"/>
              </a:rPr>
              <a:t>lý</a:t>
            </a:r>
            <a:r>
              <a:rPr lang="en-US" sz="2400" dirty="0" smtClean="0">
                <a:solidFill>
                  <a:schemeClr val="accent5">
                    <a:lumMod val="75000"/>
                  </a:schemeClr>
                </a:solidFill>
                <a:latin typeface="Times New Roman" panose="02020603050405020304" pitchFamily="18" charset="0"/>
                <a:cs typeface="Times New Roman" panose="02020603050405020304" pitchFamily="18" charset="0"/>
              </a:rPr>
              <a:t>.</a:t>
            </a:r>
            <a:endParaRPr lang="en-US" sz="2400" dirty="0">
              <a:solidFill>
                <a:schemeClr val="accent5">
                  <a:lumMod val="75000"/>
                </a:schemeClr>
              </a:solidFill>
              <a:latin typeface="iCiel Cadena" panose="02000503000000020004" pitchFamily="2" charset="0"/>
            </a:endParaRPr>
          </a:p>
        </p:txBody>
      </p:sp>
      <p:sp>
        <p:nvSpPr>
          <p:cNvPr id="74" name="Google Shape;2163;p52"/>
          <p:cNvSpPr txBox="1">
            <a:spLocks/>
          </p:cNvSpPr>
          <p:nvPr/>
        </p:nvSpPr>
        <p:spPr>
          <a:xfrm>
            <a:off x="1366015" y="3807329"/>
            <a:ext cx="5037387" cy="577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Tìm</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hiểu</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về</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lưới</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kinh</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tuyến</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vĩ</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smtClean="0">
                <a:solidFill>
                  <a:schemeClr val="accent6">
                    <a:lumMod val="75000"/>
                  </a:schemeClr>
                </a:solidFill>
                <a:latin typeface="Times New Roman" panose="02020603050405020304" pitchFamily="18" charset="0"/>
                <a:cs typeface="Times New Roman" panose="02020603050405020304" pitchFamily="18" charset="0"/>
              </a:rPr>
              <a:t>tuyến</a:t>
            </a:r>
            <a:r>
              <a:rPr lang="en-US" sz="2400" dirty="0" smtClean="0">
                <a:solidFill>
                  <a:schemeClr val="accent6">
                    <a:lumMod val="75000"/>
                  </a:schemeClr>
                </a:solidFill>
                <a:latin typeface="Times New Roman" panose="02020603050405020304" pitchFamily="18" charset="0"/>
                <a:cs typeface="Times New Roman" panose="02020603050405020304" pitchFamily="18" charset="0"/>
              </a:rPr>
              <a:t>.</a:t>
            </a:r>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p:txBody>
      </p:sp>
      <p:grpSp>
        <p:nvGrpSpPr>
          <p:cNvPr id="75" name="Group 74"/>
          <p:cNvGrpSpPr/>
          <p:nvPr/>
        </p:nvGrpSpPr>
        <p:grpSpPr>
          <a:xfrm>
            <a:off x="57744" y="2178677"/>
            <a:ext cx="1262012" cy="480360"/>
            <a:chOff x="831841" y="2309093"/>
            <a:chExt cx="1262012" cy="480360"/>
          </a:xfrm>
        </p:grpSpPr>
        <p:grpSp>
          <p:nvGrpSpPr>
            <p:cNvPr id="76" name="Google Shape;2165;p52"/>
            <p:cNvGrpSpPr/>
            <p:nvPr/>
          </p:nvGrpSpPr>
          <p:grpSpPr>
            <a:xfrm rot="18900000" flipH="1">
              <a:off x="1572808" y="2418107"/>
              <a:ext cx="521045" cy="371346"/>
              <a:chOff x="4920225" y="1759925"/>
              <a:chExt cx="521050" cy="371350"/>
            </a:xfrm>
          </p:grpSpPr>
          <p:sp>
            <p:nvSpPr>
              <p:cNvPr id="78" name="Google Shape;2166;p52"/>
              <p:cNvSpPr/>
              <p:nvPr/>
            </p:nvSpPr>
            <p:spPr>
              <a:xfrm>
                <a:off x="4925300" y="1789500"/>
                <a:ext cx="515975" cy="339250"/>
              </a:xfrm>
              <a:custGeom>
                <a:avLst/>
                <a:gdLst/>
                <a:ahLst/>
                <a:cxnLst/>
                <a:rect l="l" t="t" r="r" b="b"/>
                <a:pathLst>
                  <a:path w="20639" h="13570" extrusionOk="0">
                    <a:moveTo>
                      <a:pt x="14309" y="1"/>
                    </a:moveTo>
                    <a:cubicBezTo>
                      <a:pt x="14157" y="1"/>
                      <a:pt x="14062" y="246"/>
                      <a:pt x="14215" y="381"/>
                    </a:cubicBezTo>
                    <a:cubicBezTo>
                      <a:pt x="16007" y="1745"/>
                      <a:pt x="17745" y="3126"/>
                      <a:pt x="19884" y="3919"/>
                    </a:cubicBezTo>
                    <a:lnTo>
                      <a:pt x="19884" y="3919"/>
                    </a:lnTo>
                    <a:cubicBezTo>
                      <a:pt x="13109" y="6595"/>
                      <a:pt x="6552" y="9691"/>
                      <a:pt x="196" y="13186"/>
                    </a:cubicBezTo>
                    <a:cubicBezTo>
                      <a:pt x="1" y="13310"/>
                      <a:pt x="106" y="13570"/>
                      <a:pt x="283" y="13570"/>
                    </a:cubicBezTo>
                    <a:cubicBezTo>
                      <a:pt x="315" y="13570"/>
                      <a:pt x="349" y="13561"/>
                      <a:pt x="384" y="13542"/>
                    </a:cubicBezTo>
                    <a:cubicBezTo>
                      <a:pt x="6871" y="9964"/>
                      <a:pt x="13566" y="6805"/>
                      <a:pt x="20471" y="4085"/>
                    </a:cubicBezTo>
                    <a:cubicBezTo>
                      <a:pt x="20638" y="4022"/>
                      <a:pt x="20638" y="3771"/>
                      <a:pt x="20471" y="3729"/>
                    </a:cubicBezTo>
                    <a:cubicBezTo>
                      <a:pt x="18169" y="2976"/>
                      <a:pt x="16328" y="1469"/>
                      <a:pt x="14424" y="46"/>
                    </a:cubicBezTo>
                    <a:cubicBezTo>
                      <a:pt x="14384" y="14"/>
                      <a:pt x="14345" y="1"/>
                      <a:pt x="143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67;p52"/>
              <p:cNvSpPr/>
              <p:nvPr/>
            </p:nvSpPr>
            <p:spPr>
              <a:xfrm>
                <a:off x="4920225" y="1759925"/>
                <a:ext cx="312825" cy="369950"/>
              </a:xfrm>
              <a:custGeom>
                <a:avLst/>
                <a:gdLst/>
                <a:ahLst/>
                <a:cxnLst/>
                <a:rect l="l" t="t" r="r" b="b"/>
                <a:pathLst>
                  <a:path w="12513" h="14798" extrusionOk="0">
                    <a:moveTo>
                      <a:pt x="10085" y="0"/>
                    </a:moveTo>
                    <a:cubicBezTo>
                      <a:pt x="9668" y="0"/>
                      <a:pt x="9276" y="68"/>
                      <a:pt x="8957" y="246"/>
                    </a:cubicBezTo>
                    <a:cubicBezTo>
                      <a:pt x="8350" y="560"/>
                      <a:pt x="7848" y="1459"/>
                      <a:pt x="7450" y="1983"/>
                    </a:cubicBezTo>
                    <a:cubicBezTo>
                      <a:pt x="6906" y="2736"/>
                      <a:pt x="6383" y="3489"/>
                      <a:pt x="5860" y="4284"/>
                    </a:cubicBezTo>
                    <a:cubicBezTo>
                      <a:pt x="3684" y="7548"/>
                      <a:pt x="1843" y="11001"/>
                      <a:pt x="85" y="14516"/>
                    </a:cubicBezTo>
                    <a:cubicBezTo>
                      <a:pt x="0" y="14657"/>
                      <a:pt x="125" y="14798"/>
                      <a:pt x="247" y="14798"/>
                    </a:cubicBezTo>
                    <a:cubicBezTo>
                      <a:pt x="306" y="14798"/>
                      <a:pt x="365" y="14765"/>
                      <a:pt x="399" y="14683"/>
                    </a:cubicBezTo>
                    <a:cubicBezTo>
                      <a:pt x="1843" y="11817"/>
                      <a:pt x="3349" y="8992"/>
                      <a:pt x="5044" y="6230"/>
                    </a:cubicBezTo>
                    <a:cubicBezTo>
                      <a:pt x="5860" y="4912"/>
                      <a:pt x="6718" y="3594"/>
                      <a:pt x="7659" y="2338"/>
                    </a:cubicBezTo>
                    <a:cubicBezTo>
                      <a:pt x="8266" y="1501"/>
                      <a:pt x="8768" y="539"/>
                      <a:pt x="9919" y="434"/>
                    </a:cubicBezTo>
                    <a:cubicBezTo>
                      <a:pt x="10033" y="421"/>
                      <a:pt x="10148" y="415"/>
                      <a:pt x="10266" y="415"/>
                    </a:cubicBezTo>
                    <a:cubicBezTo>
                      <a:pt x="10908" y="415"/>
                      <a:pt x="11599" y="592"/>
                      <a:pt x="12200" y="769"/>
                    </a:cubicBezTo>
                    <a:cubicBezTo>
                      <a:pt x="12222" y="777"/>
                      <a:pt x="12242" y="781"/>
                      <a:pt x="12262" y="781"/>
                    </a:cubicBezTo>
                    <a:cubicBezTo>
                      <a:pt x="12447" y="781"/>
                      <a:pt x="12513" y="451"/>
                      <a:pt x="12304" y="413"/>
                    </a:cubicBezTo>
                    <a:cubicBezTo>
                      <a:pt x="11683" y="224"/>
                      <a:pt x="10844" y="0"/>
                      <a:pt x="1008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68;p52"/>
              <p:cNvSpPr/>
              <p:nvPr/>
            </p:nvSpPr>
            <p:spPr>
              <a:xfrm>
                <a:off x="4945450" y="1769200"/>
                <a:ext cx="306100" cy="332950"/>
              </a:xfrm>
              <a:custGeom>
                <a:avLst/>
                <a:gdLst/>
                <a:ahLst/>
                <a:cxnLst/>
                <a:rect l="l" t="t" r="r" b="b"/>
                <a:pathLst>
                  <a:path w="12244" h="13318" extrusionOk="0">
                    <a:moveTo>
                      <a:pt x="11200" y="1"/>
                    </a:moveTo>
                    <a:cubicBezTo>
                      <a:pt x="11124" y="1"/>
                      <a:pt x="11051" y="45"/>
                      <a:pt x="11023" y="147"/>
                    </a:cubicBezTo>
                    <a:cubicBezTo>
                      <a:pt x="11020" y="162"/>
                      <a:pt x="11017" y="177"/>
                      <a:pt x="11013" y="192"/>
                    </a:cubicBezTo>
                    <a:lnTo>
                      <a:pt x="11013" y="192"/>
                    </a:lnTo>
                    <a:cubicBezTo>
                      <a:pt x="11009" y="191"/>
                      <a:pt x="11006" y="190"/>
                      <a:pt x="11003" y="189"/>
                    </a:cubicBezTo>
                    <a:lnTo>
                      <a:pt x="11003" y="189"/>
                    </a:lnTo>
                    <a:cubicBezTo>
                      <a:pt x="11004" y="199"/>
                      <a:pt x="11005" y="209"/>
                      <a:pt x="11007" y="218"/>
                    </a:cubicBezTo>
                    <a:lnTo>
                      <a:pt x="11007" y="218"/>
                    </a:lnTo>
                    <a:cubicBezTo>
                      <a:pt x="10650" y="1669"/>
                      <a:pt x="9459" y="2780"/>
                      <a:pt x="8492" y="3829"/>
                    </a:cubicBezTo>
                    <a:cubicBezTo>
                      <a:pt x="7571" y="4855"/>
                      <a:pt x="6629" y="5817"/>
                      <a:pt x="5688" y="6822"/>
                    </a:cubicBezTo>
                    <a:cubicBezTo>
                      <a:pt x="3784" y="8809"/>
                      <a:pt x="1838" y="10797"/>
                      <a:pt x="143" y="12952"/>
                    </a:cubicBezTo>
                    <a:cubicBezTo>
                      <a:pt x="1" y="13111"/>
                      <a:pt x="134" y="13317"/>
                      <a:pt x="271" y="13317"/>
                    </a:cubicBezTo>
                    <a:cubicBezTo>
                      <a:pt x="315" y="13317"/>
                      <a:pt x="359" y="13296"/>
                      <a:pt x="394" y="13245"/>
                    </a:cubicBezTo>
                    <a:cubicBezTo>
                      <a:pt x="2298" y="10839"/>
                      <a:pt x="4453" y="8663"/>
                      <a:pt x="6546" y="6466"/>
                    </a:cubicBezTo>
                    <a:cubicBezTo>
                      <a:pt x="7571" y="5399"/>
                      <a:pt x="8596" y="4353"/>
                      <a:pt x="9559" y="3223"/>
                    </a:cubicBezTo>
                    <a:cubicBezTo>
                      <a:pt x="10175" y="2524"/>
                      <a:pt x="10804" y="1811"/>
                      <a:pt x="11162" y="949"/>
                    </a:cubicBezTo>
                    <a:lnTo>
                      <a:pt x="11162" y="949"/>
                    </a:lnTo>
                    <a:cubicBezTo>
                      <a:pt x="11298" y="1406"/>
                      <a:pt x="11511" y="1821"/>
                      <a:pt x="11839" y="2218"/>
                    </a:cubicBezTo>
                    <a:cubicBezTo>
                      <a:pt x="11875" y="2269"/>
                      <a:pt x="11919" y="2290"/>
                      <a:pt x="11964" y="2290"/>
                    </a:cubicBezTo>
                    <a:cubicBezTo>
                      <a:pt x="12102" y="2290"/>
                      <a:pt x="12243" y="2084"/>
                      <a:pt x="12132" y="1925"/>
                    </a:cubicBezTo>
                    <a:cubicBezTo>
                      <a:pt x="11735" y="1423"/>
                      <a:pt x="11505" y="816"/>
                      <a:pt x="11421" y="189"/>
                    </a:cubicBezTo>
                    <a:cubicBezTo>
                      <a:pt x="11398" y="72"/>
                      <a:pt x="11296" y="1"/>
                      <a:pt x="1120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69;p52"/>
              <p:cNvSpPr/>
              <p:nvPr/>
            </p:nvSpPr>
            <p:spPr>
              <a:xfrm>
                <a:off x="4924750" y="1948000"/>
                <a:ext cx="378950" cy="183275"/>
              </a:xfrm>
              <a:custGeom>
                <a:avLst/>
                <a:gdLst/>
                <a:ahLst/>
                <a:cxnLst/>
                <a:rect l="l" t="t" r="r" b="b"/>
                <a:pathLst>
                  <a:path w="15158" h="7331" extrusionOk="0">
                    <a:moveTo>
                      <a:pt x="14573" y="1"/>
                    </a:moveTo>
                    <a:cubicBezTo>
                      <a:pt x="14499" y="1"/>
                      <a:pt x="14433" y="40"/>
                      <a:pt x="14425" y="130"/>
                    </a:cubicBezTo>
                    <a:cubicBezTo>
                      <a:pt x="14341" y="548"/>
                      <a:pt x="14572" y="695"/>
                      <a:pt x="14551" y="1113"/>
                    </a:cubicBezTo>
                    <a:cubicBezTo>
                      <a:pt x="14530" y="2348"/>
                      <a:pt x="13421" y="2557"/>
                      <a:pt x="12500" y="2892"/>
                    </a:cubicBezTo>
                    <a:cubicBezTo>
                      <a:pt x="11182" y="3415"/>
                      <a:pt x="9822" y="3917"/>
                      <a:pt x="8462" y="4398"/>
                    </a:cubicBezTo>
                    <a:cubicBezTo>
                      <a:pt x="5742" y="5340"/>
                      <a:pt x="2980" y="6177"/>
                      <a:pt x="218" y="6951"/>
                    </a:cubicBezTo>
                    <a:cubicBezTo>
                      <a:pt x="0" y="7010"/>
                      <a:pt x="82" y="7331"/>
                      <a:pt x="286" y="7331"/>
                    </a:cubicBezTo>
                    <a:cubicBezTo>
                      <a:pt x="297" y="7331"/>
                      <a:pt x="310" y="7330"/>
                      <a:pt x="323" y="7328"/>
                    </a:cubicBezTo>
                    <a:cubicBezTo>
                      <a:pt x="3691" y="6386"/>
                      <a:pt x="7018" y="5340"/>
                      <a:pt x="10303" y="4147"/>
                    </a:cubicBezTo>
                    <a:cubicBezTo>
                      <a:pt x="11621" y="3687"/>
                      <a:pt x="13191" y="3289"/>
                      <a:pt x="14362" y="2557"/>
                    </a:cubicBezTo>
                    <a:cubicBezTo>
                      <a:pt x="14676" y="2348"/>
                      <a:pt x="14990" y="2139"/>
                      <a:pt x="15074" y="1741"/>
                    </a:cubicBezTo>
                    <a:cubicBezTo>
                      <a:pt x="15157" y="1197"/>
                      <a:pt x="14676" y="799"/>
                      <a:pt x="14781" y="234"/>
                    </a:cubicBezTo>
                    <a:cubicBezTo>
                      <a:pt x="14819" y="94"/>
                      <a:pt x="14687" y="1"/>
                      <a:pt x="1457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2180;p52"/>
            <p:cNvSpPr/>
            <p:nvPr/>
          </p:nvSpPr>
          <p:spPr>
            <a:xfrm>
              <a:off x="831841" y="2309093"/>
              <a:ext cx="827000" cy="459725"/>
            </a:xfrm>
            <a:custGeom>
              <a:avLst/>
              <a:gdLst/>
              <a:ahLst/>
              <a:cxnLst/>
              <a:rect l="l" t="t" r="r" b="b"/>
              <a:pathLst>
                <a:path w="33080" h="18389" extrusionOk="0">
                  <a:moveTo>
                    <a:pt x="33080" y="10522"/>
                  </a:moveTo>
                  <a:cubicBezTo>
                    <a:pt x="30727" y="9648"/>
                    <a:pt x="23465" y="5614"/>
                    <a:pt x="18960" y="5278"/>
                  </a:cubicBezTo>
                  <a:cubicBezTo>
                    <a:pt x="14455" y="4942"/>
                    <a:pt x="7799" y="6354"/>
                    <a:pt x="6051" y="8505"/>
                  </a:cubicBezTo>
                  <a:cubicBezTo>
                    <a:pt x="4303" y="10657"/>
                    <a:pt x="6791" y="17380"/>
                    <a:pt x="8472" y="18187"/>
                  </a:cubicBezTo>
                  <a:cubicBezTo>
                    <a:pt x="10153" y="18994"/>
                    <a:pt x="15532" y="15968"/>
                    <a:pt x="16137" y="13346"/>
                  </a:cubicBezTo>
                  <a:cubicBezTo>
                    <a:pt x="16742" y="10724"/>
                    <a:pt x="13716" y="4606"/>
                    <a:pt x="12102" y="2454"/>
                  </a:cubicBezTo>
                  <a:cubicBezTo>
                    <a:pt x="10488" y="303"/>
                    <a:pt x="8472" y="-370"/>
                    <a:pt x="6455" y="437"/>
                  </a:cubicBezTo>
                  <a:cubicBezTo>
                    <a:pt x="4438" y="1244"/>
                    <a:pt x="1076" y="6152"/>
                    <a:pt x="0" y="7295"/>
                  </a:cubicBezTo>
                </a:path>
              </a:pathLst>
            </a:custGeom>
            <a:noFill/>
            <a:ln w="19050" cap="flat" cmpd="sng">
              <a:solidFill>
                <a:schemeClr val="dk2"/>
              </a:solidFill>
              <a:prstDash val="dash"/>
              <a:round/>
              <a:headEnd type="none" w="med" len="med"/>
              <a:tailEnd type="none" w="med" len="med"/>
            </a:ln>
          </p:spPr>
        </p:sp>
      </p:grpSp>
      <p:grpSp>
        <p:nvGrpSpPr>
          <p:cNvPr id="82" name="Group 81"/>
          <p:cNvGrpSpPr/>
          <p:nvPr/>
        </p:nvGrpSpPr>
        <p:grpSpPr>
          <a:xfrm>
            <a:off x="31343" y="2893306"/>
            <a:ext cx="1262012" cy="480360"/>
            <a:chOff x="831841" y="2309093"/>
            <a:chExt cx="1262012" cy="480360"/>
          </a:xfrm>
        </p:grpSpPr>
        <p:grpSp>
          <p:nvGrpSpPr>
            <p:cNvPr id="83" name="Google Shape;2165;p52"/>
            <p:cNvGrpSpPr/>
            <p:nvPr/>
          </p:nvGrpSpPr>
          <p:grpSpPr>
            <a:xfrm rot="18900000" flipH="1">
              <a:off x="1572808" y="2418107"/>
              <a:ext cx="521045" cy="371346"/>
              <a:chOff x="4920225" y="1759925"/>
              <a:chExt cx="521050" cy="371350"/>
            </a:xfrm>
          </p:grpSpPr>
          <p:sp>
            <p:nvSpPr>
              <p:cNvPr id="85" name="Google Shape;2166;p52"/>
              <p:cNvSpPr/>
              <p:nvPr/>
            </p:nvSpPr>
            <p:spPr>
              <a:xfrm>
                <a:off x="4925300" y="1789500"/>
                <a:ext cx="515975" cy="339250"/>
              </a:xfrm>
              <a:custGeom>
                <a:avLst/>
                <a:gdLst/>
                <a:ahLst/>
                <a:cxnLst/>
                <a:rect l="l" t="t" r="r" b="b"/>
                <a:pathLst>
                  <a:path w="20639" h="13570" extrusionOk="0">
                    <a:moveTo>
                      <a:pt x="14309" y="1"/>
                    </a:moveTo>
                    <a:cubicBezTo>
                      <a:pt x="14157" y="1"/>
                      <a:pt x="14062" y="246"/>
                      <a:pt x="14215" y="381"/>
                    </a:cubicBezTo>
                    <a:cubicBezTo>
                      <a:pt x="16007" y="1745"/>
                      <a:pt x="17745" y="3126"/>
                      <a:pt x="19884" y="3919"/>
                    </a:cubicBezTo>
                    <a:lnTo>
                      <a:pt x="19884" y="3919"/>
                    </a:lnTo>
                    <a:cubicBezTo>
                      <a:pt x="13109" y="6595"/>
                      <a:pt x="6552" y="9691"/>
                      <a:pt x="196" y="13186"/>
                    </a:cubicBezTo>
                    <a:cubicBezTo>
                      <a:pt x="1" y="13310"/>
                      <a:pt x="106" y="13570"/>
                      <a:pt x="283" y="13570"/>
                    </a:cubicBezTo>
                    <a:cubicBezTo>
                      <a:pt x="315" y="13570"/>
                      <a:pt x="349" y="13561"/>
                      <a:pt x="384" y="13542"/>
                    </a:cubicBezTo>
                    <a:cubicBezTo>
                      <a:pt x="6871" y="9964"/>
                      <a:pt x="13566" y="6805"/>
                      <a:pt x="20471" y="4085"/>
                    </a:cubicBezTo>
                    <a:cubicBezTo>
                      <a:pt x="20638" y="4022"/>
                      <a:pt x="20638" y="3771"/>
                      <a:pt x="20471" y="3729"/>
                    </a:cubicBezTo>
                    <a:cubicBezTo>
                      <a:pt x="18169" y="2976"/>
                      <a:pt x="16328" y="1469"/>
                      <a:pt x="14424" y="46"/>
                    </a:cubicBezTo>
                    <a:cubicBezTo>
                      <a:pt x="14384" y="14"/>
                      <a:pt x="14345" y="1"/>
                      <a:pt x="143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67;p52"/>
              <p:cNvSpPr/>
              <p:nvPr/>
            </p:nvSpPr>
            <p:spPr>
              <a:xfrm>
                <a:off x="4920225" y="1759925"/>
                <a:ext cx="312825" cy="369950"/>
              </a:xfrm>
              <a:custGeom>
                <a:avLst/>
                <a:gdLst/>
                <a:ahLst/>
                <a:cxnLst/>
                <a:rect l="l" t="t" r="r" b="b"/>
                <a:pathLst>
                  <a:path w="12513" h="14798" extrusionOk="0">
                    <a:moveTo>
                      <a:pt x="10085" y="0"/>
                    </a:moveTo>
                    <a:cubicBezTo>
                      <a:pt x="9668" y="0"/>
                      <a:pt x="9276" y="68"/>
                      <a:pt x="8957" y="246"/>
                    </a:cubicBezTo>
                    <a:cubicBezTo>
                      <a:pt x="8350" y="560"/>
                      <a:pt x="7848" y="1459"/>
                      <a:pt x="7450" y="1983"/>
                    </a:cubicBezTo>
                    <a:cubicBezTo>
                      <a:pt x="6906" y="2736"/>
                      <a:pt x="6383" y="3489"/>
                      <a:pt x="5860" y="4284"/>
                    </a:cubicBezTo>
                    <a:cubicBezTo>
                      <a:pt x="3684" y="7548"/>
                      <a:pt x="1843" y="11001"/>
                      <a:pt x="85" y="14516"/>
                    </a:cubicBezTo>
                    <a:cubicBezTo>
                      <a:pt x="0" y="14657"/>
                      <a:pt x="125" y="14798"/>
                      <a:pt x="247" y="14798"/>
                    </a:cubicBezTo>
                    <a:cubicBezTo>
                      <a:pt x="306" y="14798"/>
                      <a:pt x="365" y="14765"/>
                      <a:pt x="399" y="14683"/>
                    </a:cubicBezTo>
                    <a:cubicBezTo>
                      <a:pt x="1843" y="11817"/>
                      <a:pt x="3349" y="8992"/>
                      <a:pt x="5044" y="6230"/>
                    </a:cubicBezTo>
                    <a:cubicBezTo>
                      <a:pt x="5860" y="4912"/>
                      <a:pt x="6718" y="3594"/>
                      <a:pt x="7659" y="2338"/>
                    </a:cubicBezTo>
                    <a:cubicBezTo>
                      <a:pt x="8266" y="1501"/>
                      <a:pt x="8768" y="539"/>
                      <a:pt x="9919" y="434"/>
                    </a:cubicBezTo>
                    <a:cubicBezTo>
                      <a:pt x="10033" y="421"/>
                      <a:pt x="10148" y="415"/>
                      <a:pt x="10266" y="415"/>
                    </a:cubicBezTo>
                    <a:cubicBezTo>
                      <a:pt x="10908" y="415"/>
                      <a:pt x="11599" y="592"/>
                      <a:pt x="12200" y="769"/>
                    </a:cubicBezTo>
                    <a:cubicBezTo>
                      <a:pt x="12222" y="777"/>
                      <a:pt x="12242" y="781"/>
                      <a:pt x="12262" y="781"/>
                    </a:cubicBezTo>
                    <a:cubicBezTo>
                      <a:pt x="12447" y="781"/>
                      <a:pt x="12513" y="451"/>
                      <a:pt x="12304" y="413"/>
                    </a:cubicBezTo>
                    <a:cubicBezTo>
                      <a:pt x="11683" y="224"/>
                      <a:pt x="10844" y="0"/>
                      <a:pt x="1008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68;p52"/>
              <p:cNvSpPr/>
              <p:nvPr/>
            </p:nvSpPr>
            <p:spPr>
              <a:xfrm>
                <a:off x="4945450" y="1769200"/>
                <a:ext cx="306100" cy="332950"/>
              </a:xfrm>
              <a:custGeom>
                <a:avLst/>
                <a:gdLst/>
                <a:ahLst/>
                <a:cxnLst/>
                <a:rect l="l" t="t" r="r" b="b"/>
                <a:pathLst>
                  <a:path w="12244" h="13318" extrusionOk="0">
                    <a:moveTo>
                      <a:pt x="11200" y="1"/>
                    </a:moveTo>
                    <a:cubicBezTo>
                      <a:pt x="11124" y="1"/>
                      <a:pt x="11051" y="45"/>
                      <a:pt x="11023" y="147"/>
                    </a:cubicBezTo>
                    <a:cubicBezTo>
                      <a:pt x="11020" y="162"/>
                      <a:pt x="11017" y="177"/>
                      <a:pt x="11013" y="192"/>
                    </a:cubicBezTo>
                    <a:lnTo>
                      <a:pt x="11013" y="192"/>
                    </a:lnTo>
                    <a:cubicBezTo>
                      <a:pt x="11009" y="191"/>
                      <a:pt x="11006" y="190"/>
                      <a:pt x="11003" y="189"/>
                    </a:cubicBezTo>
                    <a:lnTo>
                      <a:pt x="11003" y="189"/>
                    </a:lnTo>
                    <a:cubicBezTo>
                      <a:pt x="11004" y="199"/>
                      <a:pt x="11005" y="209"/>
                      <a:pt x="11007" y="218"/>
                    </a:cubicBezTo>
                    <a:lnTo>
                      <a:pt x="11007" y="218"/>
                    </a:lnTo>
                    <a:cubicBezTo>
                      <a:pt x="10650" y="1669"/>
                      <a:pt x="9459" y="2780"/>
                      <a:pt x="8492" y="3829"/>
                    </a:cubicBezTo>
                    <a:cubicBezTo>
                      <a:pt x="7571" y="4855"/>
                      <a:pt x="6629" y="5817"/>
                      <a:pt x="5688" y="6822"/>
                    </a:cubicBezTo>
                    <a:cubicBezTo>
                      <a:pt x="3784" y="8809"/>
                      <a:pt x="1838" y="10797"/>
                      <a:pt x="143" y="12952"/>
                    </a:cubicBezTo>
                    <a:cubicBezTo>
                      <a:pt x="1" y="13111"/>
                      <a:pt x="134" y="13317"/>
                      <a:pt x="271" y="13317"/>
                    </a:cubicBezTo>
                    <a:cubicBezTo>
                      <a:pt x="315" y="13317"/>
                      <a:pt x="359" y="13296"/>
                      <a:pt x="394" y="13245"/>
                    </a:cubicBezTo>
                    <a:cubicBezTo>
                      <a:pt x="2298" y="10839"/>
                      <a:pt x="4453" y="8663"/>
                      <a:pt x="6546" y="6466"/>
                    </a:cubicBezTo>
                    <a:cubicBezTo>
                      <a:pt x="7571" y="5399"/>
                      <a:pt x="8596" y="4353"/>
                      <a:pt x="9559" y="3223"/>
                    </a:cubicBezTo>
                    <a:cubicBezTo>
                      <a:pt x="10175" y="2524"/>
                      <a:pt x="10804" y="1811"/>
                      <a:pt x="11162" y="949"/>
                    </a:cubicBezTo>
                    <a:lnTo>
                      <a:pt x="11162" y="949"/>
                    </a:lnTo>
                    <a:cubicBezTo>
                      <a:pt x="11298" y="1406"/>
                      <a:pt x="11511" y="1821"/>
                      <a:pt x="11839" y="2218"/>
                    </a:cubicBezTo>
                    <a:cubicBezTo>
                      <a:pt x="11875" y="2269"/>
                      <a:pt x="11919" y="2290"/>
                      <a:pt x="11964" y="2290"/>
                    </a:cubicBezTo>
                    <a:cubicBezTo>
                      <a:pt x="12102" y="2290"/>
                      <a:pt x="12243" y="2084"/>
                      <a:pt x="12132" y="1925"/>
                    </a:cubicBezTo>
                    <a:cubicBezTo>
                      <a:pt x="11735" y="1423"/>
                      <a:pt x="11505" y="816"/>
                      <a:pt x="11421" y="189"/>
                    </a:cubicBezTo>
                    <a:cubicBezTo>
                      <a:pt x="11398" y="72"/>
                      <a:pt x="11296" y="1"/>
                      <a:pt x="1120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69;p52"/>
              <p:cNvSpPr/>
              <p:nvPr/>
            </p:nvSpPr>
            <p:spPr>
              <a:xfrm>
                <a:off x="4924750" y="1948000"/>
                <a:ext cx="378950" cy="183275"/>
              </a:xfrm>
              <a:custGeom>
                <a:avLst/>
                <a:gdLst/>
                <a:ahLst/>
                <a:cxnLst/>
                <a:rect l="l" t="t" r="r" b="b"/>
                <a:pathLst>
                  <a:path w="15158" h="7331" extrusionOk="0">
                    <a:moveTo>
                      <a:pt x="14573" y="1"/>
                    </a:moveTo>
                    <a:cubicBezTo>
                      <a:pt x="14499" y="1"/>
                      <a:pt x="14433" y="40"/>
                      <a:pt x="14425" y="130"/>
                    </a:cubicBezTo>
                    <a:cubicBezTo>
                      <a:pt x="14341" y="548"/>
                      <a:pt x="14572" y="695"/>
                      <a:pt x="14551" y="1113"/>
                    </a:cubicBezTo>
                    <a:cubicBezTo>
                      <a:pt x="14530" y="2348"/>
                      <a:pt x="13421" y="2557"/>
                      <a:pt x="12500" y="2892"/>
                    </a:cubicBezTo>
                    <a:cubicBezTo>
                      <a:pt x="11182" y="3415"/>
                      <a:pt x="9822" y="3917"/>
                      <a:pt x="8462" y="4398"/>
                    </a:cubicBezTo>
                    <a:cubicBezTo>
                      <a:pt x="5742" y="5340"/>
                      <a:pt x="2980" y="6177"/>
                      <a:pt x="218" y="6951"/>
                    </a:cubicBezTo>
                    <a:cubicBezTo>
                      <a:pt x="0" y="7010"/>
                      <a:pt x="82" y="7331"/>
                      <a:pt x="286" y="7331"/>
                    </a:cubicBezTo>
                    <a:cubicBezTo>
                      <a:pt x="297" y="7331"/>
                      <a:pt x="310" y="7330"/>
                      <a:pt x="323" y="7328"/>
                    </a:cubicBezTo>
                    <a:cubicBezTo>
                      <a:pt x="3691" y="6386"/>
                      <a:pt x="7018" y="5340"/>
                      <a:pt x="10303" y="4147"/>
                    </a:cubicBezTo>
                    <a:cubicBezTo>
                      <a:pt x="11621" y="3687"/>
                      <a:pt x="13191" y="3289"/>
                      <a:pt x="14362" y="2557"/>
                    </a:cubicBezTo>
                    <a:cubicBezTo>
                      <a:pt x="14676" y="2348"/>
                      <a:pt x="14990" y="2139"/>
                      <a:pt x="15074" y="1741"/>
                    </a:cubicBezTo>
                    <a:cubicBezTo>
                      <a:pt x="15157" y="1197"/>
                      <a:pt x="14676" y="799"/>
                      <a:pt x="14781" y="234"/>
                    </a:cubicBezTo>
                    <a:cubicBezTo>
                      <a:pt x="14819" y="94"/>
                      <a:pt x="14687" y="1"/>
                      <a:pt x="1457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2180;p52"/>
            <p:cNvSpPr/>
            <p:nvPr/>
          </p:nvSpPr>
          <p:spPr>
            <a:xfrm>
              <a:off x="831841" y="2309093"/>
              <a:ext cx="827000" cy="459725"/>
            </a:xfrm>
            <a:custGeom>
              <a:avLst/>
              <a:gdLst/>
              <a:ahLst/>
              <a:cxnLst/>
              <a:rect l="l" t="t" r="r" b="b"/>
              <a:pathLst>
                <a:path w="33080" h="18389" extrusionOk="0">
                  <a:moveTo>
                    <a:pt x="33080" y="10522"/>
                  </a:moveTo>
                  <a:cubicBezTo>
                    <a:pt x="30727" y="9648"/>
                    <a:pt x="23465" y="5614"/>
                    <a:pt x="18960" y="5278"/>
                  </a:cubicBezTo>
                  <a:cubicBezTo>
                    <a:pt x="14455" y="4942"/>
                    <a:pt x="7799" y="6354"/>
                    <a:pt x="6051" y="8505"/>
                  </a:cubicBezTo>
                  <a:cubicBezTo>
                    <a:pt x="4303" y="10657"/>
                    <a:pt x="6791" y="17380"/>
                    <a:pt x="8472" y="18187"/>
                  </a:cubicBezTo>
                  <a:cubicBezTo>
                    <a:pt x="10153" y="18994"/>
                    <a:pt x="15532" y="15968"/>
                    <a:pt x="16137" y="13346"/>
                  </a:cubicBezTo>
                  <a:cubicBezTo>
                    <a:pt x="16742" y="10724"/>
                    <a:pt x="13716" y="4606"/>
                    <a:pt x="12102" y="2454"/>
                  </a:cubicBezTo>
                  <a:cubicBezTo>
                    <a:pt x="10488" y="303"/>
                    <a:pt x="8472" y="-370"/>
                    <a:pt x="6455" y="437"/>
                  </a:cubicBezTo>
                  <a:cubicBezTo>
                    <a:pt x="4438" y="1244"/>
                    <a:pt x="1076" y="6152"/>
                    <a:pt x="0" y="7295"/>
                  </a:cubicBezTo>
                </a:path>
              </a:pathLst>
            </a:custGeom>
            <a:noFill/>
            <a:ln w="19050" cap="flat" cmpd="sng">
              <a:solidFill>
                <a:schemeClr val="dk2"/>
              </a:solidFill>
              <a:prstDash val="dash"/>
              <a:round/>
              <a:headEnd type="none" w="med" len="med"/>
              <a:tailEnd type="none" w="med" len="med"/>
            </a:ln>
          </p:spPr>
        </p:sp>
      </p:grpSp>
      <p:grpSp>
        <p:nvGrpSpPr>
          <p:cNvPr id="89" name="Group 88"/>
          <p:cNvGrpSpPr/>
          <p:nvPr/>
        </p:nvGrpSpPr>
        <p:grpSpPr>
          <a:xfrm>
            <a:off x="46789" y="3832282"/>
            <a:ext cx="1262012" cy="480360"/>
            <a:chOff x="831841" y="2309093"/>
            <a:chExt cx="1262012" cy="480360"/>
          </a:xfrm>
        </p:grpSpPr>
        <p:grpSp>
          <p:nvGrpSpPr>
            <p:cNvPr id="90" name="Google Shape;2165;p52"/>
            <p:cNvGrpSpPr/>
            <p:nvPr/>
          </p:nvGrpSpPr>
          <p:grpSpPr>
            <a:xfrm rot="18900000" flipH="1">
              <a:off x="1572808" y="2418107"/>
              <a:ext cx="521045" cy="371346"/>
              <a:chOff x="4920225" y="1759925"/>
              <a:chExt cx="521050" cy="371350"/>
            </a:xfrm>
          </p:grpSpPr>
          <p:sp>
            <p:nvSpPr>
              <p:cNvPr id="92" name="Google Shape;2166;p52"/>
              <p:cNvSpPr/>
              <p:nvPr/>
            </p:nvSpPr>
            <p:spPr>
              <a:xfrm>
                <a:off x="4925300" y="1789500"/>
                <a:ext cx="515975" cy="339250"/>
              </a:xfrm>
              <a:custGeom>
                <a:avLst/>
                <a:gdLst/>
                <a:ahLst/>
                <a:cxnLst/>
                <a:rect l="l" t="t" r="r" b="b"/>
                <a:pathLst>
                  <a:path w="20639" h="13570" extrusionOk="0">
                    <a:moveTo>
                      <a:pt x="14309" y="1"/>
                    </a:moveTo>
                    <a:cubicBezTo>
                      <a:pt x="14157" y="1"/>
                      <a:pt x="14062" y="246"/>
                      <a:pt x="14215" y="381"/>
                    </a:cubicBezTo>
                    <a:cubicBezTo>
                      <a:pt x="16007" y="1745"/>
                      <a:pt x="17745" y="3126"/>
                      <a:pt x="19884" y="3919"/>
                    </a:cubicBezTo>
                    <a:lnTo>
                      <a:pt x="19884" y="3919"/>
                    </a:lnTo>
                    <a:cubicBezTo>
                      <a:pt x="13109" y="6595"/>
                      <a:pt x="6552" y="9691"/>
                      <a:pt x="196" y="13186"/>
                    </a:cubicBezTo>
                    <a:cubicBezTo>
                      <a:pt x="1" y="13310"/>
                      <a:pt x="106" y="13570"/>
                      <a:pt x="283" y="13570"/>
                    </a:cubicBezTo>
                    <a:cubicBezTo>
                      <a:pt x="315" y="13570"/>
                      <a:pt x="349" y="13561"/>
                      <a:pt x="384" y="13542"/>
                    </a:cubicBezTo>
                    <a:cubicBezTo>
                      <a:pt x="6871" y="9964"/>
                      <a:pt x="13566" y="6805"/>
                      <a:pt x="20471" y="4085"/>
                    </a:cubicBezTo>
                    <a:cubicBezTo>
                      <a:pt x="20638" y="4022"/>
                      <a:pt x="20638" y="3771"/>
                      <a:pt x="20471" y="3729"/>
                    </a:cubicBezTo>
                    <a:cubicBezTo>
                      <a:pt x="18169" y="2976"/>
                      <a:pt x="16328" y="1469"/>
                      <a:pt x="14424" y="46"/>
                    </a:cubicBezTo>
                    <a:cubicBezTo>
                      <a:pt x="14384" y="14"/>
                      <a:pt x="14345" y="1"/>
                      <a:pt x="143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67;p52"/>
              <p:cNvSpPr/>
              <p:nvPr/>
            </p:nvSpPr>
            <p:spPr>
              <a:xfrm>
                <a:off x="4920225" y="1759925"/>
                <a:ext cx="312825" cy="369950"/>
              </a:xfrm>
              <a:custGeom>
                <a:avLst/>
                <a:gdLst/>
                <a:ahLst/>
                <a:cxnLst/>
                <a:rect l="l" t="t" r="r" b="b"/>
                <a:pathLst>
                  <a:path w="12513" h="14798" extrusionOk="0">
                    <a:moveTo>
                      <a:pt x="10085" y="0"/>
                    </a:moveTo>
                    <a:cubicBezTo>
                      <a:pt x="9668" y="0"/>
                      <a:pt x="9276" y="68"/>
                      <a:pt x="8957" y="246"/>
                    </a:cubicBezTo>
                    <a:cubicBezTo>
                      <a:pt x="8350" y="560"/>
                      <a:pt x="7848" y="1459"/>
                      <a:pt x="7450" y="1983"/>
                    </a:cubicBezTo>
                    <a:cubicBezTo>
                      <a:pt x="6906" y="2736"/>
                      <a:pt x="6383" y="3489"/>
                      <a:pt x="5860" y="4284"/>
                    </a:cubicBezTo>
                    <a:cubicBezTo>
                      <a:pt x="3684" y="7548"/>
                      <a:pt x="1843" y="11001"/>
                      <a:pt x="85" y="14516"/>
                    </a:cubicBezTo>
                    <a:cubicBezTo>
                      <a:pt x="0" y="14657"/>
                      <a:pt x="125" y="14798"/>
                      <a:pt x="247" y="14798"/>
                    </a:cubicBezTo>
                    <a:cubicBezTo>
                      <a:pt x="306" y="14798"/>
                      <a:pt x="365" y="14765"/>
                      <a:pt x="399" y="14683"/>
                    </a:cubicBezTo>
                    <a:cubicBezTo>
                      <a:pt x="1843" y="11817"/>
                      <a:pt x="3349" y="8992"/>
                      <a:pt x="5044" y="6230"/>
                    </a:cubicBezTo>
                    <a:cubicBezTo>
                      <a:pt x="5860" y="4912"/>
                      <a:pt x="6718" y="3594"/>
                      <a:pt x="7659" y="2338"/>
                    </a:cubicBezTo>
                    <a:cubicBezTo>
                      <a:pt x="8266" y="1501"/>
                      <a:pt x="8768" y="539"/>
                      <a:pt x="9919" y="434"/>
                    </a:cubicBezTo>
                    <a:cubicBezTo>
                      <a:pt x="10033" y="421"/>
                      <a:pt x="10148" y="415"/>
                      <a:pt x="10266" y="415"/>
                    </a:cubicBezTo>
                    <a:cubicBezTo>
                      <a:pt x="10908" y="415"/>
                      <a:pt x="11599" y="592"/>
                      <a:pt x="12200" y="769"/>
                    </a:cubicBezTo>
                    <a:cubicBezTo>
                      <a:pt x="12222" y="777"/>
                      <a:pt x="12242" y="781"/>
                      <a:pt x="12262" y="781"/>
                    </a:cubicBezTo>
                    <a:cubicBezTo>
                      <a:pt x="12447" y="781"/>
                      <a:pt x="12513" y="451"/>
                      <a:pt x="12304" y="413"/>
                    </a:cubicBezTo>
                    <a:cubicBezTo>
                      <a:pt x="11683" y="224"/>
                      <a:pt x="10844" y="0"/>
                      <a:pt x="1008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68;p52"/>
              <p:cNvSpPr/>
              <p:nvPr/>
            </p:nvSpPr>
            <p:spPr>
              <a:xfrm>
                <a:off x="4945450" y="1769200"/>
                <a:ext cx="306100" cy="332950"/>
              </a:xfrm>
              <a:custGeom>
                <a:avLst/>
                <a:gdLst/>
                <a:ahLst/>
                <a:cxnLst/>
                <a:rect l="l" t="t" r="r" b="b"/>
                <a:pathLst>
                  <a:path w="12244" h="13318" extrusionOk="0">
                    <a:moveTo>
                      <a:pt x="11200" y="1"/>
                    </a:moveTo>
                    <a:cubicBezTo>
                      <a:pt x="11124" y="1"/>
                      <a:pt x="11051" y="45"/>
                      <a:pt x="11023" y="147"/>
                    </a:cubicBezTo>
                    <a:cubicBezTo>
                      <a:pt x="11020" y="162"/>
                      <a:pt x="11017" y="177"/>
                      <a:pt x="11013" y="192"/>
                    </a:cubicBezTo>
                    <a:lnTo>
                      <a:pt x="11013" y="192"/>
                    </a:lnTo>
                    <a:cubicBezTo>
                      <a:pt x="11009" y="191"/>
                      <a:pt x="11006" y="190"/>
                      <a:pt x="11003" y="189"/>
                    </a:cubicBezTo>
                    <a:lnTo>
                      <a:pt x="11003" y="189"/>
                    </a:lnTo>
                    <a:cubicBezTo>
                      <a:pt x="11004" y="199"/>
                      <a:pt x="11005" y="209"/>
                      <a:pt x="11007" y="218"/>
                    </a:cubicBezTo>
                    <a:lnTo>
                      <a:pt x="11007" y="218"/>
                    </a:lnTo>
                    <a:cubicBezTo>
                      <a:pt x="10650" y="1669"/>
                      <a:pt x="9459" y="2780"/>
                      <a:pt x="8492" y="3829"/>
                    </a:cubicBezTo>
                    <a:cubicBezTo>
                      <a:pt x="7571" y="4855"/>
                      <a:pt x="6629" y="5817"/>
                      <a:pt x="5688" y="6822"/>
                    </a:cubicBezTo>
                    <a:cubicBezTo>
                      <a:pt x="3784" y="8809"/>
                      <a:pt x="1838" y="10797"/>
                      <a:pt x="143" y="12952"/>
                    </a:cubicBezTo>
                    <a:cubicBezTo>
                      <a:pt x="1" y="13111"/>
                      <a:pt x="134" y="13317"/>
                      <a:pt x="271" y="13317"/>
                    </a:cubicBezTo>
                    <a:cubicBezTo>
                      <a:pt x="315" y="13317"/>
                      <a:pt x="359" y="13296"/>
                      <a:pt x="394" y="13245"/>
                    </a:cubicBezTo>
                    <a:cubicBezTo>
                      <a:pt x="2298" y="10839"/>
                      <a:pt x="4453" y="8663"/>
                      <a:pt x="6546" y="6466"/>
                    </a:cubicBezTo>
                    <a:cubicBezTo>
                      <a:pt x="7571" y="5399"/>
                      <a:pt x="8596" y="4353"/>
                      <a:pt x="9559" y="3223"/>
                    </a:cubicBezTo>
                    <a:cubicBezTo>
                      <a:pt x="10175" y="2524"/>
                      <a:pt x="10804" y="1811"/>
                      <a:pt x="11162" y="949"/>
                    </a:cubicBezTo>
                    <a:lnTo>
                      <a:pt x="11162" y="949"/>
                    </a:lnTo>
                    <a:cubicBezTo>
                      <a:pt x="11298" y="1406"/>
                      <a:pt x="11511" y="1821"/>
                      <a:pt x="11839" y="2218"/>
                    </a:cubicBezTo>
                    <a:cubicBezTo>
                      <a:pt x="11875" y="2269"/>
                      <a:pt x="11919" y="2290"/>
                      <a:pt x="11964" y="2290"/>
                    </a:cubicBezTo>
                    <a:cubicBezTo>
                      <a:pt x="12102" y="2290"/>
                      <a:pt x="12243" y="2084"/>
                      <a:pt x="12132" y="1925"/>
                    </a:cubicBezTo>
                    <a:cubicBezTo>
                      <a:pt x="11735" y="1423"/>
                      <a:pt x="11505" y="816"/>
                      <a:pt x="11421" y="189"/>
                    </a:cubicBezTo>
                    <a:cubicBezTo>
                      <a:pt x="11398" y="72"/>
                      <a:pt x="11296" y="1"/>
                      <a:pt x="1120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69;p52"/>
              <p:cNvSpPr/>
              <p:nvPr/>
            </p:nvSpPr>
            <p:spPr>
              <a:xfrm>
                <a:off x="4924750" y="1948000"/>
                <a:ext cx="378950" cy="183275"/>
              </a:xfrm>
              <a:custGeom>
                <a:avLst/>
                <a:gdLst/>
                <a:ahLst/>
                <a:cxnLst/>
                <a:rect l="l" t="t" r="r" b="b"/>
                <a:pathLst>
                  <a:path w="15158" h="7331" extrusionOk="0">
                    <a:moveTo>
                      <a:pt x="14573" y="1"/>
                    </a:moveTo>
                    <a:cubicBezTo>
                      <a:pt x="14499" y="1"/>
                      <a:pt x="14433" y="40"/>
                      <a:pt x="14425" y="130"/>
                    </a:cubicBezTo>
                    <a:cubicBezTo>
                      <a:pt x="14341" y="548"/>
                      <a:pt x="14572" y="695"/>
                      <a:pt x="14551" y="1113"/>
                    </a:cubicBezTo>
                    <a:cubicBezTo>
                      <a:pt x="14530" y="2348"/>
                      <a:pt x="13421" y="2557"/>
                      <a:pt x="12500" y="2892"/>
                    </a:cubicBezTo>
                    <a:cubicBezTo>
                      <a:pt x="11182" y="3415"/>
                      <a:pt x="9822" y="3917"/>
                      <a:pt x="8462" y="4398"/>
                    </a:cubicBezTo>
                    <a:cubicBezTo>
                      <a:pt x="5742" y="5340"/>
                      <a:pt x="2980" y="6177"/>
                      <a:pt x="218" y="6951"/>
                    </a:cubicBezTo>
                    <a:cubicBezTo>
                      <a:pt x="0" y="7010"/>
                      <a:pt x="82" y="7331"/>
                      <a:pt x="286" y="7331"/>
                    </a:cubicBezTo>
                    <a:cubicBezTo>
                      <a:pt x="297" y="7331"/>
                      <a:pt x="310" y="7330"/>
                      <a:pt x="323" y="7328"/>
                    </a:cubicBezTo>
                    <a:cubicBezTo>
                      <a:pt x="3691" y="6386"/>
                      <a:pt x="7018" y="5340"/>
                      <a:pt x="10303" y="4147"/>
                    </a:cubicBezTo>
                    <a:cubicBezTo>
                      <a:pt x="11621" y="3687"/>
                      <a:pt x="13191" y="3289"/>
                      <a:pt x="14362" y="2557"/>
                    </a:cubicBezTo>
                    <a:cubicBezTo>
                      <a:pt x="14676" y="2348"/>
                      <a:pt x="14990" y="2139"/>
                      <a:pt x="15074" y="1741"/>
                    </a:cubicBezTo>
                    <a:cubicBezTo>
                      <a:pt x="15157" y="1197"/>
                      <a:pt x="14676" y="799"/>
                      <a:pt x="14781" y="234"/>
                    </a:cubicBezTo>
                    <a:cubicBezTo>
                      <a:pt x="14819" y="94"/>
                      <a:pt x="14687" y="1"/>
                      <a:pt x="1457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2180;p52"/>
            <p:cNvSpPr/>
            <p:nvPr/>
          </p:nvSpPr>
          <p:spPr>
            <a:xfrm>
              <a:off x="831841" y="2309093"/>
              <a:ext cx="827000" cy="459725"/>
            </a:xfrm>
            <a:custGeom>
              <a:avLst/>
              <a:gdLst/>
              <a:ahLst/>
              <a:cxnLst/>
              <a:rect l="l" t="t" r="r" b="b"/>
              <a:pathLst>
                <a:path w="33080" h="18389" extrusionOk="0">
                  <a:moveTo>
                    <a:pt x="33080" y="10522"/>
                  </a:moveTo>
                  <a:cubicBezTo>
                    <a:pt x="30727" y="9648"/>
                    <a:pt x="23465" y="5614"/>
                    <a:pt x="18960" y="5278"/>
                  </a:cubicBezTo>
                  <a:cubicBezTo>
                    <a:pt x="14455" y="4942"/>
                    <a:pt x="7799" y="6354"/>
                    <a:pt x="6051" y="8505"/>
                  </a:cubicBezTo>
                  <a:cubicBezTo>
                    <a:pt x="4303" y="10657"/>
                    <a:pt x="6791" y="17380"/>
                    <a:pt x="8472" y="18187"/>
                  </a:cubicBezTo>
                  <a:cubicBezTo>
                    <a:pt x="10153" y="18994"/>
                    <a:pt x="15532" y="15968"/>
                    <a:pt x="16137" y="13346"/>
                  </a:cubicBezTo>
                  <a:cubicBezTo>
                    <a:pt x="16742" y="10724"/>
                    <a:pt x="13716" y="4606"/>
                    <a:pt x="12102" y="2454"/>
                  </a:cubicBezTo>
                  <a:cubicBezTo>
                    <a:pt x="10488" y="303"/>
                    <a:pt x="8472" y="-370"/>
                    <a:pt x="6455" y="437"/>
                  </a:cubicBezTo>
                  <a:cubicBezTo>
                    <a:pt x="4438" y="1244"/>
                    <a:pt x="1076" y="6152"/>
                    <a:pt x="0" y="7295"/>
                  </a:cubicBezTo>
                </a:path>
              </a:pathLst>
            </a:custGeom>
            <a:noFill/>
            <a:ln w="19050" cap="flat" cmpd="sng">
              <a:solidFill>
                <a:schemeClr val="dk2"/>
              </a:solidFill>
              <a:prstDash val="dash"/>
              <a:round/>
              <a:headEnd type="none" w="med" len="med"/>
              <a:tailEnd type="none" w="med" len="med"/>
            </a:ln>
          </p:spPr>
        </p:sp>
      </p:grpSp>
      <p:grpSp>
        <p:nvGrpSpPr>
          <p:cNvPr id="96" name="Group 95"/>
          <p:cNvGrpSpPr/>
          <p:nvPr/>
        </p:nvGrpSpPr>
        <p:grpSpPr>
          <a:xfrm>
            <a:off x="87448" y="4858269"/>
            <a:ext cx="1262012" cy="480360"/>
            <a:chOff x="831841" y="2309093"/>
            <a:chExt cx="1262012" cy="480360"/>
          </a:xfrm>
        </p:grpSpPr>
        <p:grpSp>
          <p:nvGrpSpPr>
            <p:cNvPr id="97" name="Google Shape;2165;p52"/>
            <p:cNvGrpSpPr/>
            <p:nvPr/>
          </p:nvGrpSpPr>
          <p:grpSpPr>
            <a:xfrm rot="18900000" flipH="1">
              <a:off x="1572808" y="2418107"/>
              <a:ext cx="521045" cy="371346"/>
              <a:chOff x="4920225" y="1759925"/>
              <a:chExt cx="521050" cy="371350"/>
            </a:xfrm>
          </p:grpSpPr>
          <p:sp>
            <p:nvSpPr>
              <p:cNvPr id="99" name="Google Shape;2166;p52"/>
              <p:cNvSpPr/>
              <p:nvPr/>
            </p:nvSpPr>
            <p:spPr>
              <a:xfrm>
                <a:off x="4925300" y="1789500"/>
                <a:ext cx="515975" cy="339250"/>
              </a:xfrm>
              <a:custGeom>
                <a:avLst/>
                <a:gdLst/>
                <a:ahLst/>
                <a:cxnLst/>
                <a:rect l="l" t="t" r="r" b="b"/>
                <a:pathLst>
                  <a:path w="20639" h="13570" extrusionOk="0">
                    <a:moveTo>
                      <a:pt x="14309" y="1"/>
                    </a:moveTo>
                    <a:cubicBezTo>
                      <a:pt x="14157" y="1"/>
                      <a:pt x="14062" y="246"/>
                      <a:pt x="14215" y="381"/>
                    </a:cubicBezTo>
                    <a:cubicBezTo>
                      <a:pt x="16007" y="1745"/>
                      <a:pt x="17745" y="3126"/>
                      <a:pt x="19884" y="3919"/>
                    </a:cubicBezTo>
                    <a:lnTo>
                      <a:pt x="19884" y="3919"/>
                    </a:lnTo>
                    <a:cubicBezTo>
                      <a:pt x="13109" y="6595"/>
                      <a:pt x="6552" y="9691"/>
                      <a:pt x="196" y="13186"/>
                    </a:cubicBezTo>
                    <a:cubicBezTo>
                      <a:pt x="1" y="13310"/>
                      <a:pt x="106" y="13570"/>
                      <a:pt x="283" y="13570"/>
                    </a:cubicBezTo>
                    <a:cubicBezTo>
                      <a:pt x="315" y="13570"/>
                      <a:pt x="349" y="13561"/>
                      <a:pt x="384" y="13542"/>
                    </a:cubicBezTo>
                    <a:cubicBezTo>
                      <a:pt x="6871" y="9964"/>
                      <a:pt x="13566" y="6805"/>
                      <a:pt x="20471" y="4085"/>
                    </a:cubicBezTo>
                    <a:cubicBezTo>
                      <a:pt x="20638" y="4022"/>
                      <a:pt x="20638" y="3771"/>
                      <a:pt x="20471" y="3729"/>
                    </a:cubicBezTo>
                    <a:cubicBezTo>
                      <a:pt x="18169" y="2976"/>
                      <a:pt x="16328" y="1469"/>
                      <a:pt x="14424" y="46"/>
                    </a:cubicBezTo>
                    <a:cubicBezTo>
                      <a:pt x="14384" y="14"/>
                      <a:pt x="14345" y="1"/>
                      <a:pt x="143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67;p52"/>
              <p:cNvSpPr/>
              <p:nvPr/>
            </p:nvSpPr>
            <p:spPr>
              <a:xfrm>
                <a:off x="4920225" y="1759925"/>
                <a:ext cx="312825" cy="369950"/>
              </a:xfrm>
              <a:custGeom>
                <a:avLst/>
                <a:gdLst/>
                <a:ahLst/>
                <a:cxnLst/>
                <a:rect l="l" t="t" r="r" b="b"/>
                <a:pathLst>
                  <a:path w="12513" h="14798" extrusionOk="0">
                    <a:moveTo>
                      <a:pt x="10085" y="0"/>
                    </a:moveTo>
                    <a:cubicBezTo>
                      <a:pt x="9668" y="0"/>
                      <a:pt x="9276" y="68"/>
                      <a:pt x="8957" y="246"/>
                    </a:cubicBezTo>
                    <a:cubicBezTo>
                      <a:pt x="8350" y="560"/>
                      <a:pt x="7848" y="1459"/>
                      <a:pt x="7450" y="1983"/>
                    </a:cubicBezTo>
                    <a:cubicBezTo>
                      <a:pt x="6906" y="2736"/>
                      <a:pt x="6383" y="3489"/>
                      <a:pt x="5860" y="4284"/>
                    </a:cubicBezTo>
                    <a:cubicBezTo>
                      <a:pt x="3684" y="7548"/>
                      <a:pt x="1843" y="11001"/>
                      <a:pt x="85" y="14516"/>
                    </a:cubicBezTo>
                    <a:cubicBezTo>
                      <a:pt x="0" y="14657"/>
                      <a:pt x="125" y="14798"/>
                      <a:pt x="247" y="14798"/>
                    </a:cubicBezTo>
                    <a:cubicBezTo>
                      <a:pt x="306" y="14798"/>
                      <a:pt x="365" y="14765"/>
                      <a:pt x="399" y="14683"/>
                    </a:cubicBezTo>
                    <a:cubicBezTo>
                      <a:pt x="1843" y="11817"/>
                      <a:pt x="3349" y="8992"/>
                      <a:pt x="5044" y="6230"/>
                    </a:cubicBezTo>
                    <a:cubicBezTo>
                      <a:pt x="5860" y="4912"/>
                      <a:pt x="6718" y="3594"/>
                      <a:pt x="7659" y="2338"/>
                    </a:cubicBezTo>
                    <a:cubicBezTo>
                      <a:pt x="8266" y="1501"/>
                      <a:pt x="8768" y="539"/>
                      <a:pt x="9919" y="434"/>
                    </a:cubicBezTo>
                    <a:cubicBezTo>
                      <a:pt x="10033" y="421"/>
                      <a:pt x="10148" y="415"/>
                      <a:pt x="10266" y="415"/>
                    </a:cubicBezTo>
                    <a:cubicBezTo>
                      <a:pt x="10908" y="415"/>
                      <a:pt x="11599" y="592"/>
                      <a:pt x="12200" y="769"/>
                    </a:cubicBezTo>
                    <a:cubicBezTo>
                      <a:pt x="12222" y="777"/>
                      <a:pt x="12242" y="781"/>
                      <a:pt x="12262" y="781"/>
                    </a:cubicBezTo>
                    <a:cubicBezTo>
                      <a:pt x="12447" y="781"/>
                      <a:pt x="12513" y="451"/>
                      <a:pt x="12304" y="413"/>
                    </a:cubicBezTo>
                    <a:cubicBezTo>
                      <a:pt x="11683" y="224"/>
                      <a:pt x="10844" y="0"/>
                      <a:pt x="1008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68;p52"/>
              <p:cNvSpPr/>
              <p:nvPr/>
            </p:nvSpPr>
            <p:spPr>
              <a:xfrm>
                <a:off x="4945450" y="1769200"/>
                <a:ext cx="306100" cy="332950"/>
              </a:xfrm>
              <a:custGeom>
                <a:avLst/>
                <a:gdLst/>
                <a:ahLst/>
                <a:cxnLst/>
                <a:rect l="l" t="t" r="r" b="b"/>
                <a:pathLst>
                  <a:path w="12244" h="13318" extrusionOk="0">
                    <a:moveTo>
                      <a:pt x="11200" y="1"/>
                    </a:moveTo>
                    <a:cubicBezTo>
                      <a:pt x="11124" y="1"/>
                      <a:pt x="11051" y="45"/>
                      <a:pt x="11023" y="147"/>
                    </a:cubicBezTo>
                    <a:cubicBezTo>
                      <a:pt x="11020" y="162"/>
                      <a:pt x="11017" y="177"/>
                      <a:pt x="11013" y="192"/>
                    </a:cubicBezTo>
                    <a:lnTo>
                      <a:pt x="11013" y="192"/>
                    </a:lnTo>
                    <a:cubicBezTo>
                      <a:pt x="11009" y="191"/>
                      <a:pt x="11006" y="190"/>
                      <a:pt x="11003" y="189"/>
                    </a:cubicBezTo>
                    <a:lnTo>
                      <a:pt x="11003" y="189"/>
                    </a:lnTo>
                    <a:cubicBezTo>
                      <a:pt x="11004" y="199"/>
                      <a:pt x="11005" y="209"/>
                      <a:pt x="11007" y="218"/>
                    </a:cubicBezTo>
                    <a:lnTo>
                      <a:pt x="11007" y="218"/>
                    </a:lnTo>
                    <a:cubicBezTo>
                      <a:pt x="10650" y="1669"/>
                      <a:pt x="9459" y="2780"/>
                      <a:pt x="8492" y="3829"/>
                    </a:cubicBezTo>
                    <a:cubicBezTo>
                      <a:pt x="7571" y="4855"/>
                      <a:pt x="6629" y="5817"/>
                      <a:pt x="5688" y="6822"/>
                    </a:cubicBezTo>
                    <a:cubicBezTo>
                      <a:pt x="3784" y="8809"/>
                      <a:pt x="1838" y="10797"/>
                      <a:pt x="143" y="12952"/>
                    </a:cubicBezTo>
                    <a:cubicBezTo>
                      <a:pt x="1" y="13111"/>
                      <a:pt x="134" y="13317"/>
                      <a:pt x="271" y="13317"/>
                    </a:cubicBezTo>
                    <a:cubicBezTo>
                      <a:pt x="315" y="13317"/>
                      <a:pt x="359" y="13296"/>
                      <a:pt x="394" y="13245"/>
                    </a:cubicBezTo>
                    <a:cubicBezTo>
                      <a:pt x="2298" y="10839"/>
                      <a:pt x="4453" y="8663"/>
                      <a:pt x="6546" y="6466"/>
                    </a:cubicBezTo>
                    <a:cubicBezTo>
                      <a:pt x="7571" y="5399"/>
                      <a:pt x="8596" y="4353"/>
                      <a:pt x="9559" y="3223"/>
                    </a:cubicBezTo>
                    <a:cubicBezTo>
                      <a:pt x="10175" y="2524"/>
                      <a:pt x="10804" y="1811"/>
                      <a:pt x="11162" y="949"/>
                    </a:cubicBezTo>
                    <a:lnTo>
                      <a:pt x="11162" y="949"/>
                    </a:lnTo>
                    <a:cubicBezTo>
                      <a:pt x="11298" y="1406"/>
                      <a:pt x="11511" y="1821"/>
                      <a:pt x="11839" y="2218"/>
                    </a:cubicBezTo>
                    <a:cubicBezTo>
                      <a:pt x="11875" y="2269"/>
                      <a:pt x="11919" y="2290"/>
                      <a:pt x="11964" y="2290"/>
                    </a:cubicBezTo>
                    <a:cubicBezTo>
                      <a:pt x="12102" y="2290"/>
                      <a:pt x="12243" y="2084"/>
                      <a:pt x="12132" y="1925"/>
                    </a:cubicBezTo>
                    <a:cubicBezTo>
                      <a:pt x="11735" y="1423"/>
                      <a:pt x="11505" y="816"/>
                      <a:pt x="11421" y="189"/>
                    </a:cubicBezTo>
                    <a:cubicBezTo>
                      <a:pt x="11398" y="72"/>
                      <a:pt x="11296" y="1"/>
                      <a:pt x="1120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69;p52"/>
              <p:cNvSpPr/>
              <p:nvPr/>
            </p:nvSpPr>
            <p:spPr>
              <a:xfrm>
                <a:off x="4924750" y="1948000"/>
                <a:ext cx="378950" cy="183275"/>
              </a:xfrm>
              <a:custGeom>
                <a:avLst/>
                <a:gdLst/>
                <a:ahLst/>
                <a:cxnLst/>
                <a:rect l="l" t="t" r="r" b="b"/>
                <a:pathLst>
                  <a:path w="15158" h="7331" extrusionOk="0">
                    <a:moveTo>
                      <a:pt x="14573" y="1"/>
                    </a:moveTo>
                    <a:cubicBezTo>
                      <a:pt x="14499" y="1"/>
                      <a:pt x="14433" y="40"/>
                      <a:pt x="14425" y="130"/>
                    </a:cubicBezTo>
                    <a:cubicBezTo>
                      <a:pt x="14341" y="548"/>
                      <a:pt x="14572" y="695"/>
                      <a:pt x="14551" y="1113"/>
                    </a:cubicBezTo>
                    <a:cubicBezTo>
                      <a:pt x="14530" y="2348"/>
                      <a:pt x="13421" y="2557"/>
                      <a:pt x="12500" y="2892"/>
                    </a:cubicBezTo>
                    <a:cubicBezTo>
                      <a:pt x="11182" y="3415"/>
                      <a:pt x="9822" y="3917"/>
                      <a:pt x="8462" y="4398"/>
                    </a:cubicBezTo>
                    <a:cubicBezTo>
                      <a:pt x="5742" y="5340"/>
                      <a:pt x="2980" y="6177"/>
                      <a:pt x="218" y="6951"/>
                    </a:cubicBezTo>
                    <a:cubicBezTo>
                      <a:pt x="0" y="7010"/>
                      <a:pt x="82" y="7331"/>
                      <a:pt x="286" y="7331"/>
                    </a:cubicBezTo>
                    <a:cubicBezTo>
                      <a:pt x="297" y="7331"/>
                      <a:pt x="310" y="7330"/>
                      <a:pt x="323" y="7328"/>
                    </a:cubicBezTo>
                    <a:cubicBezTo>
                      <a:pt x="3691" y="6386"/>
                      <a:pt x="7018" y="5340"/>
                      <a:pt x="10303" y="4147"/>
                    </a:cubicBezTo>
                    <a:cubicBezTo>
                      <a:pt x="11621" y="3687"/>
                      <a:pt x="13191" y="3289"/>
                      <a:pt x="14362" y="2557"/>
                    </a:cubicBezTo>
                    <a:cubicBezTo>
                      <a:pt x="14676" y="2348"/>
                      <a:pt x="14990" y="2139"/>
                      <a:pt x="15074" y="1741"/>
                    </a:cubicBezTo>
                    <a:cubicBezTo>
                      <a:pt x="15157" y="1197"/>
                      <a:pt x="14676" y="799"/>
                      <a:pt x="14781" y="234"/>
                    </a:cubicBezTo>
                    <a:cubicBezTo>
                      <a:pt x="14819" y="94"/>
                      <a:pt x="14687" y="1"/>
                      <a:pt x="1457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2180;p52"/>
            <p:cNvSpPr/>
            <p:nvPr/>
          </p:nvSpPr>
          <p:spPr>
            <a:xfrm>
              <a:off x="831841" y="2309093"/>
              <a:ext cx="827000" cy="459725"/>
            </a:xfrm>
            <a:custGeom>
              <a:avLst/>
              <a:gdLst/>
              <a:ahLst/>
              <a:cxnLst/>
              <a:rect l="l" t="t" r="r" b="b"/>
              <a:pathLst>
                <a:path w="33080" h="18389" extrusionOk="0">
                  <a:moveTo>
                    <a:pt x="33080" y="10522"/>
                  </a:moveTo>
                  <a:cubicBezTo>
                    <a:pt x="30727" y="9648"/>
                    <a:pt x="23465" y="5614"/>
                    <a:pt x="18960" y="5278"/>
                  </a:cubicBezTo>
                  <a:cubicBezTo>
                    <a:pt x="14455" y="4942"/>
                    <a:pt x="7799" y="6354"/>
                    <a:pt x="6051" y="8505"/>
                  </a:cubicBezTo>
                  <a:cubicBezTo>
                    <a:pt x="4303" y="10657"/>
                    <a:pt x="6791" y="17380"/>
                    <a:pt x="8472" y="18187"/>
                  </a:cubicBezTo>
                  <a:cubicBezTo>
                    <a:pt x="10153" y="18994"/>
                    <a:pt x="15532" y="15968"/>
                    <a:pt x="16137" y="13346"/>
                  </a:cubicBezTo>
                  <a:cubicBezTo>
                    <a:pt x="16742" y="10724"/>
                    <a:pt x="13716" y="4606"/>
                    <a:pt x="12102" y="2454"/>
                  </a:cubicBezTo>
                  <a:cubicBezTo>
                    <a:pt x="10488" y="303"/>
                    <a:pt x="8472" y="-370"/>
                    <a:pt x="6455" y="437"/>
                  </a:cubicBezTo>
                  <a:cubicBezTo>
                    <a:pt x="4438" y="1244"/>
                    <a:pt x="1076" y="6152"/>
                    <a:pt x="0" y="7295"/>
                  </a:cubicBezTo>
                </a:path>
              </a:pathLst>
            </a:custGeom>
            <a:noFill/>
            <a:ln w="19050" cap="flat" cmpd="sng">
              <a:solidFill>
                <a:schemeClr val="dk2"/>
              </a:solidFill>
              <a:prstDash val="dash"/>
              <a:round/>
              <a:headEnd type="none" w="med" len="med"/>
              <a:tailEnd type="none" w="med" len="med"/>
            </a:ln>
          </p:spPr>
        </p:sp>
      </p:grpSp>
      <p:sp>
        <p:nvSpPr>
          <p:cNvPr id="103" name="Google Shape;2163;p52"/>
          <p:cNvSpPr txBox="1">
            <a:spLocks/>
          </p:cNvSpPr>
          <p:nvPr/>
        </p:nvSpPr>
        <p:spPr>
          <a:xfrm>
            <a:off x="1372538" y="4816500"/>
            <a:ext cx="4960127" cy="577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2400" dirty="0" err="1" smtClean="0">
                <a:solidFill>
                  <a:srgbClr val="C00000"/>
                </a:solidFill>
                <a:latin typeface="Times New Roman" panose="02020603050405020304" pitchFamily="18" charset="0"/>
                <a:cs typeface="Times New Roman" panose="02020603050405020304" pitchFamily="18" charset="0"/>
              </a:rPr>
              <a:t>Phát</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triển</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năng</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lực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giao</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tiếp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và</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hợp</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tác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tự</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học</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giải</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quyết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a:solidFill>
                  <a:srgbClr val="C00000"/>
                </a:solidFill>
                <a:latin typeface="Times New Roman" panose="02020603050405020304" pitchFamily="18" charset="0"/>
                <a:cs typeface="Times New Roman" panose="02020603050405020304" pitchFamily="18" charset="0"/>
              </a:rPr>
              <a:t>vấn</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đề</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học</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sinh</a:t>
            </a:r>
            <a:r>
              <a:rPr lang="en-US" sz="2400" dirty="0" smtClean="0">
                <a:solidFill>
                  <a:srgbClr val="C00000"/>
                </a:solidFill>
                <a:latin typeface="Times New Roman" panose="02020603050405020304" pitchFamily="18" charset="0"/>
                <a:cs typeface="Times New Roman" panose="02020603050405020304" pitchFamily="18" charset="0"/>
              </a:rPr>
              <a:t> qua </a:t>
            </a:r>
            <a:r>
              <a:rPr lang="en-US" sz="2400" dirty="0" err="1" smtClean="0">
                <a:solidFill>
                  <a:srgbClr val="C00000"/>
                </a:solidFill>
                <a:latin typeface="Times New Roman" panose="02020603050405020304" pitchFamily="18" charset="0"/>
                <a:cs typeface="Times New Roman" panose="02020603050405020304" pitchFamily="18" charset="0"/>
              </a:rPr>
              <a:t>các</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vấn</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đề</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cụ</a:t>
            </a:r>
            <a:r>
              <a:rPr lang="en-US" sz="2400" dirty="0" smtClean="0">
                <a:solidFill>
                  <a:srgbClr val="C00000"/>
                </a:solidFill>
                <a:latin typeface="Times New Roman" panose="02020603050405020304" pitchFamily="18" charset="0"/>
                <a:cs typeface="Times New Roman" panose="02020603050405020304" pitchFamily="18" charset="0"/>
              </a:rPr>
              <a:t> </a:t>
            </a:r>
            <a:r>
              <a:rPr lang="en-US" sz="2400" dirty="0" err="1" smtClean="0">
                <a:solidFill>
                  <a:srgbClr val="C00000"/>
                </a:solidFill>
                <a:latin typeface="Times New Roman" panose="02020603050405020304" pitchFamily="18" charset="0"/>
                <a:cs typeface="Times New Roman" panose="02020603050405020304" pitchFamily="18" charset="0"/>
              </a:rPr>
              <a:t>thể</a:t>
            </a:r>
            <a:r>
              <a:rPr lang="en-US" sz="2400" dirty="0" smtClean="0">
                <a:solidFill>
                  <a:srgbClr val="C00000"/>
                </a:solidFill>
                <a:latin typeface="Times New Roman" panose="02020603050405020304" pitchFamily="18" charset="0"/>
                <a:cs typeface="Times New Roman" panose="02020603050405020304" pitchFamily="18" charset="0"/>
              </a:rPr>
              <a:t>.</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10" name="Google Shape;2163;p52"/>
          <p:cNvSpPr txBox="1">
            <a:spLocks/>
          </p:cNvSpPr>
          <p:nvPr/>
        </p:nvSpPr>
        <p:spPr>
          <a:xfrm>
            <a:off x="1586668" y="5743188"/>
            <a:ext cx="7213292" cy="57780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2400" dirty="0" err="1" smtClean="0">
                <a:solidFill>
                  <a:srgbClr val="FFC000"/>
                </a:solidFill>
                <a:latin typeface="Times New Roman" panose="02020603050405020304" pitchFamily="18" charset="0"/>
                <a:cs typeface="Times New Roman" panose="02020603050405020304" pitchFamily="18" charset="0"/>
              </a:rPr>
              <a:t>Hệ</a:t>
            </a:r>
            <a:r>
              <a:rPr lang="en-US" sz="2400" dirty="0" smtClean="0">
                <a:solidFill>
                  <a:srgbClr val="FFC000"/>
                </a:solidFill>
                <a:latin typeface="Times New Roman" panose="02020603050405020304" pitchFamily="18" charset="0"/>
                <a:cs typeface="Times New Roman" panose="02020603050405020304" pitchFamily="18" charset="0"/>
              </a:rPr>
              <a:t> </a:t>
            </a:r>
            <a:r>
              <a:rPr lang="en-US" sz="2400" dirty="0" err="1" smtClean="0">
                <a:solidFill>
                  <a:srgbClr val="FFC000"/>
                </a:solidFill>
                <a:latin typeface="Times New Roman" panose="02020603050405020304" pitchFamily="18" charset="0"/>
                <a:cs typeface="Times New Roman" panose="02020603050405020304" pitchFamily="18" charset="0"/>
              </a:rPr>
              <a:t>thống</a:t>
            </a:r>
            <a:r>
              <a:rPr lang="en-US" sz="2400" dirty="0" smtClean="0">
                <a:solidFill>
                  <a:srgbClr val="FFC000"/>
                </a:solidFill>
                <a:latin typeface="Times New Roman" panose="02020603050405020304" pitchFamily="18" charset="0"/>
                <a:cs typeface="Times New Roman" panose="02020603050405020304" pitchFamily="18" charset="0"/>
              </a:rPr>
              <a:t> </a:t>
            </a:r>
            <a:r>
              <a:rPr lang="en-US" sz="2400" dirty="0" err="1" smtClean="0">
                <a:solidFill>
                  <a:srgbClr val="FFC000"/>
                </a:solidFill>
                <a:latin typeface="Times New Roman" panose="02020603050405020304" pitchFamily="18" charset="0"/>
                <a:cs typeface="Times New Roman" panose="02020603050405020304" pitchFamily="18" charset="0"/>
              </a:rPr>
              <a:t>kiến</a:t>
            </a:r>
            <a:r>
              <a:rPr lang="en-US" sz="2400" dirty="0" smtClean="0">
                <a:solidFill>
                  <a:srgbClr val="FFC000"/>
                </a:solidFill>
                <a:latin typeface="Times New Roman" panose="02020603050405020304" pitchFamily="18" charset="0"/>
                <a:cs typeface="Times New Roman" panose="02020603050405020304" pitchFamily="18" charset="0"/>
              </a:rPr>
              <a:t> </a:t>
            </a:r>
            <a:r>
              <a:rPr lang="en-US" sz="2400" dirty="0" err="1" smtClean="0">
                <a:solidFill>
                  <a:srgbClr val="FFC000"/>
                </a:solidFill>
                <a:latin typeface="Times New Roman" panose="02020603050405020304" pitchFamily="18" charset="0"/>
                <a:cs typeface="Times New Roman" panose="02020603050405020304" pitchFamily="18" charset="0"/>
              </a:rPr>
              <a:t>thức</a:t>
            </a:r>
            <a:r>
              <a:rPr lang="en-US" sz="2400" dirty="0" smtClean="0">
                <a:solidFill>
                  <a:srgbClr val="FFC000"/>
                </a:solidFill>
                <a:latin typeface="Times New Roman" panose="02020603050405020304" pitchFamily="18" charset="0"/>
                <a:cs typeface="Times New Roman" panose="02020603050405020304" pitchFamily="18" charset="0"/>
              </a:rPr>
              <a:t> </a:t>
            </a:r>
            <a:r>
              <a:rPr lang="en-US" sz="2400" dirty="0" err="1" smtClean="0">
                <a:solidFill>
                  <a:srgbClr val="FFC000"/>
                </a:solidFill>
                <a:latin typeface="Times New Roman" panose="02020603050405020304" pitchFamily="18" charset="0"/>
                <a:cs typeface="Times New Roman" panose="02020603050405020304" pitchFamily="18" charset="0"/>
              </a:rPr>
              <a:t>đã</a:t>
            </a:r>
            <a:r>
              <a:rPr lang="en-US" sz="2400" dirty="0" smtClean="0">
                <a:solidFill>
                  <a:srgbClr val="FFC000"/>
                </a:solidFill>
                <a:latin typeface="Times New Roman" panose="02020603050405020304" pitchFamily="18" charset="0"/>
                <a:cs typeface="Times New Roman" panose="02020603050405020304" pitchFamily="18" charset="0"/>
              </a:rPr>
              <a:t> </a:t>
            </a:r>
            <a:r>
              <a:rPr lang="en-US" sz="2400" dirty="0" err="1" smtClean="0">
                <a:solidFill>
                  <a:srgbClr val="FFC000"/>
                </a:solidFill>
                <a:latin typeface="Times New Roman" panose="02020603050405020304" pitchFamily="18" charset="0"/>
                <a:cs typeface="Times New Roman" panose="02020603050405020304" pitchFamily="18" charset="0"/>
              </a:rPr>
              <a:t>học</a:t>
            </a:r>
            <a:r>
              <a:rPr lang="en-US" sz="2400" dirty="0" smtClean="0">
                <a:solidFill>
                  <a:srgbClr val="FFC000"/>
                </a:solidFill>
                <a:latin typeface="Times New Roman" panose="02020603050405020304" pitchFamily="18" charset="0"/>
                <a:cs typeface="Times New Roman" panose="02020603050405020304" pitchFamily="18" charset="0"/>
              </a:rPr>
              <a:t>.</a:t>
            </a:r>
            <a:endParaRPr lang="en-US" sz="2400" dirty="0">
              <a:solidFill>
                <a:srgbClr val="FFC000"/>
              </a:solidFill>
              <a:latin typeface="iCiel Cadena" panose="02000503000000020004" pitchFamily="2" charset="0"/>
            </a:endParaRPr>
          </a:p>
        </p:txBody>
      </p:sp>
      <p:grpSp>
        <p:nvGrpSpPr>
          <p:cNvPr id="111" name="Group 110"/>
          <p:cNvGrpSpPr/>
          <p:nvPr/>
        </p:nvGrpSpPr>
        <p:grpSpPr>
          <a:xfrm>
            <a:off x="58686" y="5796159"/>
            <a:ext cx="1376526" cy="480360"/>
            <a:chOff x="831841" y="2309093"/>
            <a:chExt cx="1262012" cy="480360"/>
          </a:xfrm>
        </p:grpSpPr>
        <p:grpSp>
          <p:nvGrpSpPr>
            <p:cNvPr id="112" name="Google Shape;2165;p52"/>
            <p:cNvGrpSpPr/>
            <p:nvPr/>
          </p:nvGrpSpPr>
          <p:grpSpPr>
            <a:xfrm rot="18900000" flipH="1">
              <a:off x="1572808" y="2418107"/>
              <a:ext cx="521045" cy="371346"/>
              <a:chOff x="4920225" y="1759925"/>
              <a:chExt cx="521050" cy="371350"/>
            </a:xfrm>
          </p:grpSpPr>
          <p:sp>
            <p:nvSpPr>
              <p:cNvPr id="114" name="Google Shape;2166;p52"/>
              <p:cNvSpPr/>
              <p:nvPr/>
            </p:nvSpPr>
            <p:spPr>
              <a:xfrm>
                <a:off x="4925300" y="1789500"/>
                <a:ext cx="515975" cy="339250"/>
              </a:xfrm>
              <a:custGeom>
                <a:avLst/>
                <a:gdLst/>
                <a:ahLst/>
                <a:cxnLst/>
                <a:rect l="l" t="t" r="r" b="b"/>
                <a:pathLst>
                  <a:path w="20639" h="13570" extrusionOk="0">
                    <a:moveTo>
                      <a:pt x="14309" y="1"/>
                    </a:moveTo>
                    <a:cubicBezTo>
                      <a:pt x="14157" y="1"/>
                      <a:pt x="14062" y="246"/>
                      <a:pt x="14215" y="381"/>
                    </a:cubicBezTo>
                    <a:cubicBezTo>
                      <a:pt x="16007" y="1745"/>
                      <a:pt x="17745" y="3126"/>
                      <a:pt x="19884" y="3919"/>
                    </a:cubicBezTo>
                    <a:lnTo>
                      <a:pt x="19884" y="3919"/>
                    </a:lnTo>
                    <a:cubicBezTo>
                      <a:pt x="13109" y="6595"/>
                      <a:pt x="6552" y="9691"/>
                      <a:pt x="196" y="13186"/>
                    </a:cubicBezTo>
                    <a:cubicBezTo>
                      <a:pt x="1" y="13310"/>
                      <a:pt x="106" y="13570"/>
                      <a:pt x="283" y="13570"/>
                    </a:cubicBezTo>
                    <a:cubicBezTo>
                      <a:pt x="315" y="13570"/>
                      <a:pt x="349" y="13561"/>
                      <a:pt x="384" y="13542"/>
                    </a:cubicBezTo>
                    <a:cubicBezTo>
                      <a:pt x="6871" y="9964"/>
                      <a:pt x="13566" y="6805"/>
                      <a:pt x="20471" y="4085"/>
                    </a:cubicBezTo>
                    <a:cubicBezTo>
                      <a:pt x="20638" y="4022"/>
                      <a:pt x="20638" y="3771"/>
                      <a:pt x="20471" y="3729"/>
                    </a:cubicBezTo>
                    <a:cubicBezTo>
                      <a:pt x="18169" y="2976"/>
                      <a:pt x="16328" y="1469"/>
                      <a:pt x="14424" y="46"/>
                    </a:cubicBezTo>
                    <a:cubicBezTo>
                      <a:pt x="14384" y="14"/>
                      <a:pt x="14345" y="1"/>
                      <a:pt x="1430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C000"/>
                  </a:solidFill>
                </a:endParaRPr>
              </a:p>
            </p:txBody>
          </p:sp>
          <p:sp>
            <p:nvSpPr>
              <p:cNvPr id="115" name="Google Shape;2167;p52"/>
              <p:cNvSpPr/>
              <p:nvPr/>
            </p:nvSpPr>
            <p:spPr>
              <a:xfrm>
                <a:off x="4920225" y="1759925"/>
                <a:ext cx="312825" cy="369950"/>
              </a:xfrm>
              <a:custGeom>
                <a:avLst/>
                <a:gdLst/>
                <a:ahLst/>
                <a:cxnLst/>
                <a:rect l="l" t="t" r="r" b="b"/>
                <a:pathLst>
                  <a:path w="12513" h="14798" extrusionOk="0">
                    <a:moveTo>
                      <a:pt x="10085" y="0"/>
                    </a:moveTo>
                    <a:cubicBezTo>
                      <a:pt x="9668" y="0"/>
                      <a:pt x="9276" y="68"/>
                      <a:pt x="8957" y="246"/>
                    </a:cubicBezTo>
                    <a:cubicBezTo>
                      <a:pt x="8350" y="560"/>
                      <a:pt x="7848" y="1459"/>
                      <a:pt x="7450" y="1983"/>
                    </a:cubicBezTo>
                    <a:cubicBezTo>
                      <a:pt x="6906" y="2736"/>
                      <a:pt x="6383" y="3489"/>
                      <a:pt x="5860" y="4284"/>
                    </a:cubicBezTo>
                    <a:cubicBezTo>
                      <a:pt x="3684" y="7548"/>
                      <a:pt x="1843" y="11001"/>
                      <a:pt x="85" y="14516"/>
                    </a:cubicBezTo>
                    <a:cubicBezTo>
                      <a:pt x="0" y="14657"/>
                      <a:pt x="125" y="14798"/>
                      <a:pt x="247" y="14798"/>
                    </a:cubicBezTo>
                    <a:cubicBezTo>
                      <a:pt x="306" y="14798"/>
                      <a:pt x="365" y="14765"/>
                      <a:pt x="399" y="14683"/>
                    </a:cubicBezTo>
                    <a:cubicBezTo>
                      <a:pt x="1843" y="11817"/>
                      <a:pt x="3349" y="8992"/>
                      <a:pt x="5044" y="6230"/>
                    </a:cubicBezTo>
                    <a:cubicBezTo>
                      <a:pt x="5860" y="4912"/>
                      <a:pt x="6718" y="3594"/>
                      <a:pt x="7659" y="2338"/>
                    </a:cubicBezTo>
                    <a:cubicBezTo>
                      <a:pt x="8266" y="1501"/>
                      <a:pt x="8768" y="539"/>
                      <a:pt x="9919" y="434"/>
                    </a:cubicBezTo>
                    <a:cubicBezTo>
                      <a:pt x="10033" y="421"/>
                      <a:pt x="10148" y="415"/>
                      <a:pt x="10266" y="415"/>
                    </a:cubicBezTo>
                    <a:cubicBezTo>
                      <a:pt x="10908" y="415"/>
                      <a:pt x="11599" y="592"/>
                      <a:pt x="12200" y="769"/>
                    </a:cubicBezTo>
                    <a:cubicBezTo>
                      <a:pt x="12222" y="777"/>
                      <a:pt x="12242" y="781"/>
                      <a:pt x="12262" y="781"/>
                    </a:cubicBezTo>
                    <a:cubicBezTo>
                      <a:pt x="12447" y="781"/>
                      <a:pt x="12513" y="451"/>
                      <a:pt x="12304" y="413"/>
                    </a:cubicBezTo>
                    <a:cubicBezTo>
                      <a:pt x="11683" y="224"/>
                      <a:pt x="10844" y="0"/>
                      <a:pt x="1008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C000"/>
                  </a:solidFill>
                </a:endParaRPr>
              </a:p>
            </p:txBody>
          </p:sp>
          <p:sp>
            <p:nvSpPr>
              <p:cNvPr id="116" name="Google Shape;2168;p52"/>
              <p:cNvSpPr/>
              <p:nvPr/>
            </p:nvSpPr>
            <p:spPr>
              <a:xfrm>
                <a:off x="4945450" y="1769200"/>
                <a:ext cx="306100" cy="332950"/>
              </a:xfrm>
              <a:custGeom>
                <a:avLst/>
                <a:gdLst/>
                <a:ahLst/>
                <a:cxnLst/>
                <a:rect l="l" t="t" r="r" b="b"/>
                <a:pathLst>
                  <a:path w="12244" h="13318" extrusionOk="0">
                    <a:moveTo>
                      <a:pt x="11200" y="1"/>
                    </a:moveTo>
                    <a:cubicBezTo>
                      <a:pt x="11124" y="1"/>
                      <a:pt x="11051" y="45"/>
                      <a:pt x="11023" y="147"/>
                    </a:cubicBezTo>
                    <a:cubicBezTo>
                      <a:pt x="11020" y="162"/>
                      <a:pt x="11017" y="177"/>
                      <a:pt x="11013" y="192"/>
                    </a:cubicBezTo>
                    <a:lnTo>
                      <a:pt x="11013" y="192"/>
                    </a:lnTo>
                    <a:cubicBezTo>
                      <a:pt x="11009" y="191"/>
                      <a:pt x="11006" y="190"/>
                      <a:pt x="11003" y="189"/>
                    </a:cubicBezTo>
                    <a:lnTo>
                      <a:pt x="11003" y="189"/>
                    </a:lnTo>
                    <a:cubicBezTo>
                      <a:pt x="11004" y="199"/>
                      <a:pt x="11005" y="209"/>
                      <a:pt x="11007" y="218"/>
                    </a:cubicBezTo>
                    <a:lnTo>
                      <a:pt x="11007" y="218"/>
                    </a:lnTo>
                    <a:cubicBezTo>
                      <a:pt x="10650" y="1669"/>
                      <a:pt x="9459" y="2780"/>
                      <a:pt x="8492" y="3829"/>
                    </a:cubicBezTo>
                    <a:cubicBezTo>
                      <a:pt x="7571" y="4855"/>
                      <a:pt x="6629" y="5817"/>
                      <a:pt x="5688" y="6822"/>
                    </a:cubicBezTo>
                    <a:cubicBezTo>
                      <a:pt x="3784" y="8809"/>
                      <a:pt x="1838" y="10797"/>
                      <a:pt x="143" y="12952"/>
                    </a:cubicBezTo>
                    <a:cubicBezTo>
                      <a:pt x="1" y="13111"/>
                      <a:pt x="134" y="13317"/>
                      <a:pt x="271" y="13317"/>
                    </a:cubicBezTo>
                    <a:cubicBezTo>
                      <a:pt x="315" y="13317"/>
                      <a:pt x="359" y="13296"/>
                      <a:pt x="394" y="13245"/>
                    </a:cubicBezTo>
                    <a:cubicBezTo>
                      <a:pt x="2298" y="10839"/>
                      <a:pt x="4453" y="8663"/>
                      <a:pt x="6546" y="6466"/>
                    </a:cubicBezTo>
                    <a:cubicBezTo>
                      <a:pt x="7571" y="5399"/>
                      <a:pt x="8596" y="4353"/>
                      <a:pt x="9559" y="3223"/>
                    </a:cubicBezTo>
                    <a:cubicBezTo>
                      <a:pt x="10175" y="2524"/>
                      <a:pt x="10804" y="1811"/>
                      <a:pt x="11162" y="949"/>
                    </a:cubicBezTo>
                    <a:lnTo>
                      <a:pt x="11162" y="949"/>
                    </a:lnTo>
                    <a:cubicBezTo>
                      <a:pt x="11298" y="1406"/>
                      <a:pt x="11511" y="1821"/>
                      <a:pt x="11839" y="2218"/>
                    </a:cubicBezTo>
                    <a:cubicBezTo>
                      <a:pt x="11875" y="2269"/>
                      <a:pt x="11919" y="2290"/>
                      <a:pt x="11964" y="2290"/>
                    </a:cubicBezTo>
                    <a:cubicBezTo>
                      <a:pt x="12102" y="2290"/>
                      <a:pt x="12243" y="2084"/>
                      <a:pt x="12132" y="1925"/>
                    </a:cubicBezTo>
                    <a:cubicBezTo>
                      <a:pt x="11735" y="1423"/>
                      <a:pt x="11505" y="816"/>
                      <a:pt x="11421" y="189"/>
                    </a:cubicBezTo>
                    <a:cubicBezTo>
                      <a:pt x="11398" y="72"/>
                      <a:pt x="11296" y="1"/>
                      <a:pt x="1120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C000"/>
                  </a:solidFill>
                </a:endParaRPr>
              </a:p>
            </p:txBody>
          </p:sp>
          <p:sp>
            <p:nvSpPr>
              <p:cNvPr id="117" name="Google Shape;2169;p52"/>
              <p:cNvSpPr/>
              <p:nvPr/>
            </p:nvSpPr>
            <p:spPr>
              <a:xfrm>
                <a:off x="4924750" y="1948000"/>
                <a:ext cx="378950" cy="183275"/>
              </a:xfrm>
              <a:custGeom>
                <a:avLst/>
                <a:gdLst/>
                <a:ahLst/>
                <a:cxnLst/>
                <a:rect l="l" t="t" r="r" b="b"/>
                <a:pathLst>
                  <a:path w="15158" h="7331" extrusionOk="0">
                    <a:moveTo>
                      <a:pt x="14573" y="1"/>
                    </a:moveTo>
                    <a:cubicBezTo>
                      <a:pt x="14499" y="1"/>
                      <a:pt x="14433" y="40"/>
                      <a:pt x="14425" y="130"/>
                    </a:cubicBezTo>
                    <a:cubicBezTo>
                      <a:pt x="14341" y="548"/>
                      <a:pt x="14572" y="695"/>
                      <a:pt x="14551" y="1113"/>
                    </a:cubicBezTo>
                    <a:cubicBezTo>
                      <a:pt x="14530" y="2348"/>
                      <a:pt x="13421" y="2557"/>
                      <a:pt x="12500" y="2892"/>
                    </a:cubicBezTo>
                    <a:cubicBezTo>
                      <a:pt x="11182" y="3415"/>
                      <a:pt x="9822" y="3917"/>
                      <a:pt x="8462" y="4398"/>
                    </a:cubicBezTo>
                    <a:cubicBezTo>
                      <a:pt x="5742" y="5340"/>
                      <a:pt x="2980" y="6177"/>
                      <a:pt x="218" y="6951"/>
                    </a:cubicBezTo>
                    <a:cubicBezTo>
                      <a:pt x="0" y="7010"/>
                      <a:pt x="82" y="7331"/>
                      <a:pt x="286" y="7331"/>
                    </a:cubicBezTo>
                    <a:cubicBezTo>
                      <a:pt x="297" y="7331"/>
                      <a:pt x="310" y="7330"/>
                      <a:pt x="323" y="7328"/>
                    </a:cubicBezTo>
                    <a:cubicBezTo>
                      <a:pt x="3691" y="6386"/>
                      <a:pt x="7018" y="5340"/>
                      <a:pt x="10303" y="4147"/>
                    </a:cubicBezTo>
                    <a:cubicBezTo>
                      <a:pt x="11621" y="3687"/>
                      <a:pt x="13191" y="3289"/>
                      <a:pt x="14362" y="2557"/>
                    </a:cubicBezTo>
                    <a:cubicBezTo>
                      <a:pt x="14676" y="2348"/>
                      <a:pt x="14990" y="2139"/>
                      <a:pt x="15074" y="1741"/>
                    </a:cubicBezTo>
                    <a:cubicBezTo>
                      <a:pt x="15157" y="1197"/>
                      <a:pt x="14676" y="799"/>
                      <a:pt x="14781" y="234"/>
                    </a:cubicBezTo>
                    <a:cubicBezTo>
                      <a:pt x="14819" y="94"/>
                      <a:pt x="14687" y="1"/>
                      <a:pt x="1457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C000"/>
                  </a:solidFill>
                </a:endParaRPr>
              </a:p>
            </p:txBody>
          </p:sp>
        </p:grpSp>
        <p:sp>
          <p:nvSpPr>
            <p:cNvPr id="113" name="Google Shape;2180;p52"/>
            <p:cNvSpPr/>
            <p:nvPr/>
          </p:nvSpPr>
          <p:spPr>
            <a:xfrm>
              <a:off x="831841" y="2309093"/>
              <a:ext cx="827000" cy="459725"/>
            </a:xfrm>
            <a:custGeom>
              <a:avLst/>
              <a:gdLst/>
              <a:ahLst/>
              <a:cxnLst/>
              <a:rect l="l" t="t" r="r" b="b"/>
              <a:pathLst>
                <a:path w="33080" h="18389" extrusionOk="0">
                  <a:moveTo>
                    <a:pt x="33080" y="10522"/>
                  </a:moveTo>
                  <a:cubicBezTo>
                    <a:pt x="30727" y="9648"/>
                    <a:pt x="23465" y="5614"/>
                    <a:pt x="18960" y="5278"/>
                  </a:cubicBezTo>
                  <a:cubicBezTo>
                    <a:pt x="14455" y="4942"/>
                    <a:pt x="7799" y="6354"/>
                    <a:pt x="6051" y="8505"/>
                  </a:cubicBezTo>
                  <a:cubicBezTo>
                    <a:pt x="4303" y="10657"/>
                    <a:pt x="6791" y="17380"/>
                    <a:pt x="8472" y="18187"/>
                  </a:cubicBezTo>
                  <a:cubicBezTo>
                    <a:pt x="10153" y="18994"/>
                    <a:pt x="15532" y="15968"/>
                    <a:pt x="16137" y="13346"/>
                  </a:cubicBezTo>
                  <a:cubicBezTo>
                    <a:pt x="16742" y="10724"/>
                    <a:pt x="13716" y="4606"/>
                    <a:pt x="12102" y="2454"/>
                  </a:cubicBezTo>
                  <a:cubicBezTo>
                    <a:pt x="10488" y="303"/>
                    <a:pt x="8472" y="-370"/>
                    <a:pt x="6455" y="437"/>
                  </a:cubicBezTo>
                  <a:cubicBezTo>
                    <a:pt x="4438" y="1244"/>
                    <a:pt x="1076" y="6152"/>
                    <a:pt x="0" y="7295"/>
                  </a:cubicBezTo>
                </a:path>
              </a:pathLst>
            </a:custGeom>
            <a:noFill/>
            <a:ln w="19050" cap="flat" cmpd="sng">
              <a:solidFill>
                <a:schemeClr val="dk2"/>
              </a:solidFill>
              <a:prstDash val="dash"/>
              <a:round/>
              <a:headEnd type="none" w="med" len="med"/>
              <a:tailEnd type="none" w="med" len="med"/>
            </a:ln>
          </p:spPr>
        </p:sp>
      </p:grpSp>
    </p:spTree>
    <p:extLst>
      <p:ext uri="{BB962C8B-B14F-4D97-AF65-F5344CB8AC3E}">
        <p14:creationId xmlns:p14="http://schemas.microsoft.com/office/powerpoint/2010/main" val="191176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wipe(down)">
                                      <p:cBhvr>
                                        <p:cTn id="10" dur="500"/>
                                        <p:tgtEl>
                                          <p:spTgt spid="7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down)">
                                      <p:cBhvr>
                                        <p:cTn id="15" dur="500"/>
                                        <p:tgtEl>
                                          <p:spTgt spid="8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wipe(down)">
                                      <p:cBhvr>
                                        <p:cTn id="18" dur="500"/>
                                        <p:tgtEl>
                                          <p:spTgt spid="7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animEffect transition="in" filter="wipe(down)">
                                      <p:cBhvr>
                                        <p:cTn id="23" dur="500"/>
                                        <p:tgtEl>
                                          <p:spTgt spid="8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wipe(down)">
                                      <p:cBhvr>
                                        <p:cTn id="26" dur="500"/>
                                        <p:tgtEl>
                                          <p:spTgt spid="7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wipe(down)">
                                      <p:cBhvr>
                                        <p:cTn id="31" dur="500"/>
                                        <p:tgtEl>
                                          <p:spTgt spid="9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wipe(down)">
                                      <p:cBhvr>
                                        <p:cTn id="34" dur="500"/>
                                        <p:tgtEl>
                                          <p:spTgt spid="10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1"/>
                                        </p:tgtEl>
                                        <p:attrNameLst>
                                          <p:attrName>style.visibility</p:attrName>
                                        </p:attrNameLst>
                                      </p:cBhvr>
                                      <p:to>
                                        <p:strVal val="visible"/>
                                      </p:to>
                                    </p:set>
                                    <p:animEffect transition="in" filter="wipe(down)">
                                      <p:cBhvr>
                                        <p:cTn id="39" dur="500"/>
                                        <p:tgtEl>
                                          <p:spTgt spid="11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wipe(down)">
                                      <p:cBhvr>
                                        <p:cTn id="42"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103" grpId="0"/>
      <p:bldP spid="1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215"/>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195536" y="1141850"/>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id="{FDF2D4B7-0080-4A0D-A6E6-9166BC57CCEC}"/>
              </a:ext>
            </a:extLst>
          </p:cNvPr>
          <p:cNvGrpSpPr/>
          <p:nvPr/>
        </p:nvGrpSpPr>
        <p:grpSpPr>
          <a:xfrm>
            <a:off x="3160887" y="2704751"/>
            <a:ext cx="6607899"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id="{D4437F6C-9815-4D1A-98B7-96367F046F1D}"/>
              </a:ext>
            </a:extLst>
          </p:cNvPr>
          <p:cNvSpPr txBox="1"/>
          <p:nvPr/>
        </p:nvSpPr>
        <p:spPr>
          <a:xfrm>
            <a:off x="3993999" y="2809929"/>
            <a:ext cx="5044669"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Hệ thống kinh vĩ tuyến</a:t>
            </a:r>
          </a:p>
        </p:txBody>
      </p:sp>
      <p:grpSp>
        <p:nvGrpSpPr>
          <p:cNvPr id="51" name="Group 50">
            <a:extLst>
              <a:ext uri="{FF2B5EF4-FFF2-40B4-BE49-F238E27FC236}">
                <a16:creationId xmlns:a16="http://schemas.microsoft.com/office/drawing/2014/main" id="{0C4C580D-E76E-409A-AEEF-669C37B68227}"/>
              </a:ext>
            </a:extLst>
          </p:cNvPr>
          <p:cNvGrpSpPr/>
          <p:nvPr/>
        </p:nvGrpSpPr>
        <p:grpSpPr>
          <a:xfrm>
            <a:off x="2398660" y="2704751"/>
            <a:ext cx="1301952" cy="872949"/>
            <a:chOff x="344605" y="154323"/>
            <a:chExt cx="1301952" cy="872949"/>
          </a:xfrm>
        </p:grpSpPr>
        <p:sp>
          <p:nvSpPr>
            <p:cNvPr id="52" name="Arrow: Pentagon 51">
              <a:extLst>
                <a:ext uri="{FF2B5EF4-FFF2-40B4-BE49-F238E27FC236}">
                  <a16:creationId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EB211CC-817A-4145-AD01-08FE9A9A598F}"/>
              </a:ext>
            </a:extLst>
          </p:cNvPr>
          <p:cNvGrpSpPr/>
          <p:nvPr/>
        </p:nvGrpSpPr>
        <p:grpSpPr>
          <a:xfrm>
            <a:off x="2508479" y="3958356"/>
            <a:ext cx="7260299"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id="{026FBB4F-A1B2-4B44-BD2F-59D1774703E5}"/>
              </a:ext>
            </a:extLst>
          </p:cNvPr>
          <p:cNvSpPr txBox="1"/>
          <p:nvPr/>
        </p:nvSpPr>
        <p:spPr>
          <a:xfrm>
            <a:off x="3926388" y="4109858"/>
            <a:ext cx="3659454"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Tọa độ địa lí</a:t>
            </a:r>
          </a:p>
        </p:txBody>
      </p:sp>
      <p:sp>
        <p:nvSpPr>
          <p:cNvPr id="58" name="Arrow: Pentagon 57">
            <a:extLst>
              <a:ext uri="{FF2B5EF4-FFF2-40B4-BE49-F238E27FC236}">
                <a16:creationId xmlns:a16="http://schemas.microsoft.com/office/drawing/2014/main" id="{B227D5F1-AB8A-4158-8922-B2A51DFBD068}"/>
              </a:ext>
            </a:extLst>
          </p:cNvPr>
          <p:cNvSpPr/>
          <p:nvPr/>
        </p:nvSpPr>
        <p:spPr>
          <a:xfrm>
            <a:off x="2398660" y="3955432"/>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id="{781E2B55-08F1-41E7-956E-9EB35344E4A9}"/>
              </a:ext>
            </a:extLst>
          </p:cNvPr>
          <p:cNvSpPr/>
          <p:nvPr/>
        </p:nvSpPr>
        <p:spPr>
          <a:xfrm rot="5400000">
            <a:off x="3389392" y="426280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1B03DE80-C2ED-44AC-AB7C-9C72AEC540EA}"/>
              </a:ext>
            </a:extLst>
          </p:cNvPr>
          <p:cNvGrpSpPr/>
          <p:nvPr/>
        </p:nvGrpSpPr>
        <p:grpSpPr>
          <a:xfrm>
            <a:off x="2462840" y="5478035"/>
            <a:ext cx="8498942" cy="872949"/>
            <a:chOff x="1133366" y="2220084"/>
            <a:chExt cx="5681780" cy="914400"/>
          </a:xfrm>
          <a:solidFill>
            <a:schemeClr val="accent6">
              <a:lumMod val="20000"/>
              <a:lumOff val="80000"/>
            </a:schemeClr>
          </a:solidFill>
        </p:grpSpPr>
        <p:sp>
          <p:nvSpPr>
            <p:cNvPr id="61" name="Arrow: Pentagon 60">
              <a:extLst>
                <a:ext uri="{FF2B5EF4-FFF2-40B4-BE49-F238E27FC236}">
                  <a16:creationId xmlns:a16="http://schemas.microsoft.com/office/drawing/2014/main" id="{9EB68D8F-56D3-4864-93E7-AEF2B7523C0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2" name="TextBox 61">
              <a:extLst>
                <a:ext uri="{FF2B5EF4-FFF2-40B4-BE49-F238E27FC236}">
                  <a16:creationId xmlns:a16="http://schemas.microsoft.com/office/drawing/2014/main" id="{1135C85C-434A-4AF8-86C1-469CCF9744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3" name="TextBox 62">
            <a:extLst>
              <a:ext uri="{FF2B5EF4-FFF2-40B4-BE49-F238E27FC236}">
                <a16:creationId xmlns:a16="http://schemas.microsoft.com/office/drawing/2014/main" id="{B3EB7F8F-6AAD-4224-864D-663DF6F03964}"/>
              </a:ext>
            </a:extLst>
          </p:cNvPr>
          <p:cNvSpPr txBox="1"/>
          <p:nvPr/>
        </p:nvSpPr>
        <p:spPr>
          <a:xfrm>
            <a:off x="3711769" y="5613364"/>
            <a:ext cx="7076827"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Lưới kinh vĩ tuyến của bản đồ thế giới</a:t>
            </a:r>
          </a:p>
        </p:txBody>
      </p:sp>
      <p:sp>
        <p:nvSpPr>
          <p:cNvPr id="65" name="Arrow: Pentagon 64">
            <a:extLst>
              <a:ext uri="{FF2B5EF4-FFF2-40B4-BE49-F238E27FC236}">
                <a16:creationId xmlns:a16="http://schemas.microsoft.com/office/drawing/2014/main" id="{733D660B-1805-49FB-A17F-B7D5619858B7}"/>
              </a:ext>
            </a:extLst>
          </p:cNvPr>
          <p:cNvSpPr/>
          <p:nvPr/>
        </p:nvSpPr>
        <p:spPr>
          <a:xfrm>
            <a:off x="2353021" y="547511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6" name="Isosceles Triangle 65">
            <a:extLst>
              <a:ext uri="{FF2B5EF4-FFF2-40B4-BE49-F238E27FC236}">
                <a16:creationId xmlns:a16="http://schemas.microsoft.com/office/drawing/2014/main" id="{F2409D1B-74C3-4E19-9136-9E842D4E21CF}"/>
              </a:ext>
            </a:extLst>
          </p:cNvPr>
          <p:cNvSpPr/>
          <p:nvPr/>
        </p:nvSpPr>
        <p:spPr>
          <a:xfrm rot="5400000">
            <a:off x="3343753" y="578248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595917" y="796829"/>
            <a:ext cx="1557416" cy="1628208"/>
          </a:xfrm>
          <a:prstGeom prst="rect">
            <a:avLst/>
          </a:prstGeom>
        </p:spPr>
      </p:pic>
    </p:spTree>
    <p:extLst>
      <p:ext uri="{BB962C8B-B14F-4D97-AF65-F5344CB8AC3E}">
        <p14:creationId xmlns:p14="http://schemas.microsoft.com/office/powerpoint/2010/main" val="125714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wipe(left)">
                                      <p:cBhvr>
                                        <p:cTn id="36" dur="500"/>
                                        <p:tgtEl>
                                          <p:spTgt spid="6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wipe(left)">
                                      <p:cBhvr>
                                        <p:cTn id="39" dur="500"/>
                                        <p:tgtEl>
                                          <p:spTgt spid="6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left)">
                                      <p:cBhvr>
                                        <p:cTn id="42" dur="500"/>
                                        <p:tgtEl>
                                          <p:spTgt spid="65"/>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wipe(left)">
                                      <p:cBhvr>
                                        <p:cTn id="45" dur="500"/>
                                        <p:tgtEl>
                                          <p:spTgt spid="66"/>
                                        </p:tgtEl>
                                      </p:cBhvr>
                                    </p:animEffect>
                                  </p:childTnLst>
                                </p:cTn>
                              </p:par>
                              <p:par>
                                <p:cTn id="46" presetID="21" presetClass="emph" presetSubtype="0" fill="hold" nodeType="withEffect">
                                  <p:stCondLst>
                                    <p:cond delay="0"/>
                                  </p:stCondLst>
                                  <p:childTnLst>
                                    <p:animClr clrSpc="hsl" dir="cw">
                                      <p:cBhvr override="childStyle">
                                        <p:cTn id="47" dur="500" fill="hold"/>
                                        <p:tgtEl>
                                          <p:spTgt spid="71"/>
                                        </p:tgtEl>
                                        <p:attrNameLst>
                                          <p:attrName>style.color</p:attrName>
                                        </p:attrNameLst>
                                      </p:cBhvr>
                                      <p:by>
                                        <p:hsl h="7200000" s="0" l="0"/>
                                      </p:by>
                                    </p:animClr>
                                    <p:animClr clrSpc="hsl" dir="cw">
                                      <p:cBhvr>
                                        <p:cTn id="48" dur="500" fill="hold"/>
                                        <p:tgtEl>
                                          <p:spTgt spid="71"/>
                                        </p:tgtEl>
                                        <p:attrNameLst>
                                          <p:attrName>fillcolor</p:attrName>
                                        </p:attrNameLst>
                                      </p:cBhvr>
                                      <p:by>
                                        <p:hsl h="7200000" s="0" l="0"/>
                                      </p:by>
                                    </p:animClr>
                                    <p:animClr clrSpc="hsl" dir="cw">
                                      <p:cBhvr>
                                        <p:cTn id="49" dur="500" fill="hold"/>
                                        <p:tgtEl>
                                          <p:spTgt spid="71"/>
                                        </p:tgtEl>
                                        <p:attrNameLst>
                                          <p:attrName>stroke.color</p:attrName>
                                        </p:attrNameLst>
                                      </p:cBhvr>
                                      <p:by>
                                        <p:hsl h="7200000" s="0" l="0"/>
                                      </p:by>
                                    </p:animClr>
                                    <p:set>
                                      <p:cBhvr>
                                        <p:cTn id="50"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P spid="63" grpId="0"/>
      <p:bldP spid="65" grpId="0" animBg="1"/>
      <p:bldP spid="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oogle Shape;2934;p58"/>
          <p:cNvGrpSpPr/>
          <p:nvPr/>
        </p:nvGrpSpPr>
        <p:grpSpPr>
          <a:xfrm>
            <a:off x="2597858" y="934223"/>
            <a:ext cx="6305307" cy="1014325"/>
            <a:chOff x="2514644" y="1703400"/>
            <a:chExt cx="4114749" cy="1120555"/>
          </a:xfrm>
          <a:solidFill>
            <a:srgbClr val="FFFF00"/>
          </a:solidFill>
        </p:grpSpPr>
        <p:grpSp>
          <p:nvGrpSpPr>
            <p:cNvPr id="22" name="Google Shape;2935;p58"/>
            <p:cNvGrpSpPr/>
            <p:nvPr/>
          </p:nvGrpSpPr>
          <p:grpSpPr>
            <a:xfrm>
              <a:off x="2514644" y="1703404"/>
              <a:ext cx="4114749" cy="1120551"/>
              <a:chOff x="2647474" y="1703400"/>
              <a:chExt cx="3772576" cy="1120551"/>
            </a:xfrm>
            <a:grpFill/>
          </p:grpSpPr>
          <p:sp>
            <p:nvSpPr>
              <p:cNvPr id="42" name="Google Shape;2936;p58"/>
              <p:cNvSpPr/>
              <p:nvPr/>
            </p:nvSpPr>
            <p:spPr>
              <a:xfrm>
                <a:off x="2777274" y="1703400"/>
                <a:ext cx="21539" cy="1120551"/>
              </a:xfrm>
              <a:custGeom>
                <a:avLst/>
                <a:gdLst/>
                <a:ahLst/>
                <a:cxnLst/>
                <a:rect l="l" t="t" r="r" b="b"/>
                <a:pathLst>
                  <a:path w="963" h="70243" extrusionOk="0">
                    <a:moveTo>
                      <a:pt x="376" y="1"/>
                    </a:moveTo>
                    <a:cubicBezTo>
                      <a:pt x="95" y="5862"/>
                      <a:pt x="1" y="11724"/>
                      <a:pt x="95" y="17585"/>
                    </a:cubicBezTo>
                    <a:cubicBezTo>
                      <a:pt x="188" y="20515"/>
                      <a:pt x="282" y="23446"/>
                      <a:pt x="282" y="26377"/>
                    </a:cubicBezTo>
                    <a:cubicBezTo>
                      <a:pt x="376" y="29307"/>
                      <a:pt x="282" y="32238"/>
                      <a:pt x="188" y="35169"/>
                    </a:cubicBezTo>
                    <a:cubicBezTo>
                      <a:pt x="95" y="38006"/>
                      <a:pt x="95" y="40936"/>
                      <a:pt x="95" y="43867"/>
                    </a:cubicBezTo>
                    <a:cubicBezTo>
                      <a:pt x="1" y="46798"/>
                      <a:pt x="1" y="49728"/>
                      <a:pt x="1" y="52659"/>
                    </a:cubicBezTo>
                    <a:cubicBezTo>
                      <a:pt x="1" y="58520"/>
                      <a:pt x="95" y="64381"/>
                      <a:pt x="376" y="70243"/>
                    </a:cubicBezTo>
                    <a:lnTo>
                      <a:pt x="470" y="70243"/>
                    </a:lnTo>
                    <a:cubicBezTo>
                      <a:pt x="775" y="64381"/>
                      <a:pt x="868" y="58520"/>
                      <a:pt x="962" y="52659"/>
                    </a:cubicBezTo>
                    <a:cubicBezTo>
                      <a:pt x="962" y="49728"/>
                      <a:pt x="962" y="46798"/>
                      <a:pt x="868" y="43867"/>
                    </a:cubicBezTo>
                    <a:cubicBezTo>
                      <a:pt x="868" y="40936"/>
                      <a:pt x="775" y="38006"/>
                      <a:pt x="681" y="35169"/>
                    </a:cubicBezTo>
                    <a:cubicBezTo>
                      <a:pt x="681" y="32238"/>
                      <a:pt x="587" y="29307"/>
                      <a:pt x="587" y="26377"/>
                    </a:cubicBezTo>
                    <a:cubicBezTo>
                      <a:pt x="681" y="23446"/>
                      <a:pt x="775" y="20515"/>
                      <a:pt x="868" y="17585"/>
                    </a:cubicBezTo>
                    <a:cubicBezTo>
                      <a:pt x="868" y="11724"/>
                      <a:pt x="775" y="5862"/>
                      <a:pt x="470" y="1"/>
                    </a:cubicBezTo>
                    <a:close/>
                  </a:path>
                </a:pathLst>
              </a:custGeom>
              <a:solidFill>
                <a:schemeClr val="accent4">
                  <a:lumMod val="75000"/>
                </a:schemeClr>
              </a:solidFill>
              <a:ln w="28575">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937;p58"/>
              <p:cNvSpPr/>
              <p:nvPr/>
            </p:nvSpPr>
            <p:spPr>
              <a:xfrm rot="5400000">
                <a:off x="4513877" y="801272"/>
                <a:ext cx="39770" cy="3772576"/>
              </a:xfrm>
              <a:custGeom>
                <a:avLst/>
                <a:gdLst/>
                <a:ahLst/>
                <a:cxnLst/>
                <a:rect l="l" t="t" r="r" b="b"/>
                <a:pathLst>
                  <a:path w="963" h="70243" extrusionOk="0">
                    <a:moveTo>
                      <a:pt x="376" y="1"/>
                    </a:moveTo>
                    <a:cubicBezTo>
                      <a:pt x="95" y="5862"/>
                      <a:pt x="1" y="11724"/>
                      <a:pt x="95" y="17585"/>
                    </a:cubicBezTo>
                    <a:cubicBezTo>
                      <a:pt x="188" y="20515"/>
                      <a:pt x="282" y="23446"/>
                      <a:pt x="282" y="26377"/>
                    </a:cubicBezTo>
                    <a:cubicBezTo>
                      <a:pt x="376" y="29307"/>
                      <a:pt x="282" y="32238"/>
                      <a:pt x="188" y="35169"/>
                    </a:cubicBezTo>
                    <a:cubicBezTo>
                      <a:pt x="95" y="38006"/>
                      <a:pt x="95" y="40936"/>
                      <a:pt x="95" y="43867"/>
                    </a:cubicBezTo>
                    <a:cubicBezTo>
                      <a:pt x="1" y="46798"/>
                      <a:pt x="1" y="49728"/>
                      <a:pt x="1" y="52659"/>
                    </a:cubicBezTo>
                    <a:cubicBezTo>
                      <a:pt x="1" y="58520"/>
                      <a:pt x="95" y="64381"/>
                      <a:pt x="376" y="70243"/>
                    </a:cubicBezTo>
                    <a:lnTo>
                      <a:pt x="470" y="70243"/>
                    </a:lnTo>
                    <a:cubicBezTo>
                      <a:pt x="775" y="64381"/>
                      <a:pt x="868" y="58520"/>
                      <a:pt x="962" y="52659"/>
                    </a:cubicBezTo>
                    <a:cubicBezTo>
                      <a:pt x="962" y="49728"/>
                      <a:pt x="962" y="46798"/>
                      <a:pt x="868" y="43867"/>
                    </a:cubicBezTo>
                    <a:cubicBezTo>
                      <a:pt x="868" y="40936"/>
                      <a:pt x="775" y="38006"/>
                      <a:pt x="681" y="35169"/>
                    </a:cubicBezTo>
                    <a:cubicBezTo>
                      <a:pt x="681" y="32238"/>
                      <a:pt x="587" y="29307"/>
                      <a:pt x="587" y="26377"/>
                    </a:cubicBezTo>
                    <a:cubicBezTo>
                      <a:pt x="681" y="23446"/>
                      <a:pt x="775" y="20515"/>
                      <a:pt x="868" y="17585"/>
                    </a:cubicBezTo>
                    <a:cubicBezTo>
                      <a:pt x="868" y="11724"/>
                      <a:pt x="775" y="5862"/>
                      <a:pt x="470" y="1"/>
                    </a:cubicBezTo>
                    <a:close/>
                  </a:path>
                </a:pathLst>
              </a:custGeom>
              <a:solidFill>
                <a:schemeClr val="accent4">
                  <a:lumMod val="75000"/>
                </a:schemeClr>
              </a:solidFill>
              <a:ln w="28575">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938;p58"/>
              <p:cNvSpPr/>
              <p:nvPr/>
            </p:nvSpPr>
            <p:spPr>
              <a:xfrm rot="5400000">
                <a:off x="4513877" y="-36927"/>
                <a:ext cx="39770" cy="3772576"/>
              </a:xfrm>
              <a:custGeom>
                <a:avLst/>
                <a:gdLst/>
                <a:ahLst/>
                <a:cxnLst/>
                <a:rect l="l" t="t" r="r" b="b"/>
                <a:pathLst>
                  <a:path w="963" h="70243" extrusionOk="0">
                    <a:moveTo>
                      <a:pt x="376" y="1"/>
                    </a:moveTo>
                    <a:cubicBezTo>
                      <a:pt x="95" y="5862"/>
                      <a:pt x="1" y="11724"/>
                      <a:pt x="95" y="17585"/>
                    </a:cubicBezTo>
                    <a:cubicBezTo>
                      <a:pt x="188" y="20515"/>
                      <a:pt x="282" y="23446"/>
                      <a:pt x="282" y="26377"/>
                    </a:cubicBezTo>
                    <a:cubicBezTo>
                      <a:pt x="376" y="29307"/>
                      <a:pt x="282" y="32238"/>
                      <a:pt x="188" y="35169"/>
                    </a:cubicBezTo>
                    <a:cubicBezTo>
                      <a:pt x="95" y="38006"/>
                      <a:pt x="95" y="40936"/>
                      <a:pt x="95" y="43867"/>
                    </a:cubicBezTo>
                    <a:cubicBezTo>
                      <a:pt x="1" y="46798"/>
                      <a:pt x="1" y="49728"/>
                      <a:pt x="1" y="52659"/>
                    </a:cubicBezTo>
                    <a:cubicBezTo>
                      <a:pt x="1" y="58520"/>
                      <a:pt x="95" y="64381"/>
                      <a:pt x="376" y="70243"/>
                    </a:cubicBezTo>
                    <a:lnTo>
                      <a:pt x="470" y="70243"/>
                    </a:lnTo>
                    <a:cubicBezTo>
                      <a:pt x="775" y="64381"/>
                      <a:pt x="868" y="58520"/>
                      <a:pt x="962" y="52659"/>
                    </a:cubicBezTo>
                    <a:cubicBezTo>
                      <a:pt x="962" y="49728"/>
                      <a:pt x="962" y="46798"/>
                      <a:pt x="868" y="43867"/>
                    </a:cubicBezTo>
                    <a:cubicBezTo>
                      <a:pt x="868" y="40936"/>
                      <a:pt x="775" y="38006"/>
                      <a:pt x="681" y="35169"/>
                    </a:cubicBezTo>
                    <a:cubicBezTo>
                      <a:pt x="681" y="32238"/>
                      <a:pt x="587" y="29307"/>
                      <a:pt x="587" y="26377"/>
                    </a:cubicBezTo>
                    <a:cubicBezTo>
                      <a:pt x="681" y="23446"/>
                      <a:pt x="775" y="20515"/>
                      <a:pt x="868" y="17585"/>
                    </a:cubicBezTo>
                    <a:cubicBezTo>
                      <a:pt x="868" y="11724"/>
                      <a:pt x="775" y="5862"/>
                      <a:pt x="470" y="1"/>
                    </a:cubicBezTo>
                    <a:close/>
                  </a:path>
                </a:pathLst>
              </a:custGeom>
              <a:solidFill>
                <a:schemeClr val="accent4">
                  <a:lumMod val="75000"/>
                </a:schemeClr>
              </a:solidFill>
              <a:ln w="28575">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939;p58"/>
            <p:cNvSpPr/>
            <p:nvPr/>
          </p:nvSpPr>
          <p:spPr>
            <a:xfrm>
              <a:off x="6396774" y="1703400"/>
              <a:ext cx="23493" cy="1120551"/>
            </a:xfrm>
            <a:custGeom>
              <a:avLst/>
              <a:gdLst/>
              <a:ahLst/>
              <a:cxnLst/>
              <a:rect l="l" t="t" r="r" b="b"/>
              <a:pathLst>
                <a:path w="963" h="70243" extrusionOk="0">
                  <a:moveTo>
                    <a:pt x="376" y="1"/>
                  </a:moveTo>
                  <a:cubicBezTo>
                    <a:pt x="95" y="5862"/>
                    <a:pt x="1" y="11724"/>
                    <a:pt x="95" y="17585"/>
                  </a:cubicBezTo>
                  <a:cubicBezTo>
                    <a:pt x="188" y="20515"/>
                    <a:pt x="282" y="23446"/>
                    <a:pt x="282" y="26377"/>
                  </a:cubicBezTo>
                  <a:cubicBezTo>
                    <a:pt x="376" y="29307"/>
                    <a:pt x="282" y="32238"/>
                    <a:pt x="188" y="35169"/>
                  </a:cubicBezTo>
                  <a:cubicBezTo>
                    <a:pt x="95" y="38006"/>
                    <a:pt x="95" y="40936"/>
                    <a:pt x="95" y="43867"/>
                  </a:cubicBezTo>
                  <a:cubicBezTo>
                    <a:pt x="1" y="46798"/>
                    <a:pt x="1" y="49728"/>
                    <a:pt x="1" y="52659"/>
                  </a:cubicBezTo>
                  <a:cubicBezTo>
                    <a:pt x="1" y="58520"/>
                    <a:pt x="95" y="64381"/>
                    <a:pt x="376" y="70243"/>
                  </a:cubicBezTo>
                  <a:lnTo>
                    <a:pt x="470" y="70243"/>
                  </a:lnTo>
                  <a:cubicBezTo>
                    <a:pt x="775" y="64381"/>
                    <a:pt x="868" y="58520"/>
                    <a:pt x="962" y="52659"/>
                  </a:cubicBezTo>
                  <a:cubicBezTo>
                    <a:pt x="962" y="49728"/>
                    <a:pt x="962" y="46798"/>
                    <a:pt x="868" y="43867"/>
                  </a:cubicBezTo>
                  <a:cubicBezTo>
                    <a:pt x="868" y="40936"/>
                    <a:pt x="775" y="38006"/>
                    <a:pt x="681" y="35169"/>
                  </a:cubicBezTo>
                  <a:cubicBezTo>
                    <a:pt x="681" y="32238"/>
                    <a:pt x="587" y="29307"/>
                    <a:pt x="587" y="26377"/>
                  </a:cubicBezTo>
                  <a:cubicBezTo>
                    <a:pt x="681" y="23446"/>
                    <a:pt x="775" y="20515"/>
                    <a:pt x="868" y="17585"/>
                  </a:cubicBezTo>
                  <a:cubicBezTo>
                    <a:pt x="868" y="11724"/>
                    <a:pt x="775" y="5862"/>
                    <a:pt x="470" y="1"/>
                  </a:cubicBezTo>
                  <a:close/>
                </a:path>
              </a:pathLst>
            </a:custGeom>
            <a:solidFill>
              <a:schemeClr val="accent4">
                <a:lumMod val="75000"/>
              </a:schemeClr>
            </a:solidFill>
            <a:ln w="28575">
              <a:solidFill>
                <a:schemeClr val="accent4">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Rectangle 44"/>
          <p:cNvSpPr/>
          <p:nvPr/>
        </p:nvSpPr>
        <p:spPr>
          <a:xfrm>
            <a:off x="3227698" y="1040422"/>
            <a:ext cx="5016117" cy="707886"/>
          </a:xfrm>
          <a:prstGeom prst="rect">
            <a:avLst/>
          </a:prstGeom>
        </p:spPr>
        <p:txBody>
          <a:bodyPr wrap="none">
            <a:spAutoFit/>
          </a:bodyPr>
          <a:lstStyle/>
          <a:p>
            <a:r>
              <a:rPr lang="en-US" sz="4000" b="1" dirty="0">
                <a:solidFill>
                  <a:schemeClr val="accent2">
                    <a:lumMod val="75000"/>
                  </a:schemeClr>
                </a:solidFill>
                <a:latin typeface="iCiel Cadena" panose="02000503000000020004" pitchFamily="2" charset="0"/>
                <a:ea typeface="Didact Gothic"/>
                <a:cs typeface="Didact Gothic"/>
                <a:sym typeface="Didact Gothic"/>
              </a:rPr>
              <a:t>III. NỘI DUNG BÀI HỌC</a:t>
            </a:r>
          </a:p>
        </p:txBody>
      </p:sp>
      <p:sp>
        <p:nvSpPr>
          <p:cNvPr id="46" name="Google Shape;3296;p32"/>
          <p:cNvSpPr txBox="1"/>
          <p:nvPr/>
        </p:nvSpPr>
        <p:spPr>
          <a:xfrm>
            <a:off x="632996" y="2565824"/>
            <a:ext cx="7183366" cy="472000"/>
          </a:xfrm>
          <a:prstGeom prst="rect">
            <a:avLst/>
          </a:prstGeom>
          <a:noFill/>
          <a:ln>
            <a:noFill/>
          </a:ln>
        </p:spPr>
        <p:txBody>
          <a:bodyPr spcFirstLastPara="1" wrap="square" lIns="0" tIns="0" rIns="0" bIns="0" anchor="ctr" anchorCtr="0">
            <a:noAutofit/>
          </a:bodyPr>
          <a:lstStyle/>
          <a:p>
            <a:r>
              <a:rPr lang="en" sz="3200" b="1" dirty="0">
                <a:latin typeface="iCiel Cadena" panose="02000503000000020004" pitchFamily="2" charset="0"/>
                <a:ea typeface="Didact Gothic"/>
                <a:cs typeface="Didact Gothic"/>
                <a:sym typeface="Didact Gothic"/>
              </a:rPr>
              <a:t>1</a:t>
            </a:r>
            <a:r>
              <a:rPr lang="en"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Hệ</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thống</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kinh</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vĩ</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a:t>
            </a:r>
            <a:endParaRPr sz="3200" b="1" dirty="0">
              <a:latin typeface="iCiel Cadena" panose="02000503000000020004" pitchFamily="2" charset="0"/>
              <a:ea typeface="Didact Gothic"/>
              <a:cs typeface="Didact Gothic"/>
              <a:sym typeface="Didact Gothic"/>
            </a:endParaRPr>
          </a:p>
        </p:txBody>
      </p:sp>
      <p:sp>
        <p:nvSpPr>
          <p:cNvPr id="47" name="Google Shape;3296;p32"/>
          <p:cNvSpPr txBox="1"/>
          <p:nvPr/>
        </p:nvSpPr>
        <p:spPr>
          <a:xfrm>
            <a:off x="632996" y="3760560"/>
            <a:ext cx="7825204" cy="472000"/>
          </a:xfrm>
          <a:prstGeom prst="rect">
            <a:avLst/>
          </a:prstGeom>
          <a:noFill/>
          <a:ln>
            <a:noFill/>
          </a:ln>
        </p:spPr>
        <p:txBody>
          <a:bodyPr spcFirstLastPara="1" wrap="square" lIns="0" tIns="0" rIns="0" bIns="0" anchor="ctr" anchorCtr="0">
            <a:noAutofit/>
          </a:bodyPr>
          <a:lstStyle/>
          <a:p>
            <a:r>
              <a:rPr lang="en" sz="3200" b="1" dirty="0" smtClean="0">
                <a:latin typeface="iCiel Cadena" panose="02000503000000020004" pitchFamily="2" charset="0"/>
                <a:ea typeface="Didact Gothic"/>
                <a:cs typeface="Didact Gothic"/>
                <a:sym typeface="Didact Gothic"/>
              </a:rPr>
              <a:t>2. </a:t>
            </a:r>
            <a:r>
              <a:rPr lang="en-US" sz="3200" b="1" dirty="0" err="1" smtClean="0">
                <a:latin typeface="iCiel Cadena" panose="02000503000000020004" pitchFamily="2" charset="0"/>
                <a:ea typeface="Didact Gothic"/>
                <a:cs typeface="Didact Gothic"/>
                <a:sym typeface="Didact Gothic"/>
              </a:rPr>
              <a:t>Tọa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độ</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địa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lý</a:t>
            </a:r>
            <a:r>
              <a:rPr lang="en-US" sz="3200" b="1" dirty="0" smtClean="0">
                <a:latin typeface="iCiel Cadena" panose="02000503000000020004" pitchFamily="2" charset="0"/>
                <a:ea typeface="Didact Gothic"/>
                <a:cs typeface="Didact Gothic"/>
                <a:sym typeface="Didact Gothic"/>
              </a:rPr>
              <a:t>.</a:t>
            </a:r>
            <a:endParaRPr sz="3200" b="1" dirty="0">
              <a:latin typeface="iCiel Cadena" panose="02000503000000020004" pitchFamily="2" charset="0"/>
              <a:ea typeface="Didact Gothic"/>
              <a:cs typeface="Didact Gothic"/>
              <a:sym typeface="Didact Gothic"/>
            </a:endParaRPr>
          </a:p>
        </p:txBody>
      </p:sp>
      <p:sp>
        <p:nvSpPr>
          <p:cNvPr id="48" name="Google Shape;3296;p32"/>
          <p:cNvSpPr txBox="1"/>
          <p:nvPr/>
        </p:nvSpPr>
        <p:spPr>
          <a:xfrm>
            <a:off x="632996" y="5080278"/>
            <a:ext cx="7315250" cy="472000"/>
          </a:xfrm>
          <a:prstGeom prst="rect">
            <a:avLst/>
          </a:prstGeom>
          <a:noFill/>
          <a:ln>
            <a:noFill/>
          </a:ln>
        </p:spPr>
        <p:txBody>
          <a:bodyPr spcFirstLastPara="1" wrap="square" lIns="0" tIns="0" rIns="0" bIns="0" anchor="ctr" anchorCtr="0">
            <a:noAutofit/>
          </a:bodyPr>
          <a:lstStyle/>
          <a:p>
            <a:r>
              <a:rPr lang="en" sz="3200" b="1" dirty="0">
                <a:latin typeface="iCiel Cadena" panose="02000503000000020004" pitchFamily="2" charset="0"/>
                <a:ea typeface="Didact Gothic"/>
                <a:cs typeface="Didact Gothic"/>
                <a:sym typeface="Didact Gothic"/>
              </a:rPr>
              <a:t>3</a:t>
            </a:r>
            <a:r>
              <a:rPr lang="en"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Lưới</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kinh</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vĩ</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của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bản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đồ</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địa</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lý</a:t>
            </a:r>
            <a:r>
              <a:rPr lang="en-US" sz="3200" b="1" dirty="0" smtClean="0">
                <a:latin typeface="iCiel Cadena" panose="02000503000000020004" pitchFamily="2" charset="0"/>
                <a:ea typeface="Didact Gothic"/>
                <a:cs typeface="Didact Gothic"/>
                <a:sym typeface="Didact Gothic"/>
              </a:rPr>
              <a:t>.</a:t>
            </a:r>
            <a:endParaRPr sz="3200" b="1" dirty="0">
              <a:latin typeface="iCiel Cadena" panose="02000503000000020004" pitchFamily="2" charset="0"/>
              <a:ea typeface="Didact Gothic"/>
              <a:cs typeface="Didact Gothic"/>
              <a:sym typeface="Didact Gothic"/>
            </a:endParaRPr>
          </a:p>
        </p:txBody>
      </p:sp>
      <p:pic>
        <p:nvPicPr>
          <p:cNvPr id="8194" name="Picture 2" descr="Clipart Giữ Trái Đất Bằng Cả Hai Tay Hình Minh Họa Vector Trên Nền Trắng  Hình minh họa Sẵn có - Tải xuống Hình ảnh Ngay bây giờ - iStock"/>
          <p:cNvPicPr>
            <a:picLocks noChangeAspect="1" noChangeArrowheads="1"/>
          </p:cNvPicPr>
          <p:nvPr/>
        </p:nvPicPr>
        <p:blipFill rotWithShape="1">
          <a:blip r:embed="rId2">
            <a:extLst>
              <a:ext uri="{28A0092B-C50C-407E-A947-70E740481C1C}">
                <a14:useLocalDpi xmlns:a14="http://schemas.microsoft.com/office/drawing/2010/main" val="0"/>
              </a:ext>
            </a:extLst>
          </a:blip>
          <a:srcRect l="17052" r="16875" b="6342"/>
          <a:stretch/>
        </p:blipFill>
        <p:spPr bwMode="auto">
          <a:xfrm>
            <a:off x="7620000" y="2007323"/>
            <a:ext cx="3967930" cy="4374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012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hought Bubble: Cloud 12">
            <a:extLst>
              <a:ext uri="{FF2B5EF4-FFF2-40B4-BE49-F238E27FC236}">
                <a16:creationId xmlns:a16="http://schemas.microsoft.com/office/drawing/2014/main" id="{9BDCACF2-27D1-4295-B281-63267A13BB99}"/>
              </a:ext>
            </a:extLst>
          </p:cNvPr>
          <p:cNvSpPr/>
          <p:nvPr/>
        </p:nvSpPr>
        <p:spPr>
          <a:xfrm>
            <a:off x="0" y="1962230"/>
            <a:ext cx="5151120" cy="3525520"/>
          </a:xfrm>
          <a:prstGeom prst="cloudCallout">
            <a:avLst>
              <a:gd name="adj1" fmla="val 103834"/>
              <a:gd name="adj2" fmla="val 7694"/>
            </a:avLst>
          </a:prstGeom>
          <a:solidFill>
            <a:schemeClr val="accent2">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 panose="020B0604020202020204" pitchFamily="34" charset="0"/>
                <a:cs typeface="Arial" panose="020B0604020202020204" pitchFamily="34" charset="0"/>
              </a:rPr>
              <a:t>Quả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địa</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cầu</a:t>
            </a:r>
            <a:endParaRPr lang="en-US" sz="4000" b="1" dirty="0">
              <a:solidFill>
                <a:srgbClr val="FF0000"/>
              </a:solidFill>
              <a:latin typeface="Arial" panose="020B0604020202020204" pitchFamily="34" charset="0"/>
              <a:cs typeface="Arial" panose="020B0604020202020204" pitchFamily="34" charset="0"/>
            </a:endParaRPr>
          </a:p>
          <a:p>
            <a:pPr algn="ct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là</a:t>
            </a:r>
            <a:r>
              <a:rPr lang="en-US" sz="4000" b="1" dirty="0">
                <a:solidFill>
                  <a:srgbClr val="FF0000"/>
                </a:solidFill>
                <a:latin typeface="Arial" panose="020B0604020202020204" pitchFamily="34" charset="0"/>
                <a:cs typeface="Arial" panose="020B0604020202020204" pitchFamily="34" charset="0"/>
              </a:rPr>
              <a:t> </a:t>
            </a:r>
            <a:r>
              <a:rPr lang="en-US" sz="4000" b="1" dirty="0" err="1" smtClean="0">
                <a:solidFill>
                  <a:srgbClr val="FF0000"/>
                </a:solidFill>
                <a:latin typeface="Arial" panose="020B0604020202020204" pitchFamily="34" charset="0"/>
                <a:cs typeface="Arial" panose="020B0604020202020204" pitchFamily="34" charset="0"/>
              </a:rPr>
              <a:t>gì</a:t>
            </a:r>
            <a:r>
              <a:rPr lang="en-US" sz="4000" b="1" dirty="0" smtClean="0">
                <a:solidFill>
                  <a:srgbClr val="FF0000"/>
                </a:solidFill>
                <a:latin typeface="Arial" panose="020B0604020202020204" pitchFamily="34" charset="0"/>
                <a:cs typeface="Arial" panose="020B0604020202020204" pitchFamily="34" charset="0"/>
              </a:rPr>
              <a:t>?</a:t>
            </a:r>
            <a:endParaRPr lang="en-US" sz="4000" b="1" dirty="0">
              <a:solidFill>
                <a:srgbClr val="FF0000"/>
              </a:solidFill>
              <a:latin typeface="Arial" panose="020B0604020202020204" pitchFamily="34" charset="0"/>
              <a:cs typeface="Arial" panose="020B0604020202020204" pitchFamily="34" charset="0"/>
            </a:endParaRPr>
          </a:p>
        </p:txBody>
      </p:sp>
      <p:sp>
        <p:nvSpPr>
          <p:cNvPr id="14" name="Thought Bubble: Cloud 13">
            <a:extLst>
              <a:ext uri="{FF2B5EF4-FFF2-40B4-BE49-F238E27FC236}">
                <a16:creationId xmlns:a16="http://schemas.microsoft.com/office/drawing/2014/main" id="{48BEEB80-9615-42FC-A289-91E3D0551974}"/>
              </a:ext>
            </a:extLst>
          </p:cNvPr>
          <p:cNvSpPr/>
          <p:nvPr/>
        </p:nvSpPr>
        <p:spPr>
          <a:xfrm>
            <a:off x="0" y="1978323"/>
            <a:ext cx="5151120" cy="3525520"/>
          </a:xfrm>
          <a:prstGeom prst="cloudCallout">
            <a:avLst>
              <a:gd name="adj1" fmla="val 103834"/>
              <a:gd name="adj2" fmla="val 7694"/>
            </a:avLst>
          </a:prstGeom>
          <a:solidFill>
            <a:schemeClr val="accent5">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Arial" panose="020B0604020202020204" pitchFamily="34" charset="0"/>
                <a:cs typeface="Arial" panose="020B0604020202020204" pitchFamily="34" charset="0"/>
              </a:rPr>
              <a:t>Xác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định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điểm</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cực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Bắc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và</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cực</a:t>
            </a:r>
            <a:r>
              <a:rPr lang="en-US" sz="3600" b="1" dirty="0">
                <a:solidFill>
                  <a:srgbClr val="FF0000"/>
                </a:solidFill>
                <a:latin typeface="Arial" panose="020B0604020202020204" pitchFamily="34" charset="0"/>
                <a:cs typeface="Arial" panose="020B0604020202020204" pitchFamily="34" charset="0"/>
              </a:rPr>
              <a:t> Nam </a:t>
            </a:r>
            <a:r>
              <a:rPr lang="en-US" sz="3600" b="1" dirty="0" err="1">
                <a:solidFill>
                  <a:srgbClr val="FF0000"/>
                </a:solidFill>
                <a:latin typeface="Arial" panose="020B0604020202020204" pitchFamily="34" charset="0"/>
                <a:cs typeface="Arial" panose="020B0604020202020204" pitchFamily="34" charset="0"/>
              </a:rPr>
              <a:t>trên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quả</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địa</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cầu</a:t>
            </a:r>
            <a:r>
              <a:rPr lang="en-US" sz="3600" b="1" dirty="0">
                <a:solidFill>
                  <a:srgbClr val="FF0000"/>
                </a:solidFill>
                <a:latin typeface="Arial" panose="020B0604020202020204" pitchFamily="34" charset="0"/>
                <a:cs typeface="Arial" panose="020B0604020202020204" pitchFamily="34" charset="0"/>
              </a:rPr>
              <a:t>?</a:t>
            </a:r>
          </a:p>
        </p:txBody>
      </p:sp>
      <p:pic>
        <p:nvPicPr>
          <p:cNvPr id="22" name="Hình ảnh 1">
            <a:extLst>
              <a:ext uri="{FF2B5EF4-FFF2-40B4-BE49-F238E27FC236}">
                <a16:creationId xmlns:a16="http://schemas.microsoft.com/office/drawing/2014/main" id="{DDCF36AB-9D72-4F92-A03A-0D4601658D64}"/>
              </a:ext>
            </a:extLst>
          </p:cNvPr>
          <p:cNvPicPr/>
          <p:nvPr/>
        </p:nvPicPr>
        <p:blipFill>
          <a:blip r:embed="rId2">
            <a:extLst>
              <a:ext uri="{BEBA8EAE-BF5A-486C-A8C5-ECC9F3942E4B}">
                <a14:imgProps xmlns:a14="http://schemas.microsoft.com/office/drawing/2010/main">
                  <a14:imgLayer r:embed="rId3">
                    <a14:imgEffect>
                      <a14:backgroundRemoval t="4395" b="93066" l="9961" r="89844">
                        <a14:foregroundMark x1="39551" y1="10156" x2="39551" y2="10156"/>
                        <a14:foregroundMark x1="37402" y1="9570" x2="25781" y2="27051"/>
                        <a14:foregroundMark x1="25781" y1="27051" x2="26172" y2="54980"/>
                        <a14:foregroundMark x1="26172" y1="54980" x2="46582" y2="69238"/>
                        <a14:foregroundMark x1="46582" y1="69238" x2="62305" y2="67969"/>
                        <a14:foregroundMark x1="51563" y1="70215" x2="54590" y2="79980"/>
                        <a14:foregroundMark x1="28809" y1="52734" x2="28223" y2="56836"/>
                        <a14:foregroundMark x1="28223" y1="57813" x2="19922" y2="40039"/>
                        <a14:foregroundMark x1="19922" y1="40039" x2="25293" y2="23047"/>
                        <a14:foregroundMark x1="25293" y1="23047" x2="37402" y2="12402"/>
                        <a14:foregroundMark x1="41406" y1="10840" x2="39551" y2="8887"/>
                        <a14:foregroundMark x1="41406" y1="8594" x2="41406" y2="11426"/>
                        <a14:foregroundMark x1="39551" y1="7910" x2="41406" y2="10156"/>
                        <a14:foregroundMark x1="36816" y1="12402" x2="49121" y2="14648"/>
                        <a14:foregroundMark x1="37695" y1="12402" x2="43262" y2="4492"/>
                        <a14:foregroundMark x1="54590" y1="74902" x2="60059" y2="94043"/>
                        <a14:foregroundMark x1="60059" y1="94043" x2="35938" y2="89648"/>
                        <a14:foregroundMark x1="35938" y1="89648" x2="59961" y2="93066"/>
                        <a14:foregroundMark x1="59961" y1="93066" x2="70508" y2="84180"/>
                      </a14:backgroundRemoval>
                    </a14:imgEffect>
                  </a14:imgLayer>
                </a14:imgProps>
              </a:ext>
            </a:extLst>
          </a:blip>
          <a:stretch>
            <a:fillRect/>
          </a:stretch>
        </p:blipFill>
        <p:spPr>
          <a:xfrm>
            <a:off x="6298699" y="776423"/>
            <a:ext cx="6062668" cy="5929320"/>
          </a:xfrm>
          <a:prstGeom prst="rect">
            <a:avLst/>
          </a:prstGeom>
        </p:spPr>
      </p:pic>
      <p:cxnSp>
        <p:nvCxnSpPr>
          <p:cNvPr id="23" name="Straight Arrow Connector 22">
            <a:extLst>
              <a:ext uri="{FF2B5EF4-FFF2-40B4-BE49-F238E27FC236}">
                <a16:creationId xmlns:a16="http://schemas.microsoft.com/office/drawing/2014/main" id="{50FF0460-C6DF-4078-9913-FC8F76EFC994}"/>
              </a:ext>
            </a:extLst>
          </p:cNvPr>
          <p:cNvCxnSpPr>
            <a:cxnSpLocks/>
          </p:cNvCxnSpPr>
          <p:nvPr/>
        </p:nvCxnSpPr>
        <p:spPr>
          <a:xfrm>
            <a:off x="8047202" y="959522"/>
            <a:ext cx="759638" cy="5218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13325F9-F1B7-4F80-9BE7-ED9F4AE17DFC}"/>
              </a:ext>
            </a:extLst>
          </p:cNvPr>
          <p:cNvSpPr txBox="1"/>
          <p:nvPr/>
        </p:nvSpPr>
        <p:spPr>
          <a:xfrm>
            <a:off x="7135250" y="436302"/>
            <a:ext cx="2010951" cy="523220"/>
          </a:xfrm>
          <a:prstGeom prst="rect">
            <a:avLst/>
          </a:prstGeom>
          <a:noFill/>
        </p:spPr>
        <p:txBody>
          <a:bodyPr wrap="square" rtlCol="0">
            <a:spAutoFit/>
          </a:bodyPr>
          <a:lstStyle/>
          <a:p>
            <a:r>
              <a:rPr lang="en-US" sz="2800">
                <a:solidFill>
                  <a:srgbClr val="00B050"/>
                </a:solidFill>
                <a:latin typeface="Arial" panose="020B0604020202020204" pitchFamily="34" charset="0"/>
                <a:cs typeface="Arial" panose="020B0604020202020204" pitchFamily="34" charset="0"/>
              </a:rPr>
              <a:t>Cực bắc</a:t>
            </a:r>
          </a:p>
        </p:txBody>
      </p:sp>
      <p:cxnSp>
        <p:nvCxnSpPr>
          <p:cNvPr id="25" name="Straight Arrow Connector 24">
            <a:extLst>
              <a:ext uri="{FF2B5EF4-FFF2-40B4-BE49-F238E27FC236}">
                <a16:creationId xmlns:a16="http://schemas.microsoft.com/office/drawing/2014/main" id="{DF2C6CE4-F6D9-4892-973B-1B051902BA66}"/>
              </a:ext>
            </a:extLst>
          </p:cNvPr>
          <p:cNvCxnSpPr>
            <a:cxnSpLocks/>
          </p:cNvCxnSpPr>
          <p:nvPr/>
        </p:nvCxnSpPr>
        <p:spPr>
          <a:xfrm flipV="1">
            <a:off x="8211828" y="4729969"/>
            <a:ext cx="1190025" cy="6037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1D44C55-95B1-4E8A-AF80-9E19EED1CFA5}"/>
              </a:ext>
            </a:extLst>
          </p:cNvPr>
          <p:cNvSpPr txBox="1"/>
          <p:nvPr/>
        </p:nvSpPr>
        <p:spPr>
          <a:xfrm>
            <a:off x="6455884" y="5489048"/>
            <a:ext cx="1647164" cy="461665"/>
          </a:xfrm>
          <a:prstGeom prst="rect">
            <a:avLst/>
          </a:prstGeom>
          <a:no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Cực Nam</a:t>
            </a:r>
          </a:p>
        </p:txBody>
      </p:sp>
      <p:sp>
        <p:nvSpPr>
          <p:cNvPr id="27" name="Google Shape;3296;p32"/>
          <p:cNvSpPr txBox="1"/>
          <p:nvPr/>
        </p:nvSpPr>
        <p:spPr>
          <a:xfrm>
            <a:off x="140626" y="1009586"/>
            <a:ext cx="7183366" cy="472000"/>
          </a:xfrm>
          <a:prstGeom prst="rect">
            <a:avLst/>
          </a:prstGeom>
          <a:noFill/>
          <a:ln>
            <a:noFill/>
          </a:ln>
        </p:spPr>
        <p:txBody>
          <a:bodyPr spcFirstLastPara="1" wrap="square" lIns="0" tIns="0" rIns="0" bIns="0" anchor="ctr" anchorCtr="0">
            <a:noAutofit/>
          </a:bodyPr>
          <a:lstStyle/>
          <a:p>
            <a:r>
              <a:rPr lang="en" sz="3200" b="1" dirty="0">
                <a:latin typeface="iCiel Cadena" panose="02000503000000020004" pitchFamily="2" charset="0"/>
                <a:ea typeface="Didact Gothic"/>
                <a:cs typeface="Didact Gothic"/>
                <a:sym typeface="Didact Gothic"/>
              </a:rPr>
              <a:t>1</a:t>
            </a:r>
            <a:r>
              <a:rPr lang="en"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Hệ</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thống</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kinh</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vĩ</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a:t>
            </a:r>
            <a:endParaRPr sz="3200" b="1" dirty="0">
              <a:latin typeface="iCiel Cadena" panose="02000503000000020004" pitchFamily="2" charset="0"/>
              <a:ea typeface="Didact Gothic"/>
              <a:cs typeface="Didact Gothic"/>
              <a:sym typeface="Didact Gothic"/>
            </a:endParaRPr>
          </a:p>
        </p:txBody>
      </p:sp>
    </p:spTree>
    <p:extLst>
      <p:ext uri="{BB962C8B-B14F-4D97-AF65-F5344CB8AC3E}">
        <p14:creationId xmlns:p14="http://schemas.microsoft.com/office/powerpoint/2010/main" val="108890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par>
                                <p:cTn id="37" presetID="22" presetClass="entr" presetSubtype="8"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par>
                                <p:cTn id="45" presetID="22" presetClass="entr" presetSubtype="4"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24"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96;p32"/>
          <p:cNvSpPr txBox="1"/>
          <p:nvPr/>
        </p:nvSpPr>
        <p:spPr>
          <a:xfrm>
            <a:off x="140626" y="1009586"/>
            <a:ext cx="7183366" cy="472000"/>
          </a:xfrm>
          <a:prstGeom prst="rect">
            <a:avLst/>
          </a:prstGeom>
          <a:noFill/>
          <a:ln>
            <a:noFill/>
          </a:ln>
        </p:spPr>
        <p:txBody>
          <a:bodyPr spcFirstLastPara="1" wrap="square" lIns="0" tIns="0" rIns="0" bIns="0" anchor="ctr" anchorCtr="0">
            <a:noAutofit/>
          </a:bodyPr>
          <a:lstStyle/>
          <a:p>
            <a:r>
              <a:rPr lang="en" sz="3200" b="1" dirty="0">
                <a:latin typeface="iCiel Cadena" panose="02000503000000020004" pitchFamily="2" charset="0"/>
                <a:ea typeface="Didact Gothic"/>
                <a:cs typeface="Didact Gothic"/>
                <a:sym typeface="Didact Gothic"/>
              </a:rPr>
              <a:t>1</a:t>
            </a:r>
            <a:r>
              <a:rPr lang="en"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Hệ</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thống</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kinh</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vĩ</a:t>
            </a:r>
            <a:r>
              <a:rPr lang="en-US" sz="3200" b="1" dirty="0" smtClean="0">
                <a:latin typeface="iCiel Cadena" panose="02000503000000020004" pitchFamily="2" charset="0"/>
                <a:ea typeface="Didact Gothic"/>
                <a:cs typeface="Didact Gothic"/>
                <a:sym typeface="Didact Gothic"/>
              </a:rPr>
              <a:t> </a:t>
            </a:r>
            <a:r>
              <a:rPr lang="en-US" sz="3200" b="1" dirty="0" err="1" smtClean="0">
                <a:latin typeface="iCiel Cadena" panose="02000503000000020004" pitchFamily="2" charset="0"/>
                <a:ea typeface="Didact Gothic"/>
                <a:cs typeface="Didact Gothic"/>
                <a:sym typeface="Didact Gothic"/>
              </a:rPr>
              <a:t>tuyến</a:t>
            </a:r>
            <a:r>
              <a:rPr lang="en-US" sz="3200" b="1" dirty="0" smtClean="0">
                <a:latin typeface="iCiel Cadena" panose="02000503000000020004" pitchFamily="2" charset="0"/>
                <a:ea typeface="Didact Gothic"/>
                <a:cs typeface="Didact Gothic"/>
                <a:sym typeface="Didact Gothic"/>
              </a:rPr>
              <a:t>.</a:t>
            </a:r>
            <a:endParaRPr sz="3200" b="1" dirty="0">
              <a:latin typeface="iCiel Cadena" panose="02000503000000020004" pitchFamily="2" charset="0"/>
              <a:ea typeface="Didact Gothic"/>
              <a:cs typeface="Didact Gothic"/>
              <a:sym typeface="Didact Gothic"/>
            </a:endParaRPr>
          </a:p>
        </p:txBody>
      </p:sp>
      <p:pic>
        <p:nvPicPr>
          <p:cNvPr id="15" name="Picture 4" descr="Dan&amp;#39;s Journey to Life: Day 41 - Understanding the Nature of Thoughts |  Cartoon bubbles, Clip art, Animal coloring p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558429">
            <a:off x="1964451" y="1666201"/>
            <a:ext cx="4397761" cy="45163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344063" y="2435470"/>
            <a:ext cx="3203250" cy="1754326"/>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Kinh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tuyến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tuyến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Trái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gì</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5122" name="Picture 2" descr="Lý thuyết hệ thống kinh vĩ tuyến. Tọa độ địa lí của một địa điểm trên bản  đồ Địa lí 6 Cánh Diều | SGK Lịch sử và Địa lí lớp 6 - Cánh Diều"/>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16174" y="1110129"/>
            <a:ext cx="4577062" cy="41498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1703166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1314</TotalTime>
  <Words>1736</Words>
  <Application>Microsoft Office PowerPoint</Application>
  <PresentationFormat>Widescreen</PresentationFormat>
  <Paragraphs>178</Paragraphs>
  <Slides>36</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Kids</vt:lpstr>
      <vt:lpstr>Didact Gothic</vt:lpstr>
      <vt:lpstr>Arial</vt:lpstr>
      <vt:lpstr>Times New Roman</vt:lpstr>
      <vt:lpstr>OpenSans</vt:lpstr>
      <vt:lpstr>Wingdings</vt:lpstr>
      <vt:lpstr>Calibri</vt:lpstr>
      <vt:lpstr>Cambria</vt:lpstr>
      <vt:lpstr>iCiel Cadena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Silas Cao</dc:creator>
  <cp:lastModifiedBy>Intel</cp:lastModifiedBy>
  <cp:revision>73</cp:revision>
  <dcterms:created xsi:type="dcterms:W3CDTF">2021-10-11T01:40:51Z</dcterms:created>
  <dcterms:modified xsi:type="dcterms:W3CDTF">2026-01-20T01:46:32Z</dcterms:modified>
</cp:coreProperties>
</file>