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96" r:id="rId4"/>
    <p:sldId id="297" r:id="rId5"/>
    <p:sldId id="298" r:id="rId6"/>
    <p:sldId id="299" r:id="rId7"/>
    <p:sldId id="300" r:id="rId8"/>
    <p:sldId id="301" r:id="rId9"/>
    <p:sldId id="313" r:id="rId10"/>
    <p:sldId id="314" r:id="rId11"/>
    <p:sldId id="302" r:id="rId12"/>
    <p:sldId id="315" r:id="rId13"/>
    <p:sldId id="318" r:id="rId14"/>
    <p:sldId id="316" r:id="rId15"/>
    <p:sldId id="317" r:id="rId16"/>
    <p:sldId id="303" r:id="rId17"/>
    <p:sldId id="304" r:id="rId18"/>
    <p:sldId id="305" r:id="rId19"/>
    <p:sldId id="306" r:id="rId20"/>
    <p:sldId id="307" r:id="rId21"/>
    <p:sldId id="308" r:id="rId22"/>
    <p:sldId id="319" r:id="rId23"/>
    <p:sldId id="309" r:id="rId24"/>
    <p:sldId id="310" r:id="rId25"/>
    <p:sldId id="311" r:id="rId26"/>
    <p:sldId id="312" r:id="rId27"/>
    <p:sldId id="281"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Merriweather" panose="020B0604020202020204" charset="0"/>
      <p:regular r:id="rId34"/>
      <p:bold r:id="rId35"/>
      <p:italic r:id="rId36"/>
      <p:boldItalic r:id="rId37"/>
    </p:embeddedFont>
    <p:embeddedFont>
      <p:font typeface="Bahnschrift Condensed" panose="020B0502040204020203" pitchFamily="34" charset="0"/>
      <p:regular r:id="rId38"/>
      <p:bold r:id="rId39"/>
    </p:embeddedFont>
    <p:embeddedFont>
      <p:font typeface="Faustina" panose="020B0604020202020204" charset="0"/>
      <p:regular r:id="rId40"/>
    </p:embeddedFont>
    <p:embeddedFont>
      <p:font typeface="Wingdings 3" panose="05040102010807070707" pitchFamily="18" charset="2"/>
      <p:regular r:id="rId41"/>
    </p:embeddedFont>
    <p:embeddedFont>
      <p:font typeface="Century" panose="02040604050505020304" pitchFamily="18" charset="0"/>
      <p:regular r:id="rId42"/>
    </p:embeddedFont>
    <p:embeddedFont>
      <p:font typeface="Caveat Brush"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1" autoAdjust="0"/>
    <p:restoredTop sz="94622" autoAdjust="0"/>
  </p:normalViewPr>
  <p:slideViewPr>
    <p:cSldViewPr>
      <p:cViewPr varScale="1">
        <p:scale>
          <a:sx n="47" d="100"/>
          <a:sy n="47" d="100"/>
        </p:scale>
        <p:origin x="44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25-Dec-25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25-Dec-25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25-Dec-25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25-Dec-25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25-Dec-25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25-Dec-25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25-Dec-25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aphicFrame>
        <p:nvGraphicFramePr>
          <p:cNvPr id="8" name="Google Shape;11;p4">
            <a:extLst>
              <a:ext uri="{FF2B5EF4-FFF2-40B4-BE49-F238E27FC236}">
                <a16:creationId xmlns:a16="http://schemas.microsoft.com/office/drawing/2014/main" id="{147CE2AA-7F1F-4228-BC00-85A34CDDCCDB}"/>
              </a:ext>
            </a:extLst>
          </p:cNvPr>
          <p:cNvGraphicFramePr/>
          <p:nvPr userDrawn="1">
            <p:extLst>
              <p:ext uri="{D42A27DB-BD31-4B8C-83A1-F6EECF244321}">
                <p14:modId xmlns:p14="http://schemas.microsoft.com/office/powerpoint/2010/main" val="717270393"/>
              </p:ext>
            </p:extLst>
          </p:nvPr>
        </p:nvGraphicFramePr>
        <p:xfrm>
          <a:off x="0" y="9913610"/>
          <a:ext cx="18288000" cy="335290"/>
        </p:xfrm>
        <a:graphic>
          <a:graphicData uri="http://schemas.openxmlformats.org/drawingml/2006/table">
            <a:tbl>
              <a:tblPr firstRow="1" bandRow="1">
                <a:noFill/>
              </a:tblPr>
              <a:tblGrid>
                <a:gridCol w="4483500">
                  <a:extLst>
                    <a:ext uri="{9D8B030D-6E8A-4147-A177-3AD203B41FA5}">
                      <a16:colId xmlns:a16="http://schemas.microsoft.com/office/drawing/2014/main" val="20000"/>
                    </a:ext>
                  </a:extLst>
                </a:gridCol>
                <a:gridCol w="10102650">
                  <a:extLst>
                    <a:ext uri="{9D8B030D-6E8A-4147-A177-3AD203B41FA5}">
                      <a16:colId xmlns:a16="http://schemas.microsoft.com/office/drawing/2014/main" val="20001"/>
                    </a:ext>
                  </a:extLst>
                </a:gridCol>
                <a:gridCol w="3701850">
                  <a:extLst>
                    <a:ext uri="{9D8B030D-6E8A-4147-A177-3AD203B41FA5}">
                      <a16:colId xmlns:a16="http://schemas.microsoft.com/office/drawing/2014/main" val="20002"/>
                    </a:ext>
                  </a:extLst>
                </a:gridCol>
              </a:tblGrid>
              <a:tr h="256675">
                <a:tc>
                  <a:txBody>
                    <a:bodyPr/>
                    <a:lstStyle/>
                    <a:p>
                      <a:pPr marL="0" marR="0" lvl="0" indent="0" algn="ctr" rtl="0">
                        <a:lnSpc>
                          <a:spcPct val="100000"/>
                        </a:lnSpc>
                        <a:spcBef>
                          <a:spcPts val="0"/>
                        </a:spcBef>
                        <a:spcAft>
                          <a:spcPts val="0"/>
                        </a:spcAft>
                        <a:buClr>
                          <a:schemeClr val="dk1"/>
                        </a:buClr>
                        <a:buSzPts val="1500"/>
                        <a:buFont typeface="Century"/>
                        <a:buNone/>
                      </a:pPr>
                      <a:r>
                        <a:rPr lang="en-US" sz="1500" b="1" u="none" strike="noStrike" cap="none" dirty="0" smtClean="0">
                          <a:solidFill>
                            <a:schemeClr val="bg1"/>
                          </a:solidFill>
                          <a:latin typeface="Century"/>
                          <a:ea typeface="Century"/>
                          <a:cs typeface="Century"/>
                          <a:sym typeface="Century"/>
                        </a:rPr>
                        <a:t>GV:</a:t>
                      </a:r>
                      <a:r>
                        <a:rPr lang="en-US" sz="1500" b="1" u="none" strike="noStrike" cap="none" baseline="0" dirty="0" smtClean="0">
                          <a:solidFill>
                            <a:schemeClr val="bg1"/>
                          </a:solidFill>
                          <a:latin typeface="Century"/>
                          <a:ea typeface="Century"/>
                          <a:cs typeface="Century"/>
                          <a:sym typeface="Century"/>
                        </a:rPr>
                        <a:t> HUỲNH TRUNG HIẾU</a:t>
                      </a:r>
                      <a:endParaRPr b="1" dirty="0">
                        <a:solidFill>
                          <a:schemeClr val="bg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7DC2"/>
                        </a:buClr>
                        <a:buSzPts val="1600"/>
                        <a:buFont typeface="Times New Roman"/>
                        <a:buNone/>
                      </a:pPr>
                      <a:r>
                        <a:rPr lang="en-US" sz="1600" b="1" u="none" strike="noStrike" cap="none" dirty="0" smtClean="0">
                          <a:solidFill>
                            <a:srgbClr val="007DC2"/>
                          </a:solidFill>
                          <a:latin typeface="Times New Roman"/>
                          <a:cs typeface="Times New Roman"/>
                          <a:sym typeface="Times New Roman"/>
                        </a:rPr>
                        <a:t>BÀI</a:t>
                      </a:r>
                      <a:r>
                        <a:rPr lang="en-US" sz="1600" b="1" u="none" strike="noStrike" cap="none" baseline="0" dirty="0" smtClean="0">
                          <a:solidFill>
                            <a:srgbClr val="007DC2"/>
                          </a:solidFill>
                          <a:latin typeface="Times New Roman"/>
                          <a:cs typeface="Times New Roman"/>
                          <a:sym typeface="Times New Roman"/>
                        </a:rPr>
                        <a:t> 1 – LỊCH SỬ LÀ GÌ?</a:t>
                      </a:r>
                      <a:endParaRPr b="1"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1CB1B"/>
                    </a:solidFill>
                  </a:tcPr>
                </a:tc>
                <a:tc>
                  <a:txBody>
                    <a:bodyPr/>
                    <a:lstStyle/>
                    <a:p>
                      <a:pPr marL="0" marR="0" lvl="0" indent="0" algn="ctr" rtl="0">
                        <a:lnSpc>
                          <a:spcPct val="100000"/>
                        </a:lnSpc>
                        <a:spcBef>
                          <a:spcPts val="0"/>
                        </a:spcBef>
                        <a:spcAft>
                          <a:spcPts val="0"/>
                        </a:spcAft>
                        <a:buClr>
                          <a:schemeClr val="dk1"/>
                        </a:buClr>
                        <a:buSzPts val="1600"/>
                        <a:buFont typeface="Century"/>
                        <a:buNone/>
                      </a:pPr>
                      <a:r>
                        <a:rPr lang="en-US" sz="1600" b="1" u="none" strike="noStrike" cap="none" dirty="0">
                          <a:solidFill>
                            <a:schemeClr val="bg1"/>
                          </a:solidFill>
                          <a:latin typeface="Century"/>
                          <a:ea typeface="Century"/>
                          <a:cs typeface="Century"/>
                          <a:sym typeface="Century"/>
                        </a:rPr>
                        <a:t>2024 - 2025</a:t>
                      </a:r>
                      <a:endParaRPr b="1" dirty="0">
                        <a:solidFill>
                          <a:schemeClr val="bg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bl>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2133600" y="1610660"/>
            <a:ext cx="13944600" cy="5887344"/>
          </a:xfrm>
          <a:custGeom>
            <a:avLst/>
            <a:gdLst/>
            <a:ahLst/>
            <a:cxnLst/>
            <a:rect l="l" t="t" r="r" b="b"/>
            <a:pathLst>
              <a:path w="11543813" h="5887344">
                <a:moveTo>
                  <a:pt x="0" y="0"/>
                </a:moveTo>
                <a:lnTo>
                  <a:pt x="11543812" y="0"/>
                </a:lnTo>
                <a:lnTo>
                  <a:pt x="11543812" y="5887344"/>
                </a:lnTo>
                <a:lnTo>
                  <a:pt x="0" y="58873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4084688" y="2180970"/>
            <a:ext cx="10159369" cy="4574221"/>
            <a:chOff x="0" y="199200"/>
            <a:chExt cx="13545826" cy="6098961"/>
          </a:xfrm>
        </p:grpSpPr>
        <p:sp>
          <p:nvSpPr>
            <p:cNvPr id="5" name="TextBox 5"/>
            <p:cNvSpPr txBox="1"/>
            <p:nvPr/>
          </p:nvSpPr>
          <p:spPr>
            <a:xfrm>
              <a:off x="0" y="5533621"/>
              <a:ext cx="13491499" cy="764540"/>
            </a:xfrm>
            <a:prstGeom prst="rect">
              <a:avLst/>
            </a:prstGeom>
          </p:spPr>
          <p:txBody>
            <a:bodyPr lIns="0" tIns="0" rIns="0" bIns="0" rtlCol="0" anchor="t">
              <a:spAutoFit/>
            </a:bodyPr>
            <a:lstStyle/>
            <a:p>
              <a:pPr algn="ctr">
                <a:lnSpc>
                  <a:spcPts val="4680"/>
                </a:lnSpc>
              </a:pPr>
              <a:r>
                <a:rPr lang="en-US" sz="3600">
                  <a:solidFill>
                    <a:srgbClr val="FFFFFF"/>
                  </a:solidFill>
                  <a:latin typeface="Faustina"/>
                  <a:ea typeface="Faustina"/>
                  <a:cs typeface="Faustina"/>
                  <a:sym typeface="Faustina"/>
                </a:rPr>
                <a:t>WELCOME TO MY CLASS</a:t>
              </a:r>
            </a:p>
          </p:txBody>
        </p:sp>
        <p:sp>
          <p:nvSpPr>
            <p:cNvPr id="6" name="TextBox 6"/>
            <p:cNvSpPr txBox="1"/>
            <p:nvPr/>
          </p:nvSpPr>
          <p:spPr>
            <a:xfrm>
              <a:off x="54327" y="199200"/>
              <a:ext cx="13491499" cy="5334421"/>
            </a:xfrm>
            <a:prstGeom prst="rect">
              <a:avLst/>
            </a:prstGeom>
          </p:spPr>
          <p:txBody>
            <a:bodyPr lIns="0" tIns="0" rIns="0" bIns="0" rtlCol="0" anchor="t">
              <a:spAutoFit/>
            </a:bodyPr>
            <a:lstStyle/>
            <a:p>
              <a:pPr algn="ctr">
                <a:lnSpc>
                  <a:spcPts val="15860"/>
                </a:lnSpc>
              </a:pPr>
              <a:r>
                <a:rPr lang="en-US" sz="13000">
                  <a:solidFill>
                    <a:srgbClr val="F8AB2B"/>
                  </a:solidFill>
                  <a:latin typeface="Caveat Brush"/>
                  <a:ea typeface="Caveat Brush"/>
                  <a:cs typeface="Caveat Brush"/>
                  <a:sym typeface="Caveat Brush"/>
                </a:rPr>
                <a:t>TIẾT ĐẦU </a:t>
              </a:r>
              <a:endParaRPr lang="vi-VN" sz="13000">
                <a:solidFill>
                  <a:srgbClr val="F8AB2B"/>
                </a:solidFill>
                <a:latin typeface="Caveat Brush"/>
                <a:ea typeface="Caveat Brush"/>
                <a:cs typeface="Caveat Brush"/>
                <a:sym typeface="Caveat Brush"/>
              </a:endParaRPr>
            </a:p>
            <a:p>
              <a:pPr algn="ctr">
                <a:lnSpc>
                  <a:spcPts val="15860"/>
                </a:lnSpc>
              </a:pPr>
              <a:r>
                <a:rPr lang="en-US" sz="13000">
                  <a:solidFill>
                    <a:srgbClr val="F8AB2B"/>
                  </a:solidFill>
                  <a:latin typeface="Caveat Brush"/>
                  <a:ea typeface="Caveat Brush"/>
                  <a:cs typeface="Caveat Brush"/>
                  <a:sym typeface="Caveat Brush"/>
                </a:rPr>
                <a:t>THẬT NGẦU</a:t>
              </a:r>
            </a:p>
          </p:txBody>
        </p:sp>
      </p:grpSp>
      <p:sp>
        <p:nvSpPr>
          <p:cNvPr id="7" name="Freeform 7"/>
          <p:cNvSpPr/>
          <p:nvPr/>
        </p:nvSpPr>
        <p:spPr>
          <a:xfrm>
            <a:off x="14638633" y="5075772"/>
            <a:ext cx="3008601" cy="4844464"/>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5">
              <a:extLst>
                <a:ext uri="{96DAC541-7B7A-43D3-8B79-37D633B846F1}">
                  <asvg:svgBlip xmlns:asvg="http://schemas.microsoft.com/office/drawing/2016/SVG/main" xmlns="" r:embed="rId6"/>
                </a:ext>
              </a:extLst>
            </a:blip>
            <a:stretch>
              <a:fillRect b="-67734"/>
            </a:stretch>
          </a:blipFill>
        </p:spPr>
      </p:sp>
      <p:sp>
        <p:nvSpPr>
          <p:cNvPr id="8" name="Freeform 8"/>
          <p:cNvSpPr/>
          <p:nvPr/>
        </p:nvSpPr>
        <p:spPr>
          <a:xfrm>
            <a:off x="1799689" y="5861224"/>
            <a:ext cx="1931168" cy="4059012"/>
          </a:xfrm>
          <a:custGeom>
            <a:avLst/>
            <a:gdLst/>
            <a:ahLst/>
            <a:cxnLst/>
            <a:rect l="l" t="t" r="r" b="b"/>
            <a:pathLst>
              <a:path w="2690225" h="5272452">
                <a:moveTo>
                  <a:pt x="0" y="0"/>
                </a:moveTo>
                <a:lnTo>
                  <a:pt x="2690224" y="0"/>
                </a:lnTo>
                <a:lnTo>
                  <a:pt x="2690224" y="5272452"/>
                </a:lnTo>
                <a:lnTo>
                  <a:pt x="0" y="5272452"/>
                </a:lnTo>
                <a:lnTo>
                  <a:pt x="0" y="0"/>
                </a:lnTo>
                <a:close/>
              </a:path>
            </a:pathLst>
          </a:custGeom>
          <a:blipFill>
            <a:blip r:embed="rId7">
              <a:extLst>
                <a:ext uri="{96DAC541-7B7A-43D3-8B79-37D633B846F1}">
                  <asvg:svgBlip xmlns:asvg="http://schemas.microsoft.com/office/drawing/2016/SVG/main" xmlns="" r:embed="rId8"/>
                </a:ext>
              </a:extLst>
            </a:blip>
            <a:stretch>
              <a:fillRect r="-633" b="-48296"/>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39CCC-1777-0643-880D-86EB4F8E01C1}"/>
              </a:ext>
            </a:extLst>
          </p:cNvPr>
          <p:cNvSpPr txBox="1"/>
          <p:nvPr/>
        </p:nvSpPr>
        <p:spPr>
          <a:xfrm>
            <a:off x="5554882" y="471726"/>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10"/>
          <p:cNvSpPr txBox="1">
            <a:spLocks/>
          </p:cNvSpPr>
          <p:nvPr>
            <p:custDataLst>
              <p:tags r:id="rId1"/>
            </p:custDataLst>
          </p:nvPr>
        </p:nvSpPr>
        <p:spPr>
          <a:xfrm>
            <a:off x="2209800" y="2552700"/>
            <a:ext cx="14782800" cy="6172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a:t>
            </a:r>
            <a:r>
              <a:rPr lang="nl-NL" sz="4000" b="1" dirty="0" smtClean="0">
                <a:solidFill>
                  <a:srgbClr val="FF0000"/>
                </a:solidFill>
                <a:latin typeface="Times New Roman" pitchFamily="18" charset="0"/>
                <a:cs typeface="Times New Roman" pitchFamily="18" charset="0"/>
              </a:rPr>
              <a:t> Tại sao chúng ta lại biết rõ về cuộc sống của ông bà, cha mẹ ?</a:t>
            </a:r>
            <a:endParaRPr lang="en-US" sz="4000" b="1" dirty="0" smtClean="0">
              <a:solidFill>
                <a:srgbClr val="FF0000"/>
              </a:solidFill>
              <a:latin typeface="Times New Roman" pitchFamily="18" charset="0"/>
              <a:cs typeface="Times New Roman" pitchFamily="18" charset="0"/>
            </a:endParaRPr>
          </a:p>
          <a:p>
            <a:pPr marL="109728" indent="0" algn="just">
              <a:buNone/>
              <a:defRPr/>
            </a:pPr>
            <a:r>
              <a:rPr lang="nl-NL" sz="4000" dirty="0" smtClean="0">
                <a:latin typeface="Times New Roman" pitchFamily="18" charset="0"/>
                <a:cs typeface="Times New Roman" pitchFamily="18" charset="0"/>
              </a:rPr>
              <a:t>- Dựa vào những lời mô tả được truyền từ đời này qua đời khác</a:t>
            </a:r>
            <a:endParaRPr lang="en-US" sz="4000" b="1" dirty="0" smtClean="0">
              <a:solidFill>
                <a:srgbClr val="FFFF00"/>
              </a:solidFill>
              <a:latin typeface="Times New Roman" pitchFamily="18" charset="0"/>
              <a:cs typeface="Times New Roman" pitchFamily="18" charset="0"/>
            </a:endParaRPr>
          </a:p>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a:t>
            </a:r>
            <a:r>
              <a:rPr lang="nl-NL" sz="4000" b="1" dirty="0" smtClean="0">
                <a:solidFill>
                  <a:srgbClr val="FF0000"/>
                </a:solidFill>
                <a:latin typeface="Times New Roman" pitchFamily="18" charset="0"/>
                <a:cs typeface="Times New Roman" pitchFamily="18" charset="0"/>
              </a:rPr>
              <a:t> Dựa vào đâu để biết và dựng lại lịch sử ?</a:t>
            </a:r>
          </a:p>
          <a:p>
            <a:pPr marL="365760" indent="-256032" algn="just">
              <a:buFont typeface="Wingdings 3"/>
              <a:buChar char=""/>
              <a:defRPr/>
            </a:pPr>
            <a:r>
              <a:rPr lang="nl-NL" sz="4000" b="1" dirty="0" smtClean="0">
                <a:latin typeface="Times New Roman" pitchFamily="18" charset="0"/>
                <a:cs typeface="Times New Roman" pitchFamily="18" charset="0"/>
              </a:rPr>
              <a:t>* </a:t>
            </a:r>
            <a:r>
              <a:rPr lang="en-US" sz="4000" b="1" u="sng" dirty="0" smtClean="0">
                <a:latin typeface="Times New Roman" pitchFamily="18" charset="0"/>
                <a:cs typeface="Times New Roman" pitchFamily="18" charset="0"/>
              </a:rPr>
              <a:t>T</a:t>
            </a:r>
            <a:r>
              <a:rPr lang="vi-VN" sz="4000" b="1" u="sng" dirty="0" smtClean="0">
                <a:latin typeface="Times New Roman" pitchFamily="18" charset="0"/>
                <a:cs typeface="Times New Roman" pitchFamily="18" charset="0"/>
              </a:rPr>
              <a:t>ư</a:t>
            </a:r>
            <a:r>
              <a:rPr lang="en-US" sz="4000" b="1" u="sng" dirty="0" smtClean="0">
                <a:latin typeface="Times New Roman" pitchFamily="18" charset="0"/>
                <a:cs typeface="Times New Roman" pitchFamily="18" charset="0"/>
              </a:rPr>
              <a:t> </a:t>
            </a:r>
            <a:r>
              <a:rPr lang="en-US" sz="4000" b="1" u="sng" dirty="0" err="1" smtClean="0">
                <a:latin typeface="Times New Roman" pitchFamily="18" charset="0"/>
                <a:cs typeface="Times New Roman" pitchFamily="18" charset="0"/>
              </a:rPr>
              <a:t>liệu</a:t>
            </a:r>
            <a:r>
              <a:rPr lang="en-US" sz="4000" b="1" u="sng" dirty="0" smtClean="0">
                <a:latin typeface="Times New Roman" pitchFamily="18" charset="0"/>
                <a:cs typeface="Times New Roman" pitchFamily="18" charset="0"/>
              </a:rPr>
              <a:t> </a:t>
            </a:r>
            <a:r>
              <a:rPr lang="en-US" sz="4000" b="1" u="sng" dirty="0" err="1" smtClean="0">
                <a:latin typeface="Times New Roman" pitchFamily="18" charset="0"/>
                <a:cs typeface="Times New Roman" pitchFamily="18" charset="0"/>
              </a:rPr>
              <a:t>Lịch</a:t>
            </a:r>
            <a:r>
              <a:rPr lang="en-US" sz="4000" b="1" u="sng" dirty="0" smtClean="0">
                <a:latin typeface="Times New Roman" pitchFamily="18" charset="0"/>
                <a:cs typeface="Times New Roman" pitchFamily="18" charset="0"/>
              </a:rPr>
              <a:t> s</a:t>
            </a:r>
            <a:r>
              <a:rPr lang="vi-VN" sz="4000" b="1" u="sng" dirty="0" smtClean="0">
                <a:latin typeface="Times New Roman" pitchFamily="18" charset="0"/>
                <a:cs typeface="Times New Roman" pitchFamily="18" charset="0"/>
              </a:rPr>
              <a:t>ử </a:t>
            </a:r>
            <a:r>
              <a:rPr lang="en-US" sz="4000" b="1" u="sng" dirty="0" smtClean="0">
                <a:latin typeface="Times New Roman" pitchFamily="18" charset="0"/>
                <a:cs typeface="Times New Roman" pitchFamily="18" charset="0"/>
              </a:rPr>
              <a:t>(</a:t>
            </a:r>
            <a:r>
              <a:rPr lang="nl-NL" sz="4000" u="sng" dirty="0" smtClean="0">
                <a:latin typeface="Times New Roman" pitchFamily="18" charset="0"/>
                <a:cs typeface="Times New Roman" pitchFamily="18" charset="0"/>
              </a:rPr>
              <a:t>S</a:t>
            </a:r>
            <a:r>
              <a:rPr lang="vi-VN" sz="4000" u="sng" dirty="0" smtClean="0">
                <a:latin typeface="Times New Roman" pitchFamily="18" charset="0"/>
                <a:cs typeface="Times New Roman" pitchFamily="18" charset="0"/>
              </a:rPr>
              <a:t>ử</a:t>
            </a:r>
            <a:r>
              <a:rPr lang="en-US" sz="4000" u="sng" dirty="0" smtClean="0">
                <a:latin typeface="Times New Roman" pitchFamily="18" charset="0"/>
                <a:cs typeface="Times New Roman" pitchFamily="18" charset="0"/>
              </a:rPr>
              <a:t> </a:t>
            </a:r>
            <a:r>
              <a:rPr lang="en-US" sz="4000" u="sng" dirty="0" err="1" smtClean="0">
                <a:latin typeface="Times New Roman" pitchFamily="18" charset="0"/>
                <a:cs typeface="Times New Roman" pitchFamily="18" charset="0"/>
              </a:rPr>
              <a:t>liệu</a:t>
            </a:r>
            <a:r>
              <a:rPr lang="en-US" sz="4000" b="1" dirty="0" smtClean="0">
                <a:latin typeface="Times New Roman" pitchFamily="18" charset="0"/>
                <a:cs typeface="Times New Roman" pitchFamily="18" charset="0"/>
              </a:rPr>
              <a:t>):</a:t>
            </a:r>
            <a:endParaRPr lang="nl-NL" sz="4000" b="1" dirty="0" smtClean="0">
              <a:latin typeface="Times New Roman" pitchFamily="18" charset="0"/>
              <a:cs typeface="Times New Roman" pitchFamily="18" charset="0"/>
            </a:endParaRPr>
          </a:p>
          <a:p>
            <a:pPr marL="109728" indent="0" algn="just">
              <a:buNone/>
              <a:defRPr/>
            </a:pPr>
            <a:r>
              <a:rPr lang="nl-NL" sz="4000" dirty="0" smtClean="0">
                <a:latin typeface="Times New Roman" pitchFamily="18" charset="0"/>
                <a:cs typeface="Times New Roman" pitchFamily="18" charset="0"/>
              </a:rPr>
              <a:t>- Các kho truyện dân gian: Truyền thuyết, Thần thoại, Cổ tích…</a:t>
            </a:r>
            <a:endParaRPr lang="en-US" sz="4000" dirty="0" smtClean="0">
              <a:latin typeface="Times New Roman" pitchFamily="18" charset="0"/>
              <a:cs typeface="Times New Roman" pitchFamily="18" charset="0"/>
            </a:endParaRPr>
          </a:p>
          <a:p>
            <a:pPr marL="109728" indent="0" algn="just">
              <a:buNone/>
              <a:defRPr/>
            </a:pPr>
            <a:r>
              <a:rPr lang="nl-NL" sz="4000" dirty="0" smtClean="0">
                <a:latin typeface="Times New Roman" pitchFamily="18" charset="0"/>
                <a:cs typeface="Times New Roman" pitchFamily="18" charset="0"/>
              </a:rPr>
              <a:t>- Những di tích, đồ vật của người xưa còn giữ được.</a:t>
            </a:r>
            <a:endParaRPr lang="en-US" sz="4000" dirty="0" smtClean="0">
              <a:latin typeface="Times New Roman" pitchFamily="18" charset="0"/>
              <a:cs typeface="Times New Roman" pitchFamily="18" charset="0"/>
            </a:endParaRPr>
          </a:p>
          <a:p>
            <a:pPr marL="109728" indent="0" algn="just">
              <a:buNone/>
              <a:defRPr/>
            </a:pPr>
            <a:r>
              <a:rPr lang="nl-NL" sz="4000" dirty="0" smtClean="0">
                <a:latin typeface="Times New Roman" pitchFamily="18" charset="0"/>
                <a:cs typeface="Times New Roman" pitchFamily="18" charset="0"/>
              </a:rPr>
              <a:t>- Những bản ghi, sách vở, in, khắc bằng chữ viết…</a:t>
            </a:r>
            <a:endParaRPr lang="en-US" sz="4000" b="1" dirty="0" smtClean="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069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97829" y="1028700"/>
            <a:ext cx="18288000" cy="8686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6" name="TextBox 5">
            <a:extLst>
              <a:ext uri="{FF2B5EF4-FFF2-40B4-BE49-F238E27FC236}">
                <a16:creationId xmlns:a16="http://schemas.microsoft.com/office/drawing/2014/main" id="{421FDA5A-C1E5-A04A-9A28-D0F32CA399B6}"/>
              </a:ext>
            </a:extLst>
          </p:cNvPr>
          <p:cNvSpPr txBox="1"/>
          <p:nvPr/>
        </p:nvSpPr>
        <p:spPr>
          <a:xfrm>
            <a:off x="444207" y="1449169"/>
            <a:ext cx="12738393" cy="646331"/>
          </a:xfrm>
          <a:prstGeom prst="rect">
            <a:avLst/>
          </a:prstGeom>
          <a:noFill/>
        </p:spPr>
        <p:txBody>
          <a:bodyPr wrap="square" rtlCol="0">
            <a:spAutoFit/>
          </a:bodyPr>
          <a:lstStyle/>
          <a:p>
            <a:r>
              <a:rPr lang="en-VN" sz="3600" b="1" dirty="0">
                <a:solidFill>
                  <a:srgbClr val="FFFF00"/>
                </a:solidFill>
                <a:latin typeface="Times New Roman" panose="02020603050405020304" pitchFamily="18" charset="0"/>
                <a:cs typeface="Times New Roman" panose="02020603050405020304" pitchFamily="18" charset="0"/>
              </a:rPr>
              <a:t>III. Khám phá quá khứ từ những nguồn sử liệu</a:t>
            </a:r>
          </a:p>
        </p:txBody>
      </p:sp>
      <p:sp>
        <p:nvSpPr>
          <p:cNvPr id="4" name="TextBox 3">
            <a:extLst>
              <a:ext uri="{FF2B5EF4-FFF2-40B4-BE49-F238E27FC236}">
                <a16:creationId xmlns:a16="http://schemas.microsoft.com/office/drawing/2014/main" id="{AE2C9250-FEE9-2F47-AD22-61BAE4ABFD2C}"/>
              </a:ext>
            </a:extLst>
          </p:cNvPr>
          <p:cNvSpPr txBox="1"/>
          <p:nvPr/>
        </p:nvSpPr>
        <p:spPr>
          <a:xfrm>
            <a:off x="292385" y="2095291"/>
            <a:ext cx="6651341" cy="646331"/>
          </a:xfrm>
          <a:prstGeom prst="rect">
            <a:avLst/>
          </a:prstGeom>
          <a:noFill/>
        </p:spPr>
        <p:txBody>
          <a:bodyPr wrap="square" rtlCol="0">
            <a:spAutoFit/>
          </a:bodyPr>
          <a:lstStyle/>
          <a:p>
            <a:r>
              <a:rPr lang="vi-VN" sz="3600" b="1" dirty="0">
                <a:solidFill>
                  <a:srgbClr val="FF0000"/>
                </a:solidFill>
                <a:latin typeface="+mj-lt"/>
              </a:rPr>
              <a:t>a) Tư liệu gốc</a:t>
            </a:r>
            <a:endParaRPr lang="en-VN" sz="3600" b="1" dirty="0">
              <a:solidFill>
                <a:srgbClr val="FF0000"/>
              </a:solidFill>
              <a:latin typeface="+mj-lt"/>
            </a:endParaRPr>
          </a:p>
        </p:txBody>
      </p:sp>
      <p:sp>
        <p:nvSpPr>
          <p:cNvPr id="10" name="TextBox 9">
            <a:extLst>
              <a:ext uri="{FF2B5EF4-FFF2-40B4-BE49-F238E27FC236}">
                <a16:creationId xmlns:a16="http://schemas.microsoft.com/office/drawing/2014/main" id="{C6F9538F-8169-8643-A8F3-CF7E6650DAC2}"/>
              </a:ext>
            </a:extLst>
          </p:cNvPr>
          <p:cNvSpPr txBox="1"/>
          <p:nvPr/>
        </p:nvSpPr>
        <p:spPr>
          <a:xfrm>
            <a:off x="317453" y="2724509"/>
            <a:ext cx="9310490" cy="1754326"/>
          </a:xfrm>
          <a:prstGeom prst="rect">
            <a:avLst/>
          </a:prstGeom>
          <a:noFill/>
        </p:spPr>
        <p:txBody>
          <a:bodyPr wrap="square" rtlCol="0">
            <a:spAutoFit/>
          </a:bodyPr>
          <a:lstStyle/>
          <a:p>
            <a:r>
              <a:rPr lang="vi-VN" sz="3600" dirty="0">
                <a:solidFill>
                  <a:schemeClr val="bg1"/>
                </a:solidFill>
                <a:latin typeface="+mj-lt"/>
              </a:rPr>
              <a:t>- Là tư liệu liên quan đến trực tiếp đến sự kiện lịch sử, ra đời vào thời điểm diễn ra sự kiện</a:t>
            </a:r>
            <a:endParaRPr lang="en-VN" sz="3600" dirty="0">
              <a:solidFill>
                <a:schemeClr val="bg1"/>
              </a:solidFill>
              <a:latin typeface="+mj-lt"/>
            </a:endParaRPr>
          </a:p>
          <a:p>
            <a:r>
              <a:rPr lang="vi-VN" sz="3600" dirty="0">
                <a:solidFill>
                  <a:schemeClr val="bg1"/>
                </a:solidFill>
                <a:latin typeface="+mj-lt"/>
              </a:rPr>
              <a:t> </a:t>
            </a:r>
            <a:endParaRPr lang="en-VN" sz="3600" dirty="0">
              <a:solidFill>
                <a:schemeClr val="bg1"/>
              </a:solidFill>
              <a:latin typeface="+mj-lt"/>
            </a:endParaRPr>
          </a:p>
        </p:txBody>
      </p:sp>
      <p:sp>
        <p:nvSpPr>
          <p:cNvPr id="11" name="TextBox 10">
            <a:extLst>
              <a:ext uri="{FF2B5EF4-FFF2-40B4-BE49-F238E27FC236}">
                <a16:creationId xmlns:a16="http://schemas.microsoft.com/office/drawing/2014/main" id="{5E8B42A6-87DA-0241-B329-8AA5CF10C5DC}"/>
              </a:ext>
            </a:extLst>
          </p:cNvPr>
          <p:cNvSpPr txBox="1"/>
          <p:nvPr/>
        </p:nvSpPr>
        <p:spPr>
          <a:xfrm>
            <a:off x="11061796" y="7593152"/>
            <a:ext cx="6381023" cy="646331"/>
          </a:xfrm>
          <a:prstGeom prst="rect">
            <a:avLst/>
          </a:prstGeom>
          <a:noFill/>
        </p:spPr>
        <p:txBody>
          <a:bodyPr wrap="square" rtlCol="0">
            <a:spAutoFit/>
          </a:bodyPr>
          <a:lstStyle/>
          <a:p>
            <a:pPr algn="ctr"/>
            <a:r>
              <a:rPr lang="vi-VN" sz="3600" dirty="0">
                <a:solidFill>
                  <a:schemeClr val="bg1"/>
                </a:solidFill>
                <a:latin typeface="+mj-lt"/>
              </a:rPr>
              <a:t>Lời kêu gọi toàn quốc </a:t>
            </a:r>
            <a:r>
              <a:rPr lang="vi-VN" sz="3600" dirty="0" smtClean="0">
                <a:solidFill>
                  <a:schemeClr val="bg1"/>
                </a:solidFill>
                <a:latin typeface="+mj-lt"/>
              </a:rPr>
              <a:t>kháng</a:t>
            </a:r>
            <a:endParaRPr lang="en-VN" sz="3600" dirty="0">
              <a:solidFill>
                <a:schemeClr val="bg1"/>
              </a:solidFill>
              <a:latin typeface="+mj-lt"/>
            </a:endParaRPr>
          </a:p>
        </p:txBody>
      </p:sp>
      <p:pic>
        <p:nvPicPr>
          <p:cNvPr id="12" name="Picture 11">
            <a:extLst>
              <a:ext uri="{FF2B5EF4-FFF2-40B4-BE49-F238E27FC236}">
                <a16:creationId xmlns:a16="http://schemas.microsoft.com/office/drawing/2014/main" id="{398E40A9-9051-CF49-82D3-6CB0FB4F759A}"/>
              </a:ext>
            </a:extLst>
          </p:cNvPr>
          <p:cNvPicPr/>
          <p:nvPr/>
        </p:nvPicPr>
        <p:blipFill rotWithShape="1">
          <a:blip r:embed="rId2"/>
          <a:srcRect l="43539" t="62591" r="31765" b="7970"/>
          <a:stretch/>
        </p:blipFill>
        <p:spPr>
          <a:xfrm>
            <a:off x="10549553" y="2270441"/>
            <a:ext cx="6848261" cy="5296524"/>
          </a:xfrm>
          <a:prstGeom prst="rect">
            <a:avLst/>
          </a:prstGeom>
        </p:spPr>
      </p:pic>
      <p:sp>
        <p:nvSpPr>
          <p:cNvPr id="14" name="TextBox 13">
            <a:extLst>
              <a:ext uri="{FF2B5EF4-FFF2-40B4-BE49-F238E27FC236}">
                <a16:creationId xmlns:a16="http://schemas.microsoft.com/office/drawing/2014/main" id="{A75806A8-EE5E-F341-9CFF-EEEE2DBF4F31}"/>
              </a:ext>
            </a:extLst>
          </p:cNvPr>
          <p:cNvSpPr txBox="1"/>
          <p:nvPr/>
        </p:nvSpPr>
        <p:spPr>
          <a:xfrm>
            <a:off x="11109173" y="7768990"/>
            <a:ext cx="5452866" cy="646331"/>
          </a:xfrm>
          <a:prstGeom prst="rect">
            <a:avLst/>
          </a:prstGeom>
          <a:noFill/>
        </p:spPr>
        <p:txBody>
          <a:bodyPr wrap="square" rtlCol="0">
            <a:spAutoFit/>
          </a:bodyPr>
          <a:lstStyle/>
          <a:p>
            <a:pPr algn="ctr"/>
            <a:r>
              <a:rPr lang="vi-VN" sz="3600" dirty="0">
                <a:solidFill>
                  <a:schemeClr val="bg1"/>
                </a:solidFill>
                <a:latin typeface="+mj-lt"/>
              </a:rPr>
              <a:t>Bia đá</a:t>
            </a:r>
            <a:endParaRPr lang="en-VN" sz="3600" dirty="0">
              <a:solidFill>
                <a:schemeClr val="bg1"/>
              </a:solidFill>
              <a:latin typeface="+mj-lt"/>
            </a:endParaRPr>
          </a:p>
        </p:txBody>
      </p:sp>
      <p:sp>
        <p:nvSpPr>
          <p:cNvPr id="15" name="TextBox 14">
            <a:extLst>
              <a:ext uri="{FF2B5EF4-FFF2-40B4-BE49-F238E27FC236}">
                <a16:creationId xmlns:a16="http://schemas.microsoft.com/office/drawing/2014/main" id="{8DCBA9E5-A094-7C43-8285-0A340276F3C5}"/>
              </a:ext>
            </a:extLst>
          </p:cNvPr>
          <p:cNvSpPr txBox="1"/>
          <p:nvPr/>
        </p:nvSpPr>
        <p:spPr>
          <a:xfrm>
            <a:off x="292385" y="3980929"/>
            <a:ext cx="8582223" cy="646331"/>
          </a:xfrm>
          <a:prstGeom prst="rect">
            <a:avLst/>
          </a:prstGeom>
          <a:noFill/>
        </p:spPr>
        <p:txBody>
          <a:bodyPr wrap="square" rtlCol="0">
            <a:spAutoFit/>
          </a:bodyPr>
          <a:lstStyle/>
          <a:p>
            <a:r>
              <a:rPr lang="vi-VN" sz="3600" i="1" dirty="0">
                <a:solidFill>
                  <a:schemeClr val="bg1"/>
                </a:solidFill>
                <a:latin typeface="+mj-lt"/>
                <a:sym typeface="Wingdings" pitchFamily="2" charset="2"/>
              </a:rPr>
              <a:t> Đây là nguồn sử liệu đáng tin cậy nhất.</a:t>
            </a:r>
            <a:endParaRPr lang="en-VN" sz="3600" i="1" dirty="0">
              <a:solidFill>
                <a:schemeClr val="bg1"/>
              </a:solidFill>
              <a:latin typeface="+mj-lt"/>
            </a:endParaRPr>
          </a:p>
        </p:txBody>
      </p:sp>
      <p:pic>
        <p:nvPicPr>
          <p:cNvPr id="17" name="Picture 16">
            <a:extLst>
              <a:ext uri="{FF2B5EF4-FFF2-40B4-BE49-F238E27FC236}">
                <a16:creationId xmlns:a16="http://schemas.microsoft.com/office/drawing/2014/main" id="{0A514446-0A58-A241-B040-81E08CF65AC8}"/>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10493766" y="2291069"/>
            <a:ext cx="6848256" cy="5983521"/>
          </a:xfrm>
          <a:prstGeom prst="rect">
            <a:avLst/>
          </a:prstGeom>
        </p:spPr>
      </p:pic>
      <p:pic>
        <p:nvPicPr>
          <p:cNvPr id="18" name="Picture 17">
            <a:extLst>
              <a:ext uri="{FF2B5EF4-FFF2-40B4-BE49-F238E27FC236}">
                <a16:creationId xmlns:a16="http://schemas.microsoft.com/office/drawing/2014/main" id="{0AA2F5EC-9459-A849-8E8A-4DC6F611FF9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37730" y="2291069"/>
            <a:ext cx="6905088" cy="5255267"/>
          </a:xfrm>
          <a:prstGeom prst="rect">
            <a:avLst/>
          </a:prstGeom>
        </p:spPr>
      </p:pic>
      <p:sp>
        <p:nvSpPr>
          <p:cNvPr id="19" name="TextBox 18">
            <a:extLst>
              <a:ext uri="{FF2B5EF4-FFF2-40B4-BE49-F238E27FC236}">
                <a16:creationId xmlns:a16="http://schemas.microsoft.com/office/drawing/2014/main" id="{2039F3E1-6A1D-D94A-821A-FBDB07E92FFA}"/>
              </a:ext>
            </a:extLst>
          </p:cNvPr>
          <p:cNvSpPr txBox="1"/>
          <p:nvPr/>
        </p:nvSpPr>
        <p:spPr>
          <a:xfrm>
            <a:off x="11058774" y="7722173"/>
            <a:ext cx="6283248" cy="646331"/>
          </a:xfrm>
          <a:prstGeom prst="rect">
            <a:avLst/>
          </a:prstGeom>
          <a:noFill/>
        </p:spPr>
        <p:txBody>
          <a:bodyPr wrap="square" rtlCol="0">
            <a:spAutoFit/>
          </a:bodyPr>
          <a:lstStyle/>
          <a:p>
            <a:pPr algn="ctr"/>
            <a:r>
              <a:rPr lang="vi-VN" sz="3600" dirty="0">
                <a:solidFill>
                  <a:schemeClr val="bg1"/>
                </a:solidFill>
                <a:latin typeface="+mj-lt"/>
              </a:rPr>
              <a:t>Truyền thuyết Thánh Gióng</a:t>
            </a:r>
            <a:endParaRPr lang="en-VN" sz="3600" dirty="0">
              <a:solidFill>
                <a:schemeClr val="bg1"/>
              </a:solidFill>
              <a:latin typeface="+mj-lt"/>
            </a:endParaRPr>
          </a:p>
        </p:txBody>
      </p:sp>
      <p:sp>
        <p:nvSpPr>
          <p:cNvPr id="20" name="TextBox 19">
            <a:extLst>
              <a:ext uri="{FF2B5EF4-FFF2-40B4-BE49-F238E27FC236}">
                <a16:creationId xmlns:a16="http://schemas.microsoft.com/office/drawing/2014/main" id="{183E915E-18B4-4547-A5AE-407B11D91C3F}"/>
              </a:ext>
            </a:extLst>
          </p:cNvPr>
          <p:cNvSpPr txBox="1"/>
          <p:nvPr/>
        </p:nvSpPr>
        <p:spPr>
          <a:xfrm>
            <a:off x="317453" y="4631069"/>
            <a:ext cx="6651341" cy="646331"/>
          </a:xfrm>
          <a:prstGeom prst="rect">
            <a:avLst/>
          </a:prstGeom>
          <a:noFill/>
        </p:spPr>
        <p:txBody>
          <a:bodyPr wrap="square" rtlCol="0">
            <a:spAutoFit/>
          </a:bodyPr>
          <a:lstStyle/>
          <a:p>
            <a:r>
              <a:rPr lang="vi-VN" sz="3600" b="1" dirty="0">
                <a:solidFill>
                  <a:srgbClr val="FF0000"/>
                </a:solidFill>
                <a:latin typeface="+mj-lt"/>
              </a:rPr>
              <a:t>b) Tư liệu truyền miệng</a:t>
            </a:r>
            <a:endParaRPr lang="en-VN" sz="3600" b="1" dirty="0">
              <a:solidFill>
                <a:srgbClr val="FF0000"/>
              </a:solidFill>
              <a:latin typeface="+mj-lt"/>
            </a:endParaRPr>
          </a:p>
        </p:txBody>
      </p:sp>
      <p:sp>
        <p:nvSpPr>
          <p:cNvPr id="21" name="TextBox 20">
            <a:extLst>
              <a:ext uri="{FF2B5EF4-FFF2-40B4-BE49-F238E27FC236}">
                <a16:creationId xmlns:a16="http://schemas.microsoft.com/office/drawing/2014/main" id="{412A4673-6B6F-174C-9FDB-196CA1781492}"/>
              </a:ext>
            </a:extLst>
          </p:cNvPr>
          <p:cNvSpPr txBox="1"/>
          <p:nvPr/>
        </p:nvSpPr>
        <p:spPr>
          <a:xfrm>
            <a:off x="590945" y="5156363"/>
            <a:ext cx="9559359" cy="2308324"/>
          </a:xfrm>
          <a:prstGeom prst="rect">
            <a:avLst/>
          </a:prstGeom>
          <a:noFill/>
        </p:spPr>
        <p:txBody>
          <a:bodyPr wrap="square" rtlCol="0">
            <a:spAutoFit/>
          </a:bodyPr>
          <a:lstStyle/>
          <a:p>
            <a:r>
              <a:rPr lang="vi-VN" sz="3600" dirty="0">
                <a:solidFill>
                  <a:schemeClr val="bg1"/>
                </a:solidFill>
                <a:latin typeface="+mj-lt"/>
              </a:rPr>
              <a:t>- Là những câu chuyện dân gian: truyền thuyết, thần thoại, cổ tích… được kể từ đời này sang đời khác.</a:t>
            </a:r>
            <a:endParaRPr lang="en-VN" sz="3600" dirty="0">
              <a:solidFill>
                <a:schemeClr val="bg1"/>
              </a:solidFill>
              <a:latin typeface="+mj-lt"/>
            </a:endParaRPr>
          </a:p>
          <a:p>
            <a:endParaRPr lang="en-VN" sz="3600" dirty="0">
              <a:solidFill>
                <a:schemeClr val="bg1"/>
              </a:solidFill>
              <a:latin typeface="+mj-lt"/>
            </a:endParaRPr>
          </a:p>
        </p:txBody>
      </p:sp>
      <p:cxnSp>
        <p:nvCxnSpPr>
          <p:cNvPr id="22" name="Straight Connector 21">
            <a:extLst>
              <a:ext uri="{FF2B5EF4-FFF2-40B4-BE49-F238E27FC236}">
                <a16:creationId xmlns:a16="http://schemas.microsoft.com/office/drawing/2014/main" id="{410F576F-12E9-3647-A970-A5052E766F1A}"/>
              </a:ext>
            </a:extLst>
          </p:cNvPr>
          <p:cNvCxnSpPr/>
          <p:nvPr/>
        </p:nvCxnSpPr>
        <p:spPr>
          <a:xfrm>
            <a:off x="9862626" y="1645952"/>
            <a:ext cx="0" cy="733055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03FE0CC-489C-8A4D-BCEB-C1B472C15A49}"/>
              </a:ext>
            </a:extLst>
          </p:cNvPr>
          <p:cNvSpPr txBox="1"/>
          <p:nvPr/>
        </p:nvSpPr>
        <p:spPr>
          <a:xfrm>
            <a:off x="4953000" y="156259"/>
            <a:ext cx="8141825" cy="707886"/>
          </a:xfrm>
          <a:prstGeom prst="rect">
            <a:avLst/>
          </a:prstGeom>
          <a:no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Bài 1: LỊCH SỬ VÀ CUỘC SỐNG</a:t>
            </a:r>
          </a:p>
        </p:txBody>
      </p:sp>
      <p:sp>
        <p:nvSpPr>
          <p:cNvPr id="24" name="TextBox 23">
            <a:extLst>
              <a:ext uri="{FF2B5EF4-FFF2-40B4-BE49-F238E27FC236}">
                <a16:creationId xmlns:a16="http://schemas.microsoft.com/office/drawing/2014/main" id="{AE887464-6FED-0E4E-98DA-21DEBB64B3CC}"/>
              </a:ext>
            </a:extLst>
          </p:cNvPr>
          <p:cNvSpPr txBox="1"/>
          <p:nvPr/>
        </p:nvSpPr>
        <p:spPr>
          <a:xfrm>
            <a:off x="407521" y="7025360"/>
            <a:ext cx="6651341" cy="646331"/>
          </a:xfrm>
          <a:prstGeom prst="rect">
            <a:avLst/>
          </a:prstGeom>
          <a:noFill/>
        </p:spPr>
        <p:txBody>
          <a:bodyPr wrap="square" rtlCol="0">
            <a:spAutoFit/>
          </a:bodyPr>
          <a:lstStyle/>
          <a:p>
            <a:r>
              <a:rPr lang="vi-VN" sz="3600" b="1" dirty="0">
                <a:solidFill>
                  <a:srgbClr val="FF0000"/>
                </a:solidFill>
                <a:latin typeface="+mj-lt"/>
              </a:rPr>
              <a:t>c) Tư liệu chữ viết</a:t>
            </a:r>
            <a:endParaRPr lang="en-VN" sz="3600" b="1" dirty="0">
              <a:solidFill>
                <a:srgbClr val="FF0000"/>
              </a:solidFill>
              <a:latin typeface="+mj-lt"/>
            </a:endParaRPr>
          </a:p>
        </p:txBody>
      </p:sp>
      <p:sp>
        <p:nvSpPr>
          <p:cNvPr id="25" name="TextBox 24">
            <a:extLst>
              <a:ext uri="{FF2B5EF4-FFF2-40B4-BE49-F238E27FC236}">
                <a16:creationId xmlns:a16="http://schemas.microsoft.com/office/drawing/2014/main" id="{50F1D7D6-8D54-2D4E-9A36-DD157D273946}"/>
              </a:ext>
            </a:extLst>
          </p:cNvPr>
          <p:cNvSpPr txBox="1"/>
          <p:nvPr/>
        </p:nvSpPr>
        <p:spPr>
          <a:xfrm>
            <a:off x="375662" y="7730015"/>
            <a:ext cx="8992955" cy="1200329"/>
          </a:xfrm>
          <a:prstGeom prst="rect">
            <a:avLst/>
          </a:prstGeom>
          <a:noFill/>
        </p:spPr>
        <p:txBody>
          <a:bodyPr wrap="square" rtlCol="0">
            <a:spAutoFit/>
          </a:bodyPr>
          <a:lstStyle/>
          <a:p>
            <a:r>
              <a:rPr lang="vi-VN" sz="3600" dirty="0">
                <a:solidFill>
                  <a:schemeClr val="bg1"/>
                </a:solidFill>
                <a:latin typeface="+mj-lt"/>
              </a:rPr>
              <a:t>- Các bản chữ khắc trên xương, mai rùa, vỏ cây, đá, viết tay hoặc ghi trên giấy.</a:t>
            </a:r>
            <a:endParaRPr lang="en-VN" sz="3600" dirty="0">
              <a:solidFill>
                <a:schemeClr val="bg1"/>
              </a:solidFill>
              <a:latin typeface="+mj-lt"/>
            </a:endParaRPr>
          </a:p>
        </p:txBody>
      </p:sp>
    </p:spTree>
    <p:extLst>
      <p:ext uri="{BB962C8B-B14F-4D97-AF65-F5344CB8AC3E}">
        <p14:creationId xmlns:p14="http://schemas.microsoft.com/office/powerpoint/2010/main" val="59293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anim calcmode="lin" valueType="num">
                                      <p:cBhvr>
                                        <p:cTn id="17" dur="2000" fill="hold"/>
                                        <p:tgtEl>
                                          <p:spTgt spid="12"/>
                                        </p:tgtEl>
                                        <p:attrNameLst>
                                          <p:attrName>ppt_w</p:attrName>
                                        </p:attrNameLst>
                                      </p:cBhvr>
                                      <p:tavLst>
                                        <p:tav tm="0" fmla="#ppt_w*sin(2.5*pi*$)">
                                          <p:val>
                                            <p:fltVal val="0"/>
                                          </p:val>
                                        </p:tav>
                                        <p:tav tm="100000">
                                          <p:val>
                                            <p:fltVal val="1"/>
                                          </p:val>
                                        </p:tav>
                                      </p:tavLst>
                                    </p:anim>
                                    <p:anim calcmode="lin" valueType="num">
                                      <p:cBhvr>
                                        <p:cTn id="18" dur="2000" fill="hold"/>
                                        <p:tgtEl>
                                          <p:spTgt spid="12"/>
                                        </p:tgtEl>
                                        <p:attrNameLst>
                                          <p:attrName>ppt_h</p:attrName>
                                        </p:attrNameLst>
                                      </p:cBhvr>
                                      <p:tavLst>
                                        <p:tav tm="0">
                                          <p:val>
                                            <p:strVal val="#ppt_h"/>
                                          </p:val>
                                        </p:tav>
                                        <p:tav tm="100000">
                                          <p:val>
                                            <p:strVal val="#ppt_h"/>
                                          </p:val>
                                        </p:tav>
                                      </p:tavLst>
                                    </p:anim>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strips(downLeft)">
                                      <p:cBhvr>
                                        <p:cTn id="36" dur="5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strips(down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2"/>
                                        </p:tgtEl>
                                        <p:attrNameLst>
                                          <p:attrName>ppt_w</p:attrName>
                                        </p:attrNameLst>
                                      </p:cBhvr>
                                      <p:tavLst>
                                        <p:tav tm="0">
                                          <p:val>
                                            <p:strVal val="ppt_w"/>
                                          </p:val>
                                        </p:tav>
                                        <p:tav tm="100000">
                                          <p:val>
                                            <p:fltVal val="0"/>
                                          </p:val>
                                        </p:tav>
                                      </p:tavLst>
                                    </p:anim>
                                    <p:anim calcmode="lin" valueType="num">
                                      <p:cBhvr>
                                        <p:cTn id="46" dur="500"/>
                                        <p:tgtEl>
                                          <p:spTgt spid="12"/>
                                        </p:tgtEl>
                                        <p:attrNameLst>
                                          <p:attrName>ppt_h</p:attrName>
                                        </p:attrNameLst>
                                      </p:cBhvr>
                                      <p:tavLst>
                                        <p:tav tm="0">
                                          <p:val>
                                            <p:strVal val="ppt_h"/>
                                          </p:val>
                                        </p:tav>
                                        <p:tav tm="100000">
                                          <p:val>
                                            <p:fltVal val="0"/>
                                          </p:val>
                                        </p:tav>
                                      </p:tavLst>
                                    </p:anim>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15">
                                            <p:txEl>
                                              <p:pRg st="0" end="0"/>
                                            </p:txEl>
                                          </p:spTgt>
                                        </p:tgtEl>
                                        <p:attrNameLst>
                                          <p:attrName>ppt_w</p:attrName>
                                        </p:attrNameLst>
                                      </p:cBhvr>
                                      <p:tavLst>
                                        <p:tav tm="0">
                                          <p:val>
                                            <p:strVal val="ppt_w"/>
                                          </p:val>
                                        </p:tav>
                                        <p:tav tm="100000">
                                          <p:val>
                                            <p:fltVal val="0"/>
                                          </p:val>
                                        </p:tav>
                                      </p:tavLst>
                                    </p:anim>
                                    <p:anim calcmode="lin" valueType="num">
                                      <p:cBhvr>
                                        <p:cTn id="51"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52" dur="500"/>
                                        <p:tgtEl>
                                          <p:spTgt spid="15">
                                            <p:txEl>
                                              <p:pRg st="0" end="0"/>
                                            </p:txEl>
                                          </p:spTgt>
                                        </p:tgtEl>
                                      </p:cBhvr>
                                    </p:animEffect>
                                    <p:set>
                                      <p:cBhvr>
                                        <p:cTn id="53" dur="1" fill="hold">
                                          <p:stCondLst>
                                            <p:cond delay="499"/>
                                          </p:stCondLst>
                                        </p:cTn>
                                        <p:tgtEl>
                                          <p:spTgt spid="15">
                                            <p:txEl>
                                              <p:pRg st="0" end="0"/>
                                            </p:txEl>
                                          </p:spTgt>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strips(downLeft)">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strips(downLeft)">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circle(in)">
                                      <p:cBhvr>
                                        <p:cTn id="73" dur="2000"/>
                                        <p:tgtEl>
                                          <p:spTgt spid="18"/>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strips(downLeft)">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strips(downLeft)">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19"/>
                                        </p:tgtEl>
                                        <p:attrNameLst>
                                          <p:attrName>ppt_w</p:attrName>
                                        </p:attrNameLst>
                                      </p:cBhvr>
                                      <p:tavLst>
                                        <p:tav tm="0">
                                          <p:val>
                                            <p:strVal val="ppt_w"/>
                                          </p:val>
                                        </p:tav>
                                        <p:tav tm="100000">
                                          <p:val>
                                            <p:fltVal val="0"/>
                                          </p:val>
                                        </p:tav>
                                      </p:tavLst>
                                    </p:anim>
                                    <p:anim calcmode="lin" valueType="num">
                                      <p:cBhvr>
                                        <p:cTn id="91" dur="500"/>
                                        <p:tgtEl>
                                          <p:spTgt spid="19"/>
                                        </p:tgtEl>
                                        <p:attrNameLst>
                                          <p:attrName>ppt_h</p:attrName>
                                        </p:attrNameLst>
                                      </p:cBhvr>
                                      <p:tavLst>
                                        <p:tav tm="0">
                                          <p:val>
                                            <p:strVal val="ppt_h"/>
                                          </p:val>
                                        </p:tav>
                                        <p:tav tm="100000">
                                          <p:val>
                                            <p:fltVal val="0"/>
                                          </p:val>
                                        </p:tav>
                                      </p:tavLst>
                                    </p:anim>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53" presetClass="entr" presetSubtype="16" fill="hold" nodeType="with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Effect transition="in" filter="fade">
                                      <p:cBhvr>
                                        <p:cTn id="98" dur="500"/>
                                        <p:tgtEl>
                                          <p:spTgt spid="17"/>
                                        </p:tgtEl>
                                      </p:cBhvr>
                                    </p:animEffect>
                                  </p:childTnLst>
                                </p:cTn>
                              </p:par>
                              <p:par>
                                <p:cTn id="99" presetID="18" presetClass="entr" presetSubtype="12"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strips(downLeft)">
                                      <p:cBhvr>
                                        <p:cTn id="101" dur="500"/>
                                        <p:tgtEl>
                                          <p:spTgt spid="14"/>
                                        </p:tgtEl>
                                      </p:cBhvr>
                                    </p:animEffect>
                                  </p:childTnLst>
                                </p:cTn>
                              </p:par>
                            </p:childTnLst>
                          </p:cTn>
                        </p:par>
                      </p:childTnLst>
                    </p:cTn>
                  </p:par>
                  <p:par>
                    <p:cTn id="102" fill="hold">
                      <p:stCondLst>
                        <p:cond delay="indefinite"/>
                      </p:stCondLst>
                      <p:childTnLst>
                        <p:par>
                          <p:cTn id="103" fill="hold">
                            <p:stCondLst>
                              <p:cond delay="0"/>
                            </p:stCondLst>
                            <p:childTnLst>
                              <p:par>
                                <p:cTn id="104" presetID="18" presetClass="entr" presetSubtype="12"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strips(downLeft)">
                                      <p:cBhvr>
                                        <p:cTn id="10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1" grpId="1"/>
      <p:bldP spid="14" grpId="0"/>
      <p:bldP spid="15" grpId="0"/>
      <p:bldP spid="19" grpId="0"/>
      <p:bldP spid="19" grpId="1"/>
      <p:bldP spid="20" grpId="0"/>
      <p:bldP spid="21"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Nội dung 10"/>
          <p:cNvSpPr txBox="1">
            <a:spLocks/>
          </p:cNvSpPr>
          <p:nvPr>
            <p:custDataLst>
              <p:tags r:id="rId1"/>
            </p:custDataLst>
          </p:nvPr>
        </p:nvSpPr>
        <p:spPr>
          <a:xfrm>
            <a:off x="533400" y="3314700"/>
            <a:ext cx="8153400" cy="1638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a:t>
            </a:r>
            <a:r>
              <a:rPr lang="nl-NL" sz="4000" b="1" dirty="0" smtClean="0">
                <a:solidFill>
                  <a:srgbClr val="FF0000"/>
                </a:solidFill>
                <a:latin typeface="Times New Roman" pitchFamily="18" charset="0"/>
                <a:cs typeface="Times New Roman" pitchFamily="18" charset="0"/>
              </a:rPr>
              <a:t> Quan sát 2, theo em, đó là loại tư liệu lịch s</a:t>
            </a:r>
            <a:r>
              <a:rPr lang="vi-VN" sz="4000" b="1" dirty="0" smtClean="0">
                <a:solidFill>
                  <a:srgbClr val="FF0000"/>
                </a:solidFill>
                <a:latin typeface="Times New Roman" pitchFamily="18" charset="0"/>
                <a:cs typeface="Times New Roman" pitchFamily="18" charset="0"/>
              </a:rPr>
              <a:t>ử </a:t>
            </a:r>
            <a:r>
              <a:rPr lang="nl-NL" sz="4000" b="1" dirty="0" smtClean="0">
                <a:solidFill>
                  <a:srgbClr val="FF0000"/>
                </a:solidFill>
                <a:latin typeface="Times New Roman" pitchFamily="18" charset="0"/>
                <a:cs typeface="Times New Roman" pitchFamily="18" charset="0"/>
              </a:rPr>
              <a:t>nào ?</a:t>
            </a:r>
            <a:endParaRPr lang="en-US" sz="4000" b="1" dirty="0" smtClean="0">
              <a:solidFill>
                <a:srgbClr val="FF0000"/>
              </a:solidFill>
              <a:latin typeface="Times New Roman" pitchFamily="18" charset="0"/>
              <a:cs typeface="Times New Roman" pitchFamily="18" charset="0"/>
            </a:endParaRPr>
          </a:p>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 </a:t>
            </a:r>
            <a:r>
              <a:rPr lang="nl-NL" sz="4000" b="1" dirty="0" smtClean="0">
                <a:solidFill>
                  <a:srgbClr val="FF0000"/>
                </a:solidFill>
                <a:latin typeface="Times New Roman" pitchFamily="18" charset="0"/>
                <a:cs typeface="Times New Roman" pitchFamily="18" charset="0"/>
              </a:rPr>
              <a:t>Bia đá thuộc loại gì ?</a:t>
            </a:r>
            <a:endParaRPr lang="en-US" sz="4000" b="1" dirty="0" smtClean="0">
              <a:solidFill>
                <a:srgbClr val="FF0000"/>
              </a:solidFill>
              <a:latin typeface="Times New Roman" pitchFamily="18" charset="0"/>
              <a:cs typeface="Times New Roman" pitchFamily="18" charset="0"/>
            </a:endParaRPr>
          </a:p>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 </a:t>
            </a:r>
            <a:r>
              <a:rPr lang="nl-NL" sz="4000" b="1" dirty="0" smtClean="0">
                <a:solidFill>
                  <a:srgbClr val="FF0000"/>
                </a:solidFill>
                <a:latin typeface="Times New Roman" pitchFamily="18" charset="0"/>
                <a:cs typeface="Times New Roman" pitchFamily="18" charset="0"/>
              </a:rPr>
              <a:t>Tại sao gọi đó là bia tiến sĩ ?</a:t>
            </a:r>
            <a:endParaRPr lang="en-US" sz="4000" b="1" dirty="0" smtClean="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5554882" y="471726"/>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G:\LUU TRU QUOC MINH\Tu lieu giang day LS THCS\Lớp 6\The gioi\Save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943100"/>
            <a:ext cx="8665726" cy="723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4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1,2 - Văn Miếu - Quốc Tử Giám _ Ghi Danh Tiến Sĩ Trên Bia Đá _ Di Tích Quốc Gia Đặc B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200150"/>
            <a:ext cx="15163800" cy="8529638"/>
          </a:xfrm>
          <a:prstGeom prst="rect">
            <a:avLst/>
          </a:prstGeom>
        </p:spPr>
      </p:pic>
    </p:spTree>
    <p:extLst>
      <p:ext uri="{BB962C8B-B14F-4D97-AF65-F5344CB8AC3E}">
        <p14:creationId xmlns:p14="http://schemas.microsoft.com/office/powerpoint/2010/main" val="19153582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39CCC-1777-0643-880D-86EB4F8E01C1}"/>
              </a:ext>
            </a:extLst>
          </p:cNvPr>
          <p:cNvSpPr txBox="1"/>
          <p:nvPr/>
        </p:nvSpPr>
        <p:spPr>
          <a:xfrm>
            <a:off x="5554882" y="471726"/>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10"/>
          <p:cNvSpPr txBox="1">
            <a:spLocks/>
          </p:cNvSpPr>
          <p:nvPr>
            <p:custDataLst>
              <p:tags r:id="rId1"/>
            </p:custDataLst>
          </p:nvPr>
        </p:nvSpPr>
        <p:spPr>
          <a:xfrm>
            <a:off x="914400" y="3924300"/>
            <a:ext cx="7086600" cy="12573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a:t>
            </a:r>
            <a:r>
              <a:rPr lang="nl-NL" sz="4000" b="1" dirty="0" smtClean="0">
                <a:solidFill>
                  <a:srgbClr val="FF0000"/>
                </a:solidFill>
                <a:latin typeface="Times New Roman" pitchFamily="18" charset="0"/>
                <a:cs typeface="Times New Roman" pitchFamily="18" charset="0"/>
              </a:rPr>
              <a:t> Quan sát hình 7, theo em, đó là loại tư liệu lịch s</a:t>
            </a:r>
            <a:r>
              <a:rPr lang="vi-VN" sz="4000" b="1" dirty="0" smtClean="0">
                <a:solidFill>
                  <a:srgbClr val="FF0000"/>
                </a:solidFill>
                <a:latin typeface="Times New Roman" pitchFamily="18" charset="0"/>
                <a:cs typeface="Times New Roman" pitchFamily="18" charset="0"/>
              </a:rPr>
              <a:t>ử </a:t>
            </a:r>
            <a:r>
              <a:rPr lang="nl-NL" sz="4000" b="1" dirty="0" smtClean="0">
                <a:solidFill>
                  <a:srgbClr val="FF0000"/>
                </a:solidFill>
                <a:latin typeface="Times New Roman" pitchFamily="18" charset="0"/>
                <a:cs typeface="Times New Roman" pitchFamily="18" charset="0"/>
              </a:rPr>
              <a:t>nào ?</a:t>
            </a:r>
            <a:endParaRPr lang="en-US" sz="4000" b="1" dirty="0" smtClean="0">
              <a:solidFill>
                <a:srgbClr val="FF0000"/>
              </a:solidFill>
              <a:latin typeface="Times New Roman" pitchFamily="18" charset="0"/>
              <a:cs typeface="Times New Roman" pitchFamily="18" charset="0"/>
            </a:endParaRPr>
          </a:p>
        </p:txBody>
      </p:sp>
      <p:pic>
        <p:nvPicPr>
          <p:cNvPr id="4" name="Picture 2" descr="G:\LUU TRU QUOC MINH\Tu lieu giang day LS THCS\Lớp 6\The gioi\Save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866900"/>
            <a:ext cx="9424634"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9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Nội dung 10"/>
          <p:cNvSpPr txBox="1">
            <a:spLocks/>
          </p:cNvSpPr>
          <p:nvPr>
            <p:custDataLst>
              <p:tags r:id="rId1"/>
            </p:custDataLst>
          </p:nvPr>
        </p:nvSpPr>
        <p:spPr>
          <a:xfrm>
            <a:off x="1219200" y="2857500"/>
            <a:ext cx="15087600" cy="6172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gn="just">
              <a:buFont typeface="Wingdings 3"/>
              <a:buChar char=""/>
              <a:defRPr/>
            </a:pPr>
            <a:r>
              <a:rPr lang="nl-NL" sz="4000" i="1" dirty="0" smtClean="0">
                <a:latin typeface="Times New Roman" pitchFamily="18" charset="0"/>
                <a:cs typeface="Times New Roman" pitchFamily="18" charset="0"/>
                <a:sym typeface="Wingdings"/>
              </a:rPr>
              <a:t></a:t>
            </a:r>
            <a:r>
              <a:rPr lang="nl-NL" sz="4000" i="1" dirty="0" smtClean="0">
                <a:latin typeface="Times New Roman" pitchFamily="18" charset="0"/>
                <a:cs typeface="Times New Roman" pitchFamily="18" charset="0"/>
              </a:rPr>
              <a:t> Để dựng lại lịch sử, phải có những bằng chứng cụ thể mà chúng ta có thể tìm lại được. Đó là tư  liệu. Như ông cha ta thường nói: “Nói có sách, mách có chứng”, tức là phải có tư liệu cụ thể mới bảo đảm được độ tin cậy của lịch sử.</a:t>
            </a:r>
          </a:p>
          <a:p>
            <a:pPr marL="365760" indent="-256032" algn="just">
              <a:buFont typeface="Wingdings 3"/>
              <a:buChar char=""/>
              <a:defRPr/>
            </a:pPr>
            <a:r>
              <a:rPr lang="nl-NL" sz="4000" b="1" i="1" dirty="0" smtClean="0">
                <a:latin typeface="Times New Roman" pitchFamily="18" charset="0"/>
                <a:cs typeface="Times New Roman" pitchFamily="18" charset="0"/>
                <a:sym typeface="Wingdings"/>
              </a:rPr>
              <a:t></a:t>
            </a:r>
            <a:r>
              <a:rPr lang="nl-NL" sz="4000" b="1" i="1" dirty="0" smtClean="0">
                <a:latin typeface="Times New Roman" pitchFamily="18" charset="0"/>
                <a:cs typeface="Times New Roman" pitchFamily="18" charset="0"/>
              </a:rPr>
              <a:t> Lịch sử là một môn khoa học dựng lại toàn bộ hoạt động của con người trong quá khứ. Mỗi người chúng ta đều phải học và biết lịch sử. Để xây dựng lịch sử, có 3 loại tư liệu: Truyền miệng, hiện vật, chữ viết.</a:t>
            </a:r>
            <a:endParaRPr lang="en-US" sz="4000" b="1" i="1"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5554882" y="471726"/>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562100"/>
            <a:ext cx="18288000" cy="80772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3" name="TextBox 2">
            <a:extLst>
              <a:ext uri="{FF2B5EF4-FFF2-40B4-BE49-F238E27FC236}">
                <a16:creationId xmlns:a16="http://schemas.microsoft.com/office/drawing/2014/main" id="{58C39CCC-1777-0643-880D-86EB4F8E01C1}"/>
              </a:ext>
            </a:extLst>
          </p:cNvPr>
          <p:cNvSpPr txBox="1"/>
          <p:nvPr/>
        </p:nvSpPr>
        <p:spPr>
          <a:xfrm>
            <a:off x="5955175" y="396270"/>
            <a:ext cx="7170518" cy="784830"/>
          </a:xfrm>
          <a:prstGeom prst="rect">
            <a:avLst/>
          </a:prstGeom>
          <a:noFill/>
        </p:spPr>
        <p:txBody>
          <a:bodyPr wrap="square" rtlCol="0">
            <a:spAutoFit/>
          </a:bodyPr>
          <a:lstStyle/>
          <a:p>
            <a:pPr algn="ctr"/>
            <a:r>
              <a:rPr lang="en-VN" sz="4500" b="1" dirty="0">
                <a:solidFill>
                  <a:srgbClr val="FF0000"/>
                </a:solidFill>
                <a:latin typeface="Times New Roman" panose="02020603050405020304" pitchFamily="18" charset="0"/>
                <a:cs typeface="Times New Roman" panose="02020603050405020304" pitchFamily="18" charset="0"/>
              </a:rPr>
              <a:t>Bài 1: LỊCH SỬ </a:t>
            </a:r>
            <a:r>
              <a:rPr lang="vi-VN" sz="4500" b="1" dirty="0">
                <a:solidFill>
                  <a:srgbClr val="FF0000"/>
                </a:solidFill>
                <a:latin typeface="Times New Roman" panose="02020603050405020304" pitchFamily="18" charset="0"/>
                <a:cs typeface="Times New Roman" panose="02020603050405020304" pitchFamily="18" charset="0"/>
              </a:rPr>
              <a:t>LÀ GÌ</a:t>
            </a:r>
            <a:endParaRPr lang="en-VN" sz="45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719A0C6-B251-1547-975A-6FBA73099C3E}"/>
              </a:ext>
            </a:extLst>
          </p:cNvPr>
          <p:cNvSpPr txBox="1"/>
          <p:nvPr/>
        </p:nvSpPr>
        <p:spPr>
          <a:xfrm>
            <a:off x="141789" y="1980187"/>
            <a:ext cx="12738393" cy="646331"/>
          </a:xfrm>
          <a:prstGeom prst="rect">
            <a:avLst/>
          </a:prstGeom>
          <a:noFill/>
        </p:spPr>
        <p:txBody>
          <a:bodyPr wrap="square" rtlCol="0">
            <a:spAutoFit/>
          </a:bodyPr>
          <a:lstStyle/>
          <a:p>
            <a:r>
              <a:rPr lang="en-VN" sz="3600" b="1" dirty="0">
                <a:solidFill>
                  <a:srgbClr val="FFFF00"/>
                </a:solidFill>
                <a:latin typeface="Times New Roman" panose="02020603050405020304" pitchFamily="18" charset="0"/>
                <a:cs typeface="Times New Roman" panose="02020603050405020304" pitchFamily="18" charset="0"/>
              </a:rPr>
              <a:t>   LUYỆN TẬP</a:t>
            </a:r>
          </a:p>
        </p:txBody>
      </p:sp>
      <p:sp>
        <p:nvSpPr>
          <p:cNvPr id="7" name="TextBox 6">
            <a:extLst>
              <a:ext uri="{FF2B5EF4-FFF2-40B4-BE49-F238E27FC236}">
                <a16:creationId xmlns:a16="http://schemas.microsoft.com/office/drawing/2014/main" id="{0E61F672-A4ED-6E47-890D-EBB7B590D181}"/>
              </a:ext>
            </a:extLst>
          </p:cNvPr>
          <p:cNvSpPr txBox="1"/>
          <p:nvPr/>
        </p:nvSpPr>
        <p:spPr>
          <a:xfrm>
            <a:off x="387299" y="2648376"/>
            <a:ext cx="12738393" cy="692497"/>
          </a:xfrm>
          <a:prstGeom prst="rect">
            <a:avLst/>
          </a:prstGeom>
          <a:noFill/>
        </p:spPr>
        <p:txBody>
          <a:bodyPr wrap="square" rtlCol="0">
            <a:spAutoFit/>
          </a:bodyPr>
          <a:lstStyle/>
          <a:p>
            <a:r>
              <a:rPr lang="en-VN" sz="3900" b="1" dirty="0">
                <a:solidFill>
                  <a:schemeClr val="bg1"/>
                </a:solidFill>
                <a:latin typeface="Times New Roman" panose="02020603050405020304" pitchFamily="18" charset="0"/>
                <a:cs typeface="Times New Roman" panose="02020603050405020304" pitchFamily="18" charset="0"/>
              </a:rPr>
              <a:t>Bài tập 1</a:t>
            </a:r>
            <a:r>
              <a:rPr lang="en-VN" sz="3900" dirty="0">
                <a:solidFill>
                  <a:schemeClr val="bg1"/>
                </a:solidFill>
                <a:latin typeface="Times New Roman" panose="02020603050405020304" pitchFamily="18" charset="0"/>
                <a:cs typeface="Times New Roman" panose="02020603050405020304" pitchFamily="18" charset="0"/>
              </a:rPr>
              <a:t>: Tại sao phải cần thiết học lịch sử?</a:t>
            </a:r>
          </a:p>
        </p:txBody>
      </p:sp>
      <p:sp>
        <p:nvSpPr>
          <p:cNvPr id="8" name="TextBox 7">
            <a:extLst>
              <a:ext uri="{FF2B5EF4-FFF2-40B4-BE49-F238E27FC236}">
                <a16:creationId xmlns:a16="http://schemas.microsoft.com/office/drawing/2014/main" id="{7AF38D05-A2CC-DD4B-86DF-223207E59031}"/>
              </a:ext>
            </a:extLst>
          </p:cNvPr>
          <p:cNvSpPr txBox="1"/>
          <p:nvPr/>
        </p:nvSpPr>
        <p:spPr>
          <a:xfrm>
            <a:off x="343415" y="5856194"/>
            <a:ext cx="12738393" cy="692497"/>
          </a:xfrm>
          <a:prstGeom prst="rect">
            <a:avLst/>
          </a:prstGeom>
          <a:noFill/>
        </p:spPr>
        <p:txBody>
          <a:bodyPr wrap="square" rtlCol="0">
            <a:spAutoFit/>
          </a:bodyPr>
          <a:lstStyle/>
          <a:p>
            <a:r>
              <a:rPr lang="en-VN" sz="3900" b="1" dirty="0">
                <a:solidFill>
                  <a:schemeClr val="bg1"/>
                </a:solidFill>
                <a:latin typeface="Times New Roman" panose="02020603050405020304" pitchFamily="18" charset="0"/>
                <a:cs typeface="Times New Roman" panose="02020603050405020304" pitchFamily="18" charset="0"/>
              </a:rPr>
              <a:t>Bài tập 2</a:t>
            </a:r>
            <a:r>
              <a:rPr lang="en-VN" sz="3900" dirty="0">
                <a:solidFill>
                  <a:schemeClr val="bg1"/>
                </a:solidFill>
                <a:latin typeface="Times New Roman" panose="02020603050405020304" pitchFamily="18" charset="0"/>
                <a:cs typeface="Times New Roman" panose="02020603050405020304" pitchFamily="18" charset="0"/>
              </a:rPr>
              <a:t>: Căn cứ vào đâu để biết và dựng lại lịch sử?</a:t>
            </a:r>
          </a:p>
        </p:txBody>
      </p:sp>
      <p:sp>
        <p:nvSpPr>
          <p:cNvPr id="10" name="TextBox 9">
            <a:extLst>
              <a:ext uri="{FF2B5EF4-FFF2-40B4-BE49-F238E27FC236}">
                <a16:creationId xmlns:a16="http://schemas.microsoft.com/office/drawing/2014/main" id="{DCA3929C-81D4-6E40-9C04-2E29DE3B6472}"/>
              </a:ext>
            </a:extLst>
          </p:cNvPr>
          <p:cNvSpPr txBox="1"/>
          <p:nvPr/>
        </p:nvSpPr>
        <p:spPr>
          <a:xfrm>
            <a:off x="343415" y="3363203"/>
            <a:ext cx="17557286" cy="1200329"/>
          </a:xfrm>
          <a:prstGeom prst="rect">
            <a:avLst/>
          </a:prstGeom>
          <a:noFill/>
        </p:spPr>
        <p:txBody>
          <a:bodyPr wrap="square" rtlCol="0">
            <a:spAutoFit/>
          </a:bodyPr>
          <a:lstStyle/>
          <a:p>
            <a:r>
              <a:rPr lang="vi-VN" sz="3600" dirty="0">
                <a:solidFill>
                  <a:schemeClr val="bg1"/>
                </a:solidFill>
                <a:latin typeface="+mj-lt"/>
              </a:rPr>
              <a:t>- Học lịch sử để biết được cội nguồn của tổ tiên, quê hương, đất nước, hiểu được ông cha ta đã phải lao động, sáng tạo, đấu tranh như thế nào để có được đất nước như ngày nay. </a:t>
            </a:r>
            <a:endParaRPr lang="en-VN" sz="3600" dirty="0">
              <a:solidFill>
                <a:schemeClr val="bg1"/>
              </a:solidFill>
              <a:latin typeface="+mj-lt"/>
            </a:endParaRPr>
          </a:p>
        </p:txBody>
      </p:sp>
      <p:sp>
        <p:nvSpPr>
          <p:cNvPr id="12" name="TextBox 11">
            <a:extLst>
              <a:ext uri="{FF2B5EF4-FFF2-40B4-BE49-F238E27FC236}">
                <a16:creationId xmlns:a16="http://schemas.microsoft.com/office/drawing/2014/main" id="{4331481B-88EE-214C-A7B8-9BE8FB76B765}"/>
              </a:ext>
            </a:extLst>
          </p:cNvPr>
          <p:cNvSpPr txBox="1"/>
          <p:nvPr/>
        </p:nvSpPr>
        <p:spPr>
          <a:xfrm>
            <a:off x="387299" y="4609699"/>
            <a:ext cx="17513402" cy="1200329"/>
          </a:xfrm>
          <a:prstGeom prst="rect">
            <a:avLst/>
          </a:prstGeom>
          <a:noFill/>
        </p:spPr>
        <p:txBody>
          <a:bodyPr wrap="square" rtlCol="0">
            <a:spAutoFit/>
          </a:bodyPr>
          <a:lstStyle/>
          <a:p>
            <a:r>
              <a:rPr lang="vi-VN" sz="3600" dirty="0">
                <a:solidFill>
                  <a:schemeClr val="bg1"/>
                </a:solidFill>
                <a:latin typeface="+mj-lt"/>
              </a:rPr>
              <a:t>- </a:t>
            </a:r>
            <a:r>
              <a:rPr lang="en-US" sz="3600" dirty="0" err="1">
                <a:solidFill>
                  <a:schemeClr val="bg1"/>
                </a:solidFill>
                <a:latin typeface="Times New Roman" panose="02020603050405020304" pitchFamily="18" charset="0"/>
                <a:cs typeface="Times New Roman" panose="02020603050405020304" pitchFamily="18" charset="0"/>
              </a:rPr>
              <a:t>Học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lịch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sử</a:t>
            </a:r>
            <a:r>
              <a:rPr lang="vi-VN" sz="3600" dirty="0">
                <a:solidFill>
                  <a:schemeClr val="bg1"/>
                </a:solidFill>
                <a:latin typeface="Times New Roman" panose="02020603050405020304" pitchFamily="18" charset="0"/>
                <a:cs typeface="Times New Roman" panose="02020603050405020304" pitchFamily="18" charset="0"/>
              </a:rPr>
              <a:t> để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đúc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kết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những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học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nghiêm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nhằm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vụ</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lai</a:t>
            </a:r>
            <a:r>
              <a:rPr lang="en-US" sz="3600" dirty="0">
                <a:solidFill>
                  <a:schemeClr val="bg1"/>
                </a:solidFill>
                <a:latin typeface="Times New Roman" panose="02020603050405020304" pitchFamily="18" charset="0"/>
                <a:cs typeface="Times New Roman" panose="02020603050405020304" pitchFamily="18" charset="0"/>
              </a:rPr>
              <a:t>.</a:t>
            </a:r>
            <a:r>
              <a:rPr lang="en-VN" sz="3600" dirty="0">
                <a:solidFill>
                  <a:schemeClr val="bg1"/>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BE14648F-829F-9D47-B678-EC2F15B05D22}"/>
              </a:ext>
            </a:extLst>
          </p:cNvPr>
          <p:cNvSpPr txBox="1"/>
          <p:nvPr/>
        </p:nvSpPr>
        <p:spPr>
          <a:xfrm>
            <a:off x="343415" y="6617374"/>
            <a:ext cx="6651341" cy="646331"/>
          </a:xfrm>
          <a:prstGeom prst="rect">
            <a:avLst/>
          </a:prstGeom>
          <a:noFill/>
        </p:spPr>
        <p:txBody>
          <a:bodyPr wrap="square" rtlCol="0">
            <a:spAutoFit/>
          </a:bodyPr>
          <a:lstStyle/>
          <a:p>
            <a:r>
              <a:rPr lang="vi-VN" sz="3600" dirty="0">
                <a:solidFill>
                  <a:schemeClr val="bg1"/>
                </a:solidFill>
                <a:latin typeface="+mj-lt"/>
              </a:rPr>
              <a:t>a) Tư liệu gốc</a:t>
            </a:r>
            <a:endParaRPr lang="en-VN" sz="3600" dirty="0">
              <a:solidFill>
                <a:schemeClr val="bg1"/>
              </a:solidFill>
              <a:latin typeface="+mj-lt"/>
            </a:endParaRPr>
          </a:p>
        </p:txBody>
      </p:sp>
      <p:sp>
        <p:nvSpPr>
          <p:cNvPr id="14" name="TextBox 13">
            <a:extLst>
              <a:ext uri="{FF2B5EF4-FFF2-40B4-BE49-F238E27FC236}">
                <a16:creationId xmlns:a16="http://schemas.microsoft.com/office/drawing/2014/main" id="{594775C2-0F6B-7147-A66C-07CC0951215A}"/>
              </a:ext>
            </a:extLst>
          </p:cNvPr>
          <p:cNvSpPr txBox="1"/>
          <p:nvPr/>
        </p:nvSpPr>
        <p:spPr>
          <a:xfrm>
            <a:off x="343414" y="7309871"/>
            <a:ext cx="6651341" cy="646331"/>
          </a:xfrm>
          <a:prstGeom prst="rect">
            <a:avLst/>
          </a:prstGeom>
          <a:noFill/>
        </p:spPr>
        <p:txBody>
          <a:bodyPr wrap="square" rtlCol="0">
            <a:spAutoFit/>
          </a:bodyPr>
          <a:lstStyle/>
          <a:p>
            <a:r>
              <a:rPr lang="vi-VN" sz="3600" dirty="0">
                <a:solidFill>
                  <a:schemeClr val="bg1"/>
                </a:solidFill>
                <a:latin typeface="+mj-lt"/>
              </a:rPr>
              <a:t>b) Tư liệu truyền miệng</a:t>
            </a:r>
            <a:endParaRPr lang="en-VN" sz="3600" dirty="0">
              <a:solidFill>
                <a:schemeClr val="bg1"/>
              </a:solidFill>
              <a:latin typeface="+mj-lt"/>
            </a:endParaRPr>
          </a:p>
        </p:txBody>
      </p:sp>
      <p:sp>
        <p:nvSpPr>
          <p:cNvPr id="15" name="TextBox 14">
            <a:extLst>
              <a:ext uri="{FF2B5EF4-FFF2-40B4-BE49-F238E27FC236}">
                <a16:creationId xmlns:a16="http://schemas.microsoft.com/office/drawing/2014/main" id="{B67715BD-A364-3748-A578-958D4AC8A5EC}"/>
              </a:ext>
            </a:extLst>
          </p:cNvPr>
          <p:cNvSpPr txBox="1"/>
          <p:nvPr/>
        </p:nvSpPr>
        <p:spPr>
          <a:xfrm>
            <a:off x="343412" y="8002369"/>
            <a:ext cx="6651341" cy="646331"/>
          </a:xfrm>
          <a:prstGeom prst="rect">
            <a:avLst/>
          </a:prstGeom>
          <a:noFill/>
        </p:spPr>
        <p:txBody>
          <a:bodyPr wrap="square" rtlCol="0">
            <a:spAutoFit/>
          </a:bodyPr>
          <a:lstStyle/>
          <a:p>
            <a:r>
              <a:rPr lang="vi-VN" sz="3600" dirty="0">
                <a:solidFill>
                  <a:schemeClr val="bg1"/>
                </a:solidFill>
                <a:latin typeface="+mj-lt"/>
              </a:rPr>
              <a:t>c) Tư liệu chữ viết</a:t>
            </a:r>
            <a:endParaRPr lang="en-VN" sz="3600" dirty="0">
              <a:solidFill>
                <a:schemeClr val="bg1"/>
              </a:solidFill>
              <a:latin typeface="+mj-lt"/>
            </a:endParaRPr>
          </a:p>
        </p:txBody>
      </p:sp>
    </p:spTree>
    <p:extLst>
      <p:ext uri="{BB962C8B-B14F-4D97-AF65-F5344CB8AC3E}">
        <p14:creationId xmlns:p14="http://schemas.microsoft.com/office/powerpoint/2010/main" val="33576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trips(down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strips(down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strips(down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22721" y="1028700"/>
            <a:ext cx="18407072" cy="8686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700" dirty="0"/>
          </a:p>
        </p:txBody>
      </p:sp>
      <p:sp>
        <p:nvSpPr>
          <p:cNvPr id="3" name="TextBox 2">
            <a:extLst>
              <a:ext uri="{FF2B5EF4-FFF2-40B4-BE49-F238E27FC236}">
                <a16:creationId xmlns:a16="http://schemas.microsoft.com/office/drawing/2014/main" id="{58C39CCC-1777-0643-880D-86EB4F8E01C1}"/>
              </a:ext>
            </a:extLst>
          </p:cNvPr>
          <p:cNvSpPr txBox="1"/>
          <p:nvPr/>
        </p:nvSpPr>
        <p:spPr>
          <a:xfrm>
            <a:off x="4267200" y="144787"/>
            <a:ext cx="9982200" cy="784830"/>
          </a:xfrm>
          <a:prstGeom prst="rect">
            <a:avLst/>
          </a:prstGeom>
          <a:noFill/>
        </p:spPr>
        <p:txBody>
          <a:bodyPr wrap="square" rtlCol="0">
            <a:spAutoFit/>
          </a:bodyPr>
          <a:lstStyle/>
          <a:p>
            <a:pPr algn="ctr"/>
            <a:r>
              <a:rPr lang="en-VN" sz="4500" b="1" dirty="0">
                <a:solidFill>
                  <a:srgbClr val="FF0000"/>
                </a:solidFill>
                <a:latin typeface="Times New Roman" panose="02020603050405020304" pitchFamily="18" charset="0"/>
                <a:cs typeface="Times New Roman" panose="02020603050405020304" pitchFamily="18" charset="0"/>
              </a:rPr>
              <a:t>Bài 2: THỜI GIAN TRONG LỊCH SỬ</a:t>
            </a: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6164058" y="1499266"/>
            <a:ext cx="2339130" cy="1571711"/>
          </a:xfrm>
          <a:prstGeom prst="rect">
            <a:avLst/>
          </a:prstGeom>
        </p:spPr>
      </p:pic>
      <p:cxnSp>
        <p:nvCxnSpPr>
          <p:cNvPr id="8" name="Straight Connector 7">
            <a:extLst>
              <a:ext uri="{FF2B5EF4-FFF2-40B4-BE49-F238E27FC236}">
                <a16:creationId xmlns:a16="http://schemas.microsoft.com/office/drawing/2014/main" id="{6EDCA87F-54C2-004F-A25E-9B7E1169AB85}"/>
              </a:ext>
            </a:extLst>
          </p:cNvPr>
          <p:cNvCxnSpPr>
            <a:cxnSpLocks/>
          </p:cNvCxnSpPr>
          <p:nvPr/>
        </p:nvCxnSpPr>
        <p:spPr>
          <a:xfrm>
            <a:off x="9952959" y="1913372"/>
            <a:ext cx="0" cy="698431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FBE8A2-9952-B149-AF33-D0C4E54CBBC4}"/>
              </a:ext>
            </a:extLst>
          </p:cNvPr>
          <p:cNvSpPr txBox="1"/>
          <p:nvPr/>
        </p:nvSpPr>
        <p:spPr>
          <a:xfrm>
            <a:off x="10171063" y="8096628"/>
            <a:ext cx="6849749" cy="1200329"/>
          </a:xfrm>
          <a:prstGeom prst="rect">
            <a:avLst/>
          </a:prstGeom>
          <a:noFill/>
        </p:spPr>
        <p:txBody>
          <a:bodyPr wrap="square" rtlCol="0">
            <a:spAutoFit/>
          </a:bodyPr>
          <a:lstStyle/>
          <a:p>
            <a:pPr algn="ctr"/>
            <a:r>
              <a:rPr lang="vi-VN" sz="3600" i="1" dirty="0">
                <a:solidFill>
                  <a:srgbClr val="FFC000"/>
                </a:solidFill>
                <a:latin typeface="+mj-lt"/>
              </a:rPr>
              <a:t>Tờ lịch của Việt Nam sử dụng cả âm lịch và dương lịch</a:t>
            </a:r>
            <a:endParaRPr lang="en-VN" sz="3600" i="1" dirty="0">
              <a:solidFill>
                <a:srgbClr val="FFC000"/>
              </a:solidFill>
              <a:latin typeface="+mj-lt"/>
            </a:endParaRPr>
          </a:p>
        </p:txBody>
      </p:sp>
      <p:pic>
        <p:nvPicPr>
          <p:cNvPr id="12" name="Picture 11">
            <a:extLst>
              <a:ext uri="{FF2B5EF4-FFF2-40B4-BE49-F238E27FC236}">
                <a16:creationId xmlns:a16="http://schemas.microsoft.com/office/drawing/2014/main" id="{08D42C22-98E0-7C42-AB6F-58E2B61A632A}"/>
              </a:ext>
            </a:extLst>
          </p:cNvPr>
          <p:cNvPicPr/>
          <p:nvPr/>
        </p:nvPicPr>
        <p:blipFill rotWithShape="1">
          <a:blip r:embed="rId3"/>
          <a:srcRect l="69009" t="15605" r="8019" b="24225"/>
          <a:stretch/>
        </p:blipFill>
        <p:spPr bwMode="auto">
          <a:xfrm>
            <a:off x="10937064" y="1913372"/>
            <a:ext cx="4316271" cy="5630429"/>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D2EDAE1D-670B-2A4C-A4B2-0CAD2AC7E5E7}"/>
              </a:ext>
            </a:extLst>
          </p:cNvPr>
          <p:cNvSpPr txBox="1"/>
          <p:nvPr/>
        </p:nvSpPr>
        <p:spPr>
          <a:xfrm>
            <a:off x="207966" y="1567124"/>
            <a:ext cx="10103478" cy="830997"/>
          </a:xfrm>
          <a:prstGeom prst="rect">
            <a:avLst/>
          </a:prstGeom>
          <a:noFill/>
        </p:spPr>
        <p:txBody>
          <a:bodyPr wrap="square" rtlCol="0">
            <a:spAutoFit/>
          </a:bodyPr>
          <a:lstStyle/>
          <a:p>
            <a:r>
              <a:rPr lang="en-VN" sz="4800" b="1" dirty="0">
                <a:solidFill>
                  <a:schemeClr val="bg1"/>
                </a:solidFill>
                <a:latin typeface="Times New Roman" panose="02020603050405020304" pitchFamily="18" charset="0"/>
                <a:cs typeface="Times New Roman" panose="02020603050405020304" pitchFamily="18" charset="0"/>
              </a:rPr>
              <a:t>I. Âm lịch, dương lịch</a:t>
            </a:r>
          </a:p>
        </p:txBody>
      </p:sp>
      <p:sp>
        <p:nvSpPr>
          <p:cNvPr id="4" name="TextBox 3"/>
          <p:cNvSpPr txBox="1"/>
          <p:nvPr/>
        </p:nvSpPr>
        <p:spPr>
          <a:xfrm>
            <a:off x="1241264" y="2927508"/>
            <a:ext cx="6255327" cy="6001643"/>
          </a:xfrm>
          <a:prstGeom prst="rect">
            <a:avLst/>
          </a:prstGeom>
          <a:noFill/>
        </p:spPr>
        <p:txBody>
          <a:bodyPr wrap="square" rtlCol="0">
            <a:spAutoFit/>
          </a:bodyPr>
          <a:lstStyle/>
          <a:p>
            <a:pPr algn="just"/>
            <a:r>
              <a:rPr lang="nl-NL" sz="4800" dirty="0">
                <a:solidFill>
                  <a:srgbClr val="FFFF00"/>
                </a:solidFill>
                <a:latin typeface="Times New Roman" panose="02020603050405020304" pitchFamily="18" charset="0"/>
                <a:cs typeface="Times New Roman" panose="02020603050405020304" pitchFamily="18" charset="0"/>
              </a:rPr>
              <a:t>Người xưa tính thời gian bắt đầu từ sự phân biệt sáng - tối (ngày-đêm) trên cơ sở quan sát, tính toán quy luật di chuyển của Mặt Trăng, Mặt Trời từ Trái Đất và sáng tạo ra lịch. </a:t>
            </a:r>
            <a:endParaRPr lang="en-US" sz="4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8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8" presetClass="entr" presetSubtype="12"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strips(downLeft)">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22721" y="1079588"/>
            <a:ext cx="18288000" cy="8712112"/>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2230584" y="156258"/>
            <a:ext cx="13238016"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2: THỜI GIAN TRONG LỊCH SỬ</a:t>
            </a: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6056040" y="1592696"/>
            <a:ext cx="2339130" cy="1571711"/>
          </a:xfrm>
          <a:prstGeom prst="rect">
            <a:avLst/>
          </a:prstGeom>
        </p:spPr>
      </p:pic>
      <p:cxnSp>
        <p:nvCxnSpPr>
          <p:cNvPr id="8" name="Straight Connector 7">
            <a:extLst>
              <a:ext uri="{FF2B5EF4-FFF2-40B4-BE49-F238E27FC236}">
                <a16:creationId xmlns:a16="http://schemas.microsoft.com/office/drawing/2014/main" id="{6EDCA87F-54C2-004F-A25E-9B7E1169AB85}"/>
              </a:ext>
            </a:extLst>
          </p:cNvPr>
          <p:cNvCxnSpPr>
            <a:cxnSpLocks/>
          </p:cNvCxnSpPr>
          <p:nvPr/>
        </p:nvCxnSpPr>
        <p:spPr>
          <a:xfrm>
            <a:off x="9952959" y="1913372"/>
            <a:ext cx="0" cy="698431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FBE8A2-9952-B149-AF33-D0C4E54CBBC4}"/>
              </a:ext>
            </a:extLst>
          </p:cNvPr>
          <p:cNvSpPr txBox="1"/>
          <p:nvPr/>
        </p:nvSpPr>
        <p:spPr>
          <a:xfrm>
            <a:off x="10171063" y="8096628"/>
            <a:ext cx="6849749" cy="1200329"/>
          </a:xfrm>
          <a:prstGeom prst="rect">
            <a:avLst/>
          </a:prstGeom>
          <a:noFill/>
        </p:spPr>
        <p:txBody>
          <a:bodyPr wrap="square" rtlCol="0">
            <a:spAutoFit/>
          </a:bodyPr>
          <a:lstStyle/>
          <a:p>
            <a:pPr algn="ctr"/>
            <a:r>
              <a:rPr lang="vi-VN" sz="3600" i="1" dirty="0">
                <a:solidFill>
                  <a:srgbClr val="FFC000"/>
                </a:solidFill>
                <a:latin typeface="+mj-lt"/>
              </a:rPr>
              <a:t>Tờ lịch của Việt Nam sử dụng cả âm lịch và dương lịch</a:t>
            </a:r>
            <a:endParaRPr lang="en-VN" sz="3600" i="1" dirty="0">
              <a:solidFill>
                <a:srgbClr val="FFC000"/>
              </a:solidFill>
              <a:latin typeface="+mj-lt"/>
            </a:endParaRPr>
          </a:p>
        </p:txBody>
      </p:sp>
      <p:pic>
        <p:nvPicPr>
          <p:cNvPr id="12" name="Picture 11">
            <a:extLst>
              <a:ext uri="{FF2B5EF4-FFF2-40B4-BE49-F238E27FC236}">
                <a16:creationId xmlns:a16="http://schemas.microsoft.com/office/drawing/2014/main" id="{08D42C22-98E0-7C42-AB6F-58E2B61A632A}"/>
              </a:ext>
            </a:extLst>
          </p:cNvPr>
          <p:cNvPicPr/>
          <p:nvPr/>
        </p:nvPicPr>
        <p:blipFill rotWithShape="1">
          <a:blip r:embed="rId3"/>
          <a:srcRect l="69009" t="15605" r="8019" b="24225"/>
          <a:stretch/>
        </p:blipFill>
        <p:spPr bwMode="auto">
          <a:xfrm>
            <a:off x="10937064" y="1913372"/>
            <a:ext cx="4316271" cy="5630429"/>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D2EDAE1D-670B-2A4C-A4B2-0CAD2AC7E5E7}"/>
              </a:ext>
            </a:extLst>
          </p:cNvPr>
          <p:cNvSpPr txBox="1"/>
          <p:nvPr/>
        </p:nvSpPr>
        <p:spPr>
          <a:xfrm>
            <a:off x="270296" y="1559937"/>
            <a:ext cx="10103478" cy="830997"/>
          </a:xfrm>
          <a:prstGeom prst="rect">
            <a:avLst/>
          </a:prstGeom>
          <a:noFill/>
        </p:spPr>
        <p:txBody>
          <a:bodyPr wrap="square" rtlCol="0">
            <a:spAutoFit/>
          </a:bodyPr>
          <a:lstStyle/>
          <a:p>
            <a:r>
              <a:rPr lang="en-VN" sz="4800" b="1" dirty="0">
                <a:solidFill>
                  <a:schemeClr val="bg1"/>
                </a:solidFill>
                <a:latin typeface="Times New Roman" panose="02020603050405020304" pitchFamily="18" charset="0"/>
                <a:cs typeface="Times New Roman" panose="02020603050405020304" pitchFamily="18" charset="0"/>
              </a:rPr>
              <a:t>I. Âm lịch, dương lịch</a:t>
            </a:r>
          </a:p>
        </p:txBody>
      </p:sp>
      <p:sp>
        <p:nvSpPr>
          <p:cNvPr id="9" name="TextBox 8">
            <a:extLst>
              <a:ext uri="{FF2B5EF4-FFF2-40B4-BE49-F238E27FC236}">
                <a16:creationId xmlns:a16="http://schemas.microsoft.com/office/drawing/2014/main" id="{8F0C9277-8003-8B4C-9777-5EAED781638E}"/>
              </a:ext>
            </a:extLst>
          </p:cNvPr>
          <p:cNvSpPr txBox="1"/>
          <p:nvPr/>
        </p:nvSpPr>
        <p:spPr>
          <a:xfrm>
            <a:off x="295292" y="4738709"/>
            <a:ext cx="9603201" cy="1384995"/>
          </a:xfrm>
          <a:prstGeom prst="rect">
            <a:avLst/>
          </a:prstGeom>
          <a:noFill/>
        </p:spPr>
        <p:txBody>
          <a:bodyPr wrap="square" rtlCol="0">
            <a:spAutoFit/>
          </a:bodyPr>
          <a:lstStyle/>
          <a:p>
            <a:pPr algn="just"/>
            <a:r>
              <a:rPr lang="vi-VN" sz="4200" dirty="0">
                <a:solidFill>
                  <a:schemeClr val="bg1"/>
                </a:solidFill>
                <a:latin typeface="+mj-lt"/>
              </a:rPr>
              <a:t>- Âm lịch: được tính theo chu kì chuyển động của mặt trăng quay quanh trái đất.</a:t>
            </a:r>
            <a:endParaRPr lang="en-VN" sz="4200" dirty="0">
              <a:solidFill>
                <a:schemeClr val="bg1"/>
              </a:solidFill>
              <a:latin typeface="+mj-lt"/>
            </a:endParaRPr>
          </a:p>
        </p:txBody>
      </p:sp>
      <p:sp>
        <p:nvSpPr>
          <p:cNvPr id="4" name="TextBox 3"/>
          <p:cNvSpPr txBox="1"/>
          <p:nvPr/>
        </p:nvSpPr>
        <p:spPr>
          <a:xfrm>
            <a:off x="1018310" y="2415880"/>
            <a:ext cx="7644740" cy="830997"/>
          </a:xfrm>
          <a:prstGeom prst="rect">
            <a:avLst/>
          </a:prstGeom>
          <a:noFill/>
        </p:spPr>
        <p:txBody>
          <a:bodyPr wrap="square" rtlCol="0">
            <a:spAutoFit/>
          </a:bodyPr>
          <a:lstStyle/>
          <a:p>
            <a:r>
              <a:rPr lang="nl-NL" sz="2700" dirty="0"/>
              <a:t> </a:t>
            </a:r>
            <a:r>
              <a:rPr lang="nl-NL" sz="4800" dirty="0">
                <a:solidFill>
                  <a:srgbClr val="FFFF00"/>
                </a:solidFill>
                <a:latin typeface="Times New Roman" panose="02020603050405020304" pitchFamily="18" charset="0"/>
                <a:cs typeface="Times New Roman" panose="02020603050405020304" pitchFamily="18" charset="0"/>
              </a:rPr>
              <a:t>Âm lịch là gì?</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18310" y="3490261"/>
            <a:ext cx="6861369" cy="1661993"/>
          </a:xfrm>
          <a:prstGeom prst="rect">
            <a:avLst/>
          </a:prstGeom>
          <a:noFill/>
        </p:spPr>
        <p:txBody>
          <a:bodyPr wrap="square" rtlCol="0">
            <a:spAutoFit/>
          </a:bodyPr>
          <a:lstStyle/>
          <a:p>
            <a:r>
              <a:rPr lang="nl-NL" sz="4800" dirty="0">
                <a:solidFill>
                  <a:srgbClr val="FFFF00"/>
                </a:solidFill>
              </a:rPr>
              <a:t>Dương lịch là gì?</a:t>
            </a:r>
            <a:endParaRPr lang="en-US" sz="4800" dirty="0">
              <a:solidFill>
                <a:srgbClr val="FFFF00"/>
              </a:solidFill>
            </a:endParaRPr>
          </a:p>
          <a:p>
            <a:r>
              <a:rPr lang="nl-NL" sz="2700" dirty="0"/>
              <a:t> </a:t>
            </a:r>
            <a:endParaRPr lang="en-US" sz="2700" dirty="0"/>
          </a:p>
          <a:p>
            <a:endParaRPr lang="en-US" sz="2700" dirty="0"/>
          </a:p>
        </p:txBody>
      </p:sp>
      <p:sp>
        <p:nvSpPr>
          <p:cNvPr id="6" name="TextBox 5"/>
          <p:cNvSpPr txBox="1"/>
          <p:nvPr/>
        </p:nvSpPr>
        <p:spPr>
          <a:xfrm>
            <a:off x="295292" y="6837218"/>
            <a:ext cx="9034949" cy="2446824"/>
          </a:xfrm>
          <a:prstGeom prst="rect">
            <a:avLst/>
          </a:prstGeom>
          <a:noFill/>
        </p:spPr>
        <p:txBody>
          <a:bodyPr wrap="square" rtlCol="0">
            <a:spAutoFit/>
          </a:bodyPr>
          <a:lstStyle/>
          <a:p>
            <a:r>
              <a:rPr lang="vi-VN" sz="4200" dirty="0">
                <a:solidFill>
                  <a:schemeClr val="bg1"/>
                </a:solidFill>
                <a:latin typeface="Times New Roman" panose="02020603050405020304" pitchFamily="18" charset="0"/>
                <a:cs typeface="Times New Roman" panose="02020603050405020304" pitchFamily="18" charset="0"/>
              </a:rPr>
              <a:t>- Dương lịch: được tính theo chu kì chuyển động của trái đất quay quanh mặt trời (còn gọi là công lịch).</a:t>
            </a:r>
            <a:endParaRPr lang="en-VN" sz="4200" dirty="0">
              <a:solidFill>
                <a:schemeClr val="bg1"/>
              </a:solidFill>
              <a:latin typeface="Times New Roman" panose="02020603050405020304" pitchFamily="18" charset="0"/>
              <a:cs typeface="Times New Roman" panose="02020603050405020304" pitchFamily="18" charset="0"/>
            </a:endParaRPr>
          </a:p>
          <a:p>
            <a:endParaRPr lang="en-US" sz="2700" dirty="0">
              <a:latin typeface="Times New Roman" panose="02020603050405020304" pitchFamily="18" charset="0"/>
              <a:cs typeface="Times New Roman" panose="02020603050405020304" pitchFamily="18" charset="0"/>
            </a:endParaRPr>
          </a:p>
        </p:txBody>
      </p:sp>
      <p:pic>
        <p:nvPicPr>
          <p:cNvPr id="14" name="Hình ảnh 5">
            <a:extLst>
              <a:ext uri="{FF2B5EF4-FFF2-40B4-BE49-F238E27FC236}">
                <a16:creationId xmlns:a16="http://schemas.microsoft.com/office/drawing/2014/main" id="{8AAFC737-3F0D-4155-B866-22F212656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470" y="2378551"/>
            <a:ext cx="3380987" cy="1819253"/>
          </a:xfrm>
          <a:prstGeom prst="rect">
            <a:avLst/>
          </a:prstGeom>
        </p:spPr>
      </p:pic>
    </p:spTree>
    <p:extLst>
      <p:ext uri="{BB962C8B-B14F-4D97-AF65-F5344CB8AC3E}">
        <p14:creationId xmlns:p14="http://schemas.microsoft.com/office/powerpoint/2010/main" val="326487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22721" y="1079588"/>
            <a:ext cx="18288000" cy="8712112"/>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1745675" y="156258"/>
            <a:ext cx="13238016"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2: THỜI GIAN TRONG LỊCH SỬ</a:t>
            </a: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5986709" y="1603900"/>
            <a:ext cx="2339130" cy="1571711"/>
          </a:xfrm>
          <a:prstGeom prst="rect">
            <a:avLst/>
          </a:prstGeom>
        </p:spPr>
      </p:pic>
      <p:sp>
        <p:nvSpPr>
          <p:cNvPr id="13" name="TextBox 12">
            <a:extLst>
              <a:ext uri="{FF2B5EF4-FFF2-40B4-BE49-F238E27FC236}">
                <a16:creationId xmlns:a16="http://schemas.microsoft.com/office/drawing/2014/main" id="{D2EDAE1D-670B-2A4C-A4B2-0CAD2AC7E5E7}"/>
              </a:ext>
            </a:extLst>
          </p:cNvPr>
          <p:cNvSpPr txBox="1"/>
          <p:nvPr/>
        </p:nvSpPr>
        <p:spPr>
          <a:xfrm>
            <a:off x="207966" y="1567124"/>
            <a:ext cx="10103478" cy="830997"/>
          </a:xfrm>
          <a:prstGeom prst="rect">
            <a:avLst/>
          </a:prstGeom>
          <a:noFill/>
        </p:spPr>
        <p:txBody>
          <a:bodyPr wrap="square" rtlCol="0">
            <a:spAutoFit/>
          </a:bodyPr>
          <a:lstStyle/>
          <a:p>
            <a:r>
              <a:rPr lang="en-US" sz="4800" b="1" dirty="0" smtClean="0">
                <a:solidFill>
                  <a:schemeClr val="bg1"/>
                </a:solidFill>
                <a:latin typeface="Times New Roman" panose="02020603050405020304" pitchFamily="18" charset="0"/>
                <a:cs typeface="Times New Roman" panose="02020603050405020304" pitchFamily="18" charset="0"/>
              </a:rPr>
              <a:t>     </a:t>
            </a:r>
            <a:r>
              <a:rPr lang="en-VN" sz="4800" b="1" dirty="0" smtClean="0">
                <a:solidFill>
                  <a:schemeClr val="bg1"/>
                </a:solidFill>
                <a:latin typeface="Times New Roman" panose="02020603050405020304" pitchFamily="18" charset="0"/>
                <a:cs typeface="Times New Roman" panose="02020603050405020304" pitchFamily="18" charset="0"/>
              </a:rPr>
              <a:t>I</a:t>
            </a:r>
            <a:r>
              <a:rPr lang="en-VN" sz="4800" b="1" dirty="0">
                <a:solidFill>
                  <a:schemeClr val="bg1"/>
                </a:solidFill>
                <a:latin typeface="Times New Roman" panose="02020603050405020304" pitchFamily="18" charset="0"/>
                <a:cs typeface="Times New Roman" panose="02020603050405020304" pitchFamily="18" charset="0"/>
              </a:rPr>
              <a:t>. Âm lịch, dương lịch</a:t>
            </a:r>
          </a:p>
        </p:txBody>
      </p:sp>
      <p:sp>
        <p:nvSpPr>
          <p:cNvPr id="10" name="TextBox 9"/>
          <p:cNvSpPr txBox="1"/>
          <p:nvPr/>
        </p:nvSpPr>
        <p:spPr>
          <a:xfrm>
            <a:off x="1177636" y="2612027"/>
            <a:ext cx="9414164" cy="2677656"/>
          </a:xfrm>
          <a:prstGeom prst="rect">
            <a:avLst/>
          </a:prstGeom>
          <a:noFill/>
        </p:spPr>
        <p:txBody>
          <a:bodyPr wrap="square" rtlCol="0">
            <a:spAutoFit/>
          </a:bodyPr>
          <a:lstStyle/>
          <a:p>
            <a:r>
              <a:rPr lang="nl-NL" sz="4200" dirty="0">
                <a:solidFill>
                  <a:srgbClr val="FFFF00"/>
                </a:solidFill>
                <a:latin typeface="Times New Roman" panose="02020603050405020304" pitchFamily="18" charset="0"/>
                <a:cs typeface="Times New Roman" panose="02020603050405020304" pitchFamily="18" charset="0"/>
              </a:rPr>
              <a:t>Câu đồng dao “Mười rằm trăng náu, mười sáu trăng treo” thể hiện cách tính của người xưa theo âm lịch hay dương lịch?</a:t>
            </a:r>
            <a:endParaRPr lang="en-US" sz="4200" dirty="0">
              <a:solidFill>
                <a:srgbClr val="FFFF00"/>
              </a:solidFill>
              <a:latin typeface="Times New Roman" panose="02020603050405020304" pitchFamily="18" charset="0"/>
              <a:cs typeface="Times New Roman" panose="02020603050405020304" pitchFamily="18" charset="0"/>
            </a:endParaRPr>
          </a:p>
          <a:p>
            <a:endParaRPr lang="en-US" sz="4200" dirty="0">
              <a:solidFill>
                <a:srgbClr val="FFFF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291166" y="5503590"/>
            <a:ext cx="15309228" cy="3462486"/>
          </a:xfrm>
          <a:prstGeom prst="rect">
            <a:avLst/>
          </a:prstGeom>
          <a:noFill/>
        </p:spPr>
        <p:txBody>
          <a:bodyPr wrap="square" rtlCol="0">
            <a:spAutoFit/>
          </a:bodyPr>
          <a:lstStyle/>
          <a:p>
            <a:pPr algn="just"/>
            <a:r>
              <a:rPr lang="vi-VN" sz="4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nl-NL" sz="4800" dirty="0">
                <a:solidFill>
                  <a:schemeClr val="bg1"/>
                </a:solidFill>
                <a:latin typeface="Times New Roman" panose="02020603050405020304" pitchFamily="18" charset="0"/>
                <a:cs typeface="Times New Roman" panose="02020603050405020304" pitchFamily="18" charset="0"/>
              </a:rPr>
              <a:t>Ý nghĩa của hai câu đồng dao: từ ngày 10 trở đi, tính theo lịch âm, trăng bắt đầu tỏ (trăng náu, nhìn rõ) và ngày 16 là trăng tròn nhất (trăng treo). Hai câu đồng dao miêu tả Mặt Trăng từ ngày 10 đến ngày 16 mỗi tháng âm lịch. </a:t>
            </a:r>
            <a:endParaRPr lang="en-US" sz="4800" dirty="0">
              <a:solidFill>
                <a:schemeClr val="bg1"/>
              </a:solidFill>
              <a:latin typeface="Times New Roman" panose="02020603050405020304" pitchFamily="18" charset="0"/>
              <a:cs typeface="Times New Roman" panose="02020603050405020304" pitchFamily="18" charset="0"/>
            </a:endParaRPr>
          </a:p>
          <a:p>
            <a:endParaRPr lang="en-US" sz="2700" dirty="0"/>
          </a:p>
        </p:txBody>
      </p:sp>
    </p:spTree>
    <p:extLst>
      <p:ext uri="{BB962C8B-B14F-4D97-AF65-F5344CB8AC3E}">
        <p14:creationId xmlns:p14="http://schemas.microsoft.com/office/powerpoint/2010/main" val="16678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3301671" y="196569"/>
            <a:ext cx="13990154" cy="9286811"/>
          </a:xfrm>
          <a:custGeom>
            <a:avLst/>
            <a:gdLst/>
            <a:ahLst/>
            <a:cxnLst/>
            <a:rect l="l" t="t" r="r" b="b"/>
            <a:pathLst>
              <a:path w="12024379" h="9286811">
                <a:moveTo>
                  <a:pt x="0" y="0"/>
                </a:moveTo>
                <a:lnTo>
                  <a:pt x="12024379" y="0"/>
                </a:lnTo>
                <a:lnTo>
                  <a:pt x="12024379" y="9286811"/>
                </a:lnTo>
                <a:lnTo>
                  <a:pt x="0" y="9286811"/>
                </a:lnTo>
                <a:lnTo>
                  <a:pt x="0" y="0"/>
                </a:lnTo>
                <a:close/>
              </a:path>
            </a:pathLst>
          </a:custGeom>
          <a:blipFill>
            <a:blip r:embed="rId2">
              <a:extLst>
                <a:ext uri="{96DAC541-7B7A-43D3-8B79-37D633B846F1}">
                  <asvg:svgBlip xmlns:asvg="http://schemas.microsoft.com/office/drawing/2016/SVG/main" xmlns="" r:embed="rId3"/>
                </a:ext>
              </a:extLst>
            </a:blip>
            <a:stretch>
              <a:fillRect l="-26595" r="-26912"/>
            </a:stretch>
          </a:blipFill>
        </p:spPr>
        <p:txBody>
          <a:bodyPr/>
          <a:lstStyle/>
          <a:p>
            <a:endParaRPr lang="en-US"/>
          </a:p>
        </p:txBody>
      </p:sp>
      <p:sp>
        <p:nvSpPr>
          <p:cNvPr id="3" name="Freeform 3"/>
          <p:cNvSpPr/>
          <p:nvPr/>
        </p:nvSpPr>
        <p:spPr>
          <a:xfrm>
            <a:off x="16459199" y="7581900"/>
            <a:ext cx="2057752" cy="2223024"/>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4"/>
            <a:stretch>
              <a:fillRect/>
            </a:stretch>
          </a:blipFill>
        </p:spPr>
      </p:sp>
      <p:grpSp>
        <p:nvGrpSpPr>
          <p:cNvPr id="4" name="Group 4"/>
          <p:cNvGrpSpPr/>
          <p:nvPr/>
        </p:nvGrpSpPr>
        <p:grpSpPr>
          <a:xfrm>
            <a:off x="-380999" y="2049825"/>
            <a:ext cx="13597763" cy="3277885"/>
            <a:chOff x="-4638852" y="675743"/>
            <a:chExt cx="18130351" cy="4370514"/>
          </a:xfrm>
        </p:grpSpPr>
        <p:sp>
          <p:nvSpPr>
            <p:cNvPr id="5" name="TextBox 5"/>
            <p:cNvSpPr txBox="1"/>
            <p:nvPr/>
          </p:nvSpPr>
          <p:spPr>
            <a:xfrm>
              <a:off x="0" y="2457806"/>
              <a:ext cx="13491499" cy="314324"/>
            </a:xfrm>
            <a:prstGeom prst="rect">
              <a:avLst/>
            </a:prstGeom>
          </p:spPr>
          <p:txBody>
            <a:bodyPr lIns="0" tIns="0" rIns="0" bIns="0" rtlCol="0" anchor="t">
              <a:spAutoFit/>
            </a:bodyPr>
            <a:lstStyle/>
            <a:p>
              <a:pPr algn="ctr">
                <a:lnSpc>
                  <a:spcPts val="1950"/>
                </a:lnSpc>
              </a:pPr>
              <a:endParaRPr/>
            </a:p>
          </p:txBody>
        </p:sp>
        <p:sp>
          <p:nvSpPr>
            <p:cNvPr id="6" name="TextBox 6"/>
            <p:cNvSpPr txBox="1"/>
            <p:nvPr/>
          </p:nvSpPr>
          <p:spPr>
            <a:xfrm>
              <a:off x="-4638852" y="675743"/>
              <a:ext cx="6400800" cy="4370514"/>
            </a:xfrm>
            <a:prstGeom prst="rect">
              <a:avLst/>
            </a:prstGeom>
          </p:spPr>
          <p:txBody>
            <a:bodyPr wrap="square" lIns="0" tIns="0" rIns="0" bIns="0" rtlCol="0" anchor="t">
              <a:spAutoFit/>
            </a:bodyPr>
            <a:lstStyle/>
            <a:p>
              <a:pPr algn="ctr">
                <a:lnSpc>
                  <a:spcPts val="13299"/>
                </a:lnSpc>
              </a:pPr>
              <a:r>
                <a:rPr lang="en-US" sz="7500" dirty="0">
                  <a:solidFill>
                    <a:srgbClr val="1A1514"/>
                  </a:solidFill>
                  <a:latin typeface="Caveat Brush"/>
                  <a:ea typeface="Caveat Brush"/>
                  <a:cs typeface="Caveat Brush"/>
                  <a:sym typeface="Caveat Brush"/>
                </a:rPr>
                <a:t>ALL ABOUT </a:t>
              </a:r>
              <a:endParaRPr lang="vi-VN" sz="7500" dirty="0">
                <a:solidFill>
                  <a:srgbClr val="1A1514"/>
                </a:solidFill>
                <a:latin typeface="Caveat Brush"/>
                <a:ea typeface="Caveat Brush"/>
                <a:cs typeface="Caveat Brush"/>
                <a:sym typeface="Caveat Brush"/>
              </a:endParaRPr>
            </a:p>
            <a:p>
              <a:pPr algn="ctr">
                <a:lnSpc>
                  <a:spcPts val="13299"/>
                </a:lnSpc>
              </a:pPr>
              <a:r>
                <a:rPr lang="en-US" sz="7500" dirty="0">
                  <a:solidFill>
                    <a:srgbClr val="1A1514"/>
                  </a:solidFill>
                  <a:latin typeface="Caveat Brush"/>
                  <a:ea typeface="Caveat Brush"/>
                  <a:cs typeface="Caveat Brush"/>
                  <a:sym typeface="Caveat Brush"/>
                </a:rPr>
                <a:t>ME </a:t>
              </a:r>
            </a:p>
          </p:txBody>
        </p:sp>
      </p:grpSp>
      <p:pic>
        <p:nvPicPr>
          <p:cNvPr id="8" name="Picture 7">
            <a:extLst>
              <a:ext uri="{FF2B5EF4-FFF2-40B4-BE49-F238E27FC236}">
                <a16:creationId xmlns:a16="http://schemas.microsoft.com/office/drawing/2014/main" id="{7DA59EAF-0D68-4340-85AB-FF5A0B2704CE}"/>
              </a:ext>
            </a:extLst>
          </p:cNvPr>
          <p:cNvPicPr>
            <a:picLocks noChangeAspect="1"/>
          </p:cNvPicPr>
          <p:nvPr/>
        </p:nvPicPr>
        <p:blipFill rotWithShape="1">
          <a:blip r:embed="rId5"/>
          <a:srcRect r="58832" b="71178"/>
          <a:stretch/>
        </p:blipFill>
        <p:spPr>
          <a:xfrm>
            <a:off x="-33671" y="1528731"/>
            <a:ext cx="2957319" cy="730359"/>
          </a:xfrm>
          <a:prstGeom prst="rect">
            <a:avLst/>
          </a:prstGeom>
        </p:spPr>
      </p:pic>
      <p:pic>
        <p:nvPicPr>
          <p:cNvPr id="11" name="Picture 4">
            <a:extLst>
              <a:ext uri="{FF2B5EF4-FFF2-40B4-BE49-F238E27FC236}">
                <a16:creationId xmlns:a16="http://schemas.microsoft.com/office/drawing/2014/main" id="{CE8B949E-BCDA-4EB3-A053-5E87646CA2B6}"/>
              </a:ext>
            </a:extLst>
          </p:cNvPr>
          <p:cNvPicPr>
            <a:picLocks noChangeAspect="1"/>
          </p:cNvPicPr>
          <p:nvPr/>
        </p:nvPicPr>
        <p:blipFill>
          <a:blip r:embed="rId6"/>
          <a:srcRect/>
          <a:stretch>
            <a:fillRect/>
          </a:stretch>
        </p:blipFill>
        <p:spPr>
          <a:xfrm>
            <a:off x="4185046" y="2049825"/>
            <a:ext cx="3045464" cy="1477050"/>
          </a:xfrm>
          <a:prstGeom prst="rect">
            <a:avLst/>
          </a:prstGeom>
        </p:spPr>
      </p:pic>
      <p:sp>
        <p:nvSpPr>
          <p:cNvPr id="13" name="Freeform 6">
            <a:extLst>
              <a:ext uri="{FF2B5EF4-FFF2-40B4-BE49-F238E27FC236}">
                <a16:creationId xmlns:a16="http://schemas.microsoft.com/office/drawing/2014/main" id="{90D14AF2-F133-4CCC-B5A4-6A13E9BE672E}"/>
              </a:ext>
            </a:extLst>
          </p:cNvPr>
          <p:cNvSpPr/>
          <p:nvPr/>
        </p:nvSpPr>
        <p:spPr>
          <a:xfrm>
            <a:off x="4335316" y="4171778"/>
            <a:ext cx="1720050" cy="1720050"/>
          </a:xfrm>
          <a:custGeom>
            <a:avLst/>
            <a:gdLst/>
            <a:ahLst/>
            <a:cxnLst/>
            <a:rect l="l" t="t" r="r" b="b"/>
            <a:pathLst>
              <a:path w="1720050" h="1720050">
                <a:moveTo>
                  <a:pt x="0" y="0"/>
                </a:moveTo>
                <a:lnTo>
                  <a:pt x="1720050" y="0"/>
                </a:lnTo>
                <a:lnTo>
                  <a:pt x="1720050" y="1720050"/>
                </a:lnTo>
                <a:lnTo>
                  <a:pt x="0" y="1720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7">
            <a:extLst>
              <a:ext uri="{FF2B5EF4-FFF2-40B4-BE49-F238E27FC236}">
                <a16:creationId xmlns:a16="http://schemas.microsoft.com/office/drawing/2014/main" id="{37CF4380-B0AE-4421-9F64-0D4D16CCA3B2}"/>
              </a:ext>
            </a:extLst>
          </p:cNvPr>
          <p:cNvSpPr/>
          <p:nvPr/>
        </p:nvSpPr>
        <p:spPr>
          <a:xfrm>
            <a:off x="3288806" y="7180965"/>
            <a:ext cx="3303324" cy="863023"/>
          </a:xfrm>
          <a:custGeom>
            <a:avLst/>
            <a:gdLst/>
            <a:ahLst/>
            <a:cxnLst/>
            <a:rect l="l" t="t" r="r" b="b"/>
            <a:pathLst>
              <a:path w="3986623" h="710901">
                <a:moveTo>
                  <a:pt x="0" y="0"/>
                </a:moveTo>
                <a:lnTo>
                  <a:pt x="3986623" y="0"/>
                </a:lnTo>
                <a:lnTo>
                  <a:pt x="3986623" y="710901"/>
                </a:lnTo>
                <a:lnTo>
                  <a:pt x="0" y="710901"/>
                </a:lnTo>
                <a:lnTo>
                  <a:pt x="0" y="0"/>
                </a:lnTo>
                <a:close/>
              </a:path>
            </a:pathLst>
          </a:custGeom>
          <a:blipFill>
            <a:blip r:embed="rId9"/>
            <a:stretch>
              <a:fillRect b="-12156"/>
            </a:stretch>
          </a:blipFill>
        </p:spPr>
      </p:sp>
      <p:sp>
        <p:nvSpPr>
          <p:cNvPr id="15" name="TextBox 14">
            <a:extLst>
              <a:ext uri="{FF2B5EF4-FFF2-40B4-BE49-F238E27FC236}">
                <a16:creationId xmlns:a16="http://schemas.microsoft.com/office/drawing/2014/main" id="{2DDD8EF8-18B5-4E5E-9031-23932C60F618}"/>
              </a:ext>
            </a:extLst>
          </p:cNvPr>
          <p:cNvSpPr txBox="1"/>
          <p:nvPr/>
        </p:nvSpPr>
        <p:spPr>
          <a:xfrm>
            <a:off x="7243375" y="1561283"/>
            <a:ext cx="10426473" cy="2492990"/>
          </a:xfrm>
          <a:prstGeom prst="rect">
            <a:avLst/>
          </a:prstGeom>
          <a:noFill/>
        </p:spPr>
        <p:txBody>
          <a:bodyPr wrap="square" rtlCol="0">
            <a:spAutoFit/>
          </a:bodyPr>
          <a:lstStyle/>
          <a:p>
            <a:pPr>
              <a:lnSpc>
                <a:spcPct val="150000"/>
              </a:lnSpc>
            </a:pPr>
            <a:r>
              <a:rPr lang="en-US" sz="5400" b="1" dirty="0" err="1" smtClean="0">
                <a:solidFill>
                  <a:srgbClr val="FF0000"/>
                </a:solidFill>
                <a:latin typeface="Merriweather" panose="00000500000000000000" pitchFamily="2" charset="0"/>
              </a:rPr>
              <a:t>Huỳnh</a:t>
            </a:r>
            <a:r>
              <a:rPr lang="en-US" sz="5400" b="1" dirty="0" smtClean="0">
                <a:solidFill>
                  <a:srgbClr val="FF0000"/>
                </a:solidFill>
                <a:latin typeface="Merriweather" panose="00000500000000000000" pitchFamily="2" charset="0"/>
              </a:rPr>
              <a:t> </a:t>
            </a:r>
            <a:r>
              <a:rPr lang="en-US" sz="5400" b="1" dirty="0" err="1" smtClean="0">
                <a:solidFill>
                  <a:srgbClr val="FF0000"/>
                </a:solidFill>
                <a:latin typeface="Merriweather" panose="00000500000000000000" pitchFamily="2" charset="0"/>
              </a:rPr>
              <a:t>Trung</a:t>
            </a:r>
            <a:r>
              <a:rPr lang="en-US" sz="5400" b="1" dirty="0" smtClean="0">
                <a:solidFill>
                  <a:srgbClr val="FF0000"/>
                </a:solidFill>
                <a:latin typeface="Merriweather" panose="00000500000000000000" pitchFamily="2" charset="0"/>
              </a:rPr>
              <a:t> </a:t>
            </a:r>
            <a:r>
              <a:rPr lang="en-US" sz="5400" b="1" dirty="0" err="1" smtClean="0">
                <a:solidFill>
                  <a:srgbClr val="FF0000"/>
                </a:solidFill>
                <a:latin typeface="Merriweather" panose="00000500000000000000" pitchFamily="2" charset="0"/>
              </a:rPr>
              <a:t>Hiếu</a:t>
            </a:r>
            <a:endParaRPr lang="en-US" sz="5400" b="1" dirty="0">
              <a:solidFill>
                <a:srgbClr val="FF0000"/>
              </a:solidFill>
              <a:latin typeface="Merriweather" panose="00000500000000000000" pitchFamily="2" charset="0"/>
            </a:endParaRPr>
          </a:p>
          <a:p>
            <a:pPr>
              <a:lnSpc>
                <a:spcPct val="150000"/>
              </a:lnSpc>
            </a:pPr>
            <a:r>
              <a:rPr lang="en-US" sz="4500" b="1" i="1" dirty="0">
                <a:latin typeface="Merriweather" panose="00000500000000000000" pitchFamily="2" charset="0"/>
              </a:rPr>
              <a:t>GV </a:t>
            </a:r>
            <a:r>
              <a:rPr lang="en-US" sz="4500" b="1" i="1" dirty="0" err="1" smtClean="0">
                <a:latin typeface="Merriweather" panose="00000500000000000000" pitchFamily="2" charset="0"/>
              </a:rPr>
              <a:t>Lịch</a:t>
            </a:r>
            <a:r>
              <a:rPr lang="en-US" sz="4500" b="1" i="1" dirty="0" smtClean="0">
                <a:latin typeface="Merriweather" panose="00000500000000000000" pitchFamily="2" charset="0"/>
              </a:rPr>
              <a:t> </a:t>
            </a:r>
            <a:r>
              <a:rPr lang="en-US" sz="4500" b="1" i="1" dirty="0" err="1" smtClean="0">
                <a:latin typeface="Merriweather" panose="00000500000000000000" pitchFamily="2" charset="0"/>
              </a:rPr>
              <a:t>Sử</a:t>
            </a:r>
            <a:r>
              <a:rPr lang="en-US" sz="4500" b="1" i="1" dirty="0" smtClean="0">
                <a:latin typeface="Merriweather" panose="00000500000000000000" pitchFamily="2" charset="0"/>
              </a:rPr>
              <a:t> - </a:t>
            </a:r>
            <a:r>
              <a:rPr lang="en-US" sz="4500" b="1" i="1" dirty="0" err="1" smtClean="0">
                <a:latin typeface="Merriweather" panose="00000500000000000000" pitchFamily="2" charset="0"/>
              </a:rPr>
              <a:t>Địa</a:t>
            </a:r>
            <a:r>
              <a:rPr lang="en-US" sz="4500" b="1" i="1" dirty="0" smtClean="0">
                <a:latin typeface="Merriweather" panose="00000500000000000000" pitchFamily="2" charset="0"/>
              </a:rPr>
              <a:t> </a:t>
            </a:r>
            <a:r>
              <a:rPr lang="en-US" sz="4500" b="1" i="1" dirty="0" err="1">
                <a:latin typeface="Merriweather" panose="00000500000000000000" pitchFamily="2" charset="0"/>
              </a:rPr>
              <a:t>lí</a:t>
            </a:r>
            <a:r>
              <a:rPr lang="en-US" sz="4500" b="1" i="1" dirty="0">
                <a:latin typeface="Merriweather" panose="00000500000000000000" pitchFamily="2" charset="0"/>
              </a:rPr>
              <a:t>, GD </a:t>
            </a:r>
            <a:r>
              <a:rPr lang="en-US" sz="4500" b="1" i="1" dirty="0" err="1">
                <a:latin typeface="Merriweather" panose="00000500000000000000" pitchFamily="2" charset="0"/>
              </a:rPr>
              <a:t>Địa</a:t>
            </a:r>
            <a:r>
              <a:rPr lang="en-US" sz="4500" b="1" i="1" dirty="0">
                <a:latin typeface="Merriweather" panose="00000500000000000000" pitchFamily="2" charset="0"/>
              </a:rPr>
              <a:t> </a:t>
            </a:r>
            <a:r>
              <a:rPr lang="en-US" sz="4500" b="1" i="1" dirty="0" err="1">
                <a:latin typeface="Merriweather" panose="00000500000000000000" pitchFamily="2" charset="0"/>
              </a:rPr>
              <a:t>ph</a:t>
            </a:r>
            <a:r>
              <a:rPr lang="vi-VN" sz="4500" b="1" i="1" dirty="0">
                <a:latin typeface="Merriweather" panose="00000500000000000000" pitchFamily="2" charset="0"/>
              </a:rPr>
              <a:t>ư</a:t>
            </a:r>
            <a:r>
              <a:rPr lang="en-US" sz="4500" b="1" i="1" dirty="0" err="1">
                <a:latin typeface="Merriweather" panose="00000500000000000000" pitchFamily="2" charset="0"/>
              </a:rPr>
              <a:t>ơng</a:t>
            </a:r>
            <a:r>
              <a:rPr lang="vi-VN" sz="5000" b="1" i="1" dirty="0">
                <a:latin typeface="Merriweather" panose="00000500000000000000" pitchFamily="2" charset="0"/>
              </a:rPr>
              <a:t> </a:t>
            </a:r>
            <a:endParaRPr lang="en-US" sz="5000" b="1" i="1" dirty="0">
              <a:latin typeface="Merriweather" panose="00000500000000000000" pitchFamily="2" charset="0"/>
            </a:endParaRPr>
          </a:p>
        </p:txBody>
      </p:sp>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79588"/>
            <a:ext cx="18288000" cy="8712112"/>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2932618" y="156258"/>
            <a:ext cx="11850182" cy="923330"/>
          </a:xfrm>
          <a:prstGeom prst="rect">
            <a:avLst/>
          </a:prstGeom>
          <a:noFill/>
        </p:spPr>
        <p:txBody>
          <a:bodyPr wrap="square" rtlCol="0">
            <a:spAutoFit/>
          </a:bodyPr>
          <a:lstStyle/>
          <a:p>
            <a:pPr algn="ctr"/>
            <a:r>
              <a:rPr lang="en-VN" sz="5400" b="1" dirty="0">
                <a:solidFill>
                  <a:srgbClr val="FF0000"/>
                </a:solidFill>
                <a:latin typeface="Times New Roman" panose="02020603050405020304" pitchFamily="18" charset="0"/>
                <a:cs typeface="Times New Roman" panose="02020603050405020304" pitchFamily="18" charset="0"/>
              </a:rPr>
              <a:t>Bài 2: THỜI GIAN TRONG LỊCH SỬ</a:t>
            </a: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6395254" y="1523478"/>
            <a:ext cx="2339130" cy="1571711"/>
          </a:xfrm>
          <a:prstGeom prst="rect">
            <a:avLst/>
          </a:prstGeom>
        </p:spPr>
      </p:pic>
      <p:sp>
        <p:nvSpPr>
          <p:cNvPr id="13" name="TextBox 12">
            <a:extLst>
              <a:ext uri="{FF2B5EF4-FFF2-40B4-BE49-F238E27FC236}">
                <a16:creationId xmlns:a16="http://schemas.microsoft.com/office/drawing/2014/main" id="{D2EDAE1D-670B-2A4C-A4B2-0CAD2AC7E5E7}"/>
              </a:ext>
            </a:extLst>
          </p:cNvPr>
          <p:cNvSpPr txBox="1"/>
          <p:nvPr/>
        </p:nvSpPr>
        <p:spPr>
          <a:xfrm>
            <a:off x="351846" y="1280636"/>
            <a:ext cx="10103478" cy="738664"/>
          </a:xfrm>
          <a:prstGeom prst="rect">
            <a:avLst/>
          </a:prstGeom>
          <a:noFill/>
        </p:spPr>
        <p:txBody>
          <a:bodyPr wrap="square" rtlCol="0">
            <a:spAutoFit/>
          </a:bodyPr>
          <a:lstStyle/>
          <a:p>
            <a:r>
              <a:rPr lang="vi-VN" sz="4200" b="1" dirty="0">
                <a:solidFill>
                  <a:srgbClr val="FFFF00"/>
                </a:solidFill>
                <a:latin typeface="Times New Roman" panose="02020603050405020304" pitchFamily="18" charset="0"/>
                <a:cs typeface="Times New Roman" panose="02020603050405020304" pitchFamily="18" charset="0"/>
              </a:rPr>
              <a:t>I</a:t>
            </a:r>
            <a:r>
              <a:rPr lang="en-VN" sz="4200" b="1" dirty="0">
                <a:solidFill>
                  <a:srgbClr val="FFFF00"/>
                </a:solidFill>
                <a:latin typeface="Times New Roman" panose="02020603050405020304" pitchFamily="18" charset="0"/>
                <a:cs typeface="Times New Roman" panose="02020603050405020304" pitchFamily="18" charset="0"/>
              </a:rPr>
              <a:t>I. Cách tính thời gian</a:t>
            </a:r>
          </a:p>
        </p:txBody>
      </p:sp>
      <p:sp>
        <p:nvSpPr>
          <p:cNvPr id="4" name="TextBox 3"/>
          <p:cNvSpPr txBox="1"/>
          <p:nvPr/>
        </p:nvSpPr>
        <p:spPr>
          <a:xfrm>
            <a:off x="351810" y="1853505"/>
            <a:ext cx="16311492" cy="1384995"/>
          </a:xfrm>
          <a:prstGeom prst="rect">
            <a:avLst/>
          </a:prstGeom>
          <a:noFill/>
        </p:spPr>
        <p:txBody>
          <a:bodyPr wrap="square" rtlCol="0">
            <a:spAutoFit/>
          </a:bodyPr>
          <a:lstStyle/>
          <a:p>
            <a:pPr algn="just"/>
            <a:r>
              <a:rPr lang="vi-VN" sz="4200" dirty="0">
                <a:solidFill>
                  <a:schemeClr val="bg1"/>
                </a:solidFill>
                <a:latin typeface="+mj-lt"/>
              </a:rPr>
              <a:t>Quan sát H.2.4 và thông tin trong SGK, em hãy giải thích các khái niệm TCN, CN, thập kỉ, thế kỉ, thiên niên kỉ?</a:t>
            </a:r>
            <a:endParaRPr lang="en-US" sz="4200" dirty="0">
              <a:solidFill>
                <a:schemeClr val="bg1"/>
              </a:solidFill>
              <a:latin typeface="+mj-lt"/>
            </a:endParaRPr>
          </a:p>
        </p:txBody>
      </p:sp>
      <p:sp>
        <p:nvSpPr>
          <p:cNvPr id="5" name="TextBox 4"/>
          <p:cNvSpPr txBox="1"/>
          <p:nvPr/>
        </p:nvSpPr>
        <p:spPr>
          <a:xfrm>
            <a:off x="466833" y="5700236"/>
            <a:ext cx="16196469" cy="738664"/>
          </a:xfrm>
          <a:prstGeom prst="rect">
            <a:avLst/>
          </a:prstGeom>
          <a:noFill/>
        </p:spPr>
        <p:txBody>
          <a:bodyPr wrap="square" rtlCol="0">
            <a:spAutoFit/>
          </a:bodyPr>
          <a:lstStyle/>
          <a:p>
            <a:r>
              <a:rPr lang="vi-VN" sz="4200" dirty="0">
                <a:solidFill>
                  <a:srgbClr val="FFFF00"/>
                </a:solidFill>
                <a:latin typeface="+mj-lt"/>
              </a:rPr>
              <a:t>- </a:t>
            </a:r>
            <a:r>
              <a:rPr lang="fr-FR" sz="4200" dirty="0" err="1">
                <a:solidFill>
                  <a:srgbClr val="FFFF00"/>
                </a:solidFill>
                <a:latin typeface="+mj-lt"/>
              </a:rPr>
              <a:t>Công</a:t>
            </a:r>
            <a:r>
              <a:rPr lang="fr-FR" sz="4200" dirty="0">
                <a:solidFill>
                  <a:srgbClr val="FFFF00"/>
                </a:solidFill>
                <a:latin typeface="+mj-lt"/>
              </a:rPr>
              <a:t> </a:t>
            </a:r>
            <a:r>
              <a:rPr lang="fr-FR" sz="4200" dirty="0" err="1">
                <a:solidFill>
                  <a:srgbClr val="FFFF00"/>
                </a:solidFill>
                <a:latin typeface="+mj-lt"/>
              </a:rPr>
              <a:t>lịch</a:t>
            </a:r>
            <a:r>
              <a:rPr lang="fr-FR" sz="4200" dirty="0">
                <a:solidFill>
                  <a:srgbClr val="FFFF00"/>
                </a:solidFill>
                <a:latin typeface="+mj-lt"/>
              </a:rPr>
              <a:t> </a:t>
            </a:r>
            <a:r>
              <a:rPr lang="fr-FR" sz="4200" dirty="0" err="1">
                <a:solidFill>
                  <a:srgbClr val="FFFF00"/>
                </a:solidFill>
                <a:latin typeface="+mj-lt"/>
              </a:rPr>
              <a:t>lấy</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1 là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làm</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đầu</a:t>
            </a:r>
            <a:r>
              <a:rPr lang="fr-FR" sz="4200" dirty="0">
                <a:solidFill>
                  <a:srgbClr val="FFFF00"/>
                </a:solidFill>
                <a:latin typeface="+mj-lt"/>
              </a:rPr>
              <a:t> </a:t>
            </a:r>
            <a:r>
              <a:rPr lang="fr-FR" sz="4200" dirty="0" err="1">
                <a:solidFill>
                  <a:srgbClr val="FFFF00"/>
                </a:solidFill>
                <a:latin typeface="+mj-lt"/>
              </a:rPr>
              <a:t>tiên</a:t>
            </a:r>
            <a:r>
              <a:rPr lang="fr-FR" sz="4200" dirty="0">
                <a:solidFill>
                  <a:srgbClr val="FFFF00"/>
                </a:solidFill>
                <a:latin typeface="+mj-lt"/>
              </a:rPr>
              <a:t> </a:t>
            </a:r>
            <a:r>
              <a:rPr lang="fr-FR" sz="4200" dirty="0" err="1">
                <a:solidFill>
                  <a:srgbClr val="FFFF00"/>
                </a:solidFill>
                <a:latin typeface="+mj-lt"/>
              </a:rPr>
              <a:t>của</a:t>
            </a:r>
            <a:r>
              <a:rPr lang="fr-FR" sz="4200" dirty="0">
                <a:solidFill>
                  <a:srgbClr val="FFFF00"/>
                </a:solidFill>
                <a:latin typeface="+mj-lt"/>
              </a:rPr>
              <a:t> </a:t>
            </a:r>
            <a:r>
              <a:rPr lang="fr-FR" sz="4200" dirty="0" err="1">
                <a:solidFill>
                  <a:srgbClr val="FFFF00"/>
                </a:solidFill>
                <a:latin typeface="+mj-lt"/>
              </a:rPr>
              <a:t>Công</a:t>
            </a:r>
            <a:r>
              <a:rPr lang="fr-FR" sz="4200" dirty="0">
                <a:solidFill>
                  <a:srgbClr val="FFFF00"/>
                </a:solidFill>
                <a:latin typeface="+mj-lt"/>
              </a:rPr>
              <a:t> </a:t>
            </a:r>
            <a:r>
              <a:rPr lang="fr-FR" sz="4200" dirty="0" err="1">
                <a:solidFill>
                  <a:srgbClr val="FFFF00"/>
                </a:solidFill>
                <a:latin typeface="+mj-lt"/>
              </a:rPr>
              <a:t>nguyên</a:t>
            </a:r>
            <a:endParaRPr lang="en-US" sz="4200" dirty="0">
              <a:solidFill>
                <a:srgbClr val="FFFF00"/>
              </a:solidFill>
              <a:latin typeface="+mj-lt"/>
            </a:endParaRPr>
          </a:p>
        </p:txBody>
      </p:sp>
      <p:sp>
        <p:nvSpPr>
          <p:cNvPr id="6" name="TextBox 5"/>
          <p:cNvSpPr txBox="1"/>
          <p:nvPr/>
        </p:nvSpPr>
        <p:spPr>
          <a:xfrm>
            <a:off x="466833" y="6328856"/>
            <a:ext cx="16196469" cy="1800493"/>
          </a:xfrm>
          <a:prstGeom prst="rect">
            <a:avLst/>
          </a:prstGeom>
          <a:noFill/>
        </p:spPr>
        <p:txBody>
          <a:bodyPr wrap="square" rtlCol="0">
            <a:spAutoFit/>
          </a:bodyPr>
          <a:lstStyle/>
          <a:p>
            <a:pPr lvl="0"/>
            <a:r>
              <a:rPr lang="vi-VN" sz="4200" dirty="0">
                <a:solidFill>
                  <a:srgbClr val="FFFF00"/>
                </a:solidFill>
                <a:latin typeface="+mj-lt"/>
              </a:rPr>
              <a:t>- </a:t>
            </a:r>
            <a:r>
              <a:rPr lang="fr-FR" sz="4200" dirty="0" err="1">
                <a:solidFill>
                  <a:srgbClr val="FFFF00"/>
                </a:solidFill>
                <a:latin typeface="+mj-lt"/>
              </a:rPr>
              <a:t>Trước</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đó</a:t>
            </a:r>
            <a:r>
              <a:rPr lang="fr-FR" sz="4200" dirty="0">
                <a:solidFill>
                  <a:srgbClr val="FFFF00"/>
                </a:solidFill>
                <a:latin typeface="+mj-lt"/>
              </a:rPr>
              <a:t> là </a:t>
            </a:r>
            <a:r>
              <a:rPr lang="fr-FR" sz="4200" dirty="0" err="1">
                <a:solidFill>
                  <a:srgbClr val="FFFF00"/>
                </a:solidFill>
                <a:latin typeface="+mj-lt"/>
              </a:rPr>
              <a:t>trước</a:t>
            </a:r>
            <a:r>
              <a:rPr lang="fr-FR" sz="4200" dirty="0">
                <a:solidFill>
                  <a:srgbClr val="FFFF00"/>
                </a:solidFill>
                <a:latin typeface="+mj-lt"/>
              </a:rPr>
              <a:t> </a:t>
            </a:r>
            <a:r>
              <a:rPr lang="fr-FR" sz="4200" dirty="0" err="1">
                <a:solidFill>
                  <a:srgbClr val="FFFF00"/>
                </a:solidFill>
                <a:latin typeface="+mj-lt"/>
              </a:rPr>
              <a:t>Công</a:t>
            </a:r>
            <a:r>
              <a:rPr lang="fr-FR" sz="4200" dirty="0">
                <a:solidFill>
                  <a:srgbClr val="FFFF00"/>
                </a:solidFill>
                <a:latin typeface="+mj-lt"/>
              </a:rPr>
              <a:t> </a:t>
            </a:r>
            <a:r>
              <a:rPr lang="fr-FR" sz="4200" dirty="0" err="1">
                <a:solidFill>
                  <a:srgbClr val="FFFF00"/>
                </a:solidFill>
                <a:latin typeface="+mj-lt"/>
              </a:rPr>
              <a:t>nguyên</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179 TCN, </a:t>
            </a:r>
            <a:r>
              <a:rPr lang="fr-FR" sz="4200" dirty="0" err="1">
                <a:solidFill>
                  <a:srgbClr val="FFFF00"/>
                </a:solidFill>
                <a:latin typeface="+mj-lt"/>
              </a:rPr>
              <a:t>năm</a:t>
            </a:r>
            <a:r>
              <a:rPr lang="fr-FR" sz="4200" dirty="0">
                <a:solidFill>
                  <a:srgbClr val="FFFF00"/>
                </a:solidFill>
                <a:latin typeface="+mj-lt"/>
              </a:rPr>
              <a:t> 111 TCN)</a:t>
            </a:r>
            <a:endParaRPr lang="en-US" sz="4200" dirty="0">
              <a:solidFill>
                <a:srgbClr val="FFFF00"/>
              </a:solidFill>
              <a:latin typeface="+mj-lt"/>
            </a:endParaRPr>
          </a:p>
          <a:p>
            <a:pPr lvl="0"/>
            <a:r>
              <a:rPr lang="fr-FR" sz="4200" dirty="0" err="1">
                <a:solidFill>
                  <a:srgbClr val="FFFF00"/>
                </a:solidFill>
                <a:latin typeface="+mj-lt"/>
              </a:rPr>
              <a:t>Sau</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đó</a:t>
            </a:r>
            <a:r>
              <a:rPr lang="fr-FR" sz="4200" dirty="0">
                <a:solidFill>
                  <a:srgbClr val="FFFF00"/>
                </a:solidFill>
                <a:latin typeface="+mj-lt"/>
              </a:rPr>
              <a:t> là </a:t>
            </a:r>
            <a:r>
              <a:rPr lang="fr-FR" sz="4200" dirty="0" err="1">
                <a:solidFill>
                  <a:srgbClr val="FFFF00"/>
                </a:solidFill>
                <a:latin typeface="+mj-lt"/>
              </a:rPr>
              <a:t>Công</a:t>
            </a:r>
            <a:r>
              <a:rPr lang="fr-FR" sz="4200" dirty="0">
                <a:solidFill>
                  <a:srgbClr val="FFFF00"/>
                </a:solidFill>
                <a:latin typeface="+mj-lt"/>
              </a:rPr>
              <a:t> </a:t>
            </a:r>
            <a:r>
              <a:rPr lang="fr-FR" sz="4200" dirty="0" err="1">
                <a:solidFill>
                  <a:srgbClr val="FFFF00"/>
                </a:solidFill>
                <a:latin typeface="+mj-lt"/>
              </a:rPr>
              <a:t>nguyên</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544 CN, </a:t>
            </a:r>
            <a:r>
              <a:rPr lang="fr-FR" sz="4200" dirty="0" err="1">
                <a:solidFill>
                  <a:srgbClr val="FFFF00"/>
                </a:solidFill>
                <a:latin typeface="+mj-lt"/>
              </a:rPr>
              <a:t>năm</a:t>
            </a:r>
            <a:r>
              <a:rPr lang="fr-FR" sz="4200" dirty="0">
                <a:solidFill>
                  <a:srgbClr val="FFFF00"/>
                </a:solidFill>
                <a:latin typeface="+mj-lt"/>
              </a:rPr>
              <a:t> 938 CN).</a:t>
            </a:r>
            <a:endParaRPr lang="en-US" sz="4200" dirty="0">
              <a:solidFill>
                <a:srgbClr val="FFFF00"/>
              </a:solidFill>
              <a:latin typeface="+mj-lt"/>
            </a:endParaRPr>
          </a:p>
          <a:p>
            <a:endParaRPr lang="en-US" sz="2700" dirty="0">
              <a:latin typeface="+mj-lt"/>
            </a:endParaRPr>
          </a:p>
        </p:txBody>
      </p:sp>
      <p:sp>
        <p:nvSpPr>
          <p:cNvPr id="10" name="TextBox 9"/>
          <p:cNvSpPr txBox="1"/>
          <p:nvPr/>
        </p:nvSpPr>
        <p:spPr>
          <a:xfrm>
            <a:off x="466834" y="7658100"/>
            <a:ext cx="16553978" cy="3093154"/>
          </a:xfrm>
          <a:prstGeom prst="rect">
            <a:avLst/>
          </a:prstGeom>
          <a:noFill/>
        </p:spPr>
        <p:txBody>
          <a:bodyPr wrap="square" rtlCol="0">
            <a:spAutoFit/>
          </a:bodyPr>
          <a:lstStyle/>
          <a:p>
            <a:pPr algn="just"/>
            <a:r>
              <a:rPr lang="vi-VN" sz="4200" dirty="0">
                <a:solidFill>
                  <a:srgbClr val="FFFF00"/>
                </a:solidFill>
                <a:latin typeface="+mj-lt"/>
              </a:rPr>
              <a:t>- </a:t>
            </a:r>
            <a:r>
              <a:rPr lang="fr-FR" sz="4200" dirty="0" err="1">
                <a:solidFill>
                  <a:srgbClr val="FFFF00"/>
                </a:solidFill>
                <a:latin typeface="+mj-lt"/>
              </a:rPr>
              <a:t>Một</a:t>
            </a:r>
            <a:r>
              <a:rPr lang="fr-FR" sz="4200" dirty="0">
                <a:solidFill>
                  <a:srgbClr val="FFFF00"/>
                </a:solidFill>
                <a:latin typeface="+mj-lt"/>
              </a:rPr>
              <a:t> </a:t>
            </a:r>
            <a:r>
              <a:rPr lang="fr-FR" sz="4200" dirty="0" err="1">
                <a:solidFill>
                  <a:srgbClr val="FFFF00"/>
                </a:solidFill>
                <a:latin typeface="+mj-lt"/>
              </a:rPr>
              <a:t>thập</a:t>
            </a:r>
            <a:r>
              <a:rPr lang="fr-FR" sz="4200" dirty="0">
                <a:solidFill>
                  <a:srgbClr val="FFFF00"/>
                </a:solidFill>
                <a:latin typeface="+mj-lt"/>
              </a:rPr>
              <a:t> </a:t>
            </a:r>
            <a:r>
              <a:rPr lang="fr-FR" sz="4200" dirty="0" err="1">
                <a:solidFill>
                  <a:srgbClr val="FFFF00"/>
                </a:solidFill>
                <a:latin typeface="+mj-lt"/>
              </a:rPr>
              <a:t>kỉ</a:t>
            </a:r>
            <a:r>
              <a:rPr lang="fr-FR" sz="4200" dirty="0">
                <a:solidFill>
                  <a:srgbClr val="FFFF00"/>
                </a:solidFill>
                <a:latin typeface="+mj-lt"/>
              </a:rPr>
              <a:t> là 10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Một</a:t>
            </a:r>
            <a:r>
              <a:rPr lang="fr-FR" sz="4200" dirty="0">
                <a:solidFill>
                  <a:srgbClr val="FFFF00"/>
                </a:solidFill>
                <a:latin typeface="+mj-lt"/>
              </a:rPr>
              <a:t> </a:t>
            </a:r>
            <a:r>
              <a:rPr lang="fr-FR" sz="4200" dirty="0" err="1">
                <a:solidFill>
                  <a:srgbClr val="FFFF00"/>
                </a:solidFill>
                <a:latin typeface="+mj-lt"/>
              </a:rPr>
              <a:t>thế</a:t>
            </a:r>
            <a:r>
              <a:rPr lang="fr-FR" sz="4200" dirty="0">
                <a:solidFill>
                  <a:srgbClr val="FFFF00"/>
                </a:solidFill>
                <a:latin typeface="+mj-lt"/>
              </a:rPr>
              <a:t> </a:t>
            </a:r>
            <a:r>
              <a:rPr lang="fr-FR" sz="4200" dirty="0" err="1">
                <a:solidFill>
                  <a:srgbClr val="FFFF00"/>
                </a:solidFill>
                <a:latin typeface="+mj-lt"/>
              </a:rPr>
              <a:t>kỉ</a:t>
            </a:r>
            <a:r>
              <a:rPr lang="fr-FR" sz="4200" dirty="0">
                <a:solidFill>
                  <a:srgbClr val="FFFF00"/>
                </a:solidFill>
                <a:latin typeface="+mj-lt"/>
              </a:rPr>
              <a:t> là 100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544 là </a:t>
            </a:r>
            <a:r>
              <a:rPr lang="fr-FR" sz="4200" dirty="0" err="1">
                <a:solidFill>
                  <a:srgbClr val="FFFF00"/>
                </a:solidFill>
                <a:latin typeface="+mj-lt"/>
              </a:rPr>
              <a:t>thế</a:t>
            </a:r>
            <a:r>
              <a:rPr lang="fr-FR" sz="4200" dirty="0">
                <a:solidFill>
                  <a:srgbClr val="FFFF00"/>
                </a:solidFill>
                <a:latin typeface="+mj-lt"/>
              </a:rPr>
              <a:t> </a:t>
            </a:r>
            <a:r>
              <a:rPr lang="fr-FR" sz="4200" dirty="0" err="1">
                <a:solidFill>
                  <a:srgbClr val="FFFF00"/>
                </a:solidFill>
                <a:latin typeface="+mj-lt"/>
              </a:rPr>
              <a:t>kỉ</a:t>
            </a:r>
            <a:r>
              <a:rPr lang="fr-FR" sz="4200" dirty="0">
                <a:solidFill>
                  <a:srgbClr val="FFFF00"/>
                </a:solidFill>
                <a:latin typeface="+mj-lt"/>
              </a:rPr>
              <a:t> VI </a:t>
            </a:r>
            <a:r>
              <a:rPr lang="fr-FR" sz="4200" dirty="0" err="1">
                <a:solidFill>
                  <a:srgbClr val="FFFF00"/>
                </a:solidFill>
                <a:latin typeface="+mj-lt"/>
              </a:rPr>
              <a:t>Công</a:t>
            </a:r>
            <a:r>
              <a:rPr lang="fr-FR" sz="4200" dirty="0">
                <a:solidFill>
                  <a:srgbClr val="FFFF00"/>
                </a:solidFill>
                <a:latin typeface="+mj-lt"/>
              </a:rPr>
              <a:t> </a:t>
            </a:r>
            <a:r>
              <a:rPr lang="fr-FR" sz="4200" dirty="0" err="1">
                <a:solidFill>
                  <a:srgbClr val="FFFF00"/>
                </a:solidFill>
                <a:latin typeface="+mj-lt"/>
              </a:rPr>
              <a:t>nguyên</a:t>
            </a:r>
            <a:r>
              <a:rPr lang="fr-FR" sz="4200" dirty="0">
                <a:solidFill>
                  <a:srgbClr val="FFFF00"/>
                </a:solidFill>
                <a:latin typeface="+mj-lt"/>
              </a:rPr>
              <a:t>). </a:t>
            </a:r>
            <a:r>
              <a:rPr lang="fr-FR" sz="4200" dirty="0" err="1">
                <a:solidFill>
                  <a:srgbClr val="FFFF00"/>
                </a:solidFill>
                <a:latin typeface="+mj-lt"/>
              </a:rPr>
              <a:t>Một</a:t>
            </a:r>
            <a:r>
              <a:rPr lang="fr-FR" sz="4200" dirty="0">
                <a:solidFill>
                  <a:srgbClr val="FFFF00"/>
                </a:solidFill>
                <a:latin typeface="+mj-lt"/>
              </a:rPr>
              <a:t> </a:t>
            </a:r>
            <a:r>
              <a:rPr lang="fr-FR" sz="4200" dirty="0" err="1">
                <a:solidFill>
                  <a:srgbClr val="FFFF00"/>
                </a:solidFill>
                <a:latin typeface="+mj-lt"/>
              </a:rPr>
              <a:t>thiên</a:t>
            </a:r>
            <a:r>
              <a:rPr lang="fr-FR" sz="4200" dirty="0">
                <a:solidFill>
                  <a:srgbClr val="FFFF00"/>
                </a:solidFill>
                <a:latin typeface="+mj-lt"/>
              </a:rPr>
              <a:t> </a:t>
            </a:r>
            <a:r>
              <a:rPr lang="fr-FR" sz="4200" dirty="0" err="1">
                <a:solidFill>
                  <a:srgbClr val="FFFF00"/>
                </a:solidFill>
                <a:latin typeface="+mj-lt"/>
              </a:rPr>
              <a:t>niên</a:t>
            </a:r>
            <a:r>
              <a:rPr lang="fr-FR" sz="4200" dirty="0">
                <a:solidFill>
                  <a:srgbClr val="FFFF00"/>
                </a:solidFill>
                <a:latin typeface="+mj-lt"/>
              </a:rPr>
              <a:t> </a:t>
            </a:r>
            <a:r>
              <a:rPr lang="fr-FR" sz="4200" dirty="0" err="1">
                <a:solidFill>
                  <a:srgbClr val="FFFF00"/>
                </a:solidFill>
                <a:latin typeface="+mj-lt"/>
              </a:rPr>
              <a:t>kỉ</a:t>
            </a:r>
            <a:r>
              <a:rPr lang="fr-FR" sz="4200" dirty="0">
                <a:solidFill>
                  <a:srgbClr val="FFFF00"/>
                </a:solidFill>
                <a:latin typeface="+mj-lt"/>
              </a:rPr>
              <a:t> là 1000 </a:t>
            </a:r>
            <a:r>
              <a:rPr lang="fr-FR" sz="4200" dirty="0" err="1">
                <a:solidFill>
                  <a:srgbClr val="FFFF00"/>
                </a:solidFill>
                <a:latin typeface="+mj-lt"/>
              </a:rPr>
              <a:t>năm</a:t>
            </a:r>
            <a:r>
              <a:rPr lang="fr-FR" sz="4200" dirty="0">
                <a:solidFill>
                  <a:srgbClr val="FFFF00"/>
                </a:solidFill>
                <a:latin typeface="+mj-lt"/>
              </a:rPr>
              <a:t> (</a:t>
            </a:r>
            <a:r>
              <a:rPr lang="fr-FR" sz="4200" dirty="0" err="1">
                <a:solidFill>
                  <a:srgbClr val="FFFF00"/>
                </a:solidFill>
                <a:latin typeface="+mj-lt"/>
              </a:rPr>
              <a:t>từ</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1 </a:t>
            </a:r>
            <a:r>
              <a:rPr lang="fr-FR" sz="4200" dirty="0" err="1">
                <a:solidFill>
                  <a:srgbClr val="FFFF00"/>
                </a:solidFill>
                <a:latin typeface="+mj-lt"/>
              </a:rPr>
              <a:t>đến</a:t>
            </a:r>
            <a:r>
              <a:rPr lang="fr-FR" sz="4200" dirty="0">
                <a:solidFill>
                  <a:srgbClr val="FFFF00"/>
                </a:solidFill>
                <a:latin typeface="+mj-lt"/>
              </a:rPr>
              <a:t> </a:t>
            </a:r>
            <a:r>
              <a:rPr lang="fr-FR" sz="4200" dirty="0" err="1">
                <a:solidFill>
                  <a:srgbClr val="FFFF00"/>
                </a:solidFill>
                <a:latin typeface="+mj-lt"/>
              </a:rPr>
              <a:t>năm</a:t>
            </a:r>
            <a:r>
              <a:rPr lang="fr-FR" sz="4200" dirty="0">
                <a:solidFill>
                  <a:srgbClr val="FFFF00"/>
                </a:solidFill>
                <a:latin typeface="+mj-lt"/>
              </a:rPr>
              <a:t> 938 là </a:t>
            </a:r>
            <a:r>
              <a:rPr lang="fr-FR" sz="4200" dirty="0" err="1">
                <a:solidFill>
                  <a:srgbClr val="FFFF00"/>
                </a:solidFill>
                <a:latin typeface="+mj-lt"/>
              </a:rPr>
              <a:t>gần</a:t>
            </a:r>
            <a:r>
              <a:rPr lang="fr-FR" sz="4200" dirty="0">
                <a:solidFill>
                  <a:srgbClr val="FFFF00"/>
                </a:solidFill>
                <a:latin typeface="+mj-lt"/>
              </a:rPr>
              <a:t> 1 </a:t>
            </a:r>
            <a:r>
              <a:rPr lang="fr-FR" sz="4200" dirty="0" err="1">
                <a:solidFill>
                  <a:srgbClr val="FFFF00"/>
                </a:solidFill>
                <a:latin typeface="+mj-lt"/>
              </a:rPr>
              <a:t>thiên</a:t>
            </a:r>
            <a:r>
              <a:rPr lang="fr-FR" sz="4200" dirty="0">
                <a:solidFill>
                  <a:srgbClr val="FFFF00"/>
                </a:solidFill>
                <a:latin typeface="+mj-lt"/>
              </a:rPr>
              <a:t> </a:t>
            </a:r>
            <a:r>
              <a:rPr lang="fr-FR" sz="4200" dirty="0" err="1">
                <a:solidFill>
                  <a:srgbClr val="FFFF00"/>
                </a:solidFill>
                <a:latin typeface="+mj-lt"/>
              </a:rPr>
              <a:t>niên</a:t>
            </a:r>
            <a:r>
              <a:rPr lang="fr-FR" sz="4200" dirty="0">
                <a:solidFill>
                  <a:srgbClr val="FFFF00"/>
                </a:solidFill>
                <a:latin typeface="+mj-lt"/>
              </a:rPr>
              <a:t> </a:t>
            </a:r>
            <a:r>
              <a:rPr lang="fr-FR" sz="4200" dirty="0" err="1">
                <a:solidFill>
                  <a:srgbClr val="FFFF00"/>
                </a:solidFill>
                <a:latin typeface="+mj-lt"/>
              </a:rPr>
              <a:t>kỉ</a:t>
            </a:r>
            <a:r>
              <a:rPr lang="fr-FR" sz="4200" dirty="0">
                <a:solidFill>
                  <a:srgbClr val="FFFF00"/>
                </a:solidFill>
                <a:latin typeface="+mj-lt"/>
              </a:rPr>
              <a:t>).</a:t>
            </a:r>
            <a:endParaRPr lang="en-US" sz="4200" dirty="0">
              <a:solidFill>
                <a:srgbClr val="FFFF00"/>
              </a:solidFill>
              <a:latin typeface="+mj-lt"/>
            </a:endParaRPr>
          </a:p>
          <a:p>
            <a:r>
              <a:rPr lang="fr-FR" sz="4200" dirty="0">
                <a:solidFill>
                  <a:srgbClr val="FFFF00"/>
                </a:solidFill>
                <a:latin typeface="+mj-lt"/>
              </a:rPr>
              <a:t> </a:t>
            </a:r>
            <a:endParaRPr lang="en-US" sz="4200" dirty="0">
              <a:solidFill>
                <a:srgbClr val="FFFF00"/>
              </a:solidFill>
              <a:latin typeface="+mj-lt"/>
            </a:endParaRPr>
          </a:p>
          <a:p>
            <a:endParaRPr lang="en-US" sz="2700" dirty="0"/>
          </a:p>
        </p:txBody>
      </p:sp>
      <p:pic>
        <p:nvPicPr>
          <p:cNvPr id="24" name="Picture 23" descr="C:\Users\HP\OneDrive\Desktop\Screenshot_38.png"/>
          <p:cNvPicPr/>
          <p:nvPr/>
        </p:nvPicPr>
        <p:blipFill>
          <a:blip r:embed="rId3">
            <a:extLst>
              <a:ext uri="{28A0092B-C50C-407E-A947-70E740481C1C}">
                <a14:useLocalDpi xmlns:a14="http://schemas.microsoft.com/office/drawing/2010/main" val="0"/>
              </a:ext>
            </a:extLst>
          </a:blip>
          <a:srcRect/>
          <a:stretch>
            <a:fillRect/>
          </a:stretch>
        </p:blipFill>
        <p:spPr>
          <a:xfrm>
            <a:off x="466834" y="3236227"/>
            <a:ext cx="16548278" cy="2440673"/>
          </a:xfrm>
          <a:prstGeom prst="rect">
            <a:avLst/>
          </a:prstGeom>
          <a:noFill/>
          <a:ln>
            <a:noFill/>
          </a:ln>
        </p:spPr>
      </p:pic>
    </p:spTree>
    <p:extLst>
      <p:ext uri="{BB962C8B-B14F-4D97-AF65-F5344CB8AC3E}">
        <p14:creationId xmlns:p14="http://schemas.microsoft.com/office/powerpoint/2010/main" val="23663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66971" y="952500"/>
            <a:ext cx="18288000" cy="88392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3" name="TextBox 2">
            <a:extLst>
              <a:ext uri="{FF2B5EF4-FFF2-40B4-BE49-F238E27FC236}">
                <a16:creationId xmlns:a16="http://schemas.microsoft.com/office/drawing/2014/main" id="{58C39CCC-1777-0643-880D-86EB4F8E01C1}"/>
              </a:ext>
            </a:extLst>
          </p:cNvPr>
          <p:cNvSpPr txBox="1"/>
          <p:nvPr/>
        </p:nvSpPr>
        <p:spPr>
          <a:xfrm>
            <a:off x="3085018" y="156258"/>
            <a:ext cx="11850182" cy="923330"/>
          </a:xfrm>
          <a:prstGeom prst="rect">
            <a:avLst/>
          </a:prstGeom>
          <a:noFill/>
        </p:spPr>
        <p:txBody>
          <a:bodyPr wrap="square" rtlCol="0">
            <a:spAutoFit/>
          </a:bodyPr>
          <a:lstStyle/>
          <a:p>
            <a:pPr algn="ctr"/>
            <a:r>
              <a:rPr lang="en-VN" sz="5400" b="1" dirty="0">
                <a:solidFill>
                  <a:srgbClr val="FF0000"/>
                </a:solidFill>
                <a:latin typeface="Times New Roman" panose="02020603050405020304" pitchFamily="18" charset="0"/>
                <a:cs typeface="Times New Roman" panose="02020603050405020304" pitchFamily="18" charset="0"/>
              </a:rPr>
              <a:t>Bài 2: THỜI GIAN TRONG LỊCH SỬ</a:t>
            </a: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6090454" y="1599678"/>
            <a:ext cx="2339130" cy="1571711"/>
          </a:xfrm>
          <a:prstGeom prst="rect">
            <a:avLst/>
          </a:prstGeom>
        </p:spPr>
      </p:pic>
      <p:cxnSp>
        <p:nvCxnSpPr>
          <p:cNvPr id="8" name="Straight Connector 7">
            <a:extLst>
              <a:ext uri="{FF2B5EF4-FFF2-40B4-BE49-F238E27FC236}">
                <a16:creationId xmlns:a16="http://schemas.microsoft.com/office/drawing/2014/main" id="{6EDCA87F-54C2-004F-A25E-9B7E1169AB85}"/>
              </a:ext>
            </a:extLst>
          </p:cNvPr>
          <p:cNvCxnSpPr>
            <a:cxnSpLocks/>
          </p:cNvCxnSpPr>
          <p:nvPr/>
        </p:nvCxnSpPr>
        <p:spPr>
          <a:xfrm>
            <a:off x="10742669" y="1993052"/>
            <a:ext cx="0" cy="698431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FBE8A2-9952-B149-AF33-D0C4E54CBBC4}"/>
              </a:ext>
            </a:extLst>
          </p:cNvPr>
          <p:cNvSpPr txBox="1"/>
          <p:nvPr/>
        </p:nvSpPr>
        <p:spPr>
          <a:xfrm>
            <a:off x="10441144" y="7112223"/>
            <a:ext cx="6849749" cy="1015663"/>
          </a:xfrm>
          <a:prstGeom prst="rect">
            <a:avLst/>
          </a:prstGeom>
          <a:noFill/>
        </p:spPr>
        <p:txBody>
          <a:bodyPr wrap="square" rtlCol="0">
            <a:spAutoFit/>
          </a:bodyPr>
          <a:lstStyle/>
          <a:p>
            <a:pPr algn="ctr"/>
            <a:r>
              <a:rPr lang="vi-VN" sz="3000" i="1" dirty="0">
                <a:solidFill>
                  <a:srgbClr val="FFC000"/>
                </a:solidFill>
                <a:latin typeface="+mj-lt"/>
              </a:rPr>
              <a:t>Tờ lịch của Việt Nam sử dụng cả âm lịch và dương lịch</a:t>
            </a:r>
            <a:endParaRPr lang="en-VN" sz="3000" i="1" dirty="0">
              <a:solidFill>
                <a:srgbClr val="FFC000"/>
              </a:solidFill>
              <a:latin typeface="+mj-lt"/>
            </a:endParaRPr>
          </a:p>
        </p:txBody>
      </p:sp>
      <p:sp>
        <p:nvSpPr>
          <p:cNvPr id="13" name="TextBox 12">
            <a:extLst>
              <a:ext uri="{FF2B5EF4-FFF2-40B4-BE49-F238E27FC236}">
                <a16:creationId xmlns:a16="http://schemas.microsoft.com/office/drawing/2014/main" id="{D2EDAE1D-670B-2A4C-A4B2-0CAD2AC7E5E7}"/>
              </a:ext>
            </a:extLst>
          </p:cNvPr>
          <p:cNvSpPr txBox="1"/>
          <p:nvPr/>
        </p:nvSpPr>
        <p:spPr>
          <a:xfrm>
            <a:off x="351846" y="1360523"/>
            <a:ext cx="10103478" cy="738664"/>
          </a:xfrm>
          <a:prstGeom prst="rect">
            <a:avLst/>
          </a:prstGeom>
          <a:noFill/>
        </p:spPr>
        <p:txBody>
          <a:bodyPr wrap="square" rtlCol="0">
            <a:spAutoFit/>
          </a:bodyPr>
          <a:lstStyle/>
          <a:p>
            <a:r>
              <a:rPr lang="vi-VN" sz="4200" b="1" dirty="0">
                <a:solidFill>
                  <a:srgbClr val="FFFF00"/>
                </a:solidFill>
                <a:latin typeface="Times New Roman" panose="02020603050405020304" pitchFamily="18" charset="0"/>
                <a:cs typeface="Times New Roman" panose="02020603050405020304" pitchFamily="18" charset="0"/>
              </a:rPr>
              <a:t>I</a:t>
            </a:r>
            <a:r>
              <a:rPr lang="en-VN" sz="4200" b="1" dirty="0">
                <a:solidFill>
                  <a:srgbClr val="FFFF00"/>
                </a:solidFill>
                <a:latin typeface="Times New Roman" panose="02020603050405020304" pitchFamily="18" charset="0"/>
                <a:cs typeface="Times New Roman" panose="02020603050405020304" pitchFamily="18" charset="0"/>
              </a:rPr>
              <a:t>I. Cách tính thời gian</a:t>
            </a:r>
          </a:p>
        </p:txBody>
      </p:sp>
      <p:sp>
        <p:nvSpPr>
          <p:cNvPr id="9" name="TextBox 8">
            <a:extLst>
              <a:ext uri="{FF2B5EF4-FFF2-40B4-BE49-F238E27FC236}">
                <a16:creationId xmlns:a16="http://schemas.microsoft.com/office/drawing/2014/main" id="{8F0C9277-8003-8B4C-9777-5EAED781638E}"/>
              </a:ext>
            </a:extLst>
          </p:cNvPr>
          <p:cNvSpPr txBox="1"/>
          <p:nvPr/>
        </p:nvSpPr>
        <p:spPr>
          <a:xfrm>
            <a:off x="106465" y="2171115"/>
            <a:ext cx="9980870" cy="3416320"/>
          </a:xfrm>
          <a:prstGeom prst="rect">
            <a:avLst/>
          </a:prstGeom>
          <a:noFill/>
        </p:spPr>
        <p:txBody>
          <a:bodyPr wrap="square" rtlCol="0">
            <a:spAutoFit/>
          </a:bodyPr>
          <a:lstStyle/>
          <a:p>
            <a:r>
              <a:rPr lang="vi-VN" sz="3600" dirty="0">
                <a:solidFill>
                  <a:schemeClr val="bg1"/>
                </a:solidFill>
                <a:latin typeface="+mj-lt"/>
              </a:rPr>
              <a:t>- Lịch chính thức của thế giới hiện nay dựa theo cách tính thời gian của dương lịch hay còn gọi là công lịch.</a:t>
            </a:r>
          </a:p>
          <a:p>
            <a:r>
              <a:rPr lang="vi-VN" sz="3600" dirty="0">
                <a:solidFill>
                  <a:schemeClr val="bg1"/>
                </a:solidFill>
                <a:latin typeface="+mj-lt"/>
              </a:rPr>
              <a:t>- </a:t>
            </a:r>
            <a:r>
              <a:rPr lang="vi-VN" sz="3600" i="1" dirty="0">
                <a:solidFill>
                  <a:schemeClr val="bg1"/>
                </a:solidFill>
                <a:latin typeface="+mj-lt"/>
              </a:rPr>
              <a:t>Công lịch </a:t>
            </a:r>
            <a:r>
              <a:rPr lang="vi-VN" sz="3600" dirty="0">
                <a:solidFill>
                  <a:schemeClr val="bg1"/>
                </a:solidFill>
                <a:latin typeface="+mj-lt"/>
              </a:rPr>
              <a:t>lấy năm 1 là năm tương truyền chúa Giê-xu ra đời </a:t>
            </a:r>
            <a:endParaRPr lang="en-VN" sz="3600" dirty="0">
              <a:solidFill>
                <a:schemeClr val="bg1"/>
              </a:solidFill>
              <a:latin typeface="+mj-lt"/>
            </a:endParaRPr>
          </a:p>
          <a:p>
            <a:endParaRPr lang="en-VN" sz="3600" dirty="0">
              <a:solidFill>
                <a:schemeClr val="bg1"/>
              </a:solidFill>
              <a:latin typeface="+mj-lt"/>
            </a:endParaRPr>
          </a:p>
        </p:txBody>
      </p:sp>
      <p:cxnSp>
        <p:nvCxnSpPr>
          <p:cNvPr id="15" name="Straight Arrow Connector 14">
            <a:extLst>
              <a:ext uri="{FF2B5EF4-FFF2-40B4-BE49-F238E27FC236}">
                <a16:creationId xmlns:a16="http://schemas.microsoft.com/office/drawing/2014/main" id="{AF9C927C-1A09-7F48-85CA-BAB3F61C3A92}"/>
              </a:ext>
            </a:extLst>
          </p:cNvPr>
          <p:cNvCxnSpPr>
            <a:cxnSpLocks/>
          </p:cNvCxnSpPr>
          <p:nvPr/>
        </p:nvCxnSpPr>
        <p:spPr>
          <a:xfrm flipV="1">
            <a:off x="1081650" y="5841810"/>
            <a:ext cx="8030496" cy="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12EF73-FFFC-7E49-A814-DD6E673DAA55}"/>
              </a:ext>
            </a:extLst>
          </p:cNvPr>
          <p:cNvCxnSpPr/>
          <p:nvPr/>
        </p:nvCxnSpPr>
        <p:spPr>
          <a:xfrm>
            <a:off x="4487843" y="5575406"/>
            <a:ext cx="0" cy="51442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45EB81-586B-EF4D-A7E2-5BE9CF122439}"/>
              </a:ext>
            </a:extLst>
          </p:cNvPr>
          <p:cNvSpPr txBox="1"/>
          <p:nvPr/>
        </p:nvSpPr>
        <p:spPr>
          <a:xfrm>
            <a:off x="3091436" y="6246905"/>
            <a:ext cx="2861531" cy="923330"/>
          </a:xfrm>
          <a:prstGeom prst="rect">
            <a:avLst/>
          </a:prstGeom>
          <a:noFill/>
        </p:spPr>
        <p:txBody>
          <a:bodyPr wrap="square" rtlCol="0">
            <a:spAutoFit/>
          </a:bodyPr>
          <a:lstStyle/>
          <a:p>
            <a:pPr algn="ctr"/>
            <a:r>
              <a:rPr lang="en-VN" sz="2700" dirty="0">
                <a:solidFill>
                  <a:schemeClr val="bg1"/>
                </a:solidFill>
                <a:latin typeface="Times New Roman" panose="02020603050405020304" pitchFamily="18" charset="0"/>
                <a:cs typeface="Times New Roman" panose="02020603050405020304" pitchFamily="18" charset="0"/>
              </a:rPr>
              <a:t>Công nguyên</a:t>
            </a:r>
          </a:p>
          <a:p>
            <a:pPr algn="ctr"/>
            <a:r>
              <a:rPr lang="en-VN" sz="2700" dirty="0">
                <a:solidFill>
                  <a:schemeClr val="bg1"/>
                </a:solidFill>
                <a:latin typeface="Times New Roman" panose="02020603050405020304" pitchFamily="18" charset="0"/>
                <a:cs typeface="Times New Roman" panose="02020603050405020304" pitchFamily="18" charset="0"/>
              </a:rPr>
              <a:t>(CN)</a:t>
            </a:r>
          </a:p>
        </p:txBody>
      </p:sp>
      <p:sp>
        <p:nvSpPr>
          <p:cNvPr id="19" name="TextBox 18">
            <a:extLst>
              <a:ext uri="{FF2B5EF4-FFF2-40B4-BE49-F238E27FC236}">
                <a16:creationId xmlns:a16="http://schemas.microsoft.com/office/drawing/2014/main" id="{07D6AE04-4F34-E640-BA7D-2B50B43C97C4}"/>
              </a:ext>
            </a:extLst>
          </p:cNvPr>
          <p:cNvSpPr txBox="1"/>
          <p:nvPr/>
        </p:nvSpPr>
        <p:spPr>
          <a:xfrm>
            <a:off x="2645298" y="4931210"/>
            <a:ext cx="3685089" cy="507831"/>
          </a:xfrm>
          <a:prstGeom prst="rect">
            <a:avLst/>
          </a:prstGeom>
          <a:noFill/>
        </p:spPr>
        <p:txBody>
          <a:bodyPr wrap="square" rtlCol="0">
            <a:spAutoFit/>
          </a:bodyPr>
          <a:lstStyle/>
          <a:p>
            <a:pPr algn="ctr"/>
            <a:r>
              <a:rPr lang="en-US" sz="2700" i="1" dirty="0">
                <a:solidFill>
                  <a:srgbClr val="FFFF00"/>
                </a:solidFill>
                <a:latin typeface="Times New Roman" panose="02020603050405020304" pitchFamily="18" charset="0"/>
                <a:cs typeface="Times New Roman" panose="02020603050405020304" pitchFamily="18" charset="0"/>
              </a:rPr>
              <a:t>C</a:t>
            </a:r>
            <a:r>
              <a:rPr lang="en-VN" sz="2700" i="1" dirty="0">
                <a:solidFill>
                  <a:srgbClr val="FFFF00"/>
                </a:solidFill>
                <a:latin typeface="Times New Roman" panose="02020603050405020304" pitchFamily="18" charset="0"/>
                <a:cs typeface="Times New Roman" panose="02020603050405020304" pitchFamily="18" charset="0"/>
              </a:rPr>
              <a:t>húa Giê-xu ra đời</a:t>
            </a:r>
          </a:p>
        </p:txBody>
      </p:sp>
      <p:sp>
        <p:nvSpPr>
          <p:cNvPr id="20" name="TextBox 19">
            <a:extLst>
              <a:ext uri="{FF2B5EF4-FFF2-40B4-BE49-F238E27FC236}">
                <a16:creationId xmlns:a16="http://schemas.microsoft.com/office/drawing/2014/main" id="{5957228F-F5F6-584E-A012-462EE5E13166}"/>
              </a:ext>
            </a:extLst>
          </p:cNvPr>
          <p:cNvSpPr txBox="1"/>
          <p:nvPr/>
        </p:nvSpPr>
        <p:spPr>
          <a:xfrm>
            <a:off x="888601" y="5960594"/>
            <a:ext cx="2861531" cy="507831"/>
          </a:xfrm>
          <a:prstGeom prst="rect">
            <a:avLst/>
          </a:prstGeom>
          <a:noFill/>
        </p:spPr>
        <p:txBody>
          <a:bodyPr wrap="square" rtlCol="0">
            <a:spAutoFit/>
          </a:bodyPr>
          <a:lstStyle/>
          <a:p>
            <a:pPr algn="ctr"/>
            <a:r>
              <a:rPr lang="en-VN" sz="2700" i="1" dirty="0">
                <a:solidFill>
                  <a:srgbClr val="FFFF00"/>
                </a:solidFill>
                <a:latin typeface="Times New Roman" panose="02020603050405020304" pitchFamily="18" charset="0"/>
                <a:cs typeface="Times New Roman" panose="02020603050405020304" pitchFamily="18" charset="0"/>
              </a:rPr>
              <a:t>(TCN)</a:t>
            </a:r>
          </a:p>
        </p:txBody>
      </p:sp>
      <p:sp>
        <p:nvSpPr>
          <p:cNvPr id="21" name="TextBox 20">
            <a:extLst>
              <a:ext uri="{FF2B5EF4-FFF2-40B4-BE49-F238E27FC236}">
                <a16:creationId xmlns:a16="http://schemas.microsoft.com/office/drawing/2014/main" id="{69E29AE1-14DA-B14D-A0FB-6850B2F7C929}"/>
              </a:ext>
            </a:extLst>
          </p:cNvPr>
          <p:cNvSpPr txBox="1"/>
          <p:nvPr/>
        </p:nvSpPr>
        <p:spPr>
          <a:xfrm>
            <a:off x="5403586" y="6012137"/>
            <a:ext cx="2861531" cy="507831"/>
          </a:xfrm>
          <a:prstGeom prst="rect">
            <a:avLst/>
          </a:prstGeom>
          <a:noFill/>
        </p:spPr>
        <p:txBody>
          <a:bodyPr wrap="square" rtlCol="0">
            <a:spAutoFit/>
          </a:bodyPr>
          <a:lstStyle/>
          <a:p>
            <a:pPr algn="ctr"/>
            <a:r>
              <a:rPr lang="en-VN" sz="2700" i="1" dirty="0">
                <a:solidFill>
                  <a:srgbClr val="FFFF00"/>
                </a:solidFill>
                <a:latin typeface="Times New Roman" panose="02020603050405020304" pitchFamily="18" charset="0"/>
                <a:cs typeface="Times New Roman" panose="02020603050405020304" pitchFamily="18" charset="0"/>
              </a:rPr>
              <a:t>(Sau CN)</a:t>
            </a:r>
          </a:p>
        </p:txBody>
      </p:sp>
      <p:sp>
        <p:nvSpPr>
          <p:cNvPr id="23" name="TextBox 22">
            <a:extLst>
              <a:ext uri="{FF2B5EF4-FFF2-40B4-BE49-F238E27FC236}">
                <a16:creationId xmlns:a16="http://schemas.microsoft.com/office/drawing/2014/main" id="{527845FE-1F3B-3D4F-A0D0-8DEE41DA8E85}"/>
              </a:ext>
            </a:extLst>
          </p:cNvPr>
          <p:cNvSpPr txBox="1"/>
          <p:nvPr/>
        </p:nvSpPr>
        <p:spPr>
          <a:xfrm>
            <a:off x="648335" y="7911393"/>
            <a:ext cx="8762756" cy="1754326"/>
          </a:xfrm>
          <a:prstGeom prst="rect">
            <a:avLst/>
          </a:prstGeom>
          <a:noFill/>
        </p:spPr>
        <p:txBody>
          <a:bodyPr wrap="square" rtlCol="0">
            <a:spAutoFit/>
          </a:bodyPr>
          <a:lstStyle/>
          <a:p>
            <a:r>
              <a:rPr lang="vi-VN" sz="3600" i="1" dirty="0">
                <a:solidFill>
                  <a:schemeClr val="bg1"/>
                </a:solidFill>
                <a:latin typeface="+mj-lt"/>
              </a:rPr>
              <a:t>+ thập kỉ: 10 năm</a:t>
            </a:r>
          </a:p>
          <a:p>
            <a:r>
              <a:rPr lang="vi-VN" sz="3600" i="1" dirty="0">
                <a:solidFill>
                  <a:schemeClr val="bg1"/>
                </a:solidFill>
                <a:latin typeface="+mj-lt"/>
              </a:rPr>
              <a:t>+ thế kỉ:100 năm</a:t>
            </a:r>
          </a:p>
          <a:p>
            <a:r>
              <a:rPr lang="vi-VN" sz="3600" i="1" dirty="0">
                <a:solidFill>
                  <a:schemeClr val="bg1"/>
                </a:solidFill>
                <a:latin typeface="+mj-lt"/>
              </a:rPr>
              <a:t>+ thiên niên kỉ:1000 năm</a:t>
            </a:r>
            <a:endParaRPr lang="en-VN" sz="3600" i="1" dirty="0">
              <a:solidFill>
                <a:schemeClr val="bg1"/>
              </a:solidFill>
              <a:latin typeface="+mj-lt"/>
            </a:endParaRPr>
          </a:p>
        </p:txBody>
      </p:sp>
      <p:pic>
        <p:nvPicPr>
          <p:cNvPr id="22" name="Picture 21">
            <a:extLst>
              <a:ext uri="{FF2B5EF4-FFF2-40B4-BE49-F238E27FC236}">
                <a16:creationId xmlns:a16="http://schemas.microsoft.com/office/drawing/2014/main" id="{0929C7D8-5E71-B24A-B13B-783CF838334A}"/>
              </a:ext>
            </a:extLst>
          </p:cNvPr>
          <p:cNvPicPr/>
          <p:nvPr/>
        </p:nvPicPr>
        <p:blipFill rotWithShape="1">
          <a:blip r:embed="rId3"/>
          <a:srcRect l="69009" t="15605" r="8019" b="24225"/>
          <a:stretch/>
        </p:blipFill>
        <p:spPr bwMode="auto">
          <a:xfrm>
            <a:off x="12135592" y="1608794"/>
            <a:ext cx="3150260" cy="5348181"/>
          </a:xfrm>
          <a:prstGeom prst="rect">
            <a:avLst/>
          </a:prstGeom>
          <a:ln>
            <a:noFill/>
          </a:ln>
          <a:extLst>
            <a:ext uri="{53640926-AAD7-44D8-BBD7-CCE9431645EC}">
              <a14:shadowObscured xmlns:a14="http://schemas.microsoft.com/office/drawing/2010/main"/>
            </a:ext>
          </a:extLst>
        </p:spPr>
      </p:pic>
      <p:pic>
        <p:nvPicPr>
          <p:cNvPr id="24" name="Hình ảnh 5">
            <a:extLst>
              <a:ext uri="{FF2B5EF4-FFF2-40B4-BE49-F238E27FC236}">
                <a16:creationId xmlns:a16="http://schemas.microsoft.com/office/drawing/2014/main" id="{8AAFC737-3F0D-4155-B866-22F212656D80}"/>
              </a:ext>
            </a:extLst>
          </p:cNvPr>
          <p:cNvPicPr/>
          <p:nvPr/>
        </p:nvPicPr>
        <p:blipFill>
          <a:blip r:embed="rId4">
            <a:extLst>
              <a:ext uri="{28A0092B-C50C-407E-A947-70E740481C1C}">
                <a14:useLocalDpi xmlns:a14="http://schemas.microsoft.com/office/drawing/2010/main" val="0"/>
              </a:ext>
            </a:extLst>
          </a:blip>
          <a:stretch>
            <a:fillRect/>
          </a:stretch>
        </p:blipFill>
        <p:spPr>
          <a:xfrm>
            <a:off x="8263886" y="6121733"/>
            <a:ext cx="2418281" cy="1980980"/>
          </a:xfrm>
          <a:prstGeom prst="rect">
            <a:avLst/>
          </a:prstGeom>
        </p:spPr>
      </p:pic>
    </p:spTree>
    <p:extLst>
      <p:ext uri="{BB962C8B-B14F-4D97-AF65-F5344CB8AC3E}">
        <p14:creationId xmlns:p14="http://schemas.microsoft.com/office/powerpoint/2010/main" val="39053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strips(down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par>
                                <p:cTn id="23" presetID="18" presetClass="entr" presetSubtype="1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500"/>
                            </p:stCondLst>
                            <p:childTnLst>
                              <p:par>
                                <p:cTn id="27" presetID="18" presetClass="entr" presetSubtype="12"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strips(downLeft)">
                                      <p:cBhvr>
                                        <p:cTn id="29" dur="500"/>
                                        <p:tgtEl>
                                          <p:spTgt spid="18"/>
                                        </p:tgtEl>
                                      </p:cBhvr>
                                    </p:animEffect>
                                  </p:childTnLst>
                                </p:cTn>
                              </p:par>
                            </p:childTnLst>
                          </p:cTn>
                        </p:par>
                        <p:par>
                          <p:cTn id="30" fill="hold">
                            <p:stCondLst>
                              <p:cond delay="1000"/>
                            </p:stCondLst>
                            <p:childTnLst>
                              <p:par>
                                <p:cTn id="31" presetID="18" presetClass="entr" presetSubtype="12"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childTnLst>
                          </p:cTn>
                        </p:par>
                        <p:par>
                          <p:cTn id="34" fill="hold">
                            <p:stCondLst>
                              <p:cond delay="1500"/>
                            </p:stCondLst>
                            <p:childTnLst>
                              <p:par>
                                <p:cTn id="35" presetID="18" presetClass="entr" presetSubtype="1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Left)">
                                      <p:cBhvr>
                                        <p:cTn id="37" dur="500"/>
                                        <p:tgtEl>
                                          <p:spTgt spid="20"/>
                                        </p:tgtEl>
                                      </p:cBhvr>
                                    </p:animEffect>
                                  </p:childTnLst>
                                </p:cTn>
                              </p:par>
                            </p:childTnLst>
                          </p:cTn>
                        </p:par>
                        <p:par>
                          <p:cTn id="38" fill="hold">
                            <p:stCondLst>
                              <p:cond delay="2000"/>
                            </p:stCondLst>
                            <p:childTnLst>
                              <p:par>
                                <p:cTn id="39" presetID="18" presetClass="entr" presetSubtype="12"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strips(down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strips(downLeft)">
                                      <p:cBhvr>
                                        <p:cTn id="46" dur="500"/>
                                        <p:tgtEl>
                                          <p:spTgt spid="2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23">
                                            <p:txEl>
                                              <p:pRg st="1" end="1"/>
                                            </p:txEl>
                                          </p:spTgt>
                                        </p:tgtEl>
                                        <p:attrNameLst>
                                          <p:attrName>style.visibility</p:attrName>
                                        </p:attrNameLst>
                                      </p:cBhvr>
                                      <p:to>
                                        <p:strVal val="visible"/>
                                      </p:to>
                                    </p:set>
                                    <p:animEffect transition="in" filter="strips(downLeft)">
                                      <p:cBhvr>
                                        <p:cTn id="51" dur="500"/>
                                        <p:tgtEl>
                                          <p:spTgt spid="2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23">
                                            <p:txEl>
                                              <p:pRg st="2" end="2"/>
                                            </p:txEl>
                                          </p:spTgt>
                                        </p:tgtEl>
                                        <p:attrNameLst>
                                          <p:attrName>style.visibility</p:attrName>
                                        </p:attrNameLst>
                                      </p:cBhvr>
                                      <p:to>
                                        <p:strVal val="visible"/>
                                      </p:to>
                                    </p:set>
                                    <p:animEffect transition="in" filter="strips(downLeft)">
                                      <p:cBhvr>
                                        <p:cTn id="56"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2 - Sự ra đời của năm nhuận _ SAMUR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104900"/>
            <a:ext cx="15392400" cy="8658225"/>
          </a:xfrm>
          <a:prstGeom prst="rect">
            <a:avLst/>
          </a:prstGeom>
        </p:spPr>
      </p:pic>
    </p:spTree>
    <p:extLst>
      <p:ext uri="{BB962C8B-B14F-4D97-AF65-F5344CB8AC3E}">
        <p14:creationId xmlns:p14="http://schemas.microsoft.com/office/powerpoint/2010/main" val="4160254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83094"/>
            <a:ext cx="18288000" cy="863240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sp>
        <p:nvSpPr>
          <p:cNvPr id="3" name="TextBox 2">
            <a:extLst>
              <a:ext uri="{FF2B5EF4-FFF2-40B4-BE49-F238E27FC236}">
                <a16:creationId xmlns:a16="http://schemas.microsoft.com/office/drawing/2014/main" id="{D2EDAE1D-670B-2A4C-A4B2-0CAD2AC7E5E7}"/>
              </a:ext>
            </a:extLst>
          </p:cNvPr>
          <p:cNvSpPr txBox="1"/>
          <p:nvPr/>
        </p:nvSpPr>
        <p:spPr>
          <a:xfrm>
            <a:off x="7301711" y="244614"/>
            <a:ext cx="4793307" cy="707886"/>
          </a:xfrm>
          <a:prstGeom prst="rect">
            <a:avLst/>
          </a:prstGeom>
          <a:noFill/>
        </p:spPr>
        <p:txBody>
          <a:bodyPr wrap="square" rtlCol="0">
            <a:spAutoFit/>
          </a:bodyPr>
          <a:lstStyle/>
          <a:p>
            <a:r>
              <a:rPr lang="en-VN" sz="4000" b="1" dirty="0">
                <a:solidFill>
                  <a:srgbClr val="FF0000"/>
                </a:solidFill>
                <a:latin typeface="Times New Roman" panose="02020603050405020304" pitchFamily="18" charset="0"/>
                <a:cs typeface="Times New Roman" panose="02020603050405020304" pitchFamily="18" charset="0"/>
              </a:rPr>
              <a:t>III. LUYỆN TẬP</a:t>
            </a:r>
          </a:p>
        </p:txBody>
      </p:sp>
      <p:sp>
        <p:nvSpPr>
          <p:cNvPr id="4" name="TextBox 3"/>
          <p:cNvSpPr txBox="1"/>
          <p:nvPr/>
        </p:nvSpPr>
        <p:spPr>
          <a:xfrm>
            <a:off x="405245" y="1356836"/>
            <a:ext cx="17477510" cy="738664"/>
          </a:xfrm>
          <a:prstGeom prst="rect">
            <a:avLst/>
          </a:prstGeom>
          <a:noFill/>
        </p:spPr>
        <p:txBody>
          <a:bodyPr wrap="square" rtlCol="0">
            <a:spAutoFit/>
          </a:bodyPr>
          <a:lstStyle/>
          <a:p>
            <a:r>
              <a:rPr lang="vi-VN" sz="4200" i="1" dirty="0">
                <a:solidFill>
                  <a:schemeClr val="bg1"/>
                </a:solidFill>
                <a:latin typeface="Times New Roman" panose="02020603050405020304" pitchFamily="18" charset="0"/>
                <a:cs typeface="Times New Roman" panose="02020603050405020304" pitchFamily="18" charset="0"/>
              </a:rPr>
              <a:t>Bài Tập 1: </a:t>
            </a:r>
            <a:r>
              <a:rPr lang="nl-NL" sz="4200" i="1" dirty="0">
                <a:solidFill>
                  <a:schemeClr val="bg1"/>
                </a:solidFill>
                <a:latin typeface="Times New Roman" panose="02020603050405020304" pitchFamily="18" charset="0"/>
                <a:cs typeface="Times New Roman" panose="02020603050405020304" pitchFamily="18" charset="0"/>
              </a:rPr>
              <a:t> GV yêu cầu HS trả lời câu hỏi 1 phần Luyện tập S</a:t>
            </a:r>
            <a:r>
              <a:rPr lang="vi-VN" sz="4200" i="1" dirty="0">
                <a:solidFill>
                  <a:schemeClr val="bg1"/>
                </a:solidFill>
                <a:latin typeface="Times New Roman" panose="02020603050405020304" pitchFamily="18" charset="0"/>
                <a:cs typeface="Times New Roman" panose="02020603050405020304" pitchFamily="18" charset="0"/>
              </a:rPr>
              <a:t>GK</a:t>
            </a:r>
            <a:r>
              <a:rPr lang="nl-NL" sz="4200" i="1" dirty="0">
                <a:solidFill>
                  <a:schemeClr val="bg1"/>
                </a:solidFill>
                <a:latin typeface="Times New Roman" panose="02020603050405020304" pitchFamily="18" charset="0"/>
                <a:cs typeface="Times New Roman" panose="02020603050405020304" pitchFamily="18" charset="0"/>
              </a:rPr>
              <a:t> trang 16:</a:t>
            </a:r>
            <a:endParaRPr lang="en-US" sz="4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05245" y="2159120"/>
            <a:ext cx="17477508" cy="1384995"/>
          </a:xfrm>
          <a:prstGeom prst="rect">
            <a:avLst/>
          </a:prstGeom>
          <a:noFill/>
        </p:spPr>
        <p:txBody>
          <a:bodyPr wrap="square" rtlCol="0">
            <a:spAutoFit/>
          </a:bodyPr>
          <a:lstStyle/>
          <a:p>
            <a:pPr marL="685800" indent="-685800">
              <a:buFontTx/>
              <a:buChar char="-"/>
            </a:pPr>
            <a:r>
              <a:rPr lang="nl-NL" sz="4200" b="1" i="1" dirty="0">
                <a:latin typeface="Times New Roman" panose="02020603050405020304" pitchFamily="18" charset="0"/>
                <a:cs typeface="Times New Roman" panose="02020603050405020304" pitchFamily="18" charset="0"/>
              </a:rPr>
              <a:t>HS tiếp nhận nhiệm vụ, đưa ra câu trả lời</a:t>
            </a:r>
            <a:r>
              <a:rPr lang="nl-NL" sz="4200" i="1" dirty="0">
                <a:latin typeface="Times New Roman" panose="02020603050405020304" pitchFamily="18" charset="0"/>
                <a:cs typeface="Times New Roman" panose="02020603050405020304" pitchFamily="18" charset="0"/>
              </a:rPr>
              <a:t>:</a:t>
            </a:r>
            <a:r>
              <a:rPr lang="nl-NL" sz="4200" dirty="0">
                <a:latin typeface="Times New Roman" panose="02020603050405020304" pitchFamily="18" charset="0"/>
                <a:cs typeface="Times New Roman" panose="02020603050405020304" pitchFamily="18" charset="0"/>
              </a:rPr>
              <a:t> </a:t>
            </a:r>
            <a:endParaRPr lang="vi-VN" sz="4200" dirty="0">
              <a:latin typeface="Times New Roman" panose="02020603050405020304" pitchFamily="18" charset="0"/>
              <a:cs typeface="Times New Roman" panose="02020603050405020304" pitchFamily="18" charset="0"/>
            </a:endParaRPr>
          </a:p>
          <a:p>
            <a:pPr marL="685800" indent="-685800">
              <a:buFontTx/>
              <a:buChar char="-"/>
            </a:pPr>
            <a:endParaRPr lang="en-US" sz="42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61138694"/>
              </p:ext>
            </p:extLst>
          </p:nvPr>
        </p:nvGraphicFramePr>
        <p:xfrm>
          <a:off x="852056" y="3544117"/>
          <a:ext cx="16126689" cy="5120999"/>
        </p:xfrm>
        <a:graphic>
          <a:graphicData uri="http://schemas.openxmlformats.org/drawingml/2006/table">
            <a:tbl>
              <a:tblPr firstRow="1" firstCol="1" bandRow="1">
                <a:tableStyleId>{5C22544A-7EE6-4342-B048-85BDC9FD1C3A}</a:tableStyleId>
              </a:tblPr>
              <a:tblGrid>
                <a:gridCol w="4031262">
                  <a:extLst>
                    <a:ext uri="{9D8B030D-6E8A-4147-A177-3AD203B41FA5}">
                      <a16:colId xmlns:a16="http://schemas.microsoft.com/office/drawing/2014/main" val="680906767"/>
                    </a:ext>
                  </a:extLst>
                </a:gridCol>
                <a:gridCol w="4031262">
                  <a:extLst>
                    <a:ext uri="{9D8B030D-6E8A-4147-A177-3AD203B41FA5}">
                      <a16:colId xmlns:a16="http://schemas.microsoft.com/office/drawing/2014/main" val="1740262781"/>
                    </a:ext>
                  </a:extLst>
                </a:gridCol>
                <a:gridCol w="4031262">
                  <a:extLst>
                    <a:ext uri="{9D8B030D-6E8A-4147-A177-3AD203B41FA5}">
                      <a16:colId xmlns:a16="http://schemas.microsoft.com/office/drawing/2014/main" val="435939763"/>
                    </a:ext>
                  </a:extLst>
                </a:gridCol>
                <a:gridCol w="4032903">
                  <a:extLst>
                    <a:ext uri="{9D8B030D-6E8A-4147-A177-3AD203B41FA5}">
                      <a16:colId xmlns:a16="http://schemas.microsoft.com/office/drawing/2014/main" val="2889756431"/>
                    </a:ext>
                  </a:extLst>
                </a:gridCol>
              </a:tblGrid>
              <a:tr h="722752">
                <a:tc gridSpan="4">
                  <a:txBody>
                    <a:bodyPr/>
                    <a:lstStyle/>
                    <a:p>
                      <a:pPr algn="ctr">
                        <a:lnSpc>
                          <a:spcPts val="1800"/>
                        </a:lnSpc>
                        <a:spcAft>
                          <a:spcPts val="0"/>
                        </a:spcAft>
                      </a:pPr>
                      <a:r>
                        <a:rPr lang="vi-VN" sz="3000" dirty="0" smtClean="0">
                          <a:effectLst/>
                        </a:rPr>
                        <a:t> Cách </a:t>
                      </a:r>
                      <a:r>
                        <a:rPr lang="vi-VN" sz="3000" dirty="0">
                          <a:effectLst/>
                        </a:rPr>
                        <a:t>tính thời điểm hiện tại (</a:t>
                      </a:r>
                      <a:r>
                        <a:rPr lang="vi-VN" sz="3000" dirty="0" smtClean="0">
                          <a:effectLst/>
                        </a:rPr>
                        <a:t>202</a:t>
                      </a:r>
                      <a:r>
                        <a:rPr lang="en-US" sz="3000" dirty="0" smtClean="0">
                          <a:effectLst/>
                        </a:rPr>
                        <a:t>3</a:t>
                      </a:r>
                      <a:r>
                        <a:rPr lang="vi-VN" sz="3000" dirty="0" smtClean="0">
                          <a:effectLst/>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8034181"/>
                  </a:ext>
                </a:extLst>
              </a:tr>
              <a:tr h="754179">
                <a:tc>
                  <a:txBody>
                    <a:bodyPr/>
                    <a:lstStyle/>
                    <a:p>
                      <a:pPr algn="ctr">
                        <a:lnSpc>
                          <a:spcPts val="1800"/>
                        </a:lnSpc>
                        <a:spcAft>
                          <a:spcPts val="0"/>
                        </a:spcAft>
                      </a:pPr>
                      <a:r>
                        <a:rPr lang="vi-VN" sz="3000" dirty="0">
                          <a:effectLst/>
                        </a:rPr>
                        <a:t>Thời gian diễn ra</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Số năm</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Số thập kỉ</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a:effectLst/>
                        </a:rPr>
                        <a:t>Số thế kỉ</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545867562"/>
                  </a:ext>
                </a:extLst>
              </a:tr>
              <a:tr h="675772">
                <a:tc>
                  <a:txBody>
                    <a:bodyPr/>
                    <a:lstStyle/>
                    <a:p>
                      <a:pPr algn="ctr">
                        <a:lnSpc>
                          <a:spcPts val="1800"/>
                        </a:lnSpc>
                        <a:spcAft>
                          <a:spcPts val="0"/>
                        </a:spcAft>
                      </a:pPr>
                      <a:r>
                        <a:rPr lang="vi-VN" sz="3000" dirty="0">
                          <a:effectLst/>
                        </a:rPr>
                        <a:t>179 TCN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600" dirty="0" smtClean="0">
                          <a:effectLst/>
                        </a:rPr>
                        <a:t>220</a:t>
                      </a:r>
                      <a:r>
                        <a:rPr lang="en-US" sz="3600" dirty="0" smtClean="0">
                          <a:effectLst/>
                        </a:rPr>
                        <a:t>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220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a:effectLst/>
                        </a:rPr>
                        <a:t>22</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064175010"/>
                  </a:ext>
                </a:extLst>
              </a:tr>
              <a:tr h="675772">
                <a:tc>
                  <a:txBody>
                    <a:bodyPr/>
                    <a:lstStyle/>
                    <a:p>
                      <a:pPr algn="ctr">
                        <a:lnSpc>
                          <a:spcPts val="1800"/>
                        </a:lnSpc>
                        <a:spcAft>
                          <a:spcPts val="0"/>
                        </a:spcAft>
                      </a:pPr>
                      <a:r>
                        <a:rPr lang="vi-VN" sz="3000" dirty="0">
                          <a:effectLst/>
                        </a:rPr>
                        <a:t>111 TCN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600" dirty="0" smtClean="0">
                          <a:effectLst/>
                        </a:rPr>
                        <a:t>213</a:t>
                      </a:r>
                      <a:r>
                        <a:rPr lang="en-US" sz="3600" dirty="0" smtClean="0">
                          <a:effectLst/>
                        </a:rPr>
                        <a:t>4</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213</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21</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367404904"/>
                  </a:ext>
                </a:extLst>
              </a:tr>
              <a:tr h="771302">
                <a:tc>
                  <a:txBody>
                    <a:bodyPr/>
                    <a:lstStyle/>
                    <a:p>
                      <a:pPr algn="ctr">
                        <a:lnSpc>
                          <a:spcPts val="1800"/>
                        </a:lnSpc>
                        <a:spcAft>
                          <a:spcPts val="0"/>
                        </a:spcAft>
                      </a:pPr>
                      <a:r>
                        <a:rPr lang="vi-VN" sz="3000" dirty="0">
                          <a:effectLst/>
                        </a:rPr>
                        <a:t>1</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600" dirty="0" smtClean="0">
                          <a:effectLst/>
                        </a:rPr>
                        <a:t>202</a:t>
                      </a:r>
                      <a:r>
                        <a:rPr lang="en-US" sz="3600" dirty="0" smtClean="0">
                          <a:effectLst/>
                        </a:rPr>
                        <a:t>2</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a:effectLst/>
                        </a:rPr>
                        <a:t>202</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20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950630525"/>
                  </a:ext>
                </a:extLst>
              </a:tr>
              <a:tr h="845450">
                <a:tc>
                  <a:txBody>
                    <a:bodyPr/>
                    <a:lstStyle/>
                    <a:p>
                      <a:pPr algn="ctr">
                        <a:lnSpc>
                          <a:spcPts val="1800"/>
                        </a:lnSpc>
                        <a:spcAft>
                          <a:spcPts val="0"/>
                        </a:spcAft>
                      </a:pPr>
                      <a:r>
                        <a:rPr lang="vi-VN" sz="3000" dirty="0">
                          <a:effectLst/>
                        </a:rPr>
                        <a:t>544</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600" dirty="0" smtClean="0">
                          <a:effectLst/>
                        </a:rPr>
                        <a:t>147</a:t>
                      </a:r>
                      <a:r>
                        <a:rPr lang="en-US" sz="3600" dirty="0" smtClean="0">
                          <a:effectLst/>
                        </a:rPr>
                        <a:t>9</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a:effectLst/>
                        </a:rPr>
                        <a:t>147</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14</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061153063"/>
                  </a:ext>
                </a:extLst>
              </a:tr>
              <a:tr h="675772">
                <a:tc>
                  <a:txBody>
                    <a:bodyPr/>
                    <a:lstStyle/>
                    <a:p>
                      <a:pPr algn="ctr">
                        <a:lnSpc>
                          <a:spcPts val="1800"/>
                        </a:lnSpc>
                        <a:spcAft>
                          <a:spcPts val="0"/>
                        </a:spcAft>
                      </a:pPr>
                      <a:r>
                        <a:rPr lang="vi-VN" sz="3000" dirty="0">
                          <a:effectLst/>
                        </a:rPr>
                        <a:t>938</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600" dirty="0" smtClean="0">
                          <a:effectLst/>
                        </a:rPr>
                        <a:t>108</a:t>
                      </a:r>
                      <a:r>
                        <a:rPr lang="en-US" sz="3600" dirty="0" smtClean="0">
                          <a:effectLst/>
                        </a:rPr>
                        <a:t>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108</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ts val="1800"/>
                        </a:lnSpc>
                        <a:spcAft>
                          <a:spcPts val="0"/>
                        </a:spcAft>
                      </a:pPr>
                      <a:r>
                        <a:rPr lang="vi-VN" sz="3000" dirty="0">
                          <a:effectLst/>
                        </a:rPr>
                        <a:t>10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377403242"/>
                  </a:ext>
                </a:extLst>
              </a:tr>
            </a:tbl>
          </a:graphicData>
        </a:graphic>
      </p:graphicFrame>
    </p:spTree>
    <p:extLst>
      <p:ext uri="{BB962C8B-B14F-4D97-AF65-F5344CB8AC3E}">
        <p14:creationId xmlns:p14="http://schemas.microsoft.com/office/powerpoint/2010/main" val="26688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5403215" y="1577424"/>
            <a:ext cx="2339130" cy="1571711"/>
          </a:xfrm>
          <a:prstGeom prst="rect">
            <a:avLst/>
          </a:prstGeom>
        </p:spPr>
      </p:pic>
      <p:sp>
        <p:nvSpPr>
          <p:cNvPr id="13" name="TextBox 12">
            <a:extLst>
              <a:ext uri="{FF2B5EF4-FFF2-40B4-BE49-F238E27FC236}">
                <a16:creationId xmlns:a16="http://schemas.microsoft.com/office/drawing/2014/main" id="{D2EDAE1D-670B-2A4C-A4B2-0CAD2AC7E5E7}"/>
              </a:ext>
            </a:extLst>
          </p:cNvPr>
          <p:cNvSpPr txBox="1"/>
          <p:nvPr/>
        </p:nvSpPr>
        <p:spPr>
          <a:xfrm>
            <a:off x="6705600" y="306169"/>
            <a:ext cx="3975889" cy="646331"/>
          </a:xfrm>
          <a:prstGeom prst="rect">
            <a:avLst/>
          </a:prstGeom>
          <a:noFill/>
        </p:spPr>
        <p:txBody>
          <a:bodyPr wrap="square" rtlCol="0">
            <a:spAutoFit/>
          </a:bodyPr>
          <a:lstStyle/>
          <a:p>
            <a:r>
              <a:rPr lang="en-VN" sz="3600" b="1" dirty="0">
                <a:solidFill>
                  <a:srgbClr val="FF0000"/>
                </a:solidFill>
                <a:latin typeface="Times New Roman" panose="02020603050405020304" pitchFamily="18" charset="0"/>
                <a:cs typeface="Times New Roman" panose="02020603050405020304" pitchFamily="18" charset="0"/>
              </a:rPr>
              <a:t>III. LUYỆN TẬP</a:t>
            </a:r>
          </a:p>
        </p:txBody>
      </p:sp>
      <p:pic>
        <p:nvPicPr>
          <p:cNvPr id="5" name="Picture 4">
            <a:extLst>
              <a:ext uri="{FF2B5EF4-FFF2-40B4-BE49-F238E27FC236}">
                <a16:creationId xmlns:a16="http://schemas.microsoft.com/office/drawing/2014/main" id="{0D85816C-0951-784E-9E74-A21144D6EEB3}"/>
              </a:ext>
            </a:extLst>
          </p:cNvPr>
          <p:cNvPicPr>
            <a:picLocks noChangeAspect="1"/>
          </p:cNvPicPr>
          <p:nvPr/>
        </p:nvPicPr>
        <p:blipFill rotWithShape="1">
          <a:blip r:embed="rId3"/>
          <a:srcRect l="7128" t="5259" r="8229" b="5259"/>
          <a:stretch/>
        </p:blipFill>
        <p:spPr>
          <a:xfrm>
            <a:off x="2438400" y="1241164"/>
            <a:ext cx="12825580" cy="8474336"/>
          </a:xfrm>
          <a:prstGeom prst="rect">
            <a:avLst/>
          </a:prstGeom>
        </p:spPr>
      </p:pic>
    </p:spTree>
    <p:extLst>
      <p:ext uri="{BB962C8B-B14F-4D97-AF65-F5344CB8AC3E}">
        <p14:creationId xmlns:p14="http://schemas.microsoft.com/office/powerpoint/2010/main" val="177023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104900"/>
            <a:ext cx="18288000" cy="8305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000" dirty="0">
              <a:latin typeface="+mj-lt"/>
            </a:endParaRPr>
          </a:p>
        </p:txBody>
      </p:sp>
      <p:pic>
        <p:nvPicPr>
          <p:cNvPr id="7" name="Picture 6">
            <a:extLst>
              <a:ext uri="{FF2B5EF4-FFF2-40B4-BE49-F238E27FC236}">
                <a16:creationId xmlns:a16="http://schemas.microsoft.com/office/drawing/2014/main" id="{EC3571B8-F7E1-804F-BE4C-6D2ABF58A74F}"/>
              </a:ext>
            </a:extLst>
          </p:cNvPr>
          <p:cNvPicPr>
            <a:picLocks noChangeAspect="1"/>
          </p:cNvPicPr>
          <p:nvPr/>
        </p:nvPicPr>
        <p:blipFill rotWithShape="1">
          <a:blip r:embed="rId2"/>
          <a:srcRect r="963"/>
          <a:stretch/>
        </p:blipFill>
        <p:spPr>
          <a:xfrm rot="12870486" flipV="1">
            <a:off x="16014254" y="1523478"/>
            <a:ext cx="2339130" cy="1571711"/>
          </a:xfrm>
          <a:prstGeom prst="rect">
            <a:avLst/>
          </a:prstGeom>
        </p:spPr>
      </p:pic>
      <p:sp>
        <p:nvSpPr>
          <p:cNvPr id="13" name="TextBox 12">
            <a:extLst>
              <a:ext uri="{FF2B5EF4-FFF2-40B4-BE49-F238E27FC236}">
                <a16:creationId xmlns:a16="http://schemas.microsoft.com/office/drawing/2014/main" id="{D2EDAE1D-670B-2A4C-A4B2-0CAD2AC7E5E7}"/>
              </a:ext>
            </a:extLst>
          </p:cNvPr>
          <p:cNvSpPr txBox="1"/>
          <p:nvPr/>
        </p:nvSpPr>
        <p:spPr>
          <a:xfrm>
            <a:off x="7237416" y="1844814"/>
            <a:ext cx="4344984" cy="707886"/>
          </a:xfrm>
          <a:prstGeom prst="rect">
            <a:avLst/>
          </a:prstGeom>
          <a:noFill/>
        </p:spPr>
        <p:txBody>
          <a:bodyPr wrap="square" rtlCol="0">
            <a:spAutoFit/>
          </a:bodyPr>
          <a:lstStyle/>
          <a:p>
            <a:r>
              <a:rPr lang="en-VN" sz="4000" b="1" dirty="0">
                <a:solidFill>
                  <a:srgbClr val="FFFF00"/>
                </a:solidFill>
                <a:latin typeface="Times New Roman" panose="02020603050405020304" pitchFamily="18" charset="0"/>
                <a:cs typeface="Times New Roman" panose="02020603050405020304" pitchFamily="18" charset="0"/>
              </a:rPr>
              <a:t>III. LUYỆN TẬP</a:t>
            </a:r>
          </a:p>
        </p:txBody>
      </p:sp>
      <p:sp>
        <p:nvSpPr>
          <p:cNvPr id="3" name="TextBox 2"/>
          <p:cNvSpPr txBox="1"/>
          <p:nvPr/>
        </p:nvSpPr>
        <p:spPr>
          <a:xfrm>
            <a:off x="893620" y="3597682"/>
            <a:ext cx="15503237" cy="3831818"/>
          </a:xfrm>
          <a:prstGeom prst="rect">
            <a:avLst/>
          </a:prstGeom>
          <a:noFill/>
        </p:spPr>
        <p:txBody>
          <a:bodyPr wrap="square" rtlCol="0">
            <a:spAutoFit/>
          </a:bodyPr>
          <a:lstStyle/>
          <a:p>
            <a:pPr algn="just"/>
            <a:r>
              <a:rPr lang="nl-NL" sz="5400" b="1" u="sng" dirty="0">
                <a:solidFill>
                  <a:srgbClr val="FFFF00"/>
                </a:solidFill>
                <a:latin typeface="Times New Roman" panose="02020603050405020304" pitchFamily="18" charset="0"/>
                <a:cs typeface="Times New Roman" panose="02020603050405020304" pitchFamily="18" charset="0"/>
              </a:rPr>
              <a:t>Câu 3</a:t>
            </a:r>
            <a:r>
              <a:rPr lang="nl-NL" sz="5400" dirty="0">
                <a:solidFill>
                  <a:srgbClr val="FFFF00"/>
                </a:solidFill>
                <a:latin typeface="Times New Roman" panose="02020603050405020304" pitchFamily="18" charset="0"/>
                <a:cs typeface="Times New Roman" panose="02020603050405020304" pitchFamily="18" charset="0"/>
              </a:rPr>
              <a:t>:</a:t>
            </a:r>
            <a:r>
              <a:rPr lang="nl-NL" sz="5400" dirty="0">
                <a:solidFill>
                  <a:schemeClr val="bg1"/>
                </a:solidFill>
                <a:latin typeface="Times New Roman" panose="02020603050405020304" pitchFamily="18" charset="0"/>
                <a:cs typeface="Times New Roman" panose="02020603050405020304" pitchFamily="18" charset="0"/>
              </a:rPr>
              <a:t> Theo em, trên tờ lịch không nên chỉ ghi một loại lịch là dương lịch, mà cần có ghi thêm ngày, tháng, năm âm lịch vì: việc dùng âm lịch khá phổ biến ở Việt Nam, liên quan đến văn hóa cổ truyển của dân tộc.</a:t>
            </a:r>
            <a:endParaRPr lang="en-US" sz="5400" dirty="0">
              <a:solidFill>
                <a:schemeClr val="bg1"/>
              </a:solidFill>
              <a:latin typeface="Times New Roman" panose="02020603050405020304" pitchFamily="18" charset="0"/>
              <a:cs typeface="Times New Roman" panose="02020603050405020304" pitchFamily="18" charset="0"/>
            </a:endParaRPr>
          </a:p>
          <a:p>
            <a:endParaRPr lang="en-US" sz="2700" dirty="0"/>
          </a:p>
        </p:txBody>
      </p:sp>
    </p:spTree>
    <p:extLst>
      <p:ext uri="{BB962C8B-B14F-4D97-AF65-F5344CB8AC3E}">
        <p14:creationId xmlns:p14="http://schemas.microsoft.com/office/powerpoint/2010/main" val="2975697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0C703D0-36D6-9A4E-A6CA-4DA0C4C8CF96}"/>
              </a:ext>
            </a:extLst>
          </p:cNvPr>
          <p:cNvSpPr/>
          <p:nvPr/>
        </p:nvSpPr>
        <p:spPr>
          <a:xfrm>
            <a:off x="0" y="1028700"/>
            <a:ext cx="18288000" cy="8686801"/>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pic>
        <p:nvPicPr>
          <p:cNvPr id="2" name="Picture 1">
            <a:extLst>
              <a:ext uri="{FF2B5EF4-FFF2-40B4-BE49-F238E27FC236}">
                <a16:creationId xmlns:a16="http://schemas.microsoft.com/office/drawing/2014/main" id="{640AA35D-A2D8-DB45-AE3F-424C38E0D372}"/>
              </a:ext>
            </a:extLst>
          </p:cNvPr>
          <p:cNvPicPr>
            <a:picLocks noChangeAspect="1"/>
          </p:cNvPicPr>
          <p:nvPr/>
        </p:nvPicPr>
        <p:blipFill>
          <a:blip r:embed="rId2"/>
          <a:stretch>
            <a:fillRect/>
          </a:stretch>
        </p:blipFill>
        <p:spPr>
          <a:xfrm>
            <a:off x="575187" y="1028699"/>
            <a:ext cx="17712813" cy="9258301"/>
          </a:xfrm>
          <a:prstGeom prst="rect">
            <a:avLst/>
          </a:prstGeom>
        </p:spPr>
      </p:pic>
      <p:sp>
        <p:nvSpPr>
          <p:cNvPr id="3" name="TextBox 2">
            <a:extLst>
              <a:ext uri="{FF2B5EF4-FFF2-40B4-BE49-F238E27FC236}">
                <a16:creationId xmlns:a16="http://schemas.microsoft.com/office/drawing/2014/main" id="{AB53C941-41C4-3145-B1AC-B6DC66719B98}"/>
              </a:ext>
            </a:extLst>
          </p:cNvPr>
          <p:cNvSpPr txBox="1"/>
          <p:nvPr/>
        </p:nvSpPr>
        <p:spPr>
          <a:xfrm>
            <a:off x="4454012" y="2594908"/>
            <a:ext cx="9955163" cy="1938992"/>
          </a:xfrm>
          <a:prstGeom prst="rect">
            <a:avLst/>
          </a:prstGeom>
          <a:noFill/>
        </p:spPr>
        <p:txBody>
          <a:bodyPr wrap="square" rtlCol="0">
            <a:spAutoFit/>
          </a:bodyPr>
          <a:lstStyle/>
          <a:p>
            <a:pPr algn="ctr"/>
            <a:r>
              <a:rPr lang="en-VN" sz="6000" b="1" dirty="0">
                <a:solidFill>
                  <a:srgbClr val="FF0000"/>
                </a:solidFill>
                <a:latin typeface="APPLE CHANCERY" panose="03020702040506060504" pitchFamily="66" charset="-79"/>
                <a:cs typeface="APPLE CHANCERY" panose="03020702040506060504" pitchFamily="66" charset="-79"/>
              </a:rPr>
              <a:t>CẢM ƠN CÁC EM!</a:t>
            </a:r>
          </a:p>
          <a:p>
            <a:pPr algn="ctr"/>
            <a:r>
              <a:rPr lang="en-VN" sz="6000" b="1" dirty="0">
                <a:solidFill>
                  <a:srgbClr val="FF0000"/>
                </a:solidFill>
                <a:latin typeface="APPLE CHANCERY" panose="03020702040506060504" pitchFamily="66" charset="-79"/>
                <a:cs typeface="APPLE CHANCERY" panose="03020702040506060504" pitchFamily="66" charset="-79"/>
              </a:rPr>
              <a:t>CHÚC CÁC EM HỌC TỐT!</a:t>
            </a:r>
          </a:p>
        </p:txBody>
      </p:sp>
      <p:sp>
        <p:nvSpPr>
          <p:cNvPr id="5" name="TextBox 4"/>
          <p:cNvSpPr txBox="1"/>
          <p:nvPr/>
        </p:nvSpPr>
        <p:spPr>
          <a:xfrm>
            <a:off x="6068291" y="4625013"/>
            <a:ext cx="8587484" cy="3185487"/>
          </a:xfrm>
          <a:prstGeom prst="rect">
            <a:avLst/>
          </a:prstGeom>
          <a:noFill/>
        </p:spPr>
        <p:txBody>
          <a:bodyPr wrap="square" rtlCol="0">
            <a:spAutoFit/>
          </a:bodyPr>
          <a:lstStyle/>
          <a:p>
            <a:pPr algn="ctr"/>
            <a:r>
              <a:rPr lang="vi-VN" sz="6600" dirty="0">
                <a:solidFill>
                  <a:srgbClr val="FFFF00"/>
                </a:solidFill>
              </a:rPr>
              <a:t>DẶN DÒ</a:t>
            </a:r>
          </a:p>
          <a:p>
            <a:endParaRPr lang="vi-VN" sz="2700" dirty="0">
              <a:solidFill>
                <a:srgbClr val="FFFF00"/>
              </a:solidFill>
            </a:endParaRPr>
          </a:p>
          <a:p>
            <a:r>
              <a:rPr lang="vi-VN" sz="5400" dirty="0">
                <a:solidFill>
                  <a:srgbClr val="FFFF00"/>
                </a:solidFill>
              </a:rPr>
              <a:t>- HỌC BÀI</a:t>
            </a:r>
          </a:p>
          <a:p>
            <a:pPr marL="428625" indent="-428625">
              <a:buFontTx/>
              <a:buChar char="-"/>
            </a:pPr>
            <a:r>
              <a:rPr lang="vi-VN" sz="5400" dirty="0">
                <a:solidFill>
                  <a:srgbClr val="FFFF00"/>
                </a:solidFill>
              </a:rPr>
              <a:t>XEM BÀI TIẾP THEO</a:t>
            </a:r>
            <a:endParaRPr lang="en-US" sz="5400" dirty="0">
              <a:solidFill>
                <a:srgbClr val="FFFF00"/>
              </a:solidFill>
            </a:endParaRPr>
          </a:p>
        </p:txBody>
      </p:sp>
    </p:spTree>
    <p:extLst>
      <p:ext uri="{BB962C8B-B14F-4D97-AF65-F5344CB8AC3E}">
        <p14:creationId xmlns:p14="http://schemas.microsoft.com/office/powerpoint/2010/main" val="3417117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16D736-ECAD-42CA-B8FF-E6C214EC02AA}"/>
              </a:ext>
            </a:extLst>
          </p:cNvPr>
          <p:cNvSpPr txBox="1"/>
          <p:nvPr/>
        </p:nvSpPr>
        <p:spPr>
          <a:xfrm>
            <a:off x="990600" y="2542788"/>
            <a:ext cx="16230600" cy="5201424"/>
          </a:xfrm>
          <a:prstGeom prst="rect">
            <a:avLst/>
          </a:prstGeom>
          <a:noFill/>
        </p:spPr>
        <p:txBody>
          <a:bodyPr wrap="square" rtlCol="0">
            <a:spAutoFit/>
          </a:bodyPr>
          <a:lstStyle/>
          <a:p>
            <a:pPr algn="ctr"/>
            <a:r>
              <a:rPr lang="en-US" sz="16600">
                <a:solidFill>
                  <a:srgbClr val="FFFF00"/>
                </a:solidFill>
                <a:latin typeface="Bahnschrift Condensed" panose="020B0502040204020203" pitchFamily="34" charset="0"/>
              </a:rPr>
              <a:t>CHÚC CÁC EM NĂM MỚI HỌC TỐT</a:t>
            </a:r>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0312 (5)">
            <a:extLst>
              <a:ext uri="{FF2B5EF4-FFF2-40B4-BE49-F238E27FC236}">
                <a16:creationId xmlns:a16="http://schemas.microsoft.com/office/drawing/2014/main" id="{00D7B30B-C032-4D4E-A58E-636181653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05" y="-429905"/>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bye">
            <a:extLst>
              <a:ext uri="{FF2B5EF4-FFF2-40B4-BE49-F238E27FC236}">
                <a16:creationId xmlns:a16="http://schemas.microsoft.com/office/drawing/2014/main" id="{19524975-B7CF-D64E-AD19-00AD22FD22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49026" y="6372225"/>
            <a:ext cx="17954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4">
            <a:extLst>
              <a:ext uri="{FF2B5EF4-FFF2-40B4-BE49-F238E27FC236}">
                <a16:creationId xmlns:a16="http://schemas.microsoft.com/office/drawing/2014/main" id="{594C1A46-BF00-3549-A0CC-1D359B59CBDD}"/>
              </a:ext>
            </a:extLst>
          </p:cNvPr>
          <p:cNvSpPr>
            <a:spLocks noChangeArrowheads="1" noChangeShapeType="1" noTextEdit="1"/>
          </p:cNvSpPr>
          <p:nvPr/>
        </p:nvSpPr>
        <p:spPr bwMode="auto">
          <a:xfrm>
            <a:off x="3761510" y="1406217"/>
            <a:ext cx="12230100" cy="1085850"/>
          </a:xfrm>
          <a:prstGeom prst="rect">
            <a:avLst/>
          </a:prstGeom>
        </p:spPr>
        <p:txBody>
          <a:bodyPr wrap="none" fromWordArt="1">
            <a:prstTxWarp prst="textCanUp">
              <a:avLst>
                <a:gd name="adj" fmla="val 85833"/>
              </a:avLst>
            </a:prstTxWarp>
            <a:scene3d>
              <a:camera prst="legacyObliqueTopRight"/>
              <a:lightRig rig="legacyFlat3" dir="b"/>
            </a:scene3d>
            <a:sp3d extrusionH="430200" prstMaterial="legacyMatte">
              <a:extrusionClr>
                <a:srgbClr val="C0C0C0"/>
              </a:extrusionClr>
              <a:contourClr>
                <a:srgbClr val="FF0000"/>
              </a:contourClr>
            </a:sp3d>
          </a:bodyPr>
          <a:lstStyle/>
          <a:p>
            <a:r>
              <a:rPr lang="en-US" sz="5400" b="1" kern="10" dirty="0" err="1">
                <a:ln w="9525">
                  <a:round/>
                  <a:headEnd/>
                  <a:tailEnd/>
                </a:ln>
                <a:solidFill>
                  <a:srgbClr val="FF0000"/>
                </a:solidFill>
                <a:latin typeface="Times New Roman" panose="02020603050405020304" pitchFamily="18" charset="0"/>
                <a:cs typeface="Times New Roman" panose="02020603050405020304" pitchFamily="18" charset="0"/>
              </a:rPr>
              <a:t>Chà</a:t>
            </a:r>
            <a:r>
              <a:rPr lang="vi-VN" sz="5400" b="1" kern="10" dirty="0">
                <a:ln w="9525">
                  <a:round/>
                  <a:headEnd/>
                  <a:tailEnd/>
                </a:ln>
                <a:solidFill>
                  <a:srgbClr val="FF0000"/>
                </a:solidFill>
                <a:latin typeface="Times New Roman" panose="02020603050405020304" pitchFamily="18" charset="0"/>
                <a:cs typeface="Times New Roman" panose="02020603050405020304" pitchFamily="18" charset="0"/>
              </a:rPr>
              <a:t>o các em HS lớp 6</a:t>
            </a:r>
            <a:r>
              <a:rPr lang="en-US" sz="5400" kern="10" dirty="0">
                <a:ln w="9525">
                  <a:round/>
                  <a:headEnd/>
                  <a:tailEnd/>
                </a:ln>
                <a:solidFill>
                  <a:srgbClr val="FF0000"/>
                </a:solidFill>
                <a:latin typeface="Times New Roman" panose="02020603050405020304" pitchFamily="18" charset="0"/>
                <a:cs typeface="Times New Roman" panose="02020603050405020304" pitchFamily="18" charset="0"/>
              </a:rPr>
              <a:t> </a:t>
            </a:r>
            <a:endParaRPr lang="en-VN" sz="5400"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15364" name="Picture 5" descr="stars">
            <a:extLst>
              <a:ext uri="{FF2B5EF4-FFF2-40B4-BE49-F238E27FC236}">
                <a16:creationId xmlns:a16="http://schemas.microsoft.com/office/drawing/2014/main" id="{11983EA8-0620-AB4D-A296-C5DA0F2FAA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72101" y="1800226"/>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stars">
            <a:extLst>
              <a:ext uri="{FF2B5EF4-FFF2-40B4-BE49-F238E27FC236}">
                <a16:creationId xmlns:a16="http://schemas.microsoft.com/office/drawing/2014/main" id="{00BD74F5-9DD1-E44F-B6A3-CF4F1993CF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487276" y="2057401"/>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stars">
            <a:extLst>
              <a:ext uri="{FF2B5EF4-FFF2-40B4-BE49-F238E27FC236}">
                <a16:creationId xmlns:a16="http://schemas.microsoft.com/office/drawing/2014/main" id="{AC63970A-90B2-9E42-BB24-A20B4E93CA8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43851" y="6772276"/>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stars">
            <a:extLst>
              <a:ext uri="{FF2B5EF4-FFF2-40B4-BE49-F238E27FC236}">
                <a16:creationId xmlns:a16="http://schemas.microsoft.com/office/drawing/2014/main" id="{9035A904-409F-3B46-9C0A-1EC54AAA752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01326" y="4371976"/>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stars">
            <a:extLst>
              <a:ext uri="{FF2B5EF4-FFF2-40B4-BE49-F238E27FC236}">
                <a16:creationId xmlns:a16="http://schemas.microsoft.com/office/drawing/2014/main" id="{2CBD5378-DA3A-AC49-A292-48333ED581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2326" y="2914651"/>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stars">
            <a:extLst>
              <a:ext uri="{FF2B5EF4-FFF2-40B4-BE49-F238E27FC236}">
                <a16:creationId xmlns:a16="http://schemas.microsoft.com/office/drawing/2014/main" id="{F697AA18-4DA0-1E4F-BAFD-BB93D01A96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72026" y="5486401"/>
            <a:ext cx="557213"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WordArt 14">
            <a:extLst>
              <a:ext uri="{FF2B5EF4-FFF2-40B4-BE49-F238E27FC236}">
                <a16:creationId xmlns:a16="http://schemas.microsoft.com/office/drawing/2014/main" id="{930FB667-7312-DF42-B40A-17D54AA9BA6C}"/>
              </a:ext>
            </a:extLst>
          </p:cNvPr>
          <p:cNvSpPr>
            <a:spLocks noChangeArrowheads="1" noChangeShapeType="1" noTextEdit="1"/>
          </p:cNvSpPr>
          <p:nvPr/>
        </p:nvSpPr>
        <p:spPr bwMode="auto">
          <a:xfrm>
            <a:off x="3028950" y="3376613"/>
            <a:ext cx="13695219" cy="3321845"/>
          </a:xfrm>
          <a:prstGeom prst="rect">
            <a:avLst/>
          </a:prstGeom>
        </p:spPr>
        <p:txBody>
          <a:bodyPr wrap="none" fromWordArt="1">
            <a:prstTxWarp prst="textPlain">
              <a:avLst>
                <a:gd name="adj" fmla="val 50000"/>
              </a:avLst>
            </a:prstTxWarp>
          </a:bodyPr>
          <a:lstStyle/>
          <a:p>
            <a:r>
              <a:rPr lang="vi-VN" sz="5400" b="1" kern="10" dirty="0">
                <a:ln w="19050">
                  <a:solidFill>
                    <a:srgbClr val="99CCFF"/>
                  </a:solidFill>
                  <a:round/>
                  <a:headEnd/>
                  <a:tailEnd/>
                </a:ln>
                <a:solidFill>
                  <a:srgbClr val="FF0000"/>
                </a:solidFill>
                <a:effectLst>
                  <a:outerShdw dist="35921" dir="2700000" algn="ctr" rotWithShape="0">
                    <a:srgbClr val="990000">
                      <a:alpha val="74997"/>
                    </a:srgbClr>
                  </a:outerShdw>
                </a:effectLst>
              </a:rPr>
              <a:t>BÀI 1: LỊCH SỬ LÀ GÌ</a:t>
            </a:r>
          </a:p>
        </p:txBody>
      </p:sp>
    </p:spTree>
    <p:extLst>
      <p:ext uri="{BB962C8B-B14F-4D97-AF65-F5344CB8AC3E}">
        <p14:creationId xmlns:p14="http://schemas.microsoft.com/office/powerpoint/2010/main" val="32904829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par>
                                <p:cTn id="8" presetID="63" presetClass="path" presetSubtype="0" repeatCount="indefinite" accel="50000" decel="50000" autoRev="1" fill="hold" nodeType="withEffect">
                                  <p:stCondLst>
                                    <p:cond delay="0"/>
                                  </p:stCondLst>
                                  <p:childTnLst>
                                    <p:animMotion origin="layout" path="M 3.88889E-6 -4.26161E-6 L -0.60799 -4.26161E-6 " pathEditMode="relative" rAng="0" ptsTypes="AA">
                                      <p:cBhvr>
                                        <p:cTn id="9" dur="3000" fill="hold"/>
                                        <p:tgtEl>
                                          <p:spTgt spid="49155"/>
                                        </p:tgtEl>
                                        <p:attrNameLst>
                                          <p:attrName>ppt_x</p:attrName>
                                          <p:attrName>ppt_y</p:attrName>
                                        </p:attrNameLst>
                                      </p:cBhvr>
                                      <p:rCtr x="-303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104900"/>
            <a:ext cx="18288000" cy="8686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4420" t="12681" r="52678" b="20224"/>
          <a:stretch/>
        </p:blipFill>
        <p:spPr bwMode="auto">
          <a:xfrm>
            <a:off x="4411590" y="1415005"/>
            <a:ext cx="9927864" cy="81480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830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28700"/>
            <a:ext cx="18288000" cy="8686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49144" t="7692" r="26910" b="39040"/>
          <a:stretch/>
        </p:blipFill>
        <p:spPr bwMode="auto">
          <a:xfrm>
            <a:off x="4922043" y="1388920"/>
            <a:ext cx="9770703" cy="80217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85290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28700"/>
            <a:ext cx="18288000" cy="86868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pic>
        <p:nvPicPr>
          <p:cNvPr id="8" name="!!maytinh">
            <a:extLst>
              <a:ext uri="{FF2B5EF4-FFF2-40B4-BE49-F238E27FC236}">
                <a16:creationId xmlns:a16="http://schemas.microsoft.com/office/drawing/2014/main" id="{74946F10-331D-564A-9EF5-454EFF6B29EE}"/>
              </a:ext>
            </a:extLst>
          </p:cNvPr>
          <p:cNvPicPr/>
          <p:nvPr/>
        </p:nvPicPr>
        <p:blipFill rotWithShape="1">
          <a:blip r:embed="rId2" cstate="print">
            <a:extLst>
              <a:ext uri="{28A0092B-C50C-407E-A947-70E740481C1C}">
                <a14:useLocalDpi xmlns:a14="http://schemas.microsoft.com/office/drawing/2010/main" val="0"/>
              </a:ext>
            </a:extLst>
          </a:blip>
          <a:srcRect l="73667" t="2575" r="4905" b="64199"/>
          <a:stretch/>
        </p:blipFill>
        <p:spPr bwMode="auto">
          <a:xfrm>
            <a:off x="3832694" y="1104900"/>
            <a:ext cx="10622612" cy="85733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7963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257300"/>
            <a:ext cx="18288000" cy="84582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3" name="TextBox 2">
            <a:extLst>
              <a:ext uri="{FF2B5EF4-FFF2-40B4-BE49-F238E27FC236}">
                <a16:creationId xmlns:a16="http://schemas.microsoft.com/office/drawing/2014/main" id="{58C39CCC-1777-0643-880D-86EB4F8E01C1}"/>
              </a:ext>
            </a:extLst>
          </p:cNvPr>
          <p:cNvSpPr txBox="1"/>
          <p:nvPr/>
        </p:nvSpPr>
        <p:spPr>
          <a:xfrm>
            <a:off x="5554882" y="156259"/>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21FDA5A-C1E5-A04A-9A28-D0F32CA399B6}"/>
              </a:ext>
            </a:extLst>
          </p:cNvPr>
          <p:cNvSpPr txBox="1"/>
          <p:nvPr/>
        </p:nvSpPr>
        <p:spPr>
          <a:xfrm>
            <a:off x="297082" y="1569303"/>
            <a:ext cx="7170518" cy="830997"/>
          </a:xfrm>
          <a:prstGeom prst="rect">
            <a:avLst/>
          </a:prstGeom>
          <a:noFill/>
        </p:spPr>
        <p:txBody>
          <a:bodyPr wrap="square" rtlCol="0">
            <a:spAutoFit/>
          </a:bodyPr>
          <a:lstStyle/>
          <a:p>
            <a:r>
              <a:rPr lang="en-VN" sz="4800" b="1" dirty="0">
                <a:solidFill>
                  <a:srgbClr val="FFFF00"/>
                </a:solidFill>
                <a:latin typeface="Times New Roman" panose="02020603050405020304" pitchFamily="18" charset="0"/>
                <a:cs typeface="Times New Roman" panose="02020603050405020304" pitchFamily="18" charset="0"/>
              </a:rPr>
              <a:t>I. Lịch sử và môn lịch sử</a:t>
            </a:r>
          </a:p>
        </p:txBody>
      </p:sp>
      <p:pic>
        <p:nvPicPr>
          <p:cNvPr id="9" name="Picture 8">
            <a:extLst>
              <a:ext uri="{FF2B5EF4-FFF2-40B4-BE49-F238E27FC236}">
                <a16:creationId xmlns:a16="http://schemas.microsoft.com/office/drawing/2014/main" id="{3DC90934-B824-C54D-B27B-25D4236BF8ED}"/>
              </a:ext>
            </a:extLst>
          </p:cNvPr>
          <p:cNvPicPr/>
          <p:nvPr/>
        </p:nvPicPr>
        <p:blipFill rotWithShape="1">
          <a:blip r:embed="rId2">
            <a:extLst>
              <a:ext uri="{28A0092B-C50C-407E-A947-70E740481C1C}">
                <a14:useLocalDpi xmlns:a14="http://schemas.microsoft.com/office/drawing/2010/main" val="0"/>
              </a:ext>
            </a:extLst>
          </a:blip>
          <a:srcRect l="26109" t="56635" r="28114" b="1776"/>
          <a:stretch/>
        </p:blipFill>
        <p:spPr bwMode="auto">
          <a:xfrm>
            <a:off x="9970136" y="2224309"/>
            <a:ext cx="7170518" cy="3833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5" name="Straight Connector 4">
            <a:extLst>
              <a:ext uri="{FF2B5EF4-FFF2-40B4-BE49-F238E27FC236}">
                <a16:creationId xmlns:a16="http://schemas.microsoft.com/office/drawing/2014/main" id="{1F7D5323-3BD2-2644-A456-20ED73ECFD59}"/>
              </a:ext>
            </a:extLst>
          </p:cNvPr>
          <p:cNvCxnSpPr/>
          <p:nvPr/>
        </p:nvCxnSpPr>
        <p:spPr>
          <a:xfrm>
            <a:off x="9453707" y="2017142"/>
            <a:ext cx="0" cy="740944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8C2F97-4908-5F4D-98C7-ADA599288C26}"/>
              </a:ext>
            </a:extLst>
          </p:cNvPr>
          <p:cNvSpPr txBox="1"/>
          <p:nvPr/>
        </p:nvSpPr>
        <p:spPr>
          <a:xfrm>
            <a:off x="9480646" y="6504682"/>
            <a:ext cx="8578754" cy="1077218"/>
          </a:xfrm>
          <a:prstGeom prst="rect">
            <a:avLst/>
          </a:prstGeom>
          <a:noFill/>
        </p:spPr>
        <p:txBody>
          <a:bodyPr wrap="square" rtlCol="0">
            <a:spAutoFit/>
          </a:bodyPr>
          <a:lstStyle/>
          <a:p>
            <a:pPr algn="ctr"/>
            <a:r>
              <a:rPr lang="en-VN" sz="3200" i="1" dirty="0">
                <a:solidFill>
                  <a:schemeClr val="bg1"/>
                </a:solidFill>
                <a:latin typeface="Times New Roman" panose="02020603050405020304" pitchFamily="18" charset="0"/>
                <a:cs typeface="Times New Roman" panose="02020603050405020304" pitchFamily="18" charset="0"/>
              </a:rPr>
              <a:t>Rồng đá trước thềm Điện Kính Thiên, thế kỉ XV</a:t>
            </a:r>
          </a:p>
          <a:p>
            <a:pPr algn="ctr"/>
            <a:r>
              <a:rPr lang="en-VN" sz="3200" i="1" dirty="0">
                <a:solidFill>
                  <a:schemeClr val="bg1"/>
                </a:solidFill>
                <a:latin typeface="Times New Roman" panose="02020603050405020304" pitchFamily="18" charset="0"/>
                <a:cs typeface="Times New Roman" panose="02020603050405020304" pitchFamily="18" charset="0"/>
              </a:rPr>
              <a:t>(Khu di tích H</a:t>
            </a:r>
            <a:r>
              <a:rPr lang="en-US" sz="3200" i="1" dirty="0">
                <a:solidFill>
                  <a:schemeClr val="bg1"/>
                </a:solidFill>
                <a:latin typeface="Times New Roman" panose="02020603050405020304" pitchFamily="18" charset="0"/>
                <a:cs typeface="Times New Roman" panose="02020603050405020304" pitchFamily="18" charset="0"/>
              </a:rPr>
              <a:t>o</a:t>
            </a:r>
            <a:r>
              <a:rPr lang="en-VN" sz="3200" i="1" dirty="0">
                <a:solidFill>
                  <a:schemeClr val="bg1"/>
                </a:solidFill>
                <a:latin typeface="Times New Roman" panose="02020603050405020304" pitchFamily="18" charset="0"/>
                <a:cs typeface="Times New Roman" panose="02020603050405020304" pitchFamily="18" charset="0"/>
              </a:rPr>
              <a:t>àng Thành)</a:t>
            </a:r>
          </a:p>
        </p:txBody>
      </p:sp>
      <p:sp>
        <p:nvSpPr>
          <p:cNvPr id="8" name="TextBox 7">
            <a:extLst>
              <a:ext uri="{FF2B5EF4-FFF2-40B4-BE49-F238E27FC236}">
                <a16:creationId xmlns:a16="http://schemas.microsoft.com/office/drawing/2014/main" id="{9E6AC8D1-070F-8D47-A097-CE3EE06F98F4}"/>
              </a:ext>
            </a:extLst>
          </p:cNvPr>
          <p:cNvSpPr txBox="1"/>
          <p:nvPr/>
        </p:nvSpPr>
        <p:spPr>
          <a:xfrm>
            <a:off x="173624" y="2553712"/>
            <a:ext cx="9264168" cy="3046988"/>
          </a:xfrm>
          <a:prstGeom prst="rect">
            <a:avLst/>
          </a:prstGeom>
          <a:noFill/>
        </p:spPr>
        <p:txBody>
          <a:bodyPr wrap="square" rtlCol="0">
            <a:spAutoFit/>
          </a:bodyPr>
          <a:lstStyle/>
          <a:p>
            <a:r>
              <a:rPr lang="vi-VN" sz="4800" dirty="0">
                <a:solidFill>
                  <a:schemeClr val="bg1"/>
                </a:solidFill>
                <a:latin typeface="+mj-lt"/>
              </a:rPr>
              <a:t>- </a:t>
            </a:r>
            <a:r>
              <a:rPr lang="vi-VN" sz="4800" i="1" dirty="0">
                <a:solidFill>
                  <a:schemeClr val="bg1"/>
                </a:solidFill>
                <a:latin typeface="+mj-lt"/>
              </a:rPr>
              <a:t>Lịch sử</a:t>
            </a:r>
            <a:r>
              <a:rPr lang="vi-VN" sz="4800" dirty="0">
                <a:solidFill>
                  <a:schemeClr val="bg1"/>
                </a:solidFill>
                <a:latin typeface="+mj-lt"/>
              </a:rPr>
              <a:t> là tất cả những gì đã xảy ra trong quá khứ, bao gồm mọi hoạt động của con người từ khi xuất hiện đến nay.</a:t>
            </a:r>
            <a:endParaRPr lang="en-VN" sz="4800" dirty="0">
              <a:solidFill>
                <a:schemeClr val="bg1"/>
              </a:solidFill>
              <a:latin typeface="+mj-lt"/>
            </a:endParaRPr>
          </a:p>
        </p:txBody>
      </p:sp>
      <p:sp>
        <p:nvSpPr>
          <p:cNvPr id="12" name="TextBox 11">
            <a:extLst>
              <a:ext uri="{FF2B5EF4-FFF2-40B4-BE49-F238E27FC236}">
                <a16:creationId xmlns:a16="http://schemas.microsoft.com/office/drawing/2014/main" id="{F5D2757B-0D57-3C49-87B7-328BB58C5779}"/>
              </a:ext>
            </a:extLst>
          </p:cNvPr>
          <p:cNvSpPr txBox="1"/>
          <p:nvPr/>
        </p:nvSpPr>
        <p:spPr>
          <a:xfrm>
            <a:off x="214583" y="5617675"/>
            <a:ext cx="8740871" cy="3785652"/>
          </a:xfrm>
          <a:prstGeom prst="rect">
            <a:avLst/>
          </a:prstGeom>
          <a:noFill/>
        </p:spPr>
        <p:txBody>
          <a:bodyPr wrap="square" rtlCol="0">
            <a:spAutoFit/>
          </a:bodyPr>
          <a:lstStyle/>
          <a:p>
            <a:pPr algn="just"/>
            <a:r>
              <a:rPr lang="vi-VN" sz="4800" dirty="0">
                <a:solidFill>
                  <a:schemeClr val="bg1"/>
                </a:solidFill>
                <a:latin typeface="+mj-lt"/>
              </a:rPr>
              <a:t>- </a:t>
            </a:r>
            <a:r>
              <a:rPr lang="vi-VN" sz="4800" i="1" dirty="0">
                <a:solidFill>
                  <a:schemeClr val="bg1"/>
                </a:solidFill>
                <a:latin typeface="+mj-lt"/>
              </a:rPr>
              <a:t>Môn lịch sử</a:t>
            </a:r>
            <a:r>
              <a:rPr lang="vi-VN" sz="4800" dirty="0">
                <a:solidFill>
                  <a:schemeClr val="bg1"/>
                </a:solidFill>
                <a:latin typeface="+mj-lt"/>
              </a:rPr>
              <a:t> </a:t>
            </a:r>
            <a:r>
              <a:rPr lang="en-US" sz="4800" dirty="0" err="1">
                <a:solidFill>
                  <a:schemeClr val="bg1"/>
                </a:solidFill>
                <a:latin typeface="Times New Roman" panose="02020603050405020304" pitchFamily="18" charset="0"/>
                <a:cs typeface="Times New Roman" panose="02020603050405020304" pitchFamily="18" charset="0"/>
              </a:rPr>
              <a:t>là</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môn</a:t>
            </a:r>
            <a:r>
              <a:rPr lang="en-US" sz="4800" dirty="0">
                <a:solidFill>
                  <a:schemeClr val="bg1"/>
                </a:solidFill>
                <a:latin typeface="Times New Roman" panose="02020603050405020304" pitchFamily="18" charset="0"/>
                <a:cs typeface="Times New Roman" panose="02020603050405020304" pitchFamily="18" charset="0"/>
              </a:rPr>
              <a:t> khoa </a:t>
            </a:r>
            <a:r>
              <a:rPr lang="en-US" sz="4800" dirty="0" err="1">
                <a:solidFill>
                  <a:schemeClr val="bg1"/>
                </a:solidFill>
                <a:latin typeface="Times New Roman" panose="02020603050405020304" pitchFamily="18" charset="0"/>
                <a:cs typeface="Times New Roman" panose="02020603050405020304" pitchFamily="18" charset="0"/>
              </a:rPr>
              <a:t>học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tìm</a:t>
            </a:r>
            <a:r>
              <a:rPr lang="en-US" sz="4800"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hiểu về lịch sử loài người, bao gồm toàn bộ hoạt động của con người và xã hội loài người trong quá khứ.</a:t>
            </a:r>
            <a:endParaRPr lang="en-VN"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0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strips(downLeft)">
                                      <p:cBhvr>
                                        <p:cTn id="21" dur="500"/>
                                        <p:tgtEl>
                                          <p:spTgt spid="7">
                                            <p:txEl>
                                              <p:pRg st="0" end="0"/>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strips(down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strips(down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strips(downLeft)">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181100"/>
            <a:ext cx="18288000" cy="86106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3" name="TextBox 2">
            <a:extLst>
              <a:ext uri="{FF2B5EF4-FFF2-40B4-BE49-F238E27FC236}">
                <a16:creationId xmlns:a16="http://schemas.microsoft.com/office/drawing/2014/main" id="{58C39CCC-1777-0643-880D-86EB4F8E01C1}"/>
              </a:ext>
            </a:extLst>
          </p:cNvPr>
          <p:cNvSpPr txBox="1"/>
          <p:nvPr/>
        </p:nvSpPr>
        <p:spPr>
          <a:xfrm>
            <a:off x="4806387" y="152355"/>
            <a:ext cx="8675225" cy="707886"/>
          </a:xfrm>
          <a:prstGeom prst="rect">
            <a:avLst/>
          </a:prstGeom>
          <a:no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Bài 1: LỊCH SỬ VÀ CUỘC SỐNG</a:t>
            </a:r>
          </a:p>
        </p:txBody>
      </p:sp>
      <p:sp>
        <p:nvSpPr>
          <p:cNvPr id="6" name="TextBox 5">
            <a:extLst>
              <a:ext uri="{FF2B5EF4-FFF2-40B4-BE49-F238E27FC236}">
                <a16:creationId xmlns:a16="http://schemas.microsoft.com/office/drawing/2014/main" id="{421FDA5A-C1E5-A04A-9A28-D0F32CA399B6}"/>
              </a:ext>
            </a:extLst>
          </p:cNvPr>
          <p:cNvSpPr txBox="1"/>
          <p:nvPr/>
        </p:nvSpPr>
        <p:spPr>
          <a:xfrm>
            <a:off x="286893" y="1753028"/>
            <a:ext cx="7170518" cy="707886"/>
          </a:xfrm>
          <a:prstGeom prst="rect">
            <a:avLst/>
          </a:prstGeom>
          <a:noFill/>
        </p:spPr>
        <p:txBody>
          <a:bodyPr wrap="square" rtlCol="0">
            <a:spAutoFit/>
          </a:bodyPr>
          <a:lstStyle/>
          <a:p>
            <a:r>
              <a:rPr lang="en-VN" sz="4000" b="1" dirty="0">
                <a:solidFill>
                  <a:srgbClr val="FFFF00"/>
                </a:solidFill>
                <a:latin typeface="Times New Roman" panose="02020603050405020304" pitchFamily="18" charset="0"/>
                <a:cs typeface="Times New Roman" panose="02020603050405020304" pitchFamily="18" charset="0"/>
              </a:rPr>
              <a:t>II. Vì sao phải học lịch sử?</a:t>
            </a:r>
          </a:p>
        </p:txBody>
      </p:sp>
      <p:pic>
        <p:nvPicPr>
          <p:cNvPr id="9" name="Picture 8">
            <a:extLst>
              <a:ext uri="{FF2B5EF4-FFF2-40B4-BE49-F238E27FC236}">
                <a16:creationId xmlns:a16="http://schemas.microsoft.com/office/drawing/2014/main" id="{3DC90934-B824-C54D-B27B-25D4236BF8ED}"/>
              </a:ext>
            </a:extLst>
          </p:cNvPr>
          <p:cNvPicPr/>
          <p:nvPr/>
        </p:nvPicPr>
        <p:blipFill>
          <a:blip r:embed="rId2"/>
          <a:srcRect t="2477" b="2477"/>
          <a:stretch/>
        </p:blipFill>
        <p:spPr bwMode="auto">
          <a:xfrm>
            <a:off x="9540433" y="1562101"/>
            <a:ext cx="7170518" cy="3833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5" name="Straight Connector 4">
            <a:extLst>
              <a:ext uri="{FF2B5EF4-FFF2-40B4-BE49-F238E27FC236}">
                <a16:creationId xmlns:a16="http://schemas.microsoft.com/office/drawing/2014/main" id="{1F7D5323-3BD2-2644-A456-20ED73ECFD59}"/>
              </a:ext>
            </a:extLst>
          </p:cNvPr>
          <p:cNvCxnSpPr/>
          <p:nvPr/>
        </p:nvCxnSpPr>
        <p:spPr>
          <a:xfrm>
            <a:off x="8915400" y="1670893"/>
            <a:ext cx="0" cy="740944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6AC8D1-070F-8D47-A097-CE3EE06F98F4}"/>
              </a:ext>
            </a:extLst>
          </p:cNvPr>
          <p:cNvSpPr txBox="1"/>
          <p:nvPr/>
        </p:nvSpPr>
        <p:spPr>
          <a:xfrm>
            <a:off x="153086" y="2712455"/>
            <a:ext cx="8578749" cy="3170099"/>
          </a:xfrm>
          <a:prstGeom prst="rect">
            <a:avLst/>
          </a:prstGeom>
          <a:noFill/>
        </p:spPr>
        <p:txBody>
          <a:bodyPr wrap="square" rtlCol="0">
            <a:spAutoFit/>
          </a:bodyPr>
          <a:lstStyle/>
          <a:p>
            <a:pPr algn="just"/>
            <a:r>
              <a:rPr lang="vi-VN" sz="4000" dirty="0">
                <a:solidFill>
                  <a:schemeClr val="bg1"/>
                </a:solidFill>
                <a:latin typeface="+mj-lt"/>
              </a:rPr>
              <a:t>- Học lịch sử để biết được cội nguồn của tổ tiên, quê hương, đất nước, hiểu được ông cha ta đã phải lao động, sáng tạo, đấu tranh như thế nào để có được đất nước như ngày nay. </a:t>
            </a:r>
            <a:endParaRPr lang="en-VN" sz="4000" dirty="0">
              <a:solidFill>
                <a:schemeClr val="bg1"/>
              </a:solidFill>
              <a:latin typeface="+mj-lt"/>
            </a:endParaRPr>
          </a:p>
        </p:txBody>
      </p:sp>
      <p:sp>
        <p:nvSpPr>
          <p:cNvPr id="12" name="TextBox 11">
            <a:extLst>
              <a:ext uri="{FF2B5EF4-FFF2-40B4-BE49-F238E27FC236}">
                <a16:creationId xmlns:a16="http://schemas.microsoft.com/office/drawing/2014/main" id="{F5D2757B-0D57-3C49-87B7-328BB58C5779}"/>
              </a:ext>
            </a:extLst>
          </p:cNvPr>
          <p:cNvSpPr txBox="1"/>
          <p:nvPr/>
        </p:nvSpPr>
        <p:spPr>
          <a:xfrm>
            <a:off x="173624" y="6270755"/>
            <a:ext cx="8680466" cy="1938992"/>
          </a:xfrm>
          <a:prstGeom prst="rect">
            <a:avLst/>
          </a:prstGeom>
          <a:noFill/>
        </p:spPr>
        <p:txBody>
          <a:bodyPr wrap="square" rtlCol="0">
            <a:spAutoFit/>
          </a:bodyPr>
          <a:lstStyle/>
          <a:p>
            <a:pPr algn="just"/>
            <a:r>
              <a:rPr lang="vi-VN" sz="4000" dirty="0">
                <a:solidFill>
                  <a:schemeClr val="bg1"/>
                </a:solidFill>
                <a:latin typeface="+mj-lt"/>
              </a:rPr>
              <a:t>- </a:t>
            </a:r>
            <a:r>
              <a:rPr lang="en-US" sz="4000" dirty="0" err="1">
                <a:solidFill>
                  <a:schemeClr val="bg1"/>
                </a:solidFill>
                <a:latin typeface="Times New Roman" panose="02020603050405020304" pitchFamily="18" charset="0"/>
                <a:cs typeface="Times New Roman" panose="02020603050405020304" pitchFamily="18" charset="0"/>
              </a:rPr>
              <a:t>Học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lịch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sử</a:t>
            </a:r>
            <a:r>
              <a:rPr lang="vi-VN" sz="4000" dirty="0">
                <a:solidFill>
                  <a:schemeClr val="bg1"/>
                </a:solidFill>
                <a:latin typeface="Times New Roman" panose="02020603050405020304" pitchFamily="18" charset="0"/>
                <a:cs typeface="Times New Roman" panose="02020603050405020304" pitchFamily="18" charset="0"/>
              </a:rPr>
              <a:t> 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đúc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bài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kinh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nghiêm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quá</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khứ</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nhằm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phục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vụ</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lai</a:t>
            </a:r>
            <a:r>
              <a:rPr lang="en-US" sz="4000" dirty="0">
                <a:solidFill>
                  <a:schemeClr val="bg1"/>
                </a:solidFill>
                <a:latin typeface="Times New Roman" panose="02020603050405020304" pitchFamily="18" charset="0"/>
                <a:cs typeface="Times New Roman" panose="02020603050405020304" pitchFamily="18" charset="0"/>
              </a:rPr>
              <a:t>.</a:t>
            </a:r>
            <a:r>
              <a:rPr lang="en-VN" sz="4000" dirty="0">
                <a:solidFill>
                  <a:schemeClr val="bg1"/>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112073B4-8BEB-9541-B2C1-6F3A583EDD0C}"/>
              </a:ext>
            </a:extLst>
          </p:cNvPr>
          <p:cNvPicPr>
            <a:picLocks noChangeAspect="1"/>
          </p:cNvPicPr>
          <p:nvPr/>
        </p:nvPicPr>
        <p:blipFill>
          <a:blip r:embed="rId3"/>
          <a:stretch>
            <a:fillRect/>
          </a:stretch>
        </p:blipFill>
        <p:spPr>
          <a:xfrm>
            <a:off x="9540433" y="5676900"/>
            <a:ext cx="7170506" cy="3833592"/>
          </a:xfrm>
          <a:prstGeom prst="rect">
            <a:avLst/>
          </a:prstGeom>
          <a:ln w="25400">
            <a:solidFill>
              <a:srgbClr val="000000"/>
            </a:solidFill>
          </a:ln>
        </p:spPr>
      </p:pic>
      <p:sp>
        <p:nvSpPr>
          <p:cNvPr id="14" name="TextBox 13">
            <a:extLst>
              <a:ext uri="{FF2B5EF4-FFF2-40B4-BE49-F238E27FC236}">
                <a16:creationId xmlns:a16="http://schemas.microsoft.com/office/drawing/2014/main" id="{B6799D5D-51A4-3F41-B156-E73CCDADCED6}"/>
              </a:ext>
            </a:extLst>
          </p:cNvPr>
          <p:cNvSpPr txBox="1"/>
          <p:nvPr/>
        </p:nvSpPr>
        <p:spPr>
          <a:xfrm>
            <a:off x="7399190" y="1911765"/>
            <a:ext cx="10787529" cy="1477328"/>
          </a:xfrm>
          <a:prstGeom prst="rect">
            <a:avLst/>
          </a:prstGeom>
          <a:noFill/>
        </p:spPr>
        <p:txBody>
          <a:bodyPr wrap="square" rtlCol="0">
            <a:spAutoFit/>
          </a:bodyPr>
          <a:lstStyle/>
          <a:p>
            <a:pPr algn="ctr"/>
            <a:r>
              <a:rPr lang="en-VN" sz="3000" dirty="0">
                <a:solidFill>
                  <a:schemeClr val="bg1"/>
                </a:solidFill>
                <a:latin typeface="Times New Roman" panose="02020603050405020304" pitchFamily="18" charset="0"/>
                <a:cs typeface="Times New Roman" panose="02020603050405020304" pitchFamily="18" charset="0"/>
              </a:rPr>
              <a:t>“</a:t>
            </a:r>
            <a:r>
              <a:rPr lang="en-VN" sz="3000" i="1" dirty="0">
                <a:solidFill>
                  <a:schemeClr val="bg1"/>
                </a:solidFill>
                <a:latin typeface="Times New Roman" panose="02020603050405020304" pitchFamily="18" charset="0"/>
                <a:cs typeface="Times New Roman" panose="02020603050405020304" pitchFamily="18" charset="0"/>
              </a:rPr>
              <a:t>Dân ta phải biết sử ta</a:t>
            </a:r>
          </a:p>
          <a:p>
            <a:pPr algn="ctr"/>
            <a:r>
              <a:rPr lang="en-VN" sz="3000" i="1" dirty="0">
                <a:solidFill>
                  <a:schemeClr val="bg1"/>
                </a:solidFill>
                <a:latin typeface="Times New Roman" panose="02020603050405020304" pitchFamily="18" charset="0"/>
                <a:cs typeface="Times New Roman" panose="02020603050405020304" pitchFamily="18" charset="0"/>
              </a:rPr>
              <a:t>Cho tường gốc tích nước nhà Việt Nam</a:t>
            </a:r>
            <a:r>
              <a:rPr lang="en-VN" sz="3000" dirty="0">
                <a:solidFill>
                  <a:schemeClr val="bg1"/>
                </a:solidFill>
                <a:latin typeface="Times New Roman" panose="02020603050405020304" pitchFamily="18" charset="0"/>
                <a:cs typeface="Times New Roman" panose="02020603050405020304" pitchFamily="18" charset="0"/>
              </a:rPr>
              <a:t>”</a:t>
            </a:r>
          </a:p>
          <a:p>
            <a:pPr algn="ctr"/>
            <a:r>
              <a:rPr lang="en-VN" sz="3000" dirty="0">
                <a:solidFill>
                  <a:schemeClr val="bg1"/>
                </a:solidFill>
                <a:latin typeface="Times New Roman" panose="02020603050405020304" pitchFamily="18" charset="0"/>
                <a:cs typeface="Times New Roman" panose="02020603050405020304" pitchFamily="18" charset="0"/>
              </a:rPr>
              <a:t>                                                    (Lịch sử nước ta, Hồ Chí Minh)</a:t>
            </a:r>
            <a:endParaRPr lang="en-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5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strips(downLeft)">
                                      <p:cBhvr>
                                        <p:cTn id="16" dur="500"/>
                                        <p:tgtEl>
                                          <p:spTgt spid="14">
                                            <p:txEl>
                                              <p:pRg st="0" end="0"/>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strips(downLeft)">
                                      <p:cBhvr>
                                        <p:cTn id="19" dur="500"/>
                                        <p:tgtEl>
                                          <p:spTgt spid="14">
                                            <p:txEl>
                                              <p:pRg st="1" end="1"/>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strips(downLeft)">
                                      <p:cBhvr>
                                        <p:cTn id="22" dur="500"/>
                                        <p:tgtEl>
                                          <p:spTgt spid="14">
                                            <p:txEl>
                                              <p:pRg st="2" end="2"/>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strips(downLeft)">
                                      <p:cBhvr>
                                        <p:cTn id="25" dur="500"/>
                                        <p:tgtEl>
                                          <p:spTgt spid="14">
                                            <p:txEl>
                                              <p:pRg st="2" end="2"/>
                                            </p:txEl>
                                          </p:spTgt>
                                        </p:tgtEl>
                                      </p:cBhvr>
                                    </p:animEffect>
                                  </p:childTnLst>
                                </p:cTn>
                              </p:par>
                              <p:par>
                                <p:cTn id="26" presetID="18" presetClass="entr" presetSubtype="12" fill="hold" nodeType="with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strips(downLeft)">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4">
                                            <p:txEl>
                                              <p:pRg st="0" end="0"/>
                                            </p:txEl>
                                          </p:spTgt>
                                        </p:tgtEl>
                                        <p:attrNameLst>
                                          <p:attrName>ppt_w</p:attrName>
                                        </p:attrNameLst>
                                      </p:cBhvr>
                                      <p:tavLst>
                                        <p:tav tm="0">
                                          <p:val>
                                            <p:strVal val="ppt_w"/>
                                          </p:val>
                                        </p:tav>
                                        <p:tav tm="100000">
                                          <p:val>
                                            <p:fltVal val="0"/>
                                          </p:val>
                                        </p:tav>
                                      </p:tavLst>
                                    </p:anim>
                                    <p:anim calcmode="lin" valueType="num">
                                      <p:cBhvr>
                                        <p:cTn id="33" dur="500"/>
                                        <p:tgtEl>
                                          <p:spTgt spid="14">
                                            <p:txEl>
                                              <p:pRg st="0" end="0"/>
                                            </p:txEl>
                                          </p:spTgt>
                                        </p:tgtEl>
                                        <p:attrNameLst>
                                          <p:attrName>ppt_h</p:attrName>
                                        </p:attrNameLst>
                                      </p:cBhvr>
                                      <p:tavLst>
                                        <p:tav tm="0">
                                          <p:val>
                                            <p:strVal val="ppt_h"/>
                                          </p:val>
                                        </p:tav>
                                        <p:tav tm="100000">
                                          <p:val>
                                            <p:fltVal val="0"/>
                                          </p:val>
                                        </p:tav>
                                      </p:tavLst>
                                    </p:anim>
                                    <p:animEffect transition="out" filter="fade">
                                      <p:cBhvr>
                                        <p:cTn id="34" dur="500"/>
                                        <p:tgtEl>
                                          <p:spTgt spid="14">
                                            <p:txEl>
                                              <p:pRg st="0" end="0"/>
                                            </p:txEl>
                                          </p:spTgt>
                                        </p:tgtEl>
                                      </p:cBhvr>
                                    </p:animEffect>
                                    <p:set>
                                      <p:cBhvr>
                                        <p:cTn id="35" dur="1" fill="hold">
                                          <p:stCondLst>
                                            <p:cond delay="499"/>
                                          </p:stCondLst>
                                        </p:cTn>
                                        <p:tgtEl>
                                          <p:spTgt spid="14">
                                            <p:txEl>
                                              <p:pRg st="0" end="0"/>
                                            </p:txEl>
                                          </p:spTgt>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14">
                                            <p:txEl>
                                              <p:pRg st="2" end="2"/>
                                            </p:txEl>
                                          </p:spTgt>
                                        </p:tgtEl>
                                        <p:attrNameLst>
                                          <p:attrName>ppt_w</p:attrName>
                                        </p:attrNameLst>
                                      </p:cBhvr>
                                      <p:tavLst>
                                        <p:tav tm="0">
                                          <p:val>
                                            <p:strVal val="ppt_w"/>
                                          </p:val>
                                        </p:tav>
                                        <p:tav tm="100000">
                                          <p:val>
                                            <p:fltVal val="0"/>
                                          </p:val>
                                        </p:tav>
                                      </p:tavLst>
                                    </p:anim>
                                    <p:anim calcmode="lin" valueType="num">
                                      <p:cBhvr>
                                        <p:cTn id="38" dur="500"/>
                                        <p:tgtEl>
                                          <p:spTgt spid="14">
                                            <p:txEl>
                                              <p:pRg st="2" end="2"/>
                                            </p:txEl>
                                          </p:spTgt>
                                        </p:tgtEl>
                                        <p:attrNameLst>
                                          <p:attrName>ppt_h</p:attrName>
                                        </p:attrNameLst>
                                      </p:cBhvr>
                                      <p:tavLst>
                                        <p:tav tm="0">
                                          <p:val>
                                            <p:strVal val="ppt_h"/>
                                          </p:val>
                                        </p:tav>
                                        <p:tav tm="100000">
                                          <p:val>
                                            <p:fltVal val="0"/>
                                          </p:val>
                                        </p:tav>
                                      </p:tavLst>
                                    </p:anim>
                                    <p:animEffect transition="out" filter="fade">
                                      <p:cBhvr>
                                        <p:cTn id="39" dur="500"/>
                                        <p:tgtEl>
                                          <p:spTgt spid="14">
                                            <p:txEl>
                                              <p:pRg st="2" end="2"/>
                                            </p:txEl>
                                          </p:spTgt>
                                        </p:tgtEl>
                                      </p:cBhvr>
                                    </p:animEffect>
                                    <p:set>
                                      <p:cBhvr>
                                        <p:cTn id="40" dur="1" fill="hold">
                                          <p:stCondLst>
                                            <p:cond delay="499"/>
                                          </p:stCondLst>
                                        </p:cTn>
                                        <p:tgtEl>
                                          <p:spTgt spid="14">
                                            <p:txEl>
                                              <p:pRg st="2" end="2"/>
                                            </p:txEl>
                                          </p:spTgt>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14">
                                            <p:txEl>
                                              <p:pRg st="1" end="1"/>
                                            </p:txEl>
                                          </p:spTgt>
                                        </p:tgtEl>
                                        <p:attrNameLst>
                                          <p:attrName>ppt_w</p:attrName>
                                        </p:attrNameLst>
                                      </p:cBhvr>
                                      <p:tavLst>
                                        <p:tav tm="0">
                                          <p:val>
                                            <p:strVal val="ppt_w"/>
                                          </p:val>
                                        </p:tav>
                                        <p:tav tm="100000">
                                          <p:val>
                                            <p:fltVal val="0"/>
                                          </p:val>
                                        </p:tav>
                                      </p:tavLst>
                                    </p:anim>
                                    <p:anim calcmode="lin" valueType="num">
                                      <p:cBhvr>
                                        <p:cTn id="43" dur="500"/>
                                        <p:tgtEl>
                                          <p:spTgt spid="14">
                                            <p:txEl>
                                              <p:pRg st="1" end="1"/>
                                            </p:txEl>
                                          </p:spTgt>
                                        </p:tgtEl>
                                        <p:attrNameLst>
                                          <p:attrName>ppt_h</p:attrName>
                                        </p:attrNameLst>
                                      </p:cBhvr>
                                      <p:tavLst>
                                        <p:tav tm="0">
                                          <p:val>
                                            <p:strVal val="ppt_h"/>
                                          </p:val>
                                        </p:tav>
                                        <p:tav tm="100000">
                                          <p:val>
                                            <p:fltVal val="0"/>
                                          </p:val>
                                        </p:tav>
                                      </p:tavLst>
                                    </p:anim>
                                    <p:animEffect transition="out" filter="fade">
                                      <p:cBhvr>
                                        <p:cTn id="44" dur="500"/>
                                        <p:tgtEl>
                                          <p:spTgt spid="14">
                                            <p:txEl>
                                              <p:pRg st="1" end="1"/>
                                            </p:txEl>
                                          </p:spTgt>
                                        </p:tgtEl>
                                      </p:cBhvr>
                                    </p:animEffect>
                                    <p:set>
                                      <p:cBhvr>
                                        <p:cTn id="45" dur="1" fill="hold">
                                          <p:stCondLst>
                                            <p:cond delay="499"/>
                                          </p:stCondLst>
                                        </p:cTn>
                                        <p:tgtEl>
                                          <p:spTgt spid="14">
                                            <p:txEl>
                                              <p:pRg st="1" end="1"/>
                                            </p:txEl>
                                          </p:spTgt>
                                        </p:tgtEl>
                                        <p:attrNameLst>
                                          <p:attrName>style.visibility</p:attrName>
                                        </p:attrNameLst>
                                      </p:cBhvr>
                                      <p:to>
                                        <p:strVal val="hidden"/>
                                      </p:to>
                                    </p:set>
                                  </p:childTnLst>
                                </p:cTn>
                              </p:par>
                              <p:par>
                                <p:cTn id="46" presetID="6"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par>
                                <p:cTn id="49" presetID="6"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strips(downLeft)">
                                      <p:cBhvr>
                                        <p:cTn id="56" dur="5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Effect transition="in" filter="strips(downLeft)">
                                      <p:cBhvr>
                                        <p:cTn id="61" dur="500"/>
                                        <p:tgtEl>
                                          <p:spTgt spid="1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strips(downLeft)">
                                      <p:cBhvr>
                                        <p:cTn id="6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LUU TRU QUOC MINH\Tu lieu giang day LS THCS\Lớp 6\The gioi\Save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2076450"/>
            <a:ext cx="7525896" cy="686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ơi giữ chỗ cho Nội dung 10"/>
          <p:cNvSpPr txBox="1">
            <a:spLocks/>
          </p:cNvSpPr>
          <p:nvPr>
            <p:custDataLst>
              <p:tags r:id="rId1"/>
            </p:custDataLst>
          </p:nvPr>
        </p:nvSpPr>
        <p:spPr>
          <a:xfrm>
            <a:off x="1371600" y="2609850"/>
            <a:ext cx="6858000" cy="29146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gn="just">
              <a:buFont typeface="Wingdings 3"/>
              <a:buChar char=""/>
              <a:defRPr/>
            </a:pPr>
            <a:r>
              <a:rPr lang="nl-NL" sz="4000" b="1" dirty="0" smtClean="0">
                <a:solidFill>
                  <a:srgbClr val="FF0000"/>
                </a:solidFill>
                <a:latin typeface="Times New Roman" pitchFamily="18" charset="0"/>
                <a:cs typeface="Times New Roman" pitchFamily="18" charset="0"/>
                <a:sym typeface="Wingdings"/>
              </a:rPr>
              <a:t></a:t>
            </a:r>
            <a:r>
              <a:rPr lang="nl-NL" sz="4000" b="1" dirty="0" smtClean="0">
                <a:solidFill>
                  <a:srgbClr val="FF0000"/>
                </a:solidFill>
                <a:latin typeface="Times New Roman" pitchFamily="18" charset="0"/>
                <a:cs typeface="Times New Roman" pitchFamily="18" charset="0"/>
              </a:rPr>
              <a:t> Nhìn vào tranh, em thấy khác với lớp học ở trường em như thế nào ?</a:t>
            </a:r>
          </a:p>
          <a:p>
            <a:pPr marL="109728" indent="0" algn="just">
              <a:buNone/>
              <a:defRPr/>
            </a:pPr>
            <a:endParaRPr lang="nl-NL" sz="4000" b="1" dirty="0" smtClean="0">
              <a:solidFill>
                <a:srgbClr val="FF0000"/>
              </a:solidFill>
              <a:latin typeface="Times New Roman" pitchFamily="18" charset="0"/>
              <a:cs typeface="Times New Roman" pitchFamily="18" charset="0"/>
            </a:endParaRPr>
          </a:p>
          <a:p>
            <a:pPr marL="365760" indent="-256032" algn="just">
              <a:buFont typeface="Wingdings 3"/>
              <a:buChar char=""/>
              <a:defRPr/>
            </a:pPr>
            <a:r>
              <a:rPr lang="nl-NL" sz="4000" dirty="0" smtClean="0">
                <a:latin typeface="Times New Roman" pitchFamily="18" charset="0"/>
                <a:cs typeface="Times New Roman" pitchFamily="18" charset="0"/>
              </a:rPr>
              <a:t>- Thấy được sự khác biệt so với ngày nay như: lớp học, thầy trò, bàn ghế…</a:t>
            </a:r>
            <a:endParaRPr lang="nl-NL" sz="4000" b="1" dirty="0" smtClean="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58C39CCC-1777-0643-880D-86EB4F8E01C1}"/>
              </a:ext>
            </a:extLst>
          </p:cNvPr>
          <p:cNvSpPr txBox="1"/>
          <p:nvPr/>
        </p:nvSpPr>
        <p:spPr>
          <a:xfrm>
            <a:off x="5554882" y="156259"/>
            <a:ext cx="7170518" cy="861774"/>
          </a:xfrm>
          <a:prstGeom prst="rect">
            <a:avLst/>
          </a:prstGeom>
          <a:noFill/>
        </p:spPr>
        <p:txBody>
          <a:bodyPr wrap="square" rtlCol="0">
            <a:spAutoFit/>
          </a:bodyPr>
          <a:lstStyle/>
          <a:p>
            <a:pPr algn="ctr"/>
            <a:r>
              <a:rPr lang="en-VN" sz="5000" b="1" dirty="0">
                <a:solidFill>
                  <a:srgbClr val="FF0000"/>
                </a:solidFill>
                <a:latin typeface="Times New Roman" panose="02020603050405020304" pitchFamily="18" charset="0"/>
                <a:cs typeface="Times New Roman" panose="02020603050405020304" pitchFamily="18" charset="0"/>
              </a:rPr>
              <a:t>Bài 1: LỊCH SỬ </a:t>
            </a:r>
            <a:r>
              <a:rPr lang="vi-VN" sz="5000" b="1" dirty="0">
                <a:solidFill>
                  <a:srgbClr val="FF0000"/>
                </a:solidFill>
                <a:latin typeface="Times New Roman" panose="02020603050405020304" pitchFamily="18" charset="0"/>
                <a:cs typeface="Times New Roman" panose="02020603050405020304" pitchFamily="18" charset="0"/>
              </a:rPr>
              <a:t>LÀ GÌ</a:t>
            </a:r>
            <a:endParaRPr lang="en-VN" sz="5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2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0CDB6D-F3F6-4080-A91B-42DDC6DE1B49}&quot;/&gt;&lt;filename val=&quot;C:\Users\NGUYEN~1\AppData\Local\Temp\PR\data\asimages\{530CDB6D-F3F6-4080-A91B-42DDC6DE1B49}.png&quot;/&gt;&lt;hasEffects val=&quot;1&quot;/&gt;&lt;left val=&quot;-12.72&quot;/&gt;&lt;top val=&quot;69&quot;/&gt;&lt;width val=&quot;376.08&quot;/&gt;&lt;height val=&quot;472.92&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0CDB6D-F3F6-4080-A91B-42DDC6DE1B49}&quot;/&gt;&lt;filename val=&quot;C:\Users\NGUYEN~1\AppData\Local\Temp\PR\data\asimages\{530CDB6D-F3F6-4080-A91B-42DDC6DE1B49}.png&quot;/&gt;&lt;hasEffects val=&quot;1&quot;/&gt;&lt;left val=&quot;-12.72&quot;/&gt;&lt;top val=&quot;69&quot;/&gt;&lt;width val=&quot;376.08&quot;/&gt;&lt;height val=&quot;472.92&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0CDB6D-F3F6-4080-A91B-42DDC6DE1B49}&quot;/&gt;&lt;filename val=&quot;C:\Users\NGUYEN~1\AppData\Local\Temp\PR\data\asimages\{530CDB6D-F3F6-4080-A91B-42DDC6DE1B49}.png&quot;/&gt;&lt;hasEffects val=&quot;1&quot;/&gt;&lt;left val=&quot;-12.72&quot;/&gt;&lt;top val=&quot;69&quot;/&gt;&lt;width val=&quot;376.08&quot;/&gt;&lt;height val=&quot;472.92&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0CDB6D-F3F6-4080-A91B-42DDC6DE1B49}&quot;/&gt;&lt;filename val=&quot;C:\Users\NGUYEN~1\AppData\Local\Temp\PR\data\asimages\{530CDB6D-F3F6-4080-A91B-42DDC6DE1B49}.png&quot;/&gt;&lt;hasEffects val=&quot;1&quot;/&gt;&lt;left val=&quot;-12.72&quot;/&gt;&lt;top val=&quot;69&quot;/&gt;&lt;width val=&quot;376.08&quot;/&gt;&lt;height val=&quot;472.92&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0CDB6D-F3F6-4080-A91B-42DDC6DE1B49}&quot;/&gt;&lt;filename val=&quot;C:\Users\NGUYEN~1\AppData\Local\Temp\PR\data\asimages\{530CDB6D-F3F6-4080-A91B-42DDC6DE1B49}.png&quot;/&gt;&lt;hasEffects val=&quot;1&quot;/&gt;&lt;left val=&quot;-12.72&quot;/&gt;&lt;top val=&quot;69&quot;/&gt;&lt;width val=&quot;376.08&quot;/&gt;&lt;height val=&quot;472.92&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1534</Words>
  <Application>Microsoft Office PowerPoint</Application>
  <PresentationFormat>Custom</PresentationFormat>
  <Paragraphs>140</Paragraphs>
  <Slides>27</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Calibri</vt:lpstr>
      <vt:lpstr>Wingdings</vt:lpstr>
      <vt:lpstr>Merriweather</vt:lpstr>
      <vt:lpstr>Bahnschrift Condensed</vt:lpstr>
      <vt:lpstr>Faustina</vt:lpstr>
      <vt:lpstr>Wingdings 3</vt:lpstr>
      <vt:lpstr>Times New Roman</vt:lpstr>
      <vt:lpstr>Century</vt:lpstr>
      <vt:lpstr>Arial</vt:lpstr>
      <vt:lpstr>APPLE CHANCERY</vt:lpstr>
      <vt:lpstr>Caveat Brush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58</cp:revision>
  <dcterms:created xsi:type="dcterms:W3CDTF">2006-08-16T00:00:00Z</dcterms:created>
  <dcterms:modified xsi:type="dcterms:W3CDTF">2025-12-25T08:59:04Z</dcterms:modified>
  <dc:identifier>DAGM-CiAHLQ</dc:identifier>
</cp:coreProperties>
</file>