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2"/>
  </p:notesMasterIdLst>
  <p:handoutMasterIdLst>
    <p:handoutMasterId r:id="rId23"/>
  </p:handoutMasterIdLst>
  <p:sldIdLst>
    <p:sldId id="438" r:id="rId2"/>
    <p:sldId id="402" r:id="rId3"/>
    <p:sldId id="420" r:id="rId4"/>
    <p:sldId id="423" r:id="rId5"/>
    <p:sldId id="424" r:id="rId6"/>
    <p:sldId id="433" r:id="rId7"/>
    <p:sldId id="426" r:id="rId8"/>
    <p:sldId id="440" r:id="rId9"/>
    <p:sldId id="444" r:id="rId10"/>
    <p:sldId id="427" r:id="rId11"/>
    <p:sldId id="415" r:id="rId12"/>
    <p:sldId id="428" r:id="rId13"/>
    <p:sldId id="447" r:id="rId14"/>
    <p:sldId id="392" r:id="rId15"/>
    <p:sldId id="429" r:id="rId16"/>
    <p:sldId id="437" r:id="rId17"/>
    <p:sldId id="434" r:id="rId18"/>
    <p:sldId id="400" r:id="rId19"/>
    <p:sldId id="333" r:id="rId20"/>
    <p:sldId id="448" r:id="rId21"/>
  </p:sldIdLst>
  <p:sldSz cx="9144000" cy="5143500" type="screen16x9"/>
  <p:notesSz cx="7010400" cy="9296400"/>
  <p:embeddedFontLst>
    <p:embeddedFont>
      <p:font typeface="Verdana" panose="020B0604030504040204" pitchFamily="34" charset="0"/>
      <p:regular r:id="rId24"/>
      <p:bold r:id="rId25"/>
      <p:italic r:id="rId26"/>
      <p:boldItalic r:id="rId27"/>
    </p:embeddedFont>
    <p:embeddedFont>
      <p:font typeface="Roboto Condensed" panose="020B060402020202020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.VnArial" panose="020B7200000000000000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E3E5E3"/>
    <a:srgbClr val="F96249"/>
    <a:srgbClr val="16C808"/>
    <a:srgbClr val="FF6600"/>
    <a:srgbClr val="F1FB97"/>
    <a:srgbClr val="ED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F38B71-4E83-4317-82EC-3F3A27C44999}">
  <a:tblStyle styleId="{55F38B71-4E83-4317-82EC-3F3A27C449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1" autoAdjust="0"/>
    <p:restoredTop sz="94611" autoAdjust="0"/>
  </p:normalViewPr>
  <p:slideViewPr>
    <p:cSldViewPr>
      <p:cViewPr varScale="1">
        <p:scale>
          <a:sx n="86" d="100"/>
          <a:sy n="86" d="100"/>
        </p:scale>
        <p:origin x="800" y="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60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75960F-0E5F-45A2-ADE8-382A2ED89B86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AB41538-9DAE-4098-A5F5-46BAE80DD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48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62" tIns="93162" rIns="93162" bIns="93162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1571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2874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7306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7732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507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619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6232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563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838A-9F71-4C26-A3E2-81C28E9E65C0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188000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92026759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1853974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Animated Dig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git 4: 0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4" name="Digit 4: 1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5" name="Digit 4: 2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6" name="Digit 4: 3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7" name="Digit 4: 4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8" name="Digit 4: 5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9" name="Digit 4: 6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0" name="Digit 4: 7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11" name="Digit 4: 8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12" name="Digit 4: 9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13" name="Digit 3: 0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14" name="Digit 3: 1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5" name="Digit 3: 2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6" name="Digit 3: 3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17" name="Digit 3: 4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18" name="Digit 3: 5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19" name="Digit 2: Before Animation"/>
          <p:cNvSpPr>
            <a:spLocks noGrp="1"/>
          </p:cNvSpPr>
          <p:nvPr>
            <p:ph type="body" sz="quarter" idx="11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0" name="Digit 2: After Animation"/>
          <p:cNvSpPr>
            <a:spLocks noGrp="1"/>
          </p:cNvSpPr>
          <p:nvPr>
            <p:ph type="body" sz="quarter" idx="13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3" name="Digit 1"/>
          <p:cNvSpPr txBox="1">
            <a:spLocks/>
          </p:cNvSpPr>
          <p:nvPr userDrawn="1"/>
        </p:nvSpPr>
        <p:spPr>
          <a:xfrm>
            <a:off x="1193386" y="1766631"/>
            <a:ext cx="1396857" cy="1980542"/>
          </a:xfrm>
          <a:prstGeom prst="rect">
            <a:avLst/>
          </a:prstGeom>
        </p:spPr>
        <p:txBody>
          <a:bodyPr wrap="none" lIns="68580" tIns="34290" rIns="68580" bIns="3429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771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xit" presetSubtype="4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8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4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3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2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1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0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2" presetClass="entr" presetSubtype="1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2" presetClass="exit" presetSubtype="4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6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5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244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3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2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1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0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9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298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2" presetClass="entr" presetSubtype="1" fill="hold" grpId="5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0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2" presetClass="exit" presetSubtype="4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1000"/>
                            </p:stCondLst>
                            <p:childTnLst>
                              <p:par>
                                <p:cTn id="324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333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42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4000"/>
                            </p:stCondLst>
                            <p:childTnLst>
                              <p:par>
                                <p:cTn id="351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35000"/>
                            </p:stCondLst>
                            <p:childTnLst>
                              <p:par>
                                <p:cTn id="360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69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37000"/>
                            </p:stCondLst>
                            <p:childTnLst>
                              <p:par>
                                <p:cTn id="378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38000"/>
                            </p:stCondLst>
                            <p:childTnLst>
                              <p:par>
                                <p:cTn id="387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96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2" presetClass="entr" presetSubtype="1" fill="hold" grpId="7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2" presetClass="exit" presetSubtype="4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41000"/>
                            </p:stCondLst>
                            <p:childTnLst>
                              <p:par>
                                <p:cTn id="422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431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440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449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45000"/>
                            </p:stCondLst>
                            <p:childTnLst>
                              <p:par>
                                <p:cTn id="458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46000"/>
                            </p:stCondLst>
                            <p:childTnLst>
                              <p:par>
                                <p:cTn id="467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476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85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49000"/>
                            </p:stCondLst>
                            <p:childTnLst>
                              <p:par>
                                <p:cTn id="494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2" presetClass="entr" presetSubtype="1" fill="hold" grpId="9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0000"/>
                            </p:stCondLst>
                            <p:childTnLst>
                              <p:par>
                                <p:cTn id="50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2" presetClass="exit" presetSubtype="4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51000"/>
                            </p:stCondLst>
                            <p:childTnLst>
                              <p:par>
                                <p:cTn id="520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52000"/>
                            </p:stCondLst>
                            <p:childTnLst>
                              <p:par>
                                <p:cTn id="529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53000"/>
                            </p:stCondLst>
                            <p:childTnLst>
                              <p:par>
                                <p:cTn id="538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54000"/>
                            </p:stCondLst>
                            <p:childTnLst>
                              <p:par>
                                <p:cTn id="547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556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56000"/>
                            </p:stCondLst>
                            <p:childTnLst>
                              <p:par>
                                <p:cTn id="565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57000"/>
                            </p:stCondLst>
                            <p:childTnLst>
                              <p:par>
                                <p:cTn id="574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8000"/>
                            </p:stCondLst>
                            <p:childTnLst>
                              <p:par>
                                <p:cTn id="583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59000"/>
                            </p:stCondLst>
                            <p:childTnLst>
                              <p:par>
                                <p:cTn id="592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2" presetClass="entr" presetSubtype="1" fill="hold" grpId="1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3" grpId="5"/>
      <p:bldP spid="3" grpId="6"/>
      <p:bldP spid="3" grpId="7"/>
      <p:bldP spid="3" grpId="8"/>
      <p:bldP spid="3" grpId="9"/>
      <p:bldP spid="3" grpId="10"/>
      <p:bldP spid="3" grpId="11"/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  <p:bldP spid="4" grpId="10"/>
      <p:bldP spid="4" grpId="11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5" grpId="11"/>
      <p:bldP spid="6" grpId="0"/>
      <p:bldP spid="6" grpId="1"/>
      <p:bldP spid="6" grpId="2"/>
      <p:bldP spid="6" grpId="3"/>
      <p:bldP spid="6" grpId="4"/>
      <p:bldP spid="6" grpId="5"/>
      <p:bldP spid="6" grpId="6"/>
      <p:bldP spid="6" grpId="7"/>
      <p:bldP spid="6" grpId="8"/>
      <p:bldP spid="6" grpId="9"/>
      <p:bldP spid="6" grpId="10"/>
      <p:bldP spid="6" grpId="11"/>
      <p:bldP spid="7" grpId="0"/>
      <p:bldP spid="7" grpId="1"/>
      <p:bldP spid="7" grpId="2"/>
      <p:bldP spid="7" grpId="3"/>
      <p:bldP spid="7" grpId="4"/>
      <p:bldP spid="7" grpId="5"/>
      <p:bldP spid="7" grpId="6"/>
      <p:bldP spid="7" grpId="7"/>
      <p:bldP spid="7" grpId="8"/>
      <p:bldP spid="7" grpId="9"/>
      <p:bldP spid="7" grpId="10"/>
      <p:bldP spid="7" grpId="11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8" grpId="11"/>
      <p:bldP spid="9" grpId="0"/>
      <p:bldP spid="9" grpId="1"/>
      <p:bldP spid="9" grpId="2"/>
      <p:bldP spid="9" grpId="3"/>
      <p:bldP spid="9" grpId="4"/>
      <p:bldP spid="9" grpId="5"/>
      <p:bldP spid="9" grpId="6"/>
      <p:bldP spid="9" grpId="7"/>
      <p:bldP spid="9" grpId="8"/>
      <p:bldP spid="9" grpId="9"/>
      <p:bldP spid="9" grpId="10"/>
      <p:bldP spid="9" grpId="11"/>
      <p:bldP spid="10" grpId="0"/>
      <p:bldP spid="10" grpId="1"/>
      <p:bldP spid="10" grpId="2"/>
      <p:bldP spid="10" grpId="3"/>
      <p:bldP spid="10" grpId="4"/>
      <p:bldP spid="10" grpId="5"/>
      <p:bldP spid="10" grpId="6"/>
      <p:bldP spid="10" grpId="7"/>
      <p:bldP spid="10" grpId="8"/>
      <p:bldP spid="10" grpId="9"/>
      <p:bldP spid="10" grpId="10"/>
      <p:bldP spid="10" grpId="11"/>
      <p:bldP spid="11" grpId="0"/>
      <p:bldP spid="11" grpId="1"/>
      <p:bldP spid="11" grpId="2"/>
      <p:bldP spid="11" grpId="3"/>
      <p:bldP spid="11" grpId="4"/>
      <p:bldP spid="11" grpId="5"/>
      <p:bldP spid="11" grpId="6"/>
      <p:bldP spid="11" grpId="7"/>
      <p:bldP spid="11" grpId="8"/>
      <p:bldP spid="11" grpId="9"/>
      <p:bldP spid="11" grpId="10"/>
      <p:bldP spid="11" grpId="11"/>
      <p:bldP spid="12" grpId="0"/>
      <p:bldP spid="12" grpId="1"/>
      <p:bldP spid="12" grpId="2"/>
      <p:bldP spid="12" grpId="3"/>
      <p:bldP spid="12" grpId="4"/>
      <p:bldP spid="12" grpId="5"/>
      <p:bldP spid="12" grpId="6"/>
      <p:bldP spid="12" grpId="7"/>
      <p:bldP spid="12" grpId="8"/>
      <p:bldP spid="12" grpId="9"/>
      <p:bldP spid="12" grpId="10"/>
      <p:bldP spid="12" grpId="1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 build="p">
        <p:tmplLst>
          <p:tmpl lvl="1">
            <p:tnLst>
              <p:par>
                <p:cTn presetID="12" presetClass="exit" presetSubtype="4" fill="hold" nodeType="withEffect">
                  <p:stCondLst>
                    <p:cond delay="500"/>
                  </p:stCondLst>
                  <p:childTnLs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+#ppt_h*1.125000"/>
                          </p:val>
                        </p:tav>
                      </p:tavLst>
                    </p:anim>
                    <p:animEffect transition="out" filter="wipe(down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2" presetClass="entr" presetSubtype="1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down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6851369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536611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6166570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6432599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9331321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3344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834856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5526036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7DCF1-BC1A-45AA-88FA-A57DD5ADB8B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0478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5.png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video" Target="NULL" TargetMode="Externa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microsoft.com/office/2007/relationships/media" Target="../media/media3.mp4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85725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6147" name="Picture 4" descr="BAR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3193"/>
            <a:ext cx="6629400" cy="5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438400" y="342900"/>
            <a:ext cx="4057650" cy="57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27:</a:t>
            </a: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685800" y="1314450"/>
            <a:ext cx="7848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Nguyên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sinh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vật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026" name="Picture 2" descr="Hình Ảnh Trùng Già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9380"/>
            <a:ext cx="2638425" cy="16764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69380"/>
            <a:ext cx="2895600" cy="16549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ảo lục Chlorella: 4 tác dụng, 3 rủi ro và mẹo sử dụng - Dế Mèn Organ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69380"/>
            <a:ext cx="2857500" cy="16097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78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iettel\Pictures\SGK-Sinh-7-hinh-4.1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598585"/>
            <a:ext cx="2484437" cy="310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900" y="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khả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quang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sao?</a:t>
            </a:r>
            <a:endParaRPr lang="en-US" sz="2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654371"/>
            <a:ext cx="2590800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6959600" y="3486150"/>
            <a:ext cx="914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858000" y="3105150"/>
            <a:ext cx="762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248400" y="2724150"/>
            <a:ext cx="1371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096000" y="2114550"/>
            <a:ext cx="1524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20000" y="1940122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47000" y="25702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(3)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58100" y="2903536"/>
            <a:ext cx="102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</a:t>
            </a:r>
            <a:r>
              <a:rPr lang="en-US" b="1" dirty="0" err="1">
                <a:solidFill>
                  <a:srgbClr val="FF0000"/>
                </a:solidFill>
              </a:rPr>
              <a:t>Diệp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lục</a:t>
            </a:r>
            <a:r>
              <a:rPr lang="en-US" b="1" dirty="0"/>
              <a:t>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61300" y="33322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(1)</a:t>
            </a:r>
            <a:endParaRPr lang="en-US" b="1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581150"/>
            <a:ext cx="1752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traight Arrow Connector 37"/>
          <p:cNvCxnSpPr/>
          <p:nvPr/>
        </p:nvCxnSpPr>
        <p:spPr>
          <a:xfrm flipV="1">
            <a:off x="584200" y="2495549"/>
            <a:ext cx="977900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69033" y="1733550"/>
            <a:ext cx="67173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95300" y="2878038"/>
            <a:ext cx="1066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3500" y="26894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(3)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4300" y="23416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2400" y="15796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(1)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641600" y="3820795"/>
            <a:ext cx="236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Ghi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chú</a:t>
            </a:r>
            <a:r>
              <a:rPr lang="en-US" sz="1600" b="1" dirty="0">
                <a:solidFill>
                  <a:srgbClr val="FF0000"/>
                </a:solidFill>
              </a:rPr>
              <a:t>: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1. </a:t>
            </a:r>
            <a:r>
              <a:rPr lang="en-US" sz="1600" b="1" dirty="0" err="1">
                <a:solidFill>
                  <a:srgbClr val="FF0000"/>
                </a:solidFill>
              </a:rPr>
              <a:t>Màng</a:t>
            </a:r>
            <a:r>
              <a:rPr lang="en-US" sz="1600" b="1" dirty="0">
                <a:solidFill>
                  <a:srgbClr val="FF0000"/>
                </a:solidFill>
              </a:rPr>
              <a:t>  </a:t>
            </a:r>
            <a:r>
              <a:rPr lang="en-US" sz="1600" b="1" dirty="0" err="1">
                <a:solidFill>
                  <a:srgbClr val="FF0000"/>
                </a:solidFill>
              </a:rPr>
              <a:t>tế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bào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2. </a:t>
            </a:r>
            <a:r>
              <a:rPr lang="en-US" sz="1600" b="1" dirty="0" err="1">
                <a:solidFill>
                  <a:srgbClr val="FF0000"/>
                </a:solidFill>
              </a:rPr>
              <a:t>Chất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tế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bào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3. </a:t>
            </a:r>
            <a:r>
              <a:rPr lang="en-US" sz="1600" b="1" dirty="0" err="1">
                <a:solidFill>
                  <a:srgbClr val="FF0000"/>
                </a:solidFill>
              </a:rPr>
              <a:t>Nhân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4. </a:t>
            </a:r>
            <a:r>
              <a:rPr lang="en-US" sz="1600" b="1" dirty="0" err="1">
                <a:solidFill>
                  <a:srgbClr val="FF0000"/>
                </a:solidFill>
              </a:rPr>
              <a:t>Diệp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lục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39800" y="438875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a) </a:t>
            </a:r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giày</a:t>
            </a:r>
            <a:endParaRPr lang="en-US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486400" y="4094259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b) </a:t>
            </a:r>
            <a:r>
              <a:rPr lang="en-US" b="1" dirty="0" err="1"/>
              <a:t>Tảo</a:t>
            </a:r>
            <a:r>
              <a:rPr lang="en-US" b="1" dirty="0"/>
              <a:t> </a:t>
            </a:r>
            <a:r>
              <a:rPr lang="en-US" b="1" dirty="0" err="1"/>
              <a:t>lục</a:t>
            </a:r>
            <a:r>
              <a:rPr lang="en-US" b="1" dirty="0"/>
              <a:t> </a:t>
            </a:r>
            <a:r>
              <a:rPr lang="en-US" b="1" dirty="0" err="1"/>
              <a:t>đơn</a:t>
            </a:r>
            <a:r>
              <a:rPr lang="en-US" b="1" dirty="0"/>
              <a:t> </a:t>
            </a:r>
            <a:r>
              <a:rPr lang="en-US" b="1" dirty="0" err="1"/>
              <a:t>bào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937000" y="2381646"/>
            <a:ext cx="102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</a:t>
            </a:r>
            <a:r>
              <a:rPr lang="en-US" b="1" dirty="0" err="1">
                <a:solidFill>
                  <a:srgbClr val="FF0000"/>
                </a:solidFill>
              </a:rPr>
              <a:t>Diệp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lục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5830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50" grpId="0"/>
      <p:bldP spid="51" grpId="0"/>
      <p:bldP spid="52" grpId="0"/>
      <p:bldP spid="4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viettel\Pictures\SGK-Sinh-7-hinh-4.1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6" y="1276350"/>
            <a:ext cx="2484437" cy="310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ý thuyết Trùng biến hình và trùng giày sinh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48404"/>
            <a:ext cx="33909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51600" y="704768"/>
            <a:ext cx="2514600" cy="4247317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1</a:t>
            </a:r>
            <a:r>
              <a:rPr lang="en-US" sz="1800" dirty="0">
                <a:solidFill>
                  <a:srgbClr val="002060"/>
                </a:solidFill>
              </a:rPr>
              <a:t>. </a:t>
            </a:r>
            <a:r>
              <a:rPr lang="en-US" sz="1800" dirty="0" err="1">
                <a:solidFill>
                  <a:srgbClr val="002060"/>
                </a:solidFill>
              </a:rPr>
              <a:t>Trùng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roi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xanh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có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cấu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tạo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phù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hợp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với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đời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sống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tự</a:t>
            </a:r>
            <a:r>
              <a:rPr lang="en-US" sz="1800" dirty="0">
                <a:solidFill>
                  <a:srgbClr val="002060"/>
                </a:solidFill>
              </a:rPr>
              <a:t> do </a:t>
            </a:r>
            <a:r>
              <a:rPr lang="en-US" sz="1800" dirty="0" err="1">
                <a:solidFill>
                  <a:srgbClr val="002060"/>
                </a:solidFill>
              </a:rPr>
              <a:t>trong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nước</a:t>
            </a:r>
            <a:r>
              <a:rPr lang="en-US" sz="1800" dirty="0">
                <a:solidFill>
                  <a:srgbClr val="002060"/>
                </a:solidFill>
              </a:rPr>
              <a:t>. </a:t>
            </a:r>
            <a:r>
              <a:rPr lang="en-US" sz="1800" dirty="0" err="1">
                <a:solidFill>
                  <a:srgbClr val="002060"/>
                </a:solidFill>
              </a:rPr>
              <a:t>Trùng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roi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xanh</a:t>
            </a:r>
            <a:r>
              <a:rPr lang="en-US" sz="1800" dirty="0">
                <a:solidFill>
                  <a:srgbClr val="002060"/>
                </a:solidFill>
              </a:rPr>
              <a:t> di </a:t>
            </a:r>
            <a:r>
              <a:rPr lang="en-US" sz="1800" dirty="0" err="1">
                <a:solidFill>
                  <a:srgbClr val="002060"/>
                </a:solidFill>
              </a:rPr>
              <a:t>chuyển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bằng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roi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bơi</a:t>
            </a:r>
            <a:r>
              <a:rPr lang="en-US" sz="1800" dirty="0">
                <a:solidFill>
                  <a:srgbClr val="002060"/>
                </a:solidFill>
              </a:rPr>
              <a:t>,  </a:t>
            </a:r>
            <a:r>
              <a:rPr lang="en-US" sz="1800" dirty="0" err="1">
                <a:solidFill>
                  <a:srgbClr val="002060"/>
                </a:solidFill>
              </a:rPr>
              <a:t>hình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thức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dinh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dưỡng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dị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dưỡng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hoặc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tự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dưỡng</a:t>
            </a:r>
            <a:r>
              <a:rPr lang="en-US" sz="1800" dirty="0">
                <a:solidFill>
                  <a:srgbClr val="002060"/>
                </a:solidFill>
              </a:rPr>
              <a:t>.</a:t>
            </a:r>
          </a:p>
          <a:p>
            <a:r>
              <a:rPr lang="en-US" sz="1800" dirty="0">
                <a:solidFill>
                  <a:srgbClr val="002060"/>
                </a:solidFill>
              </a:rPr>
              <a:t>2. </a:t>
            </a:r>
            <a:r>
              <a:rPr lang="en-US" sz="1800" dirty="0" err="1">
                <a:solidFill>
                  <a:srgbClr val="002060"/>
                </a:solidFill>
              </a:rPr>
              <a:t>Trùng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biến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hình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chúng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cấu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tạo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cơ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phù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hợp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với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đời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sống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tự</a:t>
            </a:r>
            <a:r>
              <a:rPr lang="en-US" sz="1800" dirty="0">
                <a:solidFill>
                  <a:srgbClr val="002060"/>
                </a:solidFill>
              </a:rPr>
              <a:t> do </a:t>
            </a:r>
            <a:r>
              <a:rPr lang="en-US" sz="1800" dirty="0" err="1">
                <a:solidFill>
                  <a:srgbClr val="002060"/>
                </a:solidFill>
              </a:rPr>
              <a:t>trong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nước</a:t>
            </a:r>
            <a:r>
              <a:rPr lang="en-US" sz="1800" dirty="0">
                <a:solidFill>
                  <a:srgbClr val="002060"/>
                </a:solidFill>
              </a:rPr>
              <a:t>. </a:t>
            </a:r>
            <a:r>
              <a:rPr lang="en-US" sz="1800" dirty="0" err="1">
                <a:solidFill>
                  <a:srgbClr val="002060"/>
                </a:solidFill>
              </a:rPr>
              <a:t>Chúng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dùng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chân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giả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để</a:t>
            </a:r>
            <a:r>
              <a:rPr lang="en-US" sz="1800" dirty="0">
                <a:solidFill>
                  <a:srgbClr val="002060"/>
                </a:solidFill>
              </a:rPr>
              <a:t> di </a:t>
            </a:r>
            <a:r>
              <a:rPr lang="en-US" sz="1800" dirty="0" err="1">
                <a:solidFill>
                  <a:srgbClr val="002060"/>
                </a:solidFill>
              </a:rPr>
              <a:t>chuyển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bắt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mồi</a:t>
            </a:r>
            <a:r>
              <a:rPr lang="en-US" sz="18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082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TH] Quan sát hình thể ký sinh trùng sốt ré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28750"/>
            <a:ext cx="322897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018061"/>
            <a:ext cx="3228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Kí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sốt</a:t>
            </a:r>
            <a:r>
              <a:rPr lang="en-US" b="1" dirty="0"/>
              <a:t> </a:t>
            </a:r>
            <a:r>
              <a:rPr lang="en-US" b="1" dirty="0" err="1"/>
              <a:t>rét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hồng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endParaRPr lang="en-US" b="1" dirty="0"/>
          </a:p>
        </p:txBody>
      </p:sp>
      <p:pic>
        <p:nvPicPr>
          <p:cNvPr id="4100" name="Picture 4" descr="Trùng kiết lị | Sinh lớp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1428750"/>
            <a:ext cx="569912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98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23490B2-0071-4CB0-A40D-1E5C8582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60F294-6C87-45C8-874B-22403642584A}"/>
              </a:ext>
            </a:extLst>
          </p:cNvPr>
          <p:cNvSpPr txBox="1"/>
          <p:nvPr/>
        </p:nvSpPr>
        <p:spPr>
          <a:xfrm>
            <a:off x="228600" y="1505236"/>
            <a:ext cx="84582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vi.Đa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,..)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,..).</a:t>
            </a:r>
          </a:p>
          <a:p>
            <a:pPr marL="342900" indent="-342900">
              <a:buFontTx/>
              <a:buChar char="-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8A96B7-EFDF-44F6-A3E6-EC395281CEED}"/>
              </a:ext>
            </a:extLst>
          </p:cNvPr>
          <p:cNvSpPr txBox="1"/>
          <p:nvPr/>
        </p:nvSpPr>
        <p:spPr>
          <a:xfrm>
            <a:off x="457200" y="551129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BÀI 27: NGUYÊN SINH VẬT</a:t>
            </a: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1. Nguyên sinh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vật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gì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?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A67E99-542C-47CD-AF45-5BA6C0B7A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370089"/>
            <a:ext cx="842962" cy="8429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1A0AE8-75F0-4CB8-934F-94F4A592C9E8}"/>
              </a:ext>
            </a:extLst>
          </p:cNvPr>
          <p:cNvSpPr txBox="1"/>
          <p:nvPr/>
        </p:nvSpPr>
        <p:spPr>
          <a:xfrm>
            <a:off x="432707" y="3951857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Bệnh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do nguyên sinh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vật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gây ra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837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hững con đường không lây truyền HI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2" descr="Phải làm gì khi bị sốt rét và cách phòng bệnh hiệu quả nhất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8150"/>
            <a:ext cx="7772400" cy="411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4138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123950"/>
            <a:ext cx="23050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08075"/>
            <a:ext cx="2476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79512"/>
            <a:ext cx="242887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6100" y="3894137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Đau</a:t>
            </a:r>
            <a:r>
              <a:rPr lang="en-US" b="1" dirty="0"/>
              <a:t> </a:t>
            </a:r>
            <a:r>
              <a:rPr lang="en-US" b="1" dirty="0" err="1"/>
              <a:t>bụng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15137" y="3986212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Sốt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4048025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</a:t>
            </a:r>
            <a:r>
              <a:rPr lang="en-US" b="1" dirty="0" err="1"/>
              <a:t>nôn</a:t>
            </a:r>
            <a:r>
              <a:rPr lang="en-US" b="1" dirty="0"/>
              <a:t> </a:t>
            </a:r>
            <a:r>
              <a:rPr lang="en-US" b="1" dirty="0" err="1"/>
              <a:t>mửa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276423"/>
            <a:ext cx="51816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.VnArial" pitchFamily="34" charset="0"/>
              </a:rPr>
              <a:t>Triệu</a:t>
            </a:r>
            <a:r>
              <a:rPr lang="en-US" sz="2800" dirty="0">
                <a:solidFill>
                  <a:srgbClr val="002060"/>
                </a:solidFill>
                <a:latin typeface=".Vn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.VnArial" pitchFamily="34" charset="0"/>
              </a:rPr>
              <a:t>chứng</a:t>
            </a:r>
            <a:r>
              <a:rPr lang="en-US" sz="2800" dirty="0">
                <a:solidFill>
                  <a:srgbClr val="002060"/>
                </a:solidFill>
                <a:latin typeface=".Vn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.VnArial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.Vn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.VnArial" pitchFamily="34" charset="0"/>
              </a:rPr>
              <a:t>bệnh</a:t>
            </a:r>
            <a:r>
              <a:rPr lang="en-US" sz="2800" dirty="0">
                <a:solidFill>
                  <a:srgbClr val="002060"/>
                </a:solidFill>
                <a:latin typeface=".Vn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.VnArial" pitchFamily="34" charset="0"/>
              </a:rPr>
              <a:t>kiết</a:t>
            </a:r>
            <a:r>
              <a:rPr lang="en-US" sz="2800" dirty="0">
                <a:solidFill>
                  <a:srgbClr val="002060"/>
                </a:solidFill>
                <a:latin typeface=".VnArial" pitchFamily="34" charset="0"/>
              </a:rPr>
              <a:t> li</a:t>
            </a:r>
          </a:p>
        </p:txBody>
      </p:sp>
    </p:spTree>
    <p:extLst>
      <p:ext uri="{BB962C8B-B14F-4D97-AF65-F5344CB8AC3E}">
        <p14:creationId xmlns:p14="http://schemas.microsoft.com/office/powerpoint/2010/main" val="442822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059" y="1276425"/>
            <a:ext cx="3507803" cy="136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566" y="2934010"/>
            <a:ext cx="1172591" cy="1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82203" y="158750"/>
            <a:ext cx="553085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3399"/>
                </a:solidFill>
              </a:rPr>
              <a:t>Con </a:t>
            </a:r>
            <a:r>
              <a:rPr lang="en-US" sz="3200" dirty="0" err="1">
                <a:solidFill>
                  <a:srgbClr val="FF3399"/>
                </a:solidFill>
              </a:rPr>
              <a:t>đường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truyền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bệnh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kiết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lị</a:t>
            </a:r>
            <a:endParaRPr lang="en-US" sz="3200" dirty="0">
              <a:solidFill>
                <a:srgbClr val="FF3399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12744"/>
            <a:ext cx="9906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8210" y="2827622"/>
            <a:ext cx="1373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Bào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trùng</a:t>
            </a:r>
            <a:r>
              <a:rPr lang="en-US" dirty="0"/>
              <a:t> </a:t>
            </a:r>
            <a:r>
              <a:rPr lang="en-US" dirty="0" err="1"/>
              <a:t>kiết</a:t>
            </a:r>
            <a:r>
              <a:rPr lang="en-US" dirty="0"/>
              <a:t> </a:t>
            </a:r>
            <a:r>
              <a:rPr lang="en-US" dirty="0" err="1"/>
              <a:t>lị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ngoài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7370191">
            <a:off x="1318472" y="2111662"/>
            <a:ext cx="924325" cy="5798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448" y="1154766"/>
            <a:ext cx="7239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648" y="1657371"/>
            <a:ext cx="7046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1" y="3665238"/>
            <a:ext cx="109537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348" y="909032"/>
            <a:ext cx="800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ight Arrow 14"/>
          <p:cNvSpPr/>
          <p:nvPr/>
        </p:nvSpPr>
        <p:spPr>
          <a:xfrm rot="12194042">
            <a:off x="1715186" y="3897048"/>
            <a:ext cx="924325" cy="5798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54548" y="1628655"/>
            <a:ext cx="17732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Thông</a:t>
            </a:r>
            <a:r>
              <a:rPr lang="en-US" dirty="0"/>
              <a:t> qua </a:t>
            </a:r>
            <a:r>
              <a:rPr lang="en-US" dirty="0" err="1"/>
              <a:t>nguồn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,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sinh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 rot="1350847">
            <a:off x="4106060" y="996784"/>
            <a:ext cx="1210189" cy="5798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2562225"/>
            <a:ext cx="19050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0600" y="2333846"/>
            <a:ext cx="16705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2. </a:t>
            </a:r>
            <a:r>
              <a:rPr lang="en-US" sz="1100" dirty="0" err="1"/>
              <a:t>Trùng</a:t>
            </a:r>
            <a:r>
              <a:rPr lang="en-US" sz="1100" dirty="0"/>
              <a:t> </a:t>
            </a:r>
            <a:r>
              <a:rPr lang="en-US" sz="1100" dirty="0" err="1"/>
              <a:t>kiết</a:t>
            </a:r>
            <a:r>
              <a:rPr lang="en-US" sz="1100" dirty="0"/>
              <a:t> </a:t>
            </a:r>
            <a:r>
              <a:rPr lang="en-US" sz="1100" dirty="0" err="1"/>
              <a:t>lị</a:t>
            </a:r>
            <a:r>
              <a:rPr lang="en-US" sz="1100" dirty="0"/>
              <a:t> </a:t>
            </a:r>
            <a:r>
              <a:rPr lang="en-US" sz="1100" dirty="0" err="1"/>
              <a:t>đang</a:t>
            </a:r>
            <a:r>
              <a:rPr lang="en-US" sz="1100" dirty="0"/>
              <a:t> </a:t>
            </a:r>
            <a:r>
              <a:rPr lang="en-US" sz="1100" dirty="0" err="1"/>
              <a:t>chui</a:t>
            </a:r>
            <a:r>
              <a:rPr lang="en-US" sz="1100" dirty="0"/>
              <a:t> </a:t>
            </a:r>
            <a:r>
              <a:rPr lang="en-US" sz="1100" dirty="0" err="1"/>
              <a:t>ra</a:t>
            </a:r>
            <a:r>
              <a:rPr lang="en-US" sz="1100" dirty="0"/>
              <a:t> </a:t>
            </a:r>
            <a:r>
              <a:rPr lang="en-US" sz="1100" dirty="0" err="1"/>
              <a:t>khỏi</a:t>
            </a:r>
            <a:r>
              <a:rPr lang="en-US" sz="1100" dirty="0"/>
              <a:t> </a:t>
            </a:r>
            <a:r>
              <a:rPr lang="en-US" sz="1100" dirty="0" err="1"/>
              <a:t>bào</a:t>
            </a:r>
            <a:r>
              <a:rPr lang="en-US" sz="1100" dirty="0"/>
              <a:t> </a:t>
            </a:r>
            <a:r>
              <a:rPr lang="en-US" sz="1100" dirty="0" err="1"/>
              <a:t>xác</a:t>
            </a:r>
            <a:r>
              <a:rPr lang="en-US" sz="1100" dirty="0"/>
              <a:t> </a:t>
            </a:r>
            <a:r>
              <a:rPr lang="en-US" sz="1100" dirty="0" err="1"/>
              <a:t>khi</a:t>
            </a:r>
            <a:r>
              <a:rPr lang="en-US" sz="1100" dirty="0"/>
              <a:t> </a:t>
            </a:r>
            <a:r>
              <a:rPr lang="en-US" sz="1100" dirty="0" err="1"/>
              <a:t>vào</a:t>
            </a:r>
            <a:r>
              <a:rPr lang="en-US" sz="1100" dirty="0"/>
              <a:t> </a:t>
            </a:r>
            <a:r>
              <a:rPr lang="en-US" sz="1100" dirty="0" err="1"/>
              <a:t>ruột</a:t>
            </a:r>
            <a:r>
              <a:rPr lang="en-US" sz="1100" dirty="0"/>
              <a:t> </a:t>
            </a:r>
            <a:r>
              <a:rPr lang="en-US" sz="1100" dirty="0" err="1"/>
              <a:t>người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4494211" y="3809399"/>
            <a:ext cx="136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bệnh</a:t>
            </a:r>
            <a:r>
              <a:rPr lang="en-US" dirty="0"/>
              <a:t> </a:t>
            </a:r>
            <a:r>
              <a:rPr lang="en-US" dirty="0" err="1"/>
              <a:t>kiết</a:t>
            </a:r>
            <a:r>
              <a:rPr lang="en-US" dirty="0"/>
              <a:t> </a:t>
            </a:r>
            <a:r>
              <a:rPr lang="en-US" dirty="0" err="1"/>
              <a:t>lị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17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15" grpId="0" animBg="1"/>
      <p:bldP spid="9" grpId="0"/>
      <p:bldP spid="17" grpId="0" animBg="1"/>
      <p:bldP spid="4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a nhiễm trùng biến hình ăn não xuất hiện ở Mỹ - Công ngh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387474"/>
            <a:ext cx="2705100" cy="296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4490878"/>
            <a:ext cx="23241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Amip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ăn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não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50" name="Picture 2" descr="Bệnh ngủ châu P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87474"/>
            <a:ext cx="26670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ệnh cầu trùng trên gà - cách phòng trị hiệu quả nhất - Tạp chí Chăn nuôi 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49543"/>
            <a:ext cx="2895600" cy="300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43200" y="4452778"/>
            <a:ext cx="28956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Trùng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roi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gây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bệnh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ngủ</a:t>
            </a:r>
            <a:r>
              <a:rPr lang="en-US" sz="2000" b="1" dirty="0">
                <a:solidFill>
                  <a:srgbClr val="FF0000"/>
                </a:solidFill>
              </a:rPr>
              <a:t> ở </a:t>
            </a:r>
            <a:r>
              <a:rPr lang="en-US" sz="2000" b="1" dirty="0" err="1">
                <a:solidFill>
                  <a:srgbClr val="FF0000"/>
                </a:solidFill>
              </a:rPr>
              <a:t>người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457700" y="3257550"/>
            <a:ext cx="723900" cy="11952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705600" y="3905419"/>
            <a:ext cx="214312" cy="5301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10275" y="4435614"/>
            <a:ext cx="28956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Trùng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cầu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gây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bệnh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ở </a:t>
            </a:r>
            <a:r>
              <a:rPr lang="en-US" sz="2000" b="1" dirty="0" err="1">
                <a:solidFill>
                  <a:srgbClr val="FF0000"/>
                </a:solidFill>
              </a:rPr>
              <a:t>gà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5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ác bệnh lây qua đường tiêu hóa phổ biến tại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733550"/>
            <a:ext cx="4254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03462" y="69561"/>
            <a:ext cx="484505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3399"/>
                </a:solidFill>
              </a:rPr>
              <a:t>Biện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pháp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phòng</a:t>
            </a:r>
            <a:r>
              <a:rPr lang="en-US" sz="3200" dirty="0">
                <a:solidFill>
                  <a:srgbClr val="FF3399"/>
                </a:solidFill>
              </a:rPr>
              <a:t> , </a:t>
            </a:r>
            <a:r>
              <a:rPr lang="en-US" sz="3200" dirty="0" err="1">
                <a:solidFill>
                  <a:srgbClr val="FF3399"/>
                </a:solidFill>
              </a:rPr>
              <a:t>tránh</a:t>
            </a:r>
            <a:endParaRPr lang="en-US" sz="3200" dirty="0">
              <a:solidFill>
                <a:srgbClr val="FF33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971550"/>
            <a:ext cx="236220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Bệnh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kiết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lị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971550"/>
            <a:ext cx="236220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Bệnh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sốt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rét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AutoShape 4" descr="Vì sao phải diệt muỗi? – Diệt Côn Trùng Thịnh Hư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Vì sao phải diệt muỗi? – Diệt Côn Trùng Thịnh Hư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1" name="Picture 9" descr="Ngày Thế giới Phòng chống sốt rét 25/4: Chung tay loại trừ bệnh sốt rét |  Trung tâm Y tế quậ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624"/>
            <a:ext cx="4721225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3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00" y="1962150"/>
            <a:ext cx="3962400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điền</a:t>
            </a:r>
            <a:r>
              <a:rPr lang="en-US" sz="3200" dirty="0"/>
              <a:t> </a:t>
            </a: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cấu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loại</a:t>
            </a:r>
            <a:r>
              <a:rPr lang="en-US" sz="3200" dirty="0"/>
              <a:t>  </a:t>
            </a:r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.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19600" y="973138"/>
            <a:ext cx="4495800" cy="4154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an </a:t>
            </a:r>
            <a:r>
              <a:rPr lang="en-US" sz="2400" dirty="0" err="1"/>
              <a:t>toàn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: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uống</a:t>
            </a:r>
            <a:r>
              <a:rPr lang="en-US" sz="2400" dirty="0"/>
              <a:t> </a:t>
            </a:r>
            <a:r>
              <a:rPr lang="en-US" sz="2400" dirty="0" err="1"/>
              <a:t>sôi</a:t>
            </a:r>
            <a:r>
              <a:rPr lang="en-US" sz="2400" dirty="0"/>
              <a:t>, </a:t>
            </a:r>
            <a:r>
              <a:rPr lang="en-US" sz="2400" dirty="0" err="1"/>
              <a:t>rửa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rau</a:t>
            </a:r>
            <a:r>
              <a:rPr lang="en-US" sz="2400" dirty="0"/>
              <a:t>,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,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quản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hay </a:t>
            </a:r>
            <a:r>
              <a:rPr lang="en-US" sz="2400" dirty="0" err="1"/>
              <a:t>rửa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sạch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…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góp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trống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kiết</a:t>
            </a:r>
            <a:r>
              <a:rPr lang="en-US" sz="2400" dirty="0"/>
              <a:t> </a:t>
            </a:r>
            <a:r>
              <a:rPr lang="en-US" sz="2400" dirty="0" err="1"/>
              <a:t>lị</a:t>
            </a:r>
            <a:r>
              <a:rPr lang="en-US" sz="2400" dirty="0"/>
              <a:t>.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tuyên</a:t>
            </a:r>
            <a:r>
              <a:rPr lang="en-US" sz="2400" dirty="0"/>
              <a:t> </a:t>
            </a:r>
            <a:r>
              <a:rPr lang="en-US" sz="2400" dirty="0" err="1"/>
              <a:t>truyền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bè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an </a:t>
            </a:r>
            <a:r>
              <a:rPr lang="en-US" sz="2400" dirty="0" err="1"/>
              <a:t>toàn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,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.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1663700" cy="163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8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" y="60464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pic>
        <p:nvPicPr>
          <p:cNvPr id="6" name="Picture 2" descr="Hình Ảnh Trùng Gi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97121"/>
            <a:ext cx="2638425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28950"/>
            <a:ext cx="2667000" cy="165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hamp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28950"/>
            <a:ext cx="353377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C HỌC HỌC: Bài 5. Trùng biến hình và trùng già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097121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en Sot ret Ky Sinh Trung - Con trung Quy Nh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12600"/>
            <a:ext cx="2706687" cy="172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22601"/>
            <a:ext cx="22098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399" y="2419350"/>
            <a:ext cx="1143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giày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94500" y="4835723"/>
            <a:ext cx="1228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kiết</a:t>
            </a:r>
            <a:r>
              <a:rPr lang="en-US" b="1" dirty="0"/>
              <a:t> </a:t>
            </a:r>
            <a:r>
              <a:rPr lang="en-US" b="1" dirty="0" err="1"/>
              <a:t>lị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4376143"/>
            <a:ext cx="149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roi</a:t>
            </a:r>
            <a:r>
              <a:rPr lang="en-US" b="1" dirty="0"/>
              <a:t> </a:t>
            </a:r>
            <a:r>
              <a:rPr lang="en-US" b="1" dirty="0" err="1"/>
              <a:t>xanh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72200" y="2579588"/>
            <a:ext cx="15240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sốt</a:t>
            </a:r>
            <a:r>
              <a:rPr lang="en-US" b="1" dirty="0"/>
              <a:t> </a:t>
            </a:r>
            <a:r>
              <a:rPr lang="en-US" b="1" dirty="0" err="1"/>
              <a:t>rét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11600" y="2529047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biến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endParaRPr lang="en-US" b="1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657975" y="2266951"/>
            <a:ext cx="0" cy="3126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10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79C2CB2-D530-4151-9EC8-7AB58B3E6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199250"/>
            <a:ext cx="8610600" cy="2745000"/>
          </a:xfrm>
        </p:spPr>
        <p:txBody>
          <a:bodyPr>
            <a:noAutofit/>
          </a:bodyPr>
          <a:lstStyle/>
          <a:p>
            <a:pPr indent="0">
              <a:spcAft>
                <a:spcPts val="800"/>
              </a:spcAft>
              <a:buNone/>
            </a:pPr>
            <a:r>
              <a:rPr lang="vi-VN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0">
              <a:spcAft>
                <a:spcPts val="800"/>
              </a:spcAft>
              <a:buNone/>
            </a:pP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457200">
              <a:spcAft>
                <a:spcPts val="800"/>
              </a:spcAft>
            </a:pP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diệt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muỗi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gậy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</a:p>
          <a:p>
            <a:pPr indent="457200">
              <a:spcAft>
                <a:spcPts val="800"/>
              </a:spcAft>
            </a:pP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chin,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rửa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7200">
              <a:spcAft>
                <a:spcPts val="800"/>
              </a:spcAft>
            </a:pP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20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8DC41BB-5E15-46CD-98CE-CA393E53D0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A531C0-CB2B-46F8-B020-D4320B4213DB}"/>
              </a:ext>
            </a:extLst>
          </p:cNvPr>
          <p:cNvSpPr txBox="1"/>
          <p:nvPr/>
        </p:nvSpPr>
        <p:spPr>
          <a:xfrm>
            <a:off x="457200" y="36195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Bệnh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do nguyên sinh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vật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gây ra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871A8E-8AE3-4BE6-A9CB-F4C558294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370089"/>
            <a:ext cx="842962" cy="84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9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438150"/>
            <a:ext cx="8839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/>
              <a:t>Phiếu</a:t>
            </a:r>
            <a:r>
              <a:rPr lang="en-US" sz="2800" b="1" i="1" dirty="0"/>
              <a:t> </a:t>
            </a:r>
            <a:r>
              <a:rPr lang="en-US" sz="2800" b="1" i="1" dirty="0" err="1"/>
              <a:t>học</a:t>
            </a:r>
            <a:r>
              <a:rPr lang="en-US" sz="2800" b="1" i="1" dirty="0"/>
              <a:t> </a:t>
            </a:r>
            <a:r>
              <a:rPr lang="en-US" sz="2800" b="1" i="1" dirty="0" err="1"/>
              <a:t>tập</a:t>
            </a:r>
            <a:r>
              <a:rPr lang="en-US" sz="2800" b="1" i="1" dirty="0"/>
              <a:t> </a:t>
            </a:r>
            <a:r>
              <a:rPr lang="en-US" sz="2800" b="1" i="1" dirty="0" err="1"/>
              <a:t>số</a:t>
            </a:r>
            <a:r>
              <a:rPr lang="en-US" sz="2800" b="1" i="1" dirty="0"/>
              <a:t> 1: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“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phân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bố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Nguyên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/>
              <a:t>”.</a:t>
            </a:r>
          </a:p>
          <a:p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(1)………..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sớm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tinh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ta.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(2)………..ở </a:t>
            </a:r>
            <a:r>
              <a:rPr lang="en-US" sz="2800" dirty="0" err="1"/>
              <a:t>khắp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biệt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(3)….………</a:t>
            </a:r>
            <a:r>
              <a:rPr lang="en-US" sz="2800" dirty="0" err="1"/>
              <a:t>khác</a:t>
            </a:r>
            <a:r>
              <a:rPr lang="en-US" sz="2800" dirty="0"/>
              <a:t>.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(4)………..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8400" y="4304040"/>
            <a:ext cx="1423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4166988" y="4304040"/>
            <a:ext cx="2185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Nguyên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364902" y="4304040"/>
            <a:ext cx="1486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phân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bố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838200" y="4378980"/>
            <a:ext cx="1184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bào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304800" y="4378980"/>
            <a:ext cx="8077200" cy="448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97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93827E-7 L -0.00642 -0.520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26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32099E-6 L -0.09393 -0.417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5" y="-20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32099E-6 L -0.04444 -0.254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-12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32099E-6 L -0.30017 -0.180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7" y="-9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Arrow Callout 15"/>
          <p:cNvSpPr/>
          <p:nvPr/>
        </p:nvSpPr>
        <p:spPr>
          <a:xfrm>
            <a:off x="6172200" y="1809751"/>
            <a:ext cx="828278" cy="2314474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ình Ảnh Trùng Gi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7" y="2190750"/>
            <a:ext cx="1957387" cy="12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88530"/>
            <a:ext cx="1981200" cy="134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hamp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195537"/>
            <a:ext cx="2743199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C HỌC HỌC: Bài 5. Trùng biến hình và trùng già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2111235"/>
            <a:ext cx="1981200" cy="105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en Sot ret Ky Sinh Trung - Con trung Quy Nh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921" y="1261201"/>
            <a:ext cx="2190234" cy="155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534" y="2966988"/>
            <a:ext cx="1991121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699" y="3073399"/>
            <a:ext cx="1143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giày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17731" y="4817666"/>
            <a:ext cx="1228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kiết</a:t>
            </a:r>
            <a:r>
              <a:rPr lang="en-US" b="1" dirty="0"/>
              <a:t> </a:t>
            </a:r>
            <a:r>
              <a:rPr lang="en-US" b="1" dirty="0" err="1"/>
              <a:t>lị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39775" y="4509889"/>
            <a:ext cx="149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roi</a:t>
            </a:r>
            <a:r>
              <a:rPr lang="en-US" b="1" dirty="0"/>
              <a:t> </a:t>
            </a:r>
            <a:r>
              <a:rPr lang="en-US" b="1" dirty="0" err="1"/>
              <a:t>xanh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00479" y="2499666"/>
            <a:ext cx="15240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sốt</a:t>
            </a:r>
            <a:r>
              <a:rPr lang="en-US" b="1" dirty="0"/>
              <a:t> </a:t>
            </a:r>
            <a:r>
              <a:rPr lang="en-US" b="1" dirty="0" err="1"/>
              <a:t>rét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90800" y="2696409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biến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7000" y="114300"/>
            <a:ext cx="891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ở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774" y="1518345"/>
            <a:ext cx="337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VD: Ở </a:t>
            </a:r>
            <a:r>
              <a:rPr lang="en-US" sz="2400" b="1" dirty="0" err="1"/>
              <a:t>nước</a:t>
            </a:r>
            <a:r>
              <a:rPr lang="en-US" sz="2400" b="1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 rot="5400000">
            <a:off x="5548958" y="2759877"/>
            <a:ext cx="175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Kí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endParaRPr lang="en-US" sz="2400" b="1" dirty="0"/>
          </a:p>
        </p:txBody>
      </p:sp>
      <p:cxnSp>
        <p:nvCxnSpPr>
          <p:cNvPr id="4" name="Straight Arrow Connector 3"/>
          <p:cNvCxnSpPr>
            <a:stCxn id="12" idx="0"/>
          </p:cNvCxnSpPr>
          <p:nvPr/>
        </p:nvCxnSpPr>
        <p:spPr>
          <a:xfrm flipV="1">
            <a:off x="7762479" y="2111235"/>
            <a:ext cx="0" cy="38843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29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10" grpId="0"/>
      <p:bldP spid="11" grpId="0"/>
      <p:bldP spid="12" grpId="0" animBg="1"/>
      <p:bldP spid="13" grpId="0"/>
      <p:bldP spid="15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eft Arrow 26"/>
          <p:cNvSpPr/>
          <p:nvPr/>
        </p:nvSpPr>
        <p:spPr>
          <a:xfrm rot="11763441">
            <a:off x="4866792" y="2868409"/>
            <a:ext cx="1688263" cy="832263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081375">
            <a:off x="2395599" y="1552000"/>
            <a:ext cx="1146034" cy="832263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ình Ảnh Trùng Gi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971550"/>
            <a:ext cx="1690685" cy="14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516088"/>
            <a:ext cx="1727200" cy="134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C HỌC HỌC: Bài 5. Trùng biến hình và trùng già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3792735"/>
            <a:ext cx="2243694" cy="133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en Sot ret Ky Sinh Trung - Con trung Quy Nh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2" y="461317"/>
            <a:ext cx="1843088" cy="13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194" y="2664710"/>
            <a:ext cx="2019300" cy="134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8084" y="2074202"/>
            <a:ext cx="1143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giày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762875" y="4011306"/>
            <a:ext cx="1228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kiết</a:t>
            </a:r>
            <a:r>
              <a:rPr lang="en-US" b="1" dirty="0"/>
              <a:t> </a:t>
            </a:r>
            <a:r>
              <a:rPr lang="en-US" b="1" dirty="0" err="1"/>
              <a:t>lị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28675" y="3599258"/>
            <a:ext cx="149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roi</a:t>
            </a:r>
            <a:r>
              <a:rPr lang="en-US" b="1" dirty="0"/>
              <a:t> </a:t>
            </a:r>
            <a:r>
              <a:rPr lang="en-US" b="1" dirty="0" err="1"/>
              <a:t>xanh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31961" y="1562512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sốt</a:t>
            </a:r>
            <a:r>
              <a:rPr lang="en-US" b="1" dirty="0"/>
              <a:t> </a:t>
            </a:r>
            <a:r>
              <a:rPr lang="en-US" b="1" dirty="0" err="1"/>
              <a:t>rét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395502" y="4867472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biến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" y="-15736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 </a:t>
            </a:r>
            <a:endParaRPr lang="vi-VN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 rot="1053025">
            <a:off x="2514600" y="1814242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giày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0" y="3921222"/>
            <a:ext cx="1781175" cy="125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499539"/>
            <a:ext cx="1828800" cy="15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505200" y="2250118"/>
            <a:ext cx="1397000" cy="939566"/>
          </a:xfrm>
          <a:prstGeom prst="ellipse">
            <a:avLst/>
          </a:prstGeom>
          <a:solidFill>
            <a:srgbClr val="E3E5E3">
              <a:alpha val="9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28543" y="2502512"/>
            <a:ext cx="1859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Hình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dạng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3" name="Left Arrow 22"/>
          <p:cNvSpPr/>
          <p:nvPr/>
        </p:nvSpPr>
        <p:spPr>
          <a:xfrm rot="19189759">
            <a:off x="2388219" y="2936190"/>
            <a:ext cx="1146034" cy="832263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1053025">
            <a:off x="4881957" y="3014511"/>
            <a:ext cx="1530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Không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dạng</a:t>
            </a:r>
            <a:r>
              <a:rPr lang="en-US" b="1" dirty="0"/>
              <a:t> </a:t>
            </a:r>
            <a:r>
              <a:rPr lang="en-US" b="1" dirty="0" err="1"/>
              <a:t>nhất</a:t>
            </a:r>
            <a:r>
              <a:rPr lang="en-US" b="1" dirty="0"/>
              <a:t> </a:t>
            </a:r>
            <a:r>
              <a:rPr lang="en-US" b="1" dirty="0" err="1"/>
              <a:t>định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 rot="19362694">
            <a:off x="2561574" y="311027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thoi</a:t>
            </a:r>
            <a:endParaRPr lang="en-US" b="1" dirty="0"/>
          </a:p>
        </p:txBody>
      </p:sp>
      <p:sp>
        <p:nvSpPr>
          <p:cNvPr id="28" name="Left Arrow 27"/>
          <p:cNvSpPr/>
          <p:nvPr/>
        </p:nvSpPr>
        <p:spPr>
          <a:xfrm rot="8504204">
            <a:off x="5014863" y="1856798"/>
            <a:ext cx="1146034" cy="832263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9072483">
            <a:off x="5061624" y="2169838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4464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2" grpId="0"/>
      <p:bldP spid="10" grpId="0"/>
      <p:bldP spid="11" grpId="0"/>
      <p:bldP spid="12" grpId="0"/>
      <p:bldP spid="13" grpId="0"/>
      <p:bldP spid="16" grpId="0"/>
      <p:bldP spid="4" grpId="0"/>
      <p:bldP spid="5" grpId="0" animBg="1"/>
      <p:bldP spid="8" grpId="0"/>
      <p:bldP spid="23" grpId="0" animBg="1"/>
      <p:bldP spid="24" grpId="0"/>
      <p:bldP spid="26" grpId="0"/>
      <p:bldP spid="28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-12700"/>
            <a:ext cx="91440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/>
              <a:t>Thảo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giọt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ao</a:t>
            </a:r>
            <a:r>
              <a:rPr lang="en-US" sz="2800" dirty="0"/>
              <a:t> </a:t>
            </a:r>
            <a:r>
              <a:rPr lang="en-US" sz="2800" dirty="0" err="1"/>
              <a:t>hồ</a:t>
            </a:r>
            <a:r>
              <a:rPr lang="en-US" sz="2800" dirty="0"/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Động vật nguyên sinh trong giọt nước ở ao, hồ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973157"/>
            <a:ext cx="6248400" cy="40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622300" y="2495550"/>
            <a:ext cx="2273300" cy="241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2900" y="2590800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74700" y="2800866"/>
            <a:ext cx="2806700" cy="4566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3550" y="3137932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94650" y="3650218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6900" y="4140200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047750" y="4083566"/>
            <a:ext cx="2273300" cy="241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257800" y="3874016"/>
            <a:ext cx="272415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Đồng hồ đếm ngược 2 phút   2 Minut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1750" y="4178816"/>
            <a:ext cx="1492250" cy="8138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75608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ộng vật nguyên sinh trong giọt nước ở ao, hồ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285751"/>
            <a:ext cx="6248400" cy="470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1047750" y="2114550"/>
            <a:ext cx="1905000" cy="1206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050" y="1939519"/>
            <a:ext cx="1181100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1.Trùng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047750" y="2419350"/>
            <a:ext cx="2533650" cy="9489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50" y="2934384"/>
            <a:ext cx="1041400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Tảo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53400" y="3720584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40200"/>
            <a:ext cx="1047750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047750" y="4019550"/>
            <a:ext cx="2273300" cy="3053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403850" y="3923615"/>
            <a:ext cx="272415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070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36800" y="746801"/>
            <a:ext cx="5292437" cy="1177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dirty="0" err="1"/>
              <a:t>Thảo</a:t>
            </a:r>
            <a:r>
              <a:rPr lang="en-US" sz="2400" dirty="0"/>
              <a:t> </a:t>
            </a:r>
            <a:r>
              <a:rPr lang="en-US" sz="2400" dirty="0" err="1"/>
              <a:t>luận</a:t>
            </a:r>
            <a:r>
              <a:rPr lang="en-US" sz="2400" dirty="0"/>
              <a:t>, </a:t>
            </a:r>
            <a:r>
              <a:rPr lang="en-US" sz="2400" dirty="0" err="1"/>
              <a:t>thống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cấu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trùng</a:t>
            </a:r>
            <a:r>
              <a:rPr lang="en-US" sz="2400" dirty="0"/>
              <a:t> </a:t>
            </a:r>
            <a:r>
              <a:rPr lang="en-US" sz="2400" dirty="0" err="1"/>
              <a:t>giày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tảo</a:t>
            </a:r>
            <a:r>
              <a:rPr lang="en-US" sz="2400" dirty="0"/>
              <a:t> </a:t>
            </a:r>
            <a:r>
              <a:rPr lang="en-US" sz="2400" dirty="0" err="1"/>
              <a:t>lục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bào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3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RiverFlowsInYou-Yiruma-2967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65.1875"/>
                  <p14:fade in="2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5" y="4914900"/>
            <a:ext cx="228600" cy="228600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1924050"/>
            <a:ext cx="1752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59577"/>
            <a:ext cx="2355273" cy="242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911600" y="4754661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a) </a:t>
            </a:r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giày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860473" y="4665761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b) </a:t>
            </a:r>
            <a:r>
              <a:rPr lang="en-US" b="1" dirty="0" err="1"/>
              <a:t>Tảo</a:t>
            </a:r>
            <a:r>
              <a:rPr lang="en-US" b="1" dirty="0"/>
              <a:t> </a:t>
            </a:r>
            <a:r>
              <a:rPr lang="en-US" b="1" dirty="0" err="1"/>
              <a:t>lục</a:t>
            </a:r>
            <a:r>
              <a:rPr lang="en-US" b="1" dirty="0"/>
              <a:t> </a:t>
            </a:r>
            <a:r>
              <a:rPr lang="en-US" b="1" dirty="0" err="1"/>
              <a:t>đơn</a:t>
            </a:r>
            <a:r>
              <a:rPr lang="en-US" b="1" dirty="0"/>
              <a:t> </a:t>
            </a:r>
            <a:r>
              <a:rPr lang="en-US" b="1" dirty="0" err="1"/>
              <a:t>bào</a:t>
            </a:r>
            <a:endParaRPr lang="en-US" b="1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816436" y="2557164"/>
            <a:ext cx="156556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048000" y="2432444"/>
            <a:ext cx="1143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124200" y="2873572"/>
            <a:ext cx="1143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200400" y="3219450"/>
            <a:ext cx="1143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239000" y="3562350"/>
            <a:ext cx="129540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927274" y="3208629"/>
            <a:ext cx="160712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353300" y="3943350"/>
            <a:ext cx="129540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705621" y="227855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(1)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04435" y="240327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572501" y="3364009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(4)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4401" y="302746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(3)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610600" y="37894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(1)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819400" y="3056232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(3)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654300" y="271968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</a:t>
            </a:r>
          </a:p>
        </p:txBody>
      </p:sp>
      <p:sp>
        <p:nvSpPr>
          <p:cNvPr id="48" name="TextBox 3"/>
          <p:cNvSpPr txBox="1">
            <a:spLocks noChangeArrowheads="1"/>
          </p:cNvSpPr>
          <p:nvPr/>
        </p:nvSpPr>
        <p:spPr bwMode="auto">
          <a:xfrm>
            <a:off x="2286000" y="36970"/>
            <a:ext cx="4953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49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" y="0"/>
            <a:ext cx="2314365" cy="409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Đồng hồ đếm ngược 3 phút gây sốc  3 Minutes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7046.614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76772" y="36970"/>
            <a:ext cx="1516429" cy="8970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45977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654371"/>
            <a:ext cx="2590800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6959600" y="3486150"/>
            <a:ext cx="914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858000" y="3105150"/>
            <a:ext cx="762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248400" y="2724150"/>
            <a:ext cx="1371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096000" y="2114550"/>
            <a:ext cx="1524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20000" y="1940122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47000" y="25702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(3)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58100" y="2903536"/>
            <a:ext cx="102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(4)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61300" y="33322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(1)</a:t>
            </a:r>
            <a:endParaRPr lang="en-US" b="1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581150"/>
            <a:ext cx="1752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traight Arrow Connector 37"/>
          <p:cNvCxnSpPr/>
          <p:nvPr/>
        </p:nvCxnSpPr>
        <p:spPr>
          <a:xfrm flipV="1">
            <a:off x="584200" y="2495549"/>
            <a:ext cx="977900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69033" y="1733550"/>
            <a:ext cx="67173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95300" y="2878038"/>
            <a:ext cx="1066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3500" y="26894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(3)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4300" y="23416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2400" y="15796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(1)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692400" y="2596976"/>
            <a:ext cx="2362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Ghi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chú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1. </a:t>
            </a:r>
            <a:r>
              <a:rPr lang="en-US" sz="2000" b="1" dirty="0" err="1">
                <a:solidFill>
                  <a:srgbClr val="FF0000"/>
                </a:solidFill>
              </a:rPr>
              <a:t>Màng</a:t>
            </a:r>
            <a:r>
              <a:rPr lang="en-US" sz="2000" b="1" dirty="0">
                <a:solidFill>
                  <a:srgbClr val="FF0000"/>
                </a:solidFill>
              </a:rPr>
              <a:t>  </a:t>
            </a:r>
            <a:r>
              <a:rPr lang="en-US" sz="2000" b="1" dirty="0" err="1">
                <a:solidFill>
                  <a:srgbClr val="FF0000"/>
                </a:solidFill>
              </a:rPr>
              <a:t>tế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bào</a:t>
            </a:r>
            <a:r>
              <a:rPr lang="en-US" sz="2000" b="1" dirty="0">
                <a:solidFill>
                  <a:srgbClr val="FF0000"/>
                </a:solidFill>
              </a:rPr>
              <a:t>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2. </a:t>
            </a:r>
            <a:r>
              <a:rPr lang="en-US" sz="2000" b="1" dirty="0" err="1">
                <a:solidFill>
                  <a:srgbClr val="FF0000"/>
                </a:solidFill>
              </a:rPr>
              <a:t>Chất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tế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bào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3. </a:t>
            </a:r>
            <a:r>
              <a:rPr lang="en-US" sz="2000" b="1" dirty="0" err="1">
                <a:solidFill>
                  <a:srgbClr val="FF0000"/>
                </a:solidFill>
              </a:rPr>
              <a:t>Nhân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4. </a:t>
            </a:r>
            <a:r>
              <a:rPr lang="en-US" sz="2000" b="1" dirty="0" err="1">
                <a:solidFill>
                  <a:srgbClr val="FF0000"/>
                </a:solidFill>
              </a:rPr>
              <a:t>Diệp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lục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39800" y="438875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a) </a:t>
            </a:r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giày</a:t>
            </a:r>
            <a:endParaRPr lang="en-US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486400" y="4094259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b) </a:t>
            </a:r>
            <a:r>
              <a:rPr lang="en-US" b="1" dirty="0" err="1"/>
              <a:t>Tảo</a:t>
            </a:r>
            <a:r>
              <a:rPr lang="en-US" b="1" dirty="0"/>
              <a:t> </a:t>
            </a:r>
            <a:r>
              <a:rPr lang="en-US" b="1" dirty="0" err="1"/>
              <a:t>lục</a:t>
            </a:r>
            <a:r>
              <a:rPr lang="en-US" b="1" dirty="0"/>
              <a:t> </a:t>
            </a:r>
            <a:r>
              <a:rPr lang="en-US" b="1" dirty="0" err="1"/>
              <a:t>đơn</a:t>
            </a:r>
            <a:r>
              <a:rPr lang="en-US" b="1" dirty="0"/>
              <a:t> </a:t>
            </a:r>
            <a:r>
              <a:rPr lang="en-US" b="1" dirty="0" err="1"/>
              <a:t>bào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495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10220</TotalTime>
  <Words>955</Words>
  <Application>Microsoft Office PowerPoint</Application>
  <PresentationFormat>On-screen Show (16:9)</PresentationFormat>
  <Paragraphs>122</Paragraphs>
  <Slides>20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Times New Roman</vt:lpstr>
      <vt:lpstr>Verdana</vt:lpstr>
      <vt:lpstr>Arial</vt:lpstr>
      <vt:lpstr>Roboto Condensed</vt:lpstr>
      <vt:lpstr>Calibri</vt:lpstr>
      <vt:lpstr>.VnArial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nhu</cp:lastModifiedBy>
  <cp:revision>475</cp:revision>
  <cp:lastPrinted>2020-10-26T16:30:52Z</cp:lastPrinted>
  <dcterms:modified xsi:type="dcterms:W3CDTF">2024-03-30T13:40:23Z</dcterms:modified>
</cp:coreProperties>
</file>