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1" r:id="rId3"/>
    <p:sldId id="262" r:id="rId4"/>
    <p:sldId id="263" r:id="rId5"/>
    <p:sldId id="264" r:id="rId6"/>
    <p:sldId id="265" r:id="rId7"/>
    <p:sldId id="266" r:id="rId8"/>
    <p:sldId id="267" r:id="rId9"/>
    <p:sldId id="268" r:id="rId10"/>
    <p:sldId id="273" r:id="rId11"/>
    <p:sldId id="275" r:id="rId12"/>
    <p:sldId id="274" r:id="rId13"/>
    <p:sldId id="276" r:id="rId14"/>
    <p:sldId id="277" r:id="rId15"/>
    <p:sldId id="278" r:id="rId16"/>
    <p:sldId id="281" r:id="rId17"/>
    <p:sldId id="282" r:id="rId18"/>
    <p:sldId id="285" r:id="rId19"/>
    <p:sldId id="283" r:id="rId20"/>
    <p:sldId id="284" r:id="rId21"/>
    <p:sldId id="279" r:id="rId22"/>
    <p:sldId id="280" r:id="rId23"/>
    <p:sldId id="289" r:id="rId24"/>
    <p:sldId id="290" r:id="rId25"/>
    <p:sldId id="291" r:id="rId26"/>
    <p:sldId id="292" r:id="rId27"/>
    <p:sldId id="293" r:id="rId28"/>
    <p:sldId id="294" r:id="rId29"/>
    <p:sldId id="295" r:id="rId30"/>
    <p:sldId id="296" r:id="rId31"/>
    <p:sldId id="297" r:id="rId32"/>
    <p:sldId id="299" r:id="rId33"/>
    <p:sldId id="300" r:id="rId34"/>
    <p:sldId id="304" r:id="rId35"/>
    <p:sldId id="306" r:id="rId36"/>
    <p:sldId id="307" r:id="rId37"/>
    <p:sldId id="309" r:id="rId38"/>
    <p:sldId id="310" r:id="rId39"/>
    <p:sldId id="311" r:id="rId40"/>
    <p:sldId id="308" r:id="rId41"/>
    <p:sldId id="315" r:id="rId42"/>
    <p:sldId id="316" r:id="rId43"/>
    <p:sldId id="320" r:id="rId44"/>
    <p:sldId id="317" r:id="rId45"/>
    <p:sldId id="318" r:id="rId46"/>
    <p:sldId id="31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6518A-00DF-4327-BD51-21D19BE6FDAD}"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FFD2E-65F3-411D-9FD7-E560ECC91A99}" type="slidenum">
              <a:rPr lang="en-US" smtClean="0"/>
              <a:t>‹#›</a:t>
            </a:fld>
            <a:endParaRPr lang="en-US"/>
          </a:p>
        </p:txBody>
      </p:sp>
    </p:spTree>
    <p:extLst>
      <p:ext uri="{BB962C8B-B14F-4D97-AF65-F5344CB8AC3E}">
        <p14:creationId xmlns:p14="http://schemas.microsoft.com/office/powerpoint/2010/main" val="206552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C29D7-8FD3-41E4-9EE6-A185FFE12F07}" type="slidenum">
              <a:rPr lang="en-US" smtClean="0"/>
              <a:t>10</a:t>
            </a:fld>
            <a:endParaRPr lang="en-US"/>
          </a:p>
        </p:txBody>
      </p:sp>
    </p:spTree>
    <p:extLst>
      <p:ext uri="{BB962C8B-B14F-4D97-AF65-F5344CB8AC3E}">
        <p14:creationId xmlns:p14="http://schemas.microsoft.com/office/powerpoint/2010/main" val="248718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876176-E3E5-4D31-ADAF-DBEE5F66C17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315883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76176-E3E5-4D31-ADAF-DBEE5F66C17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2412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76176-E3E5-4D31-ADAF-DBEE5F66C17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420702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76176-E3E5-4D31-ADAF-DBEE5F66C17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414028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876176-E3E5-4D31-ADAF-DBEE5F66C17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28258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76176-E3E5-4D31-ADAF-DBEE5F66C17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234194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76176-E3E5-4D31-ADAF-DBEE5F66C170}"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178100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76176-E3E5-4D31-ADAF-DBEE5F66C170}"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286886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6176-E3E5-4D31-ADAF-DBEE5F66C170}"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410818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76176-E3E5-4D31-ADAF-DBEE5F66C17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213728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76176-E3E5-4D31-ADAF-DBEE5F66C17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AC8A-7679-42FB-8833-B6FF01287CA3}" type="slidenum">
              <a:rPr lang="en-US" smtClean="0"/>
              <a:t>‹#›</a:t>
            </a:fld>
            <a:endParaRPr lang="en-US"/>
          </a:p>
        </p:txBody>
      </p:sp>
    </p:spTree>
    <p:extLst>
      <p:ext uri="{BB962C8B-B14F-4D97-AF65-F5344CB8AC3E}">
        <p14:creationId xmlns:p14="http://schemas.microsoft.com/office/powerpoint/2010/main" val="148562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76176-E3E5-4D31-ADAF-DBEE5F66C170}" type="datetimeFigureOut">
              <a:rPr lang="en-US" smtClean="0"/>
              <a:t>4/25/2022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4AC8A-7679-42FB-8833-B6FF01287CA3}" type="slidenum">
              <a:rPr lang="en-US" smtClean="0"/>
              <a:t>‹#›</a:t>
            </a:fld>
            <a:endParaRPr lang="en-US"/>
          </a:p>
        </p:txBody>
      </p:sp>
    </p:spTree>
    <p:extLst>
      <p:ext uri="{BB962C8B-B14F-4D97-AF65-F5344CB8AC3E}">
        <p14:creationId xmlns:p14="http://schemas.microsoft.com/office/powerpoint/2010/main" val="3327333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57612" y="171451"/>
            <a:ext cx="3752850" cy="571500"/>
          </a:xfrm>
        </p:spPr>
        <p:txBody>
          <a:bodyPr>
            <a:normAutofit lnSpcReduction="10000"/>
          </a:bodyPr>
          <a:lstStyle/>
          <a:p>
            <a:r>
              <a:rPr lang="en-US" sz="3600" dirty="0">
                <a:solidFill>
                  <a:srgbClr val="FF0000"/>
                </a:solidFill>
                <a:latin typeface="Times New Roman" panose="02020603050405020304" pitchFamily="18" charset="0"/>
                <a:cs typeface="Times New Roman" panose="02020603050405020304" pitchFamily="18" charset="0"/>
              </a:rPr>
              <a:t>KIỂM TRA</a:t>
            </a:r>
          </a:p>
        </p:txBody>
      </p:sp>
      <p:sp>
        <p:nvSpPr>
          <p:cNvPr id="4" name="Subtitle 2"/>
          <p:cNvSpPr txBox="1">
            <a:spLocks/>
          </p:cNvSpPr>
          <p:nvPr/>
        </p:nvSpPr>
        <p:spPr>
          <a:xfrm>
            <a:off x="881062" y="742951"/>
            <a:ext cx="6629400" cy="571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856569" y="1488623"/>
            <a:ext cx="10434638" cy="138499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24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dministrator\Desktop\ANH\7.PNG"/>
          <p:cNvPicPr/>
          <p:nvPr/>
        </p:nvPicPr>
        <p:blipFill>
          <a:blip r:embed="rId3">
            <a:extLst>
              <a:ext uri="{28A0092B-C50C-407E-A947-70E740481C1C}">
                <a14:useLocalDpi xmlns:a14="http://schemas.microsoft.com/office/drawing/2010/main" val="0"/>
              </a:ext>
            </a:extLst>
          </a:blip>
          <a:srcRect/>
          <a:stretch>
            <a:fillRect/>
          </a:stretch>
        </p:blipFill>
        <p:spPr bwMode="auto">
          <a:xfrm>
            <a:off x="149703" y="975132"/>
            <a:ext cx="3979385" cy="3328979"/>
          </a:xfrm>
          <a:prstGeom prst="rect">
            <a:avLst/>
          </a:prstGeom>
          <a:noFill/>
          <a:ln>
            <a:noFill/>
          </a:ln>
        </p:spPr>
      </p:pic>
      <p:sp>
        <p:nvSpPr>
          <p:cNvPr id="10" name="Rectangle 9"/>
          <p:cNvSpPr/>
          <p:nvPr/>
        </p:nvSpPr>
        <p:spPr>
          <a:xfrm>
            <a:off x="110172" y="4329113"/>
            <a:ext cx="4018916" cy="38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v</a:t>
            </a:r>
          </a:p>
        </p:txBody>
      </p:sp>
      <p:sp>
        <p:nvSpPr>
          <p:cNvPr id="11" name="Rectangle 10"/>
          <p:cNvSpPr/>
          <p:nvPr/>
        </p:nvSpPr>
        <p:spPr>
          <a:xfrm>
            <a:off x="99140" y="6386513"/>
            <a:ext cx="4018916" cy="38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16"/>
          <p:cNvSpPr/>
          <p:nvPr/>
        </p:nvSpPr>
        <p:spPr>
          <a:xfrm>
            <a:off x="149703" y="3761732"/>
            <a:ext cx="4018916" cy="5286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Bóng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đèn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2" name="Oval 31"/>
          <p:cNvSpPr/>
          <p:nvPr/>
        </p:nvSpPr>
        <p:spPr>
          <a:xfrm>
            <a:off x="5149771" y="1789788"/>
            <a:ext cx="3493218" cy="11572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4118056" y="2104113"/>
            <a:ext cx="1031715" cy="52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TextBox 26"/>
          <p:cNvSpPr txBox="1"/>
          <p:nvPr/>
        </p:nvSpPr>
        <p:spPr>
          <a:xfrm>
            <a:off x="3729038" y="235131"/>
            <a:ext cx="53720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HOẠT ĐỘNG KHỞI ĐỘNG</a:t>
            </a:r>
          </a:p>
        </p:txBody>
      </p:sp>
      <p:sp>
        <p:nvSpPr>
          <p:cNvPr id="28" name="Oval 27"/>
          <p:cNvSpPr/>
          <p:nvPr/>
        </p:nvSpPr>
        <p:spPr>
          <a:xfrm>
            <a:off x="4986421" y="4714877"/>
            <a:ext cx="1425494" cy="1804066"/>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3892472" y="5354240"/>
            <a:ext cx="1082918"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p:cNvSpPr/>
          <p:nvPr/>
        </p:nvSpPr>
        <p:spPr>
          <a:xfrm>
            <a:off x="7354528" y="2297695"/>
            <a:ext cx="3493218" cy="1804066"/>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đèn</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31" name="Oval 30"/>
          <p:cNvSpPr/>
          <p:nvPr/>
        </p:nvSpPr>
        <p:spPr>
          <a:xfrm>
            <a:off x="388220" y="4743911"/>
            <a:ext cx="3493218" cy="1804066"/>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đèn</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33" name="Oval 32"/>
          <p:cNvSpPr/>
          <p:nvPr/>
        </p:nvSpPr>
        <p:spPr>
          <a:xfrm>
            <a:off x="8403635" y="5229226"/>
            <a:ext cx="2428875" cy="115728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Down Arrow 13"/>
          <p:cNvSpPr/>
          <p:nvPr/>
        </p:nvSpPr>
        <p:spPr>
          <a:xfrm>
            <a:off x="9209056" y="4160324"/>
            <a:ext cx="409016" cy="1050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ight Arrow 14"/>
          <p:cNvSpPr/>
          <p:nvPr/>
        </p:nvSpPr>
        <p:spPr>
          <a:xfrm>
            <a:off x="6422948" y="5210541"/>
            <a:ext cx="1980688" cy="11517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0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P spid="4" grpId="0" animBg="1"/>
      <p:bldP spid="28" grpId="0" animBg="1"/>
      <p:bldP spid="13" grpId="0" animBg="1"/>
      <p:bldP spid="30" grpId="0" animBg="1"/>
      <p:bldP spid="31" grpId="0" animBg="1"/>
      <p:bldP spid="3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85838" y="928688"/>
            <a:ext cx="9772649" cy="384333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chuyển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giữa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Chúng</a:t>
            </a:r>
            <a:r>
              <a:rPr lang="en-US" sz="3200" dirty="0">
                <a:solidFill>
                  <a:schemeClr val="tx1"/>
                </a:solidFill>
                <a:latin typeface="Times New Roman" panose="02020603050405020304" pitchFamily="18" charset="0"/>
                <a:cs typeface="Times New Roman" panose="02020603050405020304" pitchFamily="18" charset="0"/>
              </a:rPr>
              <a:t> ta </a:t>
            </a:r>
            <a:r>
              <a:rPr lang="en-US" sz="3200" dirty="0" err="1">
                <a:solidFill>
                  <a:schemeClr val="tx1"/>
                </a:solidFill>
                <a:latin typeface="Times New Roman" panose="02020603050405020304" pitchFamily="18" charset="0"/>
                <a:cs typeface="Times New Roman" panose="02020603050405020304" pitchFamily="18" charset="0"/>
              </a:rPr>
              <a:t>cùng</a:t>
            </a:r>
            <a:r>
              <a:rPr lang="en-US" sz="3200" dirty="0">
                <a:solidFill>
                  <a:schemeClr val="tx1"/>
                </a:solidFill>
                <a:latin typeface="Times New Roman" panose="02020603050405020304" pitchFamily="18" charset="0"/>
                <a:cs typeface="Times New Roman" panose="02020603050405020304" pitchFamily="18" charset="0"/>
              </a:rPr>
              <a:t> sang </a:t>
            </a:r>
            <a:r>
              <a:rPr lang="en-US" sz="3200" dirty="0" err="1">
                <a:solidFill>
                  <a:schemeClr val="tx1"/>
                </a:solidFill>
                <a:latin typeface="Times New Roman" panose="02020603050405020304" pitchFamily="18" charset="0"/>
                <a:cs typeface="Times New Roman" panose="02020603050405020304" pitchFamily="18" charset="0"/>
              </a:rPr>
              <a:t>phần</a:t>
            </a:r>
            <a:r>
              <a:rPr lang="en-US" sz="3200" dirty="0">
                <a:solidFill>
                  <a:schemeClr val="tx1"/>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35871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BÀI 41: </a:t>
            </a:r>
          </a:p>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BẢO TOÀN NĂNG LƯỢNG VÀ SỬ DỤNG NĂNG 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2462" y="1384995"/>
            <a:ext cx="5444204" cy="523220"/>
          </a:xfrm>
          <a:prstGeom prst="rect">
            <a:avLst/>
          </a:prstGeom>
        </p:spPr>
        <p:txBody>
          <a:bodyPr wrap="square">
            <a:spAutoFit/>
          </a:bodyPr>
          <a:lstStyle/>
          <a:p>
            <a:pPr algn="just"/>
            <a:r>
              <a:rPr lang="en-US" sz="2800" b="1" dirty="0">
                <a:solidFill>
                  <a:srgbClr val="0070C0"/>
                </a:solidFill>
                <a:latin typeface="Arial" panose="020B0604020202020204" pitchFamily="34" charset="0"/>
                <a:ea typeface="Calibri" panose="020F0502020204030204" pitchFamily="34" charset="0"/>
                <a:cs typeface="Arial" panose="020B0604020202020204" pitchFamily="34" charset="0"/>
              </a:rPr>
              <a:t>1. BẢO TOÀN NĂNG LƯỢNG</a:t>
            </a:r>
            <a:endParaRPr lang="en-US" sz="28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2461" y="1908215"/>
            <a:ext cx="10607463" cy="523220"/>
          </a:xfrm>
          <a:prstGeom prst="rect">
            <a:avLst/>
          </a:prstGeom>
        </p:spPr>
        <p:txBody>
          <a:bodyPr wrap="square">
            <a:spAutoFit/>
          </a:bodyPr>
          <a:lstStyle/>
          <a:p>
            <a:pPr algn="just"/>
            <a:r>
              <a:rPr lang="en-US" sz="2800" b="1" dirty="0">
                <a:latin typeface="Arial" panose="020B0604020202020204" pitchFamily="34" charset="0"/>
                <a:ea typeface="Calibri" panose="020F0502020204030204" pitchFamily="34" charset="0"/>
                <a:cs typeface="Arial" panose="020B0604020202020204" pitchFamily="34" charset="0"/>
              </a:rPr>
              <a:t>b. </a:t>
            </a:r>
            <a:r>
              <a:rPr lang="en-US" sz="2800" b="1" dirty="0" err="1">
                <a:latin typeface="Arial" panose="020B0604020202020204" pitchFamily="34" charset="0"/>
                <a:ea typeface="Calibri" panose="020F0502020204030204" pitchFamily="34" charset="0"/>
                <a:cs typeface="Arial" panose="020B0604020202020204" pitchFamily="34" charset="0"/>
              </a:rPr>
              <a:t>Tìm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hiểu</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sự</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chuyển</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hóa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giữa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các</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dạng</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năng</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2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72263" y="271462"/>
            <a:ext cx="5329237" cy="6072187"/>
          </a:xfrm>
          <a:prstGeom prst="rect">
            <a:avLst/>
          </a:prstGeom>
        </p:spPr>
      </p:pic>
      <p:sp>
        <p:nvSpPr>
          <p:cNvPr id="4" name="Rectangle 3"/>
          <p:cNvSpPr/>
          <p:nvPr/>
        </p:nvSpPr>
        <p:spPr>
          <a:xfrm>
            <a:off x="485775" y="271462"/>
            <a:ext cx="5772150" cy="1815882"/>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Vào lúc trời lạnh, người ta thường xoa hai bàn tay vào nhau, khi đó dạng năng lượng nào đã chuyển thành nhiệt để làm ấm bàn tay? </a:t>
            </a:r>
            <a:endParaRPr lang="vi-VN" sz="2800" b="0" i="0" dirty="0">
              <a:effectLst/>
              <a:latin typeface="Times New Roman" panose="02020603050405020304" pitchFamily="18" charset="0"/>
              <a:cs typeface="Times New Roman" panose="02020603050405020304" pitchFamily="18" charset="0"/>
            </a:endParaRPr>
          </a:p>
        </p:txBody>
      </p:sp>
      <p:sp>
        <p:nvSpPr>
          <p:cNvPr id="7" name="Rectangle 6"/>
          <p:cNvSpPr/>
          <p:nvPr/>
        </p:nvSpPr>
        <p:spPr>
          <a:xfrm>
            <a:off x="537250" y="3122889"/>
            <a:ext cx="5334913" cy="1077218"/>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3200" dirty="0">
                <a:solidFill>
                  <a:srgbClr val="000000"/>
                </a:solidFill>
                <a:latin typeface="Times New Roman" panose="02020603050405020304" pitchFamily="18" charset="0"/>
                <a:cs typeface="Times New Roman" panose="02020603050405020304" pitchFamily="18" charset="0"/>
              </a:rPr>
              <a:t>Dạng năng lượng động năng đã chuyển thành nhiệt năng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8" name="Down Arrow 7"/>
          <p:cNvSpPr/>
          <p:nvPr/>
        </p:nvSpPr>
        <p:spPr>
          <a:xfrm>
            <a:off x="2714625" y="2087344"/>
            <a:ext cx="442913" cy="984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34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0788" y="242887"/>
            <a:ext cx="5891211" cy="6200775"/>
          </a:xfrm>
          <a:prstGeom prst="rect">
            <a:avLst/>
          </a:prstGeom>
        </p:spPr>
      </p:pic>
      <p:sp>
        <p:nvSpPr>
          <p:cNvPr id="5" name="Rectangle 4"/>
          <p:cNvSpPr/>
          <p:nvPr/>
        </p:nvSpPr>
        <p:spPr>
          <a:xfrm>
            <a:off x="204788" y="376923"/>
            <a:ext cx="6096000" cy="1384995"/>
          </a:xfrm>
          <a:prstGeom prst="rect">
            <a:avLst/>
          </a:prstGeom>
          <a:solidFill>
            <a:schemeClr val="accent2">
              <a:lumMod val="20000"/>
              <a:lumOff val="80000"/>
            </a:schemeClr>
          </a:solidFill>
        </p:spPr>
        <p:txBody>
          <a:bodyPr>
            <a:spAutoFit/>
          </a:bodyPr>
          <a:lstStyle/>
          <a:p>
            <a:pPr>
              <a:buFont typeface="Arial" panose="020B0604020202020204" pitchFamily="34" charset="0"/>
              <a:buChar char="•"/>
            </a:pPr>
            <a:r>
              <a:rPr lang="vi-VN" sz="2800" dirty="0">
                <a:solidFill>
                  <a:srgbClr val="1A0DAB"/>
                </a:solidFill>
              </a:rPr>
              <a:t>Khi ô tô động cơ nhiệt chạy, dạng năng lượng nào chuyển thành năng lượng cho ô tô hoạt động?</a:t>
            </a:r>
            <a:endParaRPr lang="vi-VN" sz="2800" b="0" i="0" dirty="0">
              <a:solidFill>
                <a:srgbClr val="1A0DAB"/>
              </a:solidFill>
              <a:effectLst/>
            </a:endParaRPr>
          </a:p>
        </p:txBody>
      </p:sp>
      <p:sp>
        <p:nvSpPr>
          <p:cNvPr id="6" name="Rectangle 5"/>
          <p:cNvSpPr/>
          <p:nvPr/>
        </p:nvSpPr>
        <p:spPr>
          <a:xfrm>
            <a:off x="204788" y="3133293"/>
            <a:ext cx="5910262" cy="1569660"/>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3200" dirty="0">
                <a:solidFill>
                  <a:srgbClr val="000000"/>
                </a:solidFill>
                <a:latin typeface="Arial" panose="020B0604020202020204" pitchFamily="34" charset="0"/>
                <a:cs typeface="Arial" panose="020B0604020202020204" pitchFamily="34" charset="0"/>
              </a:rPr>
              <a:t>Dạng năng lượng nhiệt năng đã chuyển thành năng lượng cho ô tô chạy</a:t>
            </a:r>
            <a:endParaRPr lang="vi-VN" sz="3200" b="0" i="0" dirty="0">
              <a:solidFill>
                <a:srgbClr val="000000"/>
              </a:solidFill>
              <a:effectLst/>
              <a:latin typeface="Arial" panose="020B0604020202020204" pitchFamily="34" charset="0"/>
              <a:cs typeface="Arial" panose="020B0604020202020204" pitchFamily="34" charset="0"/>
            </a:endParaRPr>
          </a:p>
        </p:txBody>
      </p:sp>
      <p:sp>
        <p:nvSpPr>
          <p:cNvPr id="9" name="Down Arrow 8"/>
          <p:cNvSpPr/>
          <p:nvPr/>
        </p:nvSpPr>
        <p:spPr>
          <a:xfrm>
            <a:off x="2657475" y="1761918"/>
            <a:ext cx="728663" cy="1295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9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èn LED tiết kiệm điện - 'thủ phạm' gia tăng ô nhiễm ánh sáng | baotintuc.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185738"/>
            <a:ext cx="5418137" cy="6315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638" y="434073"/>
            <a:ext cx="6096000" cy="1569660"/>
          </a:xfrm>
          <a:prstGeom prst="rect">
            <a:avLst/>
          </a:prstGeom>
          <a:solidFill>
            <a:schemeClr val="accent2">
              <a:lumMod val="20000"/>
              <a:lumOff val="80000"/>
            </a:schemeClr>
          </a:solidFill>
        </p:spPr>
        <p:txBody>
          <a:bodyPr>
            <a:spAutoFit/>
          </a:bodyPr>
          <a:lstStyle/>
          <a:p>
            <a:pPr>
              <a:buFont typeface="Arial" panose="020B0604020202020204" pitchFamily="34" charset="0"/>
              <a:buChar char="•"/>
            </a:pPr>
            <a:r>
              <a:rPr lang="vi-VN" sz="3200" dirty="0">
                <a:solidFill>
                  <a:srgbClr val="1A0DAB"/>
                </a:solidFill>
                <a:latin typeface="Times New Roman" panose="02020603050405020304" pitchFamily="18" charset="0"/>
                <a:cs typeface="Times New Roman" panose="02020603050405020304" pitchFamily="18" charset="0"/>
              </a:rPr>
              <a:t>Khi đèn đường được thắp sáng, dạng năng lượng nào đã chuyển thành quang năng?</a:t>
            </a:r>
            <a:endParaRPr lang="vi-VN" sz="3200" b="0" i="0" dirty="0">
              <a:solidFill>
                <a:srgbClr val="1A0DAB"/>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147638" y="3691622"/>
            <a:ext cx="6096000" cy="1077218"/>
          </a:xfrm>
          <a:prstGeom prst="rect">
            <a:avLst/>
          </a:prstGeom>
          <a:solidFill>
            <a:schemeClr val="accent1">
              <a:lumMod val="20000"/>
              <a:lumOff val="80000"/>
            </a:schemeClr>
          </a:solidFill>
        </p:spPr>
        <p:txBody>
          <a:bodyPr>
            <a:spAutoFit/>
          </a:bodyPr>
          <a:lstStyle/>
          <a:p>
            <a:pPr>
              <a:buFont typeface="Arial" panose="020B0604020202020204" pitchFamily="34" charset="0"/>
              <a:buChar char="•"/>
            </a:pPr>
            <a:r>
              <a:rPr lang="vi-VN" sz="3200" dirty="0">
                <a:solidFill>
                  <a:srgbClr val="000000"/>
                </a:solidFill>
                <a:latin typeface="Times New Roman" panose="02020603050405020304" pitchFamily="18" charset="0"/>
                <a:cs typeface="Times New Roman" panose="02020603050405020304" pitchFamily="18" charset="0"/>
              </a:rPr>
              <a:t>Dạng năng lượng điện năng đã chuyển thành quang năng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Down Arrow 3"/>
          <p:cNvSpPr/>
          <p:nvPr/>
        </p:nvSpPr>
        <p:spPr>
          <a:xfrm>
            <a:off x="2628900" y="2003733"/>
            <a:ext cx="957263" cy="1510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9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TIẾT 122, BÀI 41: </a:t>
            </a:r>
          </a:p>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BẢO TOÀN NĂNG LƯỢNG VÀ SỬ DỤNG NĂNG 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2462" y="1384995"/>
            <a:ext cx="5444204" cy="523220"/>
          </a:xfrm>
          <a:prstGeom prst="rect">
            <a:avLst/>
          </a:prstGeom>
        </p:spPr>
        <p:txBody>
          <a:bodyPr wrap="square">
            <a:spAutoFit/>
          </a:bodyPr>
          <a:lstStyle/>
          <a:p>
            <a:pPr algn="just"/>
            <a:r>
              <a:rPr lang="en-US" sz="2800" b="1" dirty="0">
                <a:latin typeface="Arial" panose="020B0604020202020204" pitchFamily="34" charset="0"/>
                <a:ea typeface="Calibri" panose="020F0502020204030204" pitchFamily="34" charset="0"/>
                <a:cs typeface="Arial" panose="020B0604020202020204" pitchFamily="34" charset="0"/>
              </a:rPr>
              <a:t>1. BẢO TOÀN NĂNG 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2461" y="1908215"/>
            <a:ext cx="10607463" cy="523220"/>
          </a:xfrm>
          <a:prstGeom prst="rect">
            <a:avLst/>
          </a:prstGeom>
        </p:spPr>
        <p:txBody>
          <a:bodyPr wrap="square">
            <a:spAutoFit/>
          </a:bodyPr>
          <a:lstStyle/>
          <a:p>
            <a:pPr algn="just"/>
            <a:r>
              <a:rPr lang="en-US" sz="2800" b="1" dirty="0">
                <a:latin typeface="Arial" panose="020B0604020202020204" pitchFamily="34" charset="0"/>
                <a:ea typeface="Calibri" panose="020F0502020204030204" pitchFamily="34" charset="0"/>
                <a:cs typeface="Arial" panose="020B0604020202020204" pitchFamily="34" charset="0"/>
              </a:rPr>
              <a:t>b. </a:t>
            </a:r>
            <a:r>
              <a:rPr lang="en-US" sz="2800" b="1" dirty="0" err="1">
                <a:latin typeface="Arial" panose="020B0604020202020204" pitchFamily="34" charset="0"/>
                <a:ea typeface="Calibri" panose="020F0502020204030204" pitchFamily="34" charset="0"/>
                <a:cs typeface="Arial" panose="020B0604020202020204" pitchFamily="34" charset="0"/>
              </a:rPr>
              <a:t>Tìm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hiểu</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sự</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chuyển</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hóa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giữa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các</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dạng</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năng</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Cloud 2"/>
          <p:cNvSpPr/>
          <p:nvPr/>
        </p:nvSpPr>
        <p:spPr>
          <a:xfrm>
            <a:off x="7772401" y="3143250"/>
            <a:ext cx="4419600" cy="302895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Arial" panose="020B0604020202020204" pitchFamily="34" charset="0"/>
                <a:cs typeface="Arial" panose="020B0604020202020204" pitchFamily="34" charset="0"/>
              </a:rPr>
              <a:t>Vậy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năng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lượng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được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chuyển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hóa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như</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thế</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nào</a:t>
            </a:r>
            <a:r>
              <a:rPr lang="en-US" sz="3200" dirty="0">
                <a:solidFill>
                  <a:schemeClr val="tx1"/>
                </a:solidFill>
                <a:latin typeface="Arial" panose="020B0604020202020204" pitchFamily="34" charset="0"/>
                <a:cs typeface="Arial" panose="020B0604020202020204" pitchFamily="34" charset="0"/>
              </a:rPr>
              <a:t>?</a:t>
            </a:r>
          </a:p>
        </p:txBody>
      </p:sp>
      <p:sp>
        <p:nvSpPr>
          <p:cNvPr id="4" name="Rectangle 3"/>
          <p:cNvSpPr/>
          <p:nvPr/>
        </p:nvSpPr>
        <p:spPr>
          <a:xfrm>
            <a:off x="328612" y="2415363"/>
            <a:ext cx="10232288" cy="584775"/>
          </a:xfrm>
          <a:prstGeom prst="rect">
            <a:avLst/>
          </a:prstGeom>
        </p:spPr>
        <p:txBody>
          <a:bodyPr wrap="none">
            <a:spAutoFit/>
          </a:bodyPr>
          <a:lstStyle/>
          <a:p>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Năng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lượng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chuyển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hoá</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này</a:t>
            </a:r>
            <a:r>
              <a:rPr lang="en-US" sz="3200" dirty="0">
                <a:latin typeface="Times New Roman" panose="02020603050405020304" pitchFamily="18" charset="0"/>
                <a:ea typeface="Calibri" panose="020F0502020204030204" pitchFamily="34" charset="0"/>
              </a:rPr>
              <a:t> sang </a:t>
            </a:r>
            <a:r>
              <a:rPr lang="en-US" sz="3200" dirty="0" err="1">
                <a:latin typeface="Times New Roman" panose="02020603050405020304" pitchFamily="18" charset="0"/>
                <a:ea typeface="Calibri" panose="020F0502020204030204" pitchFamily="34" charset="0"/>
              </a:rPr>
              <a:t>dạng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khác</a:t>
            </a:r>
            <a:r>
              <a:rPr lang="en-US"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1242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èn LED tiết kiệm điện - 'thủ phạm' gia tăng ô nhiễm ánh sáng | baotintuc.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185738"/>
            <a:ext cx="5418137" cy="6315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638" y="434073"/>
            <a:ext cx="6096000" cy="1569660"/>
          </a:xfrm>
          <a:prstGeom prst="rect">
            <a:avLst/>
          </a:prstGeom>
          <a:solidFill>
            <a:schemeClr val="accent2">
              <a:lumMod val="20000"/>
              <a:lumOff val="8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err="1">
                <a:ln>
                  <a:noFill/>
                </a:ln>
                <a:solidFill>
                  <a:srgbClr val="1A0DAB"/>
                </a:solidFill>
                <a:effectLst/>
                <a:uLnTx/>
                <a:uFillTx/>
                <a:latin typeface="Arial" panose="020B0604020202020204" pitchFamily="34" charset="0"/>
                <a:ea typeface="+mn-ea"/>
                <a:cs typeface="Arial" panose="020B0604020202020204" pitchFamily="34" charset="0"/>
              </a:rPr>
              <a:t>Em</a:t>
            </a:r>
            <a:r>
              <a:rPr kumimoji="0" lang="en-US" sz="3200" b="0" i="0" u="none" strike="noStrike" kern="1200" cap="none" spc="0" normalizeH="0" baseline="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1A0DAB"/>
                </a:solidFill>
                <a:effectLst/>
                <a:uLnTx/>
                <a:uFillTx/>
                <a:latin typeface="Arial" panose="020B0604020202020204" pitchFamily="34" charset="0"/>
                <a:ea typeface="+mn-ea"/>
                <a:cs typeface="Arial" panose="020B0604020202020204" pitchFamily="34" charset="0"/>
              </a:rPr>
              <a:t>hãy</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lấy</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ví</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dụ</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về</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sự</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chuyển</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hóa</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năng</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lượng</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trong</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cuộc</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1A0DAB"/>
                </a:solidFill>
                <a:effectLst/>
                <a:uLnTx/>
                <a:uFillTx/>
                <a:latin typeface="Arial" panose="020B0604020202020204" pitchFamily="34" charset="0"/>
                <a:ea typeface="+mn-ea"/>
                <a:cs typeface="Arial" panose="020B0604020202020204" pitchFamily="34" charset="0"/>
              </a:rPr>
              <a:t>sống</a:t>
            </a:r>
            <a:r>
              <a:rPr kumimoji="0" lang="en-US" sz="3200" b="0" i="0" u="none" strike="noStrike" kern="1200" cap="none" spc="0" normalizeH="0" noProof="0" dirty="0">
                <a:ln>
                  <a:noFill/>
                </a:ln>
                <a:solidFill>
                  <a:srgbClr val="1A0DAB"/>
                </a:solidFill>
                <a:effectLst/>
                <a:uLnTx/>
                <a:uFillTx/>
                <a:latin typeface="Arial" panose="020B0604020202020204" pitchFamily="34" charset="0"/>
                <a:ea typeface="+mn-ea"/>
                <a:cs typeface="Arial" panose="020B0604020202020204" pitchFamily="34" charset="0"/>
              </a:rPr>
              <a:t>?</a:t>
            </a:r>
            <a:endParaRPr kumimoji="0" lang="vi-VN" sz="3200" b="0" i="0" u="none" strike="noStrike" kern="1200" cap="none" spc="0" normalizeH="0" baseline="0" noProof="0" dirty="0">
              <a:ln>
                <a:noFill/>
              </a:ln>
              <a:solidFill>
                <a:srgbClr val="1A0DAB"/>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147638" y="3691622"/>
            <a:ext cx="6096000" cy="1569660"/>
          </a:xfrm>
          <a:prstGeom prst="rect">
            <a:avLst/>
          </a:prstGeom>
          <a:solidFill>
            <a:schemeClr val="accent1">
              <a:lumMod val="20000"/>
              <a:lumOff val="80000"/>
            </a:schemeClr>
          </a:solidFill>
        </p:spPr>
        <p:txBody>
          <a:bodyPr>
            <a:spAutoFit/>
          </a:bodyPr>
          <a:lstStyle/>
          <a:p>
            <a:pPr lvl="0">
              <a:buFont typeface="Arial" panose="020B0604020202020204" pitchFamily="34" charset="0"/>
              <a:buChar char="•"/>
            </a:pPr>
            <a:r>
              <a:rPr lang="en-US" sz="3200" dirty="0" err="1"/>
              <a:t>Ví</a:t>
            </a:r>
            <a:r>
              <a:rPr lang="en-US" sz="3200" dirty="0"/>
              <a:t> </a:t>
            </a:r>
            <a:r>
              <a:rPr lang="en-US" sz="3200" dirty="0" err="1"/>
              <a:t>dụ</a:t>
            </a:r>
            <a:r>
              <a:rPr lang="en-US" sz="3200" dirty="0"/>
              <a:t>: </a:t>
            </a:r>
            <a:r>
              <a:rPr lang="en-US" sz="3200" dirty="0" err="1"/>
              <a:t>chế</a:t>
            </a:r>
            <a:r>
              <a:rPr lang="en-US" sz="3200" dirty="0"/>
              <a:t> </a:t>
            </a:r>
            <a:r>
              <a:rPr lang="en-US" sz="3200" dirty="0" err="1"/>
              <a:t>tạo</a:t>
            </a:r>
            <a:r>
              <a:rPr lang="en-US" sz="3200" dirty="0"/>
              <a:t> </a:t>
            </a:r>
            <a:r>
              <a:rPr lang="en-US" sz="3200" dirty="0" err="1"/>
              <a:t>các</a:t>
            </a:r>
            <a:r>
              <a:rPr lang="en-US" sz="3200" dirty="0"/>
              <a:t> </a:t>
            </a:r>
            <a:r>
              <a:rPr lang="en-US" sz="3200" dirty="0" err="1"/>
              <a:t>động</a:t>
            </a:r>
            <a:r>
              <a:rPr lang="en-US" sz="3200" dirty="0"/>
              <a:t> </a:t>
            </a:r>
            <a:r>
              <a:rPr lang="en-US" sz="3200" dirty="0" err="1"/>
              <a:t>cơ</a:t>
            </a:r>
            <a:r>
              <a:rPr lang="en-US" sz="3200" dirty="0"/>
              <a:t> </a:t>
            </a:r>
            <a:r>
              <a:rPr lang="en-US" sz="3200" dirty="0" err="1"/>
              <a:t>nhiệt</a:t>
            </a:r>
            <a:r>
              <a:rPr lang="en-US" sz="3200" dirty="0"/>
              <a:t>, </a:t>
            </a:r>
            <a:r>
              <a:rPr lang="en-US" sz="3200" dirty="0" err="1"/>
              <a:t>các</a:t>
            </a:r>
            <a:r>
              <a:rPr lang="en-US" sz="3200" dirty="0"/>
              <a:t> </a:t>
            </a:r>
            <a:r>
              <a:rPr lang="en-US" sz="3200" dirty="0" err="1"/>
              <a:t>động</a:t>
            </a:r>
            <a:r>
              <a:rPr lang="en-US" sz="3200" dirty="0"/>
              <a:t> </a:t>
            </a:r>
            <a:r>
              <a:rPr lang="en-US" sz="3200" dirty="0" err="1"/>
              <a:t>cơ</a:t>
            </a:r>
            <a:r>
              <a:rPr lang="en-US" sz="3200" dirty="0"/>
              <a:t> </a:t>
            </a:r>
            <a:r>
              <a:rPr lang="en-US" sz="3200" dirty="0" err="1"/>
              <a:t>điện</a:t>
            </a:r>
            <a:r>
              <a:rPr lang="en-US" sz="3200" dirty="0"/>
              <a:t>, </a:t>
            </a:r>
            <a:r>
              <a:rPr lang="en-US" sz="3200" dirty="0" err="1"/>
              <a:t>đèn</a:t>
            </a:r>
            <a:r>
              <a:rPr lang="en-US" sz="3200" dirty="0"/>
              <a:t> </a:t>
            </a:r>
            <a:r>
              <a:rPr lang="en-US" sz="3200" dirty="0" err="1"/>
              <a:t>thắp</a:t>
            </a:r>
            <a:r>
              <a:rPr lang="en-US" sz="3200" dirty="0"/>
              <a:t> </a:t>
            </a:r>
            <a:r>
              <a:rPr lang="en-US" sz="3200" dirty="0" err="1"/>
              <a:t>sáng</a:t>
            </a:r>
            <a:r>
              <a:rPr lang="en-US" sz="3200" dirty="0"/>
              <a:t>, ….</a:t>
            </a:r>
            <a:endParaRPr kumimoji="0" lang="vi-VN" sz="3200" b="0" i="0" u="none" strike="noStrike" kern="1200" cap="none" spc="0" normalizeH="0" baseline="0" noProof="0" dirty="0">
              <a:ln>
                <a:noFill/>
              </a:ln>
              <a:solidFill>
                <a:srgbClr val="000000"/>
              </a:solidFill>
              <a:effectLst/>
              <a:uLnTx/>
              <a:uFillTx/>
              <a:latin typeface="Open Sans"/>
            </a:endParaRPr>
          </a:p>
        </p:txBody>
      </p:sp>
      <p:sp>
        <p:nvSpPr>
          <p:cNvPr id="4" name="Down Arrow 3"/>
          <p:cNvSpPr/>
          <p:nvPr/>
        </p:nvSpPr>
        <p:spPr>
          <a:xfrm>
            <a:off x="2628900" y="2003733"/>
            <a:ext cx="957263" cy="1510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7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22462" y="138499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2461" y="1908215"/>
            <a:ext cx="10607463" cy="523220"/>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05974" y="2431435"/>
            <a:ext cx="10232288" cy="584775"/>
          </a:xfrm>
          <a:prstGeom prst="rect">
            <a:avLst/>
          </a:prstGeom>
        </p:spPr>
        <p:txBody>
          <a:bodyPr wrap="none">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447674" y="3184120"/>
            <a:ext cx="10010775" cy="1077218"/>
          </a:xfrm>
          <a:prstGeom prst="rect">
            <a:avLst/>
          </a:prstGeom>
        </p:spPr>
        <p:txBody>
          <a:bodyPr wrap="square">
            <a:spAutoFit/>
          </a:bodyPr>
          <a:lstStyle/>
          <a:p>
            <a:pPr lvl="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endParaRPr lang="vi-VN" sz="3200" dirty="0">
              <a:solidFill>
                <a:srgbClr val="00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FADA192-7B98-4715-9FB2-6107B0F30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924" y="954107"/>
            <a:ext cx="1071562" cy="1071562"/>
          </a:xfrm>
          <a:prstGeom prst="rect">
            <a:avLst/>
          </a:prstGeom>
        </p:spPr>
      </p:pic>
    </p:spTree>
    <p:extLst>
      <p:ext uri="{BB962C8B-B14F-4D97-AF65-F5344CB8AC3E}">
        <p14:creationId xmlns:p14="http://schemas.microsoft.com/office/powerpoint/2010/main" val="294826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3" y="514351"/>
            <a:ext cx="8529637" cy="4154984"/>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Khi sử dụng nồi cơm điện, năng lượng điện đã chuyển hóa thành năng lượng chủ yếu nào?</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A. năng lượng ánh sáng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B. cơ năng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 năng lượng nhiệt</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D. năng lượng âm </a:t>
            </a:r>
          </a:p>
          <a:p>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Phát biểu nào sau đây đúng? Khi máy sấy tóc hoạt động,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A. phần lớn điện năng tiêu thụ chuyển hóa thành nhiệt năng.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B. phần lớn điện năng tiêu thụ chuyển hóa thành cơ năng.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 phần lớn điện năng tiêu thụ chuyển hóa thành năng lượng âm.</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D. phần lớn điện năng tiêu thụ chuyển hóa thành quang năng.  </a:t>
            </a:r>
            <a:endParaRPr lang="vi-VN" sz="2400" i="0" dirty="0">
              <a:effectLst/>
              <a:latin typeface="Times New Roman" panose="02020603050405020304" pitchFamily="18" charset="0"/>
              <a:cs typeface="Times New Roman" panose="02020603050405020304" pitchFamily="18" charset="0"/>
            </a:endParaRPr>
          </a:p>
        </p:txBody>
      </p:sp>
      <p:sp>
        <p:nvSpPr>
          <p:cNvPr id="5" name="Oval 4"/>
          <p:cNvSpPr/>
          <p:nvPr/>
        </p:nvSpPr>
        <p:spPr>
          <a:xfrm>
            <a:off x="700088" y="2043113"/>
            <a:ext cx="500062"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0088" y="3514725"/>
            <a:ext cx="500062"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225" y="0"/>
            <a:ext cx="7181850" cy="1569660"/>
          </a:xfrm>
          <a:prstGeom prst="rect">
            <a:avLst/>
          </a:prstGeom>
        </p:spPr>
        <p:txBody>
          <a:bodyPr wrap="square">
            <a:spAutoFit/>
          </a:bodyPr>
          <a:lstStyle/>
          <a:p>
            <a:pPr algn="ctr"/>
            <a:r>
              <a:rPr lang="en-US" sz="3200" b="1" dirty="0">
                <a:latin typeface="Amasis MT Pro" panose="02040504050005020304" pitchFamily="18" charset="0"/>
                <a:ea typeface="Calibri" panose="020F0502020204030204" pitchFamily="34" charset="0"/>
                <a:cs typeface="Arial" panose="020B0604020202020204" pitchFamily="34" charset="0"/>
              </a:rPr>
              <a:t>BÀI </a:t>
            </a:r>
            <a:r>
              <a:rPr lang="vi-VN" sz="3200" b="1" dirty="0">
                <a:latin typeface="Amasis MT Pro" panose="02040504050005020304" pitchFamily="18" charset="0"/>
                <a:ea typeface="Calibri" panose="020F0502020204030204" pitchFamily="34" charset="0"/>
                <a:cs typeface="Arial" panose="020B0604020202020204" pitchFamily="34" charset="0"/>
              </a:rPr>
              <a:t>42</a:t>
            </a:r>
            <a:r>
              <a:rPr lang="en-US" sz="3200" b="1" dirty="0">
                <a:latin typeface="Amasis MT Pro" panose="02040504050005020304" pitchFamily="18" charset="0"/>
                <a:ea typeface="Calibri" panose="020F0502020204030204" pitchFamily="34" charset="0"/>
                <a:cs typeface="Arial" panose="020B0604020202020204" pitchFamily="34" charset="0"/>
              </a:rPr>
              <a:t>: </a:t>
            </a:r>
          </a:p>
          <a:p>
            <a:pPr algn="ctr"/>
            <a:r>
              <a:rPr lang="en-US" sz="3200" b="1" dirty="0">
                <a:solidFill>
                  <a:srgbClr val="FF0000"/>
                </a:solidFill>
                <a:latin typeface="Amasis MT Pro" panose="02040504050005020304" pitchFamily="18" charset="0"/>
                <a:ea typeface="Calibri" panose="020F0502020204030204" pitchFamily="34" charset="0"/>
                <a:cs typeface="Arial" panose="020B0604020202020204" pitchFamily="34" charset="0"/>
              </a:rPr>
              <a:t> BẢO TOÀN NĂNG LƯỢNG VÀ SỬ DỤNG NĂNG LƯỢNG</a:t>
            </a:r>
            <a:endParaRPr lang="en-US" sz="3200" dirty="0">
              <a:latin typeface="Amasis MT Pro" panose="02040504050005020304" pitchFamily="18" charset="0"/>
              <a:ea typeface="Calibri" panose="020F0502020204030204" pitchFamily="34" charset="0"/>
              <a:cs typeface="Arial" panose="020B0604020202020204" pitchFamily="34" charset="0"/>
            </a:endParaRPr>
          </a:p>
        </p:txBody>
      </p:sp>
      <p:sp>
        <p:nvSpPr>
          <p:cNvPr id="4" name="Rectangle 3"/>
          <p:cNvSpPr/>
          <p:nvPr/>
        </p:nvSpPr>
        <p:spPr>
          <a:xfrm>
            <a:off x="765387" y="1985963"/>
            <a:ext cx="5444204" cy="523220"/>
          </a:xfrm>
          <a:prstGeom prst="rect">
            <a:avLst/>
          </a:prstGeom>
        </p:spPr>
        <p:txBody>
          <a:bodyPr wrap="square">
            <a:spAutoFit/>
          </a:bodyPr>
          <a:lstStyle/>
          <a:p>
            <a:pPr algn="just"/>
            <a:r>
              <a:rPr lang="en-US" sz="2800" b="1" dirty="0">
                <a:solidFill>
                  <a:srgbClr val="0033CC"/>
                </a:solidFill>
                <a:latin typeface="Arial" panose="020B0604020202020204" pitchFamily="34" charset="0"/>
                <a:ea typeface="Calibri" panose="020F0502020204030204" pitchFamily="34" charset="0"/>
                <a:cs typeface="Arial" panose="020B0604020202020204" pitchFamily="34" charset="0"/>
              </a:rPr>
              <a:t>1. BẢO TOÀN NĂNG LƯỢNG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765387" y="2852975"/>
            <a:ext cx="7888698" cy="523220"/>
          </a:xfrm>
          <a:prstGeom prst="rect">
            <a:avLst/>
          </a:prstGeom>
        </p:spPr>
        <p:txBody>
          <a:bodyPr wrap="none">
            <a:spAutoFit/>
          </a:bodyPr>
          <a:lstStyle/>
          <a:p>
            <a:pPr algn="just"/>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2. NĂNG LƯỢNG HAO PHÍ TRONG SỬ DỤNG</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892134" y="3719987"/>
            <a:ext cx="4977645" cy="523220"/>
          </a:xfrm>
          <a:prstGeom prst="rect">
            <a:avLst/>
          </a:prstGeom>
        </p:spPr>
        <p:txBody>
          <a:bodyPr wrap="none">
            <a:spAutoFit/>
          </a:bodyPr>
          <a:lstStyle/>
          <a:p>
            <a:pPr algn="just"/>
            <a:r>
              <a:rPr lang="en-US" sz="2800" b="1" dirty="0">
                <a:solidFill>
                  <a:srgbClr val="7030A0"/>
                </a:solidFill>
                <a:latin typeface="Arial" panose="020B0604020202020204" pitchFamily="34" charset="0"/>
                <a:ea typeface="Calibri" panose="020F0502020204030204" pitchFamily="34" charset="0"/>
                <a:cs typeface="Arial" panose="020B0604020202020204" pitchFamily="34" charset="0"/>
              </a:rPr>
              <a:t>3. TIẾT KIỆM NĂNG LƯỢNG</a:t>
            </a:r>
            <a:endParaRPr lang="en-US" sz="2800"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15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8663" y="2557463"/>
            <a:ext cx="500062"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728663" y="4722018"/>
            <a:ext cx="500062"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614363" y="342901"/>
            <a:ext cx="11144250" cy="5463004"/>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Trong các dụng cụ và thiết bị điện sau đây, thiết bị nào chủ yếu biến đổi điện năng thành cơ năng:</a:t>
            </a:r>
            <a:endParaRPr lang="vi-VN"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A. Nồi cơm điện</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B. Bàn là điện.</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C. Tivi.</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D. Máy bơm nước. </a:t>
            </a:r>
            <a:r>
              <a:rPr lang="vi-VN" sz="2800" b="1" dirty="0">
                <a:latin typeface="Times New Roman" panose="02020603050405020304" pitchFamily="18" charset="0"/>
                <a:cs typeface="Times New Roman" panose="02020603050405020304" pitchFamily="18" charset="0"/>
              </a:rPr>
              <a:t> </a:t>
            </a:r>
          </a:p>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 Dạng năng lượng nào đã chuyển hoá thành điện năng trong một chiếc đồng hồ treo tường chạy bằng pin?</a:t>
            </a:r>
            <a:endParaRPr lang="vi-VN"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A. Cơ năng.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B. Nhiệt năng.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C. Hoá năng.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D. Quang năng.</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6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291197"/>
            <a:ext cx="9944100" cy="1077218"/>
          </a:xfrm>
          <a:prstGeom prst="rect">
            <a:avLst/>
          </a:prstGeom>
          <a:solidFill>
            <a:schemeClr val="accent2">
              <a:lumMod val="20000"/>
              <a:lumOff val="80000"/>
            </a:schemeClr>
          </a:solidFill>
        </p:spPr>
        <p:txBody>
          <a:bodyPr wrap="square">
            <a:spAutoFit/>
          </a:bodyPr>
          <a:lstStyle/>
          <a:p>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800100" y="3105835"/>
            <a:ext cx="10058400" cy="1077218"/>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3200" dirty="0">
                <a:solidFill>
                  <a:srgbClr val="000000"/>
                </a:solidFill>
                <a:latin typeface="Times New Roman" panose="02020603050405020304" pitchFamily="18" charset="0"/>
                <a:cs typeface="Times New Roman" panose="02020603050405020304" pitchFamily="18" charset="0"/>
              </a:rPr>
              <a:t>Khi bình nóng lạnh hoạt động đã có sự chuyển hóa năng lượng từ điện năng sang nhiệt năng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Down Arrow 3"/>
          <p:cNvSpPr/>
          <p:nvPr/>
        </p:nvSpPr>
        <p:spPr>
          <a:xfrm>
            <a:off x="5643563" y="1471613"/>
            <a:ext cx="77152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2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88" y="334060"/>
            <a:ext cx="10444161" cy="1077218"/>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Khi đèn đường được thắp sáng, dạng năng lượng nào đã chuyển thành quang năng?</a:t>
            </a:r>
            <a:endParaRPr lang="vi-VN" sz="3200" b="0"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1388609" y="3136612"/>
            <a:ext cx="9995807" cy="584775"/>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3200" dirty="0">
                <a:solidFill>
                  <a:srgbClr val="000000"/>
                </a:solidFill>
                <a:latin typeface="Times New Roman" panose="02020603050405020304" pitchFamily="18" charset="0"/>
                <a:cs typeface="Times New Roman" panose="02020603050405020304" pitchFamily="18" charset="0"/>
              </a:rPr>
              <a:t>Dạng năng lượng điện năng đã chuyển thành quang năng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Down Arrow 3"/>
          <p:cNvSpPr/>
          <p:nvPr/>
        </p:nvSpPr>
        <p:spPr>
          <a:xfrm>
            <a:off x="5657850" y="1411278"/>
            <a:ext cx="728663" cy="1360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8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22462" y="138499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2461" y="1908215"/>
            <a:ext cx="10607463" cy="523220"/>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4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43564" y="457199"/>
            <a:ext cx="6043612" cy="4829176"/>
          </a:xfrm>
          <a:prstGeom prst="rect">
            <a:avLst/>
          </a:prstGeom>
          <a:noFill/>
        </p:spPr>
      </p:pic>
      <p:sp>
        <p:nvSpPr>
          <p:cNvPr id="5" name="Rectangle 4"/>
          <p:cNvSpPr/>
          <p:nvPr/>
        </p:nvSpPr>
        <p:spPr>
          <a:xfrm>
            <a:off x="290512" y="348347"/>
            <a:ext cx="4524376" cy="2554545"/>
          </a:xfrm>
          <a:prstGeom prst="rect">
            <a:avLst/>
          </a:prstGeom>
          <a:noFill/>
        </p:spPr>
        <p:txBody>
          <a:bodyPr wrap="square">
            <a:spAutoFit/>
          </a:bodyPr>
          <a:lstStyle/>
          <a:p>
            <a:pPr indent="180340" algn="just"/>
            <a:r>
              <a:rPr lang="en-US" sz="4000" dirty="0" err="1">
                <a:latin typeface="Times New Roman" panose="02020603050405020304" pitchFamily="18" charset="0"/>
                <a:ea typeface="Calibri" panose="020F0502020204030204" pitchFamily="34" charset="0"/>
                <a:cs typeface="Times New Roman" panose="02020603050405020304" pitchFamily="18" charset="0"/>
              </a:rPr>
              <a:t>Thả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000" dirty="0">
                <a:latin typeface="Times New Roman" panose="02020603050405020304" pitchFamily="18" charset="0"/>
                <a:ea typeface="Calibri" panose="020F0502020204030204" pitchFamily="34" charset="0"/>
                <a:cs typeface="Times New Roman" panose="02020603050405020304" pitchFamily="18" charset="0"/>
              </a:rPr>
              <a:t> bi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4000" dirty="0">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000" dirty="0">
                <a:latin typeface="Times New Roman" panose="02020603050405020304" pitchFamily="18" charset="0"/>
                <a:ea typeface="Calibri" panose="020F0502020204030204" pitchFamily="34" charset="0"/>
                <a:cs typeface="Times New Roman" panose="02020603050405020304" pitchFamily="18" charset="0"/>
              </a:rPr>
              <a:t> bi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4000" dirty="0">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4000" dirty="0">
                <a:latin typeface="Times New Roman" panose="02020603050405020304" pitchFamily="18" charset="0"/>
                <a:ea typeface="Calibri" panose="020F0502020204030204" pitchFamily="34" charset="0"/>
                <a:cs typeface="Times New Roman" panose="02020603050405020304" pitchFamily="18" charset="0"/>
              </a:rPr>
              <a:t> C.</a:t>
            </a:r>
          </a:p>
        </p:txBody>
      </p:sp>
    </p:spTree>
    <p:extLst>
      <p:ext uri="{BB962C8B-B14F-4D97-AF65-F5344CB8AC3E}">
        <p14:creationId xmlns:p14="http://schemas.microsoft.com/office/powerpoint/2010/main" val="17762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3600" y="457199"/>
            <a:ext cx="5743575" cy="4829176"/>
          </a:xfrm>
          <a:prstGeom prst="rect">
            <a:avLst/>
          </a:prstGeom>
        </p:spPr>
      </p:pic>
      <p:sp>
        <p:nvSpPr>
          <p:cNvPr id="3" name="Rectangle 2"/>
          <p:cNvSpPr/>
          <p:nvPr/>
        </p:nvSpPr>
        <p:spPr>
          <a:xfrm>
            <a:off x="290512" y="348347"/>
            <a:ext cx="4524376" cy="1569660"/>
          </a:xfrm>
          <a:prstGeom prst="rect">
            <a:avLst/>
          </a:prstGeom>
          <a:solidFill>
            <a:schemeClr val="accent1">
              <a:lumMod val="20000"/>
              <a:lumOff val="80000"/>
            </a:schemeClr>
          </a:solidFill>
        </p:spPr>
        <p:txBody>
          <a:bodyPr wrap="square">
            <a:spAutoFit/>
          </a:bodyPr>
          <a:lstStyle/>
          <a:p>
            <a:pPr indent="180340" algn="just"/>
            <a:r>
              <a:rPr lang="en-US" sz="3200" dirty="0">
                <a:latin typeface="Times New Roman" panose="02020603050405020304" pitchFamily="18" charset="0"/>
                <a:ea typeface="Calibri" panose="020F0502020204030204" pitchFamily="34" charset="0"/>
                <a:cs typeface="Times New Roman" panose="02020603050405020304" pitchFamily="18" charset="0"/>
              </a:rPr>
              <a:t>Khi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latin typeface="Times New Roman" panose="02020603050405020304" pitchFamily="18" charset="0"/>
                <a:ea typeface="Calibri" panose="020F0502020204030204" pitchFamily="34" charset="0"/>
                <a:cs typeface="Times New Roman" panose="02020603050405020304" pitchFamily="18" charset="0"/>
              </a:rPr>
              <a:t>tại</a:t>
            </a: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266699" y="2386012"/>
            <a:ext cx="4391026" cy="584775"/>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p:cNvSpPr/>
          <p:nvPr/>
        </p:nvSpPr>
        <p:spPr>
          <a:xfrm>
            <a:off x="266699" y="3186797"/>
            <a:ext cx="4524376" cy="2062103"/>
          </a:xfrm>
          <a:prstGeom prst="rect">
            <a:avLst/>
          </a:prstGeom>
          <a:solidFill>
            <a:schemeClr val="accent1">
              <a:lumMod val="20000"/>
              <a:lumOff val="80000"/>
            </a:schemeClr>
          </a:solidFill>
        </p:spPr>
        <p:txBody>
          <a:bodyPr wrap="square">
            <a:spAutoFit/>
          </a:bodyPr>
          <a:lstStyle/>
          <a:p>
            <a:pPr indent="180340" algn="just"/>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266699" y="5581650"/>
            <a:ext cx="4391026" cy="1077218"/>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006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3600" y="457199"/>
            <a:ext cx="5743575" cy="4829176"/>
          </a:xfrm>
          <a:prstGeom prst="rect">
            <a:avLst/>
          </a:prstGeom>
        </p:spPr>
      </p:pic>
      <p:sp>
        <p:nvSpPr>
          <p:cNvPr id="3" name="Rectangle 2"/>
          <p:cNvSpPr/>
          <p:nvPr/>
        </p:nvSpPr>
        <p:spPr>
          <a:xfrm>
            <a:off x="290511" y="348347"/>
            <a:ext cx="5110163" cy="1077218"/>
          </a:xfrm>
          <a:prstGeom prst="rect">
            <a:avLst/>
          </a:prstGeom>
          <a:solidFill>
            <a:schemeClr val="accent1">
              <a:lumMod val="20000"/>
              <a:lumOff val="80000"/>
            </a:schemeClr>
          </a:solidFill>
        </p:spPr>
        <p:txBody>
          <a:bodyPr wrap="square">
            <a:spAutoFit/>
          </a:bodyPr>
          <a:lstStyle/>
          <a:p>
            <a:pPr indent="180340" algn="just"/>
            <a:r>
              <a:rPr lang="en-US" sz="3200" dirty="0">
                <a:latin typeface="Times New Roman" panose="02020603050405020304" pitchFamily="18" charset="0"/>
                <a:ea typeface="Calibri" panose="020F0502020204030204" pitchFamily="34" charset="0"/>
                <a:cs typeface="Times New Roman" panose="02020603050405020304" pitchFamily="18" charset="0"/>
              </a:rPr>
              <a:t>Khi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171448" y="1570880"/>
            <a:ext cx="5500689" cy="1077218"/>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latin typeface="Times New Roman" panose="02020603050405020304" pitchFamily="18" charset="0"/>
                <a:ea typeface="Calibri" panose="020F0502020204030204" pitchFamily="34" charset="0"/>
                <a:cs typeface="Times New Roman" panose="02020603050405020304" pitchFamily="18" charset="0"/>
              </a:rPr>
              <a:t> = 0</a:t>
            </a:r>
          </a:p>
        </p:txBody>
      </p:sp>
      <p:sp>
        <p:nvSpPr>
          <p:cNvPr id="6" name="Rectangle 5"/>
          <p:cNvSpPr/>
          <p:nvPr/>
        </p:nvSpPr>
        <p:spPr>
          <a:xfrm>
            <a:off x="266699" y="3186797"/>
            <a:ext cx="5405438" cy="1569660"/>
          </a:xfrm>
          <a:prstGeom prst="rect">
            <a:avLst/>
          </a:prstGeom>
          <a:solidFill>
            <a:schemeClr val="accent1">
              <a:lumMod val="20000"/>
              <a:lumOff val="80000"/>
            </a:schemeClr>
          </a:solidFill>
        </p:spPr>
        <p:txBody>
          <a:bodyPr wrap="square">
            <a:spAutoFit/>
          </a:bodyPr>
          <a:lstStyle/>
          <a:p>
            <a:pPr indent="180340" algn="just"/>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C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290511" y="5010150"/>
            <a:ext cx="4805364" cy="1077218"/>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8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3600" y="457199"/>
            <a:ext cx="5743575" cy="4829176"/>
          </a:xfrm>
          <a:prstGeom prst="rect">
            <a:avLst/>
          </a:prstGeom>
        </p:spPr>
      </p:pic>
      <p:sp>
        <p:nvSpPr>
          <p:cNvPr id="3" name="Rectangle 2"/>
          <p:cNvSpPr/>
          <p:nvPr/>
        </p:nvSpPr>
        <p:spPr>
          <a:xfrm>
            <a:off x="290511" y="348347"/>
            <a:ext cx="5110163" cy="1077218"/>
          </a:xfrm>
          <a:prstGeom prst="rect">
            <a:avLst/>
          </a:prstGeom>
          <a:solidFill>
            <a:schemeClr val="accent1">
              <a:lumMod val="20000"/>
              <a:lumOff val="80000"/>
            </a:schemeClr>
          </a:solidFill>
        </p:spPr>
        <p:txBody>
          <a:bodyPr wrap="square">
            <a:spAutoFit/>
          </a:bodyPr>
          <a:lstStyle/>
          <a:p>
            <a:pPr indent="180340" algn="just"/>
            <a:r>
              <a:rPr lang="en-US" sz="3200" dirty="0">
                <a:latin typeface="Times New Roman" panose="02020603050405020304" pitchFamily="18" charset="0"/>
                <a:ea typeface="Calibri" panose="020F0502020204030204" pitchFamily="34" charset="0"/>
                <a:cs typeface="Times New Roman" panose="02020603050405020304" pitchFamily="18" charset="0"/>
              </a:rPr>
              <a:t>Khi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C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171448" y="1570880"/>
            <a:ext cx="5500689" cy="584775"/>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66699" y="3186797"/>
            <a:ext cx="5405438" cy="1077218"/>
          </a:xfrm>
          <a:prstGeom prst="rect">
            <a:avLst/>
          </a:prstGeom>
          <a:solidFill>
            <a:schemeClr val="accent1">
              <a:lumMod val="20000"/>
              <a:lumOff val="80000"/>
            </a:schemeClr>
          </a:solidFill>
        </p:spPr>
        <p:txBody>
          <a:bodyPr wrap="square">
            <a:spAutoFit/>
          </a:bodyPr>
          <a:lstStyle/>
          <a:p>
            <a:pPr indent="180340" algn="just"/>
            <a:r>
              <a:rPr lang="en-US" sz="3200" dirty="0">
                <a:latin typeface="Times New Roman" panose="02020603050405020304" pitchFamily="18" charset="0"/>
                <a:ea typeface="Calibri" panose="020F0502020204030204" pitchFamily="34" charset="0"/>
                <a:cs typeface="Times New Roman" panose="02020603050405020304" pitchFamily="18" charset="0"/>
              </a:rPr>
              <a:t>So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latin typeface="Times New Roman" panose="02020603050405020304" pitchFamily="18" charset="0"/>
                <a:ea typeface="Calibri" panose="020F0502020204030204" pitchFamily="34" charset="0"/>
                <a:cs typeface="Times New Roman" panose="02020603050405020304" pitchFamily="18" charset="0"/>
              </a:rPr>
              <a:t> bi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C</a:t>
            </a:r>
          </a:p>
        </p:txBody>
      </p:sp>
      <p:sp>
        <p:nvSpPr>
          <p:cNvPr id="7" name="Rectangle 6"/>
          <p:cNvSpPr/>
          <p:nvPr/>
        </p:nvSpPr>
        <p:spPr>
          <a:xfrm>
            <a:off x="290511" y="5010150"/>
            <a:ext cx="4805364" cy="1077218"/>
          </a:xfrm>
          <a:prstGeom prst="rect">
            <a:avLst/>
          </a:prstGeom>
          <a:solidFill>
            <a:schemeClr val="accent2">
              <a:lumMod val="20000"/>
              <a:lumOff val="80000"/>
            </a:schemeClr>
          </a:solidFill>
        </p:spPr>
        <p:txBody>
          <a:bodyPr wrap="square">
            <a:spAutoFit/>
          </a:bodyPr>
          <a:lstStyle/>
          <a:p>
            <a:pPr indent="180340"/>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C</a:t>
            </a:r>
          </a:p>
        </p:txBody>
      </p:sp>
    </p:spTree>
    <p:extLst>
      <p:ext uri="{BB962C8B-B14F-4D97-AF65-F5344CB8AC3E}">
        <p14:creationId xmlns:p14="http://schemas.microsoft.com/office/powerpoint/2010/main" val="29221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3600" y="457199"/>
            <a:ext cx="5743575" cy="4829176"/>
          </a:xfrm>
          <a:prstGeom prst="rect">
            <a:avLst/>
          </a:prstGeom>
        </p:spPr>
      </p:pic>
      <p:sp>
        <p:nvSpPr>
          <p:cNvPr id="3" name="Rectangle 2"/>
          <p:cNvSpPr/>
          <p:nvPr/>
        </p:nvSpPr>
        <p:spPr>
          <a:xfrm>
            <a:off x="290511" y="348347"/>
            <a:ext cx="5110163" cy="1815882"/>
          </a:xfrm>
          <a:prstGeom prst="rect">
            <a:avLst/>
          </a:prstGeom>
          <a:solidFill>
            <a:schemeClr val="accent1">
              <a:lumMod val="20000"/>
              <a:lumOff val="80000"/>
            </a:schemeClr>
          </a:solidFill>
        </p:spPr>
        <p:txBody>
          <a:bodyPr wrap="square">
            <a:spAutoFit/>
          </a:bodyPr>
          <a:lstStyle/>
          <a:p>
            <a:pPr indent="180340" algn="just"/>
            <a:r>
              <a:rPr lang="vi-VN" sz="2800" dirty="0">
                <a:latin typeface="Times New Roman" panose="02020603050405020304" pitchFamily="18" charset="0"/>
                <a:cs typeface="Times New Roman" panose="02020603050405020304" pitchFamily="18" charset="0"/>
              </a:rPr>
              <a:t>Trong quá trình viên bi chuyển động, ngoài động năng và thế năng còn có dạng năng lượng nào xuất hiện?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3847" y="2871787"/>
            <a:ext cx="5500689" cy="1384995"/>
          </a:xfrm>
          <a:prstGeom prst="rect">
            <a:avLst/>
          </a:prstGeom>
          <a:solidFill>
            <a:schemeClr val="accent2">
              <a:lumMod val="20000"/>
              <a:lumOff val="80000"/>
            </a:schemeClr>
          </a:solidFill>
        </p:spPr>
        <p:txBody>
          <a:bodyPr wrap="square">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3600" y="457199"/>
            <a:ext cx="5743575" cy="4829176"/>
          </a:xfrm>
          <a:prstGeom prst="rect">
            <a:avLst/>
          </a:prstGeom>
        </p:spPr>
      </p:pic>
      <p:sp>
        <p:nvSpPr>
          <p:cNvPr id="3" name="Rectangle 2"/>
          <p:cNvSpPr/>
          <p:nvPr/>
        </p:nvSpPr>
        <p:spPr>
          <a:xfrm>
            <a:off x="290511" y="348347"/>
            <a:ext cx="5110163" cy="2677656"/>
          </a:xfrm>
          <a:prstGeom prst="rect">
            <a:avLst/>
          </a:prstGeom>
          <a:solidFill>
            <a:schemeClr val="accent1">
              <a:lumMod val="20000"/>
              <a:lumOff val="80000"/>
            </a:schemeClr>
          </a:solidFill>
        </p:spPr>
        <p:txBody>
          <a:bodyPr wrap="square">
            <a:spAutoFit/>
          </a:bodyPr>
          <a:lstStyle/>
          <a:p>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95247" y="4600574"/>
            <a:ext cx="5500689" cy="523220"/>
          </a:xfrm>
          <a:prstGeom prst="rect">
            <a:avLst/>
          </a:prstGeom>
          <a:solidFill>
            <a:schemeClr val="accent2">
              <a:lumMod val="20000"/>
              <a:lumOff val="80000"/>
            </a:schemeClr>
          </a:solidFill>
        </p:spPr>
        <p:txBody>
          <a:bodyPr wrap="square">
            <a:spAutoFit/>
          </a:bodyPr>
          <a:lstStyle/>
          <a:p>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endParaRPr lang="en-US" sz="2800" dirty="0">
              <a:latin typeface="Times New Roman" panose="02020603050405020304" pitchFamily="18" charset="0"/>
              <a:cs typeface="Times New Roman" panose="02020603050405020304" pitchFamily="18" charset="0"/>
            </a:endParaRPr>
          </a:p>
        </p:txBody>
      </p:sp>
      <p:sp>
        <p:nvSpPr>
          <p:cNvPr id="2" name="Down Arrow 1"/>
          <p:cNvSpPr/>
          <p:nvPr/>
        </p:nvSpPr>
        <p:spPr>
          <a:xfrm>
            <a:off x="2357438" y="3456890"/>
            <a:ext cx="564355" cy="1043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225" y="0"/>
            <a:ext cx="7181850" cy="1569660"/>
          </a:xfrm>
          <a:prstGeom prst="rect">
            <a:avLst/>
          </a:prstGeom>
        </p:spPr>
        <p:txBody>
          <a:bodyPr wrap="square">
            <a:spAutoFit/>
          </a:bodyPr>
          <a:lstStyle/>
          <a:p>
            <a:pPr algn="ctr"/>
            <a:r>
              <a:rPr lang="en-US" sz="3200" b="1" dirty="0">
                <a:latin typeface="Amasis MT Pro Medium" panose="02040604050005020304" pitchFamily="18" charset="0"/>
                <a:ea typeface="Calibri" panose="020F0502020204030204" pitchFamily="34" charset="0"/>
                <a:cs typeface="Arial" panose="020B0604020202020204" pitchFamily="34" charset="0"/>
              </a:rPr>
              <a:t>BÀI </a:t>
            </a:r>
            <a:r>
              <a:rPr lang="vi-VN" sz="3200" b="1" dirty="0">
                <a:latin typeface="Amasis MT Pro Medium" panose="02040604050005020304" pitchFamily="18" charset="0"/>
                <a:ea typeface="Calibri" panose="020F0502020204030204" pitchFamily="34" charset="0"/>
                <a:cs typeface="Arial" panose="020B0604020202020204" pitchFamily="34" charset="0"/>
              </a:rPr>
              <a:t>42</a:t>
            </a:r>
            <a:r>
              <a:rPr lang="en-US" sz="3200" b="1" dirty="0">
                <a:latin typeface="Amasis MT Pro Medium" panose="02040604050005020304" pitchFamily="18" charset="0"/>
                <a:ea typeface="Calibri" panose="020F0502020204030204" pitchFamily="34" charset="0"/>
                <a:cs typeface="Arial" panose="020B0604020202020204" pitchFamily="34" charset="0"/>
              </a:rPr>
              <a:t>: </a:t>
            </a:r>
          </a:p>
          <a:p>
            <a:pPr algn="ctr"/>
            <a:r>
              <a:rPr lang="en-US" sz="3200" b="1" dirty="0">
                <a:solidFill>
                  <a:srgbClr val="FF0000"/>
                </a:solidFill>
                <a:latin typeface="Amasis MT Pro Medium" panose="02040604050005020304" pitchFamily="18" charset="0"/>
                <a:ea typeface="Calibri" panose="020F0502020204030204" pitchFamily="34" charset="0"/>
                <a:cs typeface="Arial" panose="020B0604020202020204" pitchFamily="34" charset="0"/>
              </a:rPr>
              <a:t> BẢO TOÀN NĂNG LƯỢNG VÀ SỬ DỤNG NĂNG LƯỢNG</a:t>
            </a:r>
            <a:endParaRPr lang="en-US" sz="3200" dirty="0">
              <a:latin typeface="Amasis MT Pro Medium" panose="02040604050005020304" pitchFamily="18" charset="0"/>
              <a:ea typeface="Calibri" panose="020F0502020204030204" pitchFamily="34" charset="0"/>
              <a:cs typeface="Arial" panose="020B0604020202020204" pitchFamily="34" charset="0"/>
            </a:endParaRPr>
          </a:p>
        </p:txBody>
      </p:sp>
      <p:sp>
        <p:nvSpPr>
          <p:cNvPr id="4" name="Rectangle 3"/>
          <p:cNvSpPr/>
          <p:nvPr/>
        </p:nvSpPr>
        <p:spPr>
          <a:xfrm>
            <a:off x="222462" y="190821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262" y="2403796"/>
            <a:ext cx="7873437" cy="523220"/>
          </a:xfrm>
          <a:prstGeom prst="rect">
            <a:avLst/>
          </a:prstGeom>
        </p:spPr>
        <p:txBody>
          <a:bodyPr wrap="none">
            <a:spAutoFit/>
          </a:bodyPr>
          <a:lstStyle/>
          <a:p>
            <a:pPr indent="203835"/>
            <a:r>
              <a:rPr lang="en-US" sz="2800" b="1" dirty="0">
                <a:latin typeface="Cambria" panose="02040503050406030204" pitchFamily="18" charset="0"/>
                <a:ea typeface="Calibri" panose="020F0502020204030204" pitchFamily="34" charset="0"/>
                <a:cs typeface="Cambria" panose="02040503050406030204" pitchFamily="18" charset="0"/>
              </a:rPr>
              <a:t>a. </a:t>
            </a:r>
            <a:r>
              <a:rPr lang="en-US" sz="2800" b="1" dirty="0" err="1">
                <a:latin typeface="Cambria" panose="02040503050406030204" pitchFamily="18" charset="0"/>
                <a:ea typeface="Calibri" panose="020F0502020204030204" pitchFamily="34" charset="0"/>
                <a:cs typeface="Cambria" panose="02040503050406030204" pitchFamily="18" charset="0"/>
              </a:rPr>
              <a:t>Tìm</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hiểu</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sự</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truyền</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năng</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lượng</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giữa</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các</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3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68057"/>
            <a:ext cx="11626638"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22462" y="138499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2461" y="1908215"/>
            <a:ext cx="10607463" cy="523220"/>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2"/>
          <p:cNvSpPr/>
          <p:nvPr/>
        </p:nvSpPr>
        <p:spPr>
          <a:xfrm>
            <a:off x="7929562" y="1628775"/>
            <a:ext cx="3957637" cy="23860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anose="02020603050405020304" pitchFamily="18" charset="0"/>
                <a:cs typeface="Times New Roman" panose="02020603050405020304" pitchFamily="18" charset="0"/>
              </a:rPr>
              <a:t>Phát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biểu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định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lượng</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42900" y="2610147"/>
            <a:ext cx="11201400" cy="1569660"/>
          </a:xfrm>
          <a:prstGeom prst="rect">
            <a:avLst/>
          </a:prstGeom>
        </p:spPr>
        <p:txBody>
          <a:bodyPr wrap="square">
            <a:spAutoFit/>
          </a:bodyPr>
          <a:lstStyle/>
          <a:p>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18D15E7-7671-413B-8BCC-1A041B4D2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029" y="4652282"/>
            <a:ext cx="1153886" cy="1153886"/>
          </a:xfrm>
          <a:prstGeom prst="rect">
            <a:avLst/>
          </a:prstGeom>
        </p:spPr>
      </p:pic>
    </p:spTree>
    <p:extLst>
      <p:ext uri="{BB962C8B-B14F-4D97-AF65-F5344CB8AC3E}">
        <p14:creationId xmlns:p14="http://schemas.microsoft.com/office/powerpoint/2010/main" val="13023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 y="385763"/>
            <a:ext cx="10744200" cy="5632311"/>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Câu 1. Điền vào chỗ trống “…” sau đây để được câu hoàn chỉnh: Định luật bảo toàn năng lượng: “Năng lượng không tự nhiên sinh ra cũng không tự nhiên mất đi, nó chỉ chuyển từ dạng này sang dạng khác hoặc truyền từ … này sang … khác”.</a:t>
            </a:r>
            <a:endParaRPr lang="vi-V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A. vật – vật</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B. bộ phận – bộ phận</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 loại – loại</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D. chỗ - chỗ </a:t>
            </a:r>
          </a:p>
          <a:p>
            <a:r>
              <a:rPr lang="vi-VN" sz="2400" b="1" dirty="0">
                <a:latin typeface="Times New Roman" panose="02020603050405020304" pitchFamily="18" charset="0"/>
                <a:cs typeface="Times New Roman" panose="02020603050405020304" pitchFamily="18" charset="0"/>
              </a:rPr>
              <a:t>Câu 2. Điền vào chỗ trống “…” sau đây để được câu hoàn chỉnh: Khi năng lượng truyền từ vật này sang vật khác hoặc chuyển hóa từ dạng này sang dạng khác luôn xuất hiện năng lượng …</a:t>
            </a:r>
            <a:endParaRPr lang="vi-V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A. âm</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B. hao phí</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 cơ năng</a:t>
            </a:r>
          </a:p>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D. ánh sáng </a:t>
            </a:r>
            <a:endParaRPr lang="vi-VN" sz="2400" b="0" i="0" dirty="0">
              <a:effectLst/>
              <a:latin typeface="Times New Roman" panose="02020603050405020304" pitchFamily="18" charset="0"/>
              <a:cs typeface="Times New Roman" panose="02020603050405020304" pitchFamily="18" charset="0"/>
            </a:endParaRPr>
          </a:p>
        </p:txBody>
      </p:sp>
      <p:sp>
        <p:nvSpPr>
          <p:cNvPr id="6" name="Oval 5"/>
          <p:cNvSpPr/>
          <p:nvPr/>
        </p:nvSpPr>
        <p:spPr>
          <a:xfrm>
            <a:off x="757238" y="1843088"/>
            <a:ext cx="628650"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7238" y="4795838"/>
            <a:ext cx="628650"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4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385763"/>
            <a:ext cx="11144250" cy="526297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Trong các trường hợp sau, trường hợp nào có sự chuyển hóa thế năng thành động năng?</a:t>
            </a:r>
            <a:endParaRPr lang="vi-VN"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A.Mũi tên được bắn đi từ cung.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B.Nước trên đập cao chảy xuống.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C.Hòn bi lăn từ đỉnh dốc xuống dưới.</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D. Cả ba trường hợp trên</a:t>
            </a:r>
          </a:p>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Thả một vật từ độ cao h xuống mặt đất. Hãy cho biết trong quá trình rơi, cơ năng đã chuyển hóa như thế nào?</a:t>
            </a:r>
            <a:endParaRPr lang="vi-VN"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A.Động năng chuyển hóa thành thế năng.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B.Thế năng chuyển hóa thành động năng.</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C.Không có sự chuyển hóa nào.</a:t>
            </a: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D.Động năng và thế năng đều tăng.</a:t>
            </a:r>
            <a:endParaRPr lang="vi-VN" sz="2800" b="0" i="0" dirty="0">
              <a:effectLst/>
              <a:latin typeface="Times New Roman" panose="02020603050405020304" pitchFamily="18" charset="0"/>
              <a:cs typeface="Times New Roman" panose="02020603050405020304" pitchFamily="18" charset="0"/>
            </a:endParaRPr>
          </a:p>
        </p:txBody>
      </p:sp>
      <p:sp>
        <p:nvSpPr>
          <p:cNvPr id="5" name="Oval 4"/>
          <p:cNvSpPr/>
          <p:nvPr/>
        </p:nvSpPr>
        <p:spPr>
          <a:xfrm>
            <a:off x="500063" y="2574340"/>
            <a:ext cx="628650"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500063" y="4267200"/>
            <a:ext cx="628650"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8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0586" y="473631"/>
            <a:ext cx="10768013" cy="1384995"/>
          </a:xfrm>
          <a:prstGeom prst="rect">
            <a:avLst/>
          </a:prstGeom>
          <a:solidFill>
            <a:schemeClr val="accent1">
              <a:lumMod val="20000"/>
              <a:lumOff val="80000"/>
            </a:schemeClr>
          </a:solidFill>
        </p:spPr>
        <p:txBody>
          <a:bodyPr wrap="square">
            <a:spAutoFit/>
          </a:bodyPr>
          <a:lstStyle/>
          <a:p>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890586" y="3528924"/>
            <a:ext cx="10768013" cy="1384995"/>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Khi quạt điện hoạt động, điện năng cung cấp cho quạt chuyển hóa thành cơ năng, nhiệt năng. Tổng các dạng năng lượng đó có bằng phần điện năng ban đầu cung cấp cho quạt</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5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62" y="227142"/>
            <a:ext cx="11740243"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2462" y="1596748"/>
            <a:ext cx="10607463"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 NĂNG LƯỢNG HAO PHÍ TRONG SỬ DỤNG</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2900" y="2111991"/>
            <a:ext cx="8115300" cy="58477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phí</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457200" y="2696766"/>
            <a:ext cx="11430000" cy="954107"/>
          </a:xfrm>
          <a:prstGeom prst="rect">
            <a:avLst/>
          </a:prstGeom>
        </p:spPr>
        <p:txBody>
          <a:bodyPr wrap="square">
            <a:spAutoFit/>
          </a:bodyPr>
          <a:lstStyle/>
          <a:p>
            <a:pPr indent="180340"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phí</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8"/>
          <p:cNvSpPr/>
          <p:nvPr/>
        </p:nvSpPr>
        <p:spPr>
          <a:xfrm>
            <a:off x="457200" y="3984963"/>
            <a:ext cx="11430000" cy="954107"/>
          </a:xfrm>
          <a:prstGeom prst="rect">
            <a:avLst/>
          </a:prstGeom>
        </p:spPr>
        <p:txBody>
          <a:bodyPr wrap="square">
            <a:spAutoFit/>
          </a:bodyPr>
          <a:lstStyle/>
          <a:p>
            <a:pPr indent="180340"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ích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p:cNvSpPr/>
          <p:nvPr/>
        </p:nvSpPr>
        <p:spPr>
          <a:xfrm>
            <a:off x="457200" y="5043279"/>
            <a:ext cx="11430000" cy="954107"/>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hao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phí</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4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6.png"/>
          <p:cNvPicPr/>
          <p:nvPr/>
        </p:nvPicPr>
        <p:blipFill>
          <a:blip r:embed="rId2"/>
          <a:srcRect/>
          <a:stretch>
            <a:fillRect/>
          </a:stretch>
        </p:blipFill>
        <p:spPr>
          <a:xfrm>
            <a:off x="157163" y="1614488"/>
            <a:ext cx="11858624" cy="5314950"/>
          </a:xfrm>
          <a:prstGeom prst="rect">
            <a:avLst/>
          </a:prstGeom>
          <a:ln/>
        </p:spPr>
      </p:pic>
      <p:sp>
        <p:nvSpPr>
          <p:cNvPr id="5" name="Rectangle 4"/>
          <p:cNvSpPr/>
          <p:nvPr/>
        </p:nvSpPr>
        <p:spPr>
          <a:xfrm>
            <a:off x="319086" y="0"/>
            <a:ext cx="11696701" cy="1384995"/>
          </a:xfrm>
          <a:prstGeom prst="rect">
            <a:avLst/>
          </a:prstGeom>
        </p:spPr>
        <p:txBody>
          <a:bodyPr wrap="square">
            <a:spAutoFit/>
          </a:bodyPr>
          <a:lstStyle/>
          <a:p>
            <a:r>
              <a:rPr lang="vi-VN" sz="2800" dirty="0">
                <a:latin typeface="Arial" panose="020B0604020202020204" pitchFamily="34" charset="0"/>
                <a:cs typeface="Arial" panose="020B0604020202020204" pitchFamily="34" charset="0"/>
              </a:rPr>
              <a:t>Quan sát hình 42.5, 42.6, 42.7 và cho biết trong các hoạt động, năng lượng ban đầu đã chuyển hóa thành những dạng năng lượng nào?</a:t>
            </a:r>
            <a:r>
              <a:rPr lang="vi-VN" dirty="0"/>
              <a:t> </a:t>
            </a:r>
            <a:r>
              <a:rPr lang="vi-VN" sz="2800" dirty="0"/>
              <a:t>Dạng năng lượng nào có ích, dạng năng lượng nào là hao phí?</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6243638" y="4386263"/>
            <a:ext cx="5919787" cy="258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5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6.png"/>
          <p:cNvPicPr/>
          <p:nvPr/>
        </p:nvPicPr>
        <p:blipFill>
          <a:blip r:embed="rId2"/>
          <a:srcRect/>
          <a:stretch>
            <a:fillRect/>
          </a:stretch>
        </p:blipFill>
        <p:spPr>
          <a:xfrm>
            <a:off x="33339" y="55454"/>
            <a:ext cx="11858624" cy="6100762"/>
          </a:xfrm>
          <a:prstGeom prst="rect">
            <a:avLst/>
          </a:prstGeom>
          <a:ln/>
        </p:spPr>
      </p:pic>
      <p:sp>
        <p:nvSpPr>
          <p:cNvPr id="2" name="Rectangle 1"/>
          <p:cNvSpPr/>
          <p:nvPr/>
        </p:nvSpPr>
        <p:spPr>
          <a:xfrm>
            <a:off x="90488" y="2577731"/>
            <a:ext cx="5815013" cy="830997"/>
          </a:xfrm>
          <a:prstGeom prst="rect">
            <a:avLst/>
          </a:prstGeom>
          <a:solidFill>
            <a:schemeClr val="accent1">
              <a:lumMod val="20000"/>
              <a:lumOff val="80000"/>
            </a:schemeClr>
          </a:solidFill>
        </p:spPr>
        <p:txBody>
          <a:bodyPr wrap="square">
            <a:spAutoFit/>
          </a:bodyPr>
          <a:lstStyle/>
          <a:p>
            <a:r>
              <a:rPr lang="en-US" sz="2400" dirty="0" err="1">
                <a:solidFill>
                  <a:srgbClr val="FF0000"/>
                </a:solidFill>
                <a:latin typeface="Open Sans"/>
              </a:rPr>
              <a:t>Nhiệt</a:t>
            </a:r>
            <a:r>
              <a:rPr lang="en-US" sz="2400" dirty="0">
                <a:solidFill>
                  <a:srgbClr val="FF0000"/>
                </a:solidFill>
                <a:latin typeface="Open Sans"/>
              </a:rPr>
              <a:t> </a:t>
            </a:r>
            <a:r>
              <a:rPr lang="en-US" sz="2400" dirty="0" err="1">
                <a:solidFill>
                  <a:srgbClr val="FF0000"/>
                </a:solidFill>
                <a:latin typeface="Open Sans"/>
              </a:rPr>
              <a:t>năng</a:t>
            </a:r>
            <a:r>
              <a:rPr lang="en-US" sz="2400" dirty="0">
                <a:solidFill>
                  <a:srgbClr val="FF0000"/>
                </a:solidFill>
                <a:latin typeface="Open Sans"/>
              </a:rPr>
              <a:t>   </a:t>
            </a:r>
            <a:r>
              <a:rPr lang="en-US" sz="2400" dirty="0">
                <a:solidFill>
                  <a:srgbClr val="FF0000"/>
                </a:solidFill>
                <a:latin typeface="Cambria Math" panose="02040503050406030204" pitchFamily="18" charset="0"/>
                <a:ea typeface="Cambria Math" panose="02040503050406030204" pitchFamily="18" charset="0"/>
              </a:rPr>
              <a:t>→</a:t>
            </a:r>
            <a:r>
              <a:rPr lang="en-US" sz="2400" dirty="0" err="1">
                <a:solidFill>
                  <a:srgbClr val="FF0000"/>
                </a:solidFill>
                <a:latin typeface="Open Sans"/>
              </a:rPr>
              <a:t>động</a:t>
            </a:r>
            <a:r>
              <a:rPr lang="en-US" sz="2400" dirty="0">
                <a:solidFill>
                  <a:srgbClr val="FF0000"/>
                </a:solidFill>
                <a:latin typeface="Open Sans"/>
              </a:rPr>
              <a:t> </a:t>
            </a:r>
            <a:r>
              <a:rPr lang="en-US" sz="2400" dirty="0" err="1">
                <a:solidFill>
                  <a:srgbClr val="FF0000"/>
                </a:solidFill>
                <a:latin typeface="Open Sans"/>
              </a:rPr>
              <a:t>năng</a:t>
            </a:r>
            <a:r>
              <a:rPr lang="en-US" sz="2400" dirty="0">
                <a:solidFill>
                  <a:srgbClr val="FF0000"/>
                </a:solidFill>
                <a:latin typeface="Open Sans"/>
              </a:rPr>
              <a:t> </a:t>
            </a:r>
            <a:r>
              <a:rPr lang="en-US" sz="2400" dirty="0" err="1">
                <a:solidFill>
                  <a:srgbClr val="FF0000"/>
                </a:solidFill>
                <a:latin typeface="Open Sans"/>
              </a:rPr>
              <a:t>và</a:t>
            </a:r>
            <a:r>
              <a:rPr lang="en-US" sz="2400" dirty="0">
                <a:solidFill>
                  <a:srgbClr val="FF0000"/>
                </a:solidFill>
                <a:latin typeface="Open Sans"/>
              </a:rPr>
              <a:t> </a:t>
            </a:r>
            <a:r>
              <a:rPr lang="en-US" sz="2400" dirty="0" err="1">
                <a:solidFill>
                  <a:srgbClr val="FF0000"/>
                </a:solidFill>
                <a:latin typeface="Open Sans"/>
              </a:rPr>
              <a:t>thế</a:t>
            </a:r>
            <a:r>
              <a:rPr lang="en-US" sz="2400" dirty="0">
                <a:solidFill>
                  <a:srgbClr val="FF0000"/>
                </a:solidFill>
                <a:latin typeface="Open Sans"/>
              </a:rPr>
              <a:t> </a:t>
            </a:r>
            <a:r>
              <a:rPr lang="en-US" sz="2400" dirty="0" err="1">
                <a:solidFill>
                  <a:srgbClr val="FF0000"/>
                </a:solidFill>
                <a:latin typeface="Open Sans"/>
              </a:rPr>
              <a:t>năng</a:t>
            </a:r>
            <a:r>
              <a:rPr lang="en-US" sz="2400" dirty="0">
                <a:solidFill>
                  <a:srgbClr val="FF0000"/>
                </a:solidFill>
                <a:latin typeface="Open Sans"/>
              </a:rPr>
              <a:t>. </a:t>
            </a:r>
            <a:r>
              <a:rPr lang="en-US" sz="2400" dirty="0" err="1">
                <a:solidFill>
                  <a:srgbClr val="FF0000"/>
                </a:solidFill>
                <a:latin typeface="Open Sans"/>
              </a:rPr>
              <a:t>Có</a:t>
            </a:r>
            <a:r>
              <a:rPr lang="en-US" sz="2400" dirty="0">
                <a:solidFill>
                  <a:srgbClr val="FF0000"/>
                </a:solidFill>
                <a:latin typeface="Open Sans"/>
              </a:rPr>
              <a:t> </a:t>
            </a:r>
            <a:r>
              <a:rPr lang="en-US" sz="2400" dirty="0" err="1">
                <a:solidFill>
                  <a:srgbClr val="FF0000"/>
                </a:solidFill>
                <a:latin typeface="Open Sans"/>
              </a:rPr>
              <a:t>ích</a:t>
            </a:r>
            <a:endParaRPr lang="en-US" sz="2400" dirty="0">
              <a:solidFill>
                <a:srgbClr val="FF0000"/>
              </a:solidFill>
            </a:endParaRPr>
          </a:p>
        </p:txBody>
      </p:sp>
      <p:sp>
        <p:nvSpPr>
          <p:cNvPr id="3" name="Rectangle 2"/>
          <p:cNvSpPr/>
          <p:nvPr/>
        </p:nvSpPr>
        <p:spPr>
          <a:xfrm>
            <a:off x="6038850" y="2577730"/>
            <a:ext cx="6038850" cy="830997"/>
          </a:xfrm>
          <a:prstGeom prst="rect">
            <a:avLst/>
          </a:prstGeom>
          <a:solidFill>
            <a:schemeClr val="accent1">
              <a:lumMod val="20000"/>
              <a:lumOff val="80000"/>
            </a:schemeClr>
          </a:solidFill>
        </p:spPr>
        <p:txBody>
          <a:bodyPr wrap="square">
            <a:spAutoFit/>
          </a:bodyPr>
          <a:lstStyle/>
          <a:p>
            <a:r>
              <a:rPr lang="en-US" sz="2400" dirty="0" err="1">
                <a:solidFill>
                  <a:srgbClr val="FF0000"/>
                </a:solidFill>
                <a:latin typeface="Arial" panose="020B0604020202020204" pitchFamily="34" charset="0"/>
                <a:cs typeface="Arial" panose="020B0604020202020204" pitchFamily="34" charset="0"/>
              </a:rPr>
              <a:t>Động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Cambria Math" panose="02040503050406030204" pitchFamily="18" charset="0"/>
                <a:ea typeface="Cambria Math" panose="02040503050406030204" pitchFamily="18" charset="0"/>
                <a:cs typeface="Arial" panose="020B0604020202020204" pitchFamily="34" charset="0"/>
              </a:rPr>
              <a:t>→</a:t>
            </a:r>
            <a:r>
              <a:rPr lang="en-US" sz="2400" dirty="0" err="1">
                <a:solidFill>
                  <a:srgbClr val="FF0000"/>
                </a:solidFill>
                <a:latin typeface="Arial" panose="020B0604020202020204" pitchFamily="34" charset="0"/>
                <a:cs typeface="Arial" panose="020B0604020202020204" pitchFamily="34" charset="0"/>
              </a:rPr>
              <a:t>thế</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Có</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ích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thế</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Hao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phí</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endParaRPr lang="en-US" sz="24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3339" y="6027003"/>
            <a:ext cx="5872162" cy="830997"/>
          </a:xfrm>
          <a:prstGeom prst="rect">
            <a:avLst/>
          </a:prstGeom>
          <a:solidFill>
            <a:schemeClr val="accent1">
              <a:lumMod val="20000"/>
              <a:lumOff val="80000"/>
            </a:schemeClr>
          </a:solidFill>
        </p:spPr>
        <p:txBody>
          <a:bodyPr wrap="square">
            <a:spAutoFit/>
          </a:bodyPr>
          <a:lstStyle/>
          <a:p>
            <a:r>
              <a:rPr lang="vi-VN" sz="2400" dirty="0">
                <a:solidFill>
                  <a:srgbClr val="FF0000"/>
                </a:solidFill>
                <a:latin typeface="Open Sans"/>
              </a:rPr>
              <a:t>điện năng </a:t>
            </a:r>
            <a:r>
              <a:rPr lang="en-US" sz="2400" dirty="0">
                <a:solidFill>
                  <a:srgbClr val="FF0000"/>
                </a:solidFill>
                <a:latin typeface="Open Sans"/>
              </a:rPr>
              <a:t> </a:t>
            </a:r>
            <a:r>
              <a:rPr lang="en-US" sz="2400" dirty="0">
                <a:solidFill>
                  <a:srgbClr val="FF0000"/>
                </a:solidFill>
                <a:latin typeface="Cambria Math" panose="02040503050406030204" pitchFamily="18" charset="0"/>
                <a:ea typeface="Cambria Math" panose="02040503050406030204" pitchFamily="18" charset="0"/>
              </a:rPr>
              <a:t>→  </a:t>
            </a:r>
            <a:r>
              <a:rPr lang="vi-VN" sz="2400" dirty="0">
                <a:solidFill>
                  <a:srgbClr val="FF0000"/>
                </a:solidFill>
                <a:latin typeface="Open Sans"/>
              </a:rPr>
              <a:t>cơ năng và nhiệt năng. Có ích: cơ năng, Hao phí: nhiệt năng</a:t>
            </a:r>
            <a:endParaRPr lang="en-US" sz="2400" dirty="0">
              <a:solidFill>
                <a:srgbClr val="FF0000"/>
              </a:solidFill>
            </a:endParaRPr>
          </a:p>
        </p:txBody>
      </p:sp>
      <p:sp>
        <p:nvSpPr>
          <p:cNvPr id="8" name="Rectangle 7"/>
          <p:cNvSpPr/>
          <p:nvPr/>
        </p:nvSpPr>
        <p:spPr>
          <a:xfrm>
            <a:off x="6038850" y="3408727"/>
            <a:ext cx="6038850" cy="2877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24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429625" y="814387"/>
            <a:ext cx="3500437" cy="27574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rial" panose="020B0604020202020204" pitchFamily="34" charset="0"/>
                <a:cs typeface="Arial" panose="020B0604020202020204" pitchFamily="34" charset="0"/>
              </a:rPr>
              <a:t>Năng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lượng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phí</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xuất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hiện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nào</a:t>
            </a:r>
            <a:r>
              <a:rPr lang="en-US"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02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23" y="143587"/>
            <a:ext cx="10358437"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65309" y="1190344"/>
            <a:ext cx="10607463" cy="523220"/>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2. NĂNG LƯỢNG HAO PHÍ TRONG SỬ DỤNG</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79598" y="1875310"/>
            <a:ext cx="8115300" cy="58477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phí</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179598" y="2548225"/>
            <a:ext cx="11430000" cy="892552"/>
          </a:xfrm>
          <a:prstGeom prst="rect">
            <a:avLst/>
          </a:prstGeom>
        </p:spPr>
        <p:txBody>
          <a:bodyPr wrap="square">
            <a:spAutoFit/>
          </a:bodyPr>
          <a:lstStyle/>
          <a:p>
            <a:pPr indent="180340" algn="just"/>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phí</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8"/>
          <p:cNvSpPr/>
          <p:nvPr/>
        </p:nvSpPr>
        <p:spPr>
          <a:xfrm>
            <a:off x="179598" y="3423844"/>
            <a:ext cx="11430000" cy="892552"/>
          </a:xfrm>
          <a:prstGeom prst="rect">
            <a:avLst/>
          </a:prstGeom>
        </p:spPr>
        <p:txBody>
          <a:bodyPr wrap="square">
            <a:spAutoFit/>
          </a:bodyPr>
          <a:lstStyle/>
          <a:p>
            <a:pPr indent="180340" algn="just"/>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ban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ích</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p:cNvSpPr/>
          <p:nvPr/>
        </p:nvSpPr>
        <p:spPr>
          <a:xfrm>
            <a:off x="239818" y="4348092"/>
            <a:ext cx="11430000" cy="892552"/>
          </a:xfrm>
          <a:prstGeom prst="rect">
            <a:avLst/>
          </a:prstGeom>
        </p:spPr>
        <p:txBody>
          <a:bodyPr wrap="square">
            <a:spAutoFit/>
          </a:bodyPr>
          <a:lstStyle/>
          <a:p>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ban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hao</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phí</a:t>
            </a:r>
            <a:r>
              <a:rPr lang="en-US" sz="2600" b="1"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3" name="Rectangle 2"/>
          <p:cNvSpPr/>
          <p:nvPr/>
        </p:nvSpPr>
        <p:spPr>
          <a:xfrm>
            <a:off x="165311" y="5272340"/>
            <a:ext cx="11579014" cy="892552"/>
          </a:xfrm>
          <a:prstGeom prst="rect">
            <a:avLst/>
          </a:prstGeom>
        </p:spPr>
        <p:txBody>
          <a:bodyPr wrap="square">
            <a:spAutoFit/>
          </a:bodyPr>
          <a:lstStyle/>
          <a:p>
            <a:pPr indent="180340" algn="just"/>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600" dirty="0">
                <a:latin typeface="Times New Roman" panose="02020603050405020304" pitchFamily="18" charset="0"/>
                <a:ea typeface="Calibri" panose="020F0502020204030204" pitchFamily="34" charset="0"/>
                <a:cs typeface="Times New Roman" panose="02020603050405020304" pitchFamily="18" charset="0"/>
              </a:rPr>
              <a:t> sang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600" dirty="0">
                <a:latin typeface="Times New Roman" panose="02020603050405020304" pitchFamily="18" charset="0"/>
                <a:ea typeface="Calibri" panose="020F0502020204030204" pitchFamily="34" charset="0"/>
                <a:cs typeface="Times New Roman" panose="02020603050405020304" pitchFamily="18" charset="0"/>
              </a:rPr>
              <a:t> sang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phí</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65EFC94B-B03E-4E41-9549-F5E6AFA69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368" y="1740674"/>
            <a:ext cx="951819" cy="951819"/>
          </a:xfrm>
          <a:prstGeom prst="rect">
            <a:avLst/>
          </a:prstGeom>
        </p:spPr>
      </p:pic>
    </p:spTree>
    <p:extLst>
      <p:ext uri="{BB962C8B-B14F-4D97-AF65-F5344CB8AC3E}">
        <p14:creationId xmlns:p14="http://schemas.microsoft.com/office/powerpoint/2010/main" val="34449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28638"/>
            <a:ext cx="11144250" cy="3108543"/>
          </a:xfrm>
          <a:prstGeom prst="rect">
            <a:avLst/>
          </a:prstGeom>
        </p:spPr>
        <p:txBody>
          <a:bodyPr wrap="square">
            <a:spAutoFit/>
          </a:bodyPr>
          <a:lstStyle/>
          <a:p>
            <a:r>
              <a:rPr lang="vi-VN" sz="2800" b="1" dirty="0">
                <a:solidFill>
                  <a:srgbClr val="000000"/>
                </a:solidFill>
                <a:latin typeface="Times New Roman" panose="02020603050405020304" pitchFamily="18" charset="0"/>
                <a:cs typeface="Times New Roman" panose="02020603050405020304" pitchFamily="18" charset="0"/>
              </a:rPr>
              <a:t>Câu 1: Quả bóng rơi xuống, sau khi va chạm vào mặt đất không nảy lên độ cao như cũ. Sở dĩ như vậy là vì một phần năng lượng của bóng đã biến đổi thành</a:t>
            </a:r>
            <a:endParaRPr lang="vi-VN" sz="28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A.năng lượng nhiệt.</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B.năng lượng ánh sáng.</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C.năng lượng hóa học.</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D.năng lượng điện.</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Oval 4"/>
          <p:cNvSpPr/>
          <p:nvPr/>
        </p:nvSpPr>
        <p:spPr>
          <a:xfrm>
            <a:off x="457200" y="1914525"/>
            <a:ext cx="614363" cy="357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5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ANH\20.PNG"/>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8594"/>
            <a:ext cx="11458575" cy="4071937"/>
          </a:xfrm>
          <a:prstGeom prst="rect">
            <a:avLst/>
          </a:prstGeom>
          <a:noFill/>
          <a:ln>
            <a:noFill/>
          </a:ln>
        </p:spPr>
      </p:pic>
      <p:sp>
        <p:nvSpPr>
          <p:cNvPr id="5" name="Rectangle 4"/>
          <p:cNvSpPr/>
          <p:nvPr/>
        </p:nvSpPr>
        <p:spPr>
          <a:xfrm>
            <a:off x="585788" y="5429249"/>
            <a:ext cx="2986087" cy="871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Năng</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người</a:t>
            </a:r>
            <a:endParaRPr lang="en-US" sz="2800" dirty="0">
              <a:solidFill>
                <a:schemeClr val="tx1"/>
              </a:solidFill>
            </a:endParaRPr>
          </a:p>
        </p:txBody>
      </p:sp>
      <p:sp>
        <p:nvSpPr>
          <p:cNvPr id="6" name="Right Arrow 5"/>
          <p:cNvSpPr/>
          <p:nvPr/>
        </p:nvSpPr>
        <p:spPr>
          <a:xfrm>
            <a:off x="3571874" y="5679279"/>
            <a:ext cx="2557463" cy="3714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1494472" y="4332683"/>
            <a:ext cx="382906" cy="1096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229475" y="3779041"/>
            <a:ext cx="342900" cy="1814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29337" y="5593553"/>
            <a:ext cx="3157538"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Xe</a:t>
            </a:r>
            <a:r>
              <a:rPr lang="en-US" sz="2800" dirty="0">
                <a:solidFill>
                  <a:schemeClr val="tx1"/>
                </a:solidFill>
              </a:rPr>
              <a:t> </a:t>
            </a:r>
            <a:r>
              <a:rPr lang="en-US" sz="2800" dirty="0" err="1">
                <a:solidFill>
                  <a:schemeClr val="tx1"/>
                </a:solidFill>
              </a:rPr>
              <a:t>hàng</a:t>
            </a:r>
            <a:endParaRPr lang="en-US" sz="2800" dirty="0">
              <a:solidFill>
                <a:schemeClr val="tx1"/>
              </a:solidFill>
            </a:endParaRPr>
          </a:p>
        </p:txBody>
      </p:sp>
      <p:sp>
        <p:nvSpPr>
          <p:cNvPr id="14" name="Right Arrow 13"/>
          <p:cNvSpPr/>
          <p:nvPr/>
        </p:nvSpPr>
        <p:spPr>
          <a:xfrm>
            <a:off x="9280015" y="5679279"/>
            <a:ext cx="721235" cy="3714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01250" y="5000626"/>
            <a:ext cx="1857375"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Chuyển</a:t>
            </a:r>
            <a:r>
              <a:rPr lang="en-US" sz="2800" dirty="0">
                <a:solidFill>
                  <a:schemeClr val="tx1"/>
                </a:solidFill>
              </a:rPr>
              <a:t> </a:t>
            </a:r>
            <a:r>
              <a:rPr lang="en-US" sz="2800" dirty="0" err="1">
                <a:solidFill>
                  <a:schemeClr val="tx1"/>
                </a:solidFill>
              </a:rPr>
              <a:t>động</a:t>
            </a:r>
            <a:endParaRPr lang="en-US" sz="2800" dirty="0">
              <a:solidFill>
                <a:schemeClr val="tx1"/>
              </a:solidFill>
            </a:endParaRPr>
          </a:p>
        </p:txBody>
      </p:sp>
    </p:spTree>
    <p:extLst>
      <p:ext uri="{BB962C8B-B14F-4D97-AF65-F5344CB8AC3E}">
        <p14:creationId xmlns:p14="http://schemas.microsoft.com/office/powerpoint/2010/main" val="33745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ech12h.com/sites/default/files/styles/inbody400/public/screenshot_16_87.png?itok=Ru5QINX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3" y="171451"/>
            <a:ext cx="5772150" cy="3414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499" y="1"/>
            <a:ext cx="6096001" cy="2677656"/>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Quan sát hình 42.8 và cho biết khi bóng đèn sợi đốt đang sáng, điện năng cung cấp cho bóng đèn đã chuyển hóa thành những dạng năng lượng nào? Dạng năng lượng nào có ích, dạng năng lượng nào là hao phí?</a:t>
            </a:r>
            <a:endParaRPr lang="vi-VN" sz="2800" b="0" i="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190499" y="4486186"/>
            <a:ext cx="11682413" cy="1384995"/>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Khi bóng đèn sợi đốt đang sáng, điện năng cung cấp cho bóng đèn đã chuyển hóa thành những năng lượng đó là nhiệt năng và quang năng. Dạng năng lượng có ích là quang năng, dạng năng lượng hao phí là nhiệt năng</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6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42900" y="1057885"/>
            <a:ext cx="5217243"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TIẾT KIỆM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42900" y="1581105"/>
            <a:ext cx="11483924" cy="954107"/>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8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697" y="221225"/>
            <a:ext cx="11090788" cy="1077218"/>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51.1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9336218"/>
              </p:ext>
            </p:extLst>
          </p:nvPr>
        </p:nvGraphicFramePr>
        <p:xfrm>
          <a:off x="276942" y="1563914"/>
          <a:ext cx="10931832" cy="4968240"/>
        </p:xfrm>
        <a:graphic>
          <a:graphicData uri="http://schemas.openxmlformats.org/drawingml/2006/table">
            <a:tbl>
              <a:tblPr firstRow="1" bandRow="1">
                <a:tableStyleId>{2D5ABB26-0587-4C30-8999-92F81FD0307C}</a:tableStyleId>
              </a:tblPr>
              <a:tblGrid>
                <a:gridCol w="7687187">
                  <a:extLst>
                    <a:ext uri="{9D8B030D-6E8A-4147-A177-3AD203B41FA5}">
                      <a16:colId xmlns:a16="http://schemas.microsoft.com/office/drawing/2014/main" val="246133431"/>
                    </a:ext>
                  </a:extLst>
                </a:gridCol>
                <a:gridCol w="1622323">
                  <a:extLst>
                    <a:ext uri="{9D8B030D-6E8A-4147-A177-3AD203B41FA5}">
                      <a16:colId xmlns:a16="http://schemas.microsoft.com/office/drawing/2014/main" val="487099911"/>
                    </a:ext>
                  </a:extLst>
                </a:gridCol>
                <a:gridCol w="1622322">
                  <a:extLst>
                    <a:ext uri="{9D8B030D-6E8A-4147-A177-3AD203B41FA5}">
                      <a16:colId xmlns:a16="http://schemas.microsoft.com/office/drawing/2014/main" val="2896144022"/>
                    </a:ext>
                  </a:extLst>
                </a:gridCol>
              </a:tblGrid>
              <a:tr h="370840">
                <a:tc>
                  <a:txBody>
                    <a:bodyPr/>
                    <a:lstStyle/>
                    <a:p>
                      <a:pPr algn="ctr"/>
                      <a:r>
                        <a:rPr lang="en-US" sz="2000" b="1" kern="1200" dirty="0" err="1">
                          <a:solidFill>
                            <a:schemeClr val="tx1"/>
                          </a:solidFill>
                          <a:effectLst/>
                          <a:latin typeface="Arial" panose="020B0604020202020204" pitchFamily="34" charset="0"/>
                          <a:ea typeface="+mn-ea"/>
                          <a:cs typeface="Arial" panose="020B0604020202020204" pitchFamily="34" charset="0"/>
                        </a:rPr>
                        <a:t>Hoạt</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động</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err="1">
                          <a:latin typeface="Arial" panose="020B0604020202020204" pitchFamily="34" charset="0"/>
                          <a:cs typeface="Arial" panose="020B0604020202020204" pitchFamily="34" charset="0"/>
                        </a:rPr>
                        <a:t>Không</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hiệu</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quả</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err="1">
                          <a:latin typeface="Arial" panose="020B0604020202020204" pitchFamily="34" charset="0"/>
                          <a:cs typeface="Arial" panose="020B0604020202020204" pitchFamily="34" charset="0"/>
                        </a:rPr>
                        <a:t>Hiệu</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quả</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754379"/>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Tắt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các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thiết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bị</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điện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không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sử</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dụng</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162313"/>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Để</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các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thực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phẩm</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có</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nhiệt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độ</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cao</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còn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nóng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vào</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tủ</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lạnh</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518173"/>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Ngắt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tủ</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lạnh</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ra</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khỏi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nguồn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điện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nhiệt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độ</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ổn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định</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959555"/>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Để</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điều</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hoà</a:t>
                      </a:r>
                      <a:r>
                        <a:rPr lang="en-US" sz="2000" kern="1200" dirty="0">
                          <a:solidFill>
                            <a:schemeClr val="tx1"/>
                          </a:solidFill>
                          <a:effectLst/>
                          <a:latin typeface="Arial" panose="020B0604020202020204" pitchFamily="34" charset="0"/>
                          <a:ea typeface="+mn-ea"/>
                          <a:cs typeface="Arial" panose="020B0604020202020204" pitchFamily="34" charset="0"/>
                        </a:rPr>
                        <a:t> ở </a:t>
                      </a:r>
                      <a:r>
                        <a:rPr lang="en-US" sz="2000" kern="1200" dirty="0" err="1">
                          <a:solidFill>
                            <a:schemeClr val="tx1"/>
                          </a:solidFill>
                          <a:effectLst/>
                          <a:latin typeface="Arial" panose="020B0604020202020204" pitchFamily="34" charset="0"/>
                          <a:ea typeface="+mn-ea"/>
                          <a:cs typeface="Arial" panose="020B0604020202020204" pitchFamily="34" charset="0"/>
                        </a:rPr>
                        <a:t>mức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trên</a:t>
                      </a:r>
                      <a:r>
                        <a:rPr lang="en-US" sz="2000" kern="1200" dirty="0">
                          <a:solidFill>
                            <a:schemeClr val="tx1"/>
                          </a:solidFill>
                          <a:effectLst/>
                          <a:latin typeface="Arial" panose="020B0604020202020204" pitchFamily="34" charset="0"/>
                          <a:ea typeface="+mn-ea"/>
                          <a:cs typeface="Arial" panose="020B0604020202020204" pitchFamily="34" charset="0"/>
                        </a:rPr>
                        <a:t> 20 °C.</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238889"/>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Bật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lò</a:t>
                      </a:r>
                      <a:r>
                        <a:rPr lang="en-US" sz="2000" kern="1200" dirty="0">
                          <a:solidFill>
                            <a:schemeClr val="tx1"/>
                          </a:solidFill>
                          <a:effectLst/>
                          <a:latin typeface="Arial" panose="020B0604020202020204" pitchFamily="34" charset="0"/>
                          <a:ea typeface="+mn-ea"/>
                          <a:cs typeface="Arial" panose="020B0604020202020204" pitchFamily="34" charset="0"/>
                        </a:rPr>
                        <a:t> vi </a:t>
                      </a:r>
                      <a:r>
                        <a:rPr lang="en-US" sz="2000" kern="1200" dirty="0" err="1">
                          <a:solidFill>
                            <a:schemeClr val="tx1"/>
                          </a:solidFill>
                          <a:effectLst/>
                          <a:latin typeface="Arial" panose="020B0604020202020204" pitchFamily="34" charset="0"/>
                          <a:ea typeface="+mn-ea"/>
                          <a:cs typeface="Arial" panose="020B0604020202020204" pitchFamily="34" charset="0"/>
                        </a:rPr>
                        <a:t>sóng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trong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phòng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có</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máy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lạnh</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8198391"/>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Sử</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dụng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bóng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đèn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dây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tóc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thay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vì</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bóng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đèn</a:t>
                      </a:r>
                      <a:r>
                        <a:rPr lang="en-US" sz="2000" kern="1200" dirty="0">
                          <a:solidFill>
                            <a:schemeClr val="tx1"/>
                          </a:solidFill>
                          <a:effectLst/>
                          <a:latin typeface="Arial" panose="020B0604020202020204" pitchFamily="34" charset="0"/>
                          <a:ea typeface="+mn-ea"/>
                          <a:cs typeface="Arial" panose="020B0604020202020204" pitchFamily="34" charset="0"/>
                        </a:rPr>
                        <a:t> LED.</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974724"/>
                  </a:ext>
                </a:extLst>
              </a:tr>
              <a:tr h="370840">
                <a:tc>
                  <a:txBody>
                    <a:bodyPr/>
                    <a:lstStyle/>
                    <a:p>
                      <a:r>
                        <a:rPr lang="en-US" sz="2000" kern="1200" dirty="0">
                          <a:solidFill>
                            <a:schemeClr val="tx1"/>
                          </a:solidFill>
                          <a:effectLst/>
                          <a:latin typeface="Arial" panose="020B0604020202020204" pitchFamily="34" charset="0"/>
                          <a:ea typeface="+mn-ea"/>
                          <a:cs typeface="Arial" panose="020B0604020202020204" pitchFamily="34" charset="0"/>
                        </a:rPr>
                        <a:t>Chi </a:t>
                      </a:r>
                      <a:r>
                        <a:rPr lang="en-US" sz="2000" kern="1200" dirty="0" err="1">
                          <a:solidFill>
                            <a:schemeClr val="tx1"/>
                          </a:solidFill>
                          <a:effectLst/>
                          <a:latin typeface="Arial" panose="020B0604020202020204" pitchFamily="34" charset="0"/>
                          <a:ea typeface="+mn-ea"/>
                          <a:cs typeface="Arial" panose="020B0604020202020204" pitchFamily="34" charset="0"/>
                        </a:rPr>
                        <a:t>dùng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máy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giặt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có</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đủ</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lượng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quán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áo</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để</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giặt</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480744"/>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Khi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không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sử</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dụng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các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thiết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bị</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như</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máy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tính</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tivi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nên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để</a:t>
                      </a:r>
                      <a:r>
                        <a:rPr lang="en-US" sz="2000" kern="1200" dirty="0">
                          <a:solidFill>
                            <a:schemeClr val="tx1"/>
                          </a:solidFill>
                          <a:effectLst/>
                          <a:latin typeface="Arial" panose="020B0604020202020204" pitchFamily="34" charset="0"/>
                          <a:ea typeface="+mn-ea"/>
                          <a:cs typeface="Arial" panose="020B0604020202020204" pitchFamily="34" charset="0"/>
                        </a:rPr>
                        <a:t> ở </a:t>
                      </a:r>
                      <a:r>
                        <a:rPr lang="en-US" sz="2000" kern="1200" dirty="0" err="1">
                          <a:solidFill>
                            <a:schemeClr val="tx1"/>
                          </a:solidFill>
                          <a:effectLst/>
                          <a:latin typeface="Arial" panose="020B0604020202020204" pitchFamily="34" charset="0"/>
                          <a:ea typeface="+mn-ea"/>
                          <a:cs typeface="Arial" panose="020B0604020202020204" pitchFamily="34" charset="0"/>
                        </a:rPr>
                        <a:t>chế</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độ</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chờ</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847046"/>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Sử</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dụng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nước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sinh</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hoạt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với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một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lượng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vừa</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đủ</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nhu</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cầu</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977693"/>
                  </a:ext>
                </a:extLst>
              </a:tr>
              <a:tr h="370840">
                <a:tc>
                  <a:txBody>
                    <a:bodyPr/>
                    <a:lstStyle/>
                    <a:p>
                      <a:r>
                        <a:rPr lang="en-US" sz="2000" kern="1200" dirty="0" err="1">
                          <a:solidFill>
                            <a:schemeClr val="tx1"/>
                          </a:solidFill>
                          <a:effectLst/>
                          <a:latin typeface="Arial" panose="020B0604020202020204" pitchFamily="34" charset="0"/>
                          <a:ea typeface="+mn-ea"/>
                          <a:cs typeface="Arial" panose="020B0604020202020204" pitchFamily="34" charset="0"/>
                        </a:rPr>
                        <a:t>Sử</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dụng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điện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mặt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trời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trong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trường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học</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798150"/>
                  </a:ext>
                </a:extLst>
              </a:tr>
            </a:tbl>
          </a:graphicData>
        </a:graphic>
      </p:graphicFrame>
    </p:spTree>
    <p:extLst>
      <p:ext uri="{BB962C8B-B14F-4D97-AF65-F5344CB8AC3E}">
        <p14:creationId xmlns:p14="http://schemas.microsoft.com/office/powerpoint/2010/main" val="27179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0"/>
            <a:ext cx="10358437"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41: </a:t>
            </a: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42900" y="1057885"/>
            <a:ext cx="5217243"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TIẾT KIỆM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2"/>
          <p:cNvSpPr/>
          <p:nvPr/>
        </p:nvSpPr>
        <p:spPr>
          <a:xfrm>
            <a:off x="6729413" y="2871788"/>
            <a:ext cx="4343400" cy="22288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28587" y="1794570"/>
            <a:ext cx="11610976" cy="1077218"/>
          </a:xfrm>
          <a:prstGeom prst="rect">
            <a:avLst/>
          </a:prstGeom>
        </p:spPr>
        <p:txBody>
          <a:bodyPr wrap="square">
            <a:spAutoFit/>
          </a:bodyPr>
          <a:lstStyle/>
          <a:p>
            <a:pPr indent="180340" algn="just">
              <a:tabLst>
                <a:tab pos="64135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7">
            <a:extLst>
              <a:ext uri="{FF2B5EF4-FFF2-40B4-BE49-F238E27FC236}">
                <a16:creationId xmlns:a16="http://schemas.microsoft.com/office/drawing/2014/main" id="{F7190AD3-E448-4324-92A6-31A7E6BC2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4664" y="62673"/>
            <a:ext cx="1104899" cy="1104899"/>
          </a:xfrm>
          <a:prstGeom prst="rect">
            <a:avLst/>
          </a:prstGeom>
        </p:spPr>
      </p:pic>
    </p:spTree>
    <p:extLst>
      <p:ext uri="{BB962C8B-B14F-4D97-AF65-F5344CB8AC3E}">
        <p14:creationId xmlns:p14="http://schemas.microsoft.com/office/powerpoint/2010/main" val="6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271463"/>
            <a:ext cx="11144250" cy="523220"/>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2800" dirty="0">
                <a:solidFill>
                  <a:srgbClr val="1A0DAB"/>
                </a:solidFill>
                <a:latin typeface="Times New Roman" panose="02020603050405020304" pitchFamily="18" charset="0"/>
                <a:cs typeface="Times New Roman" panose="02020603050405020304" pitchFamily="18" charset="0"/>
              </a:rPr>
              <a:t>Em hãy nêu một số lợi ích của việc thực hiện tiết kiệm năng lượng</a:t>
            </a:r>
            <a:endParaRPr lang="vi-VN" sz="2800" b="0" i="0" dirty="0">
              <a:solidFill>
                <a:srgbClr val="1A0DAB"/>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1500" y="2533174"/>
            <a:ext cx="11144250" cy="1815882"/>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Tiết kiệm năng lượng giúp giảm nhu cầu sử dụng đối với các nguồn nhiên liệu hóa thạch như than đá, dầu mỏ và khí thiên nhiên, bảo vệ môi trường, sử dụng hiệu quả nguồn năng lượng, bảo vệ nguồn năng lượng cho thế hệ tương lai </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1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228600"/>
            <a:ext cx="10515600" cy="523220"/>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2800" dirty="0">
                <a:solidFill>
                  <a:srgbClr val="1A0DAB"/>
                </a:solidFill>
                <a:latin typeface="Times New Roman" panose="02020603050405020304" pitchFamily="18" charset="0"/>
                <a:cs typeface="Times New Roman" panose="02020603050405020304" pitchFamily="18" charset="0"/>
              </a:rPr>
              <a:t>Hãy nêu các biện pháp tiết kiệm năng lượng trong cuộc sống hằng ngày</a:t>
            </a:r>
            <a:endParaRPr lang="vi-VN" sz="2800" b="0" i="0" dirty="0">
              <a:solidFill>
                <a:srgbClr val="1A0DAB"/>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719136" y="1377940"/>
            <a:ext cx="10939463" cy="4401205"/>
          </a:xfrm>
          <a:prstGeom prst="rect">
            <a:avLst/>
          </a:prstGeom>
          <a:solidFill>
            <a:schemeClr val="accent2">
              <a:lumMod val="20000"/>
              <a:lumOff val="80000"/>
            </a:schemeClr>
          </a:solidFill>
        </p:spPr>
        <p:txBody>
          <a:bodyPr wrap="square">
            <a:spAutoFit/>
          </a:bodyPr>
          <a:lstStyle/>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Các biện pháp tiết kiệm năng lượng trong cuộc sống hằng ngày</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Tăng nhiệt độ của tủ lạnh</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Giảm nhiệt độ của bình đun nước nóng</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Nên chọn những sản phẩm tiết kiệm năng lượng thay thế đồ gia dụng cũ</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Không lạm dụng máy sưởi và máy điều hòa</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Sử dụng bóng đèn tiết kiệm điện</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Nên đi bộ, đi xe đạp, sử dụng các phương tiện công cộng</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Giảm lượng chất thải sinh hoạt</a:t>
            </a:r>
          </a:p>
          <a:p>
            <a:pPr marL="742950" lvl="1" indent="-285750">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Trồng nhiều cây cối </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0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47" y="214312"/>
            <a:ext cx="10939463" cy="584775"/>
          </a:xfrm>
          <a:prstGeom prst="rect">
            <a:avLst/>
          </a:prstGeom>
          <a:solidFill>
            <a:schemeClr val="accent1">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Đề xuất một số biện pháp tiết kiệm năng lượng cho trường học</a:t>
            </a:r>
          </a:p>
        </p:txBody>
      </p:sp>
      <p:sp>
        <p:nvSpPr>
          <p:cNvPr id="5" name="Rectangle 4"/>
          <p:cNvSpPr/>
          <p:nvPr/>
        </p:nvSpPr>
        <p:spPr>
          <a:xfrm>
            <a:off x="476248" y="1792277"/>
            <a:ext cx="10939463" cy="3046988"/>
          </a:xfrm>
          <a:prstGeom prst="rect">
            <a:avLst/>
          </a:prstGeom>
          <a:solidFill>
            <a:schemeClr val="accent2">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Một số biện pháp tiết kiệm điện khi ở nhà: </a:t>
            </a:r>
          </a:p>
          <a:p>
            <a:pPr lvl="1"/>
            <a:r>
              <a:rPr lang="vi-VN" sz="3200" dirty="0">
                <a:latin typeface="Times New Roman" panose="02020603050405020304" pitchFamily="18" charset="0"/>
                <a:cs typeface="Times New Roman" panose="02020603050405020304" pitchFamily="18" charset="0"/>
              </a:rPr>
              <a:t>Tắt các thiết bị điện khi không sử dụng</a:t>
            </a:r>
          </a:p>
          <a:p>
            <a:pPr lvl="1"/>
            <a:r>
              <a:rPr lang="vi-VN" sz="3200" dirty="0">
                <a:latin typeface="Times New Roman" panose="02020603050405020304" pitchFamily="18" charset="0"/>
                <a:cs typeface="Times New Roman" panose="02020603050405020304" pitchFamily="18" charset="0"/>
              </a:rPr>
              <a:t>Tăng nhiệt độ tủ lạnh</a:t>
            </a:r>
          </a:p>
          <a:p>
            <a:pPr lvl="1"/>
            <a:r>
              <a:rPr lang="vi-VN" sz="3200" dirty="0">
                <a:latin typeface="Times New Roman" panose="02020603050405020304" pitchFamily="18" charset="0"/>
                <a:cs typeface="Times New Roman" panose="02020603050405020304" pitchFamily="18" charset="0"/>
              </a:rPr>
              <a:t>Giảm nhiệt độ của bình đun nước nóng</a:t>
            </a:r>
          </a:p>
          <a:p>
            <a:pPr lvl="1"/>
            <a:r>
              <a:rPr lang="vi-VN" sz="3200" dirty="0">
                <a:latin typeface="Times New Roman" panose="02020603050405020304" pitchFamily="18" charset="0"/>
                <a:cs typeface="Times New Roman" panose="02020603050405020304" pitchFamily="18" charset="0"/>
              </a:rPr>
              <a:t>Không lạm dụng máy sưởi và máy điều hòa</a:t>
            </a:r>
          </a:p>
          <a:p>
            <a:pPr lvl="1"/>
            <a:r>
              <a:rPr lang="vi-VN" sz="3200" dirty="0">
                <a:latin typeface="Times New Roman" panose="02020603050405020304" pitchFamily="18" charset="0"/>
                <a:cs typeface="Times New Roman" panose="02020603050405020304" pitchFamily="18" charset="0"/>
              </a:rPr>
              <a:t>Sử dụng bóng đèn tiết kiệm điện</a:t>
            </a:r>
          </a:p>
        </p:txBody>
      </p:sp>
    </p:spTree>
    <p:extLst>
      <p:ext uri="{BB962C8B-B14F-4D97-AF65-F5344CB8AC3E}">
        <p14:creationId xmlns:p14="http://schemas.microsoft.com/office/powerpoint/2010/main" val="10718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13" y="262622"/>
            <a:ext cx="4200525" cy="1815882"/>
          </a:xfrm>
          <a:prstGeom prst="rect">
            <a:avLst/>
          </a:prstGeom>
          <a:solidFill>
            <a:schemeClr val="accent2">
              <a:lumMod val="20000"/>
              <a:lumOff val="80000"/>
            </a:schemeClr>
          </a:solidFill>
        </p:spPr>
        <p:txBody>
          <a:bodyPr wrap="square">
            <a:spAutoFit/>
          </a:bodyPr>
          <a:lstStyle/>
          <a:p>
            <a:pPr marL="330200" marR="0" indent="-308610" algn="just">
              <a:spcBef>
                <a:spcPts val="0"/>
              </a:spcBef>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Khi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phơi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thóc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thóc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nhận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năng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lượng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từ</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đâu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để</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thể</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khô</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328613" y="3265764"/>
            <a:ext cx="4486275" cy="954107"/>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2800" b="0" i="0" dirty="0">
                <a:solidFill>
                  <a:srgbClr val="000000"/>
                </a:solidFill>
                <a:effectLst/>
              </a:rPr>
              <a:t> </a:t>
            </a:r>
            <a:r>
              <a:rPr lang="vi-VN" sz="2800" b="0" i="0" dirty="0" err="1">
                <a:solidFill>
                  <a:srgbClr val="000000"/>
                </a:solidFill>
                <a:effectLst/>
              </a:rPr>
              <a:t>Hạt</a:t>
            </a:r>
            <a:r>
              <a:rPr lang="vi-VN" sz="2800" b="0" i="0" dirty="0">
                <a:solidFill>
                  <a:srgbClr val="000000"/>
                </a:solidFill>
                <a:effectLst/>
              </a:rPr>
              <a:t> lúa nhận năng lượng từ mặt trời</a:t>
            </a:r>
          </a:p>
        </p:txBody>
      </p:sp>
      <p:sp>
        <p:nvSpPr>
          <p:cNvPr id="7" name="Down Arrow 6"/>
          <p:cNvSpPr/>
          <p:nvPr/>
        </p:nvSpPr>
        <p:spPr>
          <a:xfrm>
            <a:off x="2343150" y="2243138"/>
            <a:ext cx="814388"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ện sân phơi lúa - Báo Phụ Nữ">
            <a:extLst>
              <a:ext uri="{FF2B5EF4-FFF2-40B4-BE49-F238E27FC236}">
                <a16:creationId xmlns:a16="http://schemas.microsoft.com/office/drawing/2014/main" id="{B3FC8C15-B650-47D9-9A15-1F5D0D82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669" y="560131"/>
            <a:ext cx="5896654" cy="541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457" y="3160987"/>
            <a:ext cx="8614859"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Năng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lượng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thể</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truyền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từ</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này</a:t>
            </a:r>
            <a:r>
              <a:rPr lang="en-US" sz="2800" dirty="0">
                <a:latin typeface="Arial" panose="020B0604020202020204" pitchFamily="34" charset="0"/>
                <a:ea typeface="Calibri" panose="020F0502020204030204" pitchFamily="34" charset="0"/>
                <a:cs typeface="Arial" panose="020B0604020202020204" pitchFamily="34" charset="0"/>
              </a:rPr>
              <a:t> sang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khác</a:t>
            </a:r>
            <a:r>
              <a:rPr lang="en-US" sz="28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17C5566-F134-4E36-B82F-3ED293075251}"/>
              </a:ext>
            </a:extLst>
          </p:cNvPr>
          <p:cNvSpPr/>
          <p:nvPr/>
        </p:nvSpPr>
        <p:spPr>
          <a:xfrm>
            <a:off x="2562225" y="0"/>
            <a:ext cx="7181850" cy="1569660"/>
          </a:xfrm>
          <a:prstGeom prst="rect">
            <a:avLst/>
          </a:prstGeom>
        </p:spPr>
        <p:txBody>
          <a:bodyPr wrap="square">
            <a:spAutoFit/>
          </a:bodyPr>
          <a:lstStyle/>
          <a:p>
            <a:pPr algn="ctr"/>
            <a:r>
              <a:rPr lang="en-US" sz="3200" b="1" dirty="0">
                <a:latin typeface="Amasis MT Pro Medium" panose="02040604050005020304" pitchFamily="18" charset="0"/>
                <a:ea typeface="Calibri" panose="020F0502020204030204" pitchFamily="34" charset="0"/>
                <a:cs typeface="Arial" panose="020B0604020202020204" pitchFamily="34" charset="0"/>
              </a:rPr>
              <a:t>BÀI </a:t>
            </a:r>
            <a:r>
              <a:rPr lang="vi-VN" sz="3200" b="1" dirty="0">
                <a:latin typeface="Amasis MT Pro Medium" panose="02040604050005020304" pitchFamily="18" charset="0"/>
                <a:ea typeface="Calibri" panose="020F0502020204030204" pitchFamily="34" charset="0"/>
                <a:cs typeface="Arial" panose="020B0604020202020204" pitchFamily="34" charset="0"/>
              </a:rPr>
              <a:t>42</a:t>
            </a:r>
            <a:r>
              <a:rPr lang="en-US" sz="3200" b="1" dirty="0">
                <a:latin typeface="Amasis MT Pro Medium" panose="02040604050005020304" pitchFamily="18" charset="0"/>
                <a:ea typeface="Calibri" panose="020F0502020204030204" pitchFamily="34" charset="0"/>
                <a:cs typeface="Arial" panose="020B0604020202020204" pitchFamily="34" charset="0"/>
              </a:rPr>
              <a:t>: </a:t>
            </a:r>
          </a:p>
          <a:p>
            <a:pPr algn="ctr"/>
            <a:r>
              <a:rPr lang="en-US" sz="3200" b="1" dirty="0">
                <a:solidFill>
                  <a:srgbClr val="FF0000"/>
                </a:solidFill>
                <a:latin typeface="Amasis MT Pro Medium" panose="02040604050005020304" pitchFamily="18" charset="0"/>
                <a:ea typeface="Calibri" panose="020F0502020204030204" pitchFamily="34" charset="0"/>
                <a:cs typeface="Arial" panose="020B0604020202020204" pitchFamily="34" charset="0"/>
              </a:rPr>
              <a:t> BẢO TOÀN NĂNG LƯỢNG VÀ SỬ DỤNG NĂNG LƯỢNG</a:t>
            </a:r>
            <a:endParaRPr lang="en-US" sz="3200" dirty="0">
              <a:latin typeface="Amasis MT Pro Medium" panose="02040604050005020304" pitchFamily="18"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7EA3C6A-B04B-470E-BC61-10DBC9B1112D}"/>
              </a:ext>
            </a:extLst>
          </p:cNvPr>
          <p:cNvSpPr/>
          <p:nvPr/>
        </p:nvSpPr>
        <p:spPr>
          <a:xfrm>
            <a:off x="222462" y="190821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78B8B80-FED2-4CDD-A4BD-52E0C0739077}"/>
              </a:ext>
            </a:extLst>
          </p:cNvPr>
          <p:cNvSpPr/>
          <p:nvPr/>
        </p:nvSpPr>
        <p:spPr>
          <a:xfrm>
            <a:off x="146262" y="2403796"/>
            <a:ext cx="7873437" cy="523220"/>
          </a:xfrm>
          <a:prstGeom prst="rect">
            <a:avLst/>
          </a:prstGeom>
        </p:spPr>
        <p:txBody>
          <a:bodyPr wrap="none">
            <a:spAutoFit/>
          </a:bodyPr>
          <a:lstStyle/>
          <a:p>
            <a:pPr indent="203835"/>
            <a:r>
              <a:rPr lang="en-US" sz="2800" b="1" dirty="0">
                <a:latin typeface="Cambria" panose="02040503050406030204" pitchFamily="18" charset="0"/>
                <a:ea typeface="Calibri" panose="020F0502020204030204" pitchFamily="34" charset="0"/>
                <a:cs typeface="Cambria" panose="02040503050406030204" pitchFamily="18" charset="0"/>
              </a:rPr>
              <a:t>a. </a:t>
            </a:r>
            <a:r>
              <a:rPr lang="en-US" sz="2800" b="1" dirty="0" err="1">
                <a:latin typeface="Cambria" panose="02040503050406030204" pitchFamily="18" charset="0"/>
                <a:ea typeface="Calibri" panose="020F0502020204030204" pitchFamily="34" charset="0"/>
                <a:cs typeface="Cambria" panose="02040503050406030204" pitchFamily="18" charset="0"/>
              </a:rPr>
              <a:t>Tìm</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hiểu</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sự</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truyền</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năng</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lượng</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giữa</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các</a:t>
            </a:r>
            <a:r>
              <a:rPr lang="en-US" sz="2800" b="1" dirty="0">
                <a:latin typeface="Cambria" panose="02040503050406030204" pitchFamily="18" charset="0"/>
                <a:ea typeface="Calibri" panose="020F0502020204030204" pitchFamily="34" charset="0"/>
                <a:cs typeface="Cambria" panose="02040503050406030204" pitchFamily="18" charset="0"/>
              </a:rPr>
              <a:t> </a:t>
            </a:r>
            <a:r>
              <a:rPr lang="en-US" sz="2800" b="1" dirty="0" err="1">
                <a:latin typeface="Cambria" panose="02040503050406030204" pitchFamily="18" charset="0"/>
                <a:ea typeface="Calibri" panose="020F0502020204030204" pitchFamily="34" charset="0"/>
                <a:cs typeface="Cambria" panose="02040503050406030204" pitchFamily="18" charset="0"/>
              </a:rPr>
              <a:t>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4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1538" y="376922"/>
            <a:ext cx="7158037" cy="584775"/>
          </a:xfrm>
          <a:prstGeom prst="rect">
            <a:avLst/>
          </a:prstGeom>
          <a:solidFill>
            <a:schemeClr val="accent2">
              <a:lumMod val="20000"/>
              <a:lumOff val="80000"/>
            </a:schemeClr>
          </a:solidFill>
        </p:spPr>
        <p:txBody>
          <a:bodyPr wrap="square">
            <a:spAutoFit/>
          </a:bodyPr>
          <a:lstStyle/>
          <a:p>
            <a:pPr marL="330200" marR="0" indent="-308610" algn="just">
              <a:spcBef>
                <a:spcPts val="0"/>
              </a:spcBef>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842962" y="1715860"/>
            <a:ext cx="10506075" cy="1384995"/>
          </a:xfrm>
          <a:prstGeom prst="rect">
            <a:avLst/>
          </a:prstGeom>
          <a:solidFill>
            <a:schemeClr val="accent1">
              <a:lumMod val="20000"/>
              <a:lumOff val="80000"/>
            </a:schemeClr>
          </a:solidFill>
        </p:spPr>
        <p:txBody>
          <a:bodyPr wrap="square">
            <a:spAutoFit/>
          </a:bodyPr>
          <a:lstStyle/>
          <a:p>
            <a:pPr indent="180340"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Ví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sưởi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53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225" y="0"/>
            <a:ext cx="7181850" cy="1384995"/>
          </a:xfrm>
          <a:prstGeom prst="rect">
            <a:avLst/>
          </a:prstGeom>
        </p:spPr>
        <p:txBody>
          <a:bodyPr wrap="square">
            <a:spAutoFit/>
          </a:bodyPr>
          <a:lstStyle/>
          <a:p>
            <a:pPr algn="ct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a:t>
            </a:r>
            <a:r>
              <a:rPr 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42</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BẢO TOÀN NĂNG LƯỢNG VÀ SỬ DỤNG NĂNG LƯỢNG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22462" y="1384995"/>
            <a:ext cx="5444204" cy="523220"/>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BẢO TOÀN NĂNG LƯỢNG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2462" y="1908215"/>
            <a:ext cx="7432419" cy="523220"/>
          </a:xfrm>
          <a:prstGeom prst="rect">
            <a:avLst/>
          </a:prstGeom>
        </p:spPr>
        <p:txBody>
          <a:bodyPr wrap="none">
            <a:spAutoFit/>
          </a:bodyPr>
          <a:lstStyle/>
          <a:p>
            <a:pPr indent="203835"/>
            <a:r>
              <a:rPr lang="en-US" sz="2800" b="1" dirty="0">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56543" y="2508380"/>
            <a:ext cx="7713971" cy="523220"/>
          </a:xfrm>
          <a:prstGeom prst="rect">
            <a:avLst/>
          </a:prstGeom>
        </p:spPr>
        <p:txBody>
          <a:bodyPr wrap="non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dirty="0">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36800" y="3217069"/>
            <a:ext cx="10564588" cy="1384995"/>
          </a:xfrm>
          <a:prstGeom prst="rect">
            <a:avLst/>
          </a:prstGeom>
        </p:spPr>
        <p:txBody>
          <a:bodyPr wrap="square">
            <a:spAutoFit/>
          </a:bodyPr>
          <a:lstStyle/>
          <a:p>
            <a:pPr indent="180340" algn="just"/>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sưởi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C78B469D-1928-4AF9-9453-B6770C41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693689"/>
            <a:ext cx="1071562" cy="1071562"/>
          </a:xfrm>
          <a:prstGeom prst="rect">
            <a:avLst/>
          </a:prstGeom>
        </p:spPr>
      </p:pic>
    </p:spTree>
    <p:extLst>
      <p:ext uri="{BB962C8B-B14F-4D97-AF65-F5344CB8AC3E}">
        <p14:creationId xmlns:p14="http://schemas.microsoft.com/office/powerpoint/2010/main" val="41886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50" y="500064"/>
            <a:ext cx="9101137" cy="954107"/>
          </a:xfrm>
          <a:prstGeom prst="rect">
            <a:avLst/>
          </a:prstGeom>
          <a:solidFill>
            <a:schemeClr val="accent2">
              <a:lumMod val="20000"/>
              <a:lumOff val="80000"/>
            </a:schemeClr>
          </a:solidFill>
        </p:spPr>
        <p:txBody>
          <a:bodyPr wrap="square">
            <a:spAutoFit/>
          </a:bodyPr>
          <a:lstStyle/>
          <a:p>
            <a:pPr marL="381000" marR="0" algn="just">
              <a:spcBef>
                <a:spcPts val="0"/>
              </a:spcBef>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Rót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vào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trong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cốc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chứa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đá</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thì</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trong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cốc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sự</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truyền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năng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lượng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như</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thế</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nào</a:t>
            </a:r>
            <a:r>
              <a:rPr lang="en-US" sz="2800" dirty="0">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1233487" y="2967335"/>
            <a:ext cx="8724899" cy="1384995"/>
          </a:xfrm>
          <a:prstGeom prst="rect">
            <a:avLst/>
          </a:prstGeom>
          <a:solidFill>
            <a:schemeClr val="accent1">
              <a:lumMod val="20000"/>
              <a:lumOff val="80000"/>
            </a:schemeClr>
          </a:solidFill>
        </p:spPr>
        <p:txBody>
          <a:bodyPr wrap="square">
            <a:spAutoFit/>
          </a:bodyPr>
          <a:lstStyle/>
          <a:p>
            <a:pPr>
              <a:buFont typeface="Arial" panose="020B0604020202020204" pitchFamily="34" charset="0"/>
              <a:buChar char="•"/>
            </a:pPr>
            <a:r>
              <a:rPr lang="vi-VN" sz="2800" dirty="0">
                <a:solidFill>
                  <a:srgbClr val="000000"/>
                </a:solidFill>
                <a:latin typeface="Arial" panose="020B0604020202020204" pitchFamily="34" charset="0"/>
                <a:cs typeface="Arial" panose="020B0604020202020204" pitchFamily="34" charset="0"/>
              </a:rPr>
              <a:t>Nước truyền nhiệt độ ấm cao hơn đá khiến đá bị tan ra, đá truyền nhiệt độ lạnh vào nước khiến nước trở nên mát hơn</a:t>
            </a:r>
            <a:endParaRPr lang="vi-VN" sz="2800" b="0" i="0" dirty="0">
              <a:solidFill>
                <a:srgbClr val="000000"/>
              </a:solidFill>
              <a:effectLst/>
              <a:latin typeface="Arial" panose="020B0604020202020204" pitchFamily="34" charset="0"/>
              <a:cs typeface="Arial" panose="020B0604020202020204" pitchFamily="34" charset="0"/>
            </a:endParaRPr>
          </a:p>
        </p:txBody>
      </p:sp>
      <p:sp>
        <p:nvSpPr>
          <p:cNvPr id="7" name="Down Arrow 6"/>
          <p:cNvSpPr/>
          <p:nvPr/>
        </p:nvSpPr>
        <p:spPr>
          <a:xfrm>
            <a:off x="4757738" y="1657350"/>
            <a:ext cx="528637" cy="1042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2692</Words>
  <Application>Microsoft Office PowerPoint</Application>
  <PresentationFormat>Widescreen</PresentationFormat>
  <Paragraphs>220</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Amasis MT Pro</vt:lpstr>
      <vt:lpstr>Amasis MT Pro Medium</vt:lpstr>
      <vt:lpstr>Arial</vt:lpstr>
      <vt:lpstr>Calibri</vt:lpstr>
      <vt:lpstr>Calibri Light</vt:lpstr>
      <vt:lpstr>Cambria</vt:lpstr>
      <vt:lpstr>Cambria Math</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thi huynh nhu</cp:lastModifiedBy>
  <cp:revision>33</cp:revision>
  <dcterms:created xsi:type="dcterms:W3CDTF">2022-04-11T08:16:31Z</dcterms:created>
  <dcterms:modified xsi:type="dcterms:W3CDTF">2022-04-25T06:55:07Z</dcterms:modified>
</cp:coreProperties>
</file>