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87" r:id="rId3"/>
    <p:sldId id="327" r:id="rId4"/>
    <p:sldId id="329" r:id="rId5"/>
    <p:sldId id="331" r:id="rId6"/>
    <p:sldId id="332" r:id="rId7"/>
    <p:sldId id="330" r:id="rId8"/>
    <p:sldId id="343" r:id="rId9"/>
    <p:sldId id="338" r:id="rId10"/>
    <p:sldId id="334" r:id="rId11"/>
    <p:sldId id="300" r:id="rId12"/>
    <p:sldId id="335" r:id="rId13"/>
    <p:sldId id="304" r:id="rId14"/>
    <p:sldId id="339" r:id="rId15"/>
    <p:sldId id="340" r:id="rId16"/>
    <p:sldId id="342" r:id="rId17"/>
    <p:sldId id="341" r:id="rId18"/>
    <p:sldId id="344" r:id="rId19"/>
    <p:sldId id="346" r:id="rId20"/>
    <p:sldId id="345" r:id="rId21"/>
    <p:sldId id="347" r:id="rId22"/>
    <p:sldId id="348" r:id="rId23"/>
    <p:sldId id="350" r:id="rId24"/>
    <p:sldId id="351" r:id="rId25"/>
    <p:sldId id="352" r:id="rId26"/>
    <p:sldId id="354" r:id="rId27"/>
    <p:sldId id="294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55" r:id="rId36"/>
    <p:sldId id="356" r:id="rId37"/>
    <p:sldId id="357" r:id="rId38"/>
    <p:sldId id="319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6E6E6"/>
    <a:srgbClr val="84B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3923" autoAdjust="0"/>
  </p:normalViewPr>
  <p:slideViewPr>
    <p:cSldViewPr snapToGrid="0">
      <p:cViewPr varScale="1">
        <p:scale>
          <a:sx n="59" d="100"/>
          <a:sy n="59" d="100"/>
        </p:scale>
        <p:origin x="84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90D30-73AF-42CF-8C83-4A028CDF5445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A9903-A023-40F8-9E79-241FEE528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4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21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23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24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25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26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A9903-A023-40F8-9E79-241FEE52811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25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13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14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15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16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17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18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19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20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AF6A9-7A39-4AE1-96D3-CA94DA3FF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87A02-9EA2-4425-9BFA-30FF25D53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2A441-B3B1-48BE-9C0E-1F642F1EC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12AA3-E059-40AD-B72F-A7B634866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DFF48-F212-4E04-9195-8093EA24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7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9C79D-464A-4512-A040-7BEA0C481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F9CEF7-9443-4880-876A-E7462588E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4499B-9A24-4C15-8403-C8764E05E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37281-2CC4-4C4B-A495-05D4403B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1F7DF-73F2-4788-A813-4E2C9C9B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3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1878D2-4B43-4143-8D5B-A667B0B63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F9CB1-2659-4CEE-B01B-BA9CAC802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21B31-9402-4E51-8747-7E54DF77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6D4C4-15C1-47A9-9D0C-69E6ED528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5A4D7-D1B3-446A-A014-0C87838C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89B8-238B-4AD6-B533-52C7AD4F9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66103-D13B-4D81-8733-CB5679A08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E49C1-F609-4153-9D55-B209A91FE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EEC09-54F7-42E6-9A2E-5FD8F2C3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592A6-2B08-4C02-AE23-CF0B7011F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6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439C-5C82-484C-B55D-3D05E782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7BABC-9A55-4503-83D5-C67C73CA7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06E2B-C2EB-4E91-AC0A-223F1890A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AE09B-1E9B-4651-B9FB-DE1883FE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F9238-E49E-49F4-83D0-A515D94B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2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D3DEF-1D58-4181-8088-B0EF8966F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144A7-B609-4999-9C36-ED593D9137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2FAEA-138C-4C9C-9B23-81F599CC6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8A661-F41B-45EB-B7C7-25D40ACE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3DF9D-6EBC-43FA-A36D-AC80F9E8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6CF6C-9504-4AC5-9EFE-061408D0D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B76DF-4E02-49FE-8C43-130868B6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0F001-01CD-4203-BEF3-C372B962D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71A6F-9153-40B1-8596-8C3FFD7C3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C7A1A-5E1F-4BD9-ABC6-44DB7BEB7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C79A6-290E-4A9C-A3CA-1458FB871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FBF79-DD96-431E-B0C9-9D3A143DB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D21F97-DB76-4204-9891-27BBE5C7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0F338-DFAA-4436-A4BE-BE255822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7ED11-DBEE-4278-A774-8758A6C5A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E1BF1F-8D2A-41F7-8639-EC175100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56153-5F47-48CE-AEA5-925F3C3B1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8A1AF-733A-47C0-A6AE-AEDF09C5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6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6A3E2D-FBDA-45B3-BC33-43046D8E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5F93E7-0223-4C00-A0BA-B6DE029A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0A190-66C1-4A34-A63A-C0C0A133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ED214-AEBA-4E0E-BFB2-749F62F9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EE3BB-8C53-4CB6-968C-375F98ACD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8B113-CE8E-4ABA-A80B-EE06E8F91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31448-5C04-40BE-A423-1290F9529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5ABB1-AAD5-4B92-9491-5766D17F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9DF4C-C988-46A8-B484-C3E0E69B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6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5206-09A4-4954-B4FE-619EB8EB2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9BB25-683D-47DA-8E70-5983A4382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F606F-4577-4A2D-B244-F9779B04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1376E4-434F-453C-B6DC-CE8AC0D1D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93633-4B2C-40D4-B9B4-6669C9999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5F43B-942E-4138-9164-41EAEFE7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8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2090A-4C24-4EE0-BD31-FF459A6FD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38B1F-052A-4FB3-B459-BF137C0CC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C84B-1BE1-40BD-9540-DAA233D38C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86FA9-6CEC-4F9C-AC2F-574A49B3B060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C9949-37FF-4CA1-BC4C-0E09199A8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5A731-E936-4D17-B0D3-158BB424B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7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gr%C3%BCn-stift-symbol-hand-schreiben-213702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de/gr%C3%BCn-stift-symbol-hand-schreiben-213702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f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f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f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fif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f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de/gr%C3%BCn-stift-symbol-hand-schreiben-213702/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1777372-05A2-4686-ACE9-245441647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0413"/>
            <a:ext cx="9144000" cy="1350962"/>
          </a:xfrm>
        </p:spPr>
        <p:txBody>
          <a:bodyPr/>
          <a:lstStyle/>
          <a:p>
            <a:pPr eaLnBrk="1" hangingPunct="1"/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39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7ED14C5D-646B-4602-871A-093246E28B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11375"/>
            <a:ext cx="9144000" cy="16557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 DẠNG CỦA LÒ XO. PHÉP ĐO LỰC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9516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BIẾN DẠNG CỦA LÒ XO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414" y="1357063"/>
            <a:ext cx="701773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02413" y="2343040"/>
            <a:ext cx="114245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36155" y="4582630"/>
            <a:ext cx="111528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FE8CFE-14AB-4E9B-848E-9CAF77CA8A83}"/>
              </a:ext>
            </a:extLst>
          </p:cNvPr>
          <p:cNvSpPr/>
          <p:nvPr/>
        </p:nvSpPr>
        <p:spPr>
          <a:xfrm>
            <a:off x="741662" y="3859265"/>
            <a:ext cx="746908" cy="67102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rcRect/>
            <a:stretch>
              <a:fillRect l="323" t="9623" r="323" b="962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105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50"/>
                            </p:stCondLst>
                            <p:childTnLst>
                              <p:par>
                                <p:cTn id="3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69" grpId="0"/>
      <p:bldP spid="85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LUYỆN TẬP</a:t>
            </a:r>
          </a:p>
        </p:txBody>
      </p:sp>
      <p:sp>
        <p:nvSpPr>
          <p:cNvPr id="9" name="Rectangle 8"/>
          <p:cNvSpPr/>
          <p:nvPr/>
        </p:nvSpPr>
        <p:spPr>
          <a:xfrm>
            <a:off x="292363" y="1461603"/>
            <a:ext cx="116544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chiều</a:t>
            </a:r>
            <a:r>
              <a:rPr lang="en-US" sz="4400" dirty="0"/>
              <a:t> </a:t>
            </a:r>
            <a:r>
              <a:rPr lang="en-US" sz="4400" dirty="0" err="1"/>
              <a:t>dài</a:t>
            </a:r>
            <a:r>
              <a:rPr lang="en-US" sz="4400" dirty="0"/>
              <a:t> </a:t>
            </a:r>
            <a:r>
              <a:rPr lang="en-US" sz="4400" dirty="0" err="1"/>
              <a:t>tự</a:t>
            </a:r>
            <a:r>
              <a:rPr lang="en-US" sz="4400" dirty="0"/>
              <a:t> </a:t>
            </a:r>
            <a:r>
              <a:rPr lang="en-US" sz="4400" dirty="0" err="1"/>
              <a:t>nhiên</a:t>
            </a:r>
            <a:r>
              <a:rPr lang="en-US" sz="4400" dirty="0"/>
              <a:t> 12 cm </a:t>
            </a:r>
            <a:r>
              <a:rPr lang="en-US" sz="4400" dirty="0" err="1"/>
              <a:t>được</a:t>
            </a:r>
            <a:r>
              <a:rPr lang="en-US" sz="4400" dirty="0"/>
              <a:t> </a:t>
            </a:r>
            <a:r>
              <a:rPr lang="en-US" sz="4400" dirty="0" err="1"/>
              <a:t>treo</a:t>
            </a:r>
            <a:r>
              <a:rPr lang="en-US" sz="4400" dirty="0"/>
              <a:t> </a:t>
            </a:r>
            <a:r>
              <a:rPr lang="en-US" sz="4400" dirty="0" err="1"/>
              <a:t>thẳng</a:t>
            </a:r>
            <a:r>
              <a:rPr lang="en-US" sz="4400" dirty="0"/>
              <a:t> </a:t>
            </a:r>
            <a:r>
              <a:rPr lang="en-US" sz="4400" dirty="0" err="1"/>
              <a:t>đứng</a:t>
            </a:r>
            <a:r>
              <a:rPr lang="en-US" sz="4400" dirty="0"/>
              <a:t>, </a:t>
            </a:r>
            <a:r>
              <a:rPr lang="en-US" sz="4400" dirty="0" err="1"/>
              <a:t>đầu</a:t>
            </a:r>
            <a:r>
              <a:rPr lang="en-US" sz="4400" dirty="0"/>
              <a:t> </a:t>
            </a:r>
            <a:r>
              <a:rPr lang="en-US" sz="4400" dirty="0" err="1"/>
              <a:t>dưới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gắn</a:t>
            </a:r>
            <a:r>
              <a:rPr lang="en-US" sz="4400" dirty="0"/>
              <a:t>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quả</a:t>
            </a:r>
            <a:r>
              <a:rPr lang="en-US" sz="4400" dirty="0"/>
              <a:t> </a:t>
            </a:r>
            <a:r>
              <a:rPr lang="en-US" sz="4400" dirty="0" err="1"/>
              <a:t>nặng</a:t>
            </a:r>
            <a:r>
              <a:rPr lang="en-US" sz="4400" dirty="0"/>
              <a:t>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khối</a:t>
            </a:r>
            <a:r>
              <a:rPr lang="en-US" sz="4400" dirty="0"/>
              <a:t> </a:t>
            </a:r>
            <a:r>
              <a:rPr lang="en-US" sz="4400" dirty="0" err="1"/>
              <a:t>lượng</a:t>
            </a:r>
            <a:r>
              <a:rPr lang="en-US" sz="4400" dirty="0"/>
              <a:t> 50 g. </a:t>
            </a:r>
            <a:r>
              <a:rPr lang="en-US" sz="4400" dirty="0" err="1"/>
              <a:t>Khi</a:t>
            </a:r>
            <a:r>
              <a:rPr lang="en-US" sz="4400" dirty="0"/>
              <a:t> </a:t>
            </a:r>
            <a:r>
              <a:rPr lang="en-US" sz="4400" dirty="0" err="1"/>
              <a:t>quả</a:t>
            </a:r>
            <a:r>
              <a:rPr lang="en-US" sz="4400" dirty="0"/>
              <a:t> </a:t>
            </a:r>
            <a:r>
              <a:rPr lang="en-US" sz="4400" dirty="0" err="1"/>
              <a:t>nặng</a:t>
            </a:r>
            <a:r>
              <a:rPr lang="en-US" sz="4400" dirty="0"/>
              <a:t> </a:t>
            </a:r>
            <a:r>
              <a:rPr lang="en-US" sz="4400" dirty="0" err="1"/>
              <a:t>cân</a:t>
            </a:r>
            <a:r>
              <a:rPr lang="en-US" sz="4400" dirty="0"/>
              <a:t> </a:t>
            </a:r>
            <a:r>
              <a:rPr lang="en-US" sz="4400" dirty="0" err="1"/>
              <a:t>bằng</a:t>
            </a:r>
            <a:r>
              <a:rPr lang="en-US" sz="4400" dirty="0"/>
              <a:t> </a:t>
            </a:r>
            <a:r>
              <a:rPr lang="en-US" sz="4400" dirty="0" err="1"/>
              <a:t>thì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chiều</a:t>
            </a:r>
            <a:r>
              <a:rPr lang="en-US" sz="4400" dirty="0"/>
              <a:t> </a:t>
            </a:r>
            <a:r>
              <a:rPr lang="en-US" sz="4400" dirty="0" err="1"/>
              <a:t>dài</a:t>
            </a:r>
            <a:r>
              <a:rPr lang="en-US" sz="4400" dirty="0"/>
              <a:t> 15 cm. Cho </a:t>
            </a:r>
            <a:r>
              <a:rPr lang="en-US" sz="4400" dirty="0" err="1"/>
              <a:t>rằng</a:t>
            </a:r>
            <a:r>
              <a:rPr lang="en-US" sz="4400" dirty="0"/>
              <a:t> </a:t>
            </a:r>
            <a:r>
              <a:rPr lang="en-US" sz="4400" dirty="0" err="1"/>
              <a:t>độ</a:t>
            </a:r>
            <a:r>
              <a:rPr lang="en-US" sz="4400" dirty="0"/>
              <a:t> </a:t>
            </a:r>
            <a:r>
              <a:rPr lang="en-US" sz="4400" dirty="0" err="1"/>
              <a:t>dãn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tỉ</a:t>
            </a:r>
            <a:r>
              <a:rPr lang="en-US" sz="4400" dirty="0"/>
              <a:t> </a:t>
            </a:r>
            <a:r>
              <a:rPr lang="en-US" sz="4400" dirty="0" err="1"/>
              <a:t>lệ</a:t>
            </a:r>
            <a:r>
              <a:rPr lang="en-US" sz="4400" dirty="0"/>
              <a:t> </a:t>
            </a:r>
            <a:r>
              <a:rPr lang="en-US" sz="4400" dirty="0" err="1"/>
              <a:t>thuận</a:t>
            </a:r>
            <a:r>
              <a:rPr lang="en-US" sz="4400" dirty="0"/>
              <a:t> </a:t>
            </a:r>
            <a:r>
              <a:rPr lang="en-US" sz="4400" dirty="0" err="1"/>
              <a:t>với</a:t>
            </a:r>
            <a:r>
              <a:rPr lang="en-US" sz="4400" dirty="0"/>
              <a:t> </a:t>
            </a:r>
            <a:r>
              <a:rPr lang="en-US" sz="4400" dirty="0" err="1"/>
              <a:t>khối</a:t>
            </a:r>
            <a:r>
              <a:rPr lang="en-US" sz="4400" dirty="0"/>
              <a:t> </a:t>
            </a:r>
            <a:r>
              <a:rPr lang="en-US" sz="4400" dirty="0" err="1"/>
              <a:t>lượng</a:t>
            </a:r>
            <a:r>
              <a:rPr lang="en-US" sz="4400" dirty="0"/>
              <a:t> </a:t>
            </a:r>
            <a:r>
              <a:rPr lang="en-US" sz="4400" dirty="0" err="1"/>
              <a:t>vật</a:t>
            </a:r>
            <a:r>
              <a:rPr lang="en-US" sz="4400" dirty="0"/>
              <a:t> </a:t>
            </a:r>
            <a:r>
              <a:rPr lang="en-US" sz="4400" dirty="0" err="1"/>
              <a:t>treo</a:t>
            </a:r>
            <a:r>
              <a:rPr lang="en-US" sz="4400" dirty="0"/>
              <a:t>. </a:t>
            </a:r>
            <a:r>
              <a:rPr lang="en-US" sz="4400" dirty="0" err="1"/>
              <a:t>Khi</a:t>
            </a:r>
            <a:r>
              <a:rPr lang="en-US" sz="4400" dirty="0"/>
              <a:t> </a:t>
            </a:r>
            <a:r>
              <a:rPr lang="en-US" sz="4400" dirty="0" err="1"/>
              <a:t>treo</a:t>
            </a:r>
            <a:r>
              <a:rPr lang="en-US" sz="4400" dirty="0"/>
              <a:t> </a:t>
            </a:r>
            <a:r>
              <a:rPr lang="en-US" sz="4400" dirty="0" err="1"/>
              <a:t>quả</a:t>
            </a:r>
            <a:r>
              <a:rPr lang="en-US" sz="4400" dirty="0"/>
              <a:t> </a:t>
            </a:r>
            <a:r>
              <a:rPr lang="en-US" sz="4400" dirty="0" err="1"/>
              <a:t>nặng</a:t>
            </a:r>
            <a:r>
              <a:rPr lang="en-US" sz="4400" dirty="0"/>
              <a:t>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khối</a:t>
            </a:r>
            <a:r>
              <a:rPr lang="en-US" sz="4400" dirty="0"/>
              <a:t> </a:t>
            </a:r>
            <a:r>
              <a:rPr lang="en-US" sz="4400" dirty="0" err="1"/>
              <a:t>lượng</a:t>
            </a:r>
            <a:r>
              <a:rPr lang="en-US" sz="4400" dirty="0"/>
              <a:t> 100 g </a:t>
            </a:r>
            <a:r>
              <a:rPr lang="en-US" sz="4400" dirty="0" err="1"/>
              <a:t>vào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thì</a:t>
            </a:r>
            <a:r>
              <a:rPr lang="en-US" sz="4400" dirty="0"/>
              <a:t> </a:t>
            </a:r>
            <a:r>
              <a:rPr lang="en-US" sz="4400" dirty="0" err="1"/>
              <a:t>chiều</a:t>
            </a:r>
            <a:r>
              <a:rPr lang="en-US" sz="4400" dirty="0"/>
              <a:t> </a:t>
            </a:r>
            <a:r>
              <a:rPr lang="en-US" sz="4400" dirty="0" err="1"/>
              <a:t>dài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là</a:t>
            </a:r>
            <a:r>
              <a:rPr lang="en-US" sz="4400" dirty="0"/>
              <a:t> </a:t>
            </a:r>
            <a:r>
              <a:rPr lang="en-US" sz="4400" dirty="0" err="1"/>
              <a:t>bao</a:t>
            </a:r>
            <a:r>
              <a:rPr lang="en-US" sz="4400" dirty="0"/>
              <a:t> </a:t>
            </a:r>
            <a:r>
              <a:rPr lang="en-US" sz="4400" dirty="0" err="1"/>
              <a:t>nhiêu</a:t>
            </a:r>
            <a:r>
              <a:rPr lang="en-US" sz="4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93176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LUYỆN TẬP</a:t>
            </a:r>
          </a:p>
        </p:txBody>
      </p:sp>
      <p:sp>
        <p:nvSpPr>
          <p:cNvPr id="4" name="Rectangle 3"/>
          <p:cNvSpPr/>
          <p:nvPr/>
        </p:nvSpPr>
        <p:spPr>
          <a:xfrm>
            <a:off x="444763" y="858639"/>
            <a:ext cx="11654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Do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của </a:t>
            </a:r>
            <a:r>
              <a:rPr lang="vi-VN" sz="36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xo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khi treo quả nặng khối lượng 50 g là: 15 – 12 = 3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296994" y="2016920"/>
            <a:ext cx="11654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Do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ộ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ộ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96994" y="4178288"/>
            <a:ext cx="116544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của lò xo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khi treo quả nặng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khối lượng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0 g là: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2.3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6994" y="5379361"/>
            <a:ext cx="116544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Suy</a:t>
            </a:r>
            <a:r>
              <a:rPr lang="en-US" sz="4000" dirty="0"/>
              <a:t> </a:t>
            </a:r>
            <a:r>
              <a:rPr lang="en-US" sz="4000" dirty="0" err="1"/>
              <a:t>ra</a:t>
            </a:r>
            <a:r>
              <a:rPr lang="en-US" sz="4000" dirty="0"/>
              <a:t> </a:t>
            </a:r>
            <a:r>
              <a:rPr lang="en-US" sz="4000" dirty="0" err="1"/>
              <a:t>chiều</a:t>
            </a:r>
            <a:r>
              <a:rPr lang="en-US" sz="4000" dirty="0"/>
              <a:t> </a:t>
            </a:r>
            <a:r>
              <a:rPr lang="en-US" sz="4000" dirty="0" err="1"/>
              <a:t>dài</a:t>
            </a:r>
            <a:r>
              <a:rPr lang="en-US" sz="4000" dirty="0"/>
              <a:t>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của lò xo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khi treo quả nặng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khối lượng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0 g là: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12 + 6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5894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FE8CFE-14AB-4E9B-848E-9CAF77CA8A83}"/>
              </a:ext>
            </a:extLst>
          </p:cNvPr>
          <p:cNvSpPr/>
          <p:nvPr/>
        </p:nvSpPr>
        <p:spPr>
          <a:xfrm>
            <a:off x="1179021" y="1599987"/>
            <a:ext cx="746908" cy="67102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rcRect/>
            <a:stretch>
              <a:fillRect l="323" t="9623" r="323" b="962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6963" y="2481874"/>
            <a:ext cx="1080498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i="1" dirty="0"/>
              <a:t>- </a:t>
            </a:r>
            <a:r>
              <a:rPr lang="en-US" sz="4400" i="1" dirty="0" err="1"/>
              <a:t>Để</a:t>
            </a:r>
            <a:r>
              <a:rPr lang="en-US" sz="4400" i="1" dirty="0"/>
              <a:t> </a:t>
            </a:r>
            <a:r>
              <a:rPr lang="en-US" sz="4400" i="1" dirty="0" err="1"/>
              <a:t>đo</a:t>
            </a:r>
            <a:r>
              <a:rPr lang="en-US" sz="4400" i="1" dirty="0"/>
              <a:t> </a:t>
            </a:r>
            <a:r>
              <a:rPr lang="en-US" sz="4400" i="1" dirty="0" err="1"/>
              <a:t>lực</a:t>
            </a:r>
            <a:r>
              <a:rPr lang="en-US" sz="4400" i="1" dirty="0"/>
              <a:t> </a:t>
            </a:r>
            <a:r>
              <a:rPr lang="en-US" sz="4400" i="1" dirty="0" err="1"/>
              <a:t>người</a:t>
            </a:r>
            <a:r>
              <a:rPr lang="en-US" sz="4400" i="1" dirty="0"/>
              <a:t> ta </a:t>
            </a:r>
            <a:r>
              <a:rPr lang="en-US" sz="4400" i="1" dirty="0" err="1"/>
              <a:t>dùng</a:t>
            </a:r>
            <a:r>
              <a:rPr lang="en-US" sz="4400" i="1" dirty="0"/>
              <a:t> </a:t>
            </a:r>
            <a:r>
              <a:rPr lang="en-US" sz="4400" i="1" dirty="0" err="1"/>
              <a:t>dụng</a:t>
            </a:r>
            <a:r>
              <a:rPr lang="en-US" sz="4400" i="1" dirty="0"/>
              <a:t> </a:t>
            </a:r>
            <a:r>
              <a:rPr lang="en-US" sz="4400" i="1" dirty="0" err="1"/>
              <a:t>cụ</a:t>
            </a:r>
            <a:r>
              <a:rPr lang="en-US" sz="4400" i="1" dirty="0"/>
              <a:t> </a:t>
            </a:r>
            <a:r>
              <a:rPr lang="en-US" sz="4400" i="1" dirty="0" err="1"/>
              <a:t>là</a:t>
            </a:r>
            <a:r>
              <a:rPr lang="en-US" sz="4400" i="1" dirty="0"/>
              <a:t> </a:t>
            </a:r>
            <a:r>
              <a:rPr lang="en-US" sz="4400" i="1" dirty="0" err="1"/>
              <a:t>lực</a:t>
            </a:r>
            <a:r>
              <a:rPr lang="en-US" sz="4400" i="1" dirty="0"/>
              <a:t> </a:t>
            </a:r>
            <a:r>
              <a:rPr lang="en-US" sz="4400" i="1" dirty="0" err="1"/>
              <a:t>kế</a:t>
            </a:r>
            <a:endParaRPr lang="en-US" sz="4400" dirty="0"/>
          </a:p>
        </p:txBody>
      </p:sp>
      <p:sp>
        <p:nvSpPr>
          <p:cNvPr id="13" name="Rectangle 12"/>
          <p:cNvSpPr/>
          <p:nvPr/>
        </p:nvSpPr>
        <p:spPr>
          <a:xfrm>
            <a:off x="320217" y="3091468"/>
            <a:ext cx="1080498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i="1" dirty="0"/>
              <a:t>- </a:t>
            </a:r>
            <a:r>
              <a:rPr lang="en-US" sz="4400" i="1" dirty="0" err="1"/>
              <a:t>Có</a:t>
            </a:r>
            <a:r>
              <a:rPr lang="en-US" sz="4400" i="1" dirty="0"/>
              <a:t> </a:t>
            </a:r>
            <a:r>
              <a:rPr lang="en-US" sz="4400" i="1" dirty="0" err="1"/>
              <a:t>nhều</a:t>
            </a:r>
            <a:r>
              <a:rPr lang="en-US" sz="4400" i="1" dirty="0"/>
              <a:t> </a:t>
            </a:r>
            <a:r>
              <a:rPr lang="en-US" sz="4400" i="1" dirty="0" err="1"/>
              <a:t>loại</a:t>
            </a:r>
            <a:r>
              <a:rPr lang="en-US" sz="4400" i="1" dirty="0"/>
              <a:t>  </a:t>
            </a:r>
            <a:r>
              <a:rPr lang="en-US" sz="4400" i="1" dirty="0" err="1"/>
              <a:t>lực</a:t>
            </a:r>
            <a:r>
              <a:rPr lang="en-US" sz="4400" i="1" dirty="0"/>
              <a:t> </a:t>
            </a:r>
            <a:r>
              <a:rPr lang="en-US" sz="4400" i="1" dirty="0" err="1"/>
              <a:t>kế</a:t>
            </a:r>
            <a:r>
              <a:rPr lang="en-US" sz="4400" i="1" dirty="0"/>
              <a:t>, </a:t>
            </a:r>
            <a:r>
              <a:rPr lang="en-US" sz="4400" i="1" dirty="0" err="1"/>
              <a:t>loại</a:t>
            </a:r>
            <a:r>
              <a:rPr lang="en-US" sz="4400" i="1" dirty="0"/>
              <a:t> </a:t>
            </a:r>
            <a:r>
              <a:rPr lang="en-US" sz="4400" i="1" dirty="0" err="1"/>
              <a:t>lực</a:t>
            </a:r>
            <a:r>
              <a:rPr lang="en-US" sz="4400" i="1" dirty="0"/>
              <a:t> </a:t>
            </a:r>
            <a:r>
              <a:rPr lang="en-US" sz="4400" i="1" dirty="0" err="1"/>
              <a:t>kế</a:t>
            </a:r>
            <a:r>
              <a:rPr lang="en-US" sz="4400" i="1" dirty="0"/>
              <a:t> </a:t>
            </a:r>
            <a:r>
              <a:rPr lang="en-US" sz="4400" i="1" dirty="0" err="1"/>
              <a:t>thường</a:t>
            </a:r>
            <a:r>
              <a:rPr lang="en-US" sz="4400" i="1" dirty="0"/>
              <a:t> </a:t>
            </a:r>
            <a:r>
              <a:rPr lang="en-US" sz="4400" i="1" dirty="0" err="1"/>
              <a:t>sử</a:t>
            </a:r>
            <a:r>
              <a:rPr lang="en-US" sz="4400" i="1" dirty="0"/>
              <a:t> </a:t>
            </a:r>
            <a:r>
              <a:rPr lang="en-US" sz="4400" i="1" dirty="0" err="1"/>
              <a:t>dụng</a:t>
            </a:r>
            <a:r>
              <a:rPr lang="en-US" sz="4400" i="1" dirty="0"/>
              <a:t> </a:t>
            </a:r>
            <a:r>
              <a:rPr lang="en-US" sz="4400" i="1" dirty="0" err="1"/>
              <a:t>là</a:t>
            </a:r>
            <a:r>
              <a:rPr lang="en-US" sz="4400" i="1" dirty="0"/>
              <a:t> </a:t>
            </a:r>
            <a:r>
              <a:rPr lang="en-US" sz="4400" i="1" dirty="0" err="1"/>
              <a:t>lực</a:t>
            </a:r>
            <a:r>
              <a:rPr lang="en-US" sz="4400" i="1" dirty="0"/>
              <a:t> </a:t>
            </a:r>
            <a:r>
              <a:rPr lang="en-US" sz="4400" i="1" dirty="0" err="1"/>
              <a:t>kế</a:t>
            </a:r>
            <a:r>
              <a:rPr lang="en-US" sz="4400" i="1" dirty="0"/>
              <a:t> </a:t>
            </a:r>
            <a:r>
              <a:rPr lang="en-US" sz="4400" i="1" dirty="0" err="1"/>
              <a:t>lò</a:t>
            </a:r>
            <a:r>
              <a:rPr lang="en-US" sz="4400" i="1" dirty="0"/>
              <a:t> xo.</a:t>
            </a:r>
          </a:p>
          <a:p>
            <a:pPr algn="just"/>
            <a:r>
              <a:rPr lang="en-US" sz="4400" dirty="0"/>
              <a:t>- </a:t>
            </a:r>
            <a:r>
              <a:rPr lang="en-US" sz="4400" dirty="0" err="1"/>
              <a:t>Đơn</a:t>
            </a:r>
            <a:r>
              <a:rPr lang="en-US" sz="4400" dirty="0"/>
              <a:t> </a:t>
            </a:r>
            <a:r>
              <a:rPr lang="en-US" sz="4400" dirty="0" err="1"/>
              <a:t>vị</a:t>
            </a:r>
            <a:r>
              <a:rPr lang="en-US" sz="4400" dirty="0"/>
              <a:t> </a:t>
            </a:r>
            <a:r>
              <a:rPr lang="en-US" sz="4400" dirty="0" err="1"/>
              <a:t>đo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lực</a:t>
            </a:r>
            <a:r>
              <a:rPr lang="en-US" sz="4400" dirty="0"/>
              <a:t> </a:t>
            </a:r>
            <a:r>
              <a:rPr lang="en-US" sz="4400" dirty="0" err="1"/>
              <a:t>kế</a:t>
            </a:r>
            <a:r>
              <a:rPr lang="en-US" sz="4400" dirty="0"/>
              <a:t> </a:t>
            </a:r>
            <a:r>
              <a:rPr lang="en-US" sz="4400" dirty="0" err="1"/>
              <a:t>là</a:t>
            </a:r>
            <a:r>
              <a:rPr lang="en-US" sz="4400" dirty="0"/>
              <a:t> </a:t>
            </a:r>
            <a:r>
              <a:rPr lang="en-US" sz="4400" dirty="0" err="1"/>
              <a:t>Niutơn</a:t>
            </a:r>
            <a:r>
              <a:rPr lang="en-US" sz="4400" dirty="0"/>
              <a:t>, </a:t>
            </a:r>
            <a:r>
              <a:rPr lang="en-US" sz="4400" dirty="0" err="1"/>
              <a:t>kí</a:t>
            </a:r>
            <a:r>
              <a:rPr lang="en-US" sz="4400" dirty="0"/>
              <a:t> </a:t>
            </a:r>
            <a:r>
              <a:rPr lang="en-US" sz="4400" dirty="0" err="1"/>
              <a:t>hiệu</a:t>
            </a:r>
            <a:r>
              <a:rPr lang="en-US" sz="4400" dirty="0"/>
              <a:t> </a:t>
            </a:r>
            <a:r>
              <a:rPr lang="en-US" sz="4400" dirty="0" err="1"/>
              <a:t>là</a:t>
            </a:r>
            <a:r>
              <a:rPr lang="en-US" sz="4400" dirty="0"/>
              <a:t> N.</a:t>
            </a:r>
          </a:p>
        </p:txBody>
      </p:sp>
    </p:spTree>
    <p:extLst>
      <p:ext uri="{BB962C8B-B14F-4D97-AF65-F5344CB8AC3E}">
        <p14:creationId xmlns:p14="http://schemas.microsoft.com/office/powerpoint/2010/main" val="107806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"/>
                            </p:stCondLst>
                            <p:childTnLst>
                              <p:par>
                                <p:cTn id="1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079" y="1570969"/>
            <a:ext cx="7763446" cy="51279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24024"/>
            <a:ext cx="4359965" cy="495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1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809" y="1173410"/>
            <a:ext cx="6500191" cy="57448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0442"/>
            <a:ext cx="5463643" cy="478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60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779" y="-139151"/>
            <a:ext cx="6858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58002"/>
            <a:ext cx="5943778" cy="501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9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59759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778" y="707886"/>
            <a:ext cx="5824152" cy="61501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471580"/>
            <a:ext cx="6228521" cy="538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9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993" y="707886"/>
            <a:ext cx="5269841" cy="615011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6964" y="1766266"/>
            <a:ext cx="58751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dirty="0" err="1"/>
              <a:t>Hãy</a:t>
            </a:r>
            <a:r>
              <a:rPr lang="en-US" sz="5400" dirty="0"/>
              <a:t> </a:t>
            </a:r>
            <a:r>
              <a:rPr lang="en-US" sz="5400" dirty="0" err="1"/>
              <a:t>quan</a:t>
            </a:r>
            <a:r>
              <a:rPr lang="en-US" sz="5400" dirty="0"/>
              <a:t> </a:t>
            </a:r>
            <a:r>
              <a:rPr lang="en-US" sz="5400" dirty="0" err="1"/>
              <a:t>sát</a:t>
            </a:r>
            <a:r>
              <a:rPr lang="en-US" sz="5400" dirty="0"/>
              <a:t> </a:t>
            </a:r>
            <a:r>
              <a:rPr lang="en-US" sz="5400" dirty="0" err="1"/>
              <a:t>một</a:t>
            </a:r>
            <a:r>
              <a:rPr lang="en-US" sz="5400" dirty="0"/>
              <a:t> </a:t>
            </a:r>
            <a:r>
              <a:rPr lang="en-US" sz="5400" dirty="0" err="1"/>
              <a:t>lực</a:t>
            </a:r>
            <a:r>
              <a:rPr lang="en-US" sz="5400" dirty="0"/>
              <a:t> </a:t>
            </a:r>
            <a:r>
              <a:rPr lang="en-US" sz="5400" dirty="0" err="1"/>
              <a:t>kế</a:t>
            </a:r>
            <a:r>
              <a:rPr lang="en-US" sz="5400" dirty="0"/>
              <a:t> </a:t>
            </a:r>
            <a:r>
              <a:rPr lang="en-US" sz="5400" dirty="0" err="1"/>
              <a:t>lò</a:t>
            </a:r>
            <a:r>
              <a:rPr lang="en-US" sz="5400" dirty="0"/>
              <a:t> xo </a:t>
            </a:r>
            <a:r>
              <a:rPr lang="en-US" sz="5400" dirty="0" err="1"/>
              <a:t>và</a:t>
            </a:r>
            <a:r>
              <a:rPr lang="en-US" sz="5400" dirty="0"/>
              <a:t> </a:t>
            </a:r>
            <a:r>
              <a:rPr lang="en-US" sz="5400" dirty="0" err="1"/>
              <a:t>cho</a:t>
            </a:r>
            <a:r>
              <a:rPr lang="en-US" sz="5400" dirty="0"/>
              <a:t> </a:t>
            </a:r>
            <a:r>
              <a:rPr lang="en-US" sz="5400" dirty="0" err="1"/>
              <a:t>biết</a:t>
            </a:r>
            <a:r>
              <a:rPr lang="en-US" sz="5400" dirty="0"/>
              <a:t> </a:t>
            </a:r>
            <a:r>
              <a:rPr lang="en-US" sz="5400" dirty="0" err="1"/>
              <a:t>các</a:t>
            </a:r>
            <a:r>
              <a:rPr lang="en-US" sz="5400" dirty="0"/>
              <a:t> </a:t>
            </a:r>
            <a:r>
              <a:rPr lang="en-US" sz="5400" dirty="0" err="1"/>
              <a:t>thao</a:t>
            </a:r>
            <a:r>
              <a:rPr lang="en-US" sz="5400" dirty="0"/>
              <a:t> </a:t>
            </a:r>
            <a:r>
              <a:rPr lang="en-US" sz="5400" dirty="0" err="1"/>
              <a:t>tác</a:t>
            </a:r>
            <a:r>
              <a:rPr lang="en-US" sz="5400" dirty="0"/>
              <a:t> </a:t>
            </a:r>
            <a:r>
              <a:rPr lang="en-US" sz="5400" dirty="0" err="1"/>
              <a:t>sử</a:t>
            </a:r>
            <a:r>
              <a:rPr lang="en-US" sz="5400" dirty="0"/>
              <a:t> </a:t>
            </a:r>
            <a:r>
              <a:rPr lang="en-US" sz="5400" dirty="0" err="1"/>
              <a:t>dụng</a:t>
            </a:r>
            <a:r>
              <a:rPr lang="en-US" sz="5400" dirty="0"/>
              <a:t> </a:t>
            </a:r>
            <a:r>
              <a:rPr lang="en-US" sz="5400" dirty="0" err="1"/>
              <a:t>đúng</a:t>
            </a:r>
            <a:r>
              <a:rPr lang="en-US" sz="5400" dirty="0"/>
              <a:t> </a:t>
            </a:r>
            <a:r>
              <a:rPr lang="en-US" sz="5400" dirty="0" err="1"/>
              <a:t>khi</a:t>
            </a:r>
            <a:r>
              <a:rPr lang="en-US" sz="5400" dirty="0"/>
              <a:t> </a:t>
            </a:r>
            <a:r>
              <a:rPr lang="en-US" sz="5400" dirty="0" err="1"/>
              <a:t>thực</a:t>
            </a:r>
            <a:r>
              <a:rPr lang="en-US" sz="5400" dirty="0"/>
              <a:t> </a:t>
            </a:r>
            <a:r>
              <a:rPr lang="en-US" sz="5400" dirty="0" err="1"/>
              <a:t>hiện</a:t>
            </a:r>
            <a:r>
              <a:rPr lang="en-US" sz="5400" dirty="0"/>
              <a:t> </a:t>
            </a:r>
            <a:r>
              <a:rPr lang="en-US" sz="5400" dirty="0" err="1"/>
              <a:t>phép</a:t>
            </a:r>
            <a:r>
              <a:rPr lang="en-US" sz="5400" dirty="0"/>
              <a:t> </a:t>
            </a:r>
            <a:r>
              <a:rPr lang="en-US" sz="5400" dirty="0" err="1"/>
              <a:t>đo</a:t>
            </a:r>
            <a:r>
              <a:rPr lang="en-US" sz="5400" dirty="0"/>
              <a:t> </a:t>
            </a:r>
            <a:r>
              <a:rPr lang="en-US" sz="5400" dirty="0" err="1"/>
              <a:t>lực</a:t>
            </a:r>
            <a:r>
              <a:rPr lang="en-US" sz="5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194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348" y="707886"/>
            <a:ext cx="4556486" cy="615011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6964" y="712732"/>
            <a:ext cx="68492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đơn</a:t>
            </a:r>
            <a:r>
              <a:rPr lang="en-US" sz="4000" dirty="0"/>
              <a:t> </a:t>
            </a:r>
            <a:r>
              <a:rPr lang="en-US" sz="4000" dirty="0" err="1"/>
              <a:t>giản</a:t>
            </a:r>
            <a:r>
              <a:rPr lang="en-US" sz="4000" dirty="0"/>
              <a:t> </a:t>
            </a:r>
            <a:r>
              <a:rPr lang="en-US" sz="4000" dirty="0" err="1"/>
              <a:t>gồm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mấy</a:t>
            </a:r>
            <a:r>
              <a:rPr lang="en-US" sz="4000" dirty="0"/>
              <a:t> </a:t>
            </a:r>
            <a:r>
              <a:rPr lang="en-US" sz="4000" dirty="0" err="1"/>
              <a:t>phần</a:t>
            </a:r>
            <a:r>
              <a:rPr lang="en-US" sz="4000" dirty="0"/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627" y="2152947"/>
            <a:ext cx="703654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Võ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gắn</a:t>
            </a:r>
            <a:r>
              <a:rPr lang="en-US" sz="4000" dirty="0"/>
              <a:t>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bảng</a:t>
            </a:r>
            <a:r>
              <a:rPr lang="en-US" sz="4000" dirty="0"/>
              <a:t> chia </a:t>
            </a:r>
            <a:r>
              <a:rPr lang="en-US" sz="4000" dirty="0" err="1"/>
              <a:t>độ</a:t>
            </a:r>
            <a:r>
              <a:rPr lang="en-US" sz="40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6964" y="3584753"/>
            <a:ext cx="68492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đầu</a:t>
            </a:r>
            <a:r>
              <a:rPr lang="en-US" sz="4000" dirty="0"/>
              <a:t> </a:t>
            </a:r>
            <a:r>
              <a:rPr lang="en-US" sz="4000" dirty="0" err="1"/>
              <a:t>gắn</a:t>
            </a:r>
            <a:r>
              <a:rPr lang="en-US" sz="4000" dirty="0"/>
              <a:t> </a:t>
            </a:r>
            <a:r>
              <a:rPr lang="en-US" sz="4000" dirty="0" err="1"/>
              <a:t>vào</a:t>
            </a:r>
            <a:r>
              <a:rPr lang="en-US" sz="4000" dirty="0"/>
              <a:t> </a:t>
            </a:r>
            <a:r>
              <a:rPr lang="en-US" sz="4000" dirty="0" err="1"/>
              <a:t>vỏ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, </a:t>
            </a:r>
            <a:r>
              <a:rPr lang="en-US" sz="4000" dirty="0" err="1"/>
              <a:t>đầu</a:t>
            </a:r>
            <a:r>
              <a:rPr lang="en-US" sz="4000" dirty="0"/>
              <a:t> </a:t>
            </a:r>
            <a:r>
              <a:rPr lang="en-US" sz="4000" dirty="0" err="1"/>
              <a:t>kia</a:t>
            </a:r>
            <a:r>
              <a:rPr lang="en-US" sz="4000" dirty="0"/>
              <a:t> </a:t>
            </a:r>
            <a:r>
              <a:rPr lang="en-US" sz="4000" dirty="0" err="1"/>
              <a:t>gắn</a:t>
            </a:r>
            <a:r>
              <a:rPr lang="en-US" sz="4000" dirty="0"/>
              <a:t>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cái</a:t>
            </a:r>
            <a:r>
              <a:rPr lang="en-US" sz="4000" dirty="0"/>
              <a:t> </a:t>
            </a:r>
            <a:r>
              <a:rPr lang="en-US" sz="4000" dirty="0" err="1"/>
              <a:t>móc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cái</a:t>
            </a:r>
            <a:r>
              <a:rPr lang="en-US" sz="4000" dirty="0"/>
              <a:t> </a:t>
            </a:r>
            <a:r>
              <a:rPr lang="en-US" sz="4000" dirty="0" err="1"/>
              <a:t>kim</a:t>
            </a:r>
            <a:r>
              <a:rPr lang="en-US" sz="4000" dirty="0"/>
              <a:t> </a:t>
            </a:r>
            <a:r>
              <a:rPr lang="en-US" sz="4000" dirty="0" err="1"/>
              <a:t>chỉ</a:t>
            </a:r>
            <a:r>
              <a:rPr lang="en-US" sz="4000" dirty="0"/>
              <a:t> </a:t>
            </a:r>
            <a:r>
              <a:rPr lang="en-US" sz="4000" dirty="0" err="1"/>
              <a:t>thị</a:t>
            </a:r>
            <a:r>
              <a:rPr lang="en-US" sz="4000" dirty="0"/>
              <a:t>. Kim </a:t>
            </a:r>
            <a:r>
              <a:rPr lang="en-US" sz="4000" dirty="0" err="1"/>
              <a:t>chỉ</a:t>
            </a:r>
            <a:r>
              <a:rPr lang="en-US" sz="4000" dirty="0"/>
              <a:t> </a:t>
            </a:r>
            <a:r>
              <a:rPr lang="en-US" sz="4000" dirty="0" err="1"/>
              <a:t>thị</a:t>
            </a:r>
            <a:r>
              <a:rPr lang="en-US" sz="4000" dirty="0"/>
              <a:t> di </a:t>
            </a:r>
            <a:r>
              <a:rPr lang="en-US" sz="4000" dirty="0" err="1"/>
              <a:t>chuyển</a:t>
            </a:r>
            <a:r>
              <a:rPr lang="en-US" sz="4000" dirty="0"/>
              <a:t> </a:t>
            </a:r>
            <a:r>
              <a:rPr lang="en-US" sz="4000" dirty="0" err="1"/>
              <a:t>được</a:t>
            </a:r>
            <a:r>
              <a:rPr lang="en-US" sz="4000" dirty="0"/>
              <a:t> </a:t>
            </a:r>
            <a:r>
              <a:rPr lang="en-US" sz="4000" dirty="0" err="1"/>
              <a:t>trên</a:t>
            </a:r>
            <a:r>
              <a:rPr lang="en-US" sz="4000" dirty="0"/>
              <a:t> </a:t>
            </a:r>
            <a:r>
              <a:rPr lang="en-US" sz="4000" dirty="0" err="1"/>
              <a:t>mặt</a:t>
            </a:r>
            <a:r>
              <a:rPr lang="en-US" sz="4000" dirty="0"/>
              <a:t> </a:t>
            </a:r>
            <a:r>
              <a:rPr lang="en-US" sz="4000" dirty="0" err="1"/>
              <a:t>bảng</a:t>
            </a:r>
            <a:r>
              <a:rPr lang="en-US" sz="4000" dirty="0"/>
              <a:t> chia </a:t>
            </a:r>
            <a:r>
              <a:rPr lang="en-US" sz="4000" dirty="0" err="1"/>
              <a:t>độ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017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024" y="3548924"/>
            <a:ext cx="6139543" cy="3429000"/>
          </a:xfrm>
          <a:prstGeom prst="rect">
            <a:avLst/>
          </a:prstGeom>
        </p:spPr>
      </p:pic>
      <p:pic>
        <p:nvPicPr>
          <p:cNvPr id="8" name="Picture 42" descr="007">
            <a:extLst>
              <a:ext uri="{FF2B5EF4-FFF2-40B4-BE49-F238E27FC236}">
                <a16:creationId xmlns:a16="http://schemas.microsoft.com/office/drawing/2014/main" id="{7A3B47A7-B2D0-43BA-9ADC-1A7329A07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511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762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3" name="Rectangle 2"/>
          <p:cNvSpPr/>
          <p:nvPr/>
        </p:nvSpPr>
        <p:spPr>
          <a:xfrm>
            <a:off x="634499" y="989076"/>
            <a:ext cx="1121539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xo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469" y="3415004"/>
            <a:ext cx="3061219" cy="34803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993" y="707886"/>
            <a:ext cx="5269841" cy="615011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6964" y="672976"/>
            <a:ext cx="58751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Khi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bằng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, </a:t>
            </a:r>
            <a:r>
              <a:rPr lang="en-US" sz="4000" dirty="0" err="1"/>
              <a:t>cần</a:t>
            </a:r>
            <a:r>
              <a:rPr lang="en-US" sz="4000" dirty="0"/>
              <a:t> </a:t>
            </a:r>
            <a:r>
              <a:rPr lang="en-US" sz="4000" dirty="0" err="1"/>
              <a:t>lưu</a:t>
            </a:r>
            <a:r>
              <a:rPr lang="en-US" sz="4000" dirty="0"/>
              <a:t> ý:</a:t>
            </a:r>
          </a:p>
        </p:txBody>
      </p:sp>
      <p:sp>
        <p:nvSpPr>
          <p:cNvPr id="6" name="Rectangle 5"/>
          <p:cNvSpPr/>
          <p:nvPr/>
        </p:nvSpPr>
        <p:spPr>
          <a:xfrm>
            <a:off x="306964" y="1759654"/>
            <a:ext cx="58751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Ước</a:t>
            </a:r>
            <a:r>
              <a:rPr lang="en-US" sz="4000" dirty="0"/>
              <a:t> </a:t>
            </a:r>
            <a:r>
              <a:rPr lang="en-US" sz="4000" dirty="0" err="1"/>
              <a:t>lượng</a:t>
            </a:r>
            <a:r>
              <a:rPr lang="en-US" sz="4000" dirty="0"/>
              <a:t> </a:t>
            </a:r>
            <a:r>
              <a:rPr lang="en-US" sz="4000" dirty="0" err="1"/>
              <a:t>giá</a:t>
            </a:r>
            <a:r>
              <a:rPr lang="en-US" sz="4000" dirty="0"/>
              <a:t> </a:t>
            </a:r>
            <a:r>
              <a:rPr lang="en-US" sz="4000" dirty="0" err="1"/>
              <a:t>trị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cần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 </a:t>
            </a:r>
            <a:r>
              <a:rPr lang="en-US" sz="4000" dirty="0" err="1"/>
              <a:t>để</a:t>
            </a:r>
            <a:r>
              <a:rPr lang="en-US" sz="4000" dirty="0"/>
              <a:t> </a:t>
            </a:r>
            <a:r>
              <a:rPr lang="en-US" sz="4000" dirty="0" err="1"/>
              <a:t>lựa</a:t>
            </a:r>
            <a:r>
              <a:rPr lang="en-US" sz="4000" dirty="0"/>
              <a:t> </a:t>
            </a:r>
            <a:r>
              <a:rPr lang="en-US" sz="4000" dirty="0" err="1"/>
              <a:t>chọn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 </a:t>
            </a:r>
            <a:r>
              <a:rPr lang="en-US" sz="4000" dirty="0" err="1"/>
              <a:t>phù</a:t>
            </a:r>
            <a:r>
              <a:rPr lang="en-US" sz="4000" dirty="0"/>
              <a:t> </a:t>
            </a:r>
            <a:r>
              <a:rPr lang="en-US" sz="4000" dirty="0" err="1"/>
              <a:t>hợp</a:t>
            </a:r>
            <a:r>
              <a:rPr lang="en-US" sz="40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6963" y="3698646"/>
            <a:ext cx="58751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Hiệu</a:t>
            </a:r>
            <a:r>
              <a:rPr lang="en-US" sz="4000" dirty="0"/>
              <a:t> </a:t>
            </a:r>
            <a:r>
              <a:rPr lang="en-US" sz="4000" dirty="0" err="1"/>
              <a:t>chỉnh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 </a:t>
            </a:r>
            <a:r>
              <a:rPr lang="en-US" sz="4000" dirty="0" err="1"/>
              <a:t>sao</a:t>
            </a:r>
            <a:r>
              <a:rPr lang="en-US" sz="4000" dirty="0"/>
              <a:t> </a:t>
            </a:r>
            <a:r>
              <a:rPr lang="en-US" sz="4000" dirty="0" err="1"/>
              <a:t>cho</a:t>
            </a:r>
            <a:r>
              <a:rPr lang="en-US" sz="4000" dirty="0"/>
              <a:t> </a:t>
            </a:r>
            <a:r>
              <a:rPr lang="en-US" sz="4000" dirty="0" err="1"/>
              <a:t>kim</a:t>
            </a:r>
            <a:r>
              <a:rPr lang="en-US" sz="4000" dirty="0"/>
              <a:t> </a:t>
            </a:r>
            <a:r>
              <a:rPr lang="en-US" sz="4000" dirty="0" err="1"/>
              <a:t>chỉ</a:t>
            </a:r>
            <a:r>
              <a:rPr lang="en-US" sz="4000" dirty="0"/>
              <a:t> </a:t>
            </a:r>
            <a:r>
              <a:rPr lang="en-US" sz="4000" dirty="0" err="1"/>
              <a:t>thị</a:t>
            </a:r>
            <a:r>
              <a:rPr lang="en-US" sz="4000" dirty="0"/>
              <a:t> ở </a:t>
            </a:r>
            <a:r>
              <a:rPr lang="en-US" sz="4000" dirty="0" err="1"/>
              <a:t>vạch</a:t>
            </a:r>
            <a:r>
              <a:rPr lang="en-US" sz="4000" dirty="0"/>
              <a:t> </a:t>
            </a:r>
            <a:r>
              <a:rPr lang="en-US" sz="4000" dirty="0" err="1"/>
              <a:t>số</a:t>
            </a:r>
            <a:r>
              <a:rPr lang="en-US" sz="4000" dirty="0"/>
              <a:t> 0.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265" y="4924458"/>
            <a:ext cx="58751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Cho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cần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 </a:t>
            </a:r>
            <a:r>
              <a:rPr lang="en-US" sz="4000" dirty="0" err="1"/>
              <a:t>tác</a:t>
            </a:r>
            <a:r>
              <a:rPr lang="en-US" sz="4000" dirty="0"/>
              <a:t> </a:t>
            </a:r>
            <a:r>
              <a:rPr lang="en-US" sz="4000" dirty="0" err="1"/>
              <a:t>dụng</a:t>
            </a:r>
            <a:r>
              <a:rPr lang="en-US" sz="4000" dirty="0"/>
              <a:t> </a:t>
            </a:r>
            <a:r>
              <a:rPr lang="en-US" sz="4000" dirty="0" err="1"/>
              <a:t>vào</a:t>
            </a:r>
            <a:r>
              <a:rPr lang="en-US" sz="4000" dirty="0"/>
              <a:t> </a:t>
            </a:r>
            <a:r>
              <a:rPr lang="en-US" sz="4000" dirty="0" err="1"/>
              <a:t>đầu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gắn</a:t>
            </a:r>
            <a:r>
              <a:rPr lang="en-US" sz="4000" dirty="0"/>
              <a:t> </a:t>
            </a:r>
            <a:r>
              <a:rPr lang="en-US" sz="4000" dirty="0" err="1"/>
              <a:t>móc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5819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993" y="707886"/>
            <a:ext cx="5269841" cy="615011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6964" y="964534"/>
            <a:ext cx="587517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Cầm</a:t>
            </a:r>
            <a:r>
              <a:rPr lang="en-US" sz="4000" dirty="0"/>
              <a:t> </a:t>
            </a:r>
            <a:r>
              <a:rPr lang="en-US" sz="4000" dirty="0" err="1"/>
              <a:t>vỏ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  </a:t>
            </a:r>
            <a:r>
              <a:rPr lang="en-US" sz="4000" dirty="0" err="1"/>
              <a:t>sao</a:t>
            </a:r>
            <a:r>
              <a:rPr lang="en-US" sz="4000" dirty="0"/>
              <a:t> </a:t>
            </a:r>
            <a:r>
              <a:rPr lang="en-US" sz="4000" dirty="0" err="1"/>
              <a:t>cho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 </a:t>
            </a:r>
            <a:r>
              <a:rPr lang="en-US" sz="4000" dirty="0" err="1"/>
              <a:t>nằm</a:t>
            </a:r>
            <a:r>
              <a:rPr lang="en-US" sz="4000" dirty="0"/>
              <a:t> </a:t>
            </a:r>
            <a:r>
              <a:rPr lang="en-US" sz="4000" dirty="0" err="1"/>
              <a:t>dọc</a:t>
            </a:r>
            <a:r>
              <a:rPr lang="en-US" sz="4000" dirty="0"/>
              <a:t> </a:t>
            </a:r>
            <a:r>
              <a:rPr lang="en-US" sz="4000" dirty="0" err="1"/>
              <a:t>theo</a:t>
            </a:r>
            <a:r>
              <a:rPr lang="en-US" sz="4000" dirty="0"/>
              <a:t> </a:t>
            </a:r>
            <a:r>
              <a:rPr lang="en-US" sz="4000" dirty="0" err="1"/>
              <a:t>phương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cần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265" y="4049826"/>
            <a:ext cx="58751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- </a:t>
            </a:r>
            <a:r>
              <a:rPr lang="en-US" sz="4000" dirty="0" err="1"/>
              <a:t>Đọc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ghi</a:t>
            </a:r>
            <a:r>
              <a:rPr lang="en-US" sz="4000" dirty="0"/>
              <a:t> </a:t>
            </a:r>
            <a:r>
              <a:rPr lang="en-US" sz="4000" dirty="0" err="1"/>
              <a:t>kết</a:t>
            </a:r>
            <a:r>
              <a:rPr lang="en-US" sz="4000" dirty="0"/>
              <a:t> </a:t>
            </a:r>
            <a:r>
              <a:rPr lang="en-US" sz="4000" dirty="0" err="1"/>
              <a:t>quả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, </a:t>
            </a:r>
            <a:r>
              <a:rPr lang="en-US" sz="4000" dirty="0" err="1"/>
              <a:t>kết</a:t>
            </a:r>
            <a:r>
              <a:rPr lang="en-US" sz="4000" dirty="0"/>
              <a:t> </a:t>
            </a:r>
            <a:r>
              <a:rPr lang="en-US" sz="4000" dirty="0" err="1"/>
              <a:t>quả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 </a:t>
            </a:r>
            <a:r>
              <a:rPr lang="en-US" sz="4000" dirty="0" err="1"/>
              <a:t>là</a:t>
            </a:r>
            <a:r>
              <a:rPr lang="en-US" sz="4000" dirty="0"/>
              <a:t> </a:t>
            </a:r>
            <a:r>
              <a:rPr lang="en-US" sz="4000" dirty="0" err="1"/>
              <a:t>số</a:t>
            </a:r>
            <a:r>
              <a:rPr lang="en-US" sz="4000" dirty="0"/>
              <a:t> </a:t>
            </a:r>
            <a:r>
              <a:rPr lang="en-US" sz="4000" dirty="0" err="1"/>
              <a:t>chỉ</a:t>
            </a:r>
            <a:r>
              <a:rPr lang="en-US" sz="4000" dirty="0"/>
              <a:t> </a:t>
            </a:r>
            <a:r>
              <a:rPr lang="en-US" sz="4000" dirty="0" err="1"/>
              <a:t>gần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 </a:t>
            </a:r>
            <a:r>
              <a:rPr lang="en-US" sz="4000" dirty="0" err="1"/>
              <a:t>với</a:t>
            </a:r>
            <a:r>
              <a:rPr lang="en-US" sz="4000" dirty="0"/>
              <a:t> </a:t>
            </a:r>
            <a:r>
              <a:rPr lang="en-US" sz="4000" dirty="0" err="1"/>
              <a:t>kim</a:t>
            </a:r>
            <a:r>
              <a:rPr lang="en-US" sz="4000" dirty="0"/>
              <a:t> </a:t>
            </a:r>
            <a:r>
              <a:rPr lang="en-US" sz="4000" dirty="0" err="1"/>
              <a:t>chỉ</a:t>
            </a:r>
            <a:r>
              <a:rPr lang="en-US" sz="4000" dirty="0"/>
              <a:t> </a:t>
            </a:r>
            <a:r>
              <a:rPr lang="en-US" sz="4000" dirty="0" err="1"/>
              <a:t>thị</a:t>
            </a:r>
            <a:r>
              <a:rPr lang="en-US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028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391" y="707886"/>
            <a:ext cx="5053443" cy="615011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6965" y="964534"/>
            <a:ext cx="665042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/>
              <a:t>Chú</a:t>
            </a:r>
            <a:r>
              <a:rPr lang="en-US" sz="3600" dirty="0"/>
              <a:t> ý: </a:t>
            </a:r>
            <a:r>
              <a:rPr lang="en-US" sz="3600" dirty="0" err="1"/>
              <a:t>Nếu</a:t>
            </a:r>
            <a:r>
              <a:rPr lang="en-US" sz="3600" dirty="0"/>
              <a:t> </a:t>
            </a:r>
            <a:r>
              <a:rPr lang="en-US" sz="3600" dirty="0" err="1"/>
              <a:t>kéo</a:t>
            </a:r>
            <a:r>
              <a:rPr lang="en-US" sz="3600" dirty="0"/>
              <a:t> </a:t>
            </a:r>
            <a:r>
              <a:rPr lang="en-US" sz="3600" dirty="0" err="1"/>
              <a:t>dãn</a:t>
            </a:r>
            <a:r>
              <a:rPr lang="en-US" sz="3600" dirty="0"/>
              <a:t> </a:t>
            </a:r>
            <a:r>
              <a:rPr lang="en-US" sz="3600" dirty="0" err="1"/>
              <a:t>lò</a:t>
            </a:r>
            <a:r>
              <a:rPr lang="en-US" sz="3600" dirty="0"/>
              <a:t> xo </a:t>
            </a:r>
            <a:r>
              <a:rPr lang="en-US" sz="3600" dirty="0" err="1"/>
              <a:t>bằng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lực</a:t>
            </a:r>
            <a:r>
              <a:rPr lang="en-US" sz="3600" dirty="0"/>
              <a:t> </a:t>
            </a:r>
            <a:r>
              <a:rPr lang="en-US" sz="3600" dirty="0" err="1"/>
              <a:t>quá</a:t>
            </a:r>
            <a:r>
              <a:rPr lang="en-US" sz="3600" dirty="0"/>
              <a:t> </a:t>
            </a:r>
            <a:r>
              <a:rPr lang="en-US" sz="3600" dirty="0" err="1"/>
              <a:t>lớn</a:t>
            </a:r>
            <a:r>
              <a:rPr lang="en-US" sz="3600" dirty="0"/>
              <a:t>, </a:t>
            </a:r>
            <a:r>
              <a:rPr lang="en-US" sz="3600" dirty="0" err="1"/>
              <a:t>lò</a:t>
            </a:r>
            <a:r>
              <a:rPr lang="en-US" sz="3600" dirty="0"/>
              <a:t> xo </a:t>
            </a:r>
            <a:r>
              <a:rPr lang="en-US" sz="3600" dirty="0" err="1"/>
              <a:t>sẽ</a:t>
            </a:r>
            <a:r>
              <a:rPr lang="en-US" sz="3600" dirty="0"/>
              <a:t> </a:t>
            </a:r>
            <a:r>
              <a:rPr lang="en-US" sz="3600" dirty="0" err="1"/>
              <a:t>bị</a:t>
            </a:r>
            <a:r>
              <a:rPr lang="en-US" sz="3600" dirty="0"/>
              <a:t> </a:t>
            </a:r>
            <a:r>
              <a:rPr lang="en-US" sz="3600" dirty="0" err="1"/>
              <a:t>mất</a:t>
            </a:r>
            <a:r>
              <a:rPr lang="en-US" sz="3600" dirty="0"/>
              <a:t> </a:t>
            </a:r>
            <a:r>
              <a:rPr lang="en-US" sz="3600" dirty="0" err="1"/>
              <a:t>tính</a:t>
            </a:r>
            <a:r>
              <a:rPr lang="en-US" sz="3600" dirty="0"/>
              <a:t> </a:t>
            </a:r>
            <a:r>
              <a:rPr lang="en-US" sz="3600" dirty="0" err="1"/>
              <a:t>đàn</a:t>
            </a:r>
            <a:r>
              <a:rPr lang="en-US" sz="3600" dirty="0"/>
              <a:t> </a:t>
            </a:r>
            <a:r>
              <a:rPr lang="en-US" sz="3600" dirty="0" err="1"/>
              <a:t>hồi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thể</a:t>
            </a:r>
            <a:r>
              <a:rPr lang="en-US" sz="3600" dirty="0"/>
              <a:t> </a:t>
            </a:r>
            <a:r>
              <a:rPr lang="en-US" sz="3600" dirty="0" err="1"/>
              <a:t>bị</a:t>
            </a:r>
            <a:r>
              <a:rPr lang="en-US" sz="3600" dirty="0"/>
              <a:t> </a:t>
            </a:r>
            <a:r>
              <a:rPr lang="en-US" sz="3600" dirty="0" err="1"/>
              <a:t>hỏng</a:t>
            </a:r>
            <a:r>
              <a:rPr lang="en-US" sz="3600" dirty="0"/>
              <a:t>. </a:t>
            </a:r>
            <a:r>
              <a:rPr lang="en-US" sz="3600" dirty="0" err="1"/>
              <a:t>Khi</a:t>
            </a:r>
            <a:r>
              <a:rPr lang="en-US" sz="3600" dirty="0"/>
              <a:t> </a:t>
            </a:r>
            <a:r>
              <a:rPr lang="en-US" sz="3600" dirty="0" err="1"/>
              <a:t>đó</a:t>
            </a:r>
            <a:r>
              <a:rPr lang="en-US" sz="3600" dirty="0"/>
              <a:t> </a:t>
            </a:r>
            <a:r>
              <a:rPr lang="en-US" sz="3600" dirty="0" err="1"/>
              <a:t>nếu</a:t>
            </a:r>
            <a:r>
              <a:rPr lang="en-US" sz="3600" dirty="0"/>
              <a:t> </a:t>
            </a:r>
            <a:r>
              <a:rPr lang="en-US" sz="3600" dirty="0" err="1"/>
              <a:t>ngừng</a:t>
            </a:r>
            <a:r>
              <a:rPr lang="en-US" sz="3600" dirty="0"/>
              <a:t> </a:t>
            </a:r>
            <a:r>
              <a:rPr lang="en-US" sz="3600" dirty="0" err="1"/>
              <a:t>kéo</a:t>
            </a:r>
            <a:r>
              <a:rPr lang="en-US" sz="3600" dirty="0"/>
              <a:t> </a:t>
            </a:r>
            <a:r>
              <a:rPr lang="en-US" sz="3600" dirty="0" err="1"/>
              <a:t>lò</a:t>
            </a:r>
            <a:r>
              <a:rPr lang="en-US" sz="3600" dirty="0"/>
              <a:t> xo </a:t>
            </a:r>
            <a:r>
              <a:rPr lang="en-US" sz="3600" dirty="0" err="1"/>
              <a:t>cũng</a:t>
            </a:r>
            <a:r>
              <a:rPr lang="en-US" sz="3600" dirty="0"/>
              <a:t> </a:t>
            </a:r>
            <a:r>
              <a:rPr lang="en-US" sz="3600" dirty="0" err="1"/>
              <a:t>không</a:t>
            </a:r>
            <a:r>
              <a:rPr lang="en-US" sz="3600" dirty="0"/>
              <a:t> </a:t>
            </a:r>
            <a:r>
              <a:rPr lang="en-US" sz="3600" dirty="0" err="1"/>
              <a:t>thể</a:t>
            </a:r>
            <a:r>
              <a:rPr lang="en-US" sz="3600" dirty="0"/>
              <a:t>  </a:t>
            </a:r>
            <a:r>
              <a:rPr lang="en-US" sz="3600" dirty="0" err="1"/>
              <a:t>trở</a:t>
            </a:r>
            <a:r>
              <a:rPr lang="en-US" sz="3600" dirty="0"/>
              <a:t> </a:t>
            </a:r>
            <a:r>
              <a:rPr lang="en-US" sz="3600" dirty="0" err="1"/>
              <a:t>về</a:t>
            </a:r>
            <a:r>
              <a:rPr lang="en-US" sz="3600" dirty="0"/>
              <a:t> </a:t>
            </a:r>
            <a:r>
              <a:rPr lang="en-US" sz="3600" dirty="0" err="1"/>
              <a:t>chiều</a:t>
            </a:r>
            <a:r>
              <a:rPr lang="en-US" sz="3600" dirty="0"/>
              <a:t> </a:t>
            </a:r>
            <a:r>
              <a:rPr lang="en-US" sz="3600" dirty="0" err="1"/>
              <a:t>dài</a:t>
            </a:r>
            <a:r>
              <a:rPr lang="en-US" sz="3600" dirty="0"/>
              <a:t> </a:t>
            </a:r>
            <a:r>
              <a:rPr lang="en-US" sz="3600" dirty="0" err="1"/>
              <a:t>tự</a:t>
            </a:r>
            <a:r>
              <a:rPr lang="en-US" sz="3600" dirty="0"/>
              <a:t> </a:t>
            </a:r>
            <a:r>
              <a:rPr lang="en-US" sz="3600" dirty="0" err="1"/>
              <a:t>nhiên</a:t>
            </a:r>
            <a:r>
              <a:rPr lang="en-US" sz="3600" dirty="0"/>
              <a:t> ban </a:t>
            </a:r>
            <a:r>
              <a:rPr lang="en-US" sz="3600" dirty="0" err="1"/>
              <a:t>đầu</a:t>
            </a:r>
            <a:r>
              <a:rPr lang="en-US" sz="3600" dirty="0"/>
              <a:t>. </a:t>
            </a:r>
            <a:r>
              <a:rPr lang="en-US" sz="3600" dirty="0" err="1"/>
              <a:t>Vì</a:t>
            </a:r>
            <a:r>
              <a:rPr lang="en-US" sz="3600" dirty="0"/>
              <a:t> </a:t>
            </a:r>
            <a:r>
              <a:rPr lang="en-US" sz="3600" dirty="0" err="1"/>
              <a:t>vậy</a:t>
            </a:r>
            <a:r>
              <a:rPr lang="en-US" sz="3600" dirty="0"/>
              <a:t> </a:t>
            </a:r>
            <a:r>
              <a:rPr lang="en-US" sz="3600" dirty="0" err="1"/>
              <a:t>khi</a:t>
            </a:r>
            <a:r>
              <a:rPr lang="en-US" sz="3600" dirty="0"/>
              <a:t> </a:t>
            </a:r>
            <a:r>
              <a:rPr lang="en-US" sz="3600" dirty="0" err="1"/>
              <a:t>làm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thí</a:t>
            </a:r>
            <a:r>
              <a:rPr lang="en-US" sz="3600" dirty="0"/>
              <a:t> </a:t>
            </a:r>
            <a:r>
              <a:rPr lang="en-US" sz="3600" dirty="0" err="1"/>
              <a:t>nghiệm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lò</a:t>
            </a:r>
            <a:r>
              <a:rPr lang="en-US" sz="3600" dirty="0"/>
              <a:t> xo ta </a:t>
            </a:r>
            <a:r>
              <a:rPr lang="en-US" sz="3600" dirty="0" err="1"/>
              <a:t>không</a:t>
            </a:r>
            <a:r>
              <a:rPr lang="en-US" sz="3600" dirty="0"/>
              <a:t> </a:t>
            </a:r>
            <a:r>
              <a:rPr lang="en-US" sz="3600" dirty="0" err="1"/>
              <a:t>nên</a:t>
            </a:r>
            <a:r>
              <a:rPr lang="en-US" sz="3600" dirty="0"/>
              <a:t> </a:t>
            </a:r>
            <a:r>
              <a:rPr lang="en-US" sz="3600" dirty="0" err="1"/>
              <a:t>kéo</a:t>
            </a:r>
            <a:r>
              <a:rPr lang="en-US" sz="3600" dirty="0"/>
              <a:t> </a:t>
            </a:r>
            <a:r>
              <a:rPr lang="en-US" sz="3600" dirty="0" err="1"/>
              <a:t>lò</a:t>
            </a:r>
            <a:r>
              <a:rPr lang="en-US" sz="3600" dirty="0"/>
              <a:t> xo </a:t>
            </a:r>
            <a:r>
              <a:rPr lang="en-US" sz="3600" dirty="0" err="1"/>
              <a:t>bằng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lực</a:t>
            </a:r>
            <a:r>
              <a:rPr lang="en-US" sz="3600" dirty="0"/>
              <a:t> </a:t>
            </a:r>
            <a:r>
              <a:rPr lang="en-US" sz="3600" dirty="0" err="1"/>
              <a:t>quá</a:t>
            </a:r>
            <a:r>
              <a:rPr lang="en-US" sz="3600" dirty="0"/>
              <a:t> </a:t>
            </a:r>
            <a:r>
              <a:rPr lang="en-US" sz="3600" dirty="0" err="1"/>
              <a:t>lớn</a:t>
            </a:r>
            <a:r>
              <a:rPr lang="en-US" sz="3600" dirty="0"/>
              <a:t>, </a:t>
            </a:r>
            <a:r>
              <a:rPr lang="en-US" sz="3600" dirty="0" err="1"/>
              <a:t>cũng</a:t>
            </a:r>
            <a:r>
              <a:rPr lang="en-US" sz="3600" dirty="0"/>
              <a:t> </a:t>
            </a:r>
            <a:r>
              <a:rPr lang="en-US" sz="3600" dirty="0" err="1"/>
              <a:t>như</a:t>
            </a:r>
            <a:r>
              <a:rPr lang="en-US" sz="3600" dirty="0"/>
              <a:t> </a:t>
            </a:r>
            <a:r>
              <a:rPr lang="en-US" sz="3600" dirty="0" err="1"/>
              <a:t>không</a:t>
            </a:r>
            <a:r>
              <a:rPr lang="en-US" sz="3600" dirty="0"/>
              <a:t> </a:t>
            </a:r>
            <a:r>
              <a:rPr lang="en-US" sz="3600" dirty="0" err="1"/>
              <a:t>treo</a:t>
            </a:r>
            <a:r>
              <a:rPr lang="en-US" sz="3600" dirty="0"/>
              <a:t> </a:t>
            </a:r>
            <a:r>
              <a:rPr lang="en-US" sz="3600" dirty="0" err="1"/>
              <a:t>vào</a:t>
            </a:r>
            <a:r>
              <a:rPr lang="en-US" sz="3600" dirty="0"/>
              <a:t> </a:t>
            </a:r>
            <a:r>
              <a:rPr lang="en-US" sz="3600" dirty="0" err="1"/>
              <a:t>đầu</a:t>
            </a:r>
            <a:r>
              <a:rPr lang="en-US" sz="3600" dirty="0"/>
              <a:t> </a:t>
            </a:r>
            <a:r>
              <a:rPr lang="en-US" sz="3600" dirty="0" err="1"/>
              <a:t>lò</a:t>
            </a:r>
            <a:r>
              <a:rPr lang="en-US" sz="3600" dirty="0"/>
              <a:t> xo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vật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trọng</a:t>
            </a:r>
            <a:r>
              <a:rPr lang="en-US" sz="3600" dirty="0"/>
              <a:t> </a:t>
            </a:r>
            <a:r>
              <a:rPr lang="en-US" sz="3600" dirty="0" err="1"/>
              <a:t>lượng</a:t>
            </a:r>
            <a:r>
              <a:rPr lang="en-US" sz="3600" dirty="0"/>
              <a:t> </a:t>
            </a:r>
            <a:r>
              <a:rPr lang="en-US" sz="3600" dirty="0" err="1"/>
              <a:t>quá</a:t>
            </a:r>
            <a:r>
              <a:rPr lang="en-US" sz="3600" dirty="0"/>
              <a:t> </a:t>
            </a:r>
            <a:r>
              <a:rPr lang="en-US" sz="3600" dirty="0" err="1"/>
              <a:t>lớn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2722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617477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5654" y="1286705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6963" y="1845778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217" y="2375860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GHĐ 5 N ;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8651" y="2871987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8773" y="3458684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8772" y="4105015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2026" y="4745162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5402" y="5295122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8778" y="5884838"/>
            <a:ext cx="10804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39.2.</a:t>
            </a:r>
          </a:p>
        </p:txBody>
      </p:sp>
    </p:spTree>
    <p:extLst>
      <p:ext uri="{BB962C8B-B14F-4D97-AF65-F5344CB8AC3E}">
        <p14:creationId xmlns:p14="http://schemas.microsoft.com/office/powerpoint/2010/main" val="33986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7886"/>
            <a:ext cx="12192000" cy="656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9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43697" y="353943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1560621" y="2231192"/>
            <a:ext cx="876631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/>
              <a:t>Lúc</a:t>
            </a:r>
            <a:r>
              <a:rPr lang="en-US" sz="4400" dirty="0"/>
              <a:t> </a:t>
            </a:r>
            <a:r>
              <a:rPr lang="en-US" sz="4400" dirty="0" err="1"/>
              <a:t>khối</a:t>
            </a:r>
            <a:r>
              <a:rPr lang="en-US" sz="4400" dirty="0"/>
              <a:t> </a:t>
            </a:r>
            <a:r>
              <a:rPr lang="en-US" sz="4400" dirty="0" err="1"/>
              <a:t>gỗ</a:t>
            </a:r>
            <a:r>
              <a:rPr lang="en-US" sz="4400" dirty="0"/>
              <a:t> </a:t>
            </a:r>
            <a:r>
              <a:rPr lang="en-US" sz="4400" dirty="0" err="1"/>
              <a:t>chuyển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ổn</a:t>
            </a:r>
            <a:r>
              <a:rPr lang="en-US" sz="4400" dirty="0"/>
              <a:t> </a:t>
            </a:r>
            <a:r>
              <a:rPr lang="en-US" sz="4400" dirty="0" err="1"/>
              <a:t>định</a:t>
            </a:r>
            <a:r>
              <a:rPr lang="en-US" sz="4400" dirty="0"/>
              <a:t> </a:t>
            </a:r>
            <a:r>
              <a:rPr lang="en-US" sz="4400" dirty="0" err="1"/>
              <a:t>thì</a:t>
            </a:r>
            <a:r>
              <a:rPr lang="en-US" sz="4400" dirty="0"/>
              <a:t> </a:t>
            </a:r>
            <a:r>
              <a:rPr lang="en-US" sz="4400" dirty="0" err="1"/>
              <a:t>lực</a:t>
            </a:r>
            <a:r>
              <a:rPr lang="en-US" sz="4400" dirty="0"/>
              <a:t> </a:t>
            </a:r>
            <a:r>
              <a:rPr lang="en-US" sz="4400" dirty="0" err="1"/>
              <a:t>kéo</a:t>
            </a:r>
            <a:r>
              <a:rPr lang="en-US" sz="4400" dirty="0"/>
              <a:t> </a:t>
            </a:r>
            <a:r>
              <a:rPr lang="en-US" sz="4400" dirty="0" err="1"/>
              <a:t>khối</a:t>
            </a:r>
            <a:r>
              <a:rPr lang="en-US" sz="4400" dirty="0"/>
              <a:t> </a:t>
            </a:r>
            <a:r>
              <a:rPr lang="en-US" sz="4400" dirty="0" err="1"/>
              <a:t>gỗ</a:t>
            </a:r>
            <a:r>
              <a:rPr lang="en-US" sz="4400" dirty="0"/>
              <a:t> </a:t>
            </a:r>
            <a:r>
              <a:rPr lang="en-US" sz="4400" dirty="0" err="1"/>
              <a:t>là</a:t>
            </a:r>
            <a:r>
              <a:rPr lang="en-US" sz="4400" dirty="0"/>
              <a:t> </a:t>
            </a:r>
            <a:r>
              <a:rPr lang="en-US" sz="4400" dirty="0" err="1"/>
              <a:t>bao</a:t>
            </a:r>
            <a:r>
              <a:rPr lang="en-US" sz="4400" dirty="0"/>
              <a:t> </a:t>
            </a:r>
            <a:r>
              <a:rPr lang="en-US" sz="4400" dirty="0" err="1"/>
              <a:t>nhiêu</a:t>
            </a:r>
            <a:r>
              <a:rPr lang="en-US" sz="4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2395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11648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b="1" dirty="0"/>
              <a:t>THỰC HÀNH ĐO LỰC BẰNG LỰC KẾ</a:t>
            </a: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1631255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5654" y="2419751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6963" y="3217360"/>
            <a:ext cx="108049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đo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217" y="3886588"/>
            <a:ext cx="108049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8651" y="4641129"/>
            <a:ext cx="108049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8773" y="5386850"/>
            <a:ext cx="108049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/>
              <a:t>- </a:t>
            </a:r>
            <a:r>
              <a:rPr lang="en-US" sz="4000" dirty="0" err="1"/>
              <a:t>Thực</a:t>
            </a:r>
            <a:r>
              <a:rPr lang="en-US" sz="4000" dirty="0"/>
              <a:t> </a:t>
            </a:r>
            <a:r>
              <a:rPr lang="en-US" sz="4000" dirty="0" err="1"/>
              <a:t>hiện</a:t>
            </a:r>
            <a:r>
              <a:rPr lang="en-US" sz="4000" dirty="0"/>
              <a:t> </a:t>
            </a:r>
            <a:r>
              <a:rPr lang="en-US" sz="4000" dirty="0" err="1"/>
              <a:t>phép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r>
              <a:rPr lang="en-US" sz="4000" dirty="0"/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8772" y="6013303"/>
            <a:ext cx="108049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FE8CFE-14AB-4E9B-848E-9CAF77CA8A83}"/>
              </a:ext>
            </a:extLst>
          </p:cNvPr>
          <p:cNvSpPr/>
          <p:nvPr/>
        </p:nvSpPr>
        <p:spPr>
          <a:xfrm>
            <a:off x="370141" y="960235"/>
            <a:ext cx="746908" cy="67102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rcRect/>
            <a:stretch>
              <a:fillRect l="323" t="9623" r="323" b="962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6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50"/>
                            </p:stCondLst>
                            <p:childTnLst>
                              <p:par>
                                <p:cTn id="6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7" grpId="0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E1583A2-E647-4914-84DB-26C9969FF92A}"/>
              </a:ext>
            </a:extLst>
          </p:cNvPr>
          <p:cNvSpPr txBox="1"/>
          <p:nvPr/>
        </p:nvSpPr>
        <p:spPr>
          <a:xfrm>
            <a:off x="457200" y="1308903"/>
            <a:ext cx="111517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400" b="1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b="1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400" b="1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400" dirty="0">
                <a:solidFill>
                  <a:srgbClr val="661A0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9309" y="60909"/>
            <a:ext cx="4609323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67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502108"/>
            <a:ext cx="85957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Câu</a:t>
            </a:r>
            <a:r>
              <a:rPr lang="en-US" sz="6000" b="1" dirty="0"/>
              <a:t> 1. </a:t>
            </a:r>
            <a:r>
              <a:rPr lang="en-US" sz="6000" dirty="0" err="1"/>
              <a:t>Để</a:t>
            </a:r>
            <a:r>
              <a:rPr lang="en-US" sz="6000" dirty="0"/>
              <a:t> </a:t>
            </a:r>
            <a:r>
              <a:rPr lang="en-US" sz="6000" dirty="0" err="1"/>
              <a:t>đo</a:t>
            </a:r>
            <a:r>
              <a:rPr lang="en-US" sz="6000" dirty="0"/>
              <a:t> </a:t>
            </a:r>
            <a:r>
              <a:rPr lang="en-US" sz="6000" dirty="0" err="1"/>
              <a:t>lực</a:t>
            </a:r>
            <a:r>
              <a:rPr lang="en-US" sz="6000" dirty="0"/>
              <a:t> </a:t>
            </a:r>
            <a:r>
              <a:rPr lang="en-US" sz="6000" dirty="0" err="1"/>
              <a:t>người</a:t>
            </a:r>
            <a:r>
              <a:rPr lang="en-US" sz="6000" dirty="0"/>
              <a:t> ta </a:t>
            </a:r>
            <a:r>
              <a:rPr lang="en-US" sz="6000" dirty="0" err="1"/>
              <a:t>sử</a:t>
            </a:r>
            <a:r>
              <a:rPr lang="en-US" sz="6000" dirty="0"/>
              <a:t> </a:t>
            </a:r>
            <a:r>
              <a:rPr lang="en-US" sz="6000" dirty="0" err="1"/>
              <a:t>dụng</a:t>
            </a:r>
            <a:r>
              <a:rPr lang="en-US" sz="6000" dirty="0"/>
              <a:t> </a:t>
            </a:r>
            <a:r>
              <a:rPr lang="en-US" sz="6000" dirty="0" err="1"/>
              <a:t>dụng</a:t>
            </a:r>
            <a:r>
              <a:rPr lang="en-US" sz="6000" dirty="0"/>
              <a:t> </a:t>
            </a:r>
            <a:r>
              <a:rPr lang="en-US" sz="6000" dirty="0" err="1"/>
              <a:t>cụ</a:t>
            </a:r>
            <a:r>
              <a:rPr lang="en-US" sz="6000" dirty="0"/>
              <a:t> </a:t>
            </a:r>
            <a:r>
              <a:rPr lang="en-US" sz="6000" dirty="0" err="1"/>
              <a:t>nào</a:t>
            </a:r>
            <a:r>
              <a:rPr lang="en-US" sz="6000" dirty="0"/>
              <a:t>?</a:t>
            </a:r>
          </a:p>
          <a:p>
            <a:r>
              <a:rPr lang="en-US" sz="6000" dirty="0"/>
              <a:t>A. </a:t>
            </a:r>
            <a:r>
              <a:rPr lang="en-US" sz="6000" dirty="0" err="1"/>
              <a:t>Lực</a:t>
            </a:r>
            <a:r>
              <a:rPr lang="en-US" sz="6000" dirty="0"/>
              <a:t> </a:t>
            </a:r>
            <a:r>
              <a:rPr lang="en-US" sz="6000" dirty="0" err="1"/>
              <a:t>kế</a:t>
            </a:r>
            <a:endParaRPr lang="en-US" sz="6000" dirty="0"/>
          </a:p>
          <a:p>
            <a:r>
              <a:rPr lang="en-US" sz="6000" dirty="0"/>
              <a:t>B. </a:t>
            </a:r>
            <a:r>
              <a:rPr lang="en-US" sz="6000" dirty="0" err="1"/>
              <a:t>Nhiệt</a:t>
            </a:r>
            <a:r>
              <a:rPr lang="en-US" sz="6000" dirty="0"/>
              <a:t> </a:t>
            </a:r>
            <a:r>
              <a:rPr lang="en-US" sz="6000" dirty="0" err="1"/>
              <a:t>kế</a:t>
            </a:r>
            <a:endParaRPr lang="en-US" sz="6000" dirty="0"/>
          </a:p>
          <a:p>
            <a:r>
              <a:rPr lang="en-US" sz="6000" dirty="0"/>
              <a:t>C. </a:t>
            </a:r>
            <a:r>
              <a:rPr lang="en-US" sz="6000" dirty="0" err="1"/>
              <a:t>Tốc</a:t>
            </a:r>
            <a:r>
              <a:rPr lang="en-US" sz="6000" dirty="0"/>
              <a:t> </a:t>
            </a:r>
            <a:r>
              <a:rPr lang="en-US" sz="6000" dirty="0" err="1"/>
              <a:t>kế</a:t>
            </a:r>
            <a:endParaRPr lang="en-US" sz="6000" dirty="0"/>
          </a:p>
          <a:p>
            <a:r>
              <a:rPr lang="en-US" sz="6000" dirty="0"/>
              <a:t>D. </a:t>
            </a:r>
            <a:r>
              <a:rPr lang="en-US" sz="6000" dirty="0" err="1"/>
              <a:t>Đồng</a:t>
            </a:r>
            <a:r>
              <a:rPr lang="en-US" sz="6000" dirty="0"/>
              <a:t> </a:t>
            </a:r>
            <a:r>
              <a:rPr lang="en-US" sz="6000" dirty="0" err="1"/>
              <a:t>hồ</a:t>
            </a:r>
            <a:endParaRPr lang="en-US" sz="6000" dirty="0"/>
          </a:p>
        </p:txBody>
      </p:sp>
      <p:sp>
        <p:nvSpPr>
          <p:cNvPr id="5" name="Oval 4"/>
          <p:cNvSpPr/>
          <p:nvPr/>
        </p:nvSpPr>
        <p:spPr>
          <a:xfrm>
            <a:off x="483385" y="2541835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9561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7" y="621376"/>
            <a:ext cx="89179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/>
              <a:t>Câu</a:t>
            </a:r>
            <a:r>
              <a:rPr lang="en-US" sz="4800" b="1" dirty="0"/>
              <a:t> 2. </a:t>
            </a:r>
            <a:r>
              <a:rPr lang="en-US" sz="4800" dirty="0"/>
              <a:t>Treo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vào</a:t>
            </a:r>
            <a:r>
              <a:rPr lang="en-US" sz="4800" dirty="0"/>
              <a:t> </a:t>
            </a:r>
            <a:r>
              <a:rPr lang="en-US" sz="4800" dirty="0" err="1"/>
              <a:t>đầu</a:t>
            </a:r>
            <a:r>
              <a:rPr lang="en-US" sz="4800" dirty="0"/>
              <a:t> </a:t>
            </a:r>
            <a:r>
              <a:rPr lang="en-US" sz="4800" dirty="0" err="1"/>
              <a:t>một</a:t>
            </a:r>
            <a:r>
              <a:rPr lang="en-US" sz="4800" dirty="0"/>
              <a:t> </a:t>
            </a:r>
            <a:r>
              <a:rPr lang="en-US" sz="4800" dirty="0" err="1"/>
              <a:t>lực</a:t>
            </a:r>
            <a:r>
              <a:rPr lang="en-US" sz="4800" dirty="0"/>
              <a:t> </a:t>
            </a:r>
            <a:r>
              <a:rPr lang="en-US" sz="4800" dirty="0" err="1"/>
              <a:t>kế</a:t>
            </a:r>
            <a:r>
              <a:rPr lang="en-US" sz="4800" dirty="0"/>
              <a:t> </a:t>
            </a:r>
            <a:r>
              <a:rPr lang="en-US" sz="4800" dirty="0" err="1"/>
              <a:t>lò</a:t>
            </a:r>
            <a:r>
              <a:rPr lang="en-US" sz="4800" dirty="0"/>
              <a:t> xo. </a:t>
            </a:r>
            <a:r>
              <a:rPr lang="en-US" sz="4800" dirty="0" err="1"/>
              <a:t>Khi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cân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, </a:t>
            </a:r>
            <a:r>
              <a:rPr lang="en-US" sz="4800" dirty="0" err="1"/>
              <a:t>số</a:t>
            </a:r>
            <a:r>
              <a:rPr lang="en-US" sz="4800" dirty="0"/>
              <a:t> </a:t>
            </a:r>
            <a:r>
              <a:rPr lang="en-US" sz="4800" dirty="0" err="1"/>
              <a:t>chỉ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lực</a:t>
            </a:r>
            <a:r>
              <a:rPr lang="en-US" sz="4800" dirty="0"/>
              <a:t> </a:t>
            </a:r>
            <a:r>
              <a:rPr lang="en-US" sz="4800" dirty="0" err="1"/>
              <a:t>kế</a:t>
            </a:r>
            <a:r>
              <a:rPr lang="en-US" sz="4800" dirty="0"/>
              <a:t> </a:t>
            </a:r>
            <a:r>
              <a:rPr lang="en-US" sz="4800" dirty="0" err="1"/>
              <a:t>là</a:t>
            </a:r>
            <a:r>
              <a:rPr lang="en-US" sz="4800" dirty="0"/>
              <a:t> 3N. </a:t>
            </a:r>
            <a:r>
              <a:rPr lang="en-US" sz="4800" dirty="0" err="1"/>
              <a:t>Điều</a:t>
            </a:r>
            <a:r>
              <a:rPr lang="en-US" sz="4800" dirty="0"/>
              <a:t> </a:t>
            </a:r>
            <a:r>
              <a:rPr lang="en-US" sz="4800" dirty="0" err="1"/>
              <a:t>này</a:t>
            </a:r>
            <a:r>
              <a:rPr lang="en-US" sz="4800" dirty="0"/>
              <a:t> </a:t>
            </a:r>
            <a:r>
              <a:rPr lang="en-US" sz="4800" dirty="0" err="1"/>
              <a:t>có</a:t>
            </a:r>
            <a:r>
              <a:rPr lang="en-US" sz="4800" dirty="0"/>
              <a:t> </a:t>
            </a:r>
            <a:r>
              <a:rPr lang="en-US" sz="4800" dirty="0" err="1"/>
              <a:t>nghĩa</a:t>
            </a:r>
            <a:endParaRPr lang="en-US" sz="4800" dirty="0"/>
          </a:p>
          <a:p>
            <a:r>
              <a:rPr lang="en-US" sz="4800" dirty="0"/>
              <a:t>A. </a:t>
            </a:r>
            <a:r>
              <a:rPr lang="en-US" sz="4800" dirty="0" err="1"/>
              <a:t>Trọng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300g</a:t>
            </a:r>
          </a:p>
          <a:p>
            <a:r>
              <a:rPr lang="en-US" sz="4800" dirty="0"/>
              <a:t>B. </a:t>
            </a:r>
            <a:r>
              <a:rPr lang="en-US" sz="4800" dirty="0" err="1"/>
              <a:t>Trọng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400g</a:t>
            </a:r>
          </a:p>
          <a:p>
            <a:r>
              <a:rPr lang="en-US" sz="4800" dirty="0"/>
              <a:t>C. </a:t>
            </a:r>
            <a:r>
              <a:rPr lang="en-US" sz="4800" dirty="0" err="1"/>
              <a:t>Trọng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3N</a:t>
            </a:r>
          </a:p>
          <a:p>
            <a:r>
              <a:rPr lang="en-US" sz="4800" dirty="0"/>
              <a:t>D. </a:t>
            </a:r>
            <a:r>
              <a:rPr lang="en-US" sz="4800" dirty="0" err="1"/>
              <a:t>Trọng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4N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4339304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BIẾN DẠNG CỦA LÒ XO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98718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39.1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2363" y="2390191"/>
            <a:ext cx="325949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87" y="1600200"/>
            <a:ext cx="809893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8693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/>
              <a:t>Câu</a:t>
            </a:r>
            <a:r>
              <a:rPr lang="en-US" sz="4800" b="1" dirty="0"/>
              <a:t> 3. </a:t>
            </a:r>
            <a:r>
              <a:rPr lang="en-US" sz="4800" dirty="0"/>
              <a:t>Treo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vào</a:t>
            </a:r>
            <a:r>
              <a:rPr lang="en-US" sz="4800" dirty="0"/>
              <a:t> </a:t>
            </a:r>
            <a:r>
              <a:rPr lang="en-US" sz="4800" dirty="0" err="1"/>
              <a:t>đầu</a:t>
            </a:r>
            <a:r>
              <a:rPr lang="en-US" sz="4800" dirty="0"/>
              <a:t> </a:t>
            </a:r>
            <a:r>
              <a:rPr lang="en-US" sz="4800" dirty="0" err="1"/>
              <a:t>một</a:t>
            </a:r>
            <a:r>
              <a:rPr lang="en-US" sz="4800" dirty="0"/>
              <a:t> </a:t>
            </a:r>
            <a:r>
              <a:rPr lang="en-US" sz="4800" dirty="0" err="1"/>
              <a:t>lực</a:t>
            </a:r>
            <a:r>
              <a:rPr lang="en-US" sz="4800" dirty="0"/>
              <a:t> </a:t>
            </a:r>
            <a:r>
              <a:rPr lang="en-US" sz="4800" dirty="0" err="1"/>
              <a:t>kế</a:t>
            </a:r>
            <a:r>
              <a:rPr lang="en-US" sz="4800" dirty="0"/>
              <a:t> </a:t>
            </a:r>
            <a:r>
              <a:rPr lang="en-US" sz="4800" dirty="0" err="1"/>
              <a:t>lò</a:t>
            </a:r>
            <a:r>
              <a:rPr lang="en-US" sz="4800" dirty="0"/>
              <a:t> xo. </a:t>
            </a:r>
            <a:r>
              <a:rPr lang="en-US" sz="4800" dirty="0" err="1"/>
              <a:t>Khi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cân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, </a:t>
            </a:r>
            <a:r>
              <a:rPr lang="en-US" sz="4800" dirty="0" err="1"/>
              <a:t>số</a:t>
            </a:r>
            <a:r>
              <a:rPr lang="en-US" sz="4800" dirty="0"/>
              <a:t> </a:t>
            </a:r>
            <a:r>
              <a:rPr lang="en-US" sz="4800" dirty="0" err="1"/>
              <a:t>chỉ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lực</a:t>
            </a:r>
            <a:r>
              <a:rPr lang="en-US" sz="4800" dirty="0"/>
              <a:t> </a:t>
            </a:r>
            <a:r>
              <a:rPr lang="en-US" sz="4800" dirty="0" err="1"/>
              <a:t>kế</a:t>
            </a:r>
            <a:r>
              <a:rPr lang="en-US" sz="4800" dirty="0"/>
              <a:t> </a:t>
            </a:r>
            <a:r>
              <a:rPr lang="en-US" sz="4800" dirty="0" err="1"/>
              <a:t>là</a:t>
            </a:r>
            <a:r>
              <a:rPr lang="en-US" sz="4800" dirty="0"/>
              <a:t> 4N. </a:t>
            </a:r>
            <a:r>
              <a:rPr lang="en-US" sz="4800" dirty="0" err="1"/>
              <a:t>Điều</a:t>
            </a:r>
            <a:r>
              <a:rPr lang="en-US" sz="4800" dirty="0"/>
              <a:t> </a:t>
            </a:r>
            <a:r>
              <a:rPr lang="en-US" sz="4800" dirty="0" err="1"/>
              <a:t>này</a:t>
            </a:r>
            <a:r>
              <a:rPr lang="en-US" sz="4800" dirty="0"/>
              <a:t> </a:t>
            </a:r>
            <a:r>
              <a:rPr lang="en-US" sz="4800" dirty="0" err="1"/>
              <a:t>cho</a:t>
            </a:r>
            <a:r>
              <a:rPr lang="en-US" sz="4800" dirty="0"/>
              <a:t> </a:t>
            </a:r>
            <a:r>
              <a:rPr lang="en-US" sz="4800" dirty="0" err="1"/>
              <a:t>biết</a:t>
            </a:r>
            <a:endParaRPr lang="en-US" sz="4800" dirty="0"/>
          </a:p>
          <a:p>
            <a:r>
              <a:rPr lang="en-US" sz="4800" dirty="0"/>
              <a:t>A. </a:t>
            </a:r>
            <a:r>
              <a:rPr lang="en-US" sz="4800" dirty="0" err="1"/>
              <a:t>khối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20g</a:t>
            </a:r>
          </a:p>
          <a:p>
            <a:r>
              <a:rPr lang="en-US" sz="4800" dirty="0"/>
              <a:t>B. </a:t>
            </a:r>
            <a:r>
              <a:rPr lang="en-US" sz="4800" dirty="0" err="1"/>
              <a:t>khối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40g</a:t>
            </a:r>
          </a:p>
          <a:p>
            <a:r>
              <a:rPr lang="en-US" sz="4800" dirty="0"/>
              <a:t>C. </a:t>
            </a:r>
            <a:r>
              <a:rPr lang="en-US" sz="4800" dirty="0" err="1"/>
              <a:t>khối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200g</a:t>
            </a:r>
          </a:p>
          <a:p>
            <a:r>
              <a:rPr lang="en-US" sz="4800" dirty="0"/>
              <a:t>D. </a:t>
            </a:r>
            <a:r>
              <a:rPr lang="en-US" sz="4800" dirty="0" err="1"/>
              <a:t>khối</a:t>
            </a:r>
            <a:r>
              <a:rPr lang="en-US" sz="4800" dirty="0"/>
              <a:t> </a:t>
            </a:r>
            <a:r>
              <a:rPr lang="en-US" sz="4800" dirty="0" err="1"/>
              <a:t>lượng</a:t>
            </a:r>
            <a:r>
              <a:rPr lang="en-US" sz="4800" dirty="0"/>
              <a:t> </a:t>
            </a:r>
            <a:r>
              <a:rPr lang="en-US" sz="4800" dirty="0" err="1"/>
              <a:t>của</a:t>
            </a:r>
            <a:r>
              <a:rPr lang="en-US" sz="4800" dirty="0"/>
              <a:t> </a:t>
            </a:r>
            <a:r>
              <a:rPr lang="en-US" sz="4800" dirty="0" err="1"/>
              <a:t>vật</a:t>
            </a:r>
            <a:r>
              <a:rPr lang="en-US" sz="4800" dirty="0"/>
              <a:t> </a:t>
            </a:r>
            <a:r>
              <a:rPr lang="en-US" sz="4800" dirty="0" err="1"/>
              <a:t>bằng</a:t>
            </a:r>
            <a:r>
              <a:rPr lang="en-US" sz="4800" dirty="0"/>
              <a:t> 400g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5792787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/>
              <a:t>Câu</a:t>
            </a:r>
            <a:r>
              <a:rPr lang="en-US" sz="4400" b="1" dirty="0"/>
              <a:t> 4. </a:t>
            </a:r>
            <a:r>
              <a:rPr lang="en-US" sz="4400" dirty="0" err="1"/>
              <a:t>Chiều</a:t>
            </a:r>
            <a:r>
              <a:rPr lang="en-US" sz="4400" dirty="0"/>
              <a:t> </a:t>
            </a:r>
            <a:r>
              <a:rPr lang="en-US" sz="4400" dirty="0" err="1"/>
              <a:t>dài</a:t>
            </a:r>
            <a:r>
              <a:rPr lang="en-US" sz="4400" dirty="0"/>
              <a:t> ban </a:t>
            </a:r>
            <a:r>
              <a:rPr lang="en-US" sz="4400" dirty="0" err="1"/>
              <a:t>đầu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là</a:t>
            </a:r>
            <a:r>
              <a:rPr lang="en-US" sz="4400" dirty="0"/>
              <a:t> 15 cm, </a:t>
            </a:r>
            <a:r>
              <a:rPr lang="en-US" sz="4400" dirty="0" err="1"/>
              <a:t>khi</a:t>
            </a:r>
            <a:r>
              <a:rPr lang="en-US" sz="4400" dirty="0"/>
              <a:t> ta </a:t>
            </a:r>
            <a:r>
              <a:rPr lang="en-US" sz="4400" dirty="0" err="1"/>
              <a:t>tác</a:t>
            </a:r>
            <a:r>
              <a:rPr lang="en-US" sz="4400" dirty="0"/>
              <a:t> </a:t>
            </a:r>
            <a:r>
              <a:rPr lang="en-US" sz="4400" dirty="0" err="1"/>
              <a:t>dụng</a:t>
            </a:r>
            <a:r>
              <a:rPr lang="en-US" sz="4400" dirty="0"/>
              <a:t> </a:t>
            </a:r>
            <a:r>
              <a:rPr lang="en-US" sz="4400" dirty="0" err="1"/>
              <a:t>lên</a:t>
            </a:r>
            <a:r>
              <a:rPr lang="en-US" sz="4400" dirty="0"/>
              <a:t> </a:t>
            </a:r>
            <a:r>
              <a:rPr lang="en-US" sz="4400" dirty="0" err="1"/>
              <a:t>lò</a:t>
            </a:r>
            <a:r>
              <a:rPr lang="en-US" sz="4400" dirty="0"/>
              <a:t> xo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lực</a:t>
            </a:r>
            <a:r>
              <a:rPr lang="en-US" sz="4400" dirty="0"/>
              <a:t> </a:t>
            </a:r>
            <a:r>
              <a:rPr lang="en-US" sz="4400" dirty="0" err="1"/>
              <a:t>thì</a:t>
            </a:r>
            <a:r>
              <a:rPr lang="en-US" sz="4400" dirty="0"/>
              <a:t> </a:t>
            </a:r>
            <a:r>
              <a:rPr lang="en-US" sz="4400" dirty="0" err="1"/>
              <a:t>chiều</a:t>
            </a:r>
            <a:r>
              <a:rPr lang="en-US" sz="4400" dirty="0"/>
              <a:t> </a:t>
            </a:r>
            <a:r>
              <a:rPr lang="en-US" sz="4400" dirty="0" err="1"/>
              <a:t>dài</a:t>
            </a:r>
            <a:r>
              <a:rPr lang="en-US" sz="4400" dirty="0"/>
              <a:t> </a:t>
            </a:r>
            <a:r>
              <a:rPr lang="en-US" sz="4400" dirty="0" err="1"/>
              <a:t>của</a:t>
            </a:r>
            <a:r>
              <a:rPr lang="en-US" sz="4400" dirty="0"/>
              <a:t> </a:t>
            </a:r>
            <a:r>
              <a:rPr lang="en-US" sz="4400" dirty="0" err="1"/>
              <a:t>nó</a:t>
            </a:r>
            <a:r>
              <a:rPr lang="en-US" sz="4400" dirty="0"/>
              <a:t> </a:t>
            </a:r>
            <a:r>
              <a:rPr lang="en-US" sz="4400" dirty="0" err="1"/>
              <a:t>là</a:t>
            </a:r>
            <a:r>
              <a:rPr lang="en-US" sz="4400" dirty="0"/>
              <a:t> 18 cm. Cho </a:t>
            </a:r>
            <a:r>
              <a:rPr lang="en-US" sz="4400" dirty="0" err="1"/>
              <a:t>biết</a:t>
            </a:r>
            <a:r>
              <a:rPr lang="en-US" sz="4400" dirty="0"/>
              <a:t> lo xo </a:t>
            </a:r>
            <a:r>
              <a:rPr lang="en-US" sz="4400" dirty="0" err="1"/>
              <a:t>bị</a:t>
            </a:r>
            <a:r>
              <a:rPr lang="en-US" sz="4400" dirty="0"/>
              <a:t> </a:t>
            </a:r>
            <a:r>
              <a:rPr lang="en-US" sz="4400" dirty="0" err="1"/>
              <a:t>dãn</a:t>
            </a:r>
            <a:r>
              <a:rPr lang="en-US" sz="4400" dirty="0"/>
              <a:t> hay </a:t>
            </a:r>
            <a:r>
              <a:rPr lang="en-US" sz="4400" dirty="0" err="1"/>
              <a:t>bị</a:t>
            </a:r>
            <a:r>
              <a:rPr lang="en-US" sz="4400" dirty="0"/>
              <a:t> </a:t>
            </a:r>
            <a:r>
              <a:rPr lang="en-US" sz="4400" dirty="0" err="1"/>
              <a:t>nén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dãn</a:t>
            </a:r>
            <a:r>
              <a:rPr lang="en-US" sz="4400" dirty="0"/>
              <a:t> hay </a:t>
            </a:r>
            <a:r>
              <a:rPr lang="en-US" sz="4400" dirty="0" err="1"/>
              <a:t>nén</a:t>
            </a:r>
            <a:r>
              <a:rPr lang="en-US" sz="4400" dirty="0"/>
              <a:t>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đoạn</a:t>
            </a:r>
            <a:r>
              <a:rPr lang="en-US" sz="4400" dirty="0"/>
              <a:t> </a:t>
            </a:r>
            <a:r>
              <a:rPr lang="en-US" sz="4400" dirty="0" err="1"/>
              <a:t>bao</a:t>
            </a:r>
            <a:r>
              <a:rPr lang="en-US" sz="4400" dirty="0"/>
              <a:t> </a:t>
            </a:r>
            <a:r>
              <a:rPr lang="en-US" sz="4400" dirty="0" err="1"/>
              <a:t>nhiêu</a:t>
            </a:r>
            <a:r>
              <a:rPr lang="en-US" sz="4400" dirty="0"/>
              <a:t>?</a:t>
            </a:r>
          </a:p>
          <a:p>
            <a:r>
              <a:rPr lang="en-US" sz="4400" dirty="0"/>
              <a:t>A. </a:t>
            </a:r>
            <a:r>
              <a:rPr lang="en-US" sz="4400" dirty="0" err="1"/>
              <a:t>nén</a:t>
            </a:r>
            <a:r>
              <a:rPr lang="en-US" sz="4400" dirty="0"/>
              <a:t>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đoạn</a:t>
            </a:r>
            <a:r>
              <a:rPr lang="en-US" sz="4400" dirty="0"/>
              <a:t> 3 cm</a:t>
            </a:r>
          </a:p>
          <a:p>
            <a:r>
              <a:rPr lang="en-US" sz="4400" dirty="0"/>
              <a:t>B. </a:t>
            </a:r>
            <a:r>
              <a:rPr lang="en-US" sz="4400" dirty="0" err="1"/>
              <a:t>dãn</a:t>
            </a:r>
            <a:r>
              <a:rPr lang="en-US" sz="4400" dirty="0"/>
              <a:t>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đoạn</a:t>
            </a:r>
            <a:r>
              <a:rPr lang="en-US" sz="4400" dirty="0"/>
              <a:t> 3 cm</a:t>
            </a:r>
          </a:p>
          <a:p>
            <a:r>
              <a:rPr lang="en-US" sz="4400" dirty="0"/>
              <a:t>C. </a:t>
            </a:r>
            <a:r>
              <a:rPr lang="en-US" sz="4400" dirty="0" err="1"/>
              <a:t>nén</a:t>
            </a:r>
            <a:r>
              <a:rPr lang="en-US" sz="4400" dirty="0"/>
              <a:t>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đoạn</a:t>
            </a:r>
            <a:r>
              <a:rPr lang="en-US" sz="4400" dirty="0"/>
              <a:t> 2 cm</a:t>
            </a:r>
          </a:p>
          <a:p>
            <a:r>
              <a:rPr lang="en-US" sz="4400" dirty="0"/>
              <a:t>D. </a:t>
            </a:r>
            <a:r>
              <a:rPr lang="en-US" sz="4400" dirty="0" err="1"/>
              <a:t>dãn</a:t>
            </a:r>
            <a:r>
              <a:rPr lang="en-US" sz="4400" dirty="0"/>
              <a:t> </a:t>
            </a:r>
            <a:r>
              <a:rPr lang="en-US" sz="4400" dirty="0" err="1"/>
              <a:t>một</a:t>
            </a:r>
            <a:r>
              <a:rPr lang="en-US" sz="4400" dirty="0"/>
              <a:t> </a:t>
            </a:r>
            <a:r>
              <a:rPr lang="en-US" sz="4400" dirty="0" err="1"/>
              <a:t>đoạn</a:t>
            </a:r>
            <a:r>
              <a:rPr lang="en-US" sz="4400" dirty="0"/>
              <a:t> 2 cm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4690358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273" y="-54476"/>
            <a:ext cx="117605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5. 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Oval 4"/>
          <p:cNvSpPr/>
          <p:nvPr/>
        </p:nvSpPr>
        <p:spPr>
          <a:xfrm>
            <a:off x="642409" y="5351057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1067" y="1127409"/>
            <a:ext cx="85957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(1) </a:t>
            </a:r>
            <a:r>
              <a:rPr lang="en-US" sz="4000" dirty="0" err="1"/>
              <a:t>Lựa</a:t>
            </a:r>
            <a:r>
              <a:rPr lang="en-US" sz="4000" dirty="0"/>
              <a:t> </a:t>
            </a:r>
            <a:r>
              <a:rPr lang="en-US" sz="4000" dirty="0" err="1"/>
              <a:t>chọn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r>
              <a:rPr lang="en-US" sz="4000" dirty="0"/>
              <a:t> </a:t>
            </a:r>
            <a:r>
              <a:rPr lang="en-US" sz="4000" dirty="0" err="1"/>
              <a:t>phù</a:t>
            </a:r>
            <a:r>
              <a:rPr lang="en-US" sz="4000" dirty="0"/>
              <a:t> </a:t>
            </a:r>
            <a:r>
              <a:rPr lang="en-US" sz="4000" dirty="0" err="1"/>
              <a:t>hơp</a:t>
            </a:r>
            <a:endParaRPr lang="en-US" sz="4000" dirty="0"/>
          </a:p>
          <a:p>
            <a:r>
              <a:rPr lang="en-US" sz="4000" dirty="0"/>
              <a:t>(2) </a:t>
            </a:r>
            <a:r>
              <a:rPr lang="en-US" sz="4000" dirty="0" err="1"/>
              <a:t>Ước</a:t>
            </a:r>
            <a:r>
              <a:rPr lang="en-US" sz="4000" dirty="0"/>
              <a:t> </a:t>
            </a:r>
            <a:r>
              <a:rPr lang="en-US" sz="4000" dirty="0" err="1"/>
              <a:t>lượng</a:t>
            </a:r>
            <a:r>
              <a:rPr lang="en-US" sz="4000" dirty="0"/>
              <a:t> </a:t>
            </a:r>
            <a:r>
              <a:rPr lang="en-US" sz="4000" dirty="0" err="1"/>
              <a:t>giá</a:t>
            </a:r>
            <a:r>
              <a:rPr lang="en-US" sz="4000" dirty="0"/>
              <a:t> </a:t>
            </a:r>
            <a:r>
              <a:rPr lang="en-US" sz="4000" dirty="0" err="1"/>
              <a:t>trị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cần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endParaRPr lang="en-US" sz="4000" dirty="0"/>
          </a:p>
          <a:p>
            <a:r>
              <a:rPr lang="en-US" sz="4000" dirty="0"/>
              <a:t>(3) </a:t>
            </a:r>
            <a:r>
              <a:rPr lang="en-US" sz="4000" dirty="0" err="1"/>
              <a:t>Thực</a:t>
            </a:r>
            <a:r>
              <a:rPr lang="en-US" sz="4000" dirty="0"/>
              <a:t> </a:t>
            </a:r>
            <a:r>
              <a:rPr lang="en-US" sz="4000" dirty="0" err="1"/>
              <a:t>hiện</a:t>
            </a:r>
            <a:r>
              <a:rPr lang="en-US" sz="4000" dirty="0"/>
              <a:t> </a:t>
            </a:r>
            <a:r>
              <a:rPr lang="en-US" sz="4000" dirty="0" err="1"/>
              <a:t>phép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endParaRPr lang="en-US" sz="4000" dirty="0"/>
          </a:p>
          <a:p>
            <a:r>
              <a:rPr lang="en-US" sz="4000" dirty="0"/>
              <a:t>(4) </a:t>
            </a:r>
            <a:r>
              <a:rPr lang="en-US" sz="4000" dirty="0" err="1"/>
              <a:t>Hiệu</a:t>
            </a:r>
            <a:r>
              <a:rPr lang="en-US" sz="4000" dirty="0"/>
              <a:t> </a:t>
            </a:r>
            <a:r>
              <a:rPr lang="en-US" sz="4000" dirty="0" err="1"/>
              <a:t>chỉnh</a:t>
            </a:r>
            <a:r>
              <a:rPr lang="en-US" sz="4000" dirty="0"/>
              <a:t> </a:t>
            </a:r>
            <a:r>
              <a:rPr lang="en-US" sz="4000" dirty="0" err="1"/>
              <a:t>lực</a:t>
            </a:r>
            <a:r>
              <a:rPr lang="en-US" sz="4000" dirty="0"/>
              <a:t> </a:t>
            </a:r>
            <a:r>
              <a:rPr lang="en-US" sz="4000" dirty="0" err="1"/>
              <a:t>kế</a:t>
            </a:r>
            <a:endParaRPr lang="en-US" sz="4000" dirty="0"/>
          </a:p>
          <a:p>
            <a:r>
              <a:rPr lang="en-US" sz="4000" dirty="0"/>
              <a:t>(5) </a:t>
            </a:r>
            <a:r>
              <a:rPr lang="en-US" sz="4000" dirty="0" err="1"/>
              <a:t>Đọc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ghi</a:t>
            </a:r>
            <a:r>
              <a:rPr lang="en-US" sz="4000" dirty="0"/>
              <a:t> </a:t>
            </a:r>
            <a:r>
              <a:rPr lang="en-US" sz="4000" dirty="0" err="1"/>
              <a:t>kết</a:t>
            </a:r>
            <a:r>
              <a:rPr lang="en-US" sz="4000" dirty="0"/>
              <a:t> </a:t>
            </a:r>
            <a:r>
              <a:rPr lang="en-US" sz="4000" dirty="0" err="1"/>
              <a:t>quả</a:t>
            </a:r>
            <a:r>
              <a:rPr lang="en-US" sz="4000" dirty="0"/>
              <a:t> </a:t>
            </a:r>
            <a:r>
              <a:rPr lang="en-US" sz="4000" dirty="0" err="1"/>
              <a:t>đo</a:t>
            </a:r>
            <a:endParaRPr lang="en-US" sz="4000" dirty="0"/>
          </a:p>
          <a:p>
            <a:r>
              <a:rPr lang="en-US" sz="4000" dirty="0"/>
              <a:t>A. (1), (2), (3), (4), (5).</a:t>
            </a:r>
          </a:p>
          <a:p>
            <a:r>
              <a:rPr lang="en-US" sz="4000" dirty="0"/>
              <a:t>B. (2), (1). (3), (4), (5).</a:t>
            </a:r>
          </a:p>
          <a:p>
            <a:r>
              <a:rPr lang="en-US" sz="4000" dirty="0"/>
              <a:t>C. (2), (1). (4), (3), (5).</a:t>
            </a:r>
          </a:p>
          <a:p>
            <a:r>
              <a:rPr lang="en-US" sz="4000" dirty="0"/>
              <a:t>D. (1), (2). (4), (3), (5).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184060"/>
            <a:ext cx="899748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6. 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20 cm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2kg.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1 cm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niutơn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(N)?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A. 0,5 N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B. 2 N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C. 1 N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D. 1,5 N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4858902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7. 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2 N,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1 cm.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3 N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A. 0,5 cm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B. 1,5 cm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C. 1 cm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D. 2 cm</a:t>
            </a:r>
          </a:p>
        </p:txBody>
      </p:sp>
      <p:sp>
        <p:nvSpPr>
          <p:cNvPr id="5" name="Oval 4"/>
          <p:cNvSpPr/>
          <p:nvPr/>
        </p:nvSpPr>
        <p:spPr>
          <a:xfrm>
            <a:off x="502046" y="4373442"/>
            <a:ext cx="766917" cy="6730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4792"/>
            <a:ext cx="859578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/>
              <a:t>Câu</a:t>
            </a:r>
            <a:r>
              <a:rPr lang="en-US" sz="4000" b="1" dirty="0"/>
              <a:t> 8. 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dài</a:t>
            </a:r>
            <a:r>
              <a:rPr lang="en-US" sz="4000" dirty="0"/>
              <a:t> </a:t>
            </a:r>
            <a:r>
              <a:rPr lang="en-US" sz="4000" dirty="0" err="1"/>
              <a:t>thêm</a:t>
            </a:r>
            <a:r>
              <a:rPr lang="en-US" sz="4000" dirty="0"/>
              <a:t> 20 cm </a:t>
            </a:r>
            <a:r>
              <a:rPr lang="en-US" sz="4000" dirty="0" err="1"/>
              <a:t>khi</a:t>
            </a:r>
            <a:r>
              <a:rPr lang="en-US" sz="4000" dirty="0"/>
              <a:t> </a:t>
            </a:r>
            <a:r>
              <a:rPr lang="en-US" sz="4000" dirty="0" err="1"/>
              <a:t>treo</a:t>
            </a:r>
            <a:r>
              <a:rPr lang="en-US" sz="4000" dirty="0"/>
              <a:t> </a:t>
            </a:r>
            <a:r>
              <a:rPr lang="en-US" sz="4000" dirty="0" err="1"/>
              <a:t>vào</a:t>
            </a:r>
            <a:r>
              <a:rPr lang="en-US" sz="4000" dirty="0"/>
              <a:t> </a:t>
            </a:r>
            <a:r>
              <a:rPr lang="en-US" sz="4000" dirty="0" err="1"/>
              <a:t>đầu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nó</a:t>
            </a:r>
            <a:r>
              <a:rPr lang="en-US" sz="4000" dirty="0"/>
              <a:t>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vật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trọng</a:t>
            </a:r>
            <a:r>
              <a:rPr lang="en-US" sz="4000" dirty="0"/>
              <a:t> </a:t>
            </a:r>
            <a:r>
              <a:rPr lang="en-US" sz="4000" dirty="0" err="1"/>
              <a:t>lượng</a:t>
            </a:r>
            <a:r>
              <a:rPr lang="en-US" sz="4000" dirty="0"/>
              <a:t> 20 N. </a:t>
            </a:r>
            <a:r>
              <a:rPr lang="en-US" sz="4000" dirty="0" err="1"/>
              <a:t>Tiếp</a:t>
            </a:r>
            <a:r>
              <a:rPr lang="en-US" sz="4000" dirty="0"/>
              <a:t> </a:t>
            </a:r>
            <a:r>
              <a:rPr lang="en-US" sz="4000" dirty="0" err="1"/>
              <a:t>tục</a:t>
            </a:r>
            <a:r>
              <a:rPr lang="en-US" sz="4000" dirty="0"/>
              <a:t> </a:t>
            </a:r>
            <a:r>
              <a:rPr lang="en-US" sz="4000" dirty="0" err="1"/>
              <a:t>treo</a:t>
            </a:r>
            <a:r>
              <a:rPr lang="en-US" sz="4000" dirty="0"/>
              <a:t> </a:t>
            </a:r>
            <a:r>
              <a:rPr lang="en-US" sz="4000" dirty="0" err="1"/>
              <a:t>thêm</a:t>
            </a:r>
            <a:r>
              <a:rPr lang="en-US" sz="4000" dirty="0"/>
              <a:t> </a:t>
            </a:r>
            <a:r>
              <a:rPr lang="en-US" sz="4000" dirty="0" err="1"/>
              <a:t>một</a:t>
            </a:r>
            <a:r>
              <a:rPr lang="en-US" sz="4000" dirty="0"/>
              <a:t> </a:t>
            </a:r>
            <a:r>
              <a:rPr lang="en-US" sz="4000" dirty="0" err="1"/>
              <a:t>vật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trọng</a:t>
            </a:r>
            <a:r>
              <a:rPr lang="en-US" sz="4000" dirty="0"/>
              <a:t> </a:t>
            </a:r>
            <a:r>
              <a:rPr lang="en-US" sz="4000" dirty="0" err="1"/>
              <a:t>lượng</a:t>
            </a:r>
            <a:r>
              <a:rPr lang="en-US" sz="4000" dirty="0"/>
              <a:t> 15 N </a:t>
            </a:r>
            <a:r>
              <a:rPr lang="en-US" sz="4000" dirty="0" err="1"/>
              <a:t>nữa</a:t>
            </a:r>
            <a:r>
              <a:rPr lang="en-US" sz="4000" dirty="0"/>
              <a:t> </a:t>
            </a:r>
            <a:r>
              <a:rPr lang="en-US" sz="4000" dirty="0" err="1"/>
              <a:t>thì</a:t>
            </a:r>
            <a:r>
              <a:rPr lang="en-US" sz="4000" dirty="0"/>
              <a:t> </a:t>
            </a:r>
            <a:r>
              <a:rPr lang="en-US" sz="4000" dirty="0" err="1"/>
              <a:t>chiều</a:t>
            </a:r>
            <a:r>
              <a:rPr lang="en-US" sz="4000" dirty="0"/>
              <a:t> </a:t>
            </a:r>
            <a:r>
              <a:rPr lang="en-US" sz="4000" dirty="0" err="1"/>
              <a:t>dài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khi</a:t>
            </a:r>
            <a:r>
              <a:rPr lang="en-US" sz="4000" dirty="0"/>
              <a:t> </a:t>
            </a:r>
            <a:r>
              <a:rPr lang="en-US" sz="4000" dirty="0" err="1"/>
              <a:t>đó</a:t>
            </a:r>
            <a:r>
              <a:rPr lang="en-US" sz="4000" dirty="0"/>
              <a:t> </a:t>
            </a:r>
            <a:r>
              <a:rPr lang="en-US" sz="4000" dirty="0" err="1"/>
              <a:t>dài</a:t>
            </a:r>
            <a:r>
              <a:rPr lang="en-US" sz="4000" dirty="0"/>
              <a:t> </a:t>
            </a:r>
            <a:r>
              <a:rPr lang="en-US" sz="4000" dirty="0" err="1"/>
              <a:t>bao</a:t>
            </a:r>
            <a:r>
              <a:rPr lang="en-US" sz="4000" dirty="0"/>
              <a:t> </a:t>
            </a:r>
            <a:r>
              <a:rPr lang="en-US" sz="4000" dirty="0" err="1"/>
              <a:t>nhiêu</a:t>
            </a:r>
            <a:r>
              <a:rPr lang="en-US" sz="4000" dirty="0"/>
              <a:t>? </a:t>
            </a:r>
            <a:r>
              <a:rPr lang="en-US" sz="4000" dirty="0" err="1"/>
              <a:t>Biết</a:t>
            </a:r>
            <a:r>
              <a:rPr lang="en-US" sz="4000" dirty="0"/>
              <a:t> </a:t>
            </a:r>
            <a:r>
              <a:rPr lang="en-US" sz="4000" dirty="0" err="1"/>
              <a:t>chiều</a:t>
            </a:r>
            <a:r>
              <a:rPr lang="en-US" sz="4000" dirty="0"/>
              <a:t> </a:t>
            </a:r>
            <a:r>
              <a:rPr lang="en-US" sz="4000" dirty="0" err="1"/>
              <a:t>dài</a:t>
            </a:r>
            <a:r>
              <a:rPr lang="en-US" sz="4000" dirty="0"/>
              <a:t> </a:t>
            </a:r>
            <a:r>
              <a:rPr lang="en-US" sz="4000" dirty="0" err="1"/>
              <a:t>tự</a:t>
            </a:r>
            <a:r>
              <a:rPr lang="en-US" sz="4000" dirty="0"/>
              <a:t> </a:t>
            </a:r>
            <a:r>
              <a:rPr lang="en-US" sz="4000" dirty="0" err="1"/>
              <a:t>nhiên</a:t>
            </a:r>
            <a:r>
              <a:rPr lang="en-US" sz="4000" dirty="0"/>
              <a:t> </a:t>
            </a:r>
            <a:r>
              <a:rPr lang="en-US" sz="4000" dirty="0" err="1"/>
              <a:t>của</a:t>
            </a:r>
            <a:r>
              <a:rPr lang="en-US" sz="4000" dirty="0"/>
              <a:t> </a:t>
            </a:r>
            <a:r>
              <a:rPr lang="en-US" sz="4000" dirty="0" err="1"/>
              <a:t>lò</a:t>
            </a:r>
            <a:r>
              <a:rPr lang="en-US" sz="4000" dirty="0"/>
              <a:t> xo </a:t>
            </a:r>
            <a:r>
              <a:rPr lang="en-US" sz="4000" dirty="0" err="1"/>
              <a:t>này</a:t>
            </a:r>
            <a:r>
              <a:rPr lang="en-US" sz="4000" dirty="0"/>
              <a:t> </a:t>
            </a:r>
            <a:r>
              <a:rPr lang="en-US" sz="4000" dirty="0" err="1"/>
              <a:t>là</a:t>
            </a:r>
            <a:r>
              <a:rPr lang="en-US" sz="4000" dirty="0"/>
              <a:t> 20 cm.</a:t>
            </a:r>
          </a:p>
          <a:p>
            <a:r>
              <a:rPr lang="en-US" sz="4000" dirty="0"/>
              <a:t>A. 45 cm</a:t>
            </a:r>
          </a:p>
          <a:p>
            <a:r>
              <a:rPr lang="en-US" sz="4000" dirty="0"/>
              <a:t>B. 40 cm</a:t>
            </a:r>
          </a:p>
          <a:p>
            <a:r>
              <a:rPr lang="en-US" sz="4000" dirty="0"/>
              <a:t>C. 50 cm</a:t>
            </a:r>
          </a:p>
          <a:p>
            <a:r>
              <a:rPr lang="en-US" sz="4000" dirty="0"/>
              <a:t>D. 55 cm</a:t>
            </a:r>
          </a:p>
        </p:txBody>
      </p:sp>
      <p:sp>
        <p:nvSpPr>
          <p:cNvPr id="5" name="Oval 4"/>
          <p:cNvSpPr/>
          <p:nvPr/>
        </p:nvSpPr>
        <p:spPr>
          <a:xfrm>
            <a:off x="502046" y="5605878"/>
            <a:ext cx="766917" cy="6730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17804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1802" y="263572"/>
            <a:ext cx="888049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9. 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xo.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xo,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xo,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Oval 4"/>
          <p:cNvSpPr/>
          <p:nvPr/>
        </p:nvSpPr>
        <p:spPr>
          <a:xfrm>
            <a:off x="502046" y="3300030"/>
            <a:ext cx="766917" cy="6730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66427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1802" y="263572"/>
            <a:ext cx="888049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10. 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“…”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đứng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nghiêng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45</a:t>
            </a:r>
            <a:r>
              <a:rPr lang="en-US" sz="4800" baseline="30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02046" y="3300030"/>
            <a:ext cx="766917" cy="6730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</a:rPr>
              <a:t>Hết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giờ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62449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2032000" y="242888"/>
            <a:ext cx="8890000" cy="671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8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727200" y="1828801"/>
            <a:ext cx="100584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thuộc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phần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ghi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sgk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buFontTx/>
              <a:buChar char="-"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Phần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Xem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nội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dung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</a:rPr>
              <a:t> 40</a:t>
            </a:r>
          </a:p>
          <a:p>
            <a:pPr eaLnBrk="1" hangingPunct="1"/>
            <a:endParaRPr lang="en-US" sz="5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403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BIẾN DẠNG CỦA LÒ XO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414" y="1625085"/>
            <a:ext cx="701773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36823" y="3544258"/>
            <a:ext cx="600028" cy="2794777"/>
            <a:chOff x="1619857" y="798473"/>
            <a:chExt cx="600028" cy="2794777"/>
          </a:xfrm>
        </p:grpSpPr>
        <p:grpSp>
          <p:nvGrpSpPr>
            <p:cNvPr id="13" name="Group 12"/>
            <p:cNvGrpSpPr/>
            <p:nvPr/>
          </p:nvGrpSpPr>
          <p:grpSpPr>
            <a:xfrm rot="5400000">
              <a:off x="938421" y="1916460"/>
              <a:ext cx="1962900" cy="600028"/>
              <a:chOff x="3415004" y="901972"/>
              <a:chExt cx="4963888" cy="1922108"/>
            </a:xfrm>
          </p:grpSpPr>
          <p:sp>
            <p:nvSpPr>
              <p:cNvPr id="16" name="Arc 15"/>
              <p:cNvSpPr/>
              <p:nvPr/>
            </p:nvSpPr>
            <p:spPr>
              <a:xfrm>
                <a:off x="3415004" y="933061"/>
                <a:ext cx="1175658" cy="1866122"/>
              </a:xfrm>
              <a:prstGeom prst="arc">
                <a:avLst>
                  <a:gd name="adj1" fmla="val 17083873"/>
                  <a:gd name="adj2" fmla="val 11460322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c 16"/>
              <p:cNvSpPr/>
              <p:nvPr/>
            </p:nvSpPr>
            <p:spPr>
              <a:xfrm>
                <a:off x="3903302" y="917512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Arc 17"/>
              <p:cNvSpPr/>
              <p:nvPr/>
            </p:nvSpPr>
            <p:spPr>
              <a:xfrm>
                <a:off x="4372950" y="939296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Arc 18"/>
              <p:cNvSpPr/>
              <p:nvPr/>
            </p:nvSpPr>
            <p:spPr>
              <a:xfrm>
                <a:off x="4839475" y="957957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Arc 19"/>
              <p:cNvSpPr/>
              <p:nvPr/>
            </p:nvSpPr>
            <p:spPr>
              <a:xfrm>
                <a:off x="5324661" y="920635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Arc 20"/>
              <p:cNvSpPr/>
              <p:nvPr/>
            </p:nvSpPr>
            <p:spPr>
              <a:xfrm>
                <a:off x="5809861" y="901974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Arc 21"/>
              <p:cNvSpPr/>
              <p:nvPr/>
            </p:nvSpPr>
            <p:spPr>
              <a:xfrm>
                <a:off x="6257730" y="901973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Arc 22"/>
              <p:cNvSpPr/>
              <p:nvPr/>
            </p:nvSpPr>
            <p:spPr>
              <a:xfrm>
                <a:off x="6739814" y="901974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Arc 23"/>
              <p:cNvSpPr/>
              <p:nvPr/>
            </p:nvSpPr>
            <p:spPr>
              <a:xfrm>
                <a:off x="7203234" y="901972"/>
                <a:ext cx="1175658" cy="1866122"/>
              </a:xfrm>
              <a:prstGeom prst="arc">
                <a:avLst>
                  <a:gd name="adj1" fmla="val 20692658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1945253" y="798473"/>
              <a:ext cx="0" cy="4365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997967" y="3197925"/>
              <a:ext cx="0" cy="3953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Arrow Connector 3"/>
          <p:cNvCxnSpPr/>
          <p:nvPr/>
        </p:nvCxnSpPr>
        <p:spPr>
          <a:xfrm flipV="1">
            <a:off x="1416397" y="4966406"/>
            <a:ext cx="815125" cy="21663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383922" y="4732229"/>
            <a:ext cx="3259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xoắn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Flowchart: Data 37"/>
          <p:cNvSpPr/>
          <p:nvPr/>
        </p:nvSpPr>
        <p:spPr>
          <a:xfrm>
            <a:off x="0" y="3296043"/>
            <a:ext cx="2946043" cy="464897"/>
          </a:xfrm>
          <a:prstGeom prst="flowChartInputOutp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1473021" y="2885090"/>
            <a:ext cx="758501" cy="41095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231522" y="2592702"/>
            <a:ext cx="3259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" name="Picture 7" descr="thuoc 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525" y="2852025"/>
            <a:ext cx="714375" cy="396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2" name="Straight Arrow Connector 41"/>
          <p:cNvCxnSpPr/>
          <p:nvPr/>
        </p:nvCxnSpPr>
        <p:spPr>
          <a:xfrm flipV="1">
            <a:off x="5415701" y="4283208"/>
            <a:ext cx="815125" cy="21663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6257097" y="3907137"/>
            <a:ext cx="19409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rapezoid 43"/>
          <p:cNvSpPr/>
          <p:nvPr/>
        </p:nvSpPr>
        <p:spPr>
          <a:xfrm>
            <a:off x="8752987" y="2971299"/>
            <a:ext cx="663357" cy="412356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50g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8752987" y="3658235"/>
            <a:ext cx="677207" cy="828836"/>
            <a:chOff x="9223086" y="1060786"/>
            <a:chExt cx="677207" cy="828836"/>
          </a:xfrm>
        </p:grpSpPr>
        <p:sp>
          <p:nvSpPr>
            <p:cNvPr id="46" name="Trapezoid 45"/>
            <p:cNvSpPr/>
            <p:nvPr/>
          </p:nvSpPr>
          <p:spPr>
            <a:xfrm>
              <a:off x="9223086" y="106078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  <p:sp>
          <p:nvSpPr>
            <p:cNvPr id="47" name="Trapezoid 46"/>
            <p:cNvSpPr/>
            <p:nvPr/>
          </p:nvSpPr>
          <p:spPr>
            <a:xfrm>
              <a:off x="9236936" y="147726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738108" y="4694758"/>
            <a:ext cx="677207" cy="1244491"/>
            <a:chOff x="9223086" y="1060786"/>
            <a:chExt cx="677207" cy="1244491"/>
          </a:xfrm>
        </p:grpSpPr>
        <p:sp>
          <p:nvSpPr>
            <p:cNvPr id="49" name="Trapezoid 48"/>
            <p:cNvSpPr/>
            <p:nvPr/>
          </p:nvSpPr>
          <p:spPr>
            <a:xfrm>
              <a:off x="9223086" y="1892921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  <p:sp>
          <p:nvSpPr>
            <p:cNvPr id="50" name="Trapezoid 49"/>
            <p:cNvSpPr/>
            <p:nvPr/>
          </p:nvSpPr>
          <p:spPr>
            <a:xfrm>
              <a:off x="9223086" y="106078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  <p:sp>
          <p:nvSpPr>
            <p:cNvPr id="51" name="Trapezoid 50"/>
            <p:cNvSpPr/>
            <p:nvPr/>
          </p:nvSpPr>
          <p:spPr>
            <a:xfrm>
              <a:off x="9236936" y="147726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V="1">
            <a:off x="9257232" y="4074715"/>
            <a:ext cx="815125" cy="21663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0072357" y="3367574"/>
            <a:ext cx="18463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50g</a:t>
            </a:r>
          </a:p>
        </p:txBody>
      </p:sp>
    </p:spTree>
    <p:extLst>
      <p:ext uri="{BB962C8B-B14F-4D97-AF65-F5344CB8AC3E}">
        <p14:creationId xmlns:p14="http://schemas.microsoft.com/office/powerpoint/2010/main" val="34096503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37" grpId="0"/>
      <p:bldP spid="38" grpId="0" animBg="1"/>
      <p:bldP spid="40" grpId="0"/>
      <p:bldP spid="43" grpId="0"/>
      <p:bldP spid="44" grpId="0" animBg="1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BIẾN DẠNG CỦA LÒ XO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414" y="1357063"/>
            <a:ext cx="701773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5622" y="1950911"/>
            <a:ext cx="701773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02413" y="2760478"/>
            <a:ext cx="50071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Treo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8463177" y="881988"/>
            <a:ext cx="600028" cy="2651746"/>
            <a:chOff x="1619857" y="798473"/>
            <a:chExt cx="600028" cy="2794777"/>
          </a:xfrm>
        </p:grpSpPr>
        <p:grpSp>
          <p:nvGrpSpPr>
            <p:cNvPr id="71" name="Group 70"/>
            <p:cNvGrpSpPr/>
            <p:nvPr/>
          </p:nvGrpSpPr>
          <p:grpSpPr>
            <a:xfrm rot="5400000">
              <a:off x="938421" y="1916460"/>
              <a:ext cx="1962900" cy="600028"/>
              <a:chOff x="3415004" y="901972"/>
              <a:chExt cx="4963888" cy="1922108"/>
            </a:xfrm>
          </p:grpSpPr>
          <p:sp>
            <p:nvSpPr>
              <p:cNvPr id="74" name="Arc 73"/>
              <p:cNvSpPr/>
              <p:nvPr/>
            </p:nvSpPr>
            <p:spPr>
              <a:xfrm>
                <a:off x="3415004" y="933061"/>
                <a:ext cx="1175658" cy="1866122"/>
              </a:xfrm>
              <a:prstGeom prst="arc">
                <a:avLst>
                  <a:gd name="adj1" fmla="val 17083873"/>
                  <a:gd name="adj2" fmla="val 11460322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Arc 74"/>
              <p:cNvSpPr/>
              <p:nvPr/>
            </p:nvSpPr>
            <p:spPr>
              <a:xfrm>
                <a:off x="3903302" y="917512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Arc 75"/>
              <p:cNvSpPr/>
              <p:nvPr/>
            </p:nvSpPr>
            <p:spPr>
              <a:xfrm>
                <a:off x="4372950" y="939296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Arc 76"/>
              <p:cNvSpPr/>
              <p:nvPr/>
            </p:nvSpPr>
            <p:spPr>
              <a:xfrm>
                <a:off x="4839475" y="957957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Arc 77"/>
              <p:cNvSpPr/>
              <p:nvPr/>
            </p:nvSpPr>
            <p:spPr>
              <a:xfrm>
                <a:off x="5324661" y="920635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Arc 78"/>
              <p:cNvSpPr/>
              <p:nvPr/>
            </p:nvSpPr>
            <p:spPr>
              <a:xfrm>
                <a:off x="5809861" y="901974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Arc 79"/>
              <p:cNvSpPr/>
              <p:nvPr/>
            </p:nvSpPr>
            <p:spPr>
              <a:xfrm>
                <a:off x="6257730" y="901973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Arc 80"/>
              <p:cNvSpPr/>
              <p:nvPr/>
            </p:nvSpPr>
            <p:spPr>
              <a:xfrm>
                <a:off x="6739814" y="901974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Arc 81"/>
              <p:cNvSpPr/>
              <p:nvPr/>
            </p:nvSpPr>
            <p:spPr>
              <a:xfrm>
                <a:off x="7203234" y="901972"/>
                <a:ext cx="1175658" cy="1866122"/>
              </a:xfrm>
              <a:prstGeom prst="arc">
                <a:avLst>
                  <a:gd name="adj1" fmla="val 20692658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945253" y="798473"/>
              <a:ext cx="0" cy="4365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997967" y="3197925"/>
              <a:ext cx="0" cy="3953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Flowchart: Data 82"/>
          <p:cNvSpPr/>
          <p:nvPr/>
        </p:nvSpPr>
        <p:spPr>
          <a:xfrm>
            <a:off x="7210658" y="630255"/>
            <a:ext cx="2946043" cy="464897"/>
          </a:xfrm>
          <a:prstGeom prst="flowChartInputOutp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436155" y="4264582"/>
            <a:ext cx="50071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xo (</a:t>
            </a:r>
            <a:r>
              <a:rPr lang="en-US" sz="3200" dirty="0"/>
              <a:t>l</a:t>
            </a:r>
            <a:r>
              <a:rPr lang="en-US" sz="3200" baseline="-25000" dirty="0"/>
              <a:t>0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87" name="Picture 7" descr="thuoc 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838" y="1093725"/>
            <a:ext cx="714375" cy="752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AutoShape 42"/>
          <p:cNvSpPr>
            <a:spLocks/>
          </p:cNvSpPr>
          <p:nvPr/>
        </p:nvSpPr>
        <p:spPr bwMode="auto">
          <a:xfrm flipH="1">
            <a:off x="8958479" y="1294949"/>
            <a:ext cx="1113183" cy="2223857"/>
          </a:xfrm>
          <a:prstGeom prst="lef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9" name="Text Box 38"/>
          <p:cNvSpPr txBox="1">
            <a:spLocks noChangeArrowheads="1"/>
          </p:cNvSpPr>
          <p:nvPr/>
        </p:nvSpPr>
        <p:spPr bwMode="auto">
          <a:xfrm>
            <a:off x="10031904" y="2034083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o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 =  ?</a:t>
            </a:r>
          </a:p>
        </p:txBody>
      </p:sp>
      <p:sp>
        <p:nvSpPr>
          <p:cNvPr id="91" name="Text Box 45"/>
          <p:cNvSpPr txBox="1">
            <a:spLocks noChangeArrowheads="1"/>
          </p:cNvSpPr>
          <p:nvPr/>
        </p:nvSpPr>
        <p:spPr bwMode="auto">
          <a:xfrm>
            <a:off x="10990474" y="2161163"/>
            <a:ext cx="914400" cy="457200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4cm</a:t>
            </a:r>
          </a:p>
        </p:txBody>
      </p:sp>
    </p:spTree>
    <p:extLst>
      <p:ext uri="{BB962C8B-B14F-4D97-AF65-F5344CB8AC3E}">
        <p14:creationId xmlns:p14="http://schemas.microsoft.com/office/powerpoint/2010/main" val="40200445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36" grpId="0"/>
      <p:bldP spid="69" grpId="0"/>
      <p:bldP spid="83" grpId="0" animBg="1"/>
      <p:bldP spid="85" grpId="0"/>
      <p:bldP spid="88" grpId="0" animBg="1"/>
      <p:bldP spid="89" grpId="0"/>
      <p:bldP spid="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BIẾN DẠNG CỦA LÒ XO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414" y="1357063"/>
            <a:ext cx="701773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02413" y="2343040"/>
            <a:ext cx="50071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+ Treo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8463177" y="881988"/>
            <a:ext cx="600028" cy="2651746"/>
            <a:chOff x="1619857" y="798473"/>
            <a:chExt cx="600028" cy="2794777"/>
          </a:xfrm>
        </p:grpSpPr>
        <p:grpSp>
          <p:nvGrpSpPr>
            <p:cNvPr id="71" name="Group 70"/>
            <p:cNvGrpSpPr/>
            <p:nvPr/>
          </p:nvGrpSpPr>
          <p:grpSpPr>
            <a:xfrm rot="5400000">
              <a:off x="938421" y="1916460"/>
              <a:ext cx="1962900" cy="600028"/>
              <a:chOff x="3415004" y="901972"/>
              <a:chExt cx="4963888" cy="1922108"/>
            </a:xfrm>
          </p:grpSpPr>
          <p:sp>
            <p:nvSpPr>
              <p:cNvPr id="74" name="Arc 73"/>
              <p:cNvSpPr/>
              <p:nvPr/>
            </p:nvSpPr>
            <p:spPr>
              <a:xfrm>
                <a:off x="3415004" y="933061"/>
                <a:ext cx="1175658" cy="1866122"/>
              </a:xfrm>
              <a:prstGeom prst="arc">
                <a:avLst>
                  <a:gd name="adj1" fmla="val 17083873"/>
                  <a:gd name="adj2" fmla="val 11460322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Arc 74"/>
              <p:cNvSpPr/>
              <p:nvPr/>
            </p:nvSpPr>
            <p:spPr>
              <a:xfrm>
                <a:off x="3903302" y="917512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Arc 75"/>
              <p:cNvSpPr/>
              <p:nvPr/>
            </p:nvSpPr>
            <p:spPr>
              <a:xfrm>
                <a:off x="4372950" y="939296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Arc 76"/>
              <p:cNvSpPr/>
              <p:nvPr/>
            </p:nvSpPr>
            <p:spPr>
              <a:xfrm>
                <a:off x="4839475" y="957957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Arc 77"/>
              <p:cNvSpPr/>
              <p:nvPr/>
            </p:nvSpPr>
            <p:spPr>
              <a:xfrm>
                <a:off x="5324661" y="920635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Arc 78"/>
              <p:cNvSpPr/>
              <p:nvPr/>
            </p:nvSpPr>
            <p:spPr>
              <a:xfrm>
                <a:off x="5809861" y="901974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Arc 79"/>
              <p:cNvSpPr/>
              <p:nvPr/>
            </p:nvSpPr>
            <p:spPr>
              <a:xfrm>
                <a:off x="6257730" y="901973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Arc 80"/>
              <p:cNvSpPr/>
              <p:nvPr/>
            </p:nvSpPr>
            <p:spPr>
              <a:xfrm>
                <a:off x="6739814" y="901974"/>
                <a:ext cx="1175657" cy="1866123"/>
              </a:xfrm>
              <a:prstGeom prst="arc">
                <a:avLst>
                  <a:gd name="adj1" fmla="val 17083873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Arc 81"/>
              <p:cNvSpPr/>
              <p:nvPr/>
            </p:nvSpPr>
            <p:spPr>
              <a:xfrm>
                <a:off x="7203234" y="901972"/>
                <a:ext cx="1175658" cy="1866122"/>
              </a:xfrm>
              <a:prstGeom prst="arc">
                <a:avLst>
                  <a:gd name="adj1" fmla="val 20692658"/>
                  <a:gd name="adj2" fmla="val 15279197"/>
                </a:avLst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945253" y="798473"/>
              <a:ext cx="0" cy="436552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997967" y="3197925"/>
              <a:ext cx="0" cy="39532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Flowchart: Data 82"/>
          <p:cNvSpPr/>
          <p:nvPr/>
        </p:nvSpPr>
        <p:spPr>
          <a:xfrm>
            <a:off x="7210658" y="630255"/>
            <a:ext cx="2946043" cy="464897"/>
          </a:xfrm>
          <a:prstGeom prst="flowChartInputOutp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436155" y="4582630"/>
            <a:ext cx="50071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(</a:t>
            </a:r>
            <a:r>
              <a:rPr lang="en-US" sz="4000" dirty="0"/>
              <a:t>l</a:t>
            </a:r>
            <a:r>
              <a:rPr lang="en-US" sz="4000" baseline="-25000" dirty="0"/>
              <a:t>0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87" name="Picture 7" descr="thuoc 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838" y="1093725"/>
            <a:ext cx="714375" cy="752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AutoShape 42"/>
          <p:cNvSpPr>
            <a:spLocks/>
          </p:cNvSpPr>
          <p:nvPr/>
        </p:nvSpPr>
        <p:spPr bwMode="auto">
          <a:xfrm flipH="1">
            <a:off x="8958479" y="1294949"/>
            <a:ext cx="1113183" cy="2223857"/>
          </a:xfrm>
          <a:prstGeom prst="lef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9" name="Text Box 38"/>
          <p:cNvSpPr txBox="1">
            <a:spLocks noChangeArrowheads="1"/>
          </p:cNvSpPr>
          <p:nvPr/>
        </p:nvSpPr>
        <p:spPr bwMode="auto">
          <a:xfrm>
            <a:off x="10031904" y="2034083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o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 =  ?</a:t>
            </a:r>
          </a:p>
        </p:txBody>
      </p:sp>
      <p:sp>
        <p:nvSpPr>
          <p:cNvPr id="91" name="Text Box 45"/>
          <p:cNvSpPr txBox="1">
            <a:spLocks noChangeArrowheads="1"/>
          </p:cNvSpPr>
          <p:nvPr/>
        </p:nvSpPr>
        <p:spPr bwMode="auto">
          <a:xfrm>
            <a:off x="10990474" y="2161163"/>
            <a:ext cx="914400" cy="457200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4cm</a:t>
            </a:r>
          </a:p>
        </p:txBody>
      </p:sp>
    </p:spTree>
    <p:extLst>
      <p:ext uri="{BB962C8B-B14F-4D97-AF65-F5344CB8AC3E}">
        <p14:creationId xmlns:p14="http://schemas.microsoft.com/office/powerpoint/2010/main" val="32195338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69" grpId="0"/>
      <p:bldP spid="83" grpId="0" animBg="1"/>
      <p:bldP spid="85" grpId="0"/>
      <p:bldP spid="88" grpId="0" animBg="1"/>
      <p:bldP spid="89" grpId="0"/>
      <p:bldP spid="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7" descr="thuoc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2248" y="1006978"/>
            <a:ext cx="714375" cy="80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7" descr="thuoc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315" y="995403"/>
            <a:ext cx="714375" cy="805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 descr="thuoc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55" y="1030127"/>
            <a:ext cx="714375" cy="7940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7" name="Group 76"/>
          <p:cNvGrpSpPr/>
          <p:nvPr/>
        </p:nvGrpSpPr>
        <p:grpSpPr>
          <a:xfrm>
            <a:off x="36199" y="527104"/>
            <a:ext cx="2946043" cy="3041399"/>
            <a:chOff x="524945" y="551851"/>
            <a:chExt cx="2946043" cy="3041399"/>
          </a:xfrm>
        </p:grpSpPr>
        <p:grpSp>
          <p:nvGrpSpPr>
            <p:cNvPr id="46" name="Group 45"/>
            <p:cNvGrpSpPr/>
            <p:nvPr/>
          </p:nvGrpSpPr>
          <p:grpSpPr>
            <a:xfrm>
              <a:off x="1619857" y="798473"/>
              <a:ext cx="600028" cy="2794777"/>
              <a:chOff x="1619857" y="798473"/>
              <a:chExt cx="600028" cy="2794777"/>
            </a:xfrm>
          </p:grpSpPr>
          <p:grpSp>
            <p:nvGrpSpPr>
              <p:cNvPr id="27" name="Group 26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4" name="Arc 3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Arc 6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Arc 19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Arc 20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Arc 21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Arc 22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Arc 23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Arc 24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Arc 25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6" name="Straight Connector 35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Flowchart: Data 33"/>
            <p:cNvSpPr/>
            <p:nvPr/>
          </p:nvSpPr>
          <p:spPr>
            <a:xfrm>
              <a:off x="524945" y="551851"/>
              <a:ext cx="2946043" cy="464897"/>
            </a:xfrm>
            <a:prstGeom prst="flowChartInputOutpu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4" name="Picture 7" descr="thuoc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204" y="1006978"/>
            <a:ext cx="714375" cy="801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8" name="Group 107"/>
          <p:cNvGrpSpPr/>
          <p:nvPr/>
        </p:nvGrpSpPr>
        <p:grpSpPr>
          <a:xfrm>
            <a:off x="3855845" y="-1994329"/>
            <a:ext cx="655282" cy="5569237"/>
            <a:chOff x="4755478" y="-1921264"/>
            <a:chExt cx="655282" cy="5569237"/>
          </a:xfrm>
        </p:grpSpPr>
        <p:grpSp>
          <p:nvGrpSpPr>
            <p:cNvPr id="109" name="Group 108"/>
            <p:cNvGrpSpPr/>
            <p:nvPr/>
          </p:nvGrpSpPr>
          <p:grpSpPr>
            <a:xfrm>
              <a:off x="4755478" y="-1921264"/>
              <a:ext cx="600028" cy="2794777"/>
              <a:chOff x="1619857" y="798473"/>
              <a:chExt cx="600028" cy="2794777"/>
            </a:xfrm>
          </p:grpSpPr>
          <p:grpSp>
            <p:nvGrpSpPr>
              <p:cNvPr id="123" name="Group 122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126" name="Arc 125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Arc 126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Arc 127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Arc 128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Arc 129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Arc 130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Arc 131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Arc 132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Arc 133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24" name="Straight Connector 123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/>
            <p:cNvGrpSpPr/>
            <p:nvPr/>
          </p:nvGrpSpPr>
          <p:grpSpPr>
            <a:xfrm>
              <a:off x="4810732" y="853196"/>
              <a:ext cx="600028" cy="2794777"/>
              <a:chOff x="1619857" y="798473"/>
              <a:chExt cx="600028" cy="2794777"/>
            </a:xfrm>
          </p:grpSpPr>
          <p:grpSp>
            <p:nvGrpSpPr>
              <p:cNvPr id="111" name="Group 110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114" name="Arc 113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Arc 114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Arc 115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Arc 116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Arc 117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Arc 118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Arc 119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Arc 120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Arc 121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12" name="Straight Connector 111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Flowchart: Data 79"/>
          <p:cNvSpPr/>
          <p:nvPr/>
        </p:nvSpPr>
        <p:spPr>
          <a:xfrm>
            <a:off x="2974818" y="534492"/>
            <a:ext cx="2946043" cy="464897"/>
          </a:xfrm>
          <a:prstGeom prst="flowChartInputOutp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/>
          <p:cNvSpPr/>
          <p:nvPr/>
        </p:nvSpPr>
        <p:spPr>
          <a:xfrm>
            <a:off x="3944504" y="3567974"/>
            <a:ext cx="663357" cy="412356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50g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6931843" y="-1991146"/>
            <a:ext cx="655282" cy="5569237"/>
            <a:chOff x="4755478" y="-1921264"/>
            <a:chExt cx="655282" cy="5569237"/>
          </a:xfrm>
        </p:grpSpPr>
        <p:grpSp>
          <p:nvGrpSpPr>
            <p:cNvPr id="55" name="Group 54"/>
            <p:cNvGrpSpPr/>
            <p:nvPr/>
          </p:nvGrpSpPr>
          <p:grpSpPr>
            <a:xfrm>
              <a:off x="4755478" y="-1921264"/>
              <a:ext cx="600028" cy="2794777"/>
              <a:chOff x="1619857" y="798473"/>
              <a:chExt cx="600028" cy="2794777"/>
            </a:xfrm>
          </p:grpSpPr>
          <p:grpSp>
            <p:nvGrpSpPr>
              <p:cNvPr id="69" name="Group 68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72" name="Arc 71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Arc 72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Arc 73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Arc 74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Arc 75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Arc 77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Arc 78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Arc 80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Arc 81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0" name="Straight Connector 69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/>
            <p:cNvGrpSpPr/>
            <p:nvPr/>
          </p:nvGrpSpPr>
          <p:grpSpPr>
            <a:xfrm>
              <a:off x="4810732" y="853196"/>
              <a:ext cx="600028" cy="2794777"/>
              <a:chOff x="1619857" y="798473"/>
              <a:chExt cx="600028" cy="2794777"/>
            </a:xfrm>
          </p:grpSpPr>
          <p:grpSp>
            <p:nvGrpSpPr>
              <p:cNvPr id="57" name="Group 56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60" name="Arc 59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Arc 60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Arc 61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Arc 62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Arc 63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Arc 64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Arc 65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Arc 66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Arc 67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8" name="Straight Connector 57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Flowchart: Data 51"/>
          <p:cNvSpPr/>
          <p:nvPr/>
        </p:nvSpPr>
        <p:spPr>
          <a:xfrm>
            <a:off x="5867106" y="543460"/>
            <a:ext cx="2946043" cy="464897"/>
          </a:xfrm>
          <a:prstGeom prst="flowChartInputOutp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0058684" y="3583346"/>
            <a:ext cx="677207" cy="1244491"/>
            <a:chOff x="9223086" y="1060786"/>
            <a:chExt cx="677207" cy="1244491"/>
          </a:xfrm>
        </p:grpSpPr>
        <p:sp>
          <p:nvSpPr>
            <p:cNvPr id="85" name="Trapezoid 84"/>
            <p:cNvSpPr/>
            <p:nvPr/>
          </p:nvSpPr>
          <p:spPr>
            <a:xfrm>
              <a:off x="9223086" y="1892921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  <p:sp>
          <p:nvSpPr>
            <p:cNvPr id="86" name="Trapezoid 85"/>
            <p:cNvSpPr/>
            <p:nvPr/>
          </p:nvSpPr>
          <p:spPr>
            <a:xfrm>
              <a:off x="9223086" y="106078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  <p:sp>
          <p:nvSpPr>
            <p:cNvPr id="87" name="Trapezoid 86"/>
            <p:cNvSpPr/>
            <p:nvPr/>
          </p:nvSpPr>
          <p:spPr>
            <a:xfrm>
              <a:off x="9236936" y="147726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7035790" y="3571029"/>
            <a:ext cx="677207" cy="828836"/>
            <a:chOff x="9223086" y="1060786"/>
            <a:chExt cx="677207" cy="828836"/>
          </a:xfrm>
        </p:grpSpPr>
        <p:sp>
          <p:nvSpPr>
            <p:cNvPr id="89" name="Trapezoid 88"/>
            <p:cNvSpPr/>
            <p:nvPr/>
          </p:nvSpPr>
          <p:spPr>
            <a:xfrm>
              <a:off x="9223086" y="106078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  <p:sp>
          <p:nvSpPr>
            <p:cNvPr id="90" name="Trapezoid 89"/>
            <p:cNvSpPr/>
            <p:nvPr/>
          </p:nvSpPr>
          <p:spPr>
            <a:xfrm>
              <a:off x="9236936" y="1477266"/>
              <a:ext cx="663357" cy="41235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50g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9973747" y="-1997242"/>
            <a:ext cx="655282" cy="5569237"/>
            <a:chOff x="4755478" y="-1921264"/>
            <a:chExt cx="655282" cy="5569237"/>
          </a:xfrm>
        </p:grpSpPr>
        <p:grpSp>
          <p:nvGrpSpPr>
            <p:cNvPr id="95" name="Group 94"/>
            <p:cNvGrpSpPr/>
            <p:nvPr/>
          </p:nvGrpSpPr>
          <p:grpSpPr>
            <a:xfrm>
              <a:off x="4755478" y="-1921264"/>
              <a:ext cx="600028" cy="2794777"/>
              <a:chOff x="1619857" y="798473"/>
              <a:chExt cx="600028" cy="2794777"/>
            </a:xfrm>
          </p:grpSpPr>
          <p:grpSp>
            <p:nvGrpSpPr>
              <p:cNvPr id="140" name="Group 139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143" name="Arc 142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Arc 143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Arc 144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Arc 145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Arc 146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Arc 147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Arc 148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Arc 149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Arc 150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41" name="Straight Connector 140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/>
            <p:cNvGrpSpPr/>
            <p:nvPr/>
          </p:nvGrpSpPr>
          <p:grpSpPr>
            <a:xfrm>
              <a:off x="4810732" y="853196"/>
              <a:ext cx="600028" cy="2794777"/>
              <a:chOff x="1619857" y="798473"/>
              <a:chExt cx="600028" cy="2794777"/>
            </a:xfrm>
          </p:grpSpPr>
          <p:grpSp>
            <p:nvGrpSpPr>
              <p:cNvPr id="97" name="Group 96"/>
              <p:cNvGrpSpPr/>
              <p:nvPr/>
            </p:nvGrpSpPr>
            <p:grpSpPr>
              <a:xfrm rot="5400000">
                <a:off x="938421" y="1916460"/>
                <a:ext cx="1962900" cy="600028"/>
                <a:chOff x="3415004" y="901972"/>
                <a:chExt cx="4963888" cy="1922108"/>
              </a:xfrm>
            </p:grpSpPr>
            <p:sp>
              <p:nvSpPr>
                <p:cNvPr id="103" name="Arc 102"/>
                <p:cNvSpPr/>
                <p:nvPr/>
              </p:nvSpPr>
              <p:spPr>
                <a:xfrm>
                  <a:off x="3415004" y="933061"/>
                  <a:ext cx="1175658" cy="1866122"/>
                </a:xfrm>
                <a:prstGeom prst="arc">
                  <a:avLst>
                    <a:gd name="adj1" fmla="val 17083873"/>
                    <a:gd name="adj2" fmla="val 11460322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Arc 103"/>
                <p:cNvSpPr/>
                <p:nvPr/>
              </p:nvSpPr>
              <p:spPr>
                <a:xfrm>
                  <a:off x="3903302" y="917512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Arc 104"/>
                <p:cNvSpPr/>
                <p:nvPr/>
              </p:nvSpPr>
              <p:spPr>
                <a:xfrm>
                  <a:off x="4372950" y="939296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Arc 105"/>
                <p:cNvSpPr/>
                <p:nvPr/>
              </p:nvSpPr>
              <p:spPr>
                <a:xfrm>
                  <a:off x="4839475" y="957957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Arc 134"/>
                <p:cNvSpPr/>
                <p:nvPr/>
              </p:nvSpPr>
              <p:spPr>
                <a:xfrm>
                  <a:off x="5324661" y="920635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Arc 135"/>
                <p:cNvSpPr/>
                <p:nvPr/>
              </p:nvSpPr>
              <p:spPr>
                <a:xfrm>
                  <a:off x="5809861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Arc 136"/>
                <p:cNvSpPr/>
                <p:nvPr/>
              </p:nvSpPr>
              <p:spPr>
                <a:xfrm>
                  <a:off x="6257730" y="901973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Arc 137"/>
                <p:cNvSpPr/>
                <p:nvPr/>
              </p:nvSpPr>
              <p:spPr>
                <a:xfrm>
                  <a:off x="6739814" y="901974"/>
                  <a:ext cx="1175657" cy="1866123"/>
                </a:xfrm>
                <a:prstGeom prst="arc">
                  <a:avLst>
                    <a:gd name="adj1" fmla="val 17083873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Arc 138"/>
                <p:cNvSpPr/>
                <p:nvPr/>
              </p:nvSpPr>
              <p:spPr>
                <a:xfrm>
                  <a:off x="7203234" y="901972"/>
                  <a:ext cx="1175658" cy="1866122"/>
                </a:xfrm>
                <a:prstGeom prst="arc">
                  <a:avLst>
                    <a:gd name="adj1" fmla="val 20692658"/>
                    <a:gd name="adj2" fmla="val 15279197"/>
                  </a:avLst>
                </a:prstGeom>
                <a:ln w="508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01" name="Straight Connector 100"/>
              <p:cNvCxnSpPr/>
              <p:nvPr/>
            </p:nvCxnSpPr>
            <p:spPr>
              <a:xfrm>
                <a:off x="1945253" y="798473"/>
                <a:ext cx="0" cy="43655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1997967" y="3197925"/>
                <a:ext cx="0" cy="395325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Flowchart: Data 90"/>
          <p:cNvSpPr/>
          <p:nvPr/>
        </p:nvSpPr>
        <p:spPr>
          <a:xfrm>
            <a:off x="8677362" y="565230"/>
            <a:ext cx="2946043" cy="464897"/>
          </a:xfrm>
          <a:prstGeom prst="flowChartInputOutp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accel="10000" decel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30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00000" y="121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42" presetClass="path" presetSubtype="0" accel="10000" decel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66898E-6 L -0.00143 0.0883 " pathEditMode="relative" rAng="0" ptsTypes="AA">
                                      <p:cBhvr>
                                        <p:cTn id="4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44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mph" presetSubtype="0" accel="10000" decel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3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00000" y="142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42" presetClass="path" presetSubtype="0" accel="10000" decel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5757E-6 -3.33333E-6 L 0.00222 0.17176 " pathEditMode="relative" rAng="0" ptsTypes="AA">
                                      <p:cBhvr>
                                        <p:cTn id="67" dur="3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8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mph" presetSubtype="0" accel="10000" decel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3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00000" y="164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42" presetClass="path" presetSubtype="0" accel="10000" decel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0091E-6 2.80296E-6 L -0.00131 0.25879 " pathEditMode="relative" rAng="0" ptsTypes="AA">
                                      <p:cBhvr>
                                        <p:cTn id="9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29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6" grpId="0" animBg="1"/>
      <p:bldP spid="6" grpId="1" animBg="1"/>
      <p:bldP spid="52" grpId="0" animBg="1"/>
      <p:bldP spid="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ĐIỀN KẾT QUẢ ĐO Đ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GHI VÀO BẢNG 39.1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14516"/>
              </p:ext>
            </p:extLst>
          </p:nvPr>
        </p:nvGraphicFramePr>
        <p:xfrm>
          <a:off x="178903" y="1133061"/>
          <a:ext cx="11847444" cy="537116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961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4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1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8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99804">
                <a:tc>
                  <a:txBody>
                    <a:bodyPr/>
                    <a:lstStyle/>
                    <a:p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số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quả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nặng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50g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móc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vào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lò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xo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Tổng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khối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l</a:t>
                      </a:r>
                      <a:r>
                        <a:rPr lang="vi-VN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ượng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các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quả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nặng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(g)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Chiêu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dài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của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lò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xo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Độ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dãn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của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32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lò</a:t>
                      </a:r>
                      <a:r>
                        <a:rPr lang="en-US" sz="3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0000FF"/>
                          </a:solidFill>
                        </a:rPr>
                        <a:t> xo (cm)</a:t>
                      </a:r>
                    </a:p>
                    <a:p>
                      <a:endParaRPr lang="en-US" sz="32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3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sz="4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391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en-US" sz="4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quả</a:t>
                      </a: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4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nặng</a:t>
                      </a:r>
                      <a:endParaRPr lang="en-US" sz="4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3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2 </a:t>
                      </a:r>
                      <a:r>
                        <a:rPr lang="en-US" sz="4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quả</a:t>
                      </a: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4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nặng</a:t>
                      </a:r>
                      <a:endParaRPr lang="en-US" sz="4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45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3 </a:t>
                      </a:r>
                      <a:r>
                        <a:rPr lang="en-US" sz="4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quả</a:t>
                      </a: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4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nặng</a:t>
                      </a:r>
                      <a:endParaRPr lang="en-US" sz="4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  <a:noFill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Text Box 38"/>
          <p:cNvSpPr txBox="1">
            <a:spLocks noChangeArrowheads="1"/>
          </p:cNvSpPr>
          <p:nvPr/>
        </p:nvSpPr>
        <p:spPr bwMode="auto">
          <a:xfrm>
            <a:off x="5890609" y="2802709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o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5910487" y="3538205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1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5890609" y="4390002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2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5870731" y="542961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3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9150640" y="5463005"/>
            <a:ext cx="19944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3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- 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o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9150640" y="4449636"/>
            <a:ext cx="19944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2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- 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o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9130765" y="3594749"/>
            <a:ext cx="19944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1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- l</a:t>
            </a:r>
            <a:r>
              <a:rPr lang="en-US" altLang="en-US" sz="3200" b="0" i="1" baseline="-25000" dirty="0">
                <a:solidFill>
                  <a:srgbClr val="CC0000"/>
                </a:solidFill>
                <a:latin typeface="VNI-Times" panose="020B0604020202020204" pitchFamily="2" charset="0"/>
              </a:rPr>
              <a:t>o</a:t>
            </a:r>
            <a:r>
              <a:rPr lang="en-US" altLang="en-US" sz="3200" b="0" i="1" dirty="0">
                <a:solidFill>
                  <a:srgbClr val="CC0000"/>
                </a:solidFill>
                <a:latin typeface="VNI-Times" panose="020B0604020202020204" pitchFamily="2" charset="0"/>
              </a:rPr>
              <a:t> =  ?</a:t>
            </a: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6774095" y="2802846"/>
            <a:ext cx="1057941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4cm</a:t>
            </a:r>
          </a:p>
        </p:txBody>
      </p:sp>
      <p:sp>
        <p:nvSpPr>
          <p:cNvPr id="18" name="Text Box 45"/>
          <p:cNvSpPr txBox="1">
            <a:spLocks noChangeArrowheads="1"/>
          </p:cNvSpPr>
          <p:nvPr/>
        </p:nvSpPr>
        <p:spPr bwMode="auto">
          <a:xfrm>
            <a:off x="3905000" y="3583773"/>
            <a:ext cx="914400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50g</a:t>
            </a:r>
          </a:p>
        </p:txBody>
      </p: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6767472" y="3551586"/>
            <a:ext cx="1064564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5cm</a:t>
            </a:r>
          </a:p>
        </p:txBody>
      </p:sp>
      <p:sp>
        <p:nvSpPr>
          <p:cNvPr id="25" name="Text Box 45"/>
          <p:cNvSpPr txBox="1">
            <a:spLocks noChangeArrowheads="1"/>
          </p:cNvSpPr>
          <p:nvPr/>
        </p:nvSpPr>
        <p:spPr bwMode="auto">
          <a:xfrm>
            <a:off x="3626708" y="4432716"/>
            <a:ext cx="1442252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100g</a:t>
            </a:r>
          </a:p>
        </p:txBody>
      </p:sp>
      <p:sp>
        <p:nvSpPr>
          <p:cNvPr id="26" name="Text Box 45"/>
          <p:cNvSpPr txBox="1">
            <a:spLocks noChangeArrowheads="1"/>
          </p:cNvSpPr>
          <p:nvPr/>
        </p:nvSpPr>
        <p:spPr bwMode="auto">
          <a:xfrm>
            <a:off x="6774094" y="4452720"/>
            <a:ext cx="1057941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6cm</a:t>
            </a:r>
          </a:p>
        </p:txBody>
      </p:sp>
      <p:sp>
        <p:nvSpPr>
          <p:cNvPr id="29" name="Text Box 45"/>
          <p:cNvSpPr txBox="1">
            <a:spLocks noChangeArrowheads="1"/>
          </p:cNvSpPr>
          <p:nvPr/>
        </p:nvSpPr>
        <p:spPr bwMode="auto">
          <a:xfrm>
            <a:off x="3580328" y="5400114"/>
            <a:ext cx="1442252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150g</a:t>
            </a:r>
          </a:p>
        </p:txBody>
      </p: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6774094" y="5506254"/>
            <a:ext cx="1057941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7cm</a:t>
            </a:r>
          </a:p>
        </p:txBody>
      </p:sp>
      <p:sp>
        <p:nvSpPr>
          <p:cNvPr id="41" name="Text Box 45"/>
          <p:cNvSpPr txBox="1">
            <a:spLocks noChangeArrowheads="1"/>
          </p:cNvSpPr>
          <p:nvPr/>
        </p:nvSpPr>
        <p:spPr bwMode="auto">
          <a:xfrm>
            <a:off x="10603925" y="3571464"/>
            <a:ext cx="1057990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1cm</a:t>
            </a: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10597301" y="4459350"/>
            <a:ext cx="1057990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2cm</a:t>
            </a:r>
          </a:p>
        </p:txBody>
      </p:sp>
      <p:sp>
        <p:nvSpPr>
          <p:cNvPr id="43" name="Text Box 45"/>
          <p:cNvSpPr txBox="1">
            <a:spLocks noChangeArrowheads="1"/>
          </p:cNvSpPr>
          <p:nvPr/>
        </p:nvSpPr>
        <p:spPr bwMode="auto">
          <a:xfrm>
            <a:off x="10590677" y="5466504"/>
            <a:ext cx="1057990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6216198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 animBg="1"/>
      <p:bldP spid="18" grpId="0" animBg="1"/>
      <p:bldP spid="24" grpId="0" animBg="1"/>
      <p:bldP spid="25" grpId="0" animBg="1"/>
      <p:bldP spid="26" grpId="0" animBg="1"/>
      <p:bldP spid="2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9516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1. BIẾN DẠNG CỦA LÒ XO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2414" y="1357063"/>
            <a:ext cx="701773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02413" y="2343040"/>
            <a:ext cx="114245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ộ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en-US" sz="4000" dirty="0">
                <a:latin typeface="VNI-Times" panose="020B0604020202020204" pitchFamily="2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04800" y="2246592"/>
            <a:ext cx="11152871" cy="255454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t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dãn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(l)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xo (</a:t>
            </a:r>
            <a:r>
              <a:rPr lang="en-US" altLang="en-US" sz="4000" dirty="0">
                <a:latin typeface="VNI-Times" panose="020B0604020202020204" pitchFamily="2" charset="0"/>
              </a:rPr>
              <a:t>l</a:t>
            </a:r>
            <a:r>
              <a:rPr lang="en-US" altLang="en-US" sz="4000" baseline="-25000" dirty="0">
                <a:latin typeface="VNI-Times" panose="020B0604020202020204" pitchFamily="2" charset="0"/>
              </a:rPr>
              <a:t>o</a:t>
            </a:r>
            <a:r>
              <a:rPr lang="en-US" altLang="en-US" sz="4000" dirty="0">
                <a:latin typeface="VNI-Times" panose="020B0604020202020204" pitchFamily="2" charset="0"/>
              </a:rPr>
              <a:t>): l - l</a:t>
            </a:r>
            <a:r>
              <a:rPr lang="en-US" altLang="en-US" sz="4000" baseline="-25000" dirty="0">
                <a:latin typeface="VNI-Times" panose="020B0604020202020204" pitchFamily="2" charset="0"/>
              </a:rPr>
              <a:t>o</a:t>
            </a:r>
            <a:r>
              <a:rPr lang="en-US" altLang="en-US" sz="4000" dirty="0">
                <a:latin typeface="VNI-Times" panose="020B0604020202020204" pitchFamily="2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7665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69" grpId="0"/>
      <p:bldP spid="8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2225</Words>
  <Application>Microsoft Office PowerPoint</Application>
  <PresentationFormat>Widescreen</PresentationFormat>
  <Paragraphs>280</Paragraphs>
  <Slides>38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Arial Black</vt:lpstr>
      <vt:lpstr>Calibri</vt:lpstr>
      <vt:lpstr>Calibri Light</vt:lpstr>
      <vt:lpstr>Times New Roman</vt:lpstr>
      <vt:lpstr>VNI-Times</vt:lpstr>
      <vt:lpstr>Wingdings</vt:lpstr>
      <vt:lpstr>Office Theme</vt:lpstr>
      <vt:lpstr>BÀI 39</vt:lpstr>
      <vt:lpstr>KHỞI ĐỘNG</vt:lpstr>
      <vt:lpstr>1. BIẾN DẠNG CỦA LÒ XO</vt:lpstr>
      <vt:lpstr>1. BIẾN DẠNG CỦA LÒ XO</vt:lpstr>
      <vt:lpstr>1. BIẾN DẠNG CỦA LÒ XO</vt:lpstr>
      <vt:lpstr>1. BIẾN DẠNG CỦA LÒ XO</vt:lpstr>
      <vt:lpstr>PowerPoint Presentation</vt:lpstr>
      <vt:lpstr>ĐIỀN KẾT QUẢ ĐO ĐƯỢC GHI VÀO BẢNG 39.1</vt:lpstr>
      <vt:lpstr>1. BIẾN DẠNG CỦA LÒ XO</vt:lpstr>
      <vt:lpstr>1. BIẾN DẠNG CỦA LÒ XO</vt:lpstr>
      <vt:lpstr> LUYỆN TẬP</vt:lpstr>
      <vt:lpstr>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 thi huynh nhu</cp:lastModifiedBy>
  <cp:revision>101</cp:revision>
  <dcterms:created xsi:type="dcterms:W3CDTF">2021-04-08T17:11:06Z</dcterms:created>
  <dcterms:modified xsi:type="dcterms:W3CDTF">2022-04-04T06:47:49Z</dcterms:modified>
</cp:coreProperties>
</file>