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gif" ContentType="image/gi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87" r:id="rId3"/>
    <p:sldId id="298" r:id="rId4"/>
    <p:sldId id="299" r:id="rId5"/>
    <p:sldId id="300" r:id="rId6"/>
    <p:sldId id="301" r:id="rId7"/>
    <p:sldId id="289" r:id="rId8"/>
    <p:sldId id="302" r:id="rId9"/>
    <p:sldId id="303" r:id="rId10"/>
    <p:sldId id="304" r:id="rId11"/>
    <p:sldId id="306" r:id="rId12"/>
    <p:sldId id="305" r:id="rId13"/>
    <p:sldId id="307" r:id="rId14"/>
    <p:sldId id="308" r:id="rId15"/>
    <p:sldId id="278" r:id="rId16"/>
    <p:sldId id="309" r:id="rId17"/>
    <p:sldId id="311" r:id="rId18"/>
    <p:sldId id="294" r:id="rId19"/>
    <p:sldId id="312" r:id="rId20"/>
    <p:sldId id="313" r:id="rId21"/>
    <p:sldId id="314" r:id="rId22"/>
    <p:sldId id="315" r:id="rId23"/>
    <p:sldId id="316" r:id="rId24"/>
    <p:sldId id="317" r:id="rId25"/>
    <p:sldId id="31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E6E6E6"/>
    <a:srgbClr val="84B5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14" autoAdjust="0"/>
    <p:restoredTop sz="93912" autoAdjust="0"/>
  </p:normalViewPr>
  <p:slideViewPr>
    <p:cSldViewPr snapToGrid="0">
      <p:cViewPr varScale="1">
        <p:scale>
          <a:sx n="99" d="100"/>
          <a:sy n="99" d="100"/>
        </p:scale>
        <p:origin x="92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B90D30-73AF-42CF-8C83-4A028CDF5445}" type="datetimeFigureOut">
              <a:rPr lang="en-US" smtClean="0"/>
              <a:t>3/30/25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7A9903-A023-40F8-9E79-241FEE5281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249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幻灯片图像占位符 17409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文本占位符 17410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49371284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幻灯片图像占位符 5427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文本占位符 5427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15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32235323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7A9903-A023-40F8-9E79-241FEE52811E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252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2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幻灯片图像占位符 8192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81923" name="文本占位符 81922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7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96387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9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10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11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12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13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幻灯片图像占位符 18433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5" name="文本占位符 18434"/>
          <p:cNvSpPr>
            <a:spLocks noGrp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lvl="0"/>
            <a:endParaRPr dirty="0"/>
          </a:p>
        </p:txBody>
      </p:sp>
      <p:sp>
        <p:nvSpPr>
          <p:cNvPr id="2" name="灯片编号占位符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 algn="r"/>
            <a:fld id="{9A0DB2DC-4C9A-4742-B13C-FB6460FD3503}" type="slidenum">
              <a:rPr lang="en-US" altLang="zh-CN" sz="1200" dirty="0"/>
              <a:t>14</a:t>
            </a:fld>
            <a:endParaRPr lang="zh-CN" sz="1200" dirty="0"/>
          </a:p>
        </p:txBody>
      </p:sp>
    </p:spTree>
    <p:extLst>
      <p:ext uri="{BB962C8B-B14F-4D97-AF65-F5344CB8AC3E}">
        <p14:creationId xmlns:p14="http://schemas.microsoft.com/office/powerpoint/2010/main" val="516025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AF6A9-7A39-4AE1-96D3-CA94DA3FFF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987A02-9EA2-4425-9BFA-30FF25D53F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2A441-B3B1-48BE-9C0E-1F642F1ECD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912AA3-E059-40AD-B72F-A7B634866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0DFF48-F212-4E04-9195-8093EA24BA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575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9C79D-464A-4512-A040-7BEA0C4811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F9CEF7-9443-4880-876A-E7462588E1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4499B-9A24-4C15-8403-C8764E05E3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D37281-2CC4-4C4B-A495-05D4403B1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01F7DF-73F2-4788-A813-4E2C9C9BA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0333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E1878D2-4B43-4143-8D5B-A667B0B63C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6F9CB1-2659-4CEE-B01B-BA9CAC802D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621B31-9402-4E51-8747-7E54DF773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D6D4C4-15C1-47A9-9D0C-69E6ED528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A5A4D7-D1B3-446A-A014-0C87838C8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12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7F89B8-238B-4AD6-B533-52C7AD4F9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66103-D13B-4D81-8733-CB5679A086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3E49C1-F609-4153-9D55-B209A91FE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9EEC09-54F7-42E6-9A2E-5FD8F2C36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C592A6-2B08-4C02-AE23-CF0B7011F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161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8A439C-5C82-484C-B55D-3D05E782B7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E7BABC-9A55-4503-83D5-C67C73CA7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06E2B-C2EB-4E91-AC0A-223F1890AC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9AE09B-1E9B-4651-B9FB-DE1883FED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2F9238-E49E-49F4-83D0-A515D94B1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2290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D3DEF-1D58-4181-8088-B0EF8966F6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4144A7-B609-4999-9C36-ED593D9137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2FAEA-138C-4C9C-9B23-81F599CC62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D8A661-F41B-45EB-B7C7-25D40ACE9E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3DF9D-6EBC-43FA-A36D-AC80F9E83B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E6CF6C-9504-4AC5-9EFE-061408D0D3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763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B76DF-4E02-49FE-8C43-130868B60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70F001-01CD-4203-BEF3-C372B962D6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371A6F-9153-40B1-8596-8C3FFD7C38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41C7A1A-5E1F-4BD9-ABC6-44DB7BEB77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DC79A6-290E-4A9C-A3CA-1458FB8713B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42FBF79-DD96-431E-B0C9-9D3A143DB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D21F97-DB76-4204-9891-27BBE5C730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80F338-DFAA-4436-A4BE-BE2558226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90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7ED11-DBEE-4278-A774-8758A6C5AF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E1BF1F-8D2A-41F7-8639-EC175100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856153-5F47-48CE-AEA5-925F3C3B15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FA8A1AF-733A-47C0-A6AE-AEDF09C56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9690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6A3E2D-FBDA-45B3-BC33-43046D8EA8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35F93E7-0223-4C00-A0BA-B6DE029A6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70A190-66C1-4A34-A63A-C0C0A1337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28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ED214-AEBA-4E0E-BFB2-749F62F95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CEE3BB-8C53-4CB6-968C-375F98ACD6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E8B113-CE8E-4ABA-A80B-EE06E8F911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F31448-5C04-40BE-A423-1290F9529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E5ABB1-AAD5-4B92-9491-5766D17FC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09DF4C-C988-46A8-B484-C3E0E69BF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1469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85206-09A4-4954-B4FE-619EB8EB22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49BB25-683D-47DA-8E70-5983A4382B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2F606F-4577-4A2D-B244-F9779B04CE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1376E4-434F-453C-B6DC-CE8AC0D1D6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193633-4B2C-40D4-B9B4-6669C9999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5F43B-942E-4138-9164-41EAEFE77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684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A2090A-4C24-4EE0-BD31-FF459A6FD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238B1F-052A-4FB3-B459-BF137C0CC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E6C84B-1BE1-40BD-9540-DAA233D38C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B86FA9-6CEC-4F9C-AC2F-574A49B3B060}" type="datetimeFigureOut">
              <a:rPr lang="en-US" smtClean="0"/>
              <a:t>3/30/25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C9949-37FF-4CA1-BC4C-0E09199A87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5A731-E936-4D17-B0D3-158BB424B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6C3D0E-A8F7-4BE9-9289-FDF15F6F7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78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de/gr%C3%BCn-stift-symbol-hand-schreiben-213702/" TargetMode="External"/><Relationship Id="rId4" Type="http://schemas.openxmlformats.org/officeDocument/2006/relationships/image" Target="../media/image1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fi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gi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f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pixabay.com/de/gr%C3%BCn-stift-symbol-hand-schreiben-213702/" TargetMode="Externa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jf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2084" descr="封面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38" y="4595"/>
            <a:ext cx="12123574" cy="684766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3" y="-106995"/>
            <a:ext cx="12162767" cy="5380455"/>
          </a:xfrm>
          <a:prstGeom prst="rect">
            <a:avLst/>
          </a:prstGeom>
        </p:spPr>
      </p:pic>
      <p:sp>
        <p:nvSpPr>
          <p:cNvPr id="2056" name="文本框 2055"/>
          <p:cNvSpPr txBox="1"/>
          <p:nvPr/>
        </p:nvSpPr>
        <p:spPr>
          <a:xfrm>
            <a:off x="33638" y="5286672"/>
            <a:ext cx="12191999" cy="157132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algn="ctr" defTabSz="1085915"/>
            <a:r>
              <a:rPr lang="en-US" altLang="zh-CN" sz="5211" b="1" dirty="0">
                <a:solidFill>
                  <a:schemeClr val="tx2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BÀI 38: </a:t>
            </a:r>
            <a:r>
              <a:rPr lang="en-US" altLang="zh-CN" sz="4400" b="1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LỰC TIẾP XÚC </a:t>
            </a:r>
          </a:p>
          <a:p>
            <a:pPr algn="ctr" defTabSz="1085915"/>
            <a:r>
              <a:rPr lang="en-US" altLang="zh-CN" sz="4400" b="1" dirty="0">
                <a:solidFill>
                  <a:srgbClr val="002060"/>
                </a:solidFill>
                <a:latin typeface="Times New Roman" panose="02020603050405020304" pitchFamily="18" charset="0"/>
                <a:ea typeface="黑体" panose="02010609060101010101" pitchFamily="2" charset="-122"/>
                <a:cs typeface="Times New Roman" panose="02020603050405020304" pitchFamily="18" charset="0"/>
              </a:rPr>
              <a:t>VÀ LỰC KHÔNG TIẾP XÚC</a:t>
            </a:r>
          </a:p>
        </p:txBody>
      </p:sp>
      <p:pic>
        <p:nvPicPr>
          <p:cNvPr id="2078" name="图片 2077" descr="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191" y="353872"/>
            <a:ext cx="2233532" cy="746809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088" name="图片 2087" descr="1-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379085" y="302171"/>
            <a:ext cx="2502383" cy="1165021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52400" y="88493"/>
            <a:ext cx="66250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2. LỰC KHÔNG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3107" y="445621"/>
            <a:ext cx="5486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38.2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687" y="1550441"/>
            <a:ext cx="7453313" cy="53075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3224" y="1643743"/>
            <a:ext cx="353474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38.2,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kéo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phía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069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0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66250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2. LỰC KHÔNG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313107" y="445621"/>
            <a:ext cx="5486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38.2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8687" y="1550441"/>
            <a:ext cx="7453313" cy="5307559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73224" y="1653193"/>
            <a:ext cx="360161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/>
              <a:t>Viên</a:t>
            </a:r>
            <a:r>
              <a:rPr lang="en-US" sz="3600" dirty="0"/>
              <a:t> bi </a:t>
            </a:r>
            <a:r>
              <a:rPr lang="en-US" sz="3600" dirty="0" err="1"/>
              <a:t>sắt</a:t>
            </a:r>
            <a:r>
              <a:rPr lang="en-US" sz="3600" dirty="0"/>
              <a:t> </a:t>
            </a:r>
            <a:r>
              <a:rPr lang="en-US" sz="3600" dirty="0" err="1"/>
              <a:t>bị</a:t>
            </a:r>
            <a:r>
              <a:rPr lang="en-US" sz="3600" dirty="0"/>
              <a:t> </a:t>
            </a:r>
            <a:r>
              <a:rPr lang="en-US" sz="3600" dirty="0" err="1"/>
              <a:t>kéo</a:t>
            </a:r>
            <a:r>
              <a:rPr lang="en-US" sz="3600" dirty="0"/>
              <a:t> </a:t>
            </a:r>
            <a:r>
              <a:rPr lang="en-US" sz="3600" dirty="0" err="1"/>
              <a:t>về</a:t>
            </a:r>
            <a:r>
              <a:rPr lang="en-US" sz="3600" dirty="0"/>
              <a:t> </a:t>
            </a:r>
            <a:r>
              <a:rPr lang="en-US" sz="3600" dirty="0" err="1"/>
              <a:t>phía</a:t>
            </a:r>
            <a:r>
              <a:rPr lang="en-US" sz="3600" dirty="0"/>
              <a:t> </a:t>
            </a:r>
            <a:r>
              <a:rPr lang="en-US" sz="3600" dirty="0" err="1"/>
              <a:t>nam</a:t>
            </a:r>
            <a:r>
              <a:rPr lang="en-US" sz="3600" dirty="0"/>
              <a:t> </a:t>
            </a:r>
            <a:r>
              <a:rPr lang="en-US" sz="3600" dirty="0" err="1"/>
              <a:t>châm</a:t>
            </a:r>
            <a:r>
              <a:rPr lang="en-US" sz="3600" dirty="0"/>
              <a:t> do </a:t>
            </a:r>
            <a:r>
              <a:rPr lang="en-US" sz="3600" dirty="0" err="1"/>
              <a:t>có</a:t>
            </a:r>
            <a:r>
              <a:rPr lang="en-US" sz="3600" dirty="0"/>
              <a:t> </a:t>
            </a:r>
            <a:r>
              <a:rPr lang="en-US" sz="3600" dirty="0" err="1"/>
              <a:t>lực</a:t>
            </a:r>
            <a:r>
              <a:rPr lang="en-US" sz="3600" dirty="0"/>
              <a:t> </a:t>
            </a:r>
            <a:r>
              <a:rPr lang="en-US" sz="3600" dirty="0" err="1"/>
              <a:t>hút</a:t>
            </a:r>
            <a:r>
              <a:rPr lang="en-US" sz="3600" dirty="0"/>
              <a:t> </a:t>
            </a:r>
            <a:r>
              <a:rPr lang="en-US" sz="3600" dirty="0" err="1"/>
              <a:t>từ</a:t>
            </a:r>
            <a:r>
              <a:rPr lang="en-US" sz="3600" dirty="0"/>
              <a:t> </a:t>
            </a:r>
            <a:r>
              <a:rPr lang="en-US" sz="3600" dirty="0" err="1"/>
              <a:t>nam</a:t>
            </a:r>
            <a:r>
              <a:rPr lang="en-US" sz="3600" dirty="0"/>
              <a:t> </a:t>
            </a:r>
            <a:r>
              <a:rPr lang="en-US" sz="3600" dirty="0" err="1"/>
              <a:t>châm</a:t>
            </a:r>
            <a:r>
              <a:rPr lang="en-US" sz="3600" dirty="0"/>
              <a:t> </a:t>
            </a:r>
            <a:r>
              <a:rPr lang="en-US" sz="3600" dirty="0" err="1"/>
              <a:t>tác</a:t>
            </a:r>
            <a:r>
              <a:rPr lang="en-US" sz="3600" dirty="0"/>
              <a:t> </a:t>
            </a:r>
            <a:r>
              <a:rPr lang="en-US" sz="3600" dirty="0" err="1"/>
              <a:t>dụng</a:t>
            </a:r>
            <a:r>
              <a:rPr lang="en-US" sz="3600" dirty="0"/>
              <a:t> </a:t>
            </a:r>
            <a:r>
              <a:rPr lang="en-US" sz="3600" dirty="0" err="1"/>
              <a:t>lên</a:t>
            </a:r>
            <a:r>
              <a:rPr lang="en-US" sz="3600" dirty="0"/>
              <a:t> </a:t>
            </a:r>
            <a:r>
              <a:rPr lang="en-US" sz="3600" dirty="0" err="1"/>
              <a:t>viên</a:t>
            </a:r>
            <a:r>
              <a:rPr lang="en-US" sz="3600" dirty="0"/>
              <a:t> bi.</a:t>
            </a:r>
          </a:p>
        </p:txBody>
      </p:sp>
    </p:spTree>
    <p:extLst>
      <p:ext uri="{BB962C8B-B14F-4D97-AF65-F5344CB8AC3E}">
        <p14:creationId xmlns:p14="http://schemas.microsoft.com/office/powerpoint/2010/main" val="345993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66250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</a:rPr>
              <a:t>2. LỰC KHÔNG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13402" y="1550441"/>
            <a:ext cx="4380564" cy="3855965"/>
            <a:chOff x="4113402" y="1550441"/>
            <a:chExt cx="4380564" cy="385596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202" y="1550441"/>
              <a:ext cx="3757126" cy="3768008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4113402" y="4644406"/>
              <a:ext cx="4380564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38.2 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152401" y="1653193"/>
            <a:ext cx="411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38.2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37.2,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8042988" y="1124217"/>
            <a:ext cx="4503527" cy="4191996"/>
            <a:chOff x="8042988" y="1124217"/>
            <a:chExt cx="4503527" cy="4191996"/>
          </a:xfrm>
        </p:grpSpPr>
        <p:pic>
          <p:nvPicPr>
            <p:cNvPr id="7" name="Picture 2" descr="C:\Users\Quang Huyen\Pictures\Screenshots\Screenshot (266)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2988" y="1124217"/>
              <a:ext cx="4366725" cy="37278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8165951" y="4554213"/>
              <a:ext cx="4380564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37.2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12199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66250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LỰC KHÔNG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52400" y="796379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4113402" y="1550441"/>
            <a:ext cx="4380564" cy="3855965"/>
            <a:chOff x="4113402" y="1550441"/>
            <a:chExt cx="4380564" cy="385596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202" y="1550441"/>
              <a:ext cx="3757126" cy="3768008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4113402" y="4644406"/>
              <a:ext cx="4380564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32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38.2 </a:t>
              </a:r>
            </a:p>
          </p:txBody>
        </p:sp>
      </p:grpSp>
      <p:sp>
        <p:nvSpPr>
          <p:cNvPr id="5" name="Rectangle 4"/>
          <p:cNvSpPr/>
          <p:nvPr/>
        </p:nvSpPr>
        <p:spPr>
          <a:xfrm>
            <a:off x="152401" y="1653193"/>
            <a:ext cx="41148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38.2: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8042988" y="1124217"/>
            <a:ext cx="4503527" cy="4191996"/>
            <a:chOff x="8042988" y="1124217"/>
            <a:chExt cx="4503527" cy="4191996"/>
          </a:xfrm>
        </p:grpSpPr>
        <p:pic>
          <p:nvPicPr>
            <p:cNvPr id="7" name="Picture 2" descr="C:\Users\Quang Huyen\Pictures\Screenshots\Screenshot (266)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2988" y="1124217"/>
              <a:ext cx="4366725" cy="37278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8165951" y="4554213"/>
              <a:ext cx="4380564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32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37.2 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155513" y="4250184"/>
            <a:ext cx="395788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37.2: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486400" y="5465490"/>
            <a:ext cx="561703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2689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19627" y="0"/>
            <a:ext cx="66250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LỰC KHÔNG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15078" y="441820"/>
            <a:ext cx="82296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anose="02020603050405020304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559837" y="1139899"/>
            <a:ext cx="6587411" cy="3855965"/>
            <a:chOff x="4113402" y="1550441"/>
            <a:chExt cx="4380564" cy="3855965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202" y="1550441"/>
              <a:ext cx="3757126" cy="3768008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4113402" y="4644406"/>
              <a:ext cx="4380564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32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38.2 </a:t>
              </a: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573912" y="900285"/>
            <a:ext cx="5972603" cy="4191996"/>
            <a:chOff x="8042988" y="1124217"/>
            <a:chExt cx="4503527" cy="4191996"/>
          </a:xfrm>
        </p:grpSpPr>
        <p:pic>
          <p:nvPicPr>
            <p:cNvPr id="7" name="Picture 2" descr="C:\Users\Quang Huyen\Pictures\Screenshots\Screenshot (266).png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042988" y="1124217"/>
              <a:ext cx="4366725" cy="372783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Rectangle 7"/>
            <p:cNvSpPr/>
            <p:nvPr/>
          </p:nvSpPr>
          <p:spPr>
            <a:xfrm>
              <a:off x="8165951" y="4554213"/>
              <a:ext cx="4380564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32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-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2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32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37.2 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279918" y="5110931"/>
            <a:ext cx="115139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bi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chưa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049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70D87C11-4D4C-420C-BC71-6AB2F25AC14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9" y="-22825"/>
            <a:ext cx="11838214" cy="188428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1F25039-ED3D-4FBA-93DE-9F34C7FEC273}"/>
              </a:ext>
            </a:extLst>
          </p:cNvPr>
          <p:cNvSpPr txBox="1"/>
          <p:nvPr/>
        </p:nvSpPr>
        <p:spPr>
          <a:xfrm>
            <a:off x="684438" y="2644170"/>
            <a:ext cx="1058091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xúc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gây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ra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không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xúc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chịu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3AB56A1-4C34-4B92-82EB-58D9257B7829}"/>
              </a:ext>
            </a:extLst>
          </p:cNvPr>
          <p:cNvSpPr txBox="1"/>
          <p:nvPr/>
        </p:nvSpPr>
        <p:spPr>
          <a:xfrm>
            <a:off x="1850573" y="1885966"/>
            <a:ext cx="58471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LỰC  KHÔNG TIẾP XÚC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8D7C22-E7A0-4D0B-A973-E8CC0EB116A7}"/>
              </a:ext>
            </a:extLst>
          </p:cNvPr>
          <p:cNvSpPr/>
          <p:nvPr/>
        </p:nvSpPr>
        <p:spPr>
          <a:xfrm>
            <a:off x="10615013" y="1610540"/>
            <a:ext cx="746908" cy="67102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rcRect/>
            <a:stretch>
              <a:fillRect l="323" t="9623" r="323" b="962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700"/>
                            </p:stCondLst>
                            <p:childTnLst>
                              <p:par>
                                <p:cTn id="11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9263" y="-140093"/>
            <a:ext cx="6695233" cy="4569286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6284688" y="0"/>
            <a:ext cx="6587411" cy="4675947"/>
            <a:chOff x="4113402" y="1550441"/>
            <a:chExt cx="4380564" cy="3855965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7202" y="1550441"/>
              <a:ext cx="3757126" cy="3768008"/>
            </a:xfrm>
            <a:prstGeom prst="rect">
              <a:avLst/>
            </a:prstGeom>
          </p:spPr>
        </p:pic>
        <p:sp>
          <p:nvSpPr>
            <p:cNvPr id="12" name="Rectangle 11"/>
            <p:cNvSpPr/>
            <p:nvPr/>
          </p:nvSpPr>
          <p:spPr>
            <a:xfrm>
              <a:off x="4113402" y="4644406"/>
              <a:ext cx="4380564" cy="762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>
                <a:lnSpc>
                  <a:spcPct val="150000"/>
                </a:lnSpc>
              </a:pPr>
              <a:r>
                <a:rPr lang="en-US" sz="2800" dirty="0">
                  <a:solidFill>
                    <a:srgbClr val="0000FF"/>
                  </a:solidFill>
                  <a:latin typeface="Times New Roman" panose="02020603050405020304" pitchFamily="18" charset="0"/>
                  <a:cs typeface="Times New Roman" pitchFamily="18" charset="0"/>
                </a:rPr>
                <a:t>-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Quan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sát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2800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hình</a:t>
              </a:r>
              <a:r>
                <a:rPr lang="en-US" sz="2800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38.2 </a:t>
              </a:r>
            </a:p>
          </p:txBody>
        </p:sp>
      </p:grpSp>
      <p:sp>
        <p:nvSpPr>
          <p:cNvPr id="13" name="Rectangle 12"/>
          <p:cNvSpPr/>
          <p:nvPr/>
        </p:nvSpPr>
        <p:spPr>
          <a:xfrm>
            <a:off x="295475" y="5248435"/>
            <a:ext cx="116134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38.1a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38.2?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96979" y="4537633"/>
            <a:ext cx="617686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38.1a: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515970" y="4905660"/>
            <a:ext cx="527792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2128683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xit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3" grpId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51" y="-18663"/>
            <a:ext cx="12002279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1373766" y="1148905"/>
            <a:ext cx="10539248" cy="3239444"/>
            <a:chOff x="-1238805" y="2958258"/>
            <a:chExt cx="10539248" cy="2765299"/>
          </a:xfrm>
        </p:grpSpPr>
        <p:pic>
          <p:nvPicPr>
            <p:cNvPr id="6" name="图片 71689" descr="10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-1238805" y="2958258"/>
              <a:ext cx="10539248" cy="2765299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4" name="Rectangle 3"/>
            <p:cNvSpPr/>
            <p:nvPr/>
          </p:nvSpPr>
          <p:spPr>
            <a:xfrm>
              <a:off x="-597165" y="3341768"/>
              <a:ext cx="9703837" cy="12348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vi-VN" sz="44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Em hãy tìm các ví dụ về lực không tiếp xúc trong đời sống?</a:t>
              </a:r>
              <a:endParaRPr lang="en-US" sz="44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10" name="图片 71689" descr="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87" y="-487807"/>
            <a:ext cx="12065420" cy="7159199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" name="Rectangle 12"/>
          <p:cNvSpPr/>
          <p:nvPr/>
        </p:nvSpPr>
        <p:spPr>
          <a:xfrm>
            <a:off x="597159" y="-2241"/>
            <a:ext cx="108608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tóc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giấy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23602" y="1489675"/>
            <a:ext cx="10860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Mẩu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cục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62949" y="2445462"/>
            <a:ext cx="10860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hút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77072" y="3322529"/>
            <a:ext cx="105280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đẩy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61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+.4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/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-9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E1583A2-E647-4914-84DB-26C9969FF92A}"/>
              </a:ext>
            </a:extLst>
          </p:cNvPr>
          <p:cNvSpPr txBox="1"/>
          <p:nvPr/>
        </p:nvSpPr>
        <p:spPr>
          <a:xfrm>
            <a:off x="0" y="1308903"/>
            <a:ext cx="4767943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</a:t>
            </a:r>
            <a:r>
              <a:rPr lang="en-US" sz="3200" b="1" dirty="0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vụ</a:t>
            </a:r>
            <a:r>
              <a:rPr lang="en-US" sz="3200" dirty="0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hỏi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ảnh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nào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thấy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xuất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điền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chỗ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chấm</a:t>
            </a:r>
            <a:r>
              <a:rPr lang="en-US" sz="32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……</a:t>
            </a:r>
            <a:endParaRPr lang="en-US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3200" b="1" dirty="0" err="1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3200" b="1" dirty="0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solidFill>
                  <a:srgbClr val="661A0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30s</a:t>
            </a:r>
          </a:p>
          <a:p>
            <a:pPr>
              <a:lnSpc>
                <a:spcPct val="150000"/>
              </a:lnSpc>
            </a:pP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FEA64FE7-BECF-4BDE-91B3-D9CBC1B8CEE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4582041"/>
              </p:ext>
            </p:extLst>
          </p:nvPr>
        </p:nvGraphicFramePr>
        <p:xfrm>
          <a:off x="4767943" y="429208"/>
          <a:ext cx="7559902" cy="66034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6834335" imgH="3762921" progId="Word.Document.12">
                  <p:embed/>
                </p:oleObj>
              </mc:Choice>
              <mc:Fallback>
                <p:oleObj name="Document" r:id="rId3" imgW="6834335" imgH="3762921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67943" y="429208"/>
                        <a:ext cx="7559902" cy="66034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6250921" y="3036344"/>
            <a:ext cx="22653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986233" y="5819945"/>
            <a:ext cx="226536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32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238788" y="2983080"/>
            <a:ext cx="15924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416371" y="5820978"/>
            <a:ext cx="15924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lực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tiếp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xúc</a:t>
            </a:r>
            <a:r>
              <a:rPr 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79309" y="60909"/>
            <a:ext cx="4609323" cy="132556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rPr>
              <a:t>LUYỆN TẬP</a:t>
            </a:r>
            <a:endParaRPr lang="en-US" sz="4800" b="1" dirty="0">
              <a:solidFill>
                <a:srgbClr val="0000FF"/>
              </a:solidFill>
              <a:latin typeface="Times New Roman" panose="02020603050405020304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167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000"/>
                            </p:stCondLst>
                            <p:childTnLst>
                              <p:par>
                                <p:cTn id="2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</a:pP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hợp nào sau đây liên quan đến lực tiếp xúc?</a:t>
            </a:r>
          </a:p>
          <a:p>
            <a:pPr>
              <a:spcBef>
                <a:spcPts val="1200"/>
              </a:spcBef>
            </a:pP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Bạn Nam đang mở cửa lớp</a:t>
            </a:r>
          </a:p>
          <a:p>
            <a:pPr>
              <a:spcBef>
                <a:spcPts val="1200"/>
              </a:spcBef>
            </a:pP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Vận động viên đang ném quả tạ</a:t>
            </a:r>
          </a:p>
          <a:p>
            <a:pPr>
              <a:spcBef>
                <a:spcPts val="1200"/>
              </a:spcBef>
            </a:pP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Các bạn đang làm thí nghiệm với thanh nam châm</a:t>
            </a:r>
          </a:p>
          <a:p>
            <a:pPr>
              <a:spcBef>
                <a:spcPts val="1200"/>
              </a:spcBef>
            </a:pP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Cả A và B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5880115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9561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899" y="3548924"/>
            <a:ext cx="4447254" cy="3429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2982"/>
            <a:ext cx="6864264" cy="6025018"/>
          </a:xfrm>
          <a:prstGeom prst="rect">
            <a:avLst/>
          </a:prstGeom>
        </p:spPr>
      </p:pic>
      <p:grpSp>
        <p:nvGrpSpPr>
          <p:cNvPr id="7" name="Group 44">
            <a:extLst>
              <a:ext uri="{FF2B5EF4-FFF2-40B4-BE49-F238E27FC236}">
                <a16:creationId xmlns:a16="http://schemas.microsoft.com/office/drawing/2014/main" id="{A4EE8C13-D199-48A3-BBAB-BB05623C83A6}"/>
              </a:ext>
            </a:extLst>
          </p:cNvPr>
          <p:cNvGrpSpPr>
            <a:grpSpLocks/>
          </p:cNvGrpSpPr>
          <p:nvPr/>
        </p:nvGrpSpPr>
        <p:grpSpPr bwMode="auto">
          <a:xfrm>
            <a:off x="5148198" y="488515"/>
            <a:ext cx="7043802" cy="3945699"/>
            <a:chOff x="2789" y="2217"/>
            <a:chExt cx="1892" cy="882"/>
          </a:xfrm>
        </p:grpSpPr>
        <p:pic>
          <p:nvPicPr>
            <p:cNvPr id="8" name="Picture 42" descr="007">
              <a:extLst>
                <a:ext uri="{FF2B5EF4-FFF2-40B4-BE49-F238E27FC236}">
                  <a16:creationId xmlns:a16="http://schemas.microsoft.com/office/drawing/2014/main" id="{7A3B47A7-B2D0-43BA-9ADC-1A7329A07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2217"/>
              <a:ext cx="1892" cy="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43">
              <a:extLst>
                <a:ext uri="{FF2B5EF4-FFF2-40B4-BE49-F238E27FC236}">
                  <a16:creationId xmlns:a16="http://schemas.microsoft.com/office/drawing/2014/main" id="{86F146B1-2D24-4C34-9625-AAE0F1293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75" y="2368"/>
              <a:ext cx="1542" cy="45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algn="ctr">
                <a:lnSpc>
                  <a:spcPct val="115000"/>
                </a:lnSpc>
              </a:pP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Đưa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thanh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nam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châm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lại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gần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một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viên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bi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sắt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đang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nằm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yên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trên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mặt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bàn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, ta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thấy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viên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bi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sắt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lăn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lại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gần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phía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nam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châm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.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Tại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sao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như</a:t>
              </a:r>
              <a:r>
                <a:rPr lang="en-US" sz="2800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sz="2800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vậy</a:t>
              </a:r>
              <a:endParaRPr lang="en-US" sz="2800" dirty="0">
                <a:solidFill>
                  <a:srgbClr val="000000"/>
                </a:solidFill>
                <a:effectLst/>
                <a:ea typeface="Calibri" panose="020F0502020204030204" pitchFamily="34" charset="0"/>
              </a:endParaRPr>
            </a:p>
          </p:txBody>
        </p:sp>
      </p:grp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762000"/>
          </a:xfrm>
        </p:spPr>
        <p:txBody>
          <a:bodyPr>
            <a:normAutofit/>
          </a:bodyPr>
          <a:lstStyle/>
          <a:p>
            <a:r>
              <a:rPr lang="en-US" b="1" dirty="0">
                <a:latin typeface="Times New Roman" pitchFamily="18" charset="0"/>
                <a:cs typeface="Times New Roman" pitchFamily="18" charset="0"/>
              </a:rPr>
              <a:t>KHỞI ĐỘNG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hợp nào sau đây liên quan đến lực không tiếp xúc?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Vận động viên đang giương cung tên 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Trọng lực tác dụng lên vật nằm trên bàn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Lực sĩ kéo chiếc xe ô tô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Vật nặng đang treo ở đầu dưới của lò xo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3285770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8. 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Lực nào sau đây liên quan đến lực tiếp xúc?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Trọng lượng của người tác dụng lực lên chiếc đệm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Lực hấp dẫn giữa con người với con người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Lực hút của Trái Đất lên các đồ vật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Cả B và C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1998581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7. 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Lực nào sau đây liên quan đến lực không tiếp xúc?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Lực của tay giương cung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Lực của tay mở cánh cửa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Lực của nam châm hút viên bi sắt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Lực của búa đóng đinh ngập vào tường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3318776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6. </a:t>
            </a:r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Lực nào sau đây liên quan đến lực không tiếp xúc?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Lực của quả cân tác dụng lên lò xo khi treo quả cân vào lò xo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Lực của chân cầu thủ tác dụng lên quả bóng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Lực cầm quyển sách</a:t>
            </a:r>
          </a:p>
          <a:p>
            <a:r>
              <a:rPr lang="vi-VN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Lực hấp dẫn giữa Trái Đất và Mặt Trăng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5351057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63116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2. 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Điền vào chỗ trống “…” để hoàn chỉnh câu:</a:t>
            </a: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Lực không tiếp xúc xuất hiện khi vật (hoặc đối tượng) gây ra lực ….. với vật (hoặc đối tượng) chịu tác dụng của lực.</a:t>
            </a: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không có sự tiếp xúc</a:t>
            </a: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không có sự va chạm</a:t>
            </a: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không có sự đẩy, sự kéo</a:t>
            </a:r>
          </a:p>
          <a:p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không có sự tác dụng</a:t>
            </a:r>
          </a:p>
        </p:txBody>
      </p:sp>
      <p:sp>
        <p:nvSpPr>
          <p:cNvPr id="5" name="Oval 4"/>
          <p:cNvSpPr/>
          <p:nvPr/>
        </p:nvSpPr>
        <p:spPr>
          <a:xfrm>
            <a:off x="483385" y="3268662"/>
            <a:ext cx="922082" cy="846137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3468" y="601498"/>
            <a:ext cx="85957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Câu 1. </a:t>
            </a:r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Điền vào chỗ trống “…” để hoàn chỉnh câu: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Lực tiếp xúc xuất hiện khi vật (hoặc đối tượng) gây ra lực có ….. với vật (hoặc đối tượng) chịu tác dụng của lực.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A. sự tiếp xúc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B. sự va chạm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sự đẩy, sự kéo</a:t>
            </a:r>
          </a:p>
          <a:p>
            <a:r>
              <a:rPr lang="vi-VN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D. sự tác dụng</a:t>
            </a:r>
          </a:p>
        </p:txBody>
      </p:sp>
      <p:sp>
        <p:nvSpPr>
          <p:cNvPr id="5" name="Oval 4"/>
          <p:cNvSpPr/>
          <p:nvPr/>
        </p:nvSpPr>
        <p:spPr>
          <a:xfrm>
            <a:off x="502046" y="4293930"/>
            <a:ext cx="766917" cy="673085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utoShape 5"/>
          <p:cNvSpPr>
            <a:spLocks noChangeArrowheads="1"/>
          </p:cNvSpPr>
          <p:nvPr/>
        </p:nvSpPr>
        <p:spPr bwMode="auto">
          <a:xfrm>
            <a:off x="10185400" y="6172200"/>
            <a:ext cx="1143000" cy="381000"/>
          </a:xfrm>
          <a:prstGeom prst="roundRect">
            <a:avLst>
              <a:gd name="adj" fmla="val 16667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BẮT ĐẦU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0599737" y="3276600"/>
            <a:ext cx="119063" cy="2743200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AutoShape 7"/>
          <p:cNvSpPr>
            <a:spLocks noChangeArrowheads="1"/>
          </p:cNvSpPr>
          <p:nvPr/>
        </p:nvSpPr>
        <p:spPr bwMode="auto">
          <a:xfrm>
            <a:off x="10744200" y="59499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10744200" y="41084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10744200" y="3268662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AutoShape 10"/>
          <p:cNvSpPr>
            <a:spLocks noChangeArrowheads="1"/>
          </p:cNvSpPr>
          <p:nvPr/>
        </p:nvSpPr>
        <p:spPr bwMode="auto">
          <a:xfrm>
            <a:off x="10744200" y="5048250"/>
            <a:ext cx="184150" cy="69850"/>
          </a:xfrm>
          <a:prstGeom prst="homePlate">
            <a:avLst>
              <a:gd name="adj" fmla="val 108418"/>
            </a:avLst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>
              <a:defRPr/>
            </a:pP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WordArt 13"/>
          <p:cNvSpPr>
            <a:spLocks noChangeArrowheads="1" noChangeShapeType="1" noTextEdit="1"/>
          </p:cNvSpPr>
          <p:nvPr/>
        </p:nvSpPr>
        <p:spPr bwMode="auto">
          <a:xfrm>
            <a:off x="10945812" y="5792787"/>
            <a:ext cx="182563" cy="2746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</a:t>
            </a:r>
          </a:p>
        </p:txBody>
      </p:sp>
      <p:sp>
        <p:nvSpPr>
          <p:cNvPr id="13" name="Rectangle 14" descr="Medium wood"/>
          <p:cNvSpPr>
            <a:spLocks noChangeArrowheads="1"/>
          </p:cNvSpPr>
          <p:nvPr/>
        </p:nvSpPr>
        <p:spPr bwMode="auto">
          <a:xfrm>
            <a:off x="10599737" y="3276600"/>
            <a:ext cx="98425" cy="27432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WordArt 15"/>
          <p:cNvSpPr>
            <a:spLocks noChangeArrowheads="1" noChangeShapeType="1" noTextEdit="1"/>
          </p:cNvSpPr>
          <p:nvPr/>
        </p:nvSpPr>
        <p:spPr bwMode="auto">
          <a:xfrm>
            <a:off x="10906125" y="318770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15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0071100" y="6091237"/>
            <a:ext cx="1257300" cy="461963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WordArt 15"/>
          <p:cNvSpPr>
            <a:spLocks noChangeArrowheads="1" noChangeShapeType="1" noTextEdit="1"/>
          </p:cNvSpPr>
          <p:nvPr/>
        </p:nvSpPr>
        <p:spPr bwMode="auto">
          <a:xfrm>
            <a:off x="10906125" y="3994150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10</a:t>
            </a:r>
          </a:p>
        </p:txBody>
      </p:sp>
      <p:sp>
        <p:nvSpPr>
          <p:cNvPr id="17" name="WordArt 15"/>
          <p:cNvSpPr>
            <a:spLocks noChangeArrowheads="1" noChangeShapeType="1" noTextEdit="1"/>
          </p:cNvSpPr>
          <p:nvPr/>
        </p:nvSpPr>
        <p:spPr bwMode="auto">
          <a:xfrm>
            <a:off x="10907712" y="4935537"/>
            <a:ext cx="342900" cy="27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28575">
                  <a:noFill/>
                  <a:round/>
                  <a:headEnd/>
                  <a:tailEnd/>
                </a:ln>
                <a:solidFill>
                  <a:srgbClr val="FF0066"/>
                </a:solidFill>
                <a:latin typeface="Arial Black"/>
              </a:rPr>
              <a:t>05</a:t>
            </a:r>
          </a:p>
        </p:txBody>
      </p:sp>
    </p:spTree>
    <p:extLst>
      <p:ext uri="{BB962C8B-B14F-4D97-AF65-F5344CB8AC3E}">
        <p14:creationId xmlns:p14="http://schemas.microsoft.com/office/powerpoint/2010/main" val="3717466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5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 vol="82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14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LỰC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98718" y="445621"/>
            <a:ext cx="5486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38.1a , 38.1b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87" y="1625085"/>
            <a:ext cx="8098931" cy="503697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92363" y="2390191"/>
            <a:ext cx="325949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38.1a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38.1b),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gây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56585558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LỰC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98718" y="445621"/>
            <a:ext cx="5486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38.1a 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5771" y="1207621"/>
            <a:ext cx="6695233" cy="5650379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292363" y="1998309"/>
            <a:ext cx="463731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38.1a: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7163073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3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LỰC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98718" y="445621"/>
            <a:ext cx="5486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38.1a  </a:t>
            </a:r>
          </a:p>
        </p:txBody>
      </p:sp>
      <p:sp>
        <p:nvSpPr>
          <p:cNvPr id="9" name="Rectangle 8"/>
          <p:cNvSpPr/>
          <p:nvPr/>
        </p:nvSpPr>
        <p:spPr>
          <a:xfrm>
            <a:off x="292363" y="1998309"/>
            <a:ext cx="463731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Ở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38.1b: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chịu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359" y="1248054"/>
            <a:ext cx="7147641" cy="5609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31767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" y="76200"/>
            <a:ext cx="11887200" cy="998538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1. LỰC TIẾP XÚC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203200" y="871023"/>
            <a:ext cx="10972800" cy="7540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buFont typeface="Wingdings" pitchFamily="2" charset="2"/>
              <a:buChar char="Ø"/>
            </a:pP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lực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latin typeface="Times New Roman" pitchFamily="18" charset="0"/>
                <a:cs typeface="Times New Roman" pitchFamily="18" charset="0"/>
              </a:rPr>
              <a:t>xúc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398718" y="445621"/>
            <a:ext cx="5486400" cy="762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38.1a , 38.1b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187" y="1625085"/>
            <a:ext cx="8098931" cy="5036971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292363" y="1774378"/>
            <a:ext cx="325949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nâng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chân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77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9AA8D09-69E6-4CA0-948B-7EAF0D00A5EF}"/>
              </a:ext>
            </a:extLst>
          </p:cNvPr>
          <p:cNvSpPr txBox="1"/>
          <p:nvPr/>
        </p:nvSpPr>
        <p:spPr>
          <a:xfrm>
            <a:off x="1989408" y="1946050"/>
            <a:ext cx="420995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LỰC TIẾP XÚC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C3A8436-B0BF-43B1-8539-DEDC4C00AD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788" y="-578499"/>
            <a:ext cx="12111765" cy="2439955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95FE8CFE-14AB-4E9B-848E-9CAF77CA8A83}"/>
              </a:ext>
            </a:extLst>
          </p:cNvPr>
          <p:cNvSpPr/>
          <p:nvPr/>
        </p:nvSpPr>
        <p:spPr>
          <a:xfrm>
            <a:off x="10615013" y="1610540"/>
            <a:ext cx="746908" cy="671020"/>
          </a:xfrm>
          <a:prstGeom prst="rect">
            <a:avLst/>
          </a:prstGeom>
          <a:blipFill dpi="0"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837473B0-CC2E-450A-ABE3-18F120FF3D39}">
                  <a1611:picAttrSrcUrl xmlns:a1611="http://schemas.microsoft.com/office/drawing/2016/11/main" r:id="rId5"/>
                </a:ext>
              </a:extLst>
            </a:blip>
            <a:srcRect/>
            <a:stretch>
              <a:fillRect l="323" t="9623" r="323" b="9623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8F97C1A-9492-492B-9E1F-690F6A9FD877}"/>
              </a:ext>
            </a:extLst>
          </p:cNvPr>
          <p:cNvSpPr txBox="1"/>
          <p:nvPr/>
        </p:nvSpPr>
        <p:spPr>
          <a:xfrm>
            <a:off x="865414" y="2845625"/>
            <a:ext cx="10461172" cy="1952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0215" indent="-90170" algn="just">
              <a:lnSpc>
                <a:spcPct val="115000"/>
              </a:lnSpc>
            </a:pP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xúc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xuất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hiện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khi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gây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ra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có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sự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tiếp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xúc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với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vật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hoặc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đối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tượng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chịu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tác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dụng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lực</a:t>
            </a:r>
            <a:r>
              <a:rPr lang="en-US" sz="36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25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3250"/>
                            </p:stCondLst>
                            <p:childTnLst>
                              <p:par>
                                <p:cTn id="10" presetID="2" presetClass="entr" presetSubtype="4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75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2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2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build="allAtOnce"/>
      <p:bldP spid="8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611" y="365125"/>
            <a:ext cx="11831217" cy="1325563"/>
          </a:xfrm>
        </p:spPr>
        <p:txBody>
          <a:bodyPr>
            <a:normAutofit/>
          </a:bodyPr>
          <a:lstStyle/>
          <a:p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xúc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endParaRPr lang="en-US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855782"/>
            <a:ext cx="4945224" cy="5002218"/>
          </a:xfrm>
        </p:spPr>
      </p:pic>
      <p:sp>
        <p:nvSpPr>
          <p:cNvPr id="5" name="Rectangle 4"/>
          <p:cNvSpPr/>
          <p:nvPr/>
        </p:nvSpPr>
        <p:spPr>
          <a:xfrm>
            <a:off x="5336792" y="2106013"/>
            <a:ext cx="662500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Búa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lực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đinh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ghim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tường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5358565" y="3807276"/>
            <a:ext cx="66250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Tay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cầm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793840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6899" y="3548924"/>
            <a:ext cx="4447254" cy="342900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32982"/>
            <a:ext cx="6864264" cy="6025018"/>
          </a:xfrm>
          <a:prstGeom prst="rect">
            <a:avLst/>
          </a:prstGeom>
        </p:spPr>
      </p:pic>
      <p:grpSp>
        <p:nvGrpSpPr>
          <p:cNvPr id="7" name="Group 44">
            <a:extLst>
              <a:ext uri="{FF2B5EF4-FFF2-40B4-BE49-F238E27FC236}">
                <a16:creationId xmlns:a16="http://schemas.microsoft.com/office/drawing/2014/main" id="{A4EE8C13-D199-48A3-BBAB-BB05623C83A6}"/>
              </a:ext>
            </a:extLst>
          </p:cNvPr>
          <p:cNvGrpSpPr>
            <a:grpSpLocks/>
          </p:cNvGrpSpPr>
          <p:nvPr/>
        </p:nvGrpSpPr>
        <p:grpSpPr bwMode="auto">
          <a:xfrm>
            <a:off x="5148198" y="488515"/>
            <a:ext cx="7043802" cy="3945699"/>
            <a:chOff x="2789" y="2217"/>
            <a:chExt cx="1892" cy="882"/>
          </a:xfrm>
        </p:grpSpPr>
        <p:pic>
          <p:nvPicPr>
            <p:cNvPr id="8" name="Picture 42" descr="007">
              <a:extLst>
                <a:ext uri="{FF2B5EF4-FFF2-40B4-BE49-F238E27FC236}">
                  <a16:creationId xmlns:a16="http://schemas.microsoft.com/office/drawing/2014/main" id="{7A3B47A7-B2D0-43BA-9ADC-1A7329A07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9" y="2217"/>
              <a:ext cx="1892" cy="8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Rectangle 43">
              <a:extLst>
                <a:ext uri="{FF2B5EF4-FFF2-40B4-BE49-F238E27FC236}">
                  <a16:creationId xmlns:a16="http://schemas.microsoft.com/office/drawing/2014/main" id="{86F146B1-2D24-4C34-9625-AAE0F1293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64" y="2294"/>
              <a:ext cx="1741" cy="5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defRPr kumimoji="1" sz="32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1pPr>
              <a:lvl2pPr marL="742950" indent="-285750">
                <a:spcBef>
                  <a:spcPct val="20000"/>
                </a:spcBef>
                <a:defRPr kumimoji="1" sz="28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2pPr>
              <a:lvl3pPr marL="1143000" indent="-228600">
                <a:spcBef>
                  <a:spcPct val="20000"/>
                </a:spcBef>
                <a:defRPr kumimoji="1" sz="24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3pPr>
              <a:lvl4pPr marL="1600200" indent="-228600">
                <a:spcBef>
                  <a:spcPct val="20000"/>
                </a:spcBef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4pPr>
              <a:lvl5pPr marL="2057400" indent="-228600">
                <a:spcBef>
                  <a:spcPct val="20000"/>
                </a:spcBef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imes New Roman" panose="02020603050405020304" pitchFamily="18" charset="0"/>
                  <a:ea typeface="宋体" panose="02010600030101010101" pitchFamily="2" charset="-122"/>
                </a:defRPr>
              </a:lvl9pPr>
            </a:lstStyle>
            <a:p>
              <a:pPr algn="ctr">
                <a:lnSpc>
                  <a:spcPct val="115000"/>
                </a:lnSpc>
              </a:pP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Vì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sao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bi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sắt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đang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nằm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yên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trên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mặt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bàn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,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lại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lăn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gần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thanh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nam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châm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khi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chúng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để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lại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gần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nhau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,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chúng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ta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cùng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đi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tìm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 </a:t>
              </a:r>
              <a:r>
                <a:rPr lang="en-US" dirty="0" err="1">
                  <a:solidFill>
                    <a:srgbClr val="000000"/>
                  </a:solidFill>
                  <a:ea typeface="Calibri" panose="020F0502020204030204" pitchFamily="34" charset="0"/>
                </a:rPr>
                <a:t>hiểu</a:t>
              </a:r>
              <a:r>
                <a:rPr lang="en-US" dirty="0">
                  <a:solidFill>
                    <a:srgbClr val="000000"/>
                  </a:solidFill>
                  <a:ea typeface="Calibri" panose="020F0502020204030204" pitchFamily="34" charset="0"/>
                </a:rPr>
                <a:t>!</a:t>
              </a:r>
              <a:endParaRPr lang="en-US" dirty="0">
                <a:solidFill>
                  <a:srgbClr val="000000"/>
                </a:solidFill>
                <a:effectLst/>
                <a:ea typeface="Calibri" panose="020F0502020204030204" pitchFamily="34" charset="0"/>
              </a:endParaRPr>
            </a:p>
          </p:txBody>
        </p:sp>
      </p:grpSp>
      <p:sp>
        <p:nvSpPr>
          <p:cNvPr id="11" name="Rectangle 10"/>
          <p:cNvSpPr/>
          <p:nvPr/>
        </p:nvSpPr>
        <p:spPr>
          <a:xfrm>
            <a:off x="119627" y="0"/>
            <a:ext cx="66250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2. LỰC KHÔNG TIẾP XÚC</a:t>
            </a:r>
          </a:p>
        </p:txBody>
      </p:sp>
    </p:spTree>
    <p:extLst>
      <p:ext uri="{BB962C8B-B14F-4D97-AF65-F5344CB8AC3E}">
        <p14:creationId xmlns:p14="http://schemas.microsoft.com/office/powerpoint/2010/main" val="134273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409</TotalTime>
  <Words>1335</Words>
  <Application>Microsoft Macintosh PowerPoint</Application>
  <PresentationFormat>Widescreen</PresentationFormat>
  <Paragraphs>161</Paragraphs>
  <Slides>25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3" baseType="lpstr">
      <vt:lpstr>Arial</vt:lpstr>
      <vt:lpstr>Arial Black</vt:lpstr>
      <vt:lpstr>Calibri</vt:lpstr>
      <vt:lpstr>Calibri Light</vt:lpstr>
      <vt:lpstr>Times New Roman</vt:lpstr>
      <vt:lpstr>Wingdings</vt:lpstr>
      <vt:lpstr>Office Theme</vt:lpstr>
      <vt:lpstr>Document</vt:lpstr>
      <vt:lpstr>PowerPoint Presentation</vt:lpstr>
      <vt:lpstr>KHỞI ĐỘNG</vt:lpstr>
      <vt:lpstr>1. LỰC TIẾP XÚC</vt:lpstr>
      <vt:lpstr>1. LỰC TIẾP XÚC</vt:lpstr>
      <vt:lpstr>1. LỰC TIẾP XÚC</vt:lpstr>
      <vt:lpstr>1. LỰC TIẾP XÚC</vt:lpstr>
      <vt:lpstr>PowerPoint Presentation</vt:lpstr>
      <vt:lpstr>Em hãy tìm các ví dụ về lực tiếp xúc trong đời sống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Doan Thi Thu Trang</cp:lastModifiedBy>
  <cp:revision>47</cp:revision>
  <dcterms:created xsi:type="dcterms:W3CDTF">2021-04-08T17:11:06Z</dcterms:created>
  <dcterms:modified xsi:type="dcterms:W3CDTF">2025-03-30T12:42:18Z</dcterms:modified>
</cp:coreProperties>
</file>