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4" r:id="rId2"/>
    <p:sldId id="353" r:id="rId3"/>
    <p:sldId id="282" r:id="rId4"/>
    <p:sldId id="360" r:id="rId5"/>
    <p:sldId id="362" r:id="rId6"/>
    <p:sldId id="286" r:id="rId7"/>
    <p:sldId id="287" r:id="rId8"/>
    <p:sldId id="288" r:id="rId9"/>
    <p:sldId id="289" r:id="rId10"/>
    <p:sldId id="290" r:id="rId11"/>
    <p:sldId id="373" r:id="rId12"/>
    <p:sldId id="291" r:id="rId13"/>
    <p:sldId id="370" r:id="rId14"/>
    <p:sldId id="371" r:id="rId15"/>
    <p:sldId id="372" r:id="rId16"/>
    <p:sldId id="369" r:id="rId17"/>
    <p:sldId id="374" r:id="rId18"/>
    <p:sldId id="375" r:id="rId19"/>
    <p:sldId id="292" r:id="rId20"/>
    <p:sldId id="293" r:id="rId21"/>
    <p:sldId id="357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242"/>
    <a:srgbClr val="174B50"/>
    <a:srgbClr val="C00000"/>
    <a:srgbClr val="92D14F"/>
    <a:srgbClr val="00B0F1"/>
    <a:srgbClr val="0071C1"/>
    <a:srgbClr val="032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97"/>
    <p:restoredTop sz="94737"/>
  </p:normalViewPr>
  <p:slideViewPr>
    <p:cSldViewPr snapToGrid="0">
      <p:cViewPr varScale="1">
        <p:scale>
          <a:sx n="69" d="100"/>
          <a:sy n="69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D52F0-EFDF-4CB1-97AC-B64D9EFB147D}" type="datetimeFigureOut">
              <a:rPr lang="en-US" smtClean="0"/>
              <a:t>19-Jan-26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8BDBD-F5A2-4D0B-A56D-A6D3B5A7D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8BDBD-F5A2-4D0B-A56D-A6D3B5A7DE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85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C4814-1B87-CB09-BB8C-8672E28AD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BC28C-CFCD-FC4C-D52B-793AC41CC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0E1FC-3C4A-3111-1BCB-DE335DC19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0D855-4B62-4AE2-15A3-2136CF582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8BDBD-F5A2-4D0B-A56D-A6D3B5A7DE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3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/>
              <a:t>19-Jan-26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3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19-Jan-26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19-Jan-26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/>
              <a:t>19-Jan-26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02" r:id="rId2"/>
    <p:sldLayoutId id="2147483719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0480" y="63300"/>
            <a:ext cx="10058400" cy="10833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 : ĐA DẠNG THẾ GIỚI SỐNG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22. PHÂN LOẠI THẾ GIỚI SỐNG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00480" y="1289902"/>
            <a:ext cx="6125845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Sự cần thiết phân loại thế giới sống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74976" y="1979375"/>
            <a:ext cx="4745252" cy="5633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Các bậc phân loại sinh vật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16321" y="2651600"/>
            <a:ext cx="4745252" cy="5633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Các giới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433783" y="2520974"/>
            <a:ext cx="663423" cy="697627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defRPr/>
            </a:pPr>
            <a:r>
              <a:rPr lang="en-US" altLang="en-US" sz="3700" b="1" kern="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</a:t>
            </a:r>
            <a:endParaRPr lang="en-US" sz="37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54F702-8188-4C33-8BCF-DDB47339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67CF5-BB02-4D0E-B8FA-7EF919E7B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6254AD-36D8-7B3E-F0A6-C02457CEA473}"/>
              </a:ext>
            </a:extLst>
          </p:cNvPr>
          <p:cNvSpPr/>
          <p:nvPr/>
        </p:nvSpPr>
        <p:spPr>
          <a:xfrm>
            <a:off x="2608118" y="581891"/>
            <a:ext cx="561109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B0427-599F-FC3C-B76D-CA96B1FD79DF}"/>
              </a:ext>
            </a:extLst>
          </p:cNvPr>
          <p:cNvSpPr/>
          <p:nvPr/>
        </p:nvSpPr>
        <p:spPr>
          <a:xfrm>
            <a:off x="10283536" y="581891"/>
            <a:ext cx="1156855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965C9-0971-904C-C083-CCC76EFDD82D}"/>
              </a:ext>
            </a:extLst>
          </p:cNvPr>
          <p:cNvSpPr/>
          <p:nvPr/>
        </p:nvSpPr>
        <p:spPr>
          <a:xfrm>
            <a:off x="4520046" y="2105891"/>
            <a:ext cx="6047509" cy="148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B92CD-9C9D-0803-3255-CB92E83675E1}"/>
              </a:ext>
            </a:extLst>
          </p:cNvPr>
          <p:cNvSpPr/>
          <p:nvPr/>
        </p:nvSpPr>
        <p:spPr>
          <a:xfrm>
            <a:off x="3932960" y="3595254"/>
            <a:ext cx="4099214" cy="158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D92AE-7AFE-CCF1-617A-4F6DF7E9B93D}"/>
              </a:ext>
            </a:extLst>
          </p:cNvPr>
          <p:cNvSpPr/>
          <p:nvPr/>
        </p:nvSpPr>
        <p:spPr>
          <a:xfrm>
            <a:off x="2888672" y="5205846"/>
            <a:ext cx="4099214" cy="134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B6F62-9F94-E30C-F31E-C98953209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8C850-8902-83EF-8989-4F6669C3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CB8A6-1726-ABB3-66A7-09E2E3D96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55B33F-86E9-5597-0996-14E27B993079}"/>
              </a:ext>
            </a:extLst>
          </p:cNvPr>
          <p:cNvSpPr/>
          <p:nvPr/>
        </p:nvSpPr>
        <p:spPr>
          <a:xfrm>
            <a:off x="1255362" y="3160951"/>
            <a:ext cx="9639945" cy="122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5A6E72-23F1-4467-584C-C3FE3DD5B960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A53F8-6261-C086-9159-77760F1F262B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 descr="A tree with green fruits&#10;&#10;Description automatically generated">
            <a:extLst>
              <a:ext uri="{FF2B5EF4-FFF2-40B4-BE49-F238E27FC236}">
                <a16:creationId xmlns:a16="http://schemas.microsoft.com/office/drawing/2014/main" id="{702F9E0F-8DB2-E200-019B-95F95C6E95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796755"/>
            <a:ext cx="1216079" cy="1225070"/>
          </a:xfrm>
          <a:prstGeom prst="rect">
            <a:avLst/>
          </a:prstGeom>
        </p:spPr>
      </p:pic>
      <p:pic>
        <p:nvPicPr>
          <p:cNvPr id="10" name="Picture 9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0E59A7F2-8544-3650-9DA5-B19C4856E4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6" y="796755"/>
            <a:ext cx="1827223" cy="1225070"/>
          </a:xfrm>
          <a:prstGeom prst="rect">
            <a:avLst/>
          </a:prstGeom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A9E9F76A-B660-2162-6D16-AB1F033287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027A50A0-E7A2-2702-3593-0BC37800FD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4" y="796756"/>
            <a:ext cx="1236682" cy="12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93131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B15DDE-0D5E-42A6-9303-142FF7AB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C48A8-AACB-45A0-A5EA-6AB49FD8A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0E09ED-CE8E-70A3-47D2-0E24AC506EA3}"/>
              </a:ext>
            </a:extLst>
          </p:cNvPr>
          <p:cNvSpPr/>
          <p:nvPr/>
        </p:nvSpPr>
        <p:spPr>
          <a:xfrm>
            <a:off x="1255362" y="3160951"/>
            <a:ext cx="9639945" cy="122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76191-2644-F000-D231-EF96ABCD4E87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6A35E-46A5-9BBC-FE9D-4F6FD905B137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 descr="A tree with green fruits&#10;&#10;Description automatically generated">
            <a:extLst>
              <a:ext uri="{FF2B5EF4-FFF2-40B4-BE49-F238E27FC236}">
                <a16:creationId xmlns:a16="http://schemas.microsoft.com/office/drawing/2014/main" id="{85E05DC6-5B15-2BAC-58FD-AA193A39BE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796755"/>
            <a:ext cx="1216079" cy="1225070"/>
          </a:xfrm>
          <a:prstGeom prst="rect">
            <a:avLst/>
          </a:prstGeom>
        </p:spPr>
      </p:pic>
      <p:pic>
        <p:nvPicPr>
          <p:cNvPr id="10" name="Picture 9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4A5B113D-9844-1909-2A5C-D1814437E2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6" y="796755"/>
            <a:ext cx="1827223" cy="1225070"/>
          </a:xfrm>
          <a:prstGeom prst="rect">
            <a:avLst/>
          </a:prstGeom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7A16B851-F3D9-3B9E-F8AB-A3BF664183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E3A403D8-B76E-E80E-195D-45816A6F2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0" y="796755"/>
            <a:ext cx="4217806" cy="41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3291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600E-60E4-376B-EEDD-2515E529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CC80C7-E7CE-C086-862E-33960568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AA121-E004-8C2E-DE78-CA2770F97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28F534-EE25-8B9A-41F4-CE86EC93CE52}"/>
              </a:ext>
            </a:extLst>
          </p:cNvPr>
          <p:cNvSpPr/>
          <p:nvPr/>
        </p:nvSpPr>
        <p:spPr>
          <a:xfrm>
            <a:off x="1255362" y="3160951"/>
            <a:ext cx="9639945" cy="122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0C9F46-2C35-241E-C53B-446A26E1D58C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F4A083-CED6-09E9-9E93-D38087E2BCCC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7BB226BC-9741-5B77-F15F-856C6E0CCB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6" y="796755"/>
            <a:ext cx="1827223" cy="1225070"/>
          </a:xfrm>
          <a:prstGeom prst="rect">
            <a:avLst/>
          </a:prstGeom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93DFA341-1D00-7658-05BA-94FB9D55E6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1E16424E-B0F4-5C54-2292-2C8C9C3933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4" y="796755"/>
            <a:ext cx="1236682" cy="1225069"/>
          </a:xfrm>
          <a:prstGeom prst="rect">
            <a:avLst/>
          </a:prstGeom>
        </p:spPr>
      </p:pic>
      <p:pic>
        <p:nvPicPr>
          <p:cNvPr id="7" name="Picture 6" descr="A tree with green fruits&#10;&#10;Description automatically generated">
            <a:extLst>
              <a:ext uri="{FF2B5EF4-FFF2-40B4-BE49-F238E27FC236}">
                <a16:creationId xmlns:a16="http://schemas.microsoft.com/office/drawing/2014/main" id="{A90CC0C8-6992-59DC-B753-67EE92C07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8" y="796754"/>
            <a:ext cx="5555732" cy="55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1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D496F-94B4-2BB9-9BA2-9A0029C72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5AED4F-E50C-923A-5B00-F12CDF00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55EDC-7105-8B34-B535-1612FEDDC4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C09FFE-C0A9-6B39-80A4-F1B5B603F6E8}"/>
              </a:ext>
            </a:extLst>
          </p:cNvPr>
          <p:cNvSpPr/>
          <p:nvPr/>
        </p:nvSpPr>
        <p:spPr>
          <a:xfrm>
            <a:off x="1255362" y="3160951"/>
            <a:ext cx="9639945" cy="122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55276-D080-BE5A-5F8F-A7B79B9F50B6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830FA-8204-1232-759B-7D39D6A7FD9F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48D7F59E-D798-4316-0949-91F6DBEB7C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99408979-F69B-E15B-36D8-455B7A1E92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70" y="817510"/>
            <a:ext cx="1236682" cy="1225069"/>
          </a:xfrm>
          <a:prstGeom prst="rect">
            <a:avLst/>
          </a:prstGeom>
        </p:spPr>
      </p:pic>
      <p:pic>
        <p:nvPicPr>
          <p:cNvPr id="7" name="Picture 6" descr="A tree with green fruits&#10;&#10;Description automatically generated">
            <a:extLst>
              <a:ext uri="{FF2B5EF4-FFF2-40B4-BE49-F238E27FC236}">
                <a16:creationId xmlns:a16="http://schemas.microsoft.com/office/drawing/2014/main" id="{5FAC3F0A-C069-B345-28B1-9907A1F066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82" y="817510"/>
            <a:ext cx="1236683" cy="1245826"/>
          </a:xfrm>
          <a:prstGeom prst="rect">
            <a:avLst/>
          </a:prstGeom>
        </p:spPr>
      </p:pic>
      <p:pic>
        <p:nvPicPr>
          <p:cNvPr id="8" name="Picture 7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AEDA7F3C-5DE0-258F-E43F-3FDD539DA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" y="581798"/>
            <a:ext cx="7693743" cy="515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148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1A6A7-4E80-53BF-DA69-21B0B7DF4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9E500-EB8F-8EF6-15D5-05A9A295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0AC6C-E5B2-1D20-2FA5-0A87178793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5031F0-1B15-F48C-EDA5-4D519C96A2D2}"/>
              </a:ext>
            </a:extLst>
          </p:cNvPr>
          <p:cNvSpPr/>
          <p:nvPr/>
        </p:nvSpPr>
        <p:spPr>
          <a:xfrm>
            <a:off x="1255362" y="3160951"/>
            <a:ext cx="9639945" cy="122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6E4F2B-747B-965D-A70D-A99541A2C0BF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E14F14-546F-1569-0435-519B2A1BE36C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5736556A-5DCA-871D-698F-DCA81C438A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70" y="817510"/>
            <a:ext cx="1236682" cy="1225069"/>
          </a:xfrm>
          <a:prstGeom prst="rect">
            <a:avLst/>
          </a:prstGeom>
        </p:spPr>
      </p:pic>
      <p:pic>
        <p:nvPicPr>
          <p:cNvPr id="7" name="Picture 6" descr="A tree with green fruits&#10;&#10;Description automatically generated">
            <a:extLst>
              <a:ext uri="{FF2B5EF4-FFF2-40B4-BE49-F238E27FC236}">
                <a16:creationId xmlns:a16="http://schemas.microsoft.com/office/drawing/2014/main" id="{8AA39D4E-5DD8-C51D-5042-7E733DD9EA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82" y="817510"/>
            <a:ext cx="1236683" cy="1245826"/>
          </a:xfrm>
          <a:prstGeom prst="rect">
            <a:avLst/>
          </a:prstGeom>
        </p:spPr>
      </p:pic>
      <p:pic>
        <p:nvPicPr>
          <p:cNvPr id="8" name="Picture 7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705159C5-77F7-8104-1E16-BFCBF9DCC2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54" y="817510"/>
            <a:ext cx="1827222" cy="1225069"/>
          </a:xfrm>
          <a:prstGeom prst="rect">
            <a:avLst/>
          </a:prstGeom>
        </p:spPr>
      </p:pic>
      <p:pic>
        <p:nvPicPr>
          <p:cNvPr id="9" name="Picture 8" descr="A close-up of a plant&#10;&#10;Description automatically generated">
            <a:extLst>
              <a:ext uri="{FF2B5EF4-FFF2-40B4-BE49-F238E27FC236}">
                <a16:creationId xmlns:a16="http://schemas.microsoft.com/office/drawing/2014/main" id="{F39E773F-3F2E-298B-0102-F86C0FBB9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87" y="796755"/>
            <a:ext cx="8797813" cy="59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5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6A644-0313-AF1D-2F8E-43577610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8D8933-68BD-DCDA-AB90-E0938B36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7F0D3-39A1-239A-C713-259BA99AFA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D36815-AC25-8D8B-B93A-69A67C99470B}"/>
              </a:ext>
            </a:extLst>
          </p:cNvPr>
          <p:cNvSpPr/>
          <p:nvPr/>
        </p:nvSpPr>
        <p:spPr>
          <a:xfrm>
            <a:off x="1255362" y="3160951"/>
            <a:ext cx="9639945" cy="122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B971D-4332-0C19-B2D9-DA526C0928EF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BF477-48BC-67F4-0FF9-83C16F6503DB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 descr="A tree with green fruits&#10;&#10;Description automatically generated">
            <a:extLst>
              <a:ext uri="{FF2B5EF4-FFF2-40B4-BE49-F238E27FC236}">
                <a16:creationId xmlns:a16="http://schemas.microsoft.com/office/drawing/2014/main" id="{7E99E995-2B6D-D51C-569C-8B829046FF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796755"/>
            <a:ext cx="1216079" cy="1225070"/>
          </a:xfrm>
          <a:prstGeom prst="rect">
            <a:avLst/>
          </a:prstGeom>
        </p:spPr>
      </p:pic>
      <p:pic>
        <p:nvPicPr>
          <p:cNvPr id="10" name="Picture 9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8C562596-348F-4310-FCE2-A60CDCCE88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6" y="796755"/>
            <a:ext cx="1827223" cy="1225070"/>
          </a:xfrm>
          <a:prstGeom prst="rect">
            <a:avLst/>
          </a:prstGeom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68762085-CDF7-3DEA-2E2A-094F1DE18A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EE974231-7593-5802-5B28-5F6FB4865B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76" y="796755"/>
            <a:ext cx="1216080" cy="1204661"/>
          </a:xfrm>
          <a:prstGeom prst="rect">
            <a:avLst/>
          </a:prstGeom>
        </p:spPr>
      </p:pic>
      <p:pic>
        <p:nvPicPr>
          <p:cNvPr id="9" name="Picture 8" descr="A different types of plants&#10;&#10;Description automatically generated">
            <a:extLst>
              <a:ext uri="{FF2B5EF4-FFF2-40B4-BE49-F238E27FC236}">
                <a16:creationId xmlns:a16="http://schemas.microsoft.com/office/drawing/2014/main" id="{8DF063D8-A046-A878-6167-9F7DE4E98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72" y="3181359"/>
            <a:ext cx="8148136" cy="33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085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BF0F0-B07D-72AF-E264-B996AC765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071F5B-C60B-5ACC-6C1E-096EFADA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69761-A8AA-CC2F-AB79-F3762EBCEA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823082-E080-FF6C-5F76-1BB34A2F05EB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49C8C-F773-E456-E767-710118F9D7B0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 descr="A tree with green fruits&#10;&#10;Description automatically generated">
            <a:extLst>
              <a:ext uri="{FF2B5EF4-FFF2-40B4-BE49-F238E27FC236}">
                <a16:creationId xmlns:a16="http://schemas.microsoft.com/office/drawing/2014/main" id="{7CC037CD-D0A5-377C-39C1-AAD9B8D580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796755"/>
            <a:ext cx="1216079" cy="1225070"/>
          </a:xfrm>
          <a:prstGeom prst="rect">
            <a:avLst/>
          </a:prstGeom>
        </p:spPr>
      </p:pic>
      <p:pic>
        <p:nvPicPr>
          <p:cNvPr id="10" name="Picture 9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0B35D747-1654-701C-3036-30D8115B7F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6" y="796755"/>
            <a:ext cx="1827223" cy="1225070"/>
          </a:xfrm>
          <a:prstGeom prst="rect">
            <a:avLst/>
          </a:prstGeom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F0F5F2A6-B785-03B4-8330-BB2A141B9C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2E923B1B-B3D1-B3B6-9FEE-13D7640576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76" y="796755"/>
            <a:ext cx="1216080" cy="1204661"/>
          </a:xfrm>
          <a:prstGeom prst="rect">
            <a:avLst/>
          </a:prstGeom>
        </p:spPr>
      </p:pic>
      <p:pic>
        <p:nvPicPr>
          <p:cNvPr id="11" name="Picture 10" descr="A close-up of a plant&#10;&#10;Description automatically generated">
            <a:extLst>
              <a:ext uri="{FF2B5EF4-FFF2-40B4-BE49-F238E27FC236}">
                <a16:creationId xmlns:a16="http://schemas.microsoft.com/office/drawing/2014/main" id="{8F411FCD-ABBA-BE4A-DE7A-181C86B3B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9" y="3134591"/>
            <a:ext cx="7442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28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9D44-833A-C23F-7B4C-E46C62421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C9A1E2-5243-64F8-FDBC-CFFA2506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741F8-F8F0-9CC4-8A73-5AEFD31087C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736" y="332509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1750E7-B40E-D32A-26E8-4355CAC14104}"/>
              </a:ext>
            </a:extLst>
          </p:cNvPr>
          <p:cNvSpPr/>
          <p:nvPr/>
        </p:nvSpPr>
        <p:spPr>
          <a:xfrm>
            <a:off x="632848" y="4386021"/>
            <a:ext cx="5628468" cy="154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38B409-6802-29B4-84FD-BE785EC3704B}"/>
              </a:ext>
            </a:extLst>
          </p:cNvPr>
          <p:cNvSpPr/>
          <p:nvPr/>
        </p:nvSpPr>
        <p:spPr>
          <a:xfrm>
            <a:off x="6261316" y="4241016"/>
            <a:ext cx="5628468" cy="205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7" descr="A tree with green fruits&#10;&#10;Description automatically generated">
            <a:extLst>
              <a:ext uri="{FF2B5EF4-FFF2-40B4-BE49-F238E27FC236}">
                <a16:creationId xmlns:a16="http://schemas.microsoft.com/office/drawing/2014/main" id="{219F9962-6070-A1C5-FB87-08A7A00A81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8" y="796755"/>
            <a:ext cx="1216079" cy="1225070"/>
          </a:xfrm>
          <a:prstGeom prst="rect">
            <a:avLst/>
          </a:prstGeom>
        </p:spPr>
      </p:pic>
      <p:pic>
        <p:nvPicPr>
          <p:cNvPr id="10" name="Picture 9" descr="Close-up of a green grass field&#10;&#10;Description automatically generated">
            <a:extLst>
              <a:ext uri="{FF2B5EF4-FFF2-40B4-BE49-F238E27FC236}">
                <a16:creationId xmlns:a16="http://schemas.microsoft.com/office/drawing/2014/main" id="{30025CD6-D403-6324-FE72-0A4B5BC2D2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6" y="796755"/>
            <a:ext cx="1827223" cy="1225070"/>
          </a:xfrm>
          <a:prstGeom prst="rect">
            <a:avLst/>
          </a:prstGeom>
        </p:spPr>
      </p:pic>
      <p:pic>
        <p:nvPicPr>
          <p:cNvPr id="12" name="Picture 11" descr="A close-up of a plant&#10;&#10;Description automatically generated">
            <a:extLst>
              <a:ext uri="{FF2B5EF4-FFF2-40B4-BE49-F238E27FC236}">
                <a16:creationId xmlns:a16="http://schemas.microsoft.com/office/drawing/2014/main" id="{30F01390-8792-838C-2A7D-B1600B07F6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61" y="796755"/>
            <a:ext cx="1812939" cy="1225070"/>
          </a:xfrm>
          <a:prstGeom prst="rect">
            <a:avLst/>
          </a:prstGeom>
        </p:spPr>
      </p:pic>
      <p:pic>
        <p:nvPicPr>
          <p:cNvPr id="14" name="Picture 13" descr="A group of trees with flowers&#10;&#10;Description automatically generated">
            <a:extLst>
              <a:ext uri="{FF2B5EF4-FFF2-40B4-BE49-F238E27FC236}">
                <a16:creationId xmlns:a16="http://schemas.microsoft.com/office/drawing/2014/main" id="{0F0E8843-A88A-773D-538A-4E3E7F12F7C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76" y="796755"/>
            <a:ext cx="1216080" cy="12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16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108604-34AF-4253-B2A7-A2F4892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535D0-DF55-4101-AEED-D77F3A096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200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ech12h.com/sites/default/files/styles/inbody400/public/screenshot_19_77.png?itok=_UJQNu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4969"/>
            <a:ext cx="7503886" cy="56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6117" y="113971"/>
            <a:ext cx="7358750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+mj-lt"/>
              </a:rPr>
              <a:t>Quan sát hình 22.5, hãy cho biết sinh vật được chia thành mấy giới? Kể tên một số đại diện sinh vật thuộc mỗi giới</a:t>
            </a:r>
            <a:endParaRPr lang="vi-VN" sz="24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2286" y="1044610"/>
            <a:ext cx="4789714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+mj-lt"/>
              </a:rPr>
              <a:t>Sinh vật được chia thành 5 giới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Giới thực vật: cỏ, hoa, lúa, rêu...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Giới động vật: gấu, cá, chim, khỉ,...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Giới nấm: nấm men, nấm sợi, nấm mốc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Giới nguyên sinh: tảo,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trùng roi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Giới Khởi sinh: vi khuẩn E.coli,...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9312" y="4830592"/>
            <a:ext cx="6792687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+mj-lt"/>
              </a:rPr>
              <a:t>Phân biệt 5 giới sinh vật dựa vào những tiêu chí 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Đ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ặc điểm tế bào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( tế bào nhân sơ hay nhân thực)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M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ức độ tổ chức cơ thể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(cơ thể đơn bào hay đa bào) 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M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ôi trường sống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(dưới nước hay trên cạn,...)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iểu dinh dưỡng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(tự dưỡng hay dị dưỡng)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9313" y="3830680"/>
            <a:ext cx="6792687" cy="89255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có thể phân biệt năm giới sinh vật dựa vào những tiêu chí nào</a:t>
            </a:r>
            <a:endParaRPr lang="vi-VN" sz="2600" b="0" i="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725B46-30B7-463A-918F-9F1731BD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F0911-F7B7-470C-B51C-F24F2A158E4E}"/>
              </a:ext>
            </a:extLst>
          </p:cNvPr>
          <p:cNvPicPr/>
          <p:nvPr/>
        </p:nvPicPr>
        <p:blipFill rotWithShape="1">
          <a:blip r:embed="rId2"/>
          <a:srcRect b="28410"/>
          <a:stretch/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273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2FB4B-97E9-4FB8-AF05-1CD66AFB2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9" b="2982"/>
          <a:stretch/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7008125" cy="1653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1.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Thế giới sinh vật được phân loại thành các bậc phân loại từ nhỏ đến lớn theo trật tự: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95400" y="2282979"/>
            <a:ext cx="6729484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 – chi – họ – bộ – lớp – ngành – giới.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309048" y="3438565"/>
            <a:ext cx="6729484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 – họ – chi– bộ – lớp – ngành – giới.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309048" y="4605804"/>
            <a:ext cx="672948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– ngành – bộ – lớp – họ – chi – loài.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322696" y="5761390"/>
            <a:ext cx="6729484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– họ – lớp  –  ngành  – bộ  – chi – loài.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>
                <a:solidFill>
                  <a:schemeClr val="tx1"/>
                </a:solidFill>
              </a:rPr>
              <a:t>A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>
                <a:solidFill>
                  <a:schemeClr val="tx1"/>
                </a:solidFill>
              </a:rPr>
              <a:t>B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>
                <a:solidFill>
                  <a:schemeClr val="tx1"/>
                </a:solidFill>
              </a:rPr>
              <a:t>C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>
                <a:solidFill>
                  <a:schemeClr val="tx1"/>
                </a:solidFill>
              </a:rPr>
              <a:t>D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9ACCC-CBD0-4890-A1BA-28144433F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" y="-1770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15939" y="531984"/>
            <a:ext cx="11049000" cy="2167966"/>
          </a:xfrm>
          <a:prstGeom prst="rect">
            <a:avLst/>
          </a:prstGeom>
          <a:solidFill>
            <a:schemeClr val="accent3">
              <a:lumMod val="20000"/>
              <a:lumOff val="80000"/>
              <a:alpha val="62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b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2. </a:t>
            </a:r>
            <a:r>
              <a:rPr lang="vi-VN" sz="36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 khoa học của loài người là </a:t>
            </a:r>
            <a:endParaRPr lang="en-SG" sz="360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i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Homo sapiens </a:t>
            </a:r>
            <a:r>
              <a:rPr lang="vi-VN" sz="36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Linnacus, 1758. </a:t>
            </a:r>
            <a:endParaRPr lang="en-SG" sz="360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xác định tên giống, tên loài, tác giả, năm tìm ra loài đó.</a:t>
            </a:r>
            <a:endParaRPr lang="en-US" sz="360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F741A7-015F-4CDD-AE44-F8FF13C7772E}"/>
              </a:ext>
            </a:extLst>
          </p:cNvPr>
          <p:cNvSpPr txBox="1"/>
          <p:nvPr/>
        </p:nvSpPr>
        <p:spPr>
          <a:xfrm>
            <a:off x="2438400" y="2835577"/>
            <a:ext cx="7696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800" i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Homo sapiens </a:t>
            </a:r>
            <a:r>
              <a:rPr lang="vi-VN" sz="48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Linnacus, 1758.</a:t>
            </a:r>
            <a:endParaRPr lang="en-US" sz="4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77C5EBA3-894A-434D-B798-83513E562A39}"/>
              </a:ext>
            </a:extLst>
          </p:cNvPr>
          <p:cNvSpPr/>
          <p:nvPr/>
        </p:nvSpPr>
        <p:spPr>
          <a:xfrm rot="16200000">
            <a:off x="2895600" y="3160047"/>
            <a:ext cx="457200" cy="13716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7AE82-1E9C-4561-845F-7063799796ED}"/>
              </a:ext>
            </a:extLst>
          </p:cNvPr>
          <p:cNvSpPr txBox="1"/>
          <p:nvPr/>
        </p:nvSpPr>
        <p:spPr>
          <a:xfrm>
            <a:off x="2286000" y="4331732"/>
            <a:ext cx="1524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>
                <a:solidFill>
                  <a:schemeClr val="tx2">
                    <a:lumMod val="50000"/>
                  </a:schemeClr>
                </a:solidFill>
              </a:rPr>
              <a:t>Giống</a:t>
            </a:r>
            <a:endParaRPr lang="en-US" sz="40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3EF84E3-926E-486E-9EED-5F0AA5C5FEB4}"/>
              </a:ext>
            </a:extLst>
          </p:cNvPr>
          <p:cNvSpPr/>
          <p:nvPr/>
        </p:nvSpPr>
        <p:spPr>
          <a:xfrm rot="16200000">
            <a:off x="4776716" y="3160047"/>
            <a:ext cx="457200" cy="13716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12E9B-88CD-410C-93F5-49197A292744}"/>
              </a:ext>
            </a:extLst>
          </p:cNvPr>
          <p:cNvSpPr txBox="1"/>
          <p:nvPr/>
        </p:nvSpPr>
        <p:spPr>
          <a:xfrm>
            <a:off x="4167116" y="4331732"/>
            <a:ext cx="1524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>
                <a:solidFill>
                  <a:schemeClr val="tx2">
                    <a:lumMod val="50000"/>
                  </a:schemeClr>
                </a:solidFill>
              </a:rPr>
              <a:t>Loài</a:t>
            </a:r>
            <a:endParaRPr lang="en-US" sz="40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AAD6C1EA-0078-4225-8426-9C73853B3C6B}"/>
              </a:ext>
            </a:extLst>
          </p:cNvPr>
          <p:cNvSpPr/>
          <p:nvPr/>
        </p:nvSpPr>
        <p:spPr>
          <a:xfrm rot="16200000">
            <a:off x="6986242" y="2871444"/>
            <a:ext cx="421354" cy="191296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2C7DB-1DBB-4E9A-A37C-31DDCCBE5A45}"/>
              </a:ext>
            </a:extLst>
          </p:cNvPr>
          <p:cNvSpPr txBox="1"/>
          <p:nvPr/>
        </p:nvSpPr>
        <p:spPr>
          <a:xfrm>
            <a:off x="6274558" y="4322633"/>
            <a:ext cx="184529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>
                <a:solidFill>
                  <a:schemeClr val="tx2">
                    <a:lumMod val="50000"/>
                  </a:schemeClr>
                </a:solidFill>
              </a:rPr>
              <a:t>Tác giả</a:t>
            </a:r>
            <a:endParaRPr lang="en-US" sz="40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86D6AC7D-0B11-4D45-9FC1-07979AD9457D}"/>
              </a:ext>
            </a:extLst>
          </p:cNvPr>
          <p:cNvSpPr/>
          <p:nvPr/>
        </p:nvSpPr>
        <p:spPr>
          <a:xfrm rot="16200000">
            <a:off x="9143726" y="3177969"/>
            <a:ext cx="421355" cy="13716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FDBD8-CA0A-4DF3-9B6B-972D01E44521}"/>
              </a:ext>
            </a:extLst>
          </p:cNvPr>
          <p:cNvSpPr txBox="1"/>
          <p:nvPr/>
        </p:nvSpPr>
        <p:spPr>
          <a:xfrm>
            <a:off x="8702723" y="4358478"/>
            <a:ext cx="13230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>
                <a:solidFill>
                  <a:schemeClr val="tx2">
                    <a:lumMod val="50000"/>
                  </a:schemeClr>
                </a:solidFill>
              </a:rPr>
              <a:t>Năm</a:t>
            </a:r>
            <a:endParaRPr lang="en-US" sz="400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5DC96F-8889-412D-A834-21380B65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4BD9A-A14F-4FF2-8846-B43C80043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FFB0DA-9C1D-2AD4-50E6-C88678553A34}"/>
              </a:ext>
            </a:extLst>
          </p:cNvPr>
          <p:cNvSpPr/>
          <p:nvPr/>
        </p:nvSpPr>
        <p:spPr>
          <a:xfrm>
            <a:off x="0" y="4395537"/>
            <a:ext cx="2534653" cy="1235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492CA2-302F-CBC4-00FA-5BF656A6592C}"/>
              </a:ext>
            </a:extLst>
          </p:cNvPr>
          <p:cNvSpPr/>
          <p:nvPr/>
        </p:nvSpPr>
        <p:spPr>
          <a:xfrm>
            <a:off x="2382253" y="1580148"/>
            <a:ext cx="2237873" cy="172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DA36-DB30-2D53-1D79-D1FEFA3D1CFD}"/>
              </a:ext>
            </a:extLst>
          </p:cNvPr>
          <p:cNvSpPr/>
          <p:nvPr/>
        </p:nvSpPr>
        <p:spPr>
          <a:xfrm>
            <a:off x="4977063" y="4395537"/>
            <a:ext cx="2001253" cy="172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F6FB8-A21D-C88E-3830-D18E70A379D0}"/>
              </a:ext>
            </a:extLst>
          </p:cNvPr>
          <p:cNvSpPr/>
          <p:nvPr/>
        </p:nvSpPr>
        <p:spPr>
          <a:xfrm>
            <a:off x="7002379" y="1580148"/>
            <a:ext cx="2382253" cy="172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9BFAF-7DC8-ACB2-4C77-7AEF278630C6}"/>
              </a:ext>
            </a:extLst>
          </p:cNvPr>
          <p:cNvSpPr/>
          <p:nvPr/>
        </p:nvSpPr>
        <p:spPr>
          <a:xfrm>
            <a:off x="9420726" y="4531895"/>
            <a:ext cx="2771274" cy="172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485C8-0D67-414A-415E-DB1D071F5AFA}"/>
              </a:ext>
            </a:extLst>
          </p:cNvPr>
          <p:cNvSpPr txBox="1"/>
          <p:nvPr/>
        </p:nvSpPr>
        <p:spPr>
          <a:xfrm>
            <a:off x="404037" y="170121"/>
            <a:ext cx="58266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CÁC GIỚI SINH VẬT</a:t>
            </a:r>
          </a:p>
        </p:txBody>
      </p:sp>
    </p:spTree>
    <p:extLst>
      <p:ext uri="{BB962C8B-B14F-4D97-AF65-F5344CB8AC3E}">
        <p14:creationId xmlns:p14="http://schemas.microsoft.com/office/powerpoint/2010/main" val="10665820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0480" y="63300"/>
            <a:ext cx="10058400" cy="10833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 : ĐA DẠNG THẾ GIỚI SỐNG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22. PHÂN LOẠI THẾ GIỚI SỐNG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00480" y="1289902"/>
            <a:ext cx="6125845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Sự cần thiết phân loại thế giới sống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74976" y="1979375"/>
            <a:ext cx="4745252" cy="5633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Các bậc phân loại sinh vật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16321" y="2651600"/>
            <a:ext cx="4745252" cy="5633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Các giới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433783" y="2520974"/>
            <a:ext cx="663423" cy="697627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defRPr/>
            </a:pPr>
            <a:r>
              <a:rPr lang="en-US" altLang="en-US" sz="3700" b="1" kern="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</a:t>
            </a:r>
            <a:endParaRPr lang="en-US" sz="37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6321" y="4240914"/>
            <a:ext cx="2372626" cy="5633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 sinh vật</a:t>
            </a:r>
          </a:p>
        </p:txBody>
      </p:sp>
      <p:cxnSp>
        <p:nvCxnSpPr>
          <p:cNvPr id="3" name="Straight Connector 2"/>
          <p:cNvCxnSpPr>
            <a:stCxn id="8" idx="3"/>
          </p:cNvCxnSpPr>
          <p:nvPr/>
        </p:nvCxnSpPr>
        <p:spPr>
          <a:xfrm flipV="1">
            <a:off x="3488947" y="4522597"/>
            <a:ext cx="32831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17257" y="3614057"/>
            <a:ext cx="0" cy="18505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7257" y="3614057"/>
            <a:ext cx="346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24517" y="4085765"/>
            <a:ext cx="346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24516" y="4522597"/>
            <a:ext cx="346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31770" y="5014685"/>
            <a:ext cx="346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31772" y="5464629"/>
            <a:ext cx="346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19861" y="3381962"/>
            <a:ext cx="4371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Khởi sinh: vi khuẩn E.coli,...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148889" y="4303996"/>
            <a:ext cx="390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nấm: nấm men, nấm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rơm</a:t>
            </a:r>
            <a:endParaRPr lang="en-US" sz="240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32847" y="4765661"/>
            <a:ext cx="3126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thực vật: lúa, rêu...</a:t>
            </a:r>
            <a:endParaRPr lang="en-US" sz="240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34374" y="5217838"/>
            <a:ext cx="4540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động vật: gấu, cá, chim, khỉ,...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119860" y="3825904"/>
            <a:ext cx="4349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nguyên sinh: tảo,</a:t>
            </a:r>
            <a:r>
              <a:rPr lang="en-US" sz="2400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/>
              </a:rPr>
              <a:t>trùng roi</a:t>
            </a:r>
            <a:r>
              <a:rPr lang="en-US" sz="2400" dirty="0">
                <a:solidFill>
                  <a:srgbClr val="000000"/>
                </a:solidFill>
                <a:latin typeface="Calibri Light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/>
              </a:rPr>
              <a:t>.</a:t>
            </a:r>
            <a:endParaRPr lang="en-US" sz="2400" dirty="0">
              <a:solidFill>
                <a:srgbClr val="00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02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0480" y="63300"/>
            <a:ext cx="10058400" cy="10833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 : ĐA DẠNG THẾ GIỚI SỐNG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22. PHÂN LOẠI THẾ GIỚI SỐNG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00480" y="1289902"/>
            <a:ext cx="6125845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Sự cần thiết phân loại thế giới sống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74976" y="1979375"/>
            <a:ext cx="4745252" cy="5633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Các bậc phân loại sinh vật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16321" y="2651600"/>
            <a:ext cx="4745252" cy="5633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Các giới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976" y="3485231"/>
            <a:ext cx="663423" cy="697627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defRPr/>
            </a:pPr>
            <a:r>
              <a:rPr lang="en-US" altLang="en-US" sz="3700" b="1" kern="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</a:t>
            </a:r>
            <a:endParaRPr lang="en-US" sz="37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6321" y="4110288"/>
            <a:ext cx="2372626" cy="5633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 sinh vật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88947" y="3497945"/>
            <a:ext cx="688970" cy="1850572"/>
            <a:chOff x="3488947" y="3614057"/>
            <a:chExt cx="688970" cy="1850572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3488947" y="4522597"/>
              <a:ext cx="328310" cy="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817257" y="3614057"/>
              <a:ext cx="0" cy="185057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17257" y="3614057"/>
              <a:ext cx="34614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4517" y="4085765"/>
              <a:ext cx="34614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24516" y="4522597"/>
              <a:ext cx="34614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31770" y="5014685"/>
              <a:ext cx="34614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31772" y="5464629"/>
              <a:ext cx="34614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119861" y="3265850"/>
            <a:ext cx="4371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Khởi sinh: vi khuẩn E.coli,...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8889" y="4187884"/>
            <a:ext cx="390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nấm: nấm men, nấm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rơm</a:t>
            </a:r>
            <a:endParaRPr lang="en-US" sz="240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32847" y="4649549"/>
            <a:ext cx="3126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thực vật: lúa, rêu...</a:t>
            </a:r>
            <a:endParaRPr lang="en-US" sz="240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34374" y="5101726"/>
            <a:ext cx="4540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động vật: gấu, cá, chim, khỉ,...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19860" y="3709792"/>
            <a:ext cx="4349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/>
              </a:rPr>
              <a:t>Giới nguyên sinh: tảo,</a:t>
            </a:r>
            <a:r>
              <a:rPr lang="en-US" sz="2400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/>
              </a:rPr>
              <a:t>trùng roi</a:t>
            </a:r>
            <a:r>
              <a:rPr lang="en-US" sz="2400" dirty="0">
                <a:solidFill>
                  <a:srgbClr val="000000"/>
                </a:solidFill>
                <a:latin typeface="Calibri Light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/>
              </a:rPr>
              <a:t>.</a:t>
            </a:r>
            <a:endParaRPr lang="en-US" sz="240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16321" y="5582325"/>
            <a:ext cx="4745252" cy="5633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2" tIns="60956" rIns="121912" bIns="60956" rtlCol="0" anchor="t"/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Khóa lưỡng phân</a:t>
            </a:r>
          </a:p>
        </p:txBody>
      </p:sp>
    </p:spTree>
    <p:extLst>
      <p:ext uri="{BB962C8B-B14F-4D97-AF65-F5344CB8AC3E}">
        <p14:creationId xmlns:p14="http://schemas.microsoft.com/office/powerpoint/2010/main" val="6157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5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881070-7B19-48CA-BB72-44617A5E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>
                <a:solidFill>
                  <a:schemeClr val="bg1"/>
                </a:solidFill>
                <a:latin typeface="Acumin Pro Condensed" panose="020B0806020202020204" pitchFamily="34" charset="0"/>
              </a:rPr>
              <a:t>Tìm hiểu cách xây dựng khóa lưỡng phân</a:t>
            </a:r>
            <a:endParaRPr lang="vi-VN" dirty="0">
              <a:solidFill>
                <a:schemeClr val="bg1"/>
              </a:solidFill>
              <a:latin typeface="Acumin Pro Condensed" panose="020B08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62D47-7943-4A63-A31F-F89241381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43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F90645-562A-474E-A1AA-BC6A52A8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C28F0-8991-42DD-9804-4F87613FD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33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9B60A-0701-4D0E-A0C7-AA4CEA96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AEF6C-1C69-4FCA-9C5A-57074FFAA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95358C-7114-D29C-8BB7-E626C06E222B}"/>
              </a:ext>
            </a:extLst>
          </p:cNvPr>
          <p:cNvSpPr/>
          <p:nvPr/>
        </p:nvSpPr>
        <p:spPr>
          <a:xfrm>
            <a:off x="1224366" y="1503336"/>
            <a:ext cx="7129220" cy="4029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46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77593-5A51-442C-8228-E51B9E93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2C555-F26C-4121-B554-B56889D7E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2644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546</Words>
  <Application>Microsoft Office PowerPoint</Application>
  <PresentationFormat>Widescreen</PresentationFormat>
  <Paragraphs>65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Acumin Pro Condensed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cách xây dựng khóa lưỡng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Intel</cp:lastModifiedBy>
  <cp:revision>85</cp:revision>
  <dcterms:created xsi:type="dcterms:W3CDTF">2021-07-29T18:28:08Z</dcterms:created>
  <dcterms:modified xsi:type="dcterms:W3CDTF">2026-01-19T03:46:42Z</dcterms:modified>
</cp:coreProperties>
</file>