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3" r:id="rId3"/>
    <p:sldMasterId id="2147483706" r:id="rId4"/>
    <p:sldMasterId id="2147483709" r:id="rId5"/>
    <p:sldMasterId id="2147483712" r:id="rId6"/>
  </p:sldMasterIdLst>
  <p:notesMasterIdLst>
    <p:notesMasterId r:id="rId27"/>
  </p:notesMasterIdLst>
  <p:sldIdLst>
    <p:sldId id="341" r:id="rId7"/>
    <p:sldId id="257" r:id="rId8"/>
    <p:sldId id="343" r:id="rId9"/>
    <p:sldId id="342" r:id="rId10"/>
    <p:sldId id="355" r:id="rId11"/>
    <p:sldId id="356" r:id="rId12"/>
    <p:sldId id="345" r:id="rId13"/>
    <p:sldId id="346" r:id="rId14"/>
    <p:sldId id="347" r:id="rId15"/>
    <p:sldId id="348" r:id="rId16"/>
    <p:sldId id="270" r:id="rId17"/>
    <p:sldId id="366" r:id="rId18"/>
    <p:sldId id="349" r:id="rId19"/>
    <p:sldId id="271" r:id="rId20"/>
    <p:sldId id="352" r:id="rId21"/>
    <p:sldId id="351" r:id="rId22"/>
    <p:sldId id="275" r:id="rId23"/>
    <p:sldId id="364" r:id="rId24"/>
    <p:sldId id="367" r:id="rId25"/>
    <p:sldId id="368" r:id="rId26"/>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9242"/>
    <a:srgbClr val="174B50"/>
    <a:srgbClr val="C00000"/>
    <a:srgbClr val="92D14F"/>
    <a:srgbClr val="00B0F1"/>
    <a:srgbClr val="0071C1"/>
    <a:srgbClr val="032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7"/>
    <p:restoredTop sz="94737"/>
  </p:normalViewPr>
  <p:slideViewPr>
    <p:cSldViewPr snapToGrid="0">
      <p:cViewPr varScale="1">
        <p:scale>
          <a:sx n="67" d="100"/>
          <a:sy n="67" d="100"/>
        </p:scale>
        <p:origin x="54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D52F0-EFDF-4CB1-97AC-B64D9EFB147D}" type="datetimeFigureOut">
              <a:rPr lang="en-US" smtClean="0"/>
              <a:t>19-Jan-26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8BDBD-F5A2-4D0B-A56D-A6D3B5A7DE9B}" type="slidenum">
              <a:rPr lang="en-US" smtClean="0"/>
              <a:t>‹#›</a:t>
            </a:fld>
            <a:endParaRPr lang="en-US"/>
          </a:p>
        </p:txBody>
      </p:sp>
    </p:spTree>
    <p:extLst>
      <p:ext uri="{BB962C8B-B14F-4D97-AF65-F5344CB8AC3E}">
        <p14:creationId xmlns:p14="http://schemas.microsoft.com/office/powerpoint/2010/main" val="2092778746"/>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8BDBD-F5A2-4D0B-A56D-A6D3B5A7DE9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10890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t>19-Jan-26</a:t>
            </a:fld>
            <a:endParaRPr lang="en-US"/>
          </a:p>
        </p:txBody>
      </p:sp>
      <p:sp>
        <p:nvSpPr>
          <p:cNvPr id="4" name="Footer Placeholder 3">
            <a:extLst>
              <a:ext uri="{FF2B5EF4-FFF2-40B4-BE49-F238E27FC236}">
                <a16:creationId xmlns:a16="http://schemas.microsoft.com/office/drawing/2014/main" id="{443B04D4-9E9E-439E-9A1F-66EB6B8B9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t>‹#›</a:t>
            </a:fld>
            <a:endParaRPr lang="en-US"/>
          </a:p>
        </p:txBody>
      </p:sp>
    </p:spTree>
    <p:extLst>
      <p:ext uri="{BB962C8B-B14F-4D97-AF65-F5344CB8AC3E}">
        <p14:creationId xmlns:p14="http://schemas.microsoft.com/office/powerpoint/2010/main" val="369063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04DB471-D729-47E4-807D-4ADB6622AA2F}"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418EC9-510B-417C-B979-2B8383D0F3E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4062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322437-5040-436A-9F76-4FDA0A2E6661}"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570ED91-C464-4578-9509-2BD080C3432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662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6F6315-C6D5-4E56-A360-C385AFA86F4D}"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2A22F3-F59F-4745-BCFB-D0765B6711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5013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0"/>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7420BA-9615-4C3E-9A3E-F57A8FC42733}"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9B7B18-8F51-4AB8-B5F0-98ACEBB0993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44568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19-Jan-26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307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143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19-Jan-26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240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384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19-Jan-26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589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74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8EB6E-5566-49F0-AA4C-178361FC8332}" type="datetimeFigureOut">
              <a:rPr lang="en-US" smtClean="0"/>
              <a:t>19-Jan-26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46417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52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27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0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95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64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83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CFF1B5-E445-4394-BFC7-CC3E365CB03D}"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2BAA1C-AA2A-48FC-B0AB-3C2D765B95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1497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37439D-F650-45E7-838D-EE5F8638A058}"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AB7B3C-8738-4A5F-9E85-AE60B4794E7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1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562EFF2-473C-4D6D-AFE7-37C83F87418F}"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7B4BF3-4B64-454A-B4DD-154E1FF88A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145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4"/>
            <a:ext cx="7213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4"/>
            <a:ext cx="7213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7BD75A-042A-4A5D-AC52-28AF059BE0C6}"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40EF48-161F-4C2B-B8A9-C8AEEA708EB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107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C8BDB1F-8742-4D38-8A6C-A4C34C118A09}"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BE71BB9-7A9F-47D2-AD97-0F7A3C5F0B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141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6FE8B0-AC72-4A17-9E4A-72638C7953B0}"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F1A2F59-6068-442D-9B22-44D7D03D47A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972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A767E7-EA61-405B-ADD4-A4C2F3425076}" type="datetimeFigureOut">
              <a:rPr lang="en-US">
                <a:solidFill>
                  <a:prstClr val="black">
                    <a:tint val="75000"/>
                  </a:prstClr>
                </a:solidFill>
              </a:rPr>
              <a:pPr>
                <a:defRPr/>
              </a:pPr>
              <a:t>19-Jan-26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8988D2-B708-489A-BA2C-763168D2487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87890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22.xml"/><Relationship Id="rId7"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014F6-32EC-48E5-A027-2181914696FB}"/>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6E133-EF74-4596-B1CA-8352E5AFBC3F}"/>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B781D-DAF7-416F-A759-1BE3D648506F}"/>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150FA4D0-9E0D-4560-8ECD-89CC2E99F5CB}" type="datetimeFigureOut">
              <a:rPr lang="en-US" smtClean="0"/>
              <a:t>19-Jan-26</a:t>
            </a:fld>
            <a:endParaRPr lang="en-US"/>
          </a:p>
        </p:txBody>
      </p:sp>
      <p:sp>
        <p:nvSpPr>
          <p:cNvPr id="5" name="Footer Placeholder 4">
            <a:extLst>
              <a:ext uri="{FF2B5EF4-FFF2-40B4-BE49-F238E27FC236}">
                <a16:creationId xmlns:a16="http://schemas.microsoft.com/office/drawing/2014/main" id="{9F5E41C1-3688-4990-A643-3456AD5E55DB}"/>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63A5D6-B45B-4DD8-B723-8CF51F7B8AAA}"/>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AD9A216F-1104-402F-A0D9-177C2697C4C0}" type="slidenum">
              <a:rPr lang="en-US" smtClean="0"/>
              <a:t>‹#›</a:t>
            </a:fld>
            <a:endParaRPr lang="en-US"/>
          </a:p>
        </p:txBody>
      </p:sp>
    </p:spTree>
    <p:extLst>
      <p:ext uri="{BB962C8B-B14F-4D97-AF65-F5344CB8AC3E}">
        <p14:creationId xmlns:p14="http://schemas.microsoft.com/office/powerpoint/2010/main" val="149055109"/>
      </p:ext>
    </p:extLst>
  </p:cSld>
  <p:clrMap bg1="lt1" tx1="dk1" bg2="lt2" tx2="dk2" accent1="accent1" accent2="accent2" accent3="accent3" accent4="accent4" accent5="accent5" accent6="accent6" hlink="hlink" folHlink="folHlink"/>
  <p:sldLayoutIdLst>
    <p:sldLayoutId id="2147483654" r:id="rId1"/>
    <p:sldLayoutId id="2147483702"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457189" fontAlgn="base">
              <a:spcBef>
                <a:spcPct val="0"/>
              </a:spcBef>
              <a:spcAft>
                <a:spcPct val="0"/>
              </a:spcAft>
              <a:defRPr/>
            </a:pPr>
            <a:fld id="{331C4B04-22C0-46AD-9905-DEF56D8DFD67}" type="datetimeFigureOut">
              <a:rPr lang="en-US" smtClean="0">
                <a:solidFill>
                  <a:prstClr val="black">
                    <a:tint val="75000"/>
                  </a:prstClr>
                </a:solidFill>
                <a:latin typeface="Arial" charset="0"/>
                <a:cs typeface="Arial" charset="0"/>
              </a:rPr>
              <a:pPr defTabSz="457189" fontAlgn="base">
                <a:spcBef>
                  <a:spcPct val="0"/>
                </a:spcBef>
                <a:spcAft>
                  <a:spcPct val="0"/>
                </a:spcAft>
                <a:defRPr/>
              </a:pPr>
              <a:t>19-Jan-26</a:t>
            </a:fld>
            <a:endParaRPr lang="en-US" dirty="0">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457189"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457189" fontAlgn="base">
              <a:spcBef>
                <a:spcPct val="0"/>
              </a:spcBef>
              <a:spcAft>
                <a:spcPct val="0"/>
              </a:spcAft>
              <a:defRPr/>
            </a:pPr>
            <a:fld id="{96072F12-A7DC-4553-80E8-193EFA2C4B30}" type="slidenum">
              <a:rPr lang="en-US" smtClean="0">
                <a:solidFill>
                  <a:prstClr val="black">
                    <a:tint val="75000"/>
                  </a:prstClr>
                </a:solidFill>
                <a:latin typeface="Arial" charset="0"/>
                <a:cs typeface="Arial" charset="0"/>
              </a:rPr>
              <a:pPr defTabSz="457189" fontAlgn="base">
                <a:spcBef>
                  <a:spcPct val="0"/>
                </a:spcBef>
                <a:spcAft>
                  <a:spcPct val="0"/>
                </a:spcAft>
                <a:defRPr/>
              </a:pPr>
              <a:t>‹#›</a:t>
            </a:fld>
            <a:endParaRPr lang="en-US" dirty="0">
              <a:solidFill>
                <a:prstClr val="black">
                  <a:tint val="75000"/>
                </a:prstClr>
              </a:solidFill>
              <a:latin typeface="Arial" charset="0"/>
              <a:cs typeface="Arial" charset="0"/>
            </a:endParaRPr>
          </a:p>
        </p:txBody>
      </p:sp>
    </p:spTree>
    <p:extLst>
      <p:ext uri="{BB962C8B-B14F-4D97-AF65-F5344CB8AC3E}">
        <p14:creationId xmlns:p14="http://schemas.microsoft.com/office/powerpoint/2010/main" val="5812947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014F6-32EC-48E5-A027-2181914696FB}"/>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6E133-EF74-4596-B1CA-8352E5AFBC3F}"/>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B781D-DAF7-416F-A759-1BE3D648506F}"/>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5E41C1-3688-4990-A643-3456AD5E55DB}"/>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63A5D6-B45B-4DD8-B723-8CF51F7B8AAA}"/>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097816"/>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014F6-32EC-48E5-A027-2181914696FB}"/>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6E133-EF74-4596-B1CA-8352E5AFBC3F}"/>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B781D-DAF7-416F-A759-1BE3D648506F}"/>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5E41C1-3688-4990-A643-3456AD5E55DB}"/>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63A5D6-B45B-4DD8-B723-8CF51F7B8AAA}"/>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244950"/>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014F6-32EC-48E5-A027-2181914696FB}"/>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86E133-EF74-4596-B1CA-8352E5AFBC3F}"/>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B781D-DAF7-416F-A759-1BE3D648506F}"/>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5E41C1-3688-4990-A643-3456AD5E55DB}"/>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63A5D6-B45B-4DD8-B723-8CF51F7B8AAA}"/>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270084"/>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8D02EA37-A3CD-4CCD-A8EC-E13350CE66A1}"/>
              </a:ext>
            </a:extLst>
          </p:cNvPr>
          <p:cNvSpPr txBox="1"/>
          <p:nvPr userDrawn="1"/>
        </p:nvSpPr>
        <p:spPr>
          <a:xfrm>
            <a:off x="5121332" y="-712230"/>
            <a:ext cx="1949336" cy="369332"/>
          </a:xfrm>
          <a:prstGeom prst="rect">
            <a:avLst/>
          </a:prstGeom>
          <a:noFill/>
        </p:spPr>
        <p:txBody>
          <a:bodyPr vert="horz" wrap="none" lIns="0" tIns="0" rIns="0" bIns="0" rtlCol="0">
            <a:spAutoFit/>
          </a:bodyPr>
          <a:lstStyle/>
          <a:p>
            <a:pPr algn="ctr"/>
            <a:r>
              <a:rPr lang="en-US" sz="2400">
                <a:solidFill>
                  <a:srgbClr val="D7D7D7"/>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19-Jan-26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8" name="Oval 7">
            <a:extLst>
              <a:ext uri="{FF2B5EF4-FFF2-40B4-BE49-F238E27FC236}">
                <a16:creationId xmlns:a16="http://schemas.microsoft.com/office/drawing/2014/main" id="{C1B1CA3B-4E43-438A-9AA3-C4D817313CF4}"/>
              </a:ext>
            </a:extLst>
          </p:cNvPr>
          <p:cNvSpPr/>
          <p:nvPr userDrawn="1"/>
        </p:nvSpPr>
        <p:spPr>
          <a:xfrm>
            <a:off x="3496178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id="{23004496-AE44-4F53-BEA8-30179F68F210}"/>
              </a:ext>
            </a:extLst>
          </p:cNvPr>
          <p:cNvSpPr/>
          <p:nvPr userDrawn="1"/>
        </p:nvSpPr>
        <p:spPr>
          <a:xfrm>
            <a:off x="34961780" y="1949318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8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754384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42" y="598488"/>
            <a:ext cx="9248775" cy="537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87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ch12h.com/sites/default/files/styles/inbody400/public/screenshot_16_85.png?itok=fUCqj_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 y="198904"/>
            <a:ext cx="7474858" cy="65066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78057" y="198903"/>
            <a:ext cx="4209143" cy="1569660"/>
          </a:xfrm>
          <a:prstGeom prst="rect">
            <a:avLst/>
          </a:prstGeom>
          <a:solidFill>
            <a:schemeClr val="accent4">
              <a:lumMod val="40000"/>
              <a:lumOff val="60000"/>
            </a:schemeClr>
          </a:solidFill>
        </p:spPr>
        <p:txBody>
          <a:bodyPr wrap="square">
            <a:spAutoFit/>
          </a:bodyPr>
          <a:lstStyle/>
          <a:p>
            <a:pPr algn="just"/>
            <a:r>
              <a:rPr lang="vi-VN" sz="2400" dirty="0">
                <a:solidFill>
                  <a:srgbClr val="000000"/>
                </a:solidFill>
                <a:latin typeface="+mj-lt"/>
              </a:rPr>
              <a:t>Từ cách phân loại loài Gấu đen châu mỹ, em hãy cho biết các bậc phân loại của loài Gấu trắng trong hình 22.3</a:t>
            </a:r>
            <a:endParaRPr lang="vi-VN" sz="2400" b="0" i="0" dirty="0">
              <a:solidFill>
                <a:srgbClr val="000000"/>
              </a:solidFill>
              <a:effectLst/>
              <a:latin typeface="+mj-lt"/>
            </a:endParaRPr>
          </a:p>
        </p:txBody>
      </p:sp>
      <p:sp>
        <p:nvSpPr>
          <p:cNvPr id="6" name="Rectangle 5"/>
          <p:cNvSpPr/>
          <p:nvPr/>
        </p:nvSpPr>
        <p:spPr>
          <a:xfrm>
            <a:off x="7844972" y="2531405"/>
            <a:ext cx="4042228" cy="3816429"/>
          </a:xfrm>
          <a:prstGeom prst="rect">
            <a:avLst/>
          </a:prstGeom>
          <a:solidFill>
            <a:schemeClr val="accent6">
              <a:lumMod val="40000"/>
              <a:lumOff val="60000"/>
            </a:schemeClr>
          </a:solidFill>
        </p:spPr>
        <p:txBody>
          <a:bodyPr wrap="square">
            <a:spAutoFit/>
          </a:bodyPr>
          <a:lstStyle/>
          <a:p>
            <a:r>
              <a:rPr lang="en-US" sz="2800" dirty="0">
                <a:solidFill>
                  <a:srgbClr val="000000"/>
                </a:solidFill>
                <a:latin typeface="Times New Roman" pitchFamily="18" charset="0"/>
                <a:cs typeface="Times New Roman" pitchFamily="18" charset="0"/>
              </a:rPr>
              <a:t>C</a:t>
            </a:r>
            <a:r>
              <a:rPr lang="vi-VN" sz="2800" dirty="0">
                <a:solidFill>
                  <a:srgbClr val="000000"/>
                </a:solidFill>
                <a:latin typeface="Times New Roman" pitchFamily="18" charset="0"/>
                <a:cs typeface="Times New Roman" pitchFamily="18" charset="0"/>
              </a:rPr>
              <a:t>ác bậc phân loại của loài Gấu trắng trong hình 22.3</a:t>
            </a:r>
            <a:endParaRPr lang="en-US" sz="2800" dirty="0">
              <a:solidFill>
                <a:srgbClr val="000000"/>
              </a:solidFill>
              <a:latin typeface="Times New Roman" pitchFamily="18" charset="0"/>
              <a:cs typeface="Times New Roman" pitchFamily="18" charset="0"/>
            </a:endParaRPr>
          </a:p>
          <a:p>
            <a:endParaRPr lang="en-US" sz="1400" dirty="0">
              <a:solidFill>
                <a:srgbClr val="000000"/>
              </a:solidFill>
              <a:latin typeface="Times New Roman" pitchFamily="18" charset="0"/>
              <a:cs typeface="Times New Roman" pitchFamily="18" charset="0"/>
            </a:endParaRPr>
          </a:p>
          <a:p>
            <a:r>
              <a:rPr lang="en-US" sz="2800" dirty="0">
                <a:solidFill>
                  <a:srgbClr val="000000"/>
                </a:solidFill>
                <a:latin typeface="Times New Roman" pitchFamily="18" charset="0"/>
                <a:cs typeface="Times New Roman" pitchFamily="18" charset="0"/>
              </a:rPr>
              <a:t>Giống gấu</a:t>
            </a:r>
          </a:p>
          <a:p>
            <a:r>
              <a:rPr lang="en-US" sz="2800" i="0" dirty="0">
                <a:solidFill>
                  <a:srgbClr val="000000"/>
                </a:solidFill>
                <a:effectLst/>
                <a:latin typeface="Times New Roman" pitchFamily="18" charset="0"/>
                <a:cs typeface="Times New Roman" pitchFamily="18" charset="0"/>
              </a:rPr>
              <a:t>Họ gấu</a:t>
            </a:r>
          </a:p>
          <a:p>
            <a:r>
              <a:rPr lang="en-US" sz="2800" dirty="0">
                <a:solidFill>
                  <a:srgbClr val="000000"/>
                </a:solidFill>
                <a:latin typeface="Times New Roman" pitchFamily="18" charset="0"/>
                <a:cs typeface="Times New Roman" pitchFamily="18" charset="0"/>
              </a:rPr>
              <a:t>Bộ ăn thịt</a:t>
            </a:r>
          </a:p>
          <a:p>
            <a:r>
              <a:rPr lang="en-US" sz="2800" dirty="0">
                <a:solidFill>
                  <a:srgbClr val="000000"/>
                </a:solidFill>
                <a:latin typeface="Times New Roman" pitchFamily="18" charset="0"/>
                <a:cs typeface="Times New Roman" pitchFamily="18" charset="0"/>
              </a:rPr>
              <a:t>Lớp động vật có vú (Thú)</a:t>
            </a:r>
          </a:p>
          <a:p>
            <a:r>
              <a:rPr lang="en-US" sz="2800" i="0" dirty="0">
                <a:solidFill>
                  <a:srgbClr val="000000"/>
                </a:solidFill>
                <a:effectLst/>
                <a:latin typeface="Times New Roman" pitchFamily="18" charset="0"/>
                <a:cs typeface="Times New Roman" pitchFamily="18" charset="0"/>
              </a:rPr>
              <a:t>Ngành dây sống</a:t>
            </a:r>
          </a:p>
          <a:p>
            <a:r>
              <a:rPr lang="en-US" sz="2800" dirty="0">
                <a:solidFill>
                  <a:srgbClr val="000000"/>
                </a:solidFill>
                <a:latin typeface="Times New Roman" pitchFamily="18" charset="0"/>
                <a:cs typeface="Times New Roman" pitchFamily="18" charset="0"/>
              </a:rPr>
              <a:t>Giới động vật</a:t>
            </a:r>
            <a:endParaRPr lang="vi-VN" sz="2800" i="0" dirty="0">
              <a:solidFill>
                <a:srgbClr val="0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43355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490266-3913-498E-9ACC-A3D13410B7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C9CFB5D-1845-4CBD-830F-DC6152D7EB41}"/>
              </a:ext>
            </a:extLst>
          </p:cNvPr>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9936421-7A74-3B45-D959-F1B1F0294164}"/>
              </a:ext>
            </a:extLst>
          </p:cNvPr>
          <p:cNvSpPr/>
          <p:nvPr/>
        </p:nvSpPr>
        <p:spPr>
          <a:xfrm>
            <a:off x="6880860" y="5326380"/>
            <a:ext cx="2205990" cy="411480"/>
          </a:xfrm>
          <a:prstGeom prst="rect">
            <a:avLst/>
          </a:prstGeom>
          <a:solidFill>
            <a:srgbClr val="174B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6D597B0D-8C57-0790-72F0-337791EBEEB5}"/>
              </a:ext>
            </a:extLst>
          </p:cNvPr>
          <p:cNvSpPr/>
          <p:nvPr/>
        </p:nvSpPr>
        <p:spPr>
          <a:xfrm>
            <a:off x="6880860" y="4587240"/>
            <a:ext cx="2205990" cy="411480"/>
          </a:xfrm>
          <a:prstGeom prst="rect">
            <a:avLst/>
          </a:prstGeom>
          <a:solidFill>
            <a:srgbClr val="032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F14ACE8C-7B50-25D8-8E43-6160F5815F51}"/>
              </a:ext>
            </a:extLst>
          </p:cNvPr>
          <p:cNvSpPr/>
          <p:nvPr/>
        </p:nvSpPr>
        <p:spPr>
          <a:xfrm>
            <a:off x="6964680" y="3848100"/>
            <a:ext cx="2205990" cy="411480"/>
          </a:xfrm>
          <a:prstGeom prst="rect">
            <a:avLst/>
          </a:prstGeom>
          <a:solidFill>
            <a:srgbClr val="007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43B9C011-D7DE-C4C5-2AF3-695728EFE054}"/>
              </a:ext>
            </a:extLst>
          </p:cNvPr>
          <p:cNvSpPr/>
          <p:nvPr/>
        </p:nvSpPr>
        <p:spPr>
          <a:xfrm>
            <a:off x="6880860" y="3086100"/>
            <a:ext cx="2205990" cy="411480"/>
          </a:xfrm>
          <a:prstGeom prst="rect">
            <a:avLst/>
          </a:prstGeom>
          <a:solidFill>
            <a:srgbClr val="00B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0A75A129-28C9-E989-6088-E563C6F2F063}"/>
              </a:ext>
            </a:extLst>
          </p:cNvPr>
          <p:cNvSpPr/>
          <p:nvPr/>
        </p:nvSpPr>
        <p:spPr>
          <a:xfrm>
            <a:off x="6880860" y="2293620"/>
            <a:ext cx="2289810" cy="411480"/>
          </a:xfrm>
          <a:prstGeom prst="rect">
            <a:avLst/>
          </a:prstGeom>
          <a:solidFill>
            <a:srgbClr val="92D1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38E05D70-BA37-FD83-100F-CD0558CFF3C4}"/>
              </a:ext>
            </a:extLst>
          </p:cNvPr>
          <p:cNvSpPr/>
          <p:nvPr/>
        </p:nvSpPr>
        <p:spPr>
          <a:xfrm>
            <a:off x="6880860" y="1531620"/>
            <a:ext cx="2289810" cy="4114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ectangle 9">
            <a:extLst>
              <a:ext uri="{FF2B5EF4-FFF2-40B4-BE49-F238E27FC236}">
                <a16:creationId xmlns:a16="http://schemas.microsoft.com/office/drawing/2014/main" id="{F0482D65-6264-2B38-FB85-4C0842CAEFD3}"/>
              </a:ext>
            </a:extLst>
          </p:cNvPr>
          <p:cNvSpPr/>
          <p:nvPr/>
        </p:nvSpPr>
        <p:spPr>
          <a:xfrm>
            <a:off x="6880860" y="769620"/>
            <a:ext cx="2289810" cy="41148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7363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CF99-BA50-52A6-0D2C-8B2D2BB2DB08}"/>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2CE5D08A-18E7-4DAE-EED2-281D056BF4E2}"/>
              </a:ext>
            </a:extLst>
          </p:cNvPr>
          <p:cNvSpPr>
            <a:spLocks noGrp="1"/>
          </p:cNvSpPr>
          <p:nvPr>
            <p:ph type="title"/>
          </p:nvPr>
        </p:nvSpPr>
        <p:spPr/>
        <p:txBody>
          <a:bodyPr/>
          <a:lstStyle/>
          <a:p>
            <a:endParaRPr lang="en-US"/>
          </a:p>
        </p:txBody>
      </p:sp>
      <p:pic>
        <p:nvPicPr>
          <p:cNvPr id="14" name="Picture 13" descr="A group of white flowers&#10;&#10;Description automatically generated">
            <a:extLst>
              <a:ext uri="{FF2B5EF4-FFF2-40B4-BE49-F238E27FC236}">
                <a16:creationId xmlns:a16="http://schemas.microsoft.com/office/drawing/2014/main" id="{130D2FE4-8931-1A2E-5403-30BF9B855385}"/>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422729" y="0"/>
            <a:ext cx="9240158" cy="7024406"/>
          </a:xfrm>
          <a:prstGeom prst="rect">
            <a:avLst/>
          </a:prstGeom>
          <a:effectLst>
            <a:softEdge rad="635000"/>
          </a:effectLst>
        </p:spPr>
      </p:pic>
      <p:pic>
        <p:nvPicPr>
          <p:cNvPr id="15" name="Picture 14">
            <a:extLst>
              <a:ext uri="{FF2B5EF4-FFF2-40B4-BE49-F238E27FC236}">
                <a16:creationId xmlns:a16="http://schemas.microsoft.com/office/drawing/2014/main" id="{E3FBF28F-78C3-23E5-8AE3-65450E1A87B1}"/>
              </a:ext>
            </a:extLst>
          </p:cNvPr>
          <p:cNvPicPr/>
          <p:nvPr/>
        </p:nvPicPr>
        <p:blipFill>
          <a:blip r:embed="rId3"/>
          <a:srcRect l="52768" t="8129" r="22098" b="12315"/>
          <a:stretch/>
        </p:blipFill>
        <p:spPr>
          <a:xfrm>
            <a:off x="8817429" y="700994"/>
            <a:ext cx="3064330" cy="5456011"/>
          </a:xfrm>
          <a:prstGeom prst="rect">
            <a:avLst/>
          </a:prstGeom>
        </p:spPr>
      </p:pic>
      <p:sp>
        <p:nvSpPr>
          <p:cNvPr id="16" name="Rectangle 15">
            <a:extLst>
              <a:ext uri="{FF2B5EF4-FFF2-40B4-BE49-F238E27FC236}">
                <a16:creationId xmlns:a16="http://schemas.microsoft.com/office/drawing/2014/main" id="{10D7D4C2-B0A1-8431-1587-5C8B58ABFBBD}"/>
              </a:ext>
            </a:extLst>
          </p:cNvPr>
          <p:cNvSpPr/>
          <p:nvPr/>
        </p:nvSpPr>
        <p:spPr>
          <a:xfrm>
            <a:off x="9204689" y="5486893"/>
            <a:ext cx="2205990" cy="411480"/>
          </a:xfrm>
          <a:prstGeom prst="rect">
            <a:avLst/>
          </a:prstGeom>
          <a:solidFill>
            <a:srgbClr val="174B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Rectangle 16">
            <a:extLst>
              <a:ext uri="{FF2B5EF4-FFF2-40B4-BE49-F238E27FC236}">
                <a16:creationId xmlns:a16="http://schemas.microsoft.com/office/drawing/2014/main" id="{8C05BC92-02EC-DC8C-C7BB-0122892B5D69}"/>
              </a:ext>
            </a:extLst>
          </p:cNvPr>
          <p:cNvSpPr/>
          <p:nvPr/>
        </p:nvSpPr>
        <p:spPr>
          <a:xfrm>
            <a:off x="9204689" y="4747753"/>
            <a:ext cx="2205990" cy="411480"/>
          </a:xfrm>
          <a:prstGeom prst="rect">
            <a:avLst/>
          </a:prstGeom>
          <a:solidFill>
            <a:srgbClr val="0320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Rectangle 17">
            <a:extLst>
              <a:ext uri="{FF2B5EF4-FFF2-40B4-BE49-F238E27FC236}">
                <a16:creationId xmlns:a16="http://schemas.microsoft.com/office/drawing/2014/main" id="{E5787887-6F04-C6F7-D89F-CC633ABD3F3B}"/>
              </a:ext>
            </a:extLst>
          </p:cNvPr>
          <p:cNvSpPr/>
          <p:nvPr/>
        </p:nvSpPr>
        <p:spPr>
          <a:xfrm>
            <a:off x="9288509" y="4008613"/>
            <a:ext cx="2205990" cy="411480"/>
          </a:xfrm>
          <a:prstGeom prst="rect">
            <a:avLst/>
          </a:prstGeom>
          <a:solidFill>
            <a:srgbClr val="007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49020653-FA2B-E186-8AE6-45ABA026CE67}"/>
              </a:ext>
            </a:extLst>
          </p:cNvPr>
          <p:cNvSpPr/>
          <p:nvPr/>
        </p:nvSpPr>
        <p:spPr>
          <a:xfrm>
            <a:off x="9204689" y="3246613"/>
            <a:ext cx="2205990" cy="411480"/>
          </a:xfrm>
          <a:prstGeom prst="rect">
            <a:avLst/>
          </a:prstGeom>
          <a:solidFill>
            <a:srgbClr val="00B0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1BBE90ED-3719-5122-FE16-F2899329C65A}"/>
              </a:ext>
            </a:extLst>
          </p:cNvPr>
          <p:cNvSpPr/>
          <p:nvPr/>
        </p:nvSpPr>
        <p:spPr>
          <a:xfrm>
            <a:off x="9204689" y="2454133"/>
            <a:ext cx="2289810" cy="411480"/>
          </a:xfrm>
          <a:prstGeom prst="rect">
            <a:avLst/>
          </a:prstGeom>
          <a:solidFill>
            <a:srgbClr val="92D1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8C010FDD-4930-CDE0-BC97-4588085B8EAC}"/>
              </a:ext>
            </a:extLst>
          </p:cNvPr>
          <p:cNvSpPr/>
          <p:nvPr/>
        </p:nvSpPr>
        <p:spPr>
          <a:xfrm>
            <a:off x="9204689" y="1692133"/>
            <a:ext cx="2289810" cy="41148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Rectangle 21">
            <a:extLst>
              <a:ext uri="{FF2B5EF4-FFF2-40B4-BE49-F238E27FC236}">
                <a16:creationId xmlns:a16="http://schemas.microsoft.com/office/drawing/2014/main" id="{9865422D-84D0-AEB2-DDF6-AAA1F9568815}"/>
              </a:ext>
            </a:extLst>
          </p:cNvPr>
          <p:cNvSpPr/>
          <p:nvPr/>
        </p:nvSpPr>
        <p:spPr>
          <a:xfrm>
            <a:off x="9204689" y="930133"/>
            <a:ext cx="2289810" cy="41148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5A698C1B-1591-4543-18F6-6A45C4C22234}"/>
              </a:ext>
            </a:extLst>
          </p:cNvPr>
          <p:cNvSpPr txBox="1"/>
          <p:nvPr/>
        </p:nvSpPr>
        <p:spPr>
          <a:xfrm>
            <a:off x="8342812" y="5402368"/>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Hoa li</a:t>
            </a:r>
          </a:p>
        </p:txBody>
      </p:sp>
      <p:sp>
        <p:nvSpPr>
          <p:cNvPr id="24" name="TextBox 23">
            <a:extLst>
              <a:ext uri="{FF2B5EF4-FFF2-40B4-BE49-F238E27FC236}">
                <a16:creationId xmlns:a16="http://schemas.microsoft.com/office/drawing/2014/main" id="{8C1E79B4-C32C-78EC-1EB4-BEF092D74FD9}"/>
              </a:ext>
            </a:extLst>
          </p:cNvPr>
          <p:cNvSpPr txBox="1"/>
          <p:nvPr/>
        </p:nvSpPr>
        <p:spPr>
          <a:xfrm>
            <a:off x="8426632" y="4640368"/>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Loa kèn</a:t>
            </a:r>
          </a:p>
        </p:txBody>
      </p:sp>
      <p:sp>
        <p:nvSpPr>
          <p:cNvPr id="25" name="TextBox 24">
            <a:extLst>
              <a:ext uri="{FF2B5EF4-FFF2-40B4-BE49-F238E27FC236}">
                <a16:creationId xmlns:a16="http://schemas.microsoft.com/office/drawing/2014/main" id="{56386799-ECD6-D88A-9D5A-EDF982B37159}"/>
              </a:ext>
            </a:extLst>
          </p:cNvPr>
          <p:cNvSpPr txBox="1"/>
          <p:nvPr/>
        </p:nvSpPr>
        <p:spPr>
          <a:xfrm>
            <a:off x="8426632" y="3885731"/>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Bách hợp</a:t>
            </a:r>
          </a:p>
        </p:txBody>
      </p:sp>
      <p:sp>
        <p:nvSpPr>
          <p:cNvPr id="26" name="TextBox 25">
            <a:extLst>
              <a:ext uri="{FF2B5EF4-FFF2-40B4-BE49-F238E27FC236}">
                <a16:creationId xmlns:a16="http://schemas.microsoft.com/office/drawing/2014/main" id="{847C8195-294F-78D6-4B75-8C0C42D8EB4F}"/>
              </a:ext>
            </a:extLst>
          </p:cNvPr>
          <p:cNvSpPr txBox="1"/>
          <p:nvPr/>
        </p:nvSpPr>
        <p:spPr>
          <a:xfrm>
            <a:off x="8384722" y="3113338"/>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Hành</a:t>
            </a:r>
          </a:p>
        </p:txBody>
      </p:sp>
      <p:sp>
        <p:nvSpPr>
          <p:cNvPr id="27" name="TextBox 26">
            <a:extLst>
              <a:ext uri="{FF2B5EF4-FFF2-40B4-BE49-F238E27FC236}">
                <a16:creationId xmlns:a16="http://schemas.microsoft.com/office/drawing/2014/main" id="{70084CB2-1F51-AA17-705C-018CC85B3420}"/>
              </a:ext>
            </a:extLst>
          </p:cNvPr>
          <p:cNvSpPr txBox="1"/>
          <p:nvPr/>
        </p:nvSpPr>
        <p:spPr>
          <a:xfrm>
            <a:off x="8426632" y="2367485"/>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Một lá mầm</a:t>
            </a:r>
          </a:p>
        </p:txBody>
      </p:sp>
      <p:sp>
        <p:nvSpPr>
          <p:cNvPr id="28" name="TextBox 27">
            <a:extLst>
              <a:ext uri="{FF2B5EF4-FFF2-40B4-BE49-F238E27FC236}">
                <a16:creationId xmlns:a16="http://schemas.microsoft.com/office/drawing/2014/main" id="{EED48AE3-AAC9-E08A-F6AA-CF181C5CBCAD}"/>
              </a:ext>
            </a:extLst>
          </p:cNvPr>
          <p:cNvSpPr txBox="1"/>
          <p:nvPr/>
        </p:nvSpPr>
        <p:spPr>
          <a:xfrm>
            <a:off x="8426632" y="1586732"/>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Hạt kín</a:t>
            </a:r>
          </a:p>
        </p:txBody>
      </p:sp>
      <p:sp>
        <p:nvSpPr>
          <p:cNvPr id="29" name="TextBox 28">
            <a:extLst>
              <a:ext uri="{FF2B5EF4-FFF2-40B4-BE49-F238E27FC236}">
                <a16:creationId xmlns:a16="http://schemas.microsoft.com/office/drawing/2014/main" id="{38CB2B51-D84B-8693-B61B-A7A421753B9C}"/>
              </a:ext>
            </a:extLst>
          </p:cNvPr>
          <p:cNvSpPr txBox="1"/>
          <p:nvPr/>
        </p:nvSpPr>
        <p:spPr>
          <a:xfrm>
            <a:off x="8426632" y="805979"/>
            <a:ext cx="3929743" cy="584775"/>
          </a:xfrm>
          <a:prstGeom prst="rect">
            <a:avLst/>
          </a:prstGeom>
          <a:noFill/>
        </p:spPr>
        <p:txBody>
          <a:bodyPr wrap="square" rtlCol="0">
            <a:spAutoFit/>
          </a:bodyPr>
          <a:lstStyle/>
          <a:p>
            <a:pPr algn="ctr"/>
            <a:r>
              <a:rPr lang="en-VN" sz="3200" b="1" dirty="0">
                <a:solidFill>
                  <a:schemeClr val="bg1"/>
                </a:solidFill>
                <a:latin typeface="Segoe UI Semibold" panose="020B0502040204020203" pitchFamily="34" charset="0"/>
                <a:cs typeface="Segoe UI Semibold" panose="020B0502040204020203" pitchFamily="34" charset="0"/>
              </a:rPr>
              <a:t>Thực vật</a:t>
            </a:r>
          </a:p>
        </p:txBody>
      </p:sp>
    </p:spTree>
    <p:extLst>
      <p:ext uri="{BB962C8B-B14F-4D97-AF65-F5344CB8AC3E}">
        <p14:creationId xmlns:p14="http://schemas.microsoft.com/office/powerpoint/2010/main" val="3324973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00480" y="63300"/>
            <a:ext cx="10058400" cy="1112357"/>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a:r>
              <a:rPr lang="en-US" sz="4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8 : ĐA DẠNG THẾ GIỚI SỐNG</a:t>
            </a:r>
          </a:p>
          <a:p>
            <a:pPr algn="ctr"/>
            <a:r>
              <a:rPr lang="en-US" sz="37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22. PHÂN LOẠI THẾ GIỚI SỐNG</a:t>
            </a:r>
          </a:p>
        </p:txBody>
      </p:sp>
      <p:sp>
        <p:nvSpPr>
          <p:cNvPr id="5" name="Rounded Rectangle 4"/>
          <p:cNvSpPr/>
          <p:nvPr/>
        </p:nvSpPr>
        <p:spPr>
          <a:xfrm>
            <a:off x="1100480" y="1289902"/>
            <a:ext cx="6125845" cy="609600"/>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1. Sự cần thiết phân loại thế giới sống</a:t>
            </a:r>
          </a:p>
        </p:txBody>
      </p:sp>
      <p:sp>
        <p:nvSpPr>
          <p:cNvPr id="7" name="Rectangle 6"/>
          <p:cNvSpPr/>
          <p:nvPr/>
        </p:nvSpPr>
        <p:spPr>
          <a:xfrm>
            <a:off x="437057" y="3733716"/>
            <a:ext cx="663423" cy="697627"/>
          </a:xfrm>
          <a:prstGeom prst="rect">
            <a:avLst/>
          </a:prstGeom>
        </p:spPr>
        <p:txBody>
          <a:bodyPr wrap="square" lIns="121912" tIns="60956" rIns="121912" bIns="60956">
            <a:spAutoFit/>
          </a:bodyPr>
          <a:lstStyle/>
          <a:p>
            <a:pPr>
              <a:defRPr/>
            </a:pPr>
            <a:r>
              <a:rPr lang="en-US" altLang="en-US" sz="3700" b="1" kern="0" dirty="0">
                <a:solidFill>
                  <a:srgbClr val="FF0000"/>
                </a:solidFill>
                <a:latin typeface="Times New Roman" pitchFamily="18" charset="0"/>
                <a:cs typeface="Times New Roman" panose="02020603050405020304" pitchFamily="18" charset="0"/>
                <a:sym typeface="Wingdings" pitchFamily="2" charset="2"/>
              </a:rPr>
              <a:t></a:t>
            </a:r>
            <a:endParaRPr lang="en-US" sz="3700" kern="0" dirty="0">
              <a:solidFill>
                <a:sysClr val="windowText" lastClr="000000"/>
              </a:solidFill>
            </a:endParaRPr>
          </a:p>
        </p:txBody>
      </p:sp>
      <p:sp>
        <p:nvSpPr>
          <p:cNvPr id="8" name="Rounded Rectangle 7"/>
          <p:cNvSpPr/>
          <p:nvPr/>
        </p:nvSpPr>
        <p:spPr>
          <a:xfrm>
            <a:off x="1068179" y="3294797"/>
            <a:ext cx="10260681" cy="1828754"/>
          </a:xfrm>
          <a:prstGeom prst="round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r>
              <a:rPr lang="en-US" sz="2800" b="1" dirty="0">
                <a:latin typeface="Times New Roman" pitchFamily="18" charset="0"/>
                <a:cs typeface="Times New Roman" pitchFamily="18" charset="0"/>
              </a:rPr>
              <a:t>C</a:t>
            </a:r>
            <a:r>
              <a:rPr lang="vi-VN" sz="2800" b="1" dirty="0">
                <a:latin typeface="Times New Roman" pitchFamily="18" charset="0"/>
                <a:cs typeface="Times New Roman" pitchFamily="18" charset="0"/>
              </a:rPr>
              <a:t>ác bậc phân loại sinh vật từ thấp đến cao trong thế giới sống</a:t>
            </a:r>
            <a:endParaRPr lang="en-US" sz="2800" b="1" dirty="0">
              <a:latin typeface="Times New Roman" pitchFamily="18" charset="0"/>
              <a:cs typeface="Times New Roman" pitchFamily="18" charset="0"/>
            </a:endParaRPr>
          </a:p>
          <a:p>
            <a:pPr algn="ctr"/>
            <a:r>
              <a:rPr lang="en-US" sz="2800" b="1" dirty="0">
                <a:latin typeface="Times New Roman" pitchFamily="18" charset="0"/>
                <a:cs typeface="Times New Roman" pitchFamily="18" charset="0"/>
              </a:rPr>
              <a:t>Loài  </a:t>
            </a:r>
            <a:r>
              <a:rPr lang="en-US" sz="2800" b="1" dirty="0">
                <a:latin typeface="Times New Roman" pitchFamily="18" charset="0"/>
                <a:cs typeface="Times New Roman" pitchFamily="18" charset="0"/>
                <a:sym typeface="Wingdings" pitchFamily="2" charset="2"/>
              </a:rPr>
              <a:t> Chi (Giống)  Họ  Bộ  Lớp  Ngành  Giới</a:t>
            </a:r>
          </a:p>
          <a:p>
            <a:r>
              <a:rPr lang="en-US" sz="2800" b="1" dirty="0">
                <a:latin typeface="Times New Roman" pitchFamily="18" charset="0"/>
                <a:cs typeface="Times New Roman" pitchFamily="18" charset="0"/>
              </a:rPr>
              <a:t>Loài là bậc phân loại cơ bản, bậc phân loại càng nhỏ thì sự khác nhau giữa các sinh vật cùng </a:t>
            </a:r>
            <a:r>
              <a:rPr lang="en-US" sz="2800" b="1" dirty="0" err="1">
                <a:latin typeface="Times New Roman" pitchFamily="18" charset="0"/>
                <a:cs typeface="Times New Roman" pitchFamily="18" charset="0"/>
              </a:rPr>
              <a:t>bậc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càng</a:t>
            </a:r>
            <a:r>
              <a:rPr lang="en-US" sz="2800" b="1" dirty="0">
                <a:latin typeface="Times New Roman" pitchFamily="18" charset="0"/>
                <a:cs typeface="Times New Roman" pitchFamily="18" charset="0"/>
              </a:rPr>
              <a:t> ít</a:t>
            </a:r>
            <a:endParaRPr lang="vi-VN" sz="2800" b="1" dirty="0">
              <a:latin typeface="Times New Roman" pitchFamily="18" charset="0"/>
              <a:cs typeface="Times New Roman" pitchFamily="18" charset="0"/>
            </a:endParaRPr>
          </a:p>
          <a:p>
            <a:pPr algn="just"/>
            <a:endParaRPr lang="en-US" sz="2800" b="1" dirty="0">
              <a:solidFill>
                <a:prstClr val="black"/>
              </a:solidFill>
              <a:latin typeface="Times New Roman" pitchFamily="18" charset="0"/>
              <a:cs typeface="Times New Roman" pitchFamily="18" charset="0"/>
            </a:endParaRPr>
          </a:p>
        </p:txBody>
      </p:sp>
      <p:sp>
        <p:nvSpPr>
          <p:cNvPr id="9" name="Rounded Rectangle 8"/>
          <p:cNvSpPr/>
          <p:nvPr/>
        </p:nvSpPr>
        <p:spPr>
          <a:xfrm>
            <a:off x="1074976" y="2008403"/>
            <a:ext cx="4745252" cy="563367"/>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2. Các bậc phân loại sinh vật</a:t>
            </a:r>
          </a:p>
        </p:txBody>
      </p:sp>
      <p:sp>
        <p:nvSpPr>
          <p:cNvPr id="10" name="Rounded Rectangle 9"/>
          <p:cNvSpPr/>
          <p:nvPr/>
        </p:nvSpPr>
        <p:spPr>
          <a:xfrm>
            <a:off x="1068179" y="2625262"/>
            <a:ext cx="3605420" cy="611479"/>
          </a:xfrm>
          <a:prstGeom prst="round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a. Các bậc phân loại</a:t>
            </a:r>
          </a:p>
        </p:txBody>
      </p:sp>
      <p:sp>
        <p:nvSpPr>
          <p:cNvPr id="11" name="Rounded Rectangle 10"/>
          <p:cNvSpPr/>
          <p:nvPr/>
        </p:nvSpPr>
        <p:spPr>
          <a:xfrm>
            <a:off x="1068179" y="5230545"/>
            <a:ext cx="3605420" cy="611479"/>
          </a:xfrm>
          <a:prstGeom prst="round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b. Cách gọi tên loài</a:t>
            </a:r>
          </a:p>
        </p:txBody>
      </p:sp>
    </p:spTree>
    <p:extLst>
      <p:ext uri="{BB962C8B-B14F-4D97-AF65-F5344CB8AC3E}">
        <p14:creationId xmlns:p14="http://schemas.microsoft.com/office/powerpoint/2010/main" val="4185793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7A496E-A5B7-4ACD-89F1-2119E578EF60}"/>
              </a:ext>
            </a:extLst>
          </p:cNvPr>
          <p:cNvSpPr>
            <a:spLocks noGrp="1"/>
          </p:cNvSpPr>
          <p:nvPr>
            <p:ph type="title"/>
          </p:nvPr>
        </p:nvSpPr>
        <p:spPr/>
        <p:txBody>
          <a:bodyPr>
            <a:normAutofit fontScale="90000"/>
          </a:bodyPr>
          <a:lstStyle/>
          <a:p>
            <a:pPr algn="ctr">
              <a:lnSpc>
                <a:spcPct val="110000"/>
              </a:lnSpc>
            </a:pPr>
            <a:r>
              <a:rPr lang="en-US" sz="6000">
                <a:latin typeface="#9Slide03 FS Neusa Bold" panose="00000800000000000000" pitchFamily="2" charset="0"/>
              </a:rPr>
              <a:t>GỌI </a:t>
            </a:r>
            <a:br>
              <a:rPr lang="en-US" sz="6000">
                <a:latin typeface="#9Slide03 FS Neusa Bold" panose="00000800000000000000" pitchFamily="2" charset="0"/>
              </a:rPr>
            </a:br>
            <a:r>
              <a:rPr lang="en-US" sz="6000">
                <a:latin typeface="#9Slide03 FS Neusa Bold" panose="00000800000000000000" pitchFamily="2" charset="0"/>
              </a:rPr>
              <a:t>TÊN LOÀI</a:t>
            </a:r>
            <a:endParaRPr lang="en-US" sz="6000" dirty="0">
              <a:latin typeface="#9Slide03 FS Neusa Bold" panose="00000800000000000000" pitchFamily="2" charset="0"/>
            </a:endParaRPr>
          </a:p>
        </p:txBody>
      </p:sp>
      <p:pic>
        <p:nvPicPr>
          <p:cNvPr id="3" name="Picture 2">
            <a:extLst>
              <a:ext uri="{FF2B5EF4-FFF2-40B4-BE49-F238E27FC236}">
                <a16:creationId xmlns:a16="http://schemas.microsoft.com/office/drawing/2014/main" id="{0CF1D123-2741-4B96-BA80-2D8895CE9333}"/>
              </a:ext>
            </a:extLst>
          </p:cNvPr>
          <p:cNvPicPr/>
          <p:nvPr/>
        </p:nvPicPr>
        <p:blipFill>
          <a:blip r:embed="rId2"/>
          <a:stretch>
            <a:fillRect/>
          </a:stretch>
        </p:blipFill>
        <p:spPr>
          <a:xfrm>
            <a:off x="0" y="0"/>
            <a:ext cx="12192000" cy="6858000"/>
          </a:xfrm>
          <a:prstGeom prst="rect">
            <a:avLst/>
          </a:prstGeom>
        </p:spPr>
      </p:pic>
      <p:sp>
        <p:nvSpPr>
          <p:cNvPr id="4" name="Rectangle 3"/>
          <p:cNvSpPr/>
          <p:nvPr/>
        </p:nvSpPr>
        <p:spPr>
          <a:xfrm>
            <a:off x="3512457" y="5758654"/>
            <a:ext cx="8200572" cy="1077218"/>
          </a:xfrm>
          <a:prstGeom prst="rect">
            <a:avLst/>
          </a:prstGeom>
          <a:solidFill>
            <a:schemeClr val="accent4">
              <a:lumMod val="40000"/>
              <a:lumOff val="60000"/>
            </a:schemeClr>
          </a:solidFill>
        </p:spPr>
        <p:txBody>
          <a:bodyPr wrap="square">
            <a:spAutoFit/>
          </a:bodyPr>
          <a:lstStyle/>
          <a:p>
            <a:pPr algn="just"/>
            <a:r>
              <a:rPr lang="en-US" sz="3200" dirty="0">
                <a:solidFill>
                  <a:srgbClr val="000000"/>
                </a:solidFill>
                <a:latin typeface="Times New Roman" pitchFamily="18" charset="0"/>
                <a:cs typeface="Times New Roman" pitchFamily="18" charset="0"/>
              </a:rPr>
              <a:t>Tên khoa học có mối quan hệ như thế nào với tên chi/giống và tên loài</a:t>
            </a:r>
            <a:endParaRPr lang="vi-VN" sz="3200" b="0" i="0" dirty="0">
              <a:solidFill>
                <a:srgbClr val="000000"/>
              </a:solidFill>
              <a:effectLst/>
              <a:latin typeface="Times New Roman" pitchFamily="18" charset="0"/>
              <a:cs typeface="Times New Roman" pitchFamily="18" charset="0"/>
            </a:endParaRPr>
          </a:p>
        </p:txBody>
      </p:sp>
      <p:sp>
        <p:nvSpPr>
          <p:cNvPr id="5" name="Rectangle 4"/>
          <p:cNvSpPr/>
          <p:nvPr/>
        </p:nvSpPr>
        <p:spPr>
          <a:xfrm>
            <a:off x="3033486" y="6055877"/>
            <a:ext cx="9158514" cy="492443"/>
          </a:xfrm>
          <a:prstGeom prst="rect">
            <a:avLst/>
          </a:prstGeom>
          <a:solidFill>
            <a:schemeClr val="accent6">
              <a:lumMod val="60000"/>
              <a:lumOff val="40000"/>
            </a:schemeClr>
          </a:solidFill>
        </p:spPr>
        <p:txBody>
          <a:bodyPr wrap="square">
            <a:spAutoFit/>
          </a:bodyPr>
          <a:lstStyle/>
          <a:p>
            <a:r>
              <a:rPr lang="en-US" sz="2600" b="1" dirty="0">
                <a:solidFill>
                  <a:srgbClr val="000000"/>
                </a:solidFill>
                <a:latin typeface="Times New Roman" pitchFamily="18" charset="0"/>
                <a:cs typeface="Times New Roman" pitchFamily="18" charset="0"/>
              </a:rPr>
              <a:t>Tên khoa học = tên giống + tên loài +(tên tác giả, năm công bố)</a:t>
            </a:r>
            <a:endParaRPr lang="vi-VN" sz="2600" b="1" i="0" dirty="0">
              <a:solidFill>
                <a:srgbClr val="000000"/>
              </a:solidFill>
              <a:effectLst/>
              <a:latin typeface="Times New Roman" pitchFamily="18" charset="0"/>
              <a:cs typeface="Times New Roman" pitchFamily="18" charset="0"/>
            </a:endParaRPr>
          </a:p>
        </p:txBody>
      </p:sp>
      <p:sp>
        <p:nvSpPr>
          <p:cNvPr id="7" name="Rounded Rectangle 6"/>
          <p:cNvSpPr/>
          <p:nvPr/>
        </p:nvSpPr>
        <p:spPr>
          <a:xfrm>
            <a:off x="211837" y="3004457"/>
            <a:ext cx="3010335" cy="3065934"/>
          </a:xfrm>
          <a:prstGeom prst="round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nSpc>
                <a:spcPct val="150000"/>
              </a:lnSpc>
              <a:spcBef>
                <a:spcPts val="600"/>
              </a:spcBef>
              <a:spcAft>
                <a:spcPts val="600"/>
              </a:spcAft>
            </a:pPr>
            <a:r>
              <a:rPr lang="en-US" sz="2800" b="1" dirty="0">
                <a:solidFill>
                  <a:srgbClr val="FF0000"/>
                </a:solidFill>
                <a:latin typeface="Times New Roman" pitchFamily="18" charset="0"/>
                <a:cs typeface="Times New Roman" pitchFamily="18" charset="0"/>
              </a:rPr>
              <a:t>Tên phổ thông</a:t>
            </a:r>
          </a:p>
          <a:p>
            <a:pPr>
              <a:lnSpc>
                <a:spcPct val="150000"/>
              </a:lnSpc>
              <a:spcBef>
                <a:spcPts val="600"/>
              </a:spcBef>
              <a:spcAft>
                <a:spcPts val="600"/>
              </a:spcAft>
            </a:pPr>
            <a:r>
              <a:rPr lang="en-US" sz="2800" b="1" dirty="0">
                <a:solidFill>
                  <a:schemeClr val="accent5">
                    <a:lumMod val="50000"/>
                  </a:schemeClr>
                </a:solidFill>
                <a:latin typeface="Times New Roman" pitchFamily="18" charset="0"/>
                <a:cs typeface="Times New Roman" pitchFamily="18" charset="0"/>
              </a:rPr>
              <a:t>Tên khoa học</a:t>
            </a:r>
          </a:p>
          <a:p>
            <a:pPr>
              <a:lnSpc>
                <a:spcPct val="150000"/>
              </a:lnSpc>
              <a:spcBef>
                <a:spcPts val="600"/>
              </a:spcBef>
              <a:spcAft>
                <a:spcPts val="600"/>
              </a:spcAft>
            </a:pPr>
            <a:r>
              <a:rPr lang="en-US" sz="2800" b="1" dirty="0">
                <a:solidFill>
                  <a:schemeClr val="accent6">
                    <a:lumMod val="75000"/>
                  </a:schemeClr>
                </a:solidFill>
                <a:latin typeface="Times New Roman" pitchFamily="18" charset="0"/>
                <a:cs typeface="Times New Roman" pitchFamily="18" charset="0"/>
              </a:rPr>
              <a:t>Tên địa phương</a:t>
            </a:r>
            <a:endParaRPr lang="vi-VN" sz="28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81355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2"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2"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00480" y="63300"/>
            <a:ext cx="10058400" cy="1112357"/>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a:r>
              <a:rPr lang="en-US" sz="4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8 : ĐA DẠNG THẾ GIỚI SỐNG</a:t>
            </a:r>
          </a:p>
          <a:p>
            <a:pPr algn="ctr"/>
            <a:r>
              <a:rPr lang="en-US" sz="37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22. PHÂN LOẠI THẾ GIỚI SỐNG</a:t>
            </a:r>
          </a:p>
        </p:txBody>
      </p:sp>
      <p:sp>
        <p:nvSpPr>
          <p:cNvPr id="5" name="Rounded Rectangle 4"/>
          <p:cNvSpPr/>
          <p:nvPr/>
        </p:nvSpPr>
        <p:spPr>
          <a:xfrm>
            <a:off x="1100480" y="1289902"/>
            <a:ext cx="6125845" cy="609600"/>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1. Sự cần thiết phân loại thế giới sống</a:t>
            </a:r>
          </a:p>
        </p:txBody>
      </p:sp>
      <p:sp>
        <p:nvSpPr>
          <p:cNvPr id="7" name="Rectangle 6"/>
          <p:cNvSpPr/>
          <p:nvPr/>
        </p:nvSpPr>
        <p:spPr>
          <a:xfrm>
            <a:off x="404756" y="3402960"/>
            <a:ext cx="663423" cy="697627"/>
          </a:xfrm>
          <a:prstGeom prst="rect">
            <a:avLst/>
          </a:prstGeom>
        </p:spPr>
        <p:txBody>
          <a:bodyPr wrap="square" lIns="121912" tIns="60956" rIns="121912" bIns="60956">
            <a:spAutoFit/>
          </a:bodyPr>
          <a:lstStyle/>
          <a:p>
            <a:pPr>
              <a:defRPr/>
            </a:pPr>
            <a:r>
              <a:rPr lang="en-US" altLang="en-US" sz="3700" b="1" kern="0" dirty="0">
                <a:solidFill>
                  <a:srgbClr val="FF0000"/>
                </a:solidFill>
                <a:latin typeface="Times New Roman" pitchFamily="18" charset="0"/>
                <a:cs typeface="Times New Roman" panose="02020603050405020304" pitchFamily="18" charset="0"/>
                <a:sym typeface="Wingdings" pitchFamily="2" charset="2"/>
              </a:rPr>
              <a:t></a:t>
            </a:r>
            <a:endParaRPr lang="en-US" sz="3700" kern="0" dirty="0">
              <a:solidFill>
                <a:sysClr val="windowText" lastClr="000000"/>
              </a:solidFill>
            </a:endParaRPr>
          </a:p>
        </p:txBody>
      </p:sp>
      <p:sp>
        <p:nvSpPr>
          <p:cNvPr id="9" name="Rounded Rectangle 8"/>
          <p:cNvSpPr/>
          <p:nvPr/>
        </p:nvSpPr>
        <p:spPr>
          <a:xfrm>
            <a:off x="1074976" y="1979375"/>
            <a:ext cx="4745252" cy="563367"/>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2. Các bậc phân loại sinh vật</a:t>
            </a:r>
          </a:p>
        </p:txBody>
      </p:sp>
      <p:sp>
        <p:nvSpPr>
          <p:cNvPr id="10" name="Rounded Rectangle 9"/>
          <p:cNvSpPr/>
          <p:nvPr/>
        </p:nvSpPr>
        <p:spPr>
          <a:xfrm>
            <a:off x="1068179" y="2610748"/>
            <a:ext cx="3605420" cy="611479"/>
          </a:xfrm>
          <a:prstGeom prst="round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a. Các bậc phân loại</a:t>
            </a:r>
          </a:p>
        </p:txBody>
      </p:sp>
      <p:sp>
        <p:nvSpPr>
          <p:cNvPr id="11" name="Rounded Rectangle 10"/>
          <p:cNvSpPr/>
          <p:nvPr/>
        </p:nvSpPr>
        <p:spPr>
          <a:xfrm>
            <a:off x="1100480" y="3311864"/>
            <a:ext cx="3605420" cy="611479"/>
          </a:xfrm>
          <a:prstGeom prst="round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prstClr val="black"/>
                </a:solidFill>
                <a:latin typeface="Times New Roman" pitchFamily="18" charset="0"/>
                <a:cs typeface="Times New Roman" pitchFamily="18" charset="0"/>
              </a:rPr>
              <a:t>b. Cách gọi tên loài</a:t>
            </a:r>
          </a:p>
        </p:txBody>
      </p:sp>
      <p:sp>
        <p:nvSpPr>
          <p:cNvPr id="12" name="Rounded Rectangle 11"/>
          <p:cNvSpPr/>
          <p:nvPr/>
        </p:nvSpPr>
        <p:spPr>
          <a:xfrm>
            <a:off x="1043339" y="3984474"/>
            <a:ext cx="10260681" cy="2757413"/>
          </a:xfrm>
          <a:prstGeom prst="round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solidFill>
                  <a:srgbClr val="FF0000"/>
                </a:solidFill>
                <a:latin typeface="Times New Roman" pitchFamily="18" charset="0"/>
                <a:cs typeface="Times New Roman" pitchFamily="18" charset="0"/>
              </a:rPr>
              <a:t>Tên phổ thông </a:t>
            </a:r>
            <a:r>
              <a:rPr lang="en-US" sz="2800" dirty="0">
                <a:solidFill>
                  <a:prstClr val="black"/>
                </a:solidFill>
                <a:latin typeface="Times New Roman" pitchFamily="18" charset="0"/>
                <a:cs typeface="Times New Roman" pitchFamily="18" charset="0"/>
              </a:rPr>
              <a:t>là cách gọi tên phổ biến của loài có trong danh lục tra cứu</a:t>
            </a:r>
          </a:p>
          <a:p>
            <a:pPr algn="just"/>
            <a:r>
              <a:rPr lang="en-US" sz="2800" b="1" dirty="0">
                <a:solidFill>
                  <a:srgbClr val="0070C0"/>
                </a:solidFill>
                <a:latin typeface="Times New Roman" pitchFamily="18" charset="0"/>
                <a:cs typeface="Times New Roman" pitchFamily="18" charset="0"/>
              </a:rPr>
              <a:t>Tên khoa học </a:t>
            </a:r>
            <a:r>
              <a:rPr lang="en-US" sz="2800" dirty="0">
                <a:solidFill>
                  <a:prstClr val="black"/>
                </a:solidFill>
                <a:latin typeface="Times New Roman" pitchFamily="18" charset="0"/>
                <a:cs typeface="Times New Roman" pitchFamily="18" charset="0"/>
              </a:rPr>
              <a:t>là cách gọi tên một loài sinh vật theo tên chi/giống và tên loài</a:t>
            </a:r>
          </a:p>
          <a:p>
            <a:pPr algn="just"/>
            <a:r>
              <a:rPr lang="en-US" sz="2800" b="1" dirty="0">
                <a:solidFill>
                  <a:srgbClr val="7030A0"/>
                </a:solidFill>
                <a:latin typeface="Times New Roman" pitchFamily="18" charset="0"/>
                <a:cs typeface="Times New Roman" pitchFamily="18" charset="0"/>
              </a:rPr>
              <a:t>Tên địa phương </a:t>
            </a:r>
            <a:r>
              <a:rPr lang="en-US" sz="2800" dirty="0">
                <a:solidFill>
                  <a:prstClr val="black"/>
                </a:solidFill>
                <a:latin typeface="Times New Roman" pitchFamily="18" charset="0"/>
                <a:cs typeface="Times New Roman" pitchFamily="18" charset="0"/>
              </a:rPr>
              <a:t>là cách gọi tên truyền thống của người dân bản địa theo vùng miền</a:t>
            </a:r>
          </a:p>
        </p:txBody>
      </p:sp>
    </p:spTree>
    <p:extLst>
      <p:ext uri="{BB962C8B-B14F-4D97-AF65-F5344CB8AC3E}">
        <p14:creationId xmlns:p14="http://schemas.microsoft.com/office/powerpoint/2010/main" val="1722384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8">
            <a:extLst>
              <a:ext uri="{FF2B5EF4-FFF2-40B4-BE49-F238E27FC236}">
                <a16:creationId xmlns:a16="http://schemas.microsoft.com/office/drawing/2014/main" id="{2A42E738-FBDE-4706-9B93-64005F16EBC2}"/>
              </a:ext>
            </a:extLst>
          </p:cNvPr>
          <p:cNvGraphicFramePr>
            <a:graphicFrameLocks/>
          </p:cNvGraphicFramePr>
          <p:nvPr>
            <p:extLst>
              <p:ext uri="{D42A27DB-BD31-4B8C-83A1-F6EECF244321}">
                <p14:modId xmlns:p14="http://schemas.microsoft.com/office/powerpoint/2010/main" val="1135392957"/>
              </p:ext>
            </p:extLst>
          </p:nvPr>
        </p:nvGraphicFramePr>
        <p:xfrm>
          <a:off x="127462" y="1660013"/>
          <a:ext cx="11810538" cy="4690635"/>
        </p:xfrm>
        <a:graphic>
          <a:graphicData uri="http://schemas.openxmlformats.org/drawingml/2006/table">
            <a:tbl>
              <a:tblPr/>
              <a:tblGrid>
                <a:gridCol w="3697053">
                  <a:extLst>
                    <a:ext uri="{9D8B030D-6E8A-4147-A177-3AD203B41FA5}">
                      <a16:colId xmlns:a16="http://schemas.microsoft.com/office/drawing/2014/main" val="20000"/>
                    </a:ext>
                  </a:extLst>
                </a:gridCol>
                <a:gridCol w="2496457">
                  <a:extLst>
                    <a:ext uri="{9D8B030D-6E8A-4147-A177-3AD203B41FA5}">
                      <a16:colId xmlns:a16="http://schemas.microsoft.com/office/drawing/2014/main" val="20001"/>
                    </a:ext>
                  </a:extLst>
                </a:gridCol>
                <a:gridCol w="2427976">
                  <a:extLst>
                    <a:ext uri="{9D8B030D-6E8A-4147-A177-3AD203B41FA5}">
                      <a16:colId xmlns:a16="http://schemas.microsoft.com/office/drawing/2014/main" val="20002"/>
                    </a:ext>
                  </a:extLst>
                </a:gridCol>
                <a:gridCol w="3189052">
                  <a:extLst>
                    <a:ext uri="{9D8B030D-6E8A-4147-A177-3AD203B41FA5}">
                      <a16:colId xmlns:a16="http://schemas.microsoft.com/office/drawing/2014/main" val="20003"/>
                    </a:ext>
                  </a:extLst>
                </a:gridCol>
              </a:tblGrid>
              <a:tr h="457200">
                <a:tc>
                  <a:txBody>
                    <a:bodyPr/>
                    <a:lstStyle>
                      <a:lvl1pPr marL="0" algn="l" defTabSz="914354" rtl="0" eaLnBrk="1" latinLnBrk="0" hangingPunct="1">
                        <a:defRPr sz="1900" kern="1200">
                          <a:solidFill>
                            <a:schemeClr val="tx1"/>
                          </a:solidFill>
                          <a:latin typeface="Calibri"/>
                        </a:defRPr>
                      </a:lvl1pPr>
                      <a:lvl2pPr marL="457178" algn="l" defTabSz="914354" rtl="0" eaLnBrk="1" latinLnBrk="0" hangingPunct="1">
                        <a:defRPr sz="1900" kern="1200">
                          <a:solidFill>
                            <a:schemeClr val="tx1"/>
                          </a:solidFill>
                          <a:latin typeface="Calibri"/>
                        </a:defRPr>
                      </a:lvl2pPr>
                      <a:lvl3pPr marL="914354" algn="l" defTabSz="914354" rtl="0" eaLnBrk="1" latinLnBrk="0" hangingPunct="1">
                        <a:defRPr sz="1900" kern="1200">
                          <a:solidFill>
                            <a:schemeClr val="tx1"/>
                          </a:solidFill>
                          <a:latin typeface="Calibri"/>
                        </a:defRPr>
                      </a:lvl3pPr>
                      <a:lvl4pPr marL="1371532" algn="l" defTabSz="914354" rtl="0" eaLnBrk="1" latinLnBrk="0" hangingPunct="1">
                        <a:defRPr sz="1900" kern="1200">
                          <a:solidFill>
                            <a:schemeClr val="tx1"/>
                          </a:solidFill>
                          <a:latin typeface="Calibri"/>
                        </a:defRPr>
                      </a:lvl4pPr>
                      <a:lvl5pPr marL="1828709" algn="l" defTabSz="914354" rtl="0" eaLnBrk="1" latinLnBrk="0" hangingPunct="1">
                        <a:defRPr sz="1900" kern="1200">
                          <a:solidFill>
                            <a:schemeClr val="tx1"/>
                          </a:solidFill>
                          <a:latin typeface="Calibri"/>
                        </a:defRPr>
                      </a:lvl5pPr>
                      <a:lvl6pPr marL="2285886" algn="l" defTabSz="914354" rtl="0" eaLnBrk="1" latinLnBrk="0" hangingPunct="1">
                        <a:defRPr sz="1900" kern="1200">
                          <a:solidFill>
                            <a:schemeClr val="tx1"/>
                          </a:solidFill>
                          <a:latin typeface="Calibri"/>
                        </a:defRPr>
                      </a:lvl6pPr>
                      <a:lvl7pPr marL="2743062" algn="l" defTabSz="914354" rtl="0" eaLnBrk="1" latinLnBrk="0" hangingPunct="1">
                        <a:defRPr sz="1900" kern="1200">
                          <a:solidFill>
                            <a:schemeClr val="tx1"/>
                          </a:solidFill>
                          <a:latin typeface="Calibri"/>
                        </a:defRPr>
                      </a:lvl7pPr>
                      <a:lvl8pPr marL="3200240" algn="l" defTabSz="914354" rtl="0" eaLnBrk="1" latinLnBrk="0" hangingPunct="1">
                        <a:defRPr sz="1900" kern="1200">
                          <a:solidFill>
                            <a:schemeClr val="tx1"/>
                          </a:solidFill>
                          <a:latin typeface="Calibri"/>
                        </a:defRPr>
                      </a:lvl8pPr>
                      <a:lvl9pPr marL="3657418" algn="l" defTabSz="91435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Tên phổ thông</a:t>
                      </a:r>
                    </a:p>
                  </a:txBody>
                  <a:tcPr anchor="ctr" horzOverflow="overflow">
                    <a:lnL w="28575"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lvl1pPr marL="0" algn="l" defTabSz="914354" rtl="0" eaLnBrk="1" latinLnBrk="0" hangingPunct="1">
                        <a:defRPr sz="1900" kern="1200">
                          <a:solidFill>
                            <a:schemeClr val="tx1"/>
                          </a:solidFill>
                          <a:latin typeface="Calibri"/>
                        </a:defRPr>
                      </a:lvl1pPr>
                      <a:lvl2pPr marL="457178" algn="l" defTabSz="914354" rtl="0" eaLnBrk="1" latinLnBrk="0" hangingPunct="1">
                        <a:defRPr sz="1900" kern="1200">
                          <a:solidFill>
                            <a:schemeClr val="tx1"/>
                          </a:solidFill>
                          <a:latin typeface="Calibri"/>
                        </a:defRPr>
                      </a:lvl2pPr>
                      <a:lvl3pPr marL="914354" algn="l" defTabSz="914354" rtl="0" eaLnBrk="1" latinLnBrk="0" hangingPunct="1">
                        <a:defRPr sz="1900" kern="1200">
                          <a:solidFill>
                            <a:schemeClr val="tx1"/>
                          </a:solidFill>
                          <a:latin typeface="Calibri"/>
                        </a:defRPr>
                      </a:lvl3pPr>
                      <a:lvl4pPr marL="1371532" algn="l" defTabSz="914354" rtl="0" eaLnBrk="1" latinLnBrk="0" hangingPunct="1">
                        <a:defRPr sz="1900" kern="1200">
                          <a:solidFill>
                            <a:schemeClr val="tx1"/>
                          </a:solidFill>
                          <a:latin typeface="Calibri"/>
                        </a:defRPr>
                      </a:lvl4pPr>
                      <a:lvl5pPr marL="1828709" algn="l" defTabSz="914354" rtl="0" eaLnBrk="1" latinLnBrk="0" hangingPunct="1">
                        <a:defRPr sz="1900" kern="1200">
                          <a:solidFill>
                            <a:schemeClr val="tx1"/>
                          </a:solidFill>
                          <a:latin typeface="Calibri"/>
                        </a:defRPr>
                      </a:lvl5pPr>
                      <a:lvl6pPr marL="2285886" algn="l" defTabSz="914354" rtl="0" eaLnBrk="1" latinLnBrk="0" hangingPunct="1">
                        <a:defRPr sz="1900" kern="1200">
                          <a:solidFill>
                            <a:schemeClr val="tx1"/>
                          </a:solidFill>
                          <a:latin typeface="Calibri"/>
                        </a:defRPr>
                      </a:lvl6pPr>
                      <a:lvl7pPr marL="2743062" algn="l" defTabSz="914354" rtl="0" eaLnBrk="1" latinLnBrk="0" hangingPunct="1">
                        <a:defRPr sz="1900" kern="1200">
                          <a:solidFill>
                            <a:schemeClr val="tx1"/>
                          </a:solidFill>
                          <a:latin typeface="Calibri"/>
                        </a:defRPr>
                      </a:lvl7pPr>
                      <a:lvl8pPr marL="3200240" algn="l" defTabSz="914354" rtl="0" eaLnBrk="1" latinLnBrk="0" hangingPunct="1">
                        <a:defRPr sz="1900" kern="1200">
                          <a:solidFill>
                            <a:schemeClr val="tx1"/>
                          </a:solidFill>
                          <a:latin typeface="Calibri"/>
                        </a:defRPr>
                      </a:lvl8pPr>
                      <a:lvl9pPr marL="3657418" algn="l" defTabSz="91435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Tên chi/giống</a:t>
                      </a:r>
                    </a:p>
                  </a:txBody>
                  <a:tcP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lvl1pPr marL="0" algn="l" defTabSz="914354" rtl="0" eaLnBrk="1" latinLnBrk="0" hangingPunct="1">
                        <a:defRPr sz="1900" kern="1200">
                          <a:solidFill>
                            <a:schemeClr val="tx1"/>
                          </a:solidFill>
                          <a:latin typeface="Calibri"/>
                        </a:defRPr>
                      </a:lvl1pPr>
                      <a:lvl2pPr marL="457178" algn="l" defTabSz="914354" rtl="0" eaLnBrk="1" latinLnBrk="0" hangingPunct="1">
                        <a:defRPr sz="1900" kern="1200">
                          <a:solidFill>
                            <a:schemeClr val="tx1"/>
                          </a:solidFill>
                          <a:latin typeface="Calibri"/>
                        </a:defRPr>
                      </a:lvl2pPr>
                      <a:lvl3pPr marL="914354" algn="l" defTabSz="914354" rtl="0" eaLnBrk="1" latinLnBrk="0" hangingPunct="1">
                        <a:defRPr sz="1900" kern="1200">
                          <a:solidFill>
                            <a:schemeClr val="tx1"/>
                          </a:solidFill>
                          <a:latin typeface="Calibri"/>
                        </a:defRPr>
                      </a:lvl3pPr>
                      <a:lvl4pPr marL="1371532" algn="l" defTabSz="914354" rtl="0" eaLnBrk="1" latinLnBrk="0" hangingPunct="1">
                        <a:defRPr sz="1900" kern="1200">
                          <a:solidFill>
                            <a:schemeClr val="tx1"/>
                          </a:solidFill>
                          <a:latin typeface="Calibri"/>
                        </a:defRPr>
                      </a:lvl4pPr>
                      <a:lvl5pPr marL="1828709" algn="l" defTabSz="914354" rtl="0" eaLnBrk="1" latinLnBrk="0" hangingPunct="1">
                        <a:defRPr sz="1900" kern="1200">
                          <a:solidFill>
                            <a:schemeClr val="tx1"/>
                          </a:solidFill>
                          <a:latin typeface="Calibri"/>
                        </a:defRPr>
                      </a:lvl5pPr>
                      <a:lvl6pPr marL="2285886" algn="l" defTabSz="914354" rtl="0" eaLnBrk="1" latinLnBrk="0" hangingPunct="1">
                        <a:defRPr sz="1900" kern="1200">
                          <a:solidFill>
                            <a:schemeClr val="tx1"/>
                          </a:solidFill>
                          <a:latin typeface="Calibri"/>
                        </a:defRPr>
                      </a:lvl6pPr>
                      <a:lvl7pPr marL="2743062" algn="l" defTabSz="914354" rtl="0" eaLnBrk="1" latinLnBrk="0" hangingPunct="1">
                        <a:defRPr sz="1900" kern="1200">
                          <a:solidFill>
                            <a:schemeClr val="tx1"/>
                          </a:solidFill>
                          <a:latin typeface="Calibri"/>
                        </a:defRPr>
                      </a:lvl7pPr>
                      <a:lvl8pPr marL="3200240" algn="l" defTabSz="914354" rtl="0" eaLnBrk="1" latinLnBrk="0" hangingPunct="1">
                        <a:defRPr sz="1900" kern="1200">
                          <a:solidFill>
                            <a:schemeClr val="tx1"/>
                          </a:solidFill>
                          <a:latin typeface="Calibri"/>
                        </a:defRPr>
                      </a:lvl8pPr>
                      <a:lvl9pPr marL="3657418" algn="l" defTabSz="91435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Tên loài</a:t>
                      </a:r>
                    </a:p>
                  </a:txBody>
                  <a:tcPr horzOverflow="overflow">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lvl1pPr marL="0" algn="l" defTabSz="914354" rtl="0" eaLnBrk="1" latinLnBrk="0" hangingPunct="1">
                        <a:defRPr sz="1900" kern="1200">
                          <a:solidFill>
                            <a:schemeClr val="tx1"/>
                          </a:solidFill>
                          <a:latin typeface="Calibri"/>
                        </a:defRPr>
                      </a:lvl1pPr>
                      <a:lvl2pPr marL="457178" algn="l" defTabSz="914354" rtl="0" eaLnBrk="1" latinLnBrk="0" hangingPunct="1">
                        <a:defRPr sz="1900" kern="1200">
                          <a:solidFill>
                            <a:schemeClr val="tx1"/>
                          </a:solidFill>
                          <a:latin typeface="Calibri"/>
                        </a:defRPr>
                      </a:lvl2pPr>
                      <a:lvl3pPr marL="914354" algn="l" defTabSz="914354" rtl="0" eaLnBrk="1" latinLnBrk="0" hangingPunct="1">
                        <a:defRPr sz="1900" kern="1200">
                          <a:solidFill>
                            <a:schemeClr val="tx1"/>
                          </a:solidFill>
                          <a:latin typeface="Calibri"/>
                        </a:defRPr>
                      </a:lvl3pPr>
                      <a:lvl4pPr marL="1371532" algn="l" defTabSz="914354" rtl="0" eaLnBrk="1" latinLnBrk="0" hangingPunct="1">
                        <a:defRPr sz="1900" kern="1200">
                          <a:solidFill>
                            <a:schemeClr val="tx1"/>
                          </a:solidFill>
                          <a:latin typeface="Calibri"/>
                        </a:defRPr>
                      </a:lvl4pPr>
                      <a:lvl5pPr marL="1828709" algn="l" defTabSz="914354" rtl="0" eaLnBrk="1" latinLnBrk="0" hangingPunct="1">
                        <a:defRPr sz="1900" kern="1200">
                          <a:solidFill>
                            <a:schemeClr val="tx1"/>
                          </a:solidFill>
                          <a:latin typeface="Calibri"/>
                        </a:defRPr>
                      </a:lvl5pPr>
                      <a:lvl6pPr marL="2285886" algn="l" defTabSz="914354" rtl="0" eaLnBrk="1" latinLnBrk="0" hangingPunct="1">
                        <a:defRPr sz="1900" kern="1200">
                          <a:solidFill>
                            <a:schemeClr val="tx1"/>
                          </a:solidFill>
                          <a:latin typeface="Calibri"/>
                        </a:defRPr>
                      </a:lvl6pPr>
                      <a:lvl7pPr marL="2743062" algn="l" defTabSz="914354" rtl="0" eaLnBrk="1" latinLnBrk="0" hangingPunct="1">
                        <a:defRPr sz="1900" kern="1200">
                          <a:solidFill>
                            <a:schemeClr val="tx1"/>
                          </a:solidFill>
                          <a:latin typeface="Calibri"/>
                        </a:defRPr>
                      </a:lvl7pPr>
                      <a:lvl8pPr marL="3200240" algn="l" defTabSz="914354" rtl="0" eaLnBrk="1" latinLnBrk="0" hangingPunct="1">
                        <a:defRPr sz="1900" kern="1200">
                          <a:solidFill>
                            <a:schemeClr val="tx1"/>
                          </a:solidFill>
                          <a:latin typeface="Calibri"/>
                        </a:defRPr>
                      </a:lvl8pPr>
                      <a:lvl9pPr marL="3657418" algn="l" defTabSz="914354" rtl="0" eaLnBrk="1" latinLnBrk="0" hangingPunct="1">
                        <a:defRPr sz="19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Tên khoa học</a:t>
                      </a:r>
                    </a:p>
                  </a:txBody>
                  <a:tcPr horzOverflow="overflow">
                    <a:lnL w="1905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4970">
                <a:tc>
                  <a:txBody>
                    <a:bodyPr/>
                    <a:lstStyle/>
                    <a:p>
                      <a:pPr marL="0" indent="0" algn="ctr">
                        <a:lnSpc>
                          <a:spcPct val="100000"/>
                        </a:lnSpc>
                        <a:spcBef>
                          <a:spcPts val="0"/>
                        </a:spcBef>
                        <a:spcAft>
                          <a:spcPts val="0"/>
                        </a:spcAft>
                      </a:pPr>
                      <a:r>
                        <a:rPr lang="vi-VN" sz="3200" spc="0" dirty="0">
                          <a:effectLst/>
                        </a:rPr>
                        <a:t>Con người</a:t>
                      </a:r>
                      <a:endParaRPr lang="en-US" sz="3200" dirty="0">
                        <a:effectLst/>
                        <a:latin typeface="Times New Roman" pitchFamily="18" charset="0"/>
                        <a:ea typeface="Segoe UI"/>
                        <a:cs typeface="Times New Roman" pitchFamily="18" charset="0"/>
                      </a:endParaRPr>
                    </a:p>
                  </a:txBody>
                  <a:tcPr marL="6350" marR="6350" marT="0" marB="0" anchor="b">
                    <a:lnL w="28575"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r>
                        <a:rPr lang="en-US" sz="3600" i="1" dirty="0">
                          <a:effectLst/>
                          <a:latin typeface="Times New Roman" pitchFamily="18" charset="0"/>
                          <a:cs typeface="Times New Roman" pitchFamily="18" charset="0"/>
                        </a:rPr>
                        <a:t>Homo</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r>
                        <a:rPr lang="en-US" sz="3600" i="1" dirty="0">
                          <a:effectLst/>
                          <a:latin typeface="Times New Roman" pitchFamily="18" charset="0"/>
                          <a:cs typeface="Times New Roman" pitchFamily="18" charset="0"/>
                        </a:rPr>
                        <a:t>Sapiens</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endParaRPr lang="en-US" sz="3200" i="1" dirty="0">
                        <a:effectLst/>
                        <a:latin typeface="+mj-lt"/>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3550">
                <a:tc>
                  <a:txBody>
                    <a:bodyPr/>
                    <a:lstStyle/>
                    <a:p>
                      <a:pPr marL="0" indent="0" algn="ctr">
                        <a:lnSpc>
                          <a:spcPct val="100000"/>
                        </a:lnSpc>
                        <a:spcBef>
                          <a:spcPts val="0"/>
                        </a:spcBef>
                        <a:spcAft>
                          <a:spcPts val="0"/>
                        </a:spcAft>
                      </a:pPr>
                      <a:r>
                        <a:rPr lang="vi-VN" sz="3200" spc="0" dirty="0">
                          <a:effectLst/>
                        </a:rPr>
                        <a:t>Chim b</a:t>
                      </a:r>
                      <a:r>
                        <a:rPr lang="en-US" sz="3200" spc="0" dirty="0">
                          <a:effectLst/>
                        </a:rPr>
                        <a:t>ồ</a:t>
                      </a:r>
                      <a:r>
                        <a:rPr lang="vi-VN" sz="3200" spc="0" dirty="0">
                          <a:effectLst/>
                        </a:rPr>
                        <a:t> câu</a:t>
                      </a:r>
                      <a:endParaRPr lang="en-US" sz="3200" dirty="0">
                        <a:effectLst/>
                        <a:latin typeface="Times New Roman" pitchFamily="18" charset="0"/>
                        <a:ea typeface="Segoe UI"/>
                        <a:cs typeface="Times New Roman" pitchFamily="18" charset="0"/>
                      </a:endParaRPr>
                    </a:p>
                  </a:txBody>
                  <a:tcPr marL="6350" marR="6350" marT="0" marB="0" anchor="b">
                    <a:lnL w="28575"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600" i="1" spc="0" dirty="0">
                          <a:effectLst/>
                          <a:latin typeface="Times New Roman" pitchFamily="18" charset="0"/>
                          <a:cs typeface="Times New Roman" pitchFamily="18" charset="0"/>
                        </a:rPr>
                        <a:t>Columb</a:t>
                      </a:r>
                      <a:r>
                        <a:rPr lang="en-US" sz="3600" i="1" spc="0" dirty="0">
                          <a:effectLst/>
                          <a:latin typeface="Times New Roman" pitchFamily="18" charset="0"/>
                          <a:cs typeface="Times New Roman" pitchFamily="18" charset="0"/>
                        </a:rPr>
                        <a:t>a</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i="1" spc="0" dirty="0">
                          <a:effectLst/>
                          <a:latin typeface="Times New Roman" pitchFamily="18" charset="0"/>
                          <a:cs typeface="Times New Roman" pitchFamily="18" charset="0"/>
                        </a:rPr>
                        <a:t>L</a:t>
                      </a:r>
                      <a:r>
                        <a:rPr lang="vi-VN" sz="3600" i="1" spc="0" dirty="0">
                          <a:effectLst/>
                          <a:latin typeface="Times New Roman" pitchFamily="18" charset="0"/>
                          <a:cs typeface="Times New Roman" pitchFamily="18" charset="0"/>
                        </a:rPr>
                        <a:t>ivi</a:t>
                      </a:r>
                      <a:r>
                        <a:rPr lang="en-US" sz="3600" i="1" spc="0" dirty="0">
                          <a:effectLst/>
                          <a:latin typeface="Times New Roman" pitchFamily="18" charset="0"/>
                          <a:cs typeface="Times New Roman" pitchFamily="18" charset="0"/>
                        </a:rPr>
                        <a:t>a</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endParaRPr lang="en-US" sz="32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2958">
                <a:tc>
                  <a:txBody>
                    <a:bodyPr/>
                    <a:lstStyle/>
                    <a:p>
                      <a:pPr marL="0" indent="0" algn="ctr">
                        <a:lnSpc>
                          <a:spcPct val="100000"/>
                        </a:lnSpc>
                        <a:spcBef>
                          <a:spcPts val="0"/>
                        </a:spcBef>
                        <a:spcAft>
                          <a:spcPts val="0"/>
                        </a:spcAft>
                      </a:pPr>
                      <a:r>
                        <a:rPr lang="vi-VN" sz="3200" spc="0" dirty="0">
                          <a:effectLst/>
                        </a:rPr>
                        <a:t>Cây ngọc lan trắn</a:t>
                      </a:r>
                      <a:r>
                        <a:rPr lang="en-US" sz="3200" spc="0" dirty="0">
                          <a:effectLst/>
                        </a:rPr>
                        <a:t>g</a:t>
                      </a:r>
                      <a:endParaRPr lang="en-US" sz="3200" dirty="0">
                        <a:effectLst/>
                        <a:latin typeface="Times New Roman" pitchFamily="18" charset="0"/>
                        <a:ea typeface="Segoe UI"/>
                        <a:cs typeface="Times New Roman" pitchFamily="18" charset="0"/>
                      </a:endParaRPr>
                    </a:p>
                  </a:txBody>
                  <a:tcPr marL="6350" marR="6350" marT="0" marB="0" anchor="b">
                    <a:lnL w="28575"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vi-VN" sz="3600" i="1" spc="0" dirty="0" err="1">
                          <a:effectLst/>
                          <a:latin typeface="Times New Roman" pitchFamily="18" charset="0"/>
                          <a:cs typeface="Times New Roman" pitchFamily="18" charset="0"/>
                        </a:rPr>
                        <a:t>Magn</a:t>
                      </a:r>
                      <a:r>
                        <a:rPr lang="en-US" sz="3600" i="1" spc="0" dirty="0">
                          <a:effectLst/>
                          <a:latin typeface="Times New Roman" pitchFamily="18" charset="0"/>
                          <a:cs typeface="Times New Roman" pitchFamily="18" charset="0"/>
                        </a:rPr>
                        <a:t>o</a:t>
                      </a:r>
                      <a:r>
                        <a:rPr lang="vi-VN" sz="3600" i="1" spc="0" dirty="0">
                          <a:effectLst/>
                          <a:latin typeface="Times New Roman" pitchFamily="18" charset="0"/>
                          <a:cs typeface="Times New Roman" pitchFamily="18" charset="0"/>
                        </a:rPr>
                        <a:t>li</a:t>
                      </a:r>
                      <a:r>
                        <a:rPr lang="en-US" sz="3600" i="1" spc="0" dirty="0">
                          <a:effectLst/>
                          <a:latin typeface="Times New Roman" pitchFamily="18" charset="0"/>
                          <a:cs typeface="Times New Roman" pitchFamily="18" charset="0"/>
                        </a:rPr>
                        <a:t>a</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endParaRPr lang="en-US" sz="3600" i="1" spc="0" dirty="0">
                        <a:effectLst/>
                        <a:latin typeface="Times New Roman" pitchFamily="18" charset="0"/>
                        <a:cs typeface="Times New Roman" pitchFamily="18" charset="0"/>
                      </a:endParaRPr>
                    </a:p>
                    <a:p>
                      <a:pPr marL="0" marR="0" indent="0" algn="ctr" defTabSz="914354" rtl="0" eaLnBrk="1" fontAlgn="auto" latinLnBrk="0" hangingPunct="1">
                        <a:lnSpc>
                          <a:spcPct val="100000"/>
                        </a:lnSpc>
                        <a:spcBef>
                          <a:spcPts val="0"/>
                        </a:spcBef>
                        <a:spcAft>
                          <a:spcPts val="0"/>
                        </a:spcAft>
                        <a:buClrTx/>
                        <a:buSzTx/>
                        <a:buFontTx/>
                        <a:buNone/>
                        <a:tabLst/>
                        <a:defRPr/>
                      </a:pPr>
                      <a:r>
                        <a:rPr lang="en-US" sz="3600" i="1" spc="0" dirty="0">
                          <a:effectLst/>
                          <a:latin typeface="Times New Roman" pitchFamily="18" charset="0"/>
                          <a:cs typeface="Times New Roman" pitchFamily="18" charset="0"/>
                        </a:rPr>
                        <a:t>A</a:t>
                      </a:r>
                      <a:r>
                        <a:rPr lang="vi-VN" sz="3600" i="1" spc="0" dirty="0">
                          <a:effectLst/>
                          <a:latin typeface="Times New Roman" pitchFamily="18" charset="0"/>
                          <a:cs typeface="Times New Roman" pitchFamily="18" charset="0"/>
                        </a:rPr>
                        <a:t>lb</a:t>
                      </a:r>
                      <a:r>
                        <a:rPr lang="en-US" sz="3600" i="1" spc="0" dirty="0">
                          <a:effectLst/>
                          <a:latin typeface="Times New Roman" pitchFamily="18" charset="0"/>
                          <a:cs typeface="Times New Roman" pitchFamily="18" charset="0"/>
                        </a:rPr>
                        <a:t>a</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endParaRPr lang="en-US" sz="3200" i="1" dirty="0">
                        <a:effectLst/>
                        <a:latin typeface="+mj-lt"/>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76675">
                <a:tc>
                  <a:txBody>
                    <a:bodyPr/>
                    <a:lstStyle/>
                    <a:p>
                      <a:pPr marL="0" indent="0" algn="ctr">
                        <a:lnSpc>
                          <a:spcPct val="100000"/>
                        </a:lnSpc>
                        <a:spcBef>
                          <a:spcPts val="0"/>
                        </a:spcBef>
                        <a:spcAft>
                          <a:spcPts val="0"/>
                        </a:spcAft>
                      </a:pPr>
                      <a:r>
                        <a:rPr lang="vi-VN" sz="3200" spc="0" dirty="0">
                          <a:effectLst/>
                        </a:rPr>
                        <a:t>Cây ngô</a:t>
                      </a:r>
                      <a:endParaRPr lang="en-US" sz="3200" dirty="0">
                        <a:effectLst/>
                        <a:latin typeface="Times New Roman" pitchFamily="18" charset="0"/>
                        <a:ea typeface="Segoe UI"/>
                        <a:cs typeface="Times New Roman" pitchFamily="18" charset="0"/>
                      </a:endParaRPr>
                    </a:p>
                  </a:txBody>
                  <a:tcPr marL="6350" marR="6350" marT="0" marB="0" anchor="b">
                    <a:lnL w="28575"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r>
                        <a:rPr lang="en-US" sz="3600" i="1" spc="0" dirty="0">
                          <a:effectLst/>
                          <a:latin typeface="Times New Roman" pitchFamily="18" charset="0"/>
                          <a:cs typeface="Times New Roman" pitchFamily="18" charset="0"/>
                        </a:rPr>
                        <a:t>Z</a:t>
                      </a:r>
                      <a:r>
                        <a:rPr lang="vi-VN" sz="3600" i="1" spc="0" dirty="0">
                          <a:effectLst/>
                          <a:latin typeface="Times New Roman" pitchFamily="18" charset="0"/>
                          <a:cs typeface="Times New Roman" pitchFamily="18" charset="0"/>
                        </a:rPr>
                        <a:t>e</a:t>
                      </a:r>
                      <a:r>
                        <a:rPr lang="en-US" sz="3600" i="1" spc="0" dirty="0">
                          <a:effectLst/>
                          <a:latin typeface="Times New Roman" pitchFamily="18" charset="0"/>
                          <a:cs typeface="Times New Roman" pitchFamily="18" charset="0"/>
                        </a:rPr>
                        <a:t>a </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r>
                        <a:rPr lang="en-US" sz="3600" i="1" spc="0">
                          <a:effectLst/>
                          <a:latin typeface="Times New Roman" pitchFamily="18" charset="0"/>
                          <a:cs typeface="Times New Roman" pitchFamily="18" charset="0"/>
                        </a:rPr>
                        <a:t>M</a:t>
                      </a:r>
                      <a:r>
                        <a:rPr lang="vi-VN" sz="3600" i="1" spc="0">
                          <a:effectLst/>
                          <a:latin typeface="Times New Roman" pitchFamily="18" charset="0"/>
                          <a:cs typeface="Times New Roman" pitchFamily="18" charset="0"/>
                        </a:rPr>
                        <a:t>ays</a:t>
                      </a:r>
                      <a:endParaRPr lang="en-US" sz="3600" i="1" dirty="0">
                        <a:effectLst/>
                        <a:latin typeface="Times New Roman" pitchFamily="18" charset="0"/>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tc>
                  <a:txBody>
                    <a:bodyPr/>
                    <a:lstStyle/>
                    <a:p>
                      <a:pPr marL="0" indent="0" algn="ctr">
                        <a:lnSpc>
                          <a:spcPct val="100000"/>
                        </a:lnSpc>
                        <a:spcBef>
                          <a:spcPts val="0"/>
                        </a:spcBef>
                        <a:spcAft>
                          <a:spcPts val="0"/>
                        </a:spcAft>
                      </a:pPr>
                      <a:endParaRPr lang="en-US" sz="3200" i="1" dirty="0">
                        <a:effectLst/>
                        <a:latin typeface="+mj-lt"/>
                        <a:ea typeface="Segoe UI"/>
                        <a:cs typeface="Times New Roman" pitchFamily="18" charset="0"/>
                      </a:endParaRPr>
                    </a:p>
                  </a:txBody>
                  <a:tcPr marL="6350" marR="6350" marT="0" marB="0" anchor="b">
                    <a:lnL w="1905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Rectangle 71">
            <a:extLst>
              <a:ext uri="{FF2B5EF4-FFF2-40B4-BE49-F238E27FC236}">
                <a16:creationId xmlns:a16="http://schemas.microsoft.com/office/drawing/2014/main" id="{FFE2F6B3-5DD1-4DA8-9406-7596FCC0D5F2}"/>
              </a:ext>
            </a:extLst>
          </p:cNvPr>
          <p:cNvSpPr>
            <a:spLocks noChangeArrowheads="1"/>
          </p:cNvSpPr>
          <p:nvPr/>
        </p:nvSpPr>
        <p:spPr bwMode="auto">
          <a:xfrm>
            <a:off x="8890000" y="2449290"/>
            <a:ext cx="3048000" cy="381000"/>
          </a:xfrm>
          <a:prstGeom prst="rect">
            <a:avLst/>
          </a:prstGeom>
          <a:solidFill>
            <a:schemeClr val="accent6">
              <a:lumMod val="40000"/>
              <a:lumOff val="60000"/>
            </a:schemeClr>
          </a:solidFill>
          <a:ln w="9525">
            <a:noFill/>
            <a:miter lim="800000"/>
            <a:headEnd/>
            <a:tailEnd/>
          </a:ln>
        </p:spPr>
        <p:txBody>
          <a:bodyPr wrap="none" anchor="ctr"/>
          <a:lstStyle/>
          <a:p>
            <a:r>
              <a:rPr lang="vi-VN" sz="3600" i="1" dirty="0">
                <a:latin typeface="Times New Roman" pitchFamily="18" charset="0"/>
                <a:cs typeface="Times New Roman" pitchFamily="18" charset="0"/>
              </a:rPr>
              <a:t>Homo</a:t>
            </a:r>
            <a:r>
              <a:rPr lang="en-US" sz="3600" i="1" dirty="0">
                <a:latin typeface="Times New Roman" pitchFamily="18" charset="0"/>
                <a:cs typeface="Times New Roman" pitchFamily="18" charset="0"/>
              </a:rPr>
              <a:t> </a:t>
            </a:r>
            <a:r>
              <a:rPr lang="vi-VN" sz="3600" i="1" dirty="0">
                <a:latin typeface="Times New Roman" pitchFamily="18" charset="0"/>
                <a:cs typeface="Times New Roman" pitchFamily="18" charset="0"/>
              </a:rPr>
              <a:t>sapiens</a:t>
            </a:r>
            <a:endParaRPr lang="en-US" sz="3600" i="1" dirty="0">
              <a:latin typeface="Times New Roman" pitchFamily="18" charset="0"/>
              <a:ea typeface="Segoe UI"/>
              <a:cs typeface="Times New Roman" pitchFamily="18" charset="0"/>
            </a:endParaRPr>
          </a:p>
        </p:txBody>
      </p:sp>
      <p:sp>
        <p:nvSpPr>
          <p:cNvPr id="6" name="Rectangle 71">
            <a:extLst>
              <a:ext uri="{FF2B5EF4-FFF2-40B4-BE49-F238E27FC236}">
                <a16:creationId xmlns:a16="http://schemas.microsoft.com/office/drawing/2014/main" id="{FFE2F6B3-5DD1-4DA8-9406-7596FCC0D5F2}"/>
              </a:ext>
            </a:extLst>
          </p:cNvPr>
          <p:cNvSpPr>
            <a:spLocks noChangeArrowheads="1"/>
          </p:cNvSpPr>
          <p:nvPr/>
        </p:nvSpPr>
        <p:spPr bwMode="auto">
          <a:xfrm>
            <a:off x="8868232" y="3428988"/>
            <a:ext cx="3048000" cy="381000"/>
          </a:xfrm>
          <a:prstGeom prst="rect">
            <a:avLst/>
          </a:prstGeom>
          <a:solidFill>
            <a:schemeClr val="accent6">
              <a:lumMod val="40000"/>
              <a:lumOff val="60000"/>
            </a:schemeClr>
          </a:solidFill>
          <a:ln w="9525">
            <a:noFill/>
            <a:miter lim="800000"/>
            <a:headEnd/>
            <a:tailEnd/>
          </a:ln>
        </p:spPr>
        <p:txBody>
          <a:bodyPr wrap="none" anchor="ctr"/>
          <a:lstStyle/>
          <a:p>
            <a:r>
              <a:rPr lang="vi-VN" sz="3600" i="1" dirty="0">
                <a:latin typeface="Times New Roman" pitchFamily="18" charset="0"/>
                <a:cs typeface="Times New Roman" pitchFamily="18" charset="0"/>
              </a:rPr>
              <a:t>Columb</a:t>
            </a:r>
            <a:r>
              <a:rPr lang="en-US" sz="3600" i="1" dirty="0">
                <a:latin typeface="Times New Roman" pitchFamily="18" charset="0"/>
                <a:cs typeface="Times New Roman" pitchFamily="18" charset="0"/>
              </a:rPr>
              <a:t>a </a:t>
            </a:r>
            <a:r>
              <a:rPr lang="vi-VN" sz="3600" i="1" dirty="0">
                <a:latin typeface="Times New Roman" pitchFamily="18" charset="0"/>
                <a:cs typeface="Times New Roman" pitchFamily="18" charset="0"/>
              </a:rPr>
              <a:t>livi</a:t>
            </a:r>
            <a:r>
              <a:rPr lang="en-US" sz="3600" i="1" dirty="0">
                <a:latin typeface="Times New Roman" pitchFamily="18" charset="0"/>
                <a:cs typeface="Times New Roman" pitchFamily="18" charset="0"/>
              </a:rPr>
              <a:t>a</a:t>
            </a:r>
            <a:endParaRPr lang="en-US" sz="3600" i="1" dirty="0">
              <a:latin typeface="Times New Roman" pitchFamily="18" charset="0"/>
              <a:ea typeface="Segoe UI"/>
              <a:cs typeface="Times New Roman" pitchFamily="18" charset="0"/>
            </a:endParaRPr>
          </a:p>
        </p:txBody>
      </p:sp>
      <p:sp>
        <p:nvSpPr>
          <p:cNvPr id="7" name="Rectangle 71">
            <a:extLst>
              <a:ext uri="{FF2B5EF4-FFF2-40B4-BE49-F238E27FC236}">
                <a16:creationId xmlns:a16="http://schemas.microsoft.com/office/drawing/2014/main" id="{FFE2F6B3-5DD1-4DA8-9406-7596FCC0D5F2}"/>
              </a:ext>
            </a:extLst>
          </p:cNvPr>
          <p:cNvSpPr>
            <a:spLocks noChangeArrowheads="1"/>
          </p:cNvSpPr>
          <p:nvPr/>
        </p:nvSpPr>
        <p:spPr bwMode="auto">
          <a:xfrm>
            <a:off x="8868232" y="4633650"/>
            <a:ext cx="3048000" cy="381000"/>
          </a:xfrm>
          <a:prstGeom prst="rect">
            <a:avLst/>
          </a:prstGeom>
          <a:solidFill>
            <a:schemeClr val="accent6">
              <a:lumMod val="40000"/>
              <a:lumOff val="60000"/>
            </a:schemeClr>
          </a:solidFill>
          <a:ln w="9525">
            <a:noFill/>
            <a:miter lim="800000"/>
            <a:headEnd/>
            <a:tailEnd/>
          </a:ln>
        </p:spPr>
        <p:txBody>
          <a:bodyPr wrap="none" anchor="ctr"/>
          <a:lstStyle/>
          <a:p>
            <a:r>
              <a:rPr lang="en-US" sz="3600" i="1">
                <a:latin typeface="Times New Roman" pitchFamily="18" charset="0"/>
                <a:cs typeface="Times New Roman" pitchFamily="18" charset="0"/>
              </a:rPr>
              <a:t>Magnolia </a:t>
            </a:r>
            <a:r>
              <a:rPr lang="en-US" sz="3600" i="1" dirty="0">
                <a:latin typeface="Times New Roman" pitchFamily="18" charset="0"/>
                <a:cs typeface="Times New Roman" pitchFamily="18" charset="0"/>
              </a:rPr>
              <a:t>alba</a:t>
            </a:r>
            <a:endParaRPr lang="en-US" sz="3600" i="1" dirty="0">
              <a:latin typeface="Times New Roman" pitchFamily="18" charset="0"/>
              <a:ea typeface="Segoe UI"/>
              <a:cs typeface="Times New Roman" pitchFamily="18" charset="0"/>
            </a:endParaRPr>
          </a:p>
        </p:txBody>
      </p:sp>
      <p:sp>
        <p:nvSpPr>
          <p:cNvPr id="8" name="Rectangle 71">
            <a:extLst>
              <a:ext uri="{FF2B5EF4-FFF2-40B4-BE49-F238E27FC236}">
                <a16:creationId xmlns:a16="http://schemas.microsoft.com/office/drawing/2014/main" id="{FFE2F6B3-5DD1-4DA8-9406-7596FCC0D5F2}"/>
              </a:ext>
            </a:extLst>
          </p:cNvPr>
          <p:cNvSpPr>
            <a:spLocks noChangeArrowheads="1"/>
          </p:cNvSpPr>
          <p:nvPr/>
        </p:nvSpPr>
        <p:spPr bwMode="auto">
          <a:xfrm>
            <a:off x="8890000" y="5671404"/>
            <a:ext cx="2481960" cy="381000"/>
          </a:xfrm>
          <a:prstGeom prst="rect">
            <a:avLst/>
          </a:prstGeom>
          <a:solidFill>
            <a:schemeClr val="accent6">
              <a:lumMod val="40000"/>
              <a:lumOff val="60000"/>
            </a:schemeClr>
          </a:solidFill>
          <a:ln w="9525">
            <a:noFill/>
            <a:miter lim="800000"/>
            <a:headEnd/>
            <a:tailEnd/>
          </a:ln>
        </p:spPr>
        <p:txBody>
          <a:bodyPr wrap="none" anchor="ctr"/>
          <a:lstStyle/>
          <a:p>
            <a:r>
              <a:rPr lang="en-US" sz="3600" i="1" dirty="0">
                <a:latin typeface="Times New Roman" pitchFamily="18" charset="0"/>
                <a:cs typeface="Times New Roman" pitchFamily="18" charset="0"/>
              </a:rPr>
              <a:t>Z</a:t>
            </a:r>
            <a:r>
              <a:rPr lang="vi-VN" sz="3600" i="1" dirty="0">
                <a:latin typeface="Times New Roman" pitchFamily="18" charset="0"/>
                <a:cs typeface="Times New Roman" pitchFamily="18" charset="0"/>
              </a:rPr>
              <a:t>e</a:t>
            </a:r>
            <a:r>
              <a:rPr lang="en-US" sz="3600" i="1" dirty="0">
                <a:latin typeface="Times New Roman" pitchFamily="18" charset="0"/>
                <a:cs typeface="Times New Roman" pitchFamily="18" charset="0"/>
              </a:rPr>
              <a:t>a </a:t>
            </a:r>
            <a:r>
              <a:rPr lang="vi-VN" sz="3600" i="1" dirty="0">
                <a:latin typeface="Times New Roman" pitchFamily="18" charset="0"/>
                <a:cs typeface="Times New Roman" pitchFamily="18" charset="0"/>
              </a:rPr>
              <a:t>mays</a:t>
            </a:r>
            <a:endParaRPr lang="en-US" sz="3600" i="1" dirty="0">
              <a:latin typeface="Times New Roman" pitchFamily="18" charset="0"/>
              <a:ea typeface="Segoe UI"/>
              <a:cs typeface="Times New Roman" pitchFamily="18" charset="0"/>
            </a:endParaRPr>
          </a:p>
        </p:txBody>
      </p:sp>
      <p:sp>
        <p:nvSpPr>
          <p:cNvPr id="10" name="Rectangle 9"/>
          <p:cNvSpPr/>
          <p:nvPr/>
        </p:nvSpPr>
        <p:spPr>
          <a:xfrm>
            <a:off x="841827" y="264677"/>
            <a:ext cx="10203542" cy="1200329"/>
          </a:xfrm>
          <a:prstGeom prst="rect">
            <a:avLst/>
          </a:prstGeom>
          <a:solidFill>
            <a:schemeClr val="accent6">
              <a:lumMod val="60000"/>
              <a:lumOff val="40000"/>
            </a:schemeClr>
          </a:solidFill>
        </p:spPr>
        <p:txBody>
          <a:bodyPr wrap="square">
            <a:spAutoFit/>
          </a:bodyPr>
          <a:lstStyle/>
          <a:p>
            <a:r>
              <a:rPr lang="en-US" sz="3600" b="1" dirty="0">
                <a:solidFill>
                  <a:srgbClr val="000000"/>
                </a:solidFill>
                <a:latin typeface="Times New Roman" pitchFamily="18" charset="0"/>
                <a:cs typeface="Times New Roman" pitchFamily="18" charset="0"/>
              </a:rPr>
              <a:t>Nêu cách gọi tên khoa học của một số loài sau đây, biết</a:t>
            </a:r>
            <a:endParaRPr lang="vi-VN" sz="3600" b="1" i="0" dirty="0">
              <a:solidFill>
                <a:srgbClr val="0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8314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568B981-13C9-4F2C-8C98-BA5A7257261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5F0A1DB-7FE6-47CC-B58E-79C85389FC2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74473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2222-CF94-83EF-6985-5C03D0981085}"/>
              </a:ext>
            </a:extLst>
          </p:cNvPr>
          <p:cNvSpPr>
            <a:spLocks noGrp="1"/>
          </p:cNvSpPr>
          <p:nvPr>
            <p:ph type="title"/>
          </p:nvPr>
        </p:nvSpPr>
        <p:spPr/>
        <p:txBody>
          <a:bodyPr/>
          <a:lstStyle/>
          <a:p>
            <a:endParaRPr lang="en-VN"/>
          </a:p>
        </p:txBody>
      </p:sp>
      <p:pic>
        <p:nvPicPr>
          <p:cNvPr id="4" name="Các Bậc Phân Loại Sinh vật">
            <a:hlinkClick r:id="" action="ppaction://media"/>
            <a:extLst>
              <a:ext uri="{FF2B5EF4-FFF2-40B4-BE49-F238E27FC236}">
                <a16:creationId xmlns:a16="http://schemas.microsoft.com/office/drawing/2014/main" id="{9E0F63E9-58A9-DB4A-B926-DABD9086EA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80311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F50850-E185-FDEA-EB7A-F07049AF5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731" y="1283824"/>
            <a:ext cx="10098063" cy="5601607"/>
          </a:xfrm>
          <a:prstGeom prst="rect">
            <a:avLst/>
          </a:prstGeom>
        </p:spPr>
      </p:pic>
      <p:pic>
        <p:nvPicPr>
          <p:cNvPr id="6" name="Picture 5" descr="A cartoon animal with text&#10;&#10;Description automatically generated">
            <a:extLst>
              <a:ext uri="{FF2B5EF4-FFF2-40B4-BE49-F238E27FC236}">
                <a16:creationId xmlns:a16="http://schemas.microsoft.com/office/drawing/2014/main" id="{94B2E604-EE90-7682-8846-2E9E3B2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02" y="7916523"/>
            <a:ext cx="7772400" cy="3752958"/>
          </a:xfrm>
          <a:prstGeom prst="rect">
            <a:avLst/>
          </a:prstGeom>
        </p:spPr>
      </p:pic>
      <p:sp>
        <p:nvSpPr>
          <p:cNvPr id="7" name="TextBox 6">
            <a:extLst>
              <a:ext uri="{FF2B5EF4-FFF2-40B4-BE49-F238E27FC236}">
                <a16:creationId xmlns:a16="http://schemas.microsoft.com/office/drawing/2014/main" id="{BDDAD7CB-6187-0609-528D-9A08B0846520}"/>
              </a:ext>
            </a:extLst>
          </p:cNvPr>
          <p:cNvSpPr txBox="1"/>
          <p:nvPr/>
        </p:nvSpPr>
        <p:spPr>
          <a:xfrm>
            <a:off x="260727" y="163509"/>
            <a:ext cx="4150852" cy="523220"/>
          </a:xfrm>
          <a:prstGeom prst="rect">
            <a:avLst/>
          </a:prstGeom>
          <a:solidFill>
            <a:schemeClr val="accent2">
              <a:lumMod val="50000"/>
            </a:schemeClr>
          </a:solidFill>
        </p:spPr>
        <p:txBody>
          <a:bodyPr wrap="square" rtlCol="0">
            <a:spAutoFit/>
          </a:bodyPr>
          <a:lstStyle/>
          <a:p>
            <a:pPr algn="ctr"/>
            <a:r>
              <a:rPr lang="en-VN" sz="2800" b="1" i="1" dirty="0">
                <a:solidFill>
                  <a:schemeClr val="bg1"/>
                </a:solidFill>
                <a:latin typeface="Segoe UI Semilight" panose="020B0402040204020203" pitchFamily="34" charset="0"/>
                <a:cs typeface="Segoe UI Semilight" panose="020B0402040204020203" pitchFamily="34" charset="0"/>
              </a:rPr>
              <a:t>Pdeudoryx nghetinhensis</a:t>
            </a:r>
          </a:p>
        </p:txBody>
      </p:sp>
      <p:sp>
        <p:nvSpPr>
          <p:cNvPr id="8" name="TextBox 7">
            <a:extLst>
              <a:ext uri="{FF2B5EF4-FFF2-40B4-BE49-F238E27FC236}">
                <a16:creationId xmlns:a16="http://schemas.microsoft.com/office/drawing/2014/main" id="{6E938E4E-C435-8F88-503E-DF86DD197845}"/>
              </a:ext>
            </a:extLst>
          </p:cNvPr>
          <p:cNvSpPr txBox="1"/>
          <p:nvPr/>
        </p:nvSpPr>
        <p:spPr>
          <a:xfrm>
            <a:off x="260727" y="822159"/>
            <a:ext cx="6763265" cy="461665"/>
          </a:xfrm>
          <a:prstGeom prst="rect">
            <a:avLst/>
          </a:prstGeom>
          <a:noFill/>
        </p:spPr>
        <p:txBody>
          <a:bodyPr wrap="square" rtlCol="0">
            <a:spAutoFit/>
          </a:bodyPr>
          <a:lstStyle/>
          <a:p>
            <a:r>
              <a:rPr lang="en-VN" sz="2400" dirty="0">
                <a:latin typeface="Segoe UI Semilight" panose="020B0402040204020203" pitchFamily="34" charset="0"/>
                <a:cs typeface="Segoe UI Semilight" panose="020B0402040204020203" pitchFamily="34" charset="0"/>
              </a:rPr>
              <a:t>Tên loài được đặt theo tên tỉnh </a:t>
            </a:r>
            <a:r>
              <a:rPr lang="en-VN" sz="2400" b="1" dirty="0">
                <a:solidFill>
                  <a:srgbClr val="799242"/>
                </a:solidFill>
                <a:latin typeface="Segoe UI Semibold" panose="020B0502040204020203" pitchFamily="34" charset="0"/>
                <a:cs typeface="Segoe UI Semibold" panose="020B0502040204020203" pitchFamily="34" charset="0"/>
              </a:rPr>
              <a:t>Nghệ Tĩnh</a:t>
            </a:r>
          </a:p>
        </p:txBody>
      </p:sp>
      <p:sp>
        <p:nvSpPr>
          <p:cNvPr id="9" name="TextBox 8">
            <a:extLst>
              <a:ext uri="{FF2B5EF4-FFF2-40B4-BE49-F238E27FC236}">
                <a16:creationId xmlns:a16="http://schemas.microsoft.com/office/drawing/2014/main" id="{0E4DC4EB-5547-CFC9-105E-A40DC198B03B}"/>
              </a:ext>
            </a:extLst>
          </p:cNvPr>
          <p:cNvSpPr txBox="1"/>
          <p:nvPr/>
        </p:nvSpPr>
        <p:spPr>
          <a:xfrm>
            <a:off x="260727" y="1388969"/>
            <a:ext cx="11670545" cy="461665"/>
          </a:xfrm>
          <a:prstGeom prst="rect">
            <a:avLst/>
          </a:prstGeom>
          <a:noFill/>
        </p:spPr>
        <p:txBody>
          <a:bodyPr wrap="square" rtlCol="0">
            <a:spAutoFit/>
          </a:bodyPr>
          <a:lstStyle/>
          <a:p>
            <a:pPr algn="just"/>
            <a:r>
              <a:rPr lang="en-VN" sz="2400" dirty="0">
                <a:latin typeface="Segoe UI Semilight" panose="020B0402040204020203" pitchFamily="34" charset="0"/>
                <a:cs typeface="Segoe UI Semilight" panose="020B0402040204020203" pitchFamily="34" charset="0"/>
              </a:rPr>
              <a:t>Sao la được tìm thấy lần đầu tiên vào năm 1992 tại Vườn Quốc gia Vũ Quang – Hà Tĩnh</a:t>
            </a:r>
            <a:endParaRPr lang="en-VN" sz="2400" b="1" dirty="0">
              <a:solidFill>
                <a:srgbClr val="799242"/>
              </a:solidFill>
              <a:latin typeface="Segoe UI Semilight" panose="020B0402040204020203" pitchFamily="34" charset="0"/>
              <a:cs typeface="Segoe UI Semilight" panose="020B0402040204020203" pitchFamily="34" charset="0"/>
            </a:endParaRPr>
          </a:p>
        </p:txBody>
      </p:sp>
      <p:pic>
        <p:nvPicPr>
          <p:cNvPr id="11" name="Picture 10" descr="A black and white image of a person standing in a forest&#10;&#10;Description automatically generated">
            <a:extLst>
              <a:ext uri="{FF2B5EF4-FFF2-40B4-BE49-F238E27FC236}">
                <a16:creationId xmlns:a16="http://schemas.microsoft.com/office/drawing/2014/main" id="{E74FB8C7-2AE9-88AB-F0D7-CA450CEE9402}"/>
              </a:ext>
            </a:extLst>
          </p:cNvPr>
          <p:cNvPicPr>
            <a:picLocks noChangeAspect="1"/>
          </p:cNvPicPr>
          <p:nvPr/>
        </p:nvPicPr>
        <p:blipFill>
          <a:blip r:embed="rId4">
            <a:extLst>
              <a:ext uri="{28A0092B-C50C-407E-A947-70E740481C1C}">
                <a14:useLocalDpi xmlns:a14="http://schemas.microsoft.com/office/drawing/2010/main" val="0"/>
              </a:ext>
            </a:extLst>
          </a:blip>
          <a:srcRect t="7920" r="35997" b="6945"/>
          <a:stretch/>
        </p:blipFill>
        <p:spPr>
          <a:xfrm>
            <a:off x="0" y="1914826"/>
            <a:ext cx="7546627" cy="4906413"/>
          </a:xfrm>
          <a:prstGeom prst="rect">
            <a:avLst/>
          </a:prstGeom>
          <a:effectLst>
            <a:softEdge rad="317500"/>
          </a:effectLst>
        </p:spPr>
      </p:pic>
    </p:spTree>
    <p:extLst>
      <p:ext uri="{BB962C8B-B14F-4D97-AF65-F5344CB8AC3E}">
        <p14:creationId xmlns:p14="http://schemas.microsoft.com/office/powerpoint/2010/main" val="20487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AB29C42-DB1B-4DAF-A81E-BA15D5B25B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D879D5A-BE05-4D31-84E6-7C9E2F3416F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298462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0C67E-EBE5-9F39-C27E-5870E47F52B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1D04FC5-19D3-BAD9-8CFA-8B8AB8CAD65D}"/>
              </a:ext>
            </a:extLst>
          </p:cNvPr>
          <p:cNvSpPr txBox="1"/>
          <p:nvPr/>
        </p:nvSpPr>
        <p:spPr>
          <a:xfrm>
            <a:off x="260727" y="163509"/>
            <a:ext cx="4150852" cy="523220"/>
          </a:xfrm>
          <a:prstGeom prst="rect">
            <a:avLst/>
          </a:prstGeom>
          <a:solidFill>
            <a:schemeClr val="accent2">
              <a:lumMod val="50000"/>
            </a:schemeClr>
          </a:solidFill>
        </p:spPr>
        <p:txBody>
          <a:bodyPr wrap="square" rtlCol="0">
            <a:spAutoFit/>
          </a:bodyPr>
          <a:lstStyle/>
          <a:p>
            <a:pPr algn="ctr"/>
            <a:r>
              <a:rPr lang="en-VN" sz="2800" b="1" i="1" dirty="0">
                <a:solidFill>
                  <a:schemeClr val="bg1"/>
                </a:solidFill>
                <a:latin typeface="Segoe UI Semilight" panose="020B0402040204020203" pitchFamily="34" charset="0"/>
                <a:cs typeface="Segoe UI Semilight" panose="020B0402040204020203" pitchFamily="34" charset="0"/>
              </a:rPr>
              <a:t>Pdeudoryx nghetinhensis</a:t>
            </a:r>
          </a:p>
        </p:txBody>
      </p:sp>
      <p:sp>
        <p:nvSpPr>
          <p:cNvPr id="8" name="TextBox 7">
            <a:extLst>
              <a:ext uri="{FF2B5EF4-FFF2-40B4-BE49-F238E27FC236}">
                <a16:creationId xmlns:a16="http://schemas.microsoft.com/office/drawing/2014/main" id="{05018413-3E1C-3925-57FA-B933856ED117}"/>
              </a:ext>
            </a:extLst>
          </p:cNvPr>
          <p:cNvSpPr txBox="1"/>
          <p:nvPr/>
        </p:nvSpPr>
        <p:spPr>
          <a:xfrm>
            <a:off x="260727" y="838201"/>
            <a:ext cx="6763265" cy="461665"/>
          </a:xfrm>
          <a:prstGeom prst="rect">
            <a:avLst/>
          </a:prstGeom>
          <a:noFill/>
        </p:spPr>
        <p:txBody>
          <a:bodyPr wrap="square" rtlCol="0">
            <a:spAutoFit/>
          </a:bodyPr>
          <a:lstStyle/>
          <a:p>
            <a:r>
              <a:rPr lang="en-VN" sz="2400" dirty="0">
                <a:latin typeface="Segoe UI Semilight" panose="020B0402040204020203" pitchFamily="34" charset="0"/>
                <a:cs typeface="Segoe UI Semilight" panose="020B0402040204020203" pitchFamily="34" charset="0"/>
              </a:rPr>
              <a:t>Tên loài được đặt theo tên tỉnh </a:t>
            </a:r>
            <a:r>
              <a:rPr lang="en-VN" sz="2400" b="1" dirty="0">
                <a:solidFill>
                  <a:srgbClr val="799242"/>
                </a:solidFill>
                <a:latin typeface="Segoe UI Semibold" panose="020B0502040204020203" pitchFamily="34" charset="0"/>
                <a:cs typeface="Segoe UI Semibold" panose="020B0502040204020203" pitchFamily="34" charset="0"/>
              </a:rPr>
              <a:t>Nghệ Tĩnh</a:t>
            </a:r>
          </a:p>
        </p:txBody>
      </p:sp>
      <p:pic>
        <p:nvPicPr>
          <p:cNvPr id="11" name="Picture 10" descr="A black and white image of a person standing in a forest&#10;&#10;Description automatically generated">
            <a:extLst>
              <a:ext uri="{FF2B5EF4-FFF2-40B4-BE49-F238E27FC236}">
                <a16:creationId xmlns:a16="http://schemas.microsoft.com/office/drawing/2014/main" id="{6F4591C2-8046-E171-C0C8-C5CB36523F2C}"/>
              </a:ext>
            </a:extLst>
          </p:cNvPr>
          <p:cNvPicPr>
            <a:picLocks noChangeAspect="1"/>
          </p:cNvPicPr>
          <p:nvPr/>
        </p:nvPicPr>
        <p:blipFill>
          <a:blip r:embed="rId2">
            <a:extLst>
              <a:ext uri="{28A0092B-C50C-407E-A947-70E740481C1C}">
                <a14:useLocalDpi xmlns:a14="http://schemas.microsoft.com/office/drawing/2010/main" val="0"/>
              </a:ext>
            </a:extLst>
          </a:blip>
          <a:srcRect t="7920" r="35997" b="6945"/>
          <a:stretch/>
        </p:blipFill>
        <p:spPr>
          <a:xfrm>
            <a:off x="-8277725" y="1914826"/>
            <a:ext cx="7546627" cy="4906413"/>
          </a:xfrm>
          <a:prstGeom prst="rect">
            <a:avLst/>
          </a:prstGeom>
          <a:effectLst>
            <a:softEdge rad="317500"/>
          </a:effectLst>
        </p:spPr>
      </p:pic>
      <p:pic>
        <p:nvPicPr>
          <p:cNvPr id="13" name="Picture 12" descr="A close-up&#10;&#10;Description automatically generated">
            <a:extLst>
              <a:ext uri="{FF2B5EF4-FFF2-40B4-BE49-F238E27FC236}">
                <a16:creationId xmlns:a16="http://schemas.microsoft.com/office/drawing/2014/main" id="{5CAAC2E8-969C-DCF5-13CE-45DF5B383FE7}"/>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5870930" y="3153075"/>
            <a:ext cx="6325080" cy="3752958"/>
          </a:xfrm>
          <a:prstGeom prst="rect">
            <a:avLst/>
          </a:prstGeom>
          <a:effectLst>
            <a:softEdge rad="127000"/>
          </a:effectLst>
        </p:spPr>
      </p:pic>
      <p:sp>
        <p:nvSpPr>
          <p:cNvPr id="15" name="TextBox 14">
            <a:extLst>
              <a:ext uri="{FF2B5EF4-FFF2-40B4-BE49-F238E27FC236}">
                <a16:creationId xmlns:a16="http://schemas.microsoft.com/office/drawing/2014/main" id="{00621F89-C9EA-8C3A-FBB5-8BDC33AF92B1}"/>
              </a:ext>
            </a:extLst>
          </p:cNvPr>
          <p:cNvSpPr txBox="1"/>
          <p:nvPr/>
        </p:nvSpPr>
        <p:spPr>
          <a:xfrm>
            <a:off x="260726" y="1439872"/>
            <a:ext cx="11482095" cy="1962525"/>
          </a:xfrm>
          <a:prstGeom prst="rect">
            <a:avLst/>
          </a:prstGeom>
          <a:solidFill>
            <a:schemeClr val="accent2">
              <a:lumMod val="20000"/>
              <a:lumOff val="80000"/>
              <a:alpha val="56000"/>
            </a:schemeClr>
          </a:solidFill>
          <a:effectLst>
            <a:softEdge rad="63500"/>
          </a:effectLst>
        </p:spPr>
        <p:txBody>
          <a:bodyPr wrap="square">
            <a:spAutoFit/>
          </a:bodyPr>
          <a:lstStyle/>
          <a:p>
            <a:pPr algn="just">
              <a:lnSpc>
                <a:spcPct val="130000"/>
              </a:lnSpc>
            </a:pPr>
            <a:r>
              <a:rPr lang="vi-VN" sz="2400" dirty="0">
                <a:solidFill>
                  <a:srgbClr val="000000"/>
                </a:solidFill>
                <a:effectLst/>
                <a:latin typeface="Segoe UI Semilight" panose="020B0402040204020203" pitchFamily="34" charset="0"/>
                <a:cs typeface="Segoe UI Semilight" panose="020B0402040204020203" pitchFamily="34" charset="0"/>
              </a:rPr>
              <a:t>Lần cuối cùng sao la được ghi nhận là ở Lào năm 2010. Người dân tại tỉnh Bolikhamsay, Trung Lào, đã bắt được một cá thể sao la, nhưng cá thể này đã chết sau đó. Trước đó, lần cuối cùng sao la được ghi nhận trong tự nhiên là vào năm 1999 tại Bolikhamsay cũng qua hoạt động bẫy ảnh.</a:t>
            </a:r>
          </a:p>
        </p:txBody>
      </p:sp>
      <p:sp>
        <p:nvSpPr>
          <p:cNvPr id="3" name="TextBox 2">
            <a:extLst>
              <a:ext uri="{FF2B5EF4-FFF2-40B4-BE49-F238E27FC236}">
                <a16:creationId xmlns:a16="http://schemas.microsoft.com/office/drawing/2014/main" id="{DD36F1FB-D307-2ED4-27B7-D8BC4C6CD74A}"/>
              </a:ext>
            </a:extLst>
          </p:cNvPr>
          <p:cNvSpPr txBox="1"/>
          <p:nvPr/>
        </p:nvSpPr>
        <p:spPr>
          <a:xfrm>
            <a:off x="260726" y="3509210"/>
            <a:ext cx="6493000" cy="1002262"/>
          </a:xfrm>
          <a:prstGeom prst="rect">
            <a:avLst/>
          </a:prstGeom>
          <a:solidFill>
            <a:schemeClr val="accent2">
              <a:lumMod val="40000"/>
              <a:lumOff val="60000"/>
            </a:schemeClr>
          </a:solidFill>
          <a:effectLst>
            <a:softEdge rad="127000"/>
          </a:effectLst>
        </p:spPr>
        <p:txBody>
          <a:bodyPr wrap="square">
            <a:spAutoFit/>
          </a:bodyPr>
          <a:lstStyle/>
          <a:p>
            <a:pPr algn="just">
              <a:lnSpc>
                <a:spcPct val="130000"/>
              </a:lnSpc>
            </a:pPr>
            <a:r>
              <a:rPr lang="vi-VN" sz="2400" dirty="0">
                <a:solidFill>
                  <a:srgbClr val="000000"/>
                </a:solidFill>
                <a:effectLst/>
                <a:latin typeface="Segoe UI Semilight" panose="020B0402040204020203" pitchFamily="34" charset="0"/>
                <a:cs typeface="Segoe UI Semilight" panose="020B0402040204020203" pitchFamily="34" charset="0"/>
              </a:rPr>
              <a:t>Tại Việt Nam, lần cuối cùng một cá thể sao la được nhìn thấy trong tự nhiên là vào năm 1998.</a:t>
            </a:r>
          </a:p>
        </p:txBody>
      </p:sp>
    </p:spTree>
    <p:extLst>
      <p:ext uri="{BB962C8B-B14F-4D97-AF65-F5344CB8AC3E}">
        <p14:creationId xmlns:p14="http://schemas.microsoft.com/office/powerpoint/2010/main" val="3696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9D0DB2B-7169-47A2-8B86-56BD3CBCDCB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044B4D7-E415-4E7B-97DB-82F3490AF6F6}"/>
              </a:ext>
            </a:extLst>
          </p:cNvPr>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0" y="0"/>
            <a:ext cx="12191999" cy="1262743"/>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a:r>
              <a:rPr lang="en-US" sz="4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8 : ĐA DẠNG THẾ GIỚI SỐNG</a:t>
            </a:r>
          </a:p>
          <a:p>
            <a:pPr algn="ctr"/>
            <a:r>
              <a:rPr lang="en-US" sz="37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22. PHÂN LOẠI THẾ GIỚI SỐNG</a:t>
            </a:r>
          </a:p>
        </p:txBody>
      </p:sp>
    </p:spTree>
    <p:extLst>
      <p:ext uri="{BB962C8B-B14F-4D97-AF65-F5344CB8AC3E}">
        <p14:creationId xmlns:p14="http://schemas.microsoft.com/office/powerpoint/2010/main" val="38734651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21332" y="242919"/>
            <a:ext cx="10058400" cy="2235200"/>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a:r>
              <a:rPr lang="en-US" sz="4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8 : ĐA DẠNG THẾ GIỚI SỐNG</a:t>
            </a:r>
          </a:p>
          <a:p>
            <a:pPr algn="ctr"/>
            <a:r>
              <a:rPr lang="en-US" sz="37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22. PHÂN LOẠI THẾ GIỚI SỐNG</a:t>
            </a:r>
          </a:p>
        </p:txBody>
      </p:sp>
      <p:sp>
        <p:nvSpPr>
          <p:cNvPr id="5" name="Rounded Rectangle 4"/>
          <p:cNvSpPr/>
          <p:nvPr/>
        </p:nvSpPr>
        <p:spPr>
          <a:xfrm>
            <a:off x="1073241" y="2717800"/>
            <a:ext cx="6125845" cy="609600"/>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latin typeface="Times New Roman" pitchFamily="18" charset="0"/>
                <a:cs typeface="Times New Roman" pitchFamily="18" charset="0"/>
              </a:rPr>
              <a:t>1. Sự cần thiết phân loại thế giới sống</a:t>
            </a:r>
          </a:p>
        </p:txBody>
      </p:sp>
      <p:sp>
        <p:nvSpPr>
          <p:cNvPr id="6" name="Rectangle 5"/>
          <p:cNvSpPr/>
          <p:nvPr/>
        </p:nvSpPr>
        <p:spPr>
          <a:xfrm>
            <a:off x="453862" y="483273"/>
            <a:ext cx="663423" cy="697627"/>
          </a:xfrm>
          <a:prstGeom prst="rect">
            <a:avLst/>
          </a:prstGeom>
        </p:spPr>
        <p:txBody>
          <a:bodyPr wrap="square" lIns="121912" tIns="60956" rIns="121912" bIns="60956">
            <a:spAutoFit/>
          </a:bodyPr>
          <a:lstStyle/>
          <a:p>
            <a:pPr>
              <a:defRPr/>
            </a:pPr>
            <a:r>
              <a:rPr lang="en-US" altLang="en-US" sz="3700" b="1" kern="0" dirty="0">
                <a:solidFill>
                  <a:srgbClr val="FF0000"/>
                </a:solidFill>
                <a:latin typeface="Times New Roman" pitchFamily="18" charset="0"/>
                <a:cs typeface="Times New Roman" panose="02020603050405020304" pitchFamily="18" charset="0"/>
                <a:sym typeface="Wingdings" pitchFamily="2" charset="2"/>
              </a:rPr>
              <a:t></a:t>
            </a:r>
            <a:endParaRPr lang="en-US" sz="3700" kern="0" dirty="0">
              <a:solidFill>
                <a:sysClr val="windowText" lastClr="000000"/>
              </a:solidFill>
            </a:endParaRPr>
          </a:p>
        </p:txBody>
      </p:sp>
      <p:sp>
        <p:nvSpPr>
          <p:cNvPr id="7" name="Rectangle 6"/>
          <p:cNvSpPr/>
          <p:nvPr/>
        </p:nvSpPr>
        <p:spPr>
          <a:xfrm>
            <a:off x="382525" y="2629773"/>
            <a:ext cx="663423" cy="697627"/>
          </a:xfrm>
          <a:prstGeom prst="rect">
            <a:avLst/>
          </a:prstGeom>
        </p:spPr>
        <p:txBody>
          <a:bodyPr wrap="square" lIns="121912" tIns="60956" rIns="121912" bIns="60956">
            <a:spAutoFit/>
          </a:bodyPr>
          <a:lstStyle/>
          <a:p>
            <a:pPr>
              <a:defRPr/>
            </a:pPr>
            <a:r>
              <a:rPr lang="en-US" altLang="en-US" sz="3700" b="1" kern="0" dirty="0">
                <a:solidFill>
                  <a:srgbClr val="FF0000"/>
                </a:solidFill>
                <a:latin typeface="Times New Roman" pitchFamily="18" charset="0"/>
                <a:cs typeface="Times New Roman" panose="02020603050405020304" pitchFamily="18" charset="0"/>
                <a:sym typeface="Wingdings" pitchFamily="2" charset="2"/>
              </a:rPr>
              <a:t></a:t>
            </a:r>
            <a:endParaRPr lang="en-US" sz="3700" kern="0" dirty="0">
              <a:solidFill>
                <a:sysClr val="windowText" lastClr="000000"/>
              </a:solidFill>
            </a:endParaRPr>
          </a:p>
        </p:txBody>
      </p:sp>
    </p:spTree>
    <p:extLst>
      <p:ext uri="{BB962C8B-B14F-4D97-AF65-F5344CB8AC3E}">
        <p14:creationId xmlns:p14="http://schemas.microsoft.com/office/powerpoint/2010/main" val="15669473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74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43545"/>
            <a:ext cx="8483601" cy="696686"/>
          </a:xfrm>
          <a:solidFill>
            <a:srgbClr val="002060"/>
          </a:solidFill>
        </p:spPr>
        <p:txBody>
          <a:bodyPr>
            <a:noAutofit/>
          </a:bodyPr>
          <a:lstStyle/>
          <a:p>
            <a:pPr algn="ctr"/>
            <a:r>
              <a:rPr lang="vi-VN" sz="3200" dirty="0">
                <a:solidFill>
                  <a:schemeClr val="bg1"/>
                </a:solidFill>
              </a:rPr>
              <a:t>Kể tên một số sinh vật trong hình 22.1. </a:t>
            </a:r>
            <a:endParaRPr lang="en-US" sz="3200" dirty="0">
              <a:solidFill>
                <a:schemeClr val="bg1"/>
              </a:solidFill>
            </a:endParaRPr>
          </a:p>
        </p:txBody>
      </p:sp>
      <p:pic>
        <p:nvPicPr>
          <p:cNvPr id="1026" name="Picture 2" descr="https://tech12h.com/sites/default/files/styles/inbody400/public/screenshot_14_99.png?itok=n935KE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715"/>
            <a:ext cx="9085942" cy="61322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085942" y="7261"/>
            <a:ext cx="3062515" cy="4441373"/>
          </a:xfrm>
          <a:prstGeom prst="rect">
            <a:avLst/>
          </a:prstGeom>
          <a:solidFill>
            <a:schemeClr val="accent1">
              <a:lumMod val="40000"/>
              <a:lumOff val="60000"/>
            </a:schemeClr>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prstClr val="black"/>
                </a:solidFill>
                <a:latin typeface="Times New Roman" pitchFamily="18" charset="0"/>
                <a:cs typeface="Times New Roman" pitchFamily="18" charset="0"/>
              </a:rPr>
              <a:t>Tên SV</a:t>
            </a:r>
          </a:p>
          <a:p>
            <a:r>
              <a:rPr lang="en-US" sz="2400" dirty="0">
                <a:solidFill>
                  <a:prstClr val="black"/>
                </a:solidFill>
                <a:latin typeface="Times New Roman" pitchFamily="18" charset="0"/>
                <a:cs typeface="Times New Roman" pitchFamily="18" charset="0"/>
              </a:rPr>
              <a:t>1. K</a:t>
            </a:r>
            <a:r>
              <a:rPr lang="vi-VN" sz="2400" dirty="0">
                <a:solidFill>
                  <a:prstClr val="black"/>
                </a:solidFill>
                <a:cs typeface="Times New Roman" pitchFamily="18" charset="0"/>
              </a:rPr>
              <a:t>hỉ</a:t>
            </a:r>
            <a:r>
              <a:rPr lang="en-US" sz="2400" dirty="0">
                <a:solidFill>
                  <a:prstClr val="black"/>
                </a:solidFill>
                <a:latin typeface="Times New Roman" pitchFamily="18" charset="0"/>
                <a:cs typeface="Times New Roman" pitchFamily="18" charset="0"/>
              </a:rPr>
              <a:t> (vooc)</a:t>
            </a:r>
          </a:p>
          <a:p>
            <a:r>
              <a:rPr lang="en-US" sz="2400" dirty="0">
                <a:solidFill>
                  <a:prstClr val="black"/>
                </a:solidFill>
                <a:latin typeface="Times New Roman" pitchFamily="18" charset="0"/>
                <a:cs typeface="Times New Roman" pitchFamily="18" charset="0"/>
              </a:rPr>
              <a:t>2. N</a:t>
            </a:r>
            <a:r>
              <a:rPr lang="vi-VN" sz="2400" dirty="0">
                <a:solidFill>
                  <a:prstClr val="black"/>
                </a:solidFill>
                <a:cs typeface="Times New Roman" pitchFamily="18" charset="0"/>
              </a:rPr>
              <a:t>hện</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3. R</a:t>
            </a:r>
            <a:r>
              <a:rPr lang="vi-VN" sz="2400" dirty="0">
                <a:solidFill>
                  <a:prstClr val="black"/>
                </a:solidFill>
                <a:cs typeface="Times New Roman" pitchFamily="18" charset="0"/>
              </a:rPr>
              <a:t>ùa</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4. Bướm</a:t>
            </a:r>
          </a:p>
          <a:p>
            <a:r>
              <a:rPr lang="en-US" sz="2400" dirty="0">
                <a:solidFill>
                  <a:prstClr val="black"/>
                </a:solidFill>
                <a:latin typeface="Times New Roman" pitchFamily="18" charset="0"/>
                <a:cs typeface="Times New Roman" pitchFamily="18" charset="0"/>
              </a:rPr>
              <a:t>5. B</a:t>
            </a:r>
            <a:r>
              <a:rPr lang="vi-VN" sz="2400" dirty="0">
                <a:solidFill>
                  <a:prstClr val="black"/>
                </a:solidFill>
                <a:cs typeface="Times New Roman" pitchFamily="18" charset="0"/>
              </a:rPr>
              <a:t>ọ</a:t>
            </a:r>
            <a:r>
              <a:rPr lang="en-US" sz="2400" dirty="0">
                <a:solidFill>
                  <a:prstClr val="black"/>
                </a:solidFill>
                <a:latin typeface="Times New Roman" pitchFamily="18" charset="0"/>
                <a:cs typeface="Times New Roman" pitchFamily="18" charset="0"/>
              </a:rPr>
              <a:t> cam</a:t>
            </a:r>
          </a:p>
          <a:p>
            <a:r>
              <a:rPr lang="en-US" sz="2400" dirty="0">
                <a:solidFill>
                  <a:prstClr val="black"/>
                </a:solidFill>
                <a:latin typeface="Times New Roman" pitchFamily="18" charset="0"/>
                <a:cs typeface="Times New Roman" pitchFamily="18" charset="0"/>
              </a:rPr>
              <a:t>6. C</a:t>
            </a:r>
            <a:r>
              <a:rPr lang="vi-VN" sz="2400" dirty="0">
                <a:solidFill>
                  <a:prstClr val="black"/>
                </a:solidFill>
                <a:cs typeface="Times New Roman" pitchFamily="18" charset="0"/>
              </a:rPr>
              <a:t>á</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7. V</a:t>
            </a:r>
            <a:r>
              <a:rPr lang="vi-VN" sz="2400" dirty="0">
                <a:solidFill>
                  <a:prstClr val="black"/>
                </a:solidFill>
                <a:cs typeface="Times New Roman" pitchFamily="18" charset="0"/>
              </a:rPr>
              <a:t>i khuẩn </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8. </a:t>
            </a:r>
            <a:r>
              <a:rPr lang="vi-VN" sz="2400" dirty="0">
                <a:solidFill>
                  <a:prstClr val="black"/>
                </a:solidFill>
                <a:cs typeface="Times New Roman" pitchFamily="18" charset="0"/>
              </a:rPr>
              <a:t>Chim</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9. Trùng giày</a:t>
            </a:r>
          </a:p>
          <a:p>
            <a:r>
              <a:rPr lang="en-US" sz="2400" dirty="0">
                <a:solidFill>
                  <a:prstClr val="black"/>
                </a:solidFill>
                <a:latin typeface="Times New Roman" pitchFamily="18" charset="0"/>
                <a:cs typeface="Times New Roman" pitchFamily="18" charset="0"/>
              </a:rPr>
              <a:t>10. D</a:t>
            </a:r>
            <a:r>
              <a:rPr lang="vi-VN" sz="2400" dirty="0">
                <a:solidFill>
                  <a:prstClr val="black"/>
                </a:solidFill>
                <a:cs typeface="Times New Roman" pitchFamily="18" charset="0"/>
              </a:rPr>
              <a:t>ương xỉ</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11. C</a:t>
            </a:r>
            <a:r>
              <a:rPr lang="vi-VN" sz="2400" dirty="0">
                <a:solidFill>
                  <a:prstClr val="black"/>
                </a:solidFill>
                <a:cs typeface="Times New Roman" pitchFamily="18" charset="0"/>
              </a:rPr>
              <a:t>ây thông </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12. H</a:t>
            </a:r>
            <a:r>
              <a:rPr lang="vi-VN" sz="2400" dirty="0">
                <a:solidFill>
                  <a:prstClr val="black"/>
                </a:solidFill>
                <a:cs typeface="Times New Roman" pitchFamily="18" charset="0"/>
              </a:rPr>
              <a:t>oa </a:t>
            </a:r>
            <a:r>
              <a:rPr lang="en-US" sz="2400" dirty="0">
                <a:solidFill>
                  <a:prstClr val="black"/>
                </a:solidFill>
                <a:latin typeface="Times New Roman" pitchFamily="18" charset="0"/>
                <a:cs typeface="Times New Roman" pitchFamily="18" charset="0"/>
              </a:rPr>
              <a:t>súng</a:t>
            </a:r>
          </a:p>
        </p:txBody>
      </p:sp>
      <p:sp>
        <p:nvSpPr>
          <p:cNvPr id="4" name="Rectangle 3"/>
          <p:cNvSpPr/>
          <p:nvPr/>
        </p:nvSpPr>
        <p:spPr>
          <a:xfrm>
            <a:off x="9085942" y="5439046"/>
            <a:ext cx="2989944" cy="1384995"/>
          </a:xfrm>
          <a:prstGeom prst="rect">
            <a:avLst/>
          </a:prstGeom>
          <a:solidFill>
            <a:schemeClr val="accent2">
              <a:lumMod val="60000"/>
              <a:lumOff val="40000"/>
            </a:schemeClr>
          </a:solidFill>
        </p:spPr>
        <p:txBody>
          <a:bodyPr wrap="square">
            <a:spAutoFit/>
          </a:bodyPr>
          <a:lstStyle/>
          <a:p>
            <a:pPr algn="just"/>
            <a:r>
              <a:rPr lang="vi-VN" sz="2800" b="1" dirty="0">
                <a:solidFill>
                  <a:srgbClr val="000000"/>
                </a:solidFill>
                <a:latin typeface="Times New Roman" pitchFamily="18" charset="0"/>
                <a:cs typeface="Times New Roman" pitchFamily="18" charset="0"/>
              </a:rPr>
              <a:t>Thế giới sống vô cùng đa dạng và phức tạp</a:t>
            </a:r>
            <a:endParaRPr lang="en-US" sz="2800" b="1" dirty="0">
              <a:solidFill>
                <a:prstClr val="black"/>
              </a:solidFill>
              <a:latin typeface="Times New Roman" pitchFamily="18" charset="0"/>
              <a:cs typeface="Times New Roman" pitchFamily="18" charset="0"/>
            </a:endParaRPr>
          </a:p>
        </p:txBody>
      </p:sp>
      <p:sp>
        <p:nvSpPr>
          <p:cNvPr id="6" name="Title 1"/>
          <p:cNvSpPr txBox="1">
            <a:spLocks/>
          </p:cNvSpPr>
          <p:nvPr/>
        </p:nvSpPr>
        <p:spPr>
          <a:xfrm>
            <a:off x="9042400" y="4586521"/>
            <a:ext cx="3106057" cy="696686"/>
          </a:xfrm>
          <a:prstGeom prst="rect">
            <a:avLst/>
          </a:prstGeom>
          <a:solidFill>
            <a:srgbClr val="00206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dirty="0">
                <a:solidFill>
                  <a:prstClr val="white"/>
                </a:solidFill>
              </a:rPr>
              <a:t>Từ đó, em hãy nhận xét về thế giới sống</a:t>
            </a:r>
            <a:endParaRPr lang="en-US" sz="2800" dirty="0">
              <a:solidFill>
                <a:prstClr val="white"/>
              </a:solidFill>
            </a:endParaRPr>
          </a:p>
        </p:txBody>
      </p:sp>
      <p:sp>
        <p:nvSpPr>
          <p:cNvPr id="7" name="Title 1"/>
          <p:cNvSpPr txBox="1">
            <a:spLocks/>
          </p:cNvSpPr>
          <p:nvPr/>
        </p:nvSpPr>
        <p:spPr>
          <a:xfrm>
            <a:off x="312057" y="2242465"/>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1</a:t>
            </a:r>
          </a:p>
        </p:txBody>
      </p:sp>
      <p:sp>
        <p:nvSpPr>
          <p:cNvPr id="8" name="Title 1"/>
          <p:cNvSpPr txBox="1">
            <a:spLocks/>
          </p:cNvSpPr>
          <p:nvPr/>
        </p:nvSpPr>
        <p:spPr>
          <a:xfrm>
            <a:off x="2467428" y="2256991"/>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2</a:t>
            </a:r>
          </a:p>
        </p:txBody>
      </p:sp>
      <p:sp>
        <p:nvSpPr>
          <p:cNvPr id="9" name="Title 1"/>
          <p:cNvSpPr txBox="1">
            <a:spLocks/>
          </p:cNvSpPr>
          <p:nvPr/>
        </p:nvSpPr>
        <p:spPr>
          <a:xfrm>
            <a:off x="4666343" y="2256985"/>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3</a:t>
            </a:r>
          </a:p>
        </p:txBody>
      </p:sp>
      <p:sp>
        <p:nvSpPr>
          <p:cNvPr id="10" name="Title 1"/>
          <p:cNvSpPr txBox="1">
            <a:spLocks/>
          </p:cNvSpPr>
          <p:nvPr/>
        </p:nvSpPr>
        <p:spPr>
          <a:xfrm>
            <a:off x="6908800" y="2256985"/>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4</a:t>
            </a:r>
          </a:p>
        </p:txBody>
      </p:sp>
      <p:sp>
        <p:nvSpPr>
          <p:cNvPr id="11" name="Title 1"/>
          <p:cNvSpPr txBox="1">
            <a:spLocks/>
          </p:cNvSpPr>
          <p:nvPr/>
        </p:nvSpPr>
        <p:spPr>
          <a:xfrm>
            <a:off x="324757" y="4172868"/>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5</a:t>
            </a:r>
          </a:p>
        </p:txBody>
      </p:sp>
      <p:sp>
        <p:nvSpPr>
          <p:cNvPr id="12" name="Title 1"/>
          <p:cNvSpPr txBox="1">
            <a:spLocks/>
          </p:cNvSpPr>
          <p:nvPr/>
        </p:nvSpPr>
        <p:spPr>
          <a:xfrm>
            <a:off x="2469242" y="4114805"/>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6</a:t>
            </a:r>
          </a:p>
        </p:txBody>
      </p:sp>
      <p:sp>
        <p:nvSpPr>
          <p:cNvPr id="13" name="Title 1"/>
          <p:cNvSpPr txBox="1">
            <a:spLocks/>
          </p:cNvSpPr>
          <p:nvPr/>
        </p:nvSpPr>
        <p:spPr>
          <a:xfrm>
            <a:off x="4666343" y="4165610"/>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7</a:t>
            </a:r>
          </a:p>
        </p:txBody>
      </p:sp>
      <p:sp>
        <p:nvSpPr>
          <p:cNvPr id="14" name="Title 1"/>
          <p:cNvSpPr txBox="1">
            <a:spLocks/>
          </p:cNvSpPr>
          <p:nvPr/>
        </p:nvSpPr>
        <p:spPr>
          <a:xfrm>
            <a:off x="6908800" y="4122068"/>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8</a:t>
            </a:r>
          </a:p>
        </p:txBody>
      </p:sp>
      <p:sp>
        <p:nvSpPr>
          <p:cNvPr id="20" name="Title 1"/>
          <p:cNvSpPr txBox="1">
            <a:spLocks/>
          </p:cNvSpPr>
          <p:nvPr/>
        </p:nvSpPr>
        <p:spPr>
          <a:xfrm>
            <a:off x="330199" y="6044461"/>
            <a:ext cx="279400"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9</a:t>
            </a:r>
          </a:p>
        </p:txBody>
      </p:sp>
      <p:sp>
        <p:nvSpPr>
          <p:cNvPr id="21" name="Title 1"/>
          <p:cNvSpPr txBox="1">
            <a:spLocks/>
          </p:cNvSpPr>
          <p:nvPr/>
        </p:nvSpPr>
        <p:spPr>
          <a:xfrm>
            <a:off x="2471055" y="6131543"/>
            <a:ext cx="649516" cy="319320"/>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10</a:t>
            </a:r>
          </a:p>
        </p:txBody>
      </p:sp>
      <p:sp>
        <p:nvSpPr>
          <p:cNvPr id="22" name="Title 1"/>
          <p:cNvSpPr txBox="1">
            <a:spLocks/>
          </p:cNvSpPr>
          <p:nvPr/>
        </p:nvSpPr>
        <p:spPr>
          <a:xfrm>
            <a:off x="4660900" y="6131543"/>
            <a:ext cx="709386" cy="319321"/>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11</a:t>
            </a:r>
          </a:p>
        </p:txBody>
      </p:sp>
      <p:sp>
        <p:nvSpPr>
          <p:cNvPr id="23" name="Title 1"/>
          <p:cNvSpPr txBox="1">
            <a:spLocks/>
          </p:cNvSpPr>
          <p:nvPr/>
        </p:nvSpPr>
        <p:spPr>
          <a:xfrm>
            <a:off x="6908799" y="6102521"/>
            <a:ext cx="696687" cy="348343"/>
          </a:xfrm>
          <a:prstGeom prst="rect">
            <a:avLst/>
          </a:prstGeom>
          <a:solidFill>
            <a:srgbClr val="FFFF00"/>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0000"/>
                </a:solidFill>
              </a:rPr>
              <a:t>12</a:t>
            </a:r>
          </a:p>
        </p:txBody>
      </p:sp>
    </p:spTree>
    <p:extLst>
      <p:ext uri="{BB962C8B-B14F-4D97-AF65-F5344CB8AC3E}">
        <p14:creationId xmlns:p14="http://schemas.microsoft.com/office/powerpoint/2010/main" val="42181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42"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par>
                          <p:cTn id="51" fill="hold">
                            <p:stCondLst>
                              <p:cond delay="7000"/>
                            </p:stCondLst>
                            <p:childTnLst>
                              <p:par>
                                <p:cTn id="52" presetID="42"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par>
                          <p:cTn id="57" fill="hold">
                            <p:stCondLst>
                              <p:cond delay="8000"/>
                            </p:stCondLst>
                            <p:childTnLst>
                              <p:par>
                                <p:cTn id="58" presetID="42"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par>
                          <p:cTn id="63" fill="hold">
                            <p:stCondLst>
                              <p:cond delay="9000"/>
                            </p:stCondLst>
                            <p:childTnLst>
                              <p:par>
                                <p:cTn id="64" presetID="42"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par>
                          <p:cTn id="69" fill="hold">
                            <p:stCondLst>
                              <p:cond delay="10000"/>
                            </p:stCondLst>
                            <p:childTnLst>
                              <p:par>
                                <p:cTn id="70" presetID="42"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par>
                          <p:cTn id="75" fill="hold">
                            <p:stCondLst>
                              <p:cond delay="11000"/>
                            </p:stCondLst>
                            <p:childTnLst>
                              <p:par>
                                <p:cTn id="76" presetID="42" presetClass="entr" presetSubtype="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childTnLst>
                          </p:cTn>
                        </p:par>
                        <p:par>
                          <p:cTn id="81" fill="hold">
                            <p:stCondLst>
                              <p:cond delay="12000"/>
                            </p:stCondLst>
                            <p:childTnLst>
                              <p:par>
                                <p:cTn id="82" presetID="42"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1000"/>
                                        <p:tgtEl>
                                          <p:spTgt spid="5"/>
                                        </p:tgtEl>
                                      </p:cBhvr>
                                    </p:animEffect>
                                    <p:anim calcmode="lin" valueType="num">
                                      <p:cBhvr>
                                        <p:cTn id="92" dur="1000" fill="hold"/>
                                        <p:tgtEl>
                                          <p:spTgt spid="5"/>
                                        </p:tgtEl>
                                        <p:attrNameLst>
                                          <p:attrName>ppt_x</p:attrName>
                                        </p:attrNameLst>
                                      </p:cBhvr>
                                      <p:tavLst>
                                        <p:tav tm="0">
                                          <p:val>
                                            <p:strVal val="#ppt_x"/>
                                          </p:val>
                                        </p:tav>
                                        <p:tav tm="100000">
                                          <p:val>
                                            <p:strVal val="#ppt_x"/>
                                          </p:val>
                                        </p:tav>
                                      </p:tavLst>
                                    </p:anim>
                                    <p:anim calcmode="lin" valueType="num">
                                      <p:cBhvr>
                                        <p:cTn id="93" dur="1000" fill="hold"/>
                                        <p:tgtEl>
                                          <p:spTgt spid="5"/>
                                        </p:tgtEl>
                                        <p:attrNameLst>
                                          <p:attrName>ppt_y</p:attrName>
                                        </p:attrNameLst>
                                      </p:cBhvr>
                                      <p:tavLst>
                                        <p:tav tm="0">
                                          <p:val>
                                            <p:strVal val="#ppt_y+.1"/>
                                          </p:val>
                                        </p:tav>
                                        <p:tav tm="100000">
                                          <p:val>
                                            <p:strVal val="#ppt_y"/>
                                          </p:val>
                                        </p:tav>
                                      </p:tavLst>
                                    </p:anim>
                                  </p:childTnLst>
                                </p:cTn>
                              </p:par>
                            </p:childTnLst>
                          </p:cTn>
                        </p:par>
                        <p:par>
                          <p:cTn id="94" fill="hold">
                            <p:stCondLst>
                              <p:cond delay="1000"/>
                            </p:stCondLst>
                            <p:childTnLst>
                              <p:par>
                                <p:cTn id="95" presetID="42" presetClass="entr" presetSubtype="0" fill="hold" nodeType="afterEffect">
                                  <p:stCondLst>
                                    <p:cond delay="0"/>
                                  </p:stCondLst>
                                  <p:childTnLst>
                                    <p:set>
                                      <p:cBhvr>
                                        <p:cTn id="96" dur="1" fill="hold">
                                          <p:stCondLst>
                                            <p:cond delay="0"/>
                                          </p:stCondLst>
                                        </p:cTn>
                                        <p:tgtEl>
                                          <p:spTgt spid="5">
                                            <p:txEl>
                                              <p:pRg st="0" end="0"/>
                                            </p:txEl>
                                          </p:spTgt>
                                        </p:tgtEl>
                                        <p:attrNameLst>
                                          <p:attrName>style.visibility</p:attrName>
                                        </p:attrNameLst>
                                      </p:cBhvr>
                                      <p:to>
                                        <p:strVal val="visible"/>
                                      </p:to>
                                    </p:set>
                                    <p:animEffect transition="in" filter="fade">
                                      <p:cBhvr>
                                        <p:cTn id="97" dur="1000"/>
                                        <p:tgtEl>
                                          <p:spTgt spid="5">
                                            <p:txEl>
                                              <p:pRg st="0" end="0"/>
                                            </p:txEl>
                                          </p:spTgt>
                                        </p:tgtEl>
                                      </p:cBhvr>
                                    </p:animEffect>
                                    <p:anim calcmode="lin" valueType="num">
                                      <p:cBhvr>
                                        <p:cTn id="9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5">
                                            <p:txEl>
                                              <p:pRg st="1" end="1"/>
                                            </p:txEl>
                                          </p:spTgt>
                                        </p:tgtEl>
                                        <p:attrNameLst>
                                          <p:attrName>style.visibility</p:attrName>
                                        </p:attrNameLst>
                                      </p:cBhvr>
                                      <p:to>
                                        <p:strVal val="visible"/>
                                      </p:to>
                                    </p:set>
                                    <p:animEffect transition="in" filter="fade">
                                      <p:cBhvr>
                                        <p:cTn id="104" dur="1000"/>
                                        <p:tgtEl>
                                          <p:spTgt spid="5">
                                            <p:txEl>
                                              <p:pRg st="1" end="1"/>
                                            </p:txEl>
                                          </p:spTgt>
                                        </p:tgtEl>
                                      </p:cBhvr>
                                    </p:animEffect>
                                    <p:anim calcmode="lin" valueType="num">
                                      <p:cBhvr>
                                        <p:cTn id="10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0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5">
                                            <p:txEl>
                                              <p:pRg st="2" end="2"/>
                                            </p:txEl>
                                          </p:spTgt>
                                        </p:tgtEl>
                                        <p:attrNameLst>
                                          <p:attrName>style.visibility</p:attrName>
                                        </p:attrNameLst>
                                      </p:cBhvr>
                                      <p:to>
                                        <p:strVal val="visible"/>
                                      </p:to>
                                    </p:set>
                                    <p:animEffect transition="in" filter="fade">
                                      <p:cBhvr>
                                        <p:cTn id="111" dur="1000"/>
                                        <p:tgtEl>
                                          <p:spTgt spid="5">
                                            <p:txEl>
                                              <p:pRg st="2" end="2"/>
                                            </p:txEl>
                                          </p:spTgt>
                                        </p:tgtEl>
                                      </p:cBhvr>
                                    </p:animEffect>
                                    <p:anim calcmode="lin" valueType="num">
                                      <p:cBhvr>
                                        <p:cTn id="11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1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5">
                                            <p:txEl>
                                              <p:pRg st="3" end="3"/>
                                            </p:txEl>
                                          </p:spTgt>
                                        </p:tgtEl>
                                        <p:attrNameLst>
                                          <p:attrName>style.visibility</p:attrName>
                                        </p:attrNameLst>
                                      </p:cBhvr>
                                      <p:to>
                                        <p:strVal val="visible"/>
                                      </p:to>
                                    </p:set>
                                    <p:animEffect transition="in" filter="fade">
                                      <p:cBhvr>
                                        <p:cTn id="118" dur="1000"/>
                                        <p:tgtEl>
                                          <p:spTgt spid="5">
                                            <p:txEl>
                                              <p:pRg st="3" end="3"/>
                                            </p:txEl>
                                          </p:spTgt>
                                        </p:tgtEl>
                                      </p:cBhvr>
                                    </p:animEffect>
                                    <p:anim calcmode="lin" valueType="num">
                                      <p:cBhvr>
                                        <p:cTn id="11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2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5">
                                            <p:txEl>
                                              <p:pRg st="4" end="4"/>
                                            </p:txEl>
                                          </p:spTgt>
                                        </p:tgtEl>
                                        <p:attrNameLst>
                                          <p:attrName>style.visibility</p:attrName>
                                        </p:attrNameLst>
                                      </p:cBhvr>
                                      <p:to>
                                        <p:strVal val="visible"/>
                                      </p:to>
                                    </p:set>
                                    <p:animEffect transition="in" filter="fade">
                                      <p:cBhvr>
                                        <p:cTn id="125" dur="1000"/>
                                        <p:tgtEl>
                                          <p:spTgt spid="5">
                                            <p:txEl>
                                              <p:pRg st="4" end="4"/>
                                            </p:txEl>
                                          </p:spTgt>
                                        </p:tgtEl>
                                      </p:cBhvr>
                                    </p:animEffect>
                                    <p:anim calcmode="lin" valueType="num">
                                      <p:cBhvr>
                                        <p:cTn id="1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2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5">
                                            <p:txEl>
                                              <p:pRg st="5" end="5"/>
                                            </p:txEl>
                                          </p:spTgt>
                                        </p:tgtEl>
                                        <p:attrNameLst>
                                          <p:attrName>style.visibility</p:attrName>
                                        </p:attrNameLst>
                                      </p:cBhvr>
                                      <p:to>
                                        <p:strVal val="visible"/>
                                      </p:to>
                                    </p:set>
                                    <p:animEffect transition="in" filter="fade">
                                      <p:cBhvr>
                                        <p:cTn id="132" dur="1000"/>
                                        <p:tgtEl>
                                          <p:spTgt spid="5">
                                            <p:txEl>
                                              <p:pRg st="5" end="5"/>
                                            </p:txEl>
                                          </p:spTgt>
                                        </p:tgtEl>
                                      </p:cBhvr>
                                    </p:animEffect>
                                    <p:anim calcmode="lin" valueType="num">
                                      <p:cBhvr>
                                        <p:cTn id="1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nodeType="clickEffect">
                                  <p:stCondLst>
                                    <p:cond delay="0"/>
                                  </p:stCondLst>
                                  <p:childTnLst>
                                    <p:set>
                                      <p:cBhvr>
                                        <p:cTn id="138" dur="1" fill="hold">
                                          <p:stCondLst>
                                            <p:cond delay="0"/>
                                          </p:stCondLst>
                                        </p:cTn>
                                        <p:tgtEl>
                                          <p:spTgt spid="5">
                                            <p:txEl>
                                              <p:pRg st="6" end="6"/>
                                            </p:txEl>
                                          </p:spTgt>
                                        </p:tgtEl>
                                        <p:attrNameLst>
                                          <p:attrName>style.visibility</p:attrName>
                                        </p:attrNameLst>
                                      </p:cBhvr>
                                      <p:to>
                                        <p:strVal val="visible"/>
                                      </p:to>
                                    </p:set>
                                    <p:animEffect transition="in" filter="fade">
                                      <p:cBhvr>
                                        <p:cTn id="139" dur="1000"/>
                                        <p:tgtEl>
                                          <p:spTgt spid="5">
                                            <p:txEl>
                                              <p:pRg st="6" end="6"/>
                                            </p:txEl>
                                          </p:spTgt>
                                        </p:tgtEl>
                                      </p:cBhvr>
                                    </p:animEffect>
                                    <p:anim calcmode="lin" valueType="num">
                                      <p:cBhvr>
                                        <p:cTn id="14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5">
                                            <p:txEl>
                                              <p:pRg st="7" end="7"/>
                                            </p:txEl>
                                          </p:spTgt>
                                        </p:tgtEl>
                                        <p:attrNameLst>
                                          <p:attrName>style.visibility</p:attrName>
                                        </p:attrNameLst>
                                      </p:cBhvr>
                                      <p:to>
                                        <p:strVal val="visible"/>
                                      </p:to>
                                    </p:set>
                                    <p:animEffect transition="in" filter="fade">
                                      <p:cBhvr>
                                        <p:cTn id="146" dur="1000"/>
                                        <p:tgtEl>
                                          <p:spTgt spid="5">
                                            <p:txEl>
                                              <p:pRg st="7" end="7"/>
                                            </p:txEl>
                                          </p:spTgt>
                                        </p:tgtEl>
                                      </p:cBhvr>
                                    </p:animEffect>
                                    <p:anim calcmode="lin" valueType="num">
                                      <p:cBhvr>
                                        <p:cTn id="1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4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nodeType="clickEffect">
                                  <p:stCondLst>
                                    <p:cond delay="0"/>
                                  </p:stCondLst>
                                  <p:childTnLst>
                                    <p:set>
                                      <p:cBhvr>
                                        <p:cTn id="152" dur="1" fill="hold">
                                          <p:stCondLst>
                                            <p:cond delay="0"/>
                                          </p:stCondLst>
                                        </p:cTn>
                                        <p:tgtEl>
                                          <p:spTgt spid="5">
                                            <p:txEl>
                                              <p:pRg st="8" end="8"/>
                                            </p:txEl>
                                          </p:spTgt>
                                        </p:tgtEl>
                                        <p:attrNameLst>
                                          <p:attrName>style.visibility</p:attrName>
                                        </p:attrNameLst>
                                      </p:cBhvr>
                                      <p:to>
                                        <p:strVal val="visible"/>
                                      </p:to>
                                    </p:set>
                                    <p:animEffect transition="in" filter="fade">
                                      <p:cBhvr>
                                        <p:cTn id="153" dur="1000"/>
                                        <p:tgtEl>
                                          <p:spTgt spid="5">
                                            <p:txEl>
                                              <p:pRg st="8" end="8"/>
                                            </p:txEl>
                                          </p:spTgt>
                                        </p:tgtEl>
                                      </p:cBhvr>
                                    </p:animEffect>
                                    <p:anim calcmode="lin" valueType="num">
                                      <p:cBhvr>
                                        <p:cTn id="15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5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nodeType="clickEffect">
                                  <p:stCondLst>
                                    <p:cond delay="0"/>
                                  </p:stCondLst>
                                  <p:childTnLst>
                                    <p:set>
                                      <p:cBhvr>
                                        <p:cTn id="159" dur="1" fill="hold">
                                          <p:stCondLst>
                                            <p:cond delay="0"/>
                                          </p:stCondLst>
                                        </p:cTn>
                                        <p:tgtEl>
                                          <p:spTgt spid="5">
                                            <p:txEl>
                                              <p:pRg st="9" end="9"/>
                                            </p:txEl>
                                          </p:spTgt>
                                        </p:tgtEl>
                                        <p:attrNameLst>
                                          <p:attrName>style.visibility</p:attrName>
                                        </p:attrNameLst>
                                      </p:cBhvr>
                                      <p:to>
                                        <p:strVal val="visible"/>
                                      </p:to>
                                    </p:set>
                                    <p:animEffect transition="in" filter="fade">
                                      <p:cBhvr>
                                        <p:cTn id="160" dur="1000"/>
                                        <p:tgtEl>
                                          <p:spTgt spid="5">
                                            <p:txEl>
                                              <p:pRg st="9" end="9"/>
                                            </p:txEl>
                                          </p:spTgt>
                                        </p:tgtEl>
                                      </p:cBhvr>
                                    </p:animEffect>
                                    <p:anim calcmode="lin" valueType="num">
                                      <p:cBhvr>
                                        <p:cTn id="16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16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nodeType="clickEffect">
                                  <p:stCondLst>
                                    <p:cond delay="0"/>
                                  </p:stCondLst>
                                  <p:childTnLst>
                                    <p:set>
                                      <p:cBhvr>
                                        <p:cTn id="166" dur="1" fill="hold">
                                          <p:stCondLst>
                                            <p:cond delay="0"/>
                                          </p:stCondLst>
                                        </p:cTn>
                                        <p:tgtEl>
                                          <p:spTgt spid="5">
                                            <p:txEl>
                                              <p:pRg st="10" end="10"/>
                                            </p:txEl>
                                          </p:spTgt>
                                        </p:tgtEl>
                                        <p:attrNameLst>
                                          <p:attrName>style.visibility</p:attrName>
                                        </p:attrNameLst>
                                      </p:cBhvr>
                                      <p:to>
                                        <p:strVal val="visible"/>
                                      </p:to>
                                    </p:set>
                                    <p:animEffect transition="in" filter="fade">
                                      <p:cBhvr>
                                        <p:cTn id="167" dur="1000"/>
                                        <p:tgtEl>
                                          <p:spTgt spid="5">
                                            <p:txEl>
                                              <p:pRg st="10" end="10"/>
                                            </p:txEl>
                                          </p:spTgt>
                                        </p:tgtEl>
                                      </p:cBhvr>
                                    </p:animEffect>
                                    <p:anim calcmode="lin" valueType="num">
                                      <p:cBhvr>
                                        <p:cTn id="16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16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nodeType="clickEffect">
                                  <p:stCondLst>
                                    <p:cond delay="0"/>
                                  </p:stCondLst>
                                  <p:childTnLst>
                                    <p:set>
                                      <p:cBhvr>
                                        <p:cTn id="173" dur="1" fill="hold">
                                          <p:stCondLst>
                                            <p:cond delay="0"/>
                                          </p:stCondLst>
                                        </p:cTn>
                                        <p:tgtEl>
                                          <p:spTgt spid="5">
                                            <p:txEl>
                                              <p:pRg st="11" end="11"/>
                                            </p:txEl>
                                          </p:spTgt>
                                        </p:tgtEl>
                                        <p:attrNameLst>
                                          <p:attrName>style.visibility</p:attrName>
                                        </p:attrNameLst>
                                      </p:cBhvr>
                                      <p:to>
                                        <p:strVal val="visible"/>
                                      </p:to>
                                    </p:set>
                                    <p:animEffect transition="in" filter="fade">
                                      <p:cBhvr>
                                        <p:cTn id="174" dur="1000"/>
                                        <p:tgtEl>
                                          <p:spTgt spid="5">
                                            <p:txEl>
                                              <p:pRg st="11" end="11"/>
                                            </p:txEl>
                                          </p:spTgt>
                                        </p:tgtEl>
                                      </p:cBhvr>
                                    </p:animEffect>
                                    <p:anim calcmode="lin" valueType="num">
                                      <p:cBhvr>
                                        <p:cTn id="17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17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nodeType="clickEffect">
                                  <p:stCondLst>
                                    <p:cond delay="0"/>
                                  </p:stCondLst>
                                  <p:childTnLst>
                                    <p:set>
                                      <p:cBhvr>
                                        <p:cTn id="180" dur="1" fill="hold">
                                          <p:stCondLst>
                                            <p:cond delay="0"/>
                                          </p:stCondLst>
                                        </p:cTn>
                                        <p:tgtEl>
                                          <p:spTgt spid="5">
                                            <p:txEl>
                                              <p:pRg st="12" end="12"/>
                                            </p:txEl>
                                          </p:spTgt>
                                        </p:tgtEl>
                                        <p:attrNameLst>
                                          <p:attrName>style.visibility</p:attrName>
                                        </p:attrNameLst>
                                      </p:cBhvr>
                                      <p:to>
                                        <p:strVal val="visible"/>
                                      </p:to>
                                    </p:set>
                                    <p:animEffect transition="in" filter="fade">
                                      <p:cBhvr>
                                        <p:cTn id="181" dur="1000"/>
                                        <p:tgtEl>
                                          <p:spTgt spid="5">
                                            <p:txEl>
                                              <p:pRg st="12" end="12"/>
                                            </p:txEl>
                                          </p:spTgt>
                                        </p:tgtEl>
                                      </p:cBhvr>
                                    </p:animEffect>
                                    <p:anim calcmode="lin" valueType="num">
                                      <p:cBhvr>
                                        <p:cTn id="18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18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Effect transition="in" filter="fade">
                                      <p:cBhvr>
                                        <p:cTn id="188" dur="1000"/>
                                        <p:tgtEl>
                                          <p:spTgt spid="6"/>
                                        </p:tgtEl>
                                      </p:cBhvr>
                                    </p:animEffect>
                                    <p:anim calcmode="lin" valueType="num">
                                      <p:cBhvr>
                                        <p:cTn id="189" dur="1000" fill="hold"/>
                                        <p:tgtEl>
                                          <p:spTgt spid="6"/>
                                        </p:tgtEl>
                                        <p:attrNameLst>
                                          <p:attrName>ppt_x</p:attrName>
                                        </p:attrNameLst>
                                      </p:cBhvr>
                                      <p:tavLst>
                                        <p:tav tm="0">
                                          <p:val>
                                            <p:strVal val="#ppt_x"/>
                                          </p:val>
                                        </p:tav>
                                        <p:tav tm="100000">
                                          <p:val>
                                            <p:strVal val="#ppt_x"/>
                                          </p:val>
                                        </p:tav>
                                      </p:tavLst>
                                    </p:anim>
                                    <p:anim calcmode="lin" valueType="num">
                                      <p:cBhvr>
                                        <p:cTn id="19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4"/>
                                        </p:tgtEl>
                                        <p:attrNameLst>
                                          <p:attrName>style.visibility</p:attrName>
                                        </p:attrNameLst>
                                      </p:cBhvr>
                                      <p:to>
                                        <p:strVal val="visible"/>
                                      </p:to>
                                    </p:set>
                                    <p:animEffect transition="in" filter="fade">
                                      <p:cBhvr>
                                        <p:cTn id="195" dur="1000"/>
                                        <p:tgtEl>
                                          <p:spTgt spid="4"/>
                                        </p:tgtEl>
                                      </p:cBhvr>
                                    </p:animEffect>
                                    <p:anim calcmode="lin" valueType="num">
                                      <p:cBhvr>
                                        <p:cTn id="196" dur="1000" fill="hold"/>
                                        <p:tgtEl>
                                          <p:spTgt spid="4"/>
                                        </p:tgtEl>
                                        <p:attrNameLst>
                                          <p:attrName>ppt_x</p:attrName>
                                        </p:attrNameLst>
                                      </p:cBhvr>
                                      <p:tavLst>
                                        <p:tav tm="0">
                                          <p:val>
                                            <p:strVal val="#ppt_x"/>
                                          </p:val>
                                        </p:tav>
                                        <p:tav tm="100000">
                                          <p:val>
                                            <p:strVal val="#ppt_x"/>
                                          </p:val>
                                        </p:tav>
                                      </p:tavLst>
                                    </p:anim>
                                    <p:anim calcmode="lin" valueType="num">
                                      <p:cBhvr>
                                        <p:cTn id="19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1E0269-D5D6-458D-A2A9-C2A0007FE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5" y="-29570"/>
            <a:ext cx="3443785" cy="4044979"/>
          </a:xfrm>
          <a:prstGeom prst="rect">
            <a:avLst/>
          </a:prstGeom>
        </p:spPr>
      </p:pic>
      <p:sp>
        <p:nvSpPr>
          <p:cNvPr id="10" name="TextBox 9">
            <a:extLst>
              <a:ext uri="{FF2B5EF4-FFF2-40B4-BE49-F238E27FC236}">
                <a16:creationId xmlns:a16="http://schemas.microsoft.com/office/drawing/2014/main" id="{3D074288-7557-4D3C-A768-8218084939B8}"/>
              </a:ext>
            </a:extLst>
          </p:cNvPr>
          <p:cNvSpPr txBox="1"/>
          <p:nvPr/>
        </p:nvSpPr>
        <p:spPr>
          <a:xfrm>
            <a:off x="132525" y="3869268"/>
            <a:ext cx="3657600" cy="1723549"/>
          </a:xfrm>
          <a:prstGeom prst="rect">
            <a:avLst/>
          </a:prstGeom>
          <a:noFill/>
        </p:spPr>
        <p:txBody>
          <a:bodyPr wrap="square" lIns="0" tIns="0" rIns="0" bIns="0" rtlCol="0">
            <a:spAutoFit/>
          </a:bodyPr>
          <a:lstStyle/>
          <a:p>
            <a:pPr algn="ctr"/>
            <a:r>
              <a:rPr lang="en-US" sz="2800" b="1" dirty="0">
                <a:solidFill>
                  <a:srgbClr val="7030A0"/>
                </a:solidFill>
                <a:latin typeface="Times New Roman" pitchFamily="18" charset="0"/>
                <a:ea typeface="Calibri" panose="020F0502020204030204" pitchFamily="34" charset="0"/>
                <a:cs typeface="Times New Roman" pitchFamily="18" charset="0"/>
              </a:rPr>
              <a:t>TB nhân thực</a:t>
            </a:r>
          </a:p>
          <a:p>
            <a:pPr algn="ctr"/>
            <a:r>
              <a:rPr lang="en-SG" sz="2800" b="1" dirty="0">
                <a:solidFill>
                  <a:srgbClr val="FF0000"/>
                </a:solidFill>
                <a:latin typeface="Times New Roman" pitchFamily="18" charset="0"/>
                <a:cs typeface="Times New Roman" pitchFamily="18" charset="0"/>
              </a:rPr>
              <a:t>Cơ thể đa bào</a:t>
            </a:r>
            <a:endParaRPr lang="en-US" sz="2800" b="1" dirty="0">
              <a:solidFill>
                <a:srgbClr val="FF0000"/>
              </a:solidFill>
              <a:latin typeface="Times New Roman" pitchFamily="18" charset="0"/>
              <a:ea typeface="Calibri" panose="020F0502020204030204" pitchFamily="34" charset="0"/>
              <a:cs typeface="Times New Roman" pitchFamily="18" charset="0"/>
            </a:endParaRPr>
          </a:p>
          <a:p>
            <a:pPr algn="ctr"/>
            <a:r>
              <a:rPr lang="en-US" sz="2800" b="1" dirty="0">
                <a:solidFill>
                  <a:srgbClr val="0070C0"/>
                </a:solidFill>
                <a:latin typeface="Times New Roman" pitchFamily="18" charset="0"/>
                <a:ea typeface="Calibri" panose="020F0502020204030204" pitchFamily="34" charset="0"/>
                <a:cs typeface="Times New Roman" pitchFamily="18" charset="0"/>
              </a:rPr>
              <a:t>Tự dưỡng</a:t>
            </a:r>
          </a:p>
          <a:p>
            <a:pPr algn="ctr"/>
            <a:r>
              <a:rPr lang="en-US" sz="2800" b="1" dirty="0">
                <a:solidFill>
                  <a:srgbClr val="A0D468">
                    <a:lumMod val="50000"/>
                  </a:srgbClr>
                </a:solidFill>
                <a:latin typeface="Times New Roman" pitchFamily="18" charset="0"/>
                <a:ea typeface="Calibri" panose="020F0502020204030204" pitchFamily="34" charset="0"/>
                <a:cs typeface="Times New Roman" pitchFamily="18" charset="0"/>
              </a:rPr>
              <a:t> Sống trên cạn</a:t>
            </a:r>
            <a:endParaRPr lang="en-US" sz="2800" b="1" dirty="0">
              <a:solidFill>
                <a:srgbClr val="A0D468">
                  <a:lumMod val="50000"/>
                </a:srgbClr>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193CE90F-C844-46EE-A9F0-5E336995F276}"/>
              </a:ext>
            </a:extLst>
          </p:cNvPr>
          <p:cNvSpPr txBox="1"/>
          <p:nvPr/>
        </p:nvSpPr>
        <p:spPr>
          <a:xfrm>
            <a:off x="8574156" y="3846438"/>
            <a:ext cx="3361101" cy="1723549"/>
          </a:xfrm>
          <a:prstGeom prst="rect">
            <a:avLst/>
          </a:prstGeom>
          <a:noFill/>
        </p:spPr>
        <p:txBody>
          <a:bodyPr wrap="square" lIns="0" tIns="0" rIns="0" bIns="0" rtlCol="0">
            <a:spAutoFit/>
          </a:bodyPr>
          <a:lstStyle>
            <a:defPPr>
              <a:defRPr lang="en-US"/>
            </a:defPPr>
            <a:lvl1pPr algn="ctr">
              <a:defRPr sz="2800">
                <a:solidFill>
                  <a:srgbClr val="FF0000"/>
                </a:solidFill>
                <a:latin typeface="#9Slide05 Lobster" panose="02000506000000020003" pitchFamily="2" charset="0"/>
              </a:defRPr>
            </a:lvl1pPr>
          </a:lstStyle>
          <a:p>
            <a:r>
              <a:rPr lang="en-SG" b="1" dirty="0">
                <a:solidFill>
                  <a:srgbClr val="7030A0"/>
                </a:solidFill>
                <a:latin typeface="Times New Roman" pitchFamily="18" charset="0"/>
                <a:cs typeface="Times New Roman" pitchFamily="18" charset="0"/>
              </a:rPr>
              <a:t>TB </a:t>
            </a:r>
            <a:r>
              <a:rPr lang="en-SG" b="1">
                <a:solidFill>
                  <a:srgbClr val="7030A0"/>
                </a:solidFill>
                <a:latin typeface="Times New Roman" pitchFamily="18" charset="0"/>
                <a:cs typeface="Times New Roman" pitchFamily="18" charset="0"/>
              </a:rPr>
              <a:t>nhân thực</a:t>
            </a:r>
            <a:endParaRPr lang="en-SG" b="1" dirty="0">
              <a:solidFill>
                <a:srgbClr val="7030A0"/>
              </a:solidFill>
              <a:latin typeface="Times New Roman" pitchFamily="18" charset="0"/>
              <a:cs typeface="Times New Roman" pitchFamily="18" charset="0"/>
            </a:endParaRPr>
          </a:p>
          <a:p>
            <a:r>
              <a:rPr lang="en-SG" b="1" dirty="0">
                <a:latin typeface="Times New Roman" pitchFamily="18" charset="0"/>
                <a:cs typeface="Times New Roman" pitchFamily="18" charset="0"/>
              </a:rPr>
              <a:t>Cơ thể  đơn bào</a:t>
            </a:r>
          </a:p>
          <a:p>
            <a:r>
              <a:rPr lang="en-SG" b="1" dirty="0">
                <a:solidFill>
                  <a:srgbClr val="0070C0"/>
                </a:solidFill>
                <a:latin typeface="Times New Roman" pitchFamily="18" charset="0"/>
                <a:cs typeface="Times New Roman" pitchFamily="18" charset="0"/>
              </a:rPr>
              <a:t>Dị dưỡng</a:t>
            </a:r>
          </a:p>
          <a:p>
            <a:r>
              <a:rPr lang="en-SG" b="1" dirty="0">
                <a:solidFill>
                  <a:prstClr val="black"/>
                </a:solidFill>
                <a:latin typeface="Times New Roman" pitchFamily="18" charset="0"/>
                <a:cs typeface="Times New Roman" pitchFamily="18" charset="0"/>
              </a:rPr>
              <a:t> </a:t>
            </a:r>
            <a:r>
              <a:rPr lang="en-SG" b="1" dirty="0">
                <a:solidFill>
                  <a:srgbClr val="A0D468">
                    <a:lumMod val="50000"/>
                  </a:srgbClr>
                </a:solidFill>
                <a:latin typeface="Times New Roman" pitchFamily="18" charset="0"/>
                <a:cs typeface="Times New Roman" pitchFamily="18" charset="0"/>
              </a:rPr>
              <a:t>Sống dưới nước</a:t>
            </a:r>
            <a:endParaRPr lang="en-US" b="1" dirty="0">
              <a:solidFill>
                <a:srgbClr val="A0D468">
                  <a:lumMod val="50000"/>
                </a:srgbClr>
              </a:solidFill>
              <a:latin typeface="Times New Roman" pitchFamily="18" charset="0"/>
              <a:cs typeface="Times New Roman" pitchFamily="18" charset="0"/>
            </a:endParaRPr>
          </a:p>
        </p:txBody>
      </p:sp>
      <p:sp>
        <p:nvSpPr>
          <p:cNvPr id="2" name="Rectangle 1"/>
          <p:cNvSpPr/>
          <p:nvPr/>
        </p:nvSpPr>
        <p:spPr>
          <a:xfrm>
            <a:off x="3978807" y="1739349"/>
            <a:ext cx="3829879" cy="1569660"/>
          </a:xfrm>
          <a:prstGeom prst="rect">
            <a:avLst/>
          </a:prstGeom>
          <a:solidFill>
            <a:schemeClr val="accent2"/>
          </a:solidFill>
        </p:spPr>
        <p:txBody>
          <a:bodyPr wrap="square" lIns="91436" tIns="45718" rIns="91436" bIns="45718">
            <a:spAutoFit/>
          </a:bodyPr>
          <a:lstStyle/>
          <a:p>
            <a:pPr indent="25398" algn="ctr"/>
            <a:r>
              <a:rPr lang="en-US" sz="3200" dirty="0">
                <a:solidFill>
                  <a:srgbClr val="002060"/>
                </a:solidFill>
                <a:latin typeface="Times New Roman" panose="02020603050405020304" pitchFamily="18" charset="0"/>
                <a:ea typeface="Calibri" panose="020F0502020204030204" pitchFamily="34" charset="0"/>
              </a:rPr>
              <a:t> Thế giới sống có thể được phân loại theo các tiêu chí nào?</a:t>
            </a:r>
          </a:p>
        </p:txBody>
      </p:sp>
      <p:sp>
        <p:nvSpPr>
          <p:cNvPr id="9" name="TextBox 8">
            <a:extLst>
              <a:ext uri="{FF2B5EF4-FFF2-40B4-BE49-F238E27FC236}">
                <a16:creationId xmlns:a16="http://schemas.microsoft.com/office/drawing/2014/main" id="{3D074288-7557-4D3C-A768-8218084939B8}"/>
              </a:ext>
            </a:extLst>
          </p:cNvPr>
          <p:cNvSpPr txBox="1"/>
          <p:nvPr/>
        </p:nvSpPr>
        <p:spPr>
          <a:xfrm>
            <a:off x="3570517" y="3442899"/>
            <a:ext cx="4611275" cy="2154436"/>
          </a:xfrm>
          <a:prstGeom prst="rect">
            <a:avLst/>
          </a:prstGeom>
          <a:solidFill>
            <a:schemeClr val="accent1">
              <a:lumMod val="60000"/>
              <a:lumOff val="40000"/>
            </a:schemeClr>
          </a:solidFill>
        </p:spPr>
        <p:txBody>
          <a:bodyPr wrap="square" lIns="0" tIns="0" rIns="0" bIns="0" rtlCol="0">
            <a:spAutoFit/>
          </a:bodyPr>
          <a:lstStyle/>
          <a:p>
            <a:pPr algn="ctr"/>
            <a:r>
              <a:rPr lang="en-US" sz="2800" b="1" dirty="0">
                <a:solidFill>
                  <a:srgbClr val="092D6C"/>
                </a:solidFill>
                <a:latin typeface="Times New Roman" pitchFamily="18" charset="0"/>
                <a:ea typeface="Calibri" panose="020F0502020204030204" pitchFamily="34" charset="0"/>
                <a:cs typeface="Times New Roman" pitchFamily="18" charset="0"/>
              </a:rPr>
              <a:t>Tiêu chí để phân loại sinh vật </a:t>
            </a:r>
          </a:p>
          <a:p>
            <a:pPr algn="ctr"/>
            <a:r>
              <a:rPr lang="en-US" sz="2800" b="1" dirty="0">
                <a:solidFill>
                  <a:srgbClr val="7030A0"/>
                </a:solidFill>
                <a:latin typeface="Times New Roman" pitchFamily="18" charset="0"/>
                <a:ea typeface="Calibri" panose="020F0502020204030204" pitchFamily="34" charset="0"/>
                <a:cs typeface="Times New Roman" pitchFamily="18" charset="0"/>
              </a:rPr>
              <a:t>Đặc điểm tế bào</a:t>
            </a:r>
          </a:p>
          <a:p>
            <a:pPr algn="ctr"/>
            <a:r>
              <a:rPr lang="en-SG" sz="2800" b="1" dirty="0">
                <a:solidFill>
                  <a:srgbClr val="FF0000"/>
                </a:solidFill>
                <a:latin typeface="Times New Roman" pitchFamily="18" charset="0"/>
                <a:cs typeface="Times New Roman" pitchFamily="18" charset="0"/>
              </a:rPr>
              <a:t>Mức độ tổ chức cơ thể</a:t>
            </a:r>
            <a:endParaRPr lang="en-US" sz="2800" b="1" dirty="0">
              <a:solidFill>
                <a:srgbClr val="FF0000"/>
              </a:solidFill>
              <a:latin typeface="Times New Roman" pitchFamily="18" charset="0"/>
              <a:ea typeface="Calibri" panose="020F0502020204030204" pitchFamily="34" charset="0"/>
              <a:cs typeface="Times New Roman" pitchFamily="18" charset="0"/>
            </a:endParaRPr>
          </a:p>
          <a:p>
            <a:pPr algn="ctr"/>
            <a:r>
              <a:rPr lang="en-US" sz="2800" b="1" dirty="0">
                <a:solidFill>
                  <a:srgbClr val="0070C0"/>
                </a:solidFill>
                <a:latin typeface="Times New Roman" pitchFamily="18" charset="0"/>
                <a:ea typeface="Calibri" panose="020F0502020204030204" pitchFamily="34" charset="0"/>
                <a:cs typeface="Times New Roman" pitchFamily="18" charset="0"/>
              </a:rPr>
              <a:t>Kiểu dinh dưỡng</a:t>
            </a:r>
          </a:p>
          <a:p>
            <a:pPr algn="ctr"/>
            <a:r>
              <a:rPr lang="en-US" sz="2800" b="1" dirty="0">
                <a:solidFill>
                  <a:srgbClr val="A0D468">
                    <a:lumMod val="50000"/>
                  </a:srgbClr>
                </a:solidFill>
                <a:latin typeface="Times New Roman" pitchFamily="18" charset="0"/>
                <a:ea typeface="Calibri" panose="020F0502020204030204" pitchFamily="34" charset="0"/>
                <a:cs typeface="Times New Roman" pitchFamily="18" charset="0"/>
              </a:rPr>
              <a:t> Môi trường sống</a:t>
            </a:r>
            <a:endParaRPr lang="en-US" sz="2800" b="1" dirty="0">
              <a:solidFill>
                <a:srgbClr val="A0D468">
                  <a:lumMod val="50000"/>
                </a:srgb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3D074288-7557-4D3C-A768-8218084939B8}"/>
              </a:ext>
            </a:extLst>
          </p:cNvPr>
          <p:cNvSpPr txBox="1"/>
          <p:nvPr/>
        </p:nvSpPr>
        <p:spPr>
          <a:xfrm>
            <a:off x="621443" y="3381307"/>
            <a:ext cx="2070652" cy="369332"/>
          </a:xfrm>
          <a:prstGeom prst="rect">
            <a:avLst/>
          </a:prstGeom>
          <a:noFill/>
        </p:spPr>
        <p:txBody>
          <a:bodyPr wrap="square" lIns="0" tIns="0" rIns="0" bIns="0" rtlCol="0">
            <a:spAutoFit/>
          </a:bodyPr>
          <a:lstStyle/>
          <a:p>
            <a:pPr algn="ctr"/>
            <a:r>
              <a:rPr lang="en-SG" sz="2400" b="1" dirty="0">
                <a:solidFill>
                  <a:srgbClr val="FF0000"/>
                </a:solidFill>
                <a:latin typeface="Times New Roman" pitchFamily="18" charset="0"/>
                <a:cs typeface="Times New Roman" pitchFamily="18" charset="0"/>
              </a:rPr>
              <a:t>Cây cà chua </a:t>
            </a:r>
          </a:p>
        </p:txBody>
      </p:sp>
      <p:sp>
        <p:nvSpPr>
          <p:cNvPr id="13" name="TextBox 12">
            <a:extLst>
              <a:ext uri="{FF2B5EF4-FFF2-40B4-BE49-F238E27FC236}">
                <a16:creationId xmlns:a16="http://schemas.microsoft.com/office/drawing/2014/main" id="{193CE90F-C844-46EE-A9F0-5E336995F276}"/>
              </a:ext>
            </a:extLst>
          </p:cNvPr>
          <p:cNvSpPr txBox="1"/>
          <p:nvPr/>
        </p:nvSpPr>
        <p:spPr>
          <a:xfrm>
            <a:off x="9078575" y="3262719"/>
            <a:ext cx="2352260" cy="369332"/>
          </a:xfrm>
          <a:prstGeom prst="rect">
            <a:avLst/>
          </a:prstGeom>
          <a:noFill/>
        </p:spPr>
        <p:txBody>
          <a:bodyPr wrap="square" lIns="0" tIns="0" rIns="0" bIns="0" rtlCol="0">
            <a:spAutoFit/>
          </a:bodyPr>
          <a:lstStyle>
            <a:defPPr>
              <a:defRPr lang="en-US"/>
            </a:defPPr>
            <a:lvl1pPr algn="ctr">
              <a:defRPr sz="2800">
                <a:solidFill>
                  <a:srgbClr val="FF0000"/>
                </a:solidFill>
                <a:latin typeface="#9Slide05 Lobster" panose="02000506000000020003" pitchFamily="2" charset="0"/>
              </a:defRPr>
            </a:lvl1pPr>
          </a:lstStyle>
          <a:p>
            <a:r>
              <a:rPr lang="en-SG" sz="2400" b="1" dirty="0">
                <a:latin typeface="Times New Roman" pitchFamily="18" charset="0"/>
                <a:cs typeface="Times New Roman" pitchFamily="18" charset="0"/>
              </a:rPr>
              <a:t>Trùng giày</a:t>
            </a:r>
          </a:p>
        </p:txBody>
      </p:sp>
      <p:pic>
        <p:nvPicPr>
          <p:cNvPr id="14" name="Picture 13"/>
          <p:cNvPicPr>
            <a:picLocks noChangeAspect="1"/>
          </p:cNvPicPr>
          <p:nvPr/>
        </p:nvPicPr>
        <p:blipFill>
          <a:blip r:embed="rId4"/>
          <a:stretch>
            <a:fillRect/>
          </a:stretch>
        </p:blipFill>
        <p:spPr>
          <a:xfrm>
            <a:off x="8280504" y="437323"/>
            <a:ext cx="3911499" cy="2843740"/>
          </a:xfrm>
          <a:prstGeom prst="rect">
            <a:avLst/>
          </a:prstGeom>
        </p:spPr>
      </p:pic>
      <p:sp>
        <p:nvSpPr>
          <p:cNvPr id="15" name="Rectangle 14"/>
          <p:cNvSpPr/>
          <p:nvPr/>
        </p:nvSpPr>
        <p:spPr>
          <a:xfrm>
            <a:off x="3129411" y="78810"/>
            <a:ext cx="5139465" cy="1631216"/>
          </a:xfrm>
          <a:prstGeom prst="rect">
            <a:avLst/>
          </a:prstGeom>
        </p:spPr>
        <p:txBody>
          <a:bodyPr wrap="square">
            <a:spAutoFit/>
          </a:bodyPr>
          <a:lstStyle/>
          <a:p>
            <a:pPr algn="just" defTabSz="914400">
              <a:defRPr/>
            </a:pPr>
            <a:r>
              <a:rPr lang="en-US" sz="2000" kern="0" dirty="0">
                <a:solidFill>
                  <a:srgbClr val="092D6C">
                    <a:lumMod val="60000"/>
                    <a:lumOff val="40000"/>
                  </a:srgbClr>
                </a:solidFill>
                <a:latin typeface="Times New Roman" pitchFamily="18" charset="0"/>
                <a:cs typeface="Times New Roman" pitchFamily="18" charset="0"/>
              </a:rPr>
              <a:t>Trái đất có rất nhiều sinh vật. Để nghiên cứu sinh vật một cách dễ dàng và có hệ thống, các nhà khoa học đã phân chia thế giới sống thành các nhóm lớn và nhóm nhỏ hơn dựa vào các tiêu chí của mỗi nhóm</a:t>
            </a:r>
          </a:p>
        </p:txBody>
      </p:sp>
    </p:spTree>
    <p:extLst>
      <p:ext uri="{BB962C8B-B14F-4D97-AF65-F5344CB8AC3E}">
        <p14:creationId xmlns:p14="http://schemas.microsoft.com/office/powerpoint/2010/main" val="12037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barn(inVertical)">
                                      <p:cBhvr>
                                        <p:cTn id="30" dur="500"/>
                                        <p:tgtEl>
                                          <p:spTgt spid="9">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barn(inVertical)">
                                      <p:cBhvr>
                                        <p:cTn id="36" dur="500"/>
                                        <p:tgtEl>
                                          <p:spTgt spid="9">
                                            <p:txEl>
                                              <p:pRg st="3" end="3"/>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barn(inVertical)">
                                      <p:cBhvr>
                                        <p:cTn id="39" dur="500"/>
                                        <p:tgtEl>
                                          <p:spTgt spid="9">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16" presetClass="entr" presetSubtype="21"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fade">
                                      <p:cBhvr>
                                        <p:cTn id="73" dur="1000"/>
                                        <p:tgtEl>
                                          <p:spTgt spid="10">
                                            <p:txEl>
                                              <p:pRg st="0" end="0"/>
                                            </p:txEl>
                                          </p:spTgt>
                                        </p:tgtEl>
                                      </p:cBhvr>
                                    </p:animEffect>
                                    <p:anim calcmode="lin" valueType="num">
                                      <p:cBhvr>
                                        <p:cTn id="7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1000"/>
                                        <p:tgtEl>
                                          <p:spTgt spid="11"/>
                                        </p:tgtEl>
                                      </p:cBhvr>
                                    </p:animEffect>
                                    <p:anim calcmode="lin" valueType="num">
                                      <p:cBhvr>
                                        <p:cTn id="80" dur="1000" fill="hold"/>
                                        <p:tgtEl>
                                          <p:spTgt spid="11"/>
                                        </p:tgtEl>
                                        <p:attrNameLst>
                                          <p:attrName>ppt_x</p:attrName>
                                        </p:attrNameLst>
                                      </p:cBhvr>
                                      <p:tavLst>
                                        <p:tav tm="0">
                                          <p:val>
                                            <p:strVal val="#ppt_x"/>
                                          </p:val>
                                        </p:tav>
                                        <p:tav tm="100000">
                                          <p:val>
                                            <p:strVal val="#ppt_x"/>
                                          </p:val>
                                        </p:tav>
                                      </p:tavLst>
                                    </p:anim>
                                    <p:anim calcmode="lin" valueType="num">
                                      <p:cBhvr>
                                        <p:cTn id="8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11">
                                            <p:txEl>
                                              <p:pRg st="0" end="0"/>
                                            </p:txEl>
                                          </p:spTgt>
                                        </p:tgtEl>
                                        <p:attrNameLst>
                                          <p:attrName>style.visibility</p:attrName>
                                        </p:attrNameLst>
                                      </p:cBhvr>
                                      <p:to>
                                        <p:strVal val="visible"/>
                                      </p:to>
                                    </p:set>
                                    <p:animEffect transition="in" filter="fade">
                                      <p:cBhvr>
                                        <p:cTn id="86" dur="1000"/>
                                        <p:tgtEl>
                                          <p:spTgt spid="11">
                                            <p:txEl>
                                              <p:pRg st="0" end="0"/>
                                            </p:txEl>
                                          </p:spTgt>
                                        </p:tgtEl>
                                      </p:cBhvr>
                                    </p:animEffect>
                                    <p:anim calcmode="lin" valueType="num">
                                      <p:cBhvr>
                                        <p:cTn id="8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10">
                                            <p:txEl>
                                              <p:pRg st="1" end="1"/>
                                            </p:txEl>
                                          </p:spTgt>
                                        </p:tgtEl>
                                        <p:attrNameLst>
                                          <p:attrName>style.visibility</p:attrName>
                                        </p:attrNameLst>
                                      </p:cBhvr>
                                      <p:to>
                                        <p:strVal val="visible"/>
                                      </p:to>
                                    </p:set>
                                    <p:animEffect transition="in" filter="fade">
                                      <p:cBhvr>
                                        <p:cTn id="93" dur="1000"/>
                                        <p:tgtEl>
                                          <p:spTgt spid="10">
                                            <p:txEl>
                                              <p:pRg st="1" end="1"/>
                                            </p:txEl>
                                          </p:spTgt>
                                        </p:tgtEl>
                                      </p:cBhvr>
                                    </p:animEffect>
                                    <p:anim calcmode="lin" valueType="num">
                                      <p:cBhvr>
                                        <p:cTn id="9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11">
                                            <p:txEl>
                                              <p:pRg st="1" end="1"/>
                                            </p:txEl>
                                          </p:spTgt>
                                        </p:tgtEl>
                                        <p:attrNameLst>
                                          <p:attrName>style.visibility</p:attrName>
                                        </p:attrNameLst>
                                      </p:cBhvr>
                                      <p:to>
                                        <p:strVal val="visible"/>
                                      </p:to>
                                    </p:set>
                                    <p:animEffect transition="in" filter="fade">
                                      <p:cBhvr>
                                        <p:cTn id="100" dur="1000"/>
                                        <p:tgtEl>
                                          <p:spTgt spid="11">
                                            <p:txEl>
                                              <p:pRg st="1" end="1"/>
                                            </p:txEl>
                                          </p:spTgt>
                                        </p:tgtEl>
                                      </p:cBhvr>
                                    </p:animEffect>
                                    <p:anim calcmode="lin" valueType="num">
                                      <p:cBhvr>
                                        <p:cTn id="10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0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0">
                                            <p:txEl>
                                              <p:pRg st="2" end="2"/>
                                            </p:txEl>
                                          </p:spTgt>
                                        </p:tgtEl>
                                        <p:attrNameLst>
                                          <p:attrName>style.visibility</p:attrName>
                                        </p:attrNameLst>
                                      </p:cBhvr>
                                      <p:to>
                                        <p:strVal val="visible"/>
                                      </p:to>
                                    </p:set>
                                    <p:animEffect transition="in" filter="fade">
                                      <p:cBhvr>
                                        <p:cTn id="107" dur="1000"/>
                                        <p:tgtEl>
                                          <p:spTgt spid="10">
                                            <p:txEl>
                                              <p:pRg st="2" end="2"/>
                                            </p:txEl>
                                          </p:spTgt>
                                        </p:tgtEl>
                                      </p:cBhvr>
                                    </p:animEffect>
                                    <p:anim calcmode="lin" valueType="num">
                                      <p:cBhvr>
                                        <p:cTn id="10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0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11">
                                            <p:txEl>
                                              <p:pRg st="2" end="2"/>
                                            </p:txEl>
                                          </p:spTgt>
                                        </p:tgtEl>
                                        <p:attrNameLst>
                                          <p:attrName>style.visibility</p:attrName>
                                        </p:attrNameLst>
                                      </p:cBhvr>
                                      <p:to>
                                        <p:strVal val="visible"/>
                                      </p:to>
                                    </p:set>
                                    <p:animEffect transition="in" filter="fade">
                                      <p:cBhvr>
                                        <p:cTn id="114" dur="1000"/>
                                        <p:tgtEl>
                                          <p:spTgt spid="11">
                                            <p:txEl>
                                              <p:pRg st="2" end="2"/>
                                            </p:txEl>
                                          </p:spTgt>
                                        </p:tgtEl>
                                      </p:cBhvr>
                                    </p:animEffect>
                                    <p:anim calcmode="lin" valueType="num">
                                      <p:cBhvr>
                                        <p:cTn id="1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10">
                                            <p:txEl>
                                              <p:pRg st="3" end="3"/>
                                            </p:txEl>
                                          </p:spTgt>
                                        </p:tgtEl>
                                        <p:attrNameLst>
                                          <p:attrName>style.visibility</p:attrName>
                                        </p:attrNameLst>
                                      </p:cBhvr>
                                      <p:to>
                                        <p:strVal val="visible"/>
                                      </p:to>
                                    </p:set>
                                    <p:animEffect transition="in" filter="fade">
                                      <p:cBhvr>
                                        <p:cTn id="121" dur="1000"/>
                                        <p:tgtEl>
                                          <p:spTgt spid="10">
                                            <p:txEl>
                                              <p:pRg st="3" end="3"/>
                                            </p:txEl>
                                          </p:spTgt>
                                        </p:tgtEl>
                                      </p:cBhvr>
                                    </p:animEffect>
                                    <p:anim calcmode="lin" valueType="num">
                                      <p:cBhvr>
                                        <p:cTn id="1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11">
                                            <p:txEl>
                                              <p:pRg st="3" end="3"/>
                                            </p:txEl>
                                          </p:spTgt>
                                        </p:tgtEl>
                                        <p:attrNameLst>
                                          <p:attrName>style.visibility</p:attrName>
                                        </p:attrNameLst>
                                      </p:cBhvr>
                                      <p:to>
                                        <p:strVal val="visible"/>
                                      </p:to>
                                    </p:set>
                                    <p:animEffect transition="in" filter="fade">
                                      <p:cBhvr>
                                        <p:cTn id="128" dur="1000"/>
                                        <p:tgtEl>
                                          <p:spTgt spid="11">
                                            <p:txEl>
                                              <p:pRg st="3" end="3"/>
                                            </p:txEl>
                                          </p:spTgt>
                                        </p:tgtEl>
                                      </p:cBhvr>
                                    </p:animEffect>
                                    <p:anim calcmode="lin" valueType="num">
                                      <p:cBhvr>
                                        <p:cTn id="1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animBg="1"/>
      <p:bldP spid="9" grpId="0" animBg="1"/>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630"/>
            <a:ext cx="4630057" cy="4775198"/>
          </a:xfrm>
        </p:spPr>
        <p:txBody>
          <a:bodyPr>
            <a:noAutofit/>
          </a:bodyPr>
          <a:lstStyle/>
          <a:p>
            <a:r>
              <a:rPr lang="vi-VN" sz="2400" b="1" dirty="0">
                <a:latin typeface="Times New Roman" pitchFamily="18" charset="0"/>
                <a:cs typeface="Times New Roman" pitchFamily="18" charset="0"/>
              </a:rPr>
              <a:t>Các cách phân loại thế giới sống </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b="1" dirty="0">
                <a:solidFill>
                  <a:srgbClr val="FF0000"/>
                </a:solidFill>
                <a:latin typeface="Times New Roman" pitchFamily="18" charset="0"/>
                <a:cs typeface="Times New Roman" pitchFamily="18" charset="0"/>
              </a:rPr>
              <a:t>Theo đặc điểm tế bào</a:t>
            </a:r>
            <a:br>
              <a:rPr lang="vi-VN" sz="2400" b="1" dirty="0">
                <a:solidFill>
                  <a:srgbClr val="FF0000"/>
                </a:solidFill>
                <a:latin typeface="Times New Roman" pitchFamily="18" charset="0"/>
                <a:cs typeface="Times New Roman" pitchFamily="18" charset="0"/>
              </a:rPr>
            </a:br>
            <a:r>
              <a:rPr lang="en-US" sz="2400" dirty="0">
                <a:latin typeface="Times New Roman" pitchFamily="18" charset="0"/>
                <a:cs typeface="Times New Roman" pitchFamily="18" charset="0"/>
              </a:rPr>
              <a:t>TB </a:t>
            </a:r>
            <a:r>
              <a:rPr lang="vi-VN" sz="2400" dirty="0">
                <a:latin typeface="Times New Roman" pitchFamily="18" charset="0"/>
                <a:cs typeface="Times New Roman" pitchFamily="18" charset="0"/>
              </a:rPr>
              <a:t>nhân sơ: </a:t>
            </a:r>
            <a:r>
              <a:rPr lang="en-US" sz="2400" dirty="0">
                <a:latin typeface="Times New Roman" pitchFamily="18" charset="0"/>
                <a:cs typeface="Times New Roman" pitchFamily="18" charset="0"/>
              </a:rPr>
              <a:t>vi khuẩn</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TB </a:t>
            </a:r>
            <a:r>
              <a:rPr lang="vi-VN" sz="2400" dirty="0">
                <a:latin typeface="Times New Roman" pitchFamily="18" charset="0"/>
                <a:cs typeface="Times New Roman" pitchFamily="18" charset="0"/>
              </a:rPr>
              <a:t>nhân thực: cây dương xỉ, cây thông, cây hoa sen</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b="1" dirty="0">
                <a:solidFill>
                  <a:srgbClr val="FF0000"/>
                </a:solidFill>
                <a:latin typeface="Times New Roman" pitchFamily="18" charset="0"/>
                <a:cs typeface="Times New Roman" pitchFamily="18" charset="0"/>
              </a:rPr>
              <a:t>Theo môi trường sống:</a:t>
            </a:r>
            <a:br>
              <a:rPr lang="vi-VN" sz="2400" b="1" dirty="0">
                <a:solidFill>
                  <a:srgbClr val="FF0000"/>
                </a:solidFill>
                <a:latin typeface="Times New Roman" pitchFamily="18" charset="0"/>
                <a:cs typeface="Times New Roman" pitchFamily="18" charset="0"/>
              </a:rPr>
            </a:br>
            <a:r>
              <a:rPr lang="en-US" sz="2400" dirty="0">
                <a:latin typeface="Times New Roman" pitchFamily="18" charset="0"/>
                <a:cs typeface="Times New Roman" pitchFamily="18" charset="0"/>
              </a:rPr>
              <a:t>Dưới </a:t>
            </a:r>
            <a:r>
              <a:rPr lang="vi-VN" sz="2400" dirty="0">
                <a:latin typeface="Times New Roman" pitchFamily="18" charset="0"/>
                <a:cs typeface="Times New Roman" pitchFamily="18" charset="0"/>
              </a:rPr>
              <a:t>nước: cá, rùa, hoa sen</a:t>
            </a:r>
            <a:r>
              <a:rPr lang="en-US" sz="2400" dirty="0">
                <a:latin typeface="Times New Roman" pitchFamily="18" charset="0"/>
                <a:cs typeface="Times New Roman" pitchFamily="18" charset="0"/>
              </a:rPr>
              <a:t>, trùng giày</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Trên </a:t>
            </a:r>
            <a:r>
              <a:rPr lang="vi-VN" sz="2400" dirty="0">
                <a:latin typeface="Times New Roman" pitchFamily="18" charset="0"/>
                <a:cs typeface="Times New Roman" pitchFamily="18" charset="0"/>
              </a:rPr>
              <a:t>cạn: khỉ, nhện, cây dương xỉ, cây thông</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b="1" dirty="0">
                <a:solidFill>
                  <a:srgbClr val="FF0000"/>
                </a:solidFill>
                <a:latin typeface="Times New Roman" pitchFamily="18" charset="0"/>
                <a:cs typeface="Times New Roman" pitchFamily="18" charset="0"/>
              </a:rPr>
              <a:t>Theo mức độ tổ chức cơ thể:</a:t>
            </a:r>
            <a:br>
              <a:rPr lang="vi-VN" sz="2400" b="1" dirty="0">
                <a:solidFill>
                  <a:srgbClr val="FF0000"/>
                </a:solidFill>
                <a:latin typeface="Times New Roman" pitchFamily="18" charset="0"/>
                <a:cs typeface="Times New Roman" pitchFamily="18" charset="0"/>
              </a:rPr>
            </a:br>
            <a:r>
              <a:rPr lang="vi-VN" sz="2400" dirty="0">
                <a:latin typeface="Times New Roman" pitchFamily="18" charset="0"/>
                <a:cs typeface="Times New Roman" pitchFamily="18" charset="0"/>
              </a:rPr>
              <a:t>cơ thể đơn bào: vi khuẩn</a:t>
            </a:r>
            <a:r>
              <a:rPr lang="en-US" sz="2400" dirty="0">
                <a:latin typeface="Times New Roman" pitchFamily="18" charset="0"/>
                <a:cs typeface="Times New Roman" pitchFamily="18" charset="0"/>
              </a:rPr>
              <a:t>, trùng giày</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cơ thể đa bào: khỉ, nhện, rùa, bọ, cá, chim, cây dương xỉ</a:t>
            </a:r>
            <a:r>
              <a:rPr lang="en-US" sz="2400" dirty="0">
                <a:latin typeface="Times New Roman" pitchFamily="18" charset="0"/>
                <a:cs typeface="Times New Roman" pitchFamily="18" charset="0"/>
              </a:rPr>
              <a:t> …</a:t>
            </a:r>
          </a:p>
        </p:txBody>
      </p:sp>
      <p:pic>
        <p:nvPicPr>
          <p:cNvPr id="1026" name="Picture 2" descr="https://tech12h.com/sites/default/files/styles/inbody400/public/screenshot_14_99.png?itok=n935KEj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2" y="828048"/>
            <a:ext cx="7750628" cy="60000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659086" y="116115"/>
            <a:ext cx="7445829" cy="696686"/>
          </a:xfrm>
          <a:prstGeom prst="rect">
            <a:avLst/>
          </a:prstGeom>
          <a:solidFill>
            <a:schemeClr val="accent2">
              <a:lumMod val="60000"/>
              <a:lumOff val="40000"/>
            </a:schemeClr>
          </a:solidFill>
        </p:spPr>
        <p:txBody>
          <a:bodyPr vert="horz" lIns="91436" tIns="45718" rIns="91436" bIns="45718"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Times New Roman" pitchFamily="18" charset="0"/>
                <a:cs typeface="Times New Roman" pitchFamily="18" charset="0"/>
              </a:rPr>
              <a:t>Em hãy phân loại </a:t>
            </a:r>
            <a:r>
              <a:rPr lang="vi-VN" sz="3200" dirty="0">
                <a:latin typeface="Times New Roman" pitchFamily="18" charset="0"/>
                <a:cs typeface="Times New Roman" pitchFamily="18" charset="0"/>
              </a:rPr>
              <a:t>sinh vật trong hình 22.1 </a:t>
            </a: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0EE0778-3D9E-4B9E-BB73-13FFDFCEEF96}"/>
              </a:ext>
            </a:extLst>
          </p:cNvPr>
          <p:cNvSpPr txBox="1"/>
          <p:nvPr/>
        </p:nvSpPr>
        <p:spPr>
          <a:xfrm>
            <a:off x="-68152" y="4930688"/>
            <a:ext cx="4509524" cy="1947565"/>
          </a:xfrm>
          <a:prstGeom prst="round2DiagRect">
            <a:avLst>
              <a:gd name="adj1" fmla="val 7085"/>
              <a:gd name="adj2" fmla="val 50000"/>
            </a:avLst>
          </a:prstGeom>
          <a:solidFill>
            <a:srgbClr val="FFCE54">
              <a:lumMod val="75000"/>
            </a:srgbClr>
          </a:solidFill>
        </p:spPr>
        <p:txBody>
          <a:bodyPr wrap="square" lIns="0" tIns="0" rIns="0" bIns="0" rtlCol="0">
            <a:spAutoFit/>
          </a:bodyPr>
          <a:lstStyle/>
          <a:p>
            <a:pPr marL="0" marR="0" lvl="0" indent="25398" algn="ctr"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rPr>
              <a:t>Từ đó, em hãy cho biết thế nào là phân loại thế giới sống?</a:t>
            </a:r>
          </a:p>
        </p:txBody>
      </p:sp>
    </p:spTree>
    <p:extLst>
      <p:ext uri="{BB962C8B-B14F-4D97-AF65-F5344CB8AC3E}">
        <p14:creationId xmlns:p14="http://schemas.microsoft.com/office/powerpoint/2010/main" val="40579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00480" y="63300"/>
            <a:ext cx="10058400" cy="1518757"/>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ctr"/>
          <a:lstStyle/>
          <a:p>
            <a:pPr algn="ctr"/>
            <a:r>
              <a:rPr lang="en-US" sz="4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8 : ĐA DẠNG THẾ GIỚI SỐNG</a:t>
            </a:r>
          </a:p>
          <a:p>
            <a:pPr algn="ctr"/>
            <a:r>
              <a:rPr lang="en-US" sz="37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22. PHÂN LOẠI THẾ GIỚI SỐNG</a:t>
            </a:r>
          </a:p>
        </p:txBody>
      </p:sp>
      <p:sp>
        <p:nvSpPr>
          <p:cNvPr id="5" name="Rounded Rectangle 4"/>
          <p:cNvSpPr/>
          <p:nvPr/>
        </p:nvSpPr>
        <p:spPr>
          <a:xfrm>
            <a:off x="1100480" y="1710808"/>
            <a:ext cx="6125845" cy="609600"/>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latin typeface="Times New Roman" pitchFamily="18" charset="0"/>
                <a:cs typeface="Times New Roman" pitchFamily="18" charset="0"/>
              </a:rPr>
              <a:t>1. Sự cần thiết phân loại thế giới sống</a:t>
            </a:r>
          </a:p>
        </p:txBody>
      </p:sp>
      <p:sp>
        <p:nvSpPr>
          <p:cNvPr id="7" name="Rectangle 6"/>
          <p:cNvSpPr/>
          <p:nvPr/>
        </p:nvSpPr>
        <p:spPr>
          <a:xfrm>
            <a:off x="437057" y="2499956"/>
            <a:ext cx="663423" cy="697627"/>
          </a:xfrm>
          <a:prstGeom prst="rect">
            <a:avLst/>
          </a:prstGeom>
        </p:spPr>
        <p:txBody>
          <a:bodyPr wrap="square" lIns="121912" tIns="60956" rIns="121912" bIns="60956">
            <a:spAutoFit/>
          </a:bodyPr>
          <a:lstStyle/>
          <a:p>
            <a:pPr>
              <a:defRPr/>
            </a:pPr>
            <a:r>
              <a:rPr lang="en-US" altLang="en-US" sz="3700" b="1" kern="0" dirty="0">
                <a:solidFill>
                  <a:srgbClr val="FF0000"/>
                </a:solidFill>
                <a:latin typeface="Times New Roman" pitchFamily="18" charset="0"/>
                <a:cs typeface="Times New Roman" panose="02020603050405020304" pitchFamily="18" charset="0"/>
                <a:sym typeface="Wingdings" pitchFamily="2" charset="2"/>
              </a:rPr>
              <a:t></a:t>
            </a:r>
            <a:endParaRPr lang="en-US" sz="3700" kern="0" dirty="0">
              <a:solidFill>
                <a:sysClr val="windowText" lastClr="000000"/>
              </a:solidFill>
            </a:endParaRPr>
          </a:p>
        </p:txBody>
      </p:sp>
      <p:sp>
        <p:nvSpPr>
          <p:cNvPr id="8" name="Rounded Rectangle 7"/>
          <p:cNvSpPr/>
          <p:nvPr/>
        </p:nvSpPr>
        <p:spPr>
          <a:xfrm>
            <a:off x="1045948" y="2405768"/>
            <a:ext cx="10260681" cy="2481107"/>
          </a:xfrm>
          <a:prstGeom prst="roundRect">
            <a:avLst>
              <a:gd name="adj" fmla="val 7668"/>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500" b="1" dirty="0">
                <a:latin typeface="Times New Roman" panose="02020603050405020304" pitchFamily="18" charset="0"/>
                <a:cs typeface="Times New Roman" panose="02020603050405020304" pitchFamily="18" charset="0"/>
              </a:rPr>
              <a:t>- Phân loại thế giới sống là cách sắp xếp sinh vật vào một hệ thống theo một trật tự nhất định dựa vào đặc điểm cơ thể</a:t>
            </a:r>
          </a:p>
          <a:p>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loại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giúp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chúng</a:t>
            </a:r>
            <a:r>
              <a:rPr lang="en-US" sz="2500" b="1" dirty="0">
                <a:latin typeface="Times New Roman" panose="02020603050405020304" pitchFamily="18" charset="0"/>
                <a:cs typeface="Times New Roman" panose="02020603050405020304" pitchFamily="18" charset="0"/>
              </a:rPr>
              <a:t> ta</a:t>
            </a:r>
          </a:p>
          <a:p>
            <a:pPr marL="342900" indent="-342900">
              <a:buFontTx/>
              <a:buChar char="-"/>
            </a:pPr>
            <a:r>
              <a:rPr lang="vi-VN" sz="2500" b="1" dirty="0">
                <a:latin typeface="Times New Roman" panose="02020603050405020304" pitchFamily="18" charset="0"/>
                <a:cs typeface="Times New Roman" panose="02020603050405020304" pitchFamily="18" charset="0"/>
              </a:rPr>
              <a:t>Gọi đúng tên sinh vật</a:t>
            </a:r>
          </a:p>
          <a:p>
            <a:pPr marL="342900" indent="-342900">
              <a:buFontTx/>
              <a:buChar char="-"/>
            </a:pPr>
            <a:r>
              <a:rPr lang="vi-VN" sz="2500" b="1" dirty="0">
                <a:latin typeface="Times New Roman" panose="02020603050405020304" pitchFamily="18" charset="0"/>
                <a:cs typeface="Times New Roman" panose="02020603050405020304" pitchFamily="18" charset="0"/>
              </a:rPr>
              <a:t>Đưa sinh vật vào đúng nhóm phân loại</a:t>
            </a:r>
          </a:p>
          <a:p>
            <a:pPr marL="342900" indent="-342900">
              <a:buFontTx/>
              <a:buChar char="-"/>
            </a:pPr>
            <a:r>
              <a:rPr lang="vi-VN" sz="2500" b="1" dirty="0">
                <a:latin typeface="Times New Roman" panose="02020603050405020304" pitchFamily="18" charset="0"/>
                <a:cs typeface="Times New Roman" panose="02020603050405020304" pitchFamily="18" charset="0"/>
              </a:rPr>
              <a:t>Nhận ra sự đa dạng của sinh giới</a:t>
            </a:r>
          </a:p>
          <a:p>
            <a:pPr algn="just"/>
            <a:endParaRPr lang="en-US" sz="2800" b="1" dirty="0">
              <a:latin typeface="Times New Roman" panose="02020603050405020304" pitchFamily="18" charset="0"/>
              <a:cs typeface="Times New Roman" panose="02020603050405020304" pitchFamily="18" charset="0"/>
            </a:endParaRPr>
          </a:p>
          <a:p>
            <a:pPr algn="just"/>
            <a:endParaRPr lang="en-US" sz="28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052745" y="5062128"/>
            <a:ext cx="4745252" cy="563367"/>
          </a:xfrm>
          <a:prstGeom prst="roundRect">
            <a:avLst/>
          </a:prstGeom>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latin typeface="Times New Roman" pitchFamily="18" charset="0"/>
                <a:cs typeface="Times New Roman" pitchFamily="18" charset="0"/>
              </a:rPr>
              <a:t>2. Các bậc phân loại sinh vật</a:t>
            </a:r>
          </a:p>
        </p:txBody>
      </p:sp>
      <p:sp>
        <p:nvSpPr>
          <p:cNvPr id="10" name="Rounded Rectangle 9"/>
          <p:cNvSpPr/>
          <p:nvPr/>
        </p:nvSpPr>
        <p:spPr>
          <a:xfrm>
            <a:off x="1045948" y="5678987"/>
            <a:ext cx="3605420" cy="611479"/>
          </a:xfrm>
          <a:prstGeom prst="round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lIns="121912" tIns="60956" rIns="121912" bIns="60956" rtlCol="0" anchor="t"/>
          <a:lstStyle/>
          <a:p>
            <a:pPr algn="just"/>
            <a:r>
              <a:rPr lang="en-US" sz="2800" b="1" dirty="0">
                <a:latin typeface="Times New Roman" pitchFamily="18" charset="0"/>
                <a:cs typeface="Times New Roman" pitchFamily="18" charset="0"/>
              </a:rPr>
              <a:t>a. Các bậc phân loại</a:t>
            </a:r>
          </a:p>
        </p:txBody>
      </p:sp>
    </p:spTree>
    <p:extLst>
      <p:ext uri="{BB962C8B-B14F-4D97-AF65-F5344CB8AC3E}">
        <p14:creationId xmlns:p14="http://schemas.microsoft.com/office/powerpoint/2010/main" val="3643696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ech12h.com/sites/default/files/styles/inbody400/public/screenshot_15_94.png?itok=9brFEHe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719" y="1091124"/>
            <a:ext cx="8233682" cy="43470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88571" y="137015"/>
            <a:ext cx="10130973" cy="954107"/>
          </a:xfrm>
          <a:prstGeom prst="rect">
            <a:avLst/>
          </a:prstGeom>
          <a:solidFill>
            <a:srgbClr val="FFFF00"/>
          </a:solidFill>
        </p:spPr>
        <p:txBody>
          <a:bodyPr wrap="square">
            <a:spAutoFit/>
          </a:bodyPr>
          <a:lstStyle/>
          <a:p>
            <a:r>
              <a:rPr lang="vi-VN" sz="2800" b="1" dirty="0">
                <a:solidFill>
                  <a:srgbClr val="FF0000"/>
                </a:solidFill>
                <a:latin typeface="+mj-lt"/>
              </a:rPr>
              <a:t>Quan sát hình 22.2, em hãy kể tên các bậc phân loại sinh vật theo thứ tự từ thấp đến cao trong thế giới sống</a:t>
            </a:r>
          </a:p>
        </p:txBody>
      </p:sp>
      <p:sp>
        <p:nvSpPr>
          <p:cNvPr id="5" name="Rectangle 4"/>
          <p:cNvSpPr/>
          <p:nvPr/>
        </p:nvSpPr>
        <p:spPr>
          <a:xfrm>
            <a:off x="1074061" y="5714959"/>
            <a:ext cx="10130973" cy="954107"/>
          </a:xfrm>
          <a:prstGeom prst="rect">
            <a:avLst/>
          </a:prstGeom>
          <a:solidFill>
            <a:schemeClr val="accent6">
              <a:lumMod val="40000"/>
              <a:lumOff val="60000"/>
            </a:schemeClr>
          </a:solidFill>
        </p:spPr>
        <p:txBody>
          <a:bodyPr wrap="square">
            <a:spAutoFit/>
          </a:bodyPr>
          <a:lstStyle/>
          <a:p>
            <a:pPr algn="ctr"/>
            <a:r>
              <a:rPr lang="en-US" sz="2800" b="1" dirty="0">
                <a:latin typeface="Times New Roman" pitchFamily="18" charset="0"/>
                <a:cs typeface="Times New Roman" pitchFamily="18" charset="0"/>
              </a:rPr>
              <a:t>C</a:t>
            </a:r>
            <a:r>
              <a:rPr lang="vi-VN" sz="2800" b="1" dirty="0">
                <a:latin typeface="Times New Roman" pitchFamily="18" charset="0"/>
                <a:cs typeface="Times New Roman" pitchFamily="18" charset="0"/>
              </a:rPr>
              <a:t>ác bậc phân loại sinh vật từ thấp đến cao trong thế giới sống</a:t>
            </a:r>
            <a:endParaRPr lang="en-US" sz="2800" b="1" dirty="0">
              <a:latin typeface="Times New Roman" pitchFamily="18" charset="0"/>
              <a:cs typeface="Times New Roman" pitchFamily="18" charset="0"/>
            </a:endParaRPr>
          </a:p>
          <a:p>
            <a:pPr algn="ctr"/>
            <a:r>
              <a:rPr lang="en-US" sz="2800" b="1" dirty="0">
                <a:latin typeface="Times New Roman" pitchFamily="18" charset="0"/>
                <a:cs typeface="Times New Roman" pitchFamily="18" charset="0"/>
              </a:rPr>
              <a:t>Loài  </a:t>
            </a:r>
            <a:r>
              <a:rPr lang="en-US" sz="2800" b="1" dirty="0">
                <a:latin typeface="Times New Roman" pitchFamily="18" charset="0"/>
                <a:cs typeface="Times New Roman" pitchFamily="18" charset="0"/>
                <a:sym typeface="Wingdings" pitchFamily="2" charset="2"/>
              </a:rPr>
              <a:t> Chi (Giống)  Họ  Bộ  Lớp  Ngành  Giới</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1749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2630</TotalTime>
  <Words>973</Words>
  <Application>Microsoft Office PowerPoint</Application>
  <PresentationFormat>Widescreen</PresentationFormat>
  <Paragraphs>141</Paragraphs>
  <Slides>20</Slides>
  <Notes>1</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20</vt:i4>
      </vt:variant>
    </vt:vector>
  </HeadingPairs>
  <TitlesOfParts>
    <vt:vector size="37" baseType="lpstr">
      <vt:lpstr>#9Slide02 Noi dung dai</vt:lpstr>
      <vt:lpstr>#9Slide02 Tieu de dai</vt:lpstr>
      <vt:lpstr>#9Slide03 FS Neusa Bold</vt:lpstr>
      <vt:lpstr>Arial</vt:lpstr>
      <vt:lpstr>Calibri</vt:lpstr>
      <vt:lpstr>Calibri Light</vt:lpstr>
      <vt:lpstr>Segoe UI</vt:lpstr>
      <vt:lpstr>Segoe UI Semibold</vt:lpstr>
      <vt:lpstr>Segoe UI Semilight</vt:lpstr>
      <vt:lpstr>Times New Roman</vt:lpstr>
      <vt:lpstr>Wingdings</vt:lpstr>
      <vt:lpstr>Office Theme</vt:lpstr>
      <vt:lpstr>3_Office Theme</vt:lpstr>
      <vt:lpstr>4_Office Theme</vt:lpstr>
      <vt:lpstr>5_Office Theme</vt:lpstr>
      <vt:lpstr>2_Office Theme</vt:lpstr>
      <vt:lpstr>6_Office Theme</vt:lpstr>
      <vt:lpstr>PowerPoint Presentation</vt:lpstr>
      <vt:lpstr>PowerPoint Presentation</vt:lpstr>
      <vt:lpstr>PowerPoint Presentation</vt:lpstr>
      <vt:lpstr>PowerPoint Presentation</vt:lpstr>
      <vt:lpstr>Kể tên một số sinh vật trong hình 22.1. </vt:lpstr>
      <vt:lpstr>PowerPoint Presentation</vt:lpstr>
      <vt:lpstr>Các cách phân loại thế giới sống  Theo đặc điểm tế bào TB nhân sơ: vi khuẩn TB nhân thực: cây dương xỉ, cây thông, cây hoa sen … Theo môi trường sống: Dưới nước: cá, rùa, hoa sen, trùng giày Trên cạn: khỉ, nhện, cây dương xỉ, cây thông … Theo mức độ tổ chức cơ thể: cơ thể đơn bào: vi khuẩn, trùng giày cơ thể đa bào: khỉ, nhện, rùa, bọ, cá, chim, cây dương xỉ …</vt:lpstr>
      <vt:lpstr>PowerPoint Presentation</vt:lpstr>
      <vt:lpstr>PowerPoint Presentation</vt:lpstr>
      <vt:lpstr>PowerPoint Presentation</vt:lpstr>
      <vt:lpstr>PowerPoint Presentation</vt:lpstr>
      <vt:lpstr>PowerPoint Presentation</vt:lpstr>
      <vt:lpstr>PowerPoint Presentation</vt:lpstr>
      <vt:lpstr>GỌI  TÊN LOÀI</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 Anh</dc:creator>
  <cp:lastModifiedBy>Intel</cp:lastModifiedBy>
  <cp:revision>84</cp:revision>
  <dcterms:created xsi:type="dcterms:W3CDTF">2021-07-29T18:28:08Z</dcterms:created>
  <dcterms:modified xsi:type="dcterms:W3CDTF">2026-01-19T03:44:50Z</dcterms:modified>
</cp:coreProperties>
</file>