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433" r:id="rId17"/>
    <p:sldId id="279" r:id="rId18"/>
    <p:sldId id="434" r:id="rId19"/>
    <p:sldId id="414" r:id="rId20"/>
    <p:sldId id="436" r:id="rId21"/>
    <p:sldId id="435" r:id="rId22"/>
    <p:sldId id="446" r:id="rId23"/>
    <p:sldId id="445" r:id="rId24"/>
    <p:sldId id="437" r:id="rId25"/>
    <p:sldId id="422" r:id="rId26"/>
    <p:sldId id="423" r:id="rId27"/>
    <p:sldId id="431" r:id="rId28"/>
    <p:sldId id="44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9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33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80" y="192"/>
      </p:cViewPr>
      <p:guideLst>
        <p:guide pos="416"/>
        <p:guide pos="7248"/>
        <p:guide orient="horz" pos="648"/>
        <p:guide orient="horz" pos="79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C55C-7550-4951-AA2C-0A6B8854A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8D2E7-100B-47FA-81CC-CD397BF73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E2D9-7BDB-4296-8850-D81F1944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68E1-3887-4279-9A25-B3311059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2E4FC-9F06-4C10-862C-F03777B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4FC2-C841-4663-A10C-D2091BDB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267CF-419D-4A1F-A49E-2DE8E85D7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E6376-0DD8-462A-80A4-F63237B7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77A5-B135-45E7-B5D4-BC9B1D16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28E0-B621-41C3-A6ED-80B32C06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DEF66-786A-4DB9-AF5D-993F45D10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CA88A-9410-4043-8568-A1449865E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971D-7331-4399-B48E-C5CD4EED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A371-0A9B-41E2-A2A2-AFE3E0F3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77F13-5077-4B9E-8EA1-71A0127D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3D5A-21C9-4513-A6F5-559DC8F9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6CC0-A7F4-4552-AB37-C152AD59D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D6EE-8123-491A-AB55-B7455787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B26C-B79F-4D5E-BB78-C8F3A83C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6F08-09A7-45FB-9060-1F0F239F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3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4541-D390-4019-AC68-35FCFCB4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0555C-0590-4265-8AD5-03E6A25E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D9B0-E90B-4023-889D-3C45E76A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54F1-E2C1-4540-AB03-D876D5E6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275D3-7DA1-4C57-83F6-06DDC566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2253-701C-4E78-B435-2342833E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51DE3-5C59-4916-839C-DB7D3F60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193B-F8E1-4163-8241-084870E6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8C34E-C4EF-4F19-9442-9BF12142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BC9F7-792E-4F9E-8211-838C4291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08978-9103-44E3-A628-B96A7111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8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B78B-DE93-454F-8744-5B250127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660D6-5D66-4662-8BAE-43C559D1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2616A-184C-49D2-A33D-163EADBAB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BE6DA-0D37-4B37-AD75-C65A58C41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43498-E73E-4905-A64A-4A132AC52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6104F-FBFE-43F4-8B61-344F8F34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B447C-A041-4630-9F01-ACDD0F87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BB7A5-AEEB-4901-8487-A789953E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924F-D748-4EE1-8A62-664B9F7B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0096D-39B8-458B-8B1E-D5267BC5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B894D-9E4B-4A1B-BD63-2F8F5A26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9F8B5-8A99-4DAA-9410-532B8F0D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97093-11F6-4F78-BFFA-4C64E409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2518-5F21-46A4-8F4E-509A40D9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0970B-114C-4C6F-A640-6A54372A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B015-F190-4FA3-9DCC-8F64F41F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2AB7-83A5-4E9E-B17B-BCB6A4DE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BE310-F76D-4BE6-A9F4-7F383215E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99D84-68B1-4E26-B493-0103FA39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A3C59-B4F1-4E3E-9845-3B607751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65EE8-ADBA-4CB3-ACEE-C06A14D0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D5EA-29E2-4D9A-98FC-FBF59C64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82834-FE57-4232-8A0E-60A0D06BF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65F49-91E2-44EE-BFA8-565BD2AF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0FFA-A911-476A-B495-A7B62F50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BD887-D228-4A0C-9BC0-0D643279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3BF71-AC32-4336-B027-C83D83C8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854DC-FB3C-459B-A215-E336FAE1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25706-A029-47A3-935A-2D5862D2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20AD9-3633-4937-869B-B16CDF87E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AAFB-7115-4741-AB43-4E706A766D4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FCCE9-3E49-44C1-B8C8-F639DF5AD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6432-9B6E-415D-BAB4-CFEED6030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2FB24-25BA-4207-B58C-0B55C3F22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TIET%207%20BO%20XUONG%20-%20SH8\BAI%20GIANG\where%20do%20you%20go.mid" TargetMode="External"/><Relationship Id="rId1" Type="http://schemas.microsoft.com/office/2007/relationships/media" Target="file:///D:\TIET%207%20BO%20XUONG%20-%20SH8\BAI%20GIANG\where%20do%20you%20go.mid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ve 12">
            <a:extLst>
              <a:ext uri="{FF2B5EF4-FFF2-40B4-BE49-F238E27FC236}">
                <a16:creationId xmlns:a16="http://schemas.microsoft.com/office/drawing/2014/main" id="{BC2E1962-A40C-47C7-9750-05F2D8145F6F}"/>
              </a:ext>
            </a:extLst>
          </p:cNvPr>
          <p:cNvSpPr/>
          <p:nvPr/>
        </p:nvSpPr>
        <p:spPr>
          <a:xfrm>
            <a:off x="2424401" y="3164470"/>
            <a:ext cx="5623251" cy="1547651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8236F522-6FC0-4219-A14A-15E89FF70E0F}"/>
              </a:ext>
            </a:extLst>
          </p:cNvPr>
          <p:cNvSpPr/>
          <p:nvPr/>
        </p:nvSpPr>
        <p:spPr>
          <a:xfrm>
            <a:off x="2665446" y="3284723"/>
            <a:ext cx="5309119" cy="1333694"/>
          </a:xfrm>
          <a:prstGeom prst="flowChartDela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8A727-FFC9-4D82-87A5-82C5FAF87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3BEBC-EC17-4DA3-9E78-CAD3319DA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852B24-33AF-4EBA-A41D-9E58D1E7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51"/>
            <a:ext cx="12192000" cy="6797351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BA53F3AC-BE3A-4AA3-A8E6-E6FF8C6D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141" y="1530610"/>
            <a:ext cx="85344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800" dirty="0"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> TẾ BÀO – ĐƠN VỊ CƠ SỞ CỦA SỰ SỐNG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AECDC805-A7D3-4C80-919A-BC98A9BE5447}"/>
              </a:ext>
            </a:extLst>
          </p:cNvPr>
          <p:cNvSpPr/>
          <p:nvPr/>
        </p:nvSpPr>
        <p:spPr>
          <a:xfrm>
            <a:off x="2163846" y="3352624"/>
            <a:ext cx="4923455" cy="1547651"/>
          </a:xfrm>
          <a:prstGeom prst="wave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BÀI 17: TẾ BÀO</a:t>
            </a:r>
          </a:p>
        </p:txBody>
      </p:sp>
    </p:spTree>
    <p:extLst>
      <p:ext uri="{BB962C8B-B14F-4D97-AF65-F5344CB8AC3E}">
        <p14:creationId xmlns:p14="http://schemas.microsoft.com/office/powerpoint/2010/main" val="368027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5D59EF-87DC-42AE-A6B4-442E32A61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54" y="197703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3BF68EE-E18F-4799-B04F-E0AC9AABF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302" y="613201"/>
            <a:ext cx="5606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Kích</a:t>
            </a:r>
            <a:r>
              <a:rPr lang="en-US" alt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thước</a:t>
            </a:r>
            <a:r>
              <a:rPr lang="en-US" alt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tế</a:t>
            </a:r>
            <a:r>
              <a:rPr lang="en-US" alt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bào</a:t>
            </a:r>
            <a:endParaRPr lang="vi-VN" altLang="en-US" sz="4000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2D0EE7-F053-472E-B42C-F93B89E2D585}"/>
              </a:ext>
            </a:extLst>
          </p:cNvPr>
          <p:cNvGrpSpPr/>
          <p:nvPr/>
        </p:nvGrpSpPr>
        <p:grpSpPr>
          <a:xfrm>
            <a:off x="162702" y="1227781"/>
            <a:ext cx="11085610" cy="5701697"/>
            <a:chOff x="162702" y="1227781"/>
            <a:chExt cx="11085610" cy="57016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943642-4E37-4D53-BA6B-167491F04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702" y="1614528"/>
              <a:ext cx="5391150" cy="5314950"/>
            </a:xfrm>
            <a:prstGeom prst="rect">
              <a:avLst/>
            </a:prstGeom>
          </p:spPr>
        </p:pic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E02B823A-6A7F-496C-8FE0-B7316F5B1232}"/>
                </a:ext>
              </a:extLst>
            </p:cNvPr>
            <p:cNvSpPr/>
            <p:nvPr/>
          </p:nvSpPr>
          <p:spPr>
            <a:xfrm>
              <a:off x="6161314" y="1227781"/>
              <a:ext cx="5086998" cy="2298405"/>
            </a:xfrm>
            <a:prstGeom prst="cloudCallout">
              <a:avLst>
                <a:gd name="adj1" fmla="val -61954"/>
                <a:gd name="adj2" fmla="val 8666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Chúng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ta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nhận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thấy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mỗi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loại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tế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bào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có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những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loại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kích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thước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khác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nhau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CDAE1F-584C-45B7-920B-AFE93DF1874C}"/>
              </a:ext>
            </a:extLst>
          </p:cNvPr>
          <p:cNvGrpSpPr/>
          <p:nvPr/>
        </p:nvGrpSpPr>
        <p:grpSpPr>
          <a:xfrm>
            <a:off x="5728996" y="3979152"/>
            <a:ext cx="6463004" cy="2564227"/>
            <a:chOff x="5728996" y="3979152"/>
            <a:chExt cx="6463004" cy="25642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2D01DB0-90BF-4529-B81F-11D1CE2FEBC2}"/>
                </a:ext>
              </a:extLst>
            </p:cNvPr>
            <p:cNvSpPr/>
            <p:nvPr/>
          </p:nvSpPr>
          <p:spPr>
            <a:xfrm>
              <a:off x="5728996" y="4570583"/>
              <a:ext cx="6463004" cy="1972796"/>
            </a:xfrm>
            <a:prstGeom prst="roundRect">
              <a:avLst>
                <a:gd name="adj" fmla="val 2810"/>
              </a:avLst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2000" b="1" dirty="0" err="1">
                  <a:solidFill>
                    <a:srgbClr val="002060"/>
                  </a:solidFill>
                </a:rPr>
                <a:t>Kích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thước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trung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bình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của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tế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bào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</a:rPr>
                <a:t> 0,5 – 100 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µm</a:t>
              </a:r>
              <a:endParaRPr lang="en-US" sz="2000" b="1" dirty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2000" b="1" dirty="0" err="1">
                  <a:solidFill>
                    <a:srgbClr val="002060"/>
                  </a:solidFill>
                </a:rPr>
                <a:t>Tế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bào</a:t>
              </a:r>
              <a:r>
                <a:rPr lang="en-US" sz="2000" b="1" dirty="0">
                  <a:solidFill>
                    <a:srgbClr val="002060"/>
                  </a:solidFill>
                </a:rPr>
                <a:t> vi </a:t>
              </a:r>
              <a:r>
                <a:rPr lang="en-US" sz="2000" b="1" dirty="0" err="1">
                  <a:solidFill>
                    <a:srgbClr val="002060"/>
                  </a:solidFill>
                </a:rPr>
                <a:t>khuẩn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kích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thước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nhỏ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khoảng</a:t>
              </a:r>
              <a:r>
                <a:rPr lang="en-US" sz="2000" b="1" dirty="0">
                  <a:solidFill>
                    <a:srgbClr val="002060"/>
                  </a:solidFill>
                </a:rPr>
                <a:t> 0,5-10 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µm</a:t>
              </a:r>
              <a:endParaRPr lang="en-US" sz="2000" b="1" dirty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2000" b="1" dirty="0" err="1">
                  <a:solidFill>
                    <a:srgbClr val="002060"/>
                  </a:solidFill>
                </a:rPr>
                <a:t>Tế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bào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động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vật</a:t>
              </a:r>
              <a:r>
                <a:rPr lang="en-US" sz="2000" b="1" dirty="0">
                  <a:solidFill>
                    <a:srgbClr val="002060"/>
                  </a:solidFill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vật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kích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thước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lớn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khoảng</a:t>
              </a:r>
              <a:r>
                <a:rPr lang="en-US" sz="2000" b="1" dirty="0">
                  <a:solidFill>
                    <a:srgbClr val="002060"/>
                  </a:solidFill>
                </a:rPr>
                <a:t> 10-100 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µm</a:t>
              </a:r>
              <a:endParaRPr lang="en-US" sz="2000" b="1" dirty="0">
                <a:solidFill>
                  <a:srgbClr val="00206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 descr="NO">
              <a:extLst>
                <a:ext uri="{FF2B5EF4-FFF2-40B4-BE49-F238E27FC236}">
                  <a16:creationId xmlns:a16="http://schemas.microsoft.com/office/drawing/2014/main" id="{B9ED02BB-74F4-4C3F-B2A5-3E491B79F61E}"/>
                </a:ext>
              </a:extLst>
            </p:cNvPr>
            <p:cNvSpPr/>
            <p:nvPr/>
          </p:nvSpPr>
          <p:spPr>
            <a:xfrm>
              <a:off x="9225023" y="3979152"/>
              <a:ext cx="2023289" cy="77461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ooper Black" panose="0208090404030B020404" pitchFamily="18" charset="0"/>
                </a:rPr>
                <a:t>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58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DF91C0-E96D-42C7-A125-F4C865BA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54" y="197703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C67C999-BF05-40A5-BBD7-5F32A9A4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852" y="422414"/>
            <a:ext cx="56064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Kích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thước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tế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bào</a:t>
            </a:r>
            <a:endParaRPr lang="vi-VN" alt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D50BDF-B082-4BA9-B22B-C17CDAC139A1}"/>
              </a:ext>
            </a:extLst>
          </p:cNvPr>
          <p:cNvGrpSpPr/>
          <p:nvPr/>
        </p:nvGrpSpPr>
        <p:grpSpPr>
          <a:xfrm>
            <a:off x="162702" y="1429333"/>
            <a:ext cx="11147854" cy="5314950"/>
            <a:chOff x="162702" y="1429333"/>
            <a:chExt cx="11147854" cy="53149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9CB2E5E-B83C-453A-91B4-2FE7301C2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702" y="1429333"/>
              <a:ext cx="5391150" cy="5314950"/>
            </a:xfrm>
            <a:prstGeom prst="rect">
              <a:avLst/>
            </a:prstGeom>
          </p:spPr>
        </p:pic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3E26289B-BB17-4F67-8772-39DEFDB1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4105" y="1646752"/>
              <a:ext cx="560645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Chúng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ta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quan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sát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những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tế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bào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này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bằng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cách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nào</a:t>
              </a:r>
              <a:r>
                <a:rPr lang="en-US" altLang="en-US" sz="2800" b="1" dirty="0">
                  <a:solidFill>
                    <a:srgbClr val="FF0000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?</a:t>
              </a:r>
              <a:endPara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TextBox 1">
            <a:extLst>
              <a:ext uri="{FF2B5EF4-FFF2-40B4-BE49-F238E27FC236}">
                <a16:creationId xmlns:a16="http://schemas.microsoft.com/office/drawing/2014/main" id="{F0CDA3B5-FC12-492B-B516-C2659A55A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105" y="3117312"/>
            <a:ext cx="61485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Quan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tế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bào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cá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ếch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…</a:t>
            </a: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Quan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hiển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vi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quang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tế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bào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vi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khuẩn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tế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bào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vật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,….</a:t>
            </a:r>
            <a:endParaRPr lang="vi-VN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2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73B4D-5004-425E-9362-1CCDAB38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54" y="197703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A357D-5477-4F34-BB17-B4959314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364075"/>
            <a:ext cx="55125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biết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dạng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tế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bào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đây</a:t>
            </a:r>
            <a:r>
              <a:rPr lang="en-US" altLang="en-US" b="1" dirty="0">
                <a:solidFill>
                  <a:srgbClr val="00206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dirty="0">
              <a:solidFill>
                <a:srgbClr val="002060"/>
              </a:solidFill>
              <a:latin typeface="Times New Roman" panose="02020603050405020304" pitchFamily="18" charset="0"/>
              <a:ea typeface="Yu Gothic UI Semibold" panose="020B07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0BE985-41AF-41D7-8202-722AC7C17A6A}"/>
              </a:ext>
            </a:extLst>
          </p:cNvPr>
          <p:cNvGrpSpPr/>
          <p:nvPr/>
        </p:nvGrpSpPr>
        <p:grpSpPr>
          <a:xfrm>
            <a:off x="77393" y="613201"/>
            <a:ext cx="12037214" cy="5278313"/>
            <a:chOff x="77393" y="613201"/>
            <a:chExt cx="12037214" cy="52783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572E4E-93CF-4EFF-859A-17F00DDB3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93" y="613201"/>
              <a:ext cx="6192758" cy="52783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19282E-4F26-4068-92FA-C2CEE750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746" y="2010680"/>
              <a:ext cx="5969861" cy="388083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F88EB6-8490-4DAB-A111-9A4B090CEAD0}"/>
              </a:ext>
            </a:extLst>
          </p:cNvPr>
          <p:cNvGrpSpPr/>
          <p:nvPr/>
        </p:nvGrpSpPr>
        <p:grpSpPr>
          <a:xfrm>
            <a:off x="855040" y="6113445"/>
            <a:ext cx="10029021" cy="523220"/>
            <a:chOff x="855040" y="6113445"/>
            <a:chExt cx="10029021" cy="523220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55F7ED19-8F40-413C-859D-7A603FB45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040" y="6113445"/>
              <a:ext cx="10029021" cy="523220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cầu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sợi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đĩa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nhiều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cạnh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thoi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,….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43A0AEB-9578-4805-81D7-1CF7DBD9CE11}"/>
                </a:ext>
              </a:extLst>
            </p:cNvPr>
            <p:cNvSpPr/>
            <p:nvPr/>
          </p:nvSpPr>
          <p:spPr>
            <a:xfrm>
              <a:off x="1035934" y="6307012"/>
              <a:ext cx="544010" cy="2326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58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74EB647-CD67-4517-B5D1-921ADD0B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89" y="930474"/>
            <a:ext cx="10497595" cy="95410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936CA-1058-4DCD-BFC8-D65F30C9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9" y="180338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FD0C4-1A9D-4CE2-8DE9-E03D6011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138362"/>
            <a:ext cx="2071225" cy="2581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8EDC6-2992-4623-8108-AD20D66E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66" y="2046952"/>
            <a:ext cx="3211633" cy="2780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101BF7-551F-4737-BCAE-01690F8A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476" y="2033549"/>
            <a:ext cx="3576576" cy="33741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F1AB99-96E8-4DC6-BDBD-E708B22760E2}"/>
              </a:ext>
            </a:extLst>
          </p:cNvPr>
          <p:cNvGrpSpPr/>
          <p:nvPr/>
        </p:nvGrpSpPr>
        <p:grpSpPr>
          <a:xfrm>
            <a:off x="771456" y="4919241"/>
            <a:ext cx="1362334" cy="1640983"/>
            <a:chOff x="771456" y="4919241"/>
            <a:chExt cx="1362334" cy="1640983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E90B242C-794E-4850-8F34-E4A8CA38980A}"/>
                </a:ext>
              </a:extLst>
            </p:cNvPr>
            <p:cNvSpPr/>
            <p:nvPr/>
          </p:nvSpPr>
          <p:spPr>
            <a:xfrm>
              <a:off x="1319514" y="4919241"/>
              <a:ext cx="266218" cy="8102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856AE7-B8B5-46FC-B065-FEAAA83BC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56" y="5729227"/>
              <a:ext cx="13623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endPara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91E6B-6F13-43D1-AFCC-FF014FBA2674}"/>
              </a:ext>
            </a:extLst>
          </p:cNvPr>
          <p:cNvGrpSpPr/>
          <p:nvPr/>
        </p:nvGrpSpPr>
        <p:grpSpPr>
          <a:xfrm>
            <a:off x="8387293" y="5324354"/>
            <a:ext cx="1629162" cy="1742343"/>
            <a:chOff x="8387293" y="5324354"/>
            <a:chExt cx="1629162" cy="1742343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67BFB36-3A7B-4089-902C-47E684A61356}"/>
                </a:ext>
              </a:extLst>
            </p:cNvPr>
            <p:cNvSpPr/>
            <p:nvPr/>
          </p:nvSpPr>
          <p:spPr>
            <a:xfrm>
              <a:off x="8935656" y="5324354"/>
              <a:ext cx="266218" cy="80974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2DB981-C0D6-462E-B636-D07BA2A0A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293" y="6235700"/>
              <a:ext cx="16291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Vận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động</a:t>
              </a:r>
              <a:endPara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3F10A5-CD71-42CF-B51A-D341F8F40094}"/>
              </a:ext>
            </a:extLst>
          </p:cNvPr>
          <p:cNvGrpSpPr/>
          <p:nvPr/>
        </p:nvGrpSpPr>
        <p:grpSpPr>
          <a:xfrm>
            <a:off x="2990126" y="4892559"/>
            <a:ext cx="4602865" cy="2102667"/>
            <a:chOff x="2990126" y="4892559"/>
            <a:chExt cx="4602865" cy="2102667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4693EF00-0CF8-413B-855C-D2AE8C451B1A}"/>
                </a:ext>
              </a:extLst>
            </p:cNvPr>
            <p:cNvSpPr/>
            <p:nvPr/>
          </p:nvSpPr>
          <p:spPr>
            <a:xfrm>
              <a:off x="4479403" y="4892559"/>
              <a:ext cx="266218" cy="836909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0F175D-EA71-4C6D-92F8-FEA6DF29B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126" y="5794897"/>
              <a:ext cx="460286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muối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dinh</a:t>
              </a: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dưỡng</a:t>
              </a:r>
              <a:endPara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9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BA3D2E-5015-4C47-AA8D-5DFDBDC8B558}"/>
              </a:ext>
            </a:extLst>
          </p:cNvPr>
          <p:cNvSpPr/>
          <p:nvPr/>
        </p:nvSpPr>
        <p:spPr>
          <a:xfrm>
            <a:off x="5755866" y="1011335"/>
            <a:ext cx="1509177" cy="79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51E50-C27E-4EEE-81D3-6B6BBA752C0D}"/>
              </a:ext>
            </a:extLst>
          </p:cNvPr>
          <p:cNvSpPr/>
          <p:nvPr/>
        </p:nvSpPr>
        <p:spPr>
          <a:xfrm>
            <a:off x="8241175" y="1697354"/>
            <a:ext cx="2831612" cy="10900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6506B-7FFC-4871-9AC6-ADA9A8A54EB0}"/>
              </a:ext>
            </a:extLst>
          </p:cNvPr>
          <p:cNvSpPr/>
          <p:nvPr/>
        </p:nvSpPr>
        <p:spPr>
          <a:xfrm>
            <a:off x="1666754" y="1710991"/>
            <a:ext cx="2754775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1529D-F616-4390-A7ED-9A89A0DA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9" y="180338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CBC0F-D6A4-4AF8-ADA1-5D5A59992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9" y="879994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94A1D-9514-46BE-9C12-7F662478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165" y="1130300"/>
            <a:ext cx="1509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TẾ BÀO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C0CB7E-D58F-4E33-A032-12E1F39BD08A}"/>
              </a:ext>
            </a:extLst>
          </p:cNvPr>
          <p:cNvGrpSpPr/>
          <p:nvPr/>
        </p:nvGrpSpPr>
        <p:grpSpPr>
          <a:xfrm>
            <a:off x="1796944" y="1697354"/>
            <a:ext cx="3921964" cy="1213966"/>
            <a:chOff x="1796944" y="1697354"/>
            <a:chExt cx="3921964" cy="1213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8632C2-E777-406A-9967-D1659C66F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944" y="1710991"/>
              <a:ext cx="267088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Tế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bào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sơ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Cấu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tạo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đơn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giản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1831CF5-D4DE-464C-874F-9AA07DDB74AB}"/>
                </a:ext>
              </a:extLst>
            </p:cNvPr>
            <p:cNvCxnSpPr/>
            <p:nvPr/>
          </p:nvCxnSpPr>
          <p:spPr>
            <a:xfrm flipH="1">
              <a:off x="4476254" y="1697354"/>
              <a:ext cx="1242654" cy="4291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BC75E2-4E4D-4781-B025-AF51E97490E5}"/>
              </a:ext>
            </a:extLst>
          </p:cNvPr>
          <p:cNvGrpSpPr/>
          <p:nvPr/>
        </p:nvGrpSpPr>
        <p:grpSpPr>
          <a:xfrm>
            <a:off x="6943796" y="1526026"/>
            <a:ext cx="4094594" cy="1484784"/>
            <a:chOff x="6943796" y="1526026"/>
            <a:chExt cx="4094594" cy="14847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2AA96D-761F-4FA5-BA72-8AB38C6D0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7506" y="1810481"/>
              <a:ext cx="267088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Tế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bào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thực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Cấu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tạo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phức</a:t>
              </a: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tạp</a:t>
              </a:r>
              <a:endPara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4730A0-314C-48F7-A38D-A1565D4521D5}"/>
                </a:ext>
              </a:extLst>
            </p:cNvPr>
            <p:cNvCxnSpPr>
              <a:cxnSpLocks/>
            </p:cNvCxnSpPr>
            <p:nvPr/>
          </p:nvCxnSpPr>
          <p:spPr>
            <a:xfrm>
              <a:off x="6943796" y="1526026"/>
              <a:ext cx="1211331" cy="5362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261D1EB-4B28-4C89-988A-F2F0528E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29" y="2833938"/>
            <a:ext cx="3476625" cy="2352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90E1A3-B757-41B2-9206-A5C62141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40" y="3003029"/>
            <a:ext cx="3719493" cy="33376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8A1137-9573-4D98-A391-B3A9EF04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9" y="5019248"/>
            <a:ext cx="86115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DA8A3F-175A-4420-AFF9-E22442B8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8" y="5525090"/>
            <a:ext cx="107760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VD: vi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VD: TB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1/10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en-US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1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462F1-2784-43E5-AEFF-44675071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9" y="180338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6B268-9F9B-452E-93C3-C736CC03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997" y="714801"/>
            <a:ext cx="69998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196B490-C65A-4EF1-B240-5513B5F4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820" y="1219200"/>
            <a:ext cx="906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Quan sát hình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  <a:r>
              <a:rPr lang="vi-VN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.4,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  <a:r>
              <a:rPr lang="vi-VN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.5 hoàn thành nội dung phiếu học tập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7499184-AA42-4657-BCE3-42CD403C0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820" y="1897034"/>
            <a:ext cx="10591800" cy="5262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Phiếu học tập số 1.</a:t>
            </a:r>
            <a:r>
              <a:rPr lang="en-SG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(Nhóm 1,</a:t>
            </a:r>
            <a:r>
              <a:rPr lang="en-SG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</a:rPr>
              <a:t>2)</a:t>
            </a:r>
          </a:p>
          <a:p>
            <a:pPr algn="ctr">
              <a:defRPr/>
            </a:pPr>
            <a:r>
              <a:rPr lang="vi-VN" altLang="en-US" sz="2400" dirty="0">
                <a:solidFill>
                  <a:srgbClr val="002060"/>
                </a:solidFill>
                <a:latin typeface="+mj-lt"/>
              </a:rPr>
              <a:t>Thời gian: 3 phút</a:t>
            </a:r>
          </a:p>
          <a:p>
            <a:pPr algn="ctr"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SO SÁNH CẤU TẠO </a:t>
            </a:r>
          </a:p>
          <a:p>
            <a:pPr algn="ctr"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TẾ BÀO NHÂN SƠ VÀ  TẾ BÀO NHÂN THỰC</a:t>
            </a:r>
          </a:p>
          <a:p>
            <a:pPr>
              <a:defRPr/>
            </a:pPr>
            <a:r>
              <a:rPr lang="vi-VN" altLang="en-US" sz="2400" dirty="0">
                <a:latin typeface="+mj-lt"/>
              </a:rPr>
              <a:t>+ </a:t>
            </a:r>
            <a:r>
              <a:rPr lang="vi-VN" altLang="en-US" sz="2400" u="sng" dirty="0">
                <a:latin typeface="+mj-lt"/>
              </a:rPr>
              <a:t>Giống nhau</a:t>
            </a:r>
            <a:r>
              <a:rPr lang="vi-VN" altLang="en-US" sz="2400" dirty="0">
                <a:latin typeface="+mj-lt"/>
              </a:rPr>
              <a:t>:</a:t>
            </a:r>
          </a:p>
          <a:p>
            <a:pPr>
              <a:defRPr/>
            </a:pPr>
            <a:r>
              <a:rPr lang="vi-VN" altLang="en-US" sz="2400" dirty="0">
                <a:solidFill>
                  <a:srgbClr val="002060"/>
                </a:solidFill>
                <a:latin typeface="+mj-lt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defRPr/>
            </a:pPr>
            <a:r>
              <a:rPr lang="vi-VN" altLang="en-US" sz="2400" dirty="0">
                <a:latin typeface="+mj-lt"/>
              </a:rPr>
              <a:t>+ </a:t>
            </a:r>
            <a:r>
              <a:rPr lang="vi-VN" altLang="en-US" sz="2400" u="sng" dirty="0">
                <a:latin typeface="+mj-lt"/>
              </a:rPr>
              <a:t>Khác nhau: </a:t>
            </a:r>
          </a:p>
          <a:p>
            <a:pPr>
              <a:defRPr/>
            </a:pPr>
            <a:endParaRPr lang="vi-VN" altLang="en-US" sz="2400" dirty="0">
              <a:latin typeface="+mj-lt"/>
            </a:endParaRPr>
          </a:p>
          <a:p>
            <a:pPr>
              <a:defRPr/>
            </a:pPr>
            <a:r>
              <a:rPr lang="vi-VN" altLang="en-US" sz="2400" dirty="0">
                <a:latin typeface="+mj-lt"/>
              </a:rPr>
              <a:t>      </a:t>
            </a:r>
          </a:p>
          <a:p>
            <a:pPr>
              <a:defRPr/>
            </a:pPr>
            <a:endParaRPr lang="vi-VN" altLang="en-US" sz="2400" dirty="0">
              <a:latin typeface="+mj-lt"/>
            </a:endParaRPr>
          </a:p>
          <a:p>
            <a:pPr>
              <a:defRPr/>
            </a:pPr>
            <a:endParaRPr lang="vi-VN" altLang="en-US" sz="2400" dirty="0">
              <a:latin typeface="+mj-lt"/>
            </a:endParaRPr>
          </a:p>
          <a:p>
            <a:pPr>
              <a:defRPr/>
            </a:pPr>
            <a:r>
              <a:rPr lang="vi-VN" altLang="en-US" sz="2400" dirty="0">
                <a:latin typeface="+mj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5901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701183" y="1443841"/>
            <a:ext cx="10591800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 SÁNH CẤU TẠO 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TẾ BÀO NHÂN SƠ VÀ  TẾ BÀO NHÂN THỰC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altLang="en-US" sz="2800" u="sng" dirty="0">
                <a:latin typeface="Times New Roman" panose="02020603050405020304" pitchFamily="18" charset="0"/>
                <a:cs typeface="Arial" panose="020B0604020202020204" pitchFamily="34" charset="0"/>
              </a:rPr>
              <a:t>Giống nhau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có: 1. M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tế b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o; 2. Chất tế b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altLang="en-US" sz="2800" u="sng" dirty="0">
                <a:latin typeface="Times New Roman" panose="02020603050405020304" pitchFamily="18" charset="0"/>
                <a:cs typeface="Arial" panose="020B0604020202020204" pitchFamily="34" charset="0"/>
              </a:rPr>
              <a:t>Khác nhau: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lang="vi-VN" alt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12291" name="Table 12290"/>
          <p:cNvGraphicFramePr/>
          <p:nvPr/>
        </p:nvGraphicFramePr>
        <p:xfrm>
          <a:off x="2133600" y="3429000"/>
          <a:ext cx="7842250" cy="681038"/>
        </p:xfrm>
        <a:graphic>
          <a:graphicData uri="http://schemas.openxmlformats.org/drawingml/2006/table">
            <a:tbl>
              <a:tblPr/>
              <a:tblGrid>
                <a:gridCol w="392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sz="2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Tế bào nhân sơ</a:t>
                      </a:r>
                    </a:p>
                  </a:txBody>
                  <a:tcPr marL="91442" marR="91442" marT="45741" marB="4574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vi-VN" altLang="x-none" sz="2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Tế bào nhân thực</a:t>
                      </a:r>
                    </a:p>
                  </a:txBody>
                  <a:tcPr marL="91442" marR="91442" marT="45741" marB="4574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>
            <a:endCxn id="9219" idx="2"/>
          </p:cNvCxnSpPr>
          <p:nvPr/>
        </p:nvCxnSpPr>
        <p:spPr>
          <a:xfrm flipV="1">
            <a:off x="5997083" y="5414159"/>
            <a:ext cx="0" cy="737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8400" y="327660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5575" y="4495800"/>
            <a:ext cx="578167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latin typeface="Arial" panose="020B0604020202020204" pitchFamily="34" charset="0"/>
              </a:rPr>
              <a:t>- </a:t>
            </a:r>
            <a:r>
              <a:rPr lang="en-US" sz="2800" dirty="0">
                <a:latin typeface="Arial" panose="020B0604020202020204" pitchFamily="34" charset="0"/>
              </a:rPr>
              <a:t>Không có màng nhân bao bọc (vùng nhân)</a:t>
            </a:r>
            <a:r>
              <a:rPr sz="2800" dirty="0">
                <a:latin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</a:rPr>
              <a:t>- Kích thước nhỏ = 1/10 tế bào nhân thực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572000"/>
            <a:ext cx="5558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latin typeface="Arial" panose="020B0604020202020204" pitchFamily="34" charset="0"/>
              </a:rPr>
              <a:t>- Có</a:t>
            </a:r>
            <a:r>
              <a:rPr lang="en-US" sz="2800" dirty="0">
                <a:latin typeface="Arial" panose="020B0604020202020204" pitchFamily="34" charset="0"/>
              </a:rPr>
              <a:t> màng nhân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bao bọc</a:t>
            </a:r>
            <a:r>
              <a:rPr sz="2800" dirty="0">
                <a:latin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</a:rPr>
              <a:t>- Kích thước lớn hơn.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7934F-1373-4539-A9B3-D0EBCD62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30008" cy="1847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21CD61-FE74-4C4F-B927-B12AFCEF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195" y="184540"/>
            <a:ext cx="2730009" cy="27824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689F5-28A4-4AEF-930B-A3E3452C3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9" y="180338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7CF3573-287C-451B-BF4E-C8E2ACE08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94603"/>
            <a:ext cx="11506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7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69BA4803-5D35-4A59-A1CC-A371CBB25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19100"/>
            <a:ext cx="1150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EF760B-476D-4D64-8BBF-15B931AA3880}"/>
              </a:ext>
            </a:extLst>
          </p:cNvPr>
          <p:cNvCxnSpPr/>
          <p:nvPr/>
        </p:nvCxnSpPr>
        <p:spPr>
          <a:xfrm>
            <a:off x="4343400" y="2362200"/>
            <a:ext cx="76200" cy="327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49482A-4216-4017-B064-1B41A4F3FCE1}"/>
              </a:ext>
            </a:extLst>
          </p:cNvPr>
          <p:cNvCxnSpPr/>
          <p:nvPr/>
        </p:nvCxnSpPr>
        <p:spPr>
          <a:xfrm>
            <a:off x="3429000" y="2667000"/>
            <a:ext cx="9144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9A136A-3A59-4BBF-870D-F27A66E8A09C}"/>
              </a:ext>
            </a:extLst>
          </p:cNvPr>
          <p:cNvCxnSpPr/>
          <p:nvPr/>
        </p:nvCxnSpPr>
        <p:spPr>
          <a:xfrm>
            <a:off x="3352800" y="3429000"/>
            <a:ext cx="106680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A2203C-6A5D-4ED1-8AF0-361340BCBCF3}"/>
              </a:ext>
            </a:extLst>
          </p:cNvPr>
          <p:cNvCxnSpPr/>
          <p:nvPr/>
        </p:nvCxnSpPr>
        <p:spPr>
          <a:xfrm flipV="1">
            <a:off x="3352800" y="2590800"/>
            <a:ext cx="990600" cy="1600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B7BA1F-CFE9-47EA-89F4-9B1775446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66355"/>
              </p:ext>
            </p:extLst>
          </p:nvPr>
        </p:nvGraphicFramePr>
        <p:xfrm>
          <a:off x="1628775" y="1785938"/>
          <a:ext cx="9572625" cy="3471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42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Điểm phân biệt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thực vật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động vật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8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Hình dạng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8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 Lục lạp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4" name="Rectangle 2">
            <a:extLst>
              <a:ext uri="{FF2B5EF4-FFF2-40B4-BE49-F238E27FC236}">
                <a16:creationId xmlns:a16="http://schemas.microsoft.com/office/drawing/2014/main" id="{C83E08B8-3D2E-489F-B900-A01EFF0C7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46038"/>
            <a:ext cx="52308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Phiếu học tập số 3. ( Nhóm 5,6)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Thời gian 3 phút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1285" name="TextBox 1">
            <a:extLst>
              <a:ext uri="{FF2B5EF4-FFF2-40B4-BE49-F238E27FC236}">
                <a16:creationId xmlns:a16="http://schemas.microsoft.com/office/drawing/2014/main" id="{4986B1A3-D8B5-4C82-844A-6B4D7207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942975"/>
            <a:ext cx="964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Câu 1</a:t>
            </a:r>
            <a:r>
              <a:rPr lang="vi-VN" altLang="en-US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 Nêu điểm khác biệt của tế bào thực vật và tế bào thực vật.</a:t>
            </a:r>
            <a:endParaRPr lang="vi-VN" alt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F2679-EDC4-48D4-9E56-2CB45BE73518}"/>
              </a:ext>
            </a:extLst>
          </p:cNvPr>
          <p:cNvSpPr txBox="1"/>
          <p:nvPr/>
        </p:nvSpPr>
        <p:spPr>
          <a:xfrm>
            <a:off x="1524000" y="5481638"/>
            <a:ext cx="9067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altLang="en-US" sz="2400" b="1" u="sng" dirty="0">
                <a:solidFill>
                  <a:schemeClr val="tx2"/>
                </a:solidFill>
                <a:cs typeface="Calibri" panose="020F0502020204030204" pitchFamily="34" charset="0"/>
              </a:rPr>
              <a:t>Câu 2</a:t>
            </a:r>
            <a:r>
              <a:rPr lang="vi-VN" altLang="en-US" sz="2400" b="1" dirty="0">
                <a:solidFill>
                  <a:schemeClr val="tx2"/>
                </a:solidFill>
                <a:cs typeface="Calibri" panose="020F0502020204030204" pitchFamily="34" charset="0"/>
              </a:rPr>
              <a:t>. </a:t>
            </a:r>
            <a:r>
              <a:rPr lang="vi-VN" sz="2400" b="1" dirty="0">
                <a:solidFill>
                  <a:schemeClr val="tx2"/>
                </a:solidFill>
              </a:rPr>
              <a:t>Tại sao thực vật có khả năng quang hợp?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  <p:bldP spid="11285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0EF0-BE97-4F73-BF5B-36C9B1199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9" y="4112986"/>
            <a:ext cx="3176286" cy="21227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9415A0-0B38-4522-8C84-D72407EFCEE5}"/>
              </a:ext>
            </a:extLst>
          </p:cNvPr>
          <p:cNvGrpSpPr/>
          <p:nvPr/>
        </p:nvGrpSpPr>
        <p:grpSpPr>
          <a:xfrm>
            <a:off x="58298" y="59822"/>
            <a:ext cx="4744618" cy="3624743"/>
            <a:chOff x="58298" y="59822"/>
            <a:chExt cx="4744618" cy="36247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D0F6E2-D680-48D9-88DA-821D177C5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8" y="59822"/>
              <a:ext cx="4744618" cy="3163078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1CDDA1C8-76B9-4698-8264-355A35505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478" y="3222900"/>
              <a:ext cx="2816225" cy="46166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Arial" panose="020B0604020202020204" pitchFamily="34" charset="0"/>
                </a:rPr>
                <a:t>Ngôi</a:t>
              </a:r>
              <a:r>
                <a:rPr lang="en-US" altLang="en-US" sz="2400" dirty="0">
                  <a:latin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</a:rPr>
                <a:t>nhà</a:t>
              </a:r>
              <a:endParaRPr lang="vi-VN" alt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2BE0B5A-3985-4E56-B047-51CD12EC3565}"/>
              </a:ext>
            </a:extLst>
          </p:cNvPr>
          <p:cNvGrpSpPr/>
          <p:nvPr/>
        </p:nvGrpSpPr>
        <p:grpSpPr>
          <a:xfrm>
            <a:off x="1195387" y="4112985"/>
            <a:ext cx="2816225" cy="2584380"/>
            <a:chOff x="1195387" y="4112985"/>
            <a:chExt cx="2816225" cy="25843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94EA81-F63C-40F0-A35B-01F55918B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190" y="4112985"/>
              <a:ext cx="2122715" cy="2122715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33D4415C-6470-4E1C-AFC4-A8252BD4D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387" y="6235700"/>
              <a:ext cx="2816225" cy="46166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Arial" panose="020B0604020202020204" pitchFamily="34" charset="0"/>
                </a:rPr>
                <a:t>Viên</a:t>
              </a:r>
              <a:r>
                <a:rPr lang="en-US" altLang="en-US" sz="2400" dirty="0">
                  <a:latin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</a:rPr>
                <a:t>gạch</a:t>
              </a:r>
              <a:endParaRPr lang="vi-VN" alt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25BC0E-D8BA-42EA-9ADD-852749D84588}"/>
              </a:ext>
            </a:extLst>
          </p:cNvPr>
          <p:cNvGrpSpPr/>
          <p:nvPr/>
        </p:nvGrpSpPr>
        <p:grpSpPr>
          <a:xfrm>
            <a:off x="5281895" y="343608"/>
            <a:ext cx="4456145" cy="3085392"/>
            <a:chOff x="5357325" y="510332"/>
            <a:chExt cx="4456145" cy="30853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E4B227-DF97-4161-8BA4-73FE4457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25" y="510332"/>
              <a:ext cx="4456145" cy="2336282"/>
            </a:xfrm>
            <a:prstGeom prst="rect">
              <a:avLst/>
            </a:prstGeom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C8AB574A-25B4-4B74-A949-1104919B0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1976" y="3134059"/>
              <a:ext cx="2816225" cy="46166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Arial" panose="020B0604020202020204" pitchFamily="34" charset="0"/>
                </a:rPr>
                <a:t>Tổ</a:t>
              </a:r>
              <a:r>
                <a:rPr lang="en-US" altLang="en-US" sz="2400" dirty="0">
                  <a:latin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</a:rPr>
                <a:t>ong</a:t>
              </a:r>
              <a:endParaRPr lang="vi-VN" altLang="en-US" sz="2400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D121B6-779D-4A4A-AE07-3BF1C97AA671}"/>
              </a:ext>
            </a:extLst>
          </p:cNvPr>
          <p:cNvCxnSpPr/>
          <p:nvPr/>
        </p:nvCxnSpPr>
        <p:spPr>
          <a:xfrm>
            <a:off x="10217020" y="2217225"/>
            <a:ext cx="0" cy="229533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2">
            <a:extLst>
              <a:ext uri="{FF2B5EF4-FFF2-40B4-BE49-F238E27FC236}">
                <a16:creationId xmlns:a16="http://schemas.microsoft.com/office/drawing/2014/main" id="{BEAA4FFF-1AA4-4176-AED2-85271E1FD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009" y="2684291"/>
            <a:ext cx="15675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QUAN SÁT</a:t>
            </a:r>
          </a:p>
        </p:txBody>
      </p:sp>
    </p:spTree>
    <p:extLst>
      <p:ext uri="{BB962C8B-B14F-4D97-AF65-F5344CB8AC3E}">
        <p14:creationId xmlns:p14="http://schemas.microsoft.com/office/powerpoint/2010/main" val="65190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FA57CF-5B97-405B-B653-FDDB71E5D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85633"/>
              </p:ext>
            </p:extLst>
          </p:nvPr>
        </p:nvGraphicFramePr>
        <p:xfrm>
          <a:off x="1554163" y="1706563"/>
          <a:ext cx="9572625" cy="3471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42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Điểm phân biệt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thực vật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Tế bào động vật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8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Hình dạng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8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2. Lục lạp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78" marR="6857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56" name="Rectangle 2">
            <a:extLst>
              <a:ext uri="{FF2B5EF4-FFF2-40B4-BE49-F238E27FC236}">
                <a16:creationId xmlns:a16="http://schemas.microsoft.com/office/drawing/2014/main" id="{00B73AD7-DC9D-4A52-907B-8FE9533D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46038"/>
            <a:ext cx="52308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Phiếu học tập số 3. ( Nhóm 5,6)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Thời gian 3 phút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4357" name="TextBox 1">
            <a:extLst>
              <a:ext uri="{FF2B5EF4-FFF2-40B4-BE49-F238E27FC236}">
                <a16:creationId xmlns:a16="http://schemas.microsoft.com/office/drawing/2014/main" id="{11B32BD3-EC01-45B9-A3C4-13133CC5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942975"/>
            <a:ext cx="9952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Câu 1</a:t>
            </a:r>
            <a:r>
              <a:rPr lang="vi-VN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Nêu điểm khác biệt của tế bào thực vật và tế bào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vật.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4B1DA-E8D4-474F-A3D5-2979388F47FE}"/>
              </a:ext>
            </a:extLst>
          </p:cNvPr>
          <p:cNvSpPr txBox="1"/>
          <p:nvPr/>
        </p:nvSpPr>
        <p:spPr>
          <a:xfrm>
            <a:off x="1524000" y="5334000"/>
            <a:ext cx="9067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Câu 2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vi-VN" altLang="en-US" sz="2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Tại sao thực vật có khả năng quang hợp?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7312A-C255-4ECA-9AD8-E751706DC516}"/>
              </a:ext>
            </a:extLst>
          </p:cNvPr>
          <p:cNvSpPr txBox="1"/>
          <p:nvPr/>
        </p:nvSpPr>
        <p:spPr>
          <a:xfrm>
            <a:off x="838200" y="5867400"/>
            <a:ext cx="1041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chemeClr val="accent1"/>
                </a:solidFill>
              </a:rPr>
              <a:t>- Thực vật có bào quan lục lạp nên có khả năng quang hợp.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2F902-80AC-4F7E-9135-5EB786FD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2" y="2550545"/>
            <a:ext cx="2819400" cy="13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xenlulozo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F1564-3D44-4F28-B1FA-84F2A4BE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541202"/>
            <a:ext cx="2819400" cy="13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xenlulozo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thường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0FB7B-8A58-4353-8AAC-F5494D31C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0386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D38F4-0B6F-4B9D-8703-EB9EE5CE8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4038600"/>
            <a:ext cx="195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C22308-FDAE-432D-8B56-F5F7A83B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9" y="180338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A615A01-5BDB-431E-A2AE-662CCD73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27150"/>
            <a:ext cx="3810000" cy="4203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E64F649-2510-4A6E-9EAC-2F07D8DF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02" y="1633622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5C4B72E-EF7F-43EF-AB84-2D3843F23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39" y="3209998"/>
            <a:ext cx="56621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ý thuyết bài cấu trúc tế bào nhân thực môn sinh học lớp 10 sách cánh diều">
            <a:extLst>
              <a:ext uri="{FF2B5EF4-FFF2-40B4-BE49-F238E27FC236}">
                <a16:creationId xmlns:a16="http://schemas.microsoft.com/office/drawing/2014/main" id="{3B835277-289A-653A-3594-13BE30A4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5" y="790161"/>
            <a:ext cx="9382539" cy="52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3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0E3C2-01A1-4DB3-9119-EE0754138141}"/>
              </a:ext>
            </a:extLst>
          </p:cNvPr>
          <p:cNvSpPr txBox="1"/>
          <p:nvPr/>
        </p:nvSpPr>
        <p:spPr>
          <a:xfrm>
            <a:off x="653143" y="973710"/>
            <a:ext cx="11070771" cy="4951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quam 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bào: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bào: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nhân:</a:t>
            </a:r>
            <a:r>
              <a:rPr lang="en-US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01FB3-8A04-44C9-ADDB-89CEA580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86" y="408938"/>
            <a:ext cx="61504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85E0D-63FA-4567-B6F4-D02EAF4E2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1" y="108735"/>
            <a:ext cx="777648" cy="7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3EEC4-CFF2-44FB-AFB2-DFD279F4D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08" y="180338"/>
            <a:ext cx="5074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8423C-E0E4-4AE3-BD4C-BEF62CFE0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64" y="719754"/>
            <a:ext cx="11005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A6BCA-1903-4B6D-8266-9FCC0E79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47" y="1331847"/>
            <a:ext cx="5256447" cy="2353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9FACD-BF5C-4EA4-81EA-B84ADEC4D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022" y="1130300"/>
            <a:ext cx="3709178" cy="3478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1DC8DE-87A9-487D-B137-2E13A0CB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8070"/>
            <a:ext cx="6244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CA212B-67AB-40AA-B2DD-ACD598AB8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72" y="4950473"/>
            <a:ext cx="6953250" cy="8572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B0781F1-BC29-450E-B233-508FB822E2EE}"/>
              </a:ext>
            </a:extLst>
          </p:cNvPr>
          <p:cNvGrpSpPr/>
          <p:nvPr/>
        </p:nvGrpSpPr>
        <p:grpSpPr>
          <a:xfrm>
            <a:off x="7949682" y="5292142"/>
            <a:ext cx="3540191" cy="573833"/>
            <a:chOff x="7949682" y="5292142"/>
            <a:chExt cx="3540191" cy="573833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BCB5B69-B3E2-4BE5-A221-C82D9C02A422}"/>
                </a:ext>
              </a:extLst>
            </p:cNvPr>
            <p:cNvSpPr/>
            <p:nvPr/>
          </p:nvSpPr>
          <p:spPr>
            <a:xfrm>
              <a:off x="7949682" y="5430417"/>
              <a:ext cx="905069" cy="2972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5AF98-2448-47FD-8F69-620C9A1DB75C}"/>
                </a:ext>
              </a:extLst>
            </p:cNvPr>
            <p:cNvSpPr/>
            <p:nvPr/>
          </p:nvSpPr>
          <p:spPr>
            <a:xfrm>
              <a:off x="9012336" y="5292142"/>
              <a:ext cx="2477537" cy="57383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bào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28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B4722-1CC0-4B8E-9A23-5FA8ED1E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11430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altLang="en-US" sz="2800" b="1" u="sng" dirty="0">
                <a:latin typeface="+mj-lt"/>
              </a:rPr>
              <a:t>Câu 1</a:t>
            </a:r>
            <a:r>
              <a:rPr lang="vi-VN" altLang="en-US" sz="2800" b="1" dirty="0">
                <a:latin typeface="+mj-lt"/>
              </a:rPr>
              <a:t>. Chức năng của màng tế bào là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A) chứa vật chất di truyền, điều khiển mọi hoạt động sống của tế bào.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B) bảo vệ và kiểm soát các chất đi vào, đi ra khỏi tế bào.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C) chứa các bào quan, là nơi diễn ra các hoạt động sống của tế bào.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D) tham gia vào quá trình quang hợp của tế bào.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b="1" u="sng" dirty="0">
                <a:latin typeface="+mj-lt"/>
              </a:rPr>
              <a:t>Câu 2</a:t>
            </a:r>
            <a:r>
              <a:rPr lang="vi-VN" altLang="en-US" sz="2800" b="1" dirty="0">
                <a:latin typeface="+mj-lt"/>
              </a:rPr>
              <a:t>. Thành phần nào có chức năng điều khiển hoạt động của tế bào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A) nhân.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B) tế bào chất.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C) màng tế bào.</a:t>
            </a:r>
            <a:endParaRPr lang="en-US" altLang="en-US" sz="2800" dirty="0">
              <a:latin typeface="+mj-lt"/>
            </a:endParaRPr>
          </a:p>
          <a:p>
            <a:pPr>
              <a:defRPr/>
            </a:pPr>
            <a:r>
              <a:rPr lang="vi-VN" altLang="en-US" sz="2800" dirty="0">
                <a:latin typeface="+mj-lt"/>
              </a:rPr>
              <a:t> D) lục lạp.</a:t>
            </a:r>
            <a:endParaRPr lang="en-US" altLang="en-US" sz="2800" dirty="0">
              <a:latin typeface="+mj-lt"/>
            </a:endParaRPr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AEC7EE87-6216-4EBB-B00A-43DF495CF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altLang="en-US" sz="2800" b="1" dirty="0">
                <a:solidFill>
                  <a:srgbClr val="002060"/>
                </a:solidFill>
                <a:latin typeface="+mj-lt"/>
              </a:rPr>
              <a:t>LUYỆN TẬP</a:t>
            </a:r>
            <a:endParaRPr lang="en-US" alt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D0E6C25-64BF-4B3C-A7C2-F15B0110A18F}"/>
              </a:ext>
            </a:extLst>
          </p:cNvPr>
          <p:cNvSpPr/>
          <p:nvPr/>
        </p:nvSpPr>
        <p:spPr>
          <a:xfrm>
            <a:off x="457200" y="1676400"/>
            <a:ext cx="509588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433BB86-0877-4E3C-8DA2-2B9A44EFFE94}"/>
              </a:ext>
            </a:extLst>
          </p:cNvPr>
          <p:cNvSpPr/>
          <p:nvPr/>
        </p:nvSpPr>
        <p:spPr>
          <a:xfrm>
            <a:off x="381000" y="3810000"/>
            <a:ext cx="509588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37A0F267-29FE-4A6F-B474-8228E4A80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1181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chứa các bào quan, là nơi diễn ra các hoạt động sống của tế bào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A) nhân.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B) tế bào chất.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C) màng tế bào.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D) lục lạp.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4.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tế bào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Hình cầu, hình thoi.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đĩa, hình sợi.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Hình sao, hình trụ.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D) Nhiều hình dạng.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FAD9974-E2A2-4EE1-A5F8-0A65B7056346}"/>
              </a:ext>
            </a:extLst>
          </p:cNvPr>
          <p:cNvSpPr/>
          <p:nvPr/>
        </p:nvSpPr>
        <p:spPr>
          <a:xfrm>
            <a:off x="609600" y="1371600"/>
            <a:ext cx="3810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114EDAF-07F0-4341-9CA6-6B17D951D524}"/>
              </a:ext>
            </a:extLst>
          </p:cNvPr>
          <p:cNvSpPr/>
          <p:nvPr/>
        </p:nvSpPr>
        <p:spPr>
          <a:xfrm>
            <a:off x="533400" y="4419600"/>
            <a:ext cx="3810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ckgrnd011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219200"/>
            <a:ext cx="9144000" cy="475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4038600"/>
            <a:ext cx="1728788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AutoShape 4"/>
          <p:cNvSpPr/>
          <p:nvPr/>
        </p:nvSpPr>
        <p:spPr>
          <a:xfrm>
            <a:off x="3124200" y="762000"/>
            <a:ext cx="6324600" cy="11430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DẶN DÒ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10000" y="1981200"/>
            <a:ext cx="6019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3600" b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baseline="2000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Về nhà học bài, trả lời câu hỏi SGK.</a:t>
            </a:r>
          </a:p>
          <a:p>
            <a:pPr>
              <a:buNone/>
            </a:pPr>
            <a:r>
              <a:rPr lang="en-US" altLang="en-US" sz="3600" b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baseline="2000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Chuẩn bị trước bài mới.</a:t>
            </a:r>
          </a:p>
        </p:txBody>
      </p:sp>
      <p:pic>
        <p:nvPicPr>
          <p:cNvPr id="27654" name="where do you go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24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9363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91A9B1-8AAB-46EE-A507-92805CB91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E601668-F14F-4F16-8A1B-A51686ACC435}"/>
              </a:ext>
            </a:extLst>
          </p:cNvPr>
          <p:cNvSpPr/>
          <p:nvPr/>
        </p:nvSpPr>
        <p:spPr>
          <a:xfrm>
            <a:off x="2509935" y="4077477"/>
            <a:ext cx="7333861" cy="194076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Cảm</a:t>
            </a:r>
            <a:r>
              <a:rPr lang="en-US" sz="4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ơn</a:t>
            </a:r>
            <a:r>
              <a:rPr lang="en-US" sz="4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các</a:t>
            </a:r>
            <a:r>
              <a:rPr lang="en-US" sz="4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em</a:t>
            </a:r>
            <a:r>
              <a:rPr lang="en-US" sz="4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đã</a:t>
            </a:r>
            <a:r>
              <a:rPr lang="en-US" sz="4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lắng</a:t>
            </a:r>
            <a:r>
              <a:rPr lang="en-US" sz="48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nghe</a:t>
            </a:r>
            <a:endParaRPr lang="en-US" sz="48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06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6B6BED-3D32-4989-A838-9A64832DF979}"/>
              </a:ext>
            </a:extLst>
          </p:cNvPr>
          <p:cNvGrpSpPr/>
          <p:nvPr/>
        </p:nvGrpSpPr>
        <p:grpSpPr>
          <a:xfrm>
            <a:off x="1013149" y="0"/>
            <a:ext cx="9717056" cy="5445762"/>
            <a:chOff x="1013149" y="0"/>
            <a:chExt cx="9717056" cy="5445762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BA0DBBD-282D-405A-9AD0-DF19696051AB}"/>
                </a:ext>
              </a:extLst>
            </p:cNvPr>
            <p:cNvSpPr/>
            <p:nvPr/>
          </p:nvSpPr>
          <p:spPr>
            <a:xfrm>
              <a:off x="4152124" y="0"/>
              <a:ext cx="6578081" cy="2542581"/>
            </a:xfrm>
            <a:prstGeom prst="cloudCallout">
              <a:avLst>
                <a:gd name="adj1" fmla="val -57473"/>
                <a:gd name="adj2" fmla="val 7826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tòa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5FCF6A-2A6F-4499-BB05-DA66D20EF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3149" y="2635887"/>
              <a:ext cx="2514600" cy="2809875"/>
            </a:xfrm>
            <a:prstGeom prst="rect">
              <a:avLst/>
            </a:prstGeom>
          </p:spPr>
        </p:pic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BCD70137-1CF3-4670-B896-A0D58039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213" y="4509091"/>
            <a:ext cx="40005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200" b="1" dirty="0" err="1">
                <a:latin typeface="Bodoni MT Black" panose="02070A03080606020203" pitchFamily="18" charset="0"/>
              </a:rPr>
              <a:t>Vậy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E7A9AD-B4BC-4EA9-8E0B-89AC8AF34D3A}"/>
              </a:ext>
            </a:extLst>
          </p:cNvPr>
          <p:cNvGrpSpPr/>
          <p:nvPr/>
        </p:nvGrpSpPr>
        <p:grpSpPr>
          <a:xfrm>
            <a:off x="4758612" y="2623557"/>
            <a:ext cx="7372564" cy="3510543"/>
            <a:chOff x="4758612" y="2623557"/>
            <a:chExt cx="7372564" cy="35105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D93B05-B18E-4772-9D36-59BBE0A5C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7726" y="2623557"/>
              <a:ext cx="2983450" cy="3510543"/>
            </a:xfrm>
            <a:prstGeom prst="rect">
              <a:avLst/>
            </a:prstGeom>
          </p:spPr>
        </p:pic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01C00C8C-17FA-42AF-874D-181A4EF9F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612" y="3198167"/>
              <a:ext cx="4389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tế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bào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cơ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thể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người</a:t>
              </a:r>
              <a:endParaRPr lang="vi-VN" altLang="en-US" sz="24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14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7DFBC27-C8DF-4C05-BAE4-9DCB547C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148" y="705534"/>
            <a:ext cx="3342640" cy="646331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990FEE1-8B59-494C-99CE-B47A7F14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98" y="1945310"/>
            <a:ext cx="4113505" cy="83099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C6CA2A5-6E7A-4F0D-B886-988B771A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432857"/>
            <a:ext cx="4100803" cy="83099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2F74A01-44CA-4474-BB70-02425E24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601207"/>
            <a:ext cx="4100803" cy="83099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EB3320-FF2F-4989-9997-FE512D9B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91" y="4632051"/>
            <a:ext cx="4994209" cy="46166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4778DA8-66DF-4AB7-89C2-37CAE313B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91" y="3429000"/>
            <a:ext cx="4994209" cy="83099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8E6C5F4-460A-4CCE-8823-EC766C55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93" y="1929657"/>
            <a:ext cx="4994209" cy="83099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lạp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095D134-6E2E-4B16-ACCD-1879E6FE5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08" y="112343"/>
            <a:ext cx="4382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 </a:t>
            </a:r>
            <a:r>
              <a:rPr lang="en-US" alt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endParaRPr lang="en-US" alt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3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E10E9D-8F1E-407D-A4D4-5734C927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0" y="1320319"/>
            <a:ext cx="3941337" cy="2561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831943-0FBF-4C34-A1D5-66BB1E92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0" y="3993027"/>
            <a:ext cx="4094436" cy="189557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8E991B-2F37-4218-BBF9-B7A31A708B68}"/>
              </a:ext>
            </a:extLst>
          </p:cNvPr>
          <p:cNvSpPr/>
          <p:nvPr/>
        </p:nvSpPr>
        <p:spPr>
          <a:xfrm>
            <a:off x="7744408" y="2584580"/>
            <a:ext cx="3331029" cy="1653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ABAA29-831B-4A8D-9CD3-7FC5ED080FDB}"/>
              </a:ext>
            </a:extLst>
          </p:cNvPr>
          <p:cNvGrpSpPr/>
          <p:nvPr/>
        </p:nvGrpSpPr>
        <p:grpSpPr>
          <a:xfrm>
            <a:off x="7148805" y="2242800"/>
            <a:ext cx="3989186" cy="2268473"/>
            <a:chOff x="7148805" y="2242800"/>
            <a:chExt cx="3989186" cy="22684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E5A3C63-7FA6-42D9-8D48-CEB9790C0957}"/>
                </a:ext>
              </a:extLst>
            </p:cNvPr>
            <p:cNvSpPr/>
            <p:nvPr/>
          </p:nvSpPr>
          <p:spPr>
            <a:xfrm>
              <a:off x="7806962" y="2615701"/>
              <a:ext cx="3331029" cy="1895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Quan </a:t>
              </a:r>
              <a:r>
                <a:rPr lang="en-US" dirty="0" err="1"/>
                <a:t>sát</a:t>
              </a:r>
              <a:r>
                <a:rPr lang="en-US" dirty="0"/>
                <a:t> </a:t>
              </a:r>
              <a:r>
                <a:rPr lang="en-US" dirty="0" err="1"/>
                <a:t>hình</a:t>
              </a:r>
              <a:r>
                <a:rPr lang="en-US" dirty="0"/>
                <a:t> </a:t>
              </a:r>
              <a:r>
                <a:rPr lang="en-US" dirty="0" err="1"/>
                <a:t>bên</a:t>
              </a:r>
              <a:r>
                <a:rPr lang="en-US" dirty="0"/>
                <a:t>, </a:t>
              </a:r>
              <a:r>
                <a:rPr lang="en-US" dirty="0" err="1"/>
                <a:t>em</a:t>
              </a:r>
              <a:r>
                <a:rPr lang="en-US" dirty="0"/>
                <a:t> </a:t>
              </a:r>
              <a:r>
                <a:rPr lang="en-US" dirty="0" err="1"/>
                <a:t>hãy</a:t>
              </a:r>
              <a:r>
                <a:rPr lang="en-US" dirty="0"/>
                <a:t> </a:t>
              </a:r>
              <a:r>
                <a:rPr lang="en-US" dirty="0" err="1"/>
                <a:t>cho</a:t>
              </a:r>
              <a:r>
                <a:rPr lang="en-US" dirty="0"/>
                <a:t> </a:t>
              </a:r>
              <a:r>
                <a:rPr lang="en-US" dirty="0" err="1"/>
                <a:t>biết</a:t>
              </a:r>
              <a:r>
                <a:rPr lang="en-US" dirty="0"/>
                <a:t> </a:t>
              </a:r>
              <a:r>
                <a:rPr lang="en-US" dirty="0" err="1"/>
                <a:t>đơn</a:t>
              </a:r>
              <a:r>
                <a:rPr lang="en-US" dirty="0"/>
                <a:t> </a:t>
              </a:r>
              <a:r>
                <a:rPr lang="en-US" dirty="0" err="1"/>
                <a:t>vị</a:t>
              </a:r>
              <a:r>
                <a:rPr lang="en-US" dirty="0"/>
                <a:t> </a:t>
              </a:r>
              <a:r>
                <a:rPr lang="en-US" dirty="0" err="1"/>
                <a:t>cấu</a:t>
              </a:r>
              <a:r>
                <a:rPr lang="en-US" dirty="0"/>
                <a:t> </a:t>
              </a:r>
              <a:r>
                <a:rPr lang="en-US" dirty="0" err="1"/>
                <a:t>trúc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cơ</a:t>
              </a:r>
              <a:r>
                <a:rPr lang="en-US" dirty="0"/>
                <a:t> </a:t>
              </a:r>
              <a:r>
                <a:rPr lang="en-US" dirty="0" err="1"/>
                <a:t>thể</a:t>
              </a:r>
              <a:r>
                <a:rPr lang="en-US" dirty="0"/>
                <a:t> </a:t>
              </a:r>
              <a:r>
                <a:rPr lang="en-US" dirty="0" err="1"/>
                <a:t>sinh</a:t>
              </a:r>
              <a:r>
                <a:rPr lang="en-US" dirty="0"/>
                <a:t> </a:t>
              </a:r>
              <a:r>
                <a:rPr lang="en-US" dirty="0" err="1"/>
                <a:t>vật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gì</a:t>
              </a:r>
              <a:r>
                <a:rPr lang="en-US" dirty="0"/>
                <a:t>?</a:t>
              </a: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9FCC3B07-8E92-4988-B3BB-257F3D49DC19}"/>
                </a:ext>
              </a:extLst>
            </p:cNvPr>
            <p:cNvSpPr/>
            <p:nvPr/>
          </p:nvSpPr>
          <p:spPr>
            <a:xfrm>
              <a:off x="7148805" y="2242800"/>
              <a:ext cx="1017037" cy="883227"/>
            </a:xfrm>
            <a:prstGeom prst="wedgeEllipseCallou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21913E81-9913-4D81-A88D-8EC02D22C574}"/>
                </a:ext>
              </a:extLst>
            </p:cNvPr>
            <p:cNvSpPr/>
            <p:nvPr/>
          </p:nvSpPr>
          <p:spPr>
            <a:xfrm rot="18128684">
              <a:off x="7722026" y="2450226"/>
              <a:ext cx="609425" cy="645569"/>
            </a:xfrm>
            <a:prstGeom prst="wedgeEllipseCallou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7EDE8D-0416-4995-AEB3-3018D53CE41E}"/>
              </a:ext>
            </a:extLst>
          </p:cNvPr>
          <p:cNvSpPr/>
          <p:nvPr/>
        </p:nvSpPr>
        <p:spPr>
          <a:xfrm>
            <a:off x="0" y="6151266"/>
            <a:ext cx="12192000" cy="7078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con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,…)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08280ED-3BE8-4ABA-B17B-E90C51D1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788" y="130779"/>
            <a:ext cx="5477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17: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84B8A92-4A26-449A-82F2-EF782D3EA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39" y="737350"/>
            <a:ext cx="49046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F38A9A1-BBE6-4261-9E83-39A115780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611" y="825602"/>
            <a:ext cx="43891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Tế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là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gì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vi-VN" altLang="en-US" sz="3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729257-76EE-4943-9EC2-A2574A030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672681"/>
            <a:ext cx="3177906" cy="2677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AF80F-7DBC-4A09-BDB3-1A260E4BB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9" y="3930174"/>
            <a:ext cx="3177905" cy="2380861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6A6B8E56-CCFD-463F-BF46-9BC4DB83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39" y="102749"/>
            <a:ext cx="3995671" cy="46166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78265A-D858-452D-B7D8-538FE0733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795" y="564414"/>
            <a:ext cx="3031575" cy="6237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1B7FB-A992-4D51-8E9E-758A9895F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073" y="290789"/>
            <a:ext cx="1952625" cy="1343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B9DBD9-995F-4B4B-BEDB-7AC735382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273" y="2043185"/>
            <a:ext cx="1714500" cy="104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55535B-5BF5-42B2-AD69-6698279E3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5273" y="3706276"/>
            <a:ext cx="1733550" cy="1000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EADD09-2181-4DE4-8033-D0538239F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5273" y="5120605"/>
            <a:ext cx="1600200" cy="971550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C715FDA8-74BC-4D31-B19E-05C15A13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073" y="1702145"/>
            <a:ext cx="2337124" cy="40011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32913EC7-6EF8-406E-8345-A3B873051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073" y="3090935"/>
            <a:ext cx="2337124" cy="40011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58C9AACE-4819-4A8F-8164-8E2F51A19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073" y="4643316"/>
            <a:ext cx="2337124" cy="40011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7ACA51E0-6D88-4C51-8390-DCA6774F0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9073" y="6124309"/>
            <a:ext cx="2337124" cy="40011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3CADCFFE-EBC6-4AC0-BF4E-80B69E27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271" y="6324364"/>
            <a:ext cx="3751684" cy="40011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D1A408-4463-48F7-AE29-581254F15E4E}"/>
              </a:ext>
            </a:extLst>
          </p:cNvPr>
          <p:cNvCxnSpPr/>
          <p:nvPr/>
        </p:nvCxnSpPr>
        <p:spPr>
          <a:xfrm flipV="1">
            <a:off x="6484776" y="1212980"/>
            <a:ext cx="2416628" cy="689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611BFA-84F9-4494-B895-F87A49716CA7}"/>
              </a:ext>
            </a:extLst>
          </p:cNvPr>
          <p:cNvCxnSpPr/>
          <p:nvPr/>
        </p:nvCxnSpPr>
        <p:spPr>
          <a:xfrm>
            <a:off x="6096000" y="2379306"/>
            <a:ext cx="2805404" cy="102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166BF0-FA5C-4660-A000-755654039A25}"/>
              </a:ext>
            </a:extLst>
          </p:cNvPr>
          <p:cNvCxnSpPr/>
          <p:nvPr/>
        </p:nvCxnSpPr>
        <p:spPr>
          <a:xfrm flipV="1">
            <a:off x="5887616" y="4282751"/>
            <a:ext cx="3051594" cy="494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44C0BA-5F0D-4A16-A9AF-3306F4FFC59F}"/>
              </a:ext>
            </a:extLst>
          </p:cNvPr>
          <p:cNvCxnSpPr/>
          <p:nvPr/>
        </p:nvCxnSpPr>
        <p:spPr>
          <a:xfrm>
            <a:off x="6096000" y="5523722"/>
            <a:ext cx="2843210" cy="121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">
            <a:extLst>
              <a:ext uri="{FF2B5EF4-FFF2-40B4-BE49-F238E27FC236}">
                <a16:creationId xmlns:a16="http://schemas.microsoft.com/office/drawing/2014/main" id="{D06AED67-6424-4C61-BCCB-5C3E1E86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85" y="3394114"/>
            <a:ext cx="3111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alt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9C1D6E54-A53F-48C6-A223-C45B0AA68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85" y="6339752"/>
            <a:ext cx="3111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</a:t>
            </a:r>
          </a:p>
          <a:p>
            <a:pPr>
              <a:defRPr/>
            </a:pPr>
            <a:endParaRPr lang="en-US" altLang="en-US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78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9CE94E-9F40-4964-915B-7EB263781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11" y="139960"/>
            <a:ext cx="5608670" cy="6335486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1A51B4B-A679-4706-A06D-32E4C00E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74" y="1864645"/>
            <a:ext cx="3575697" cy="363176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pPr marL="457200" indent="-457200" algn="just">
              <a:spcBef>
                <a:spcPct val="50000"/>
              </a:spcBef>
              <a:buAutoNum type="alphaLcPeriod"/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AutoNum type="alphaLcPeriod"/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AutoNum type="alphaLcPeriod"/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AutoNum type="alphaLcPeriod"/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AutoNum type="alphaLcPeriod"/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AutoNum type="alphaLcPeriod"/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AutoNum type="alphaLcPeriod"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896E52-51B8-4687-A206-4F0BE6BFE568}"/>
              </a:ext>
            </a:extLst>
          </p:cNvPr>
          <p:cNvGrpSpPr/>
          <p:nvPr/>
        </p:nvGrpSpPr>
        <p:grpSpPr>
          <a:xfrm>
            <a:off x="408474" y="5159829"/>
            <a:ext cx="4545687" cy="1302489"/>
            <a:chOff x="408474" y="5159829"/>
            <a:chExt cx="4545687" cy="1302489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D19EC5B7-9858-4391-B86E-8AC649EE4C1A}"/>
                </a:ext>
              </a:extLst>
            </p:cNvPr>
            <p:cNvSpPr/>
            <p:nvPr/>
          </p:nvSpPr>
          <p:spPr>
            <a:xfrm>
              <a:off x="2341983" y="5159829"/>
              <a:ext cx="419317" cy="690465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B4E69201-289E-4F70-BE42-04F52E2CC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74" y="6000653"/>
              <a:ext cx="4545687" cy="461665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endPara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BCCC740B-87FA-40E6-9EEB-788525511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42" y="87962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9897BFC-4FA9-4B94-AE65-5D11B283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42" y="725929"/>
            <a:ext cx="52323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69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E97FA5-ECCC-4C8A-B1D6-0EE372DE6D4F}"/>
              </a:ext>
            </a:extLst>
          </p:cNvPr>
          <p:cNvSpPr/>
          <p:nvPr/>
        </p:nvSpPr>
        <p:spPr>
          <a:xfrm>
            <a:off x="0" y="5430416"/>
            <a:ext cx="12192000" cy="14287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Một</a:t>
            </a:r>
            <a:r>
              <a:rPr lang="en-US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chức</a:t>
            </a:r>
            <a:r>
              <a:rPr lang="en-US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năng</a:t>
            </a:r>
            <a:r>
              <a:rPr lang="en-US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tế</a:t>
            </a:r>
            <a:r>
              <a:rPr lang="en-US" altLang="en-US" sz="4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bào</a:t>
            </a:r>
            <a:endParaRPr lang="en-US" altLang="en-US" sz="4000" b="1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86F62-6BF9-4B56-B810-B90BDD886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80" y="0"/>
            <a:ext cx="2787519" cy="20906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E9FE46-9AAA-4B82-878A-FEDE67054FA5}"/>
              </a:ext>
            </a:extLst>
          </p:cNvPr>
          <p:cNvGrpSpPr/>
          <p:nvPr/>
        </p:nvGrpSpPr>
        <p:grpSpPr>
          <a:xfrm>
            <a:off x="0" y="0"/>
            <a:ext cx="4389114" cy="2656975"/>
            <a:chOff x="0" y="0"/>
            <a:chExt cx="4389114" cy="26569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A2BC52-EF3A-4291-B9A8-23EE1269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01820" cy="2313992"/>
            </a:xfrm>
            <a:prstGeom prst="rect">
              <a:avLst/>
            </a:prstGeom>
          </p:spPr>
        </p:pic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2012D0C3-A78B-4684-A619-EEBEEFF24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56865"/>
              <a:ext cx="43891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trưởng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phát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triển</a:t>
              </a:r>
              <a:endParaRPr lang="vi-VN" altLang="en-US" sz="2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4BDD61-D938-4E5D-9018-61DEFE97C982}"/>
              </a:ext>
            </a:extLst>
          </p:cNvPr>
          <p:cNvGrpSpPr/>
          <p:nvPr/>
        </p:nvGrpSpPr>
        <p:grpSpPr>
          <a:xfrm>
            <a:off x="4031171" y="84980"/>
            <a:ext cx="2064829" cy="2571995"/>
            <a:chOff x="4031171" y="84980"/>
            <a:chExt cx="2064829" cy="25719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167094-AD72-49AB-BC84-913A0476A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171" y="84980"/>
              <a:ext cx="2064829" cy="2090639"/>
            </a:xfrm>
            <a:prstGeom prst="rect">
              <a:avLst/>
            </a:prstGeom>
          </p:spPr>
        </p:pic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2DD927CD-1EB5-4CCE-9DC7-420E60CA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139" y="2256865"/>
              <a:ext cx="15578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Vận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động</a:t>
              </a:r>
              <a:endParaRPr lang="vi-VN" altLang="en-US" sz="2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BA641227-69DD-4678-99C6-7922D4C79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796" y="2113937"/>
            <a:ext cx="1706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ứng</a:t>
            </a:r>
            <a:endParaRPr lang="vi-VN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0B47C3-995A-4F59-A2C4-9BDB3DD76A72}"/>
              </a:ext>
            </a:extLst>
          </p:cNvPr>
          <p:cNvGrpSpPr/>
          <p:nvPr/>
        </p:nvGrpSpPr>
        <p:grpSpPr>
          <a:xfrm>
            <a:off x="66092" y="2856903"/>
            <a:ext cx="3345024" cy="2446634"/>
            <a:chOff x="66092" y="2856903"/>
            <a:chExt cx="3345024" cy="244663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757287-B564-4812-B712-563D46298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2" y="2856903"/>
              <a:ext cx="3345024" cy="2090640"/>
            </a:xfrm>
            <a:prstGeom prst="rect">
              <a:avLst/>
            </a:prstGeom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6A1EA1F5-9460-406D-8BB6-181AC7428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80" y="4903427"/>
              <a:ext cx="18008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sản</a:t>
              </a:r>
              <a:endParaRPr lang="vi-VN" altLang="en-US" sz="2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DFFDBF-32F7-4466-8118-9FD99A21EA47}"/>
              </a:ext>
            </a:extLst>
          </p:cNvPr>
          <p:cNvGrpSpPr/>
          <p:nvPr/>
        </p:nvGrpSpPr>
        <p:grpSpPr>
          <a:xfrm>
            <a:off x="6222223" y="2856903"/>
            <a:ext cx="3962400" cy="2424518"/>
            <a:chOff x="6222223" y="2856903"/>
            <a:chExt cx="3962400" cy="24245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016FB7-A56B-4FA4-9BAE-131AE3B1A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223" y="2856903"/>
              <a:ext cx="3962400" cy="1981200"/>
            </a:xfrm>
            <a:prstGeom prst="rect">
              <a:avLst/>
            </a:prstGeom>
          </p:spPr>
        </p:pic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F96BC4DD-F96F-4564-BDF1-AECB1D445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176" y="4881311"/>
              <a:ext cx="2836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Trao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đổi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chất</a:t>
              </a:r>
              <a:endParaRPr lang="vi-VN" altLang="en-US" sz="20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70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D25A3E-657D-40C6-BF92-C1241945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54" y="197703"/>
            <a:ext cx="4389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0C1D694-F4C1-4645-98F1-C44B4780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298" y="636054"/>
            <a:ext cx="4389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Rút</a:t>
            </a:r>
            <a:r>
              <a:rPr lang="en-US" altLang="en-US" sz="4000" b="1" dirty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ra </a:t>
            </a:r>
            <a:r>
              <a:rPr lang="en-US" altLang="en-US" sz="4000" b="1" dirty="0" err="1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kết</a:t>
            </a:r>
            <a:r>
              <a:rPr lang="en-US" altLang="en-US" sz="4000" b="1" dirty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luận</a:t>
            </a:r>
            <a:endParaRPr lang="vi-VN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174B734-A654-4566-B219-7F7E4C3FB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548939"/>
            <a:ext cx="8515741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Mọi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đều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năng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D6E6A83-2DFC-4B59-96A8-6A4B9309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43" y="2682904"/>
            <a:ext cx="7483151" cy="27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vi-VN" alt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7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1063</TotalTime>
  <Words>1508</Words>
  <Application>Microsoft Macintosh PowerPoint</Application>
  <PresentationFormat>Widescreen</PresentationFormat>
  <Paragraphs>187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SimSun</vt:lpstr>
      <vt:lpstr>Yu Gothic UI Semibold</vt:lpstr>
      <vt:lpstr>Arial</vt:lpstr>
      <vt:lpstr>Arial Black</vt:lpstr>
      <vt:lpstr>Arial Rounded MT Bold</vt:lpstr>
      <vt:lpstr>Bodoni MT Black</vt:lpstr>
      <vt:lpstr>Calibri</vt:lpstr>
      <vt:lpstr>Calibri Light</vt:lpstr>
      <vt:lpstr>Cooper Black</vt:lpstr>
      <vt:lpstr>Showcard Gothic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doan</dc:creator>
  <cp:lastModifiedBy>Trang Đoàn Thị Thu</cp:lastModifiedBy>
  <cp:revision>106</cp:revision>
  <dcterms:created xsi:type="dcterms:W3CDTF">2021-08-27T01:40:59Z</dcterms:created>
  <dcterms:modified xsi:type="dcterms:W3CDTF">2024-11-16T07:38:01Z</dcterms:modified>
</cp:coreProperties>
</file>