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</p:sldMasterIdLst>
  <p:sldIdLst>
    <p:sldId id="403" r:id="rId2"/>
    <p:sldId id="305" r:id="rId3"/>
    <p:sldId id="434" r:id="rId4"/>
    <p:sldId id="413" r:id="rId5"/>
    <p:sldId id="414" r:id="rId6"/>
    <p:sldId id="416" r:id="rId7"/>
    <p:sldId id="418" r:id="rId8"/>
    <p:sldId id="419" r:id="rId9"/>
    <p:sldId id="417" r:id="rId10"/>
    <p:sldId id="420" r:id="rId11"/>
    <p:sldId id="435" r:id="rId12"/>
    <p:sldId id="421" r:id="rId13"/>
    <p:sldId id="422" r:id="rId14"/>
    <p:sldId id="423" r:id="rId15"/>
    <p:sldId id="424" r:id="rId16"/>
    <p:sldId id="425" r:id="rId17"/>
    <p:sldId id="426" r:id="rId18"/>
    <p:sldId id="428" r:id="rId19"/>
    <p:sldId id="436" r:id="rId20"/>
    <p:sldId id="437" r:id="rId21"/>
    <p:sldId id="438" r:id="rId22"/>
    <p:sldId id="429" r:id="rId23"/>
    <p:sldId id="430" r:id="rId24"/>
    <p:sldId id="431" r:id="rId25"/>
    <p:sldId id="432" r:id="rId26"/>
    <p:sldId id="433" r:id="rId27"/>
    <p:sldId id="31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DBA"/>
    <a:srgbClr val="FFFFCC"/>
    <a:srgbClr val="CC6600"/>
    <a:srgbClr val="3333FF"/>
    <a:srgbClr val="00FFFF"/>
    <a:srgbClr val="0066FF"/>
    <a:srgbClr val="D492D2"/>
    <a:srgbClr val="000000"/>
    <a:srgbClr val="EDC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>
        <p:scale>
          <a:sx n="65" d="100"/>
          <a:sy n="65" d="100"/>
        </p:scale>
        <p:origin x="2312" y="10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image" Target="../media/image1.jpeg"/><Relationship Id="rId4" Type="http://schemas.openxmlformats.org/officeDocument/2006/relationships/image" Target="../media/image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image" Target="../media/image1.jpeg"/><Relationship Id="rId4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E1D2DD-7C3D-414A-B706-F93280096E13}" type="doc">
      <dgm:prSet loTypeId="urn:microsoft.com/office/officeart/2008/layout/TitledPictureBlocks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C706030-158B-480D-80CB-0697F4B6DE9E}">
      <dgm:prSet phldrT="[Text]"/>
      <dgm:spPr/>
      <dgm:t>
        <a:bodyPr/>
        <a:lstStyle/>
        <a:p>
          <a:r>
            <a:rPr lang="en-US" b="1">
              <a:latin typeface="+mj-lt"/>
              <a:cs typeface="Times New Roman" panose="02020603050405020304" pitchFamily="18" charset="0"/>
            </a:rPr>
            <a:t>Đo chiều dài</a:t>
          </a:r>
          <a:endParaRPr lang="en-US"/>
        </a:p>
      </dgm:t>
    </dgm:pt>
    <dgm:pt modelId="{B4A2029A-B500-4A06-88DC-6276F7D295B4}" type="parTrans" cxnId="{F80294A1-82F4-4DAA-B10F-F0AA776EDC60}">
      <dgm:prSet/>
      <dgm:spPr/>
      <dgm:t>
        <a:bodyPr/>
        <a:lstStyle/>
        <a:p>
          <a:endParaRPr lang="en-US"/>
        </a:p>
      </dgm:t>
    </dgm:pt>
    <dgm:pt modelId="{55A3FAAE-82E3-4D9E-A68D-FD5BEDFA4B20}" type="sibTrans" cxnId="{F80294A1-82F4-4DAA-B10F-F0AA776EDC60}">
      <dgm:prSet/>
      <dgm:spPr/>
      <dgm:t>
        <a:bodyPr/>
        <a:lstStyle/>
        <a:p>
          <a:endParaRPr lang="en-US"/>
        </a:p>
      </dgm:t>
    </dgm:pt>
    <dgm:pt modelId="{4617CDF6-AF8B-4DB9-AE00-0A3DF6D518E7}">
      <dgm:prSet phldrT="[Text]"/>
      <dgm:spPr/>
      <dgm:t>
        <a:bodyPr/>
        <a:lstStyle/>
        <a:p>
          <a:r>
            <a:rPr lang="en-US" b="1">
              <a:latin typeface="+mj-lt"/>
              <a:cs typeface="Times New Roman" panose="02020603050405020304" pitchFamily="18" charset="0"/>
            </a:rPr>
            <a:t>Đo khối lượng</a:t>
          </a:r>
          <a:endParaRPr lang="en-US"/>
        </a:p>
      </dgm:t>
    </dgm:pt>
    <dgm:pt modelId="{686A83BA-8F41-4B27-8AE3-C54C337D116E}" type="parTrans" cxnId="{A81B4EA5-2856-438D-ACD1-4B5162D4656C}">
      <dgm:prSet/>
      <dgm:spPr/>
      <dgm:t>
        <a:bodyPr/>
        <a:lstStyle/>
        <a:p>
          <a:endParaRPr lang="en-US"/>
        </a:p>
      </dgm:t>
    </dgm:pt>
    <dgm:pt modelId="{2F38781C-2F77-40C9-BF51-C0071231B06B}" type="sibTrans" cxnId="{A81B4EA5-2856-438D-ACD1-4B5162D4656C}">
      <dgm:prSet/>
      <dgm:spPr/>
      <dgm:t>
        <a:bodyPr/>
        <a:lstStyle/>
        <a:p>
          <a:endParaRPr lang="en-US"/>
        </a:p>
      </dgm:t>
    </dgm:pt>
    <dgm:pt modelId="{8BC6B1B0-1254-43E6-A550-D9BE9FF24EEA}">
      <dgm:prSet phldrT="[Text]"/>
      <dgm:spPr/>
      <dgm:t>
        <a:bodyPr/>
        <a:lstStyle/>
        <a:p>
          <a:r>
            <a:rPr lang="en-US" b="1">
              <a:latin typeface="+mj-lt"/>
              <a:cs typeface="Times New Roman" panose="02020603050405020304" pitchFamily="18" charset="0"/>
            </a:rPr>
            <a:t>Đo thời gian</a:t>
          </a:r>
          <a:endParaRPr lang="en-US"/>
        </a:p>
      </dgm:t>
    </dgm:pt>
    <dgm:pt modelId="{73046B91-F111-4F08-B349-B52E3713757F}" type="parTrans" cxnId="{F4CEB6AE-E2A4-4D01-B9C0-A3B752F1DF70}">
      <dgm:prSet/>
      <dgm:spPr/>
      <dgm:t>
        <a:bodyPr/>
        <a:lstStyle/>
        <a:p>
          <a:endParaRPr lang="en-US"/>
        </a:p>
      </dgm:t>
    </dgm:pt>
    <dgm:pt modelId="{62A51CA6-F842-44B1-B251-E627DF8EA25B}" type="sibTrans" cxnId="{F4CEB6AE-E2A4-4D01-B9C0-A3B752F1DF70}">
      <dgm:prSet/>
      <dgm:spPr/>
      <dgm:t>
        <a:bodyPr/>
        <a:lstStyle/>
        <a:p>
          <a:endParaRPr lang="en-US"/>
        </a:p>
      </dgm:t>
    </dgm:pt>
    <dgm:pt modelId="{1E8C5CCA-93BC-470A-985C-A8DBCC0638A2}">
      <dgm:prSet phldrT="[Text]"/>
      <dgm:spPr/>
      <dgm:t>
        <a:bodyPr/>
        <a:lstStyle/>
        <a:p>
          <a:r>
            <a:rPr lang="en-US" b="1">
              <a:latin typeface="+mj-lt"/>
              <a:cs typeface="Times New Roman" panose="02020603050405020304" pitchFamily="18" charset="0"/>
            </a:rPr>
            <a:t>Đo nhiệt độ</a:t>
          </a:r>
          <a:endParaRPr lang="en-US"/>
        </a:p>
      </dgm:t>
    </dgm:pt>
    <dgm:pt modelId="{2E562EA9-B5E7-44CA-83AA-14700F160605}" type="parTrans" cxnId="{71495364-C6B2-432F-85F7-8C45C5E693E8}">
      <dgm:prSet/>
      <dgm:spPr/>
      <dgm:t>
        <a:bodyPr/>
        <a:lstStyle/>
        <a:p>
          <a:endParaRPr lang="en-US"/>
        </a:p>
      </dgm:t>
    </dgm:pt>
    <dgm:pt modelId="{2583DFAE-D767-473B-864B-7BA6CA349CF0}" type="sibTrans" cxnId="{71495364-C6B2-432F-85F7-8C45C5E693E8}">
      <dgm:prSet/>
      <dgm:spPr/>
      <dgm:t>
        <a:bodyPr/>
        <a:lstStyle/>
        <a:p>
          <a:endParaRPr lang="en-US"/>
        </a:p>
      </dgm:t>
    </dgm:pt>
    <dgm:pt modelId="{35F4F251-540C-409E-BF9F-1CEEBA271012}" type="pres">
      <dgm:prSet presAssocID="{55E1D2DD-7C3D-414A-B706-F93280096E13}" presName="rootNode" presStyleCnt="0">
        <dgm:presLayoutVars>
          <dgm:chMax/>
          <dgm:chPref/>
          <dgm:dir/>
          <dgm:animLvl val="lvl"/>
        </dgm:presLayoutVars>
      </dgm:prSet>
      <dgm:spPr/>
    </dgm:pt>
    <dgm:pt modelId="{D9F0BD40-559D-43DD-9254-FDAA58B7A895}" type="pres">
      <dgm:prSet presAssocID="{FC706030-158B-480D-80CB-0697F4B6DE9E}" presName="composite" presStyleCnt="0"/>
      <dgm:spPr/>
    </dgm:pt>
    <dgm:pt modelId="{B63E44E7-149C-4F5F-8635-34003CD2DBE3}" type="pres">
      <dgm:prSet presAssocID="{FC706030-158B-480D-80CB-0697F4B6DE9E}" presName="ParentText" presStyleLbl="node1" presStyleIdx="0" presStyleCnt="4" custLinFactNeighborX="56781" custLinFactNeighborY="-2359">
        <dgm:presLayoutVars>
          <dgm:chMax val="1"/>
          <dgm:chPref val="1"/>
          <dgm:bulletEnabled val="1"/>
        </dgm:presLayoutVars>
      </dgm:prSet>
      <dgm:spPr/>
    </dgm:pt>
    <dgm:pt modelId="{D21C5161-FA1C-4F66-83CC-A8FE83902B98}" type="pres">
      <dgm:prSet presAssocID="{FC706030-158B-480D-80CB-0697F4B6DE9E}" presName="Image" presStyleLbl="bgImgPlace1" presStyleIdx="0" presStyleCnt="4" custLinFactNeighborX="56781" custLinFactNeighborY="-406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849E80D6-6041-4014-941B-BC8E99E81FD7}" type="pres">
      <dgm:prSet presAssocID="{FC706030-158B-480D-80CB-0697F4B6DE9E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4F19B500-FDF3-4F33-BB21-B9CBCD041DD0}" type="pres">
      <dgm:prSet presAssocID="{55A3FAAE-82E3-4D9E-A68D-FD5BEDFA4B20}" presName="sibTrans" presStyleCnt="0"/>
      <dgm:spPr/>
    </dgm:pt>
    <dgm:pt modelId="{34C54A6F-6EC5-477C-9743-47EDB2A59025}" type="pres">
      <dgm:prSet presAssocID="{4617CDF6-AF8B-4DB9-AE00-0A3DF6D518E7}" presName="composite" presStyleCnt="0"/>
      <dgm:spPr/>
    </dgm:pt>
    <dgm:pt modelId="{ECB78227-B6E5-4874-ACEE-67A1DDAA5658}" type="pres">
      <dgm:prSet presAssocID="{4617CDF6-AF8B-4DB9-AE00-0A3DF6D518E7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04D9295E-D888-40D8-AAB4-C89D1BD69C38}" type="pres">
      <dgm:prSet presAssocID="{4617CDF6-AF8B-4DB9-AE00-0A3DF6D518E7}" presName="Image" presStyleLbl="bgImgPlace1" presStyleIdx="1" presStyleCnt="4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5D4A47F1-0CE8-4934-B6BA-7AFF297DFC29}" type="pres">
      <dgm:prSet presAssocID="{4617CDF6-AF8B-4DB9-AE00-0A3DF6D518E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92CE4D46-D857-4DA4-8CB2-0C3D8A4514DD}" type="pres">
      <dgm:prSet presAssocID="{2F38781C-2F77-40C9-BF51-C0071231B06B}" presName="sibTrans" presStyleCnt="0"/>
      <dgm:spPr/>
    </dgm:pt>
    <dgm:pt modelId="{C7303357-7483-462F-A796-131220E6E743}" type="pres">
      <dgm:prSet presAssocID="{8BC6B1B0-1254-43E6-A550-D9BE9FF24EEA}" presName="composite" presStyleCnt="0"/>
      <dgm:spPr/>
    </dgm:pt>
    <dgm:pt modelId="{F19451D7-DE07-4321-9D0B-D1519E14FE96}" type="pres">
      <dgm:prSet presAssocID="{8BC6B1B0-1254-43E6-A550-D9BE9FF24EEA}" presName="ParentText" presStyleLbl="node1" presStyleIdx="2" presStyleCnt="4" custLinFactNeighborX="-58501" custLinFactNeighborY="358">
        <dgm:presLayoutVars>
          <dgm:chMax val="1"/>
          <dgm:chPref val="1"/>
          <dgm:bulletEnabled val="1"/>
        </dgm:presLayoutVars>
      </dgm:prSet>
      <dgm:spPr/>
    </dgm:pt>
    <dgm:pt modelId="{05169999-F12A-4EEE-8FE2-8D3C1697F2C5}" type="pres">
      <dgm:prSet presAssocID="{8BC6B1B0-1254-43E6-A550-D9BE9FF24EEA}" presName="Image" presStyleLbl="bgImgPlace1" presStyleIdx="2" presStyleCnt="4" custLinFactNeighborX="-58501" custLinFactNeighborY="63"/>
      <dgm:spPr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</dgm:spPr>
    </dgm:pt>
    <dgm:pt modelId="{90D6FBB9-D723-4B0C-9D17-BFB393EE42F8}" type="pres">
      <dgm:prSet presAssocID="{8BC6B1B0-1254-43E6-A550-D9BE9FF24EEA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3D4A347E-A85E-4987-9A23-07B5E0EA6B75}" type="pres">
      <dgm:prSet presAssocID="{62A51CA6-F842-44B1-B251-E627DF8EA25B}" presName="sibTrans" presStyleCnt="0"/>
      <dgm:spPr/>
    </dgm:pt>
    <dgm:pt modelId="{5F85E6F6-9B66-4AAA-BD17-645B3EA3ED55}" type="pres">
      <dgm:prSet presAssocID="{1E8C5CCA-93BC-470A-985C-A8DBCC0638A2}" presName="composite" presStyleCnt="0"/>
      <dgm:spPr/>
    </dgm:pt>
    <dgm:pt modelId="{15CF01E9-82E6-47B0-A8BB-7BFB2BD3B890}" type="pres">
      <dgm:prSet presAssocID="{1E8C5CCA-93BC-470A-985C-A8DBCC0638A2}" presName="ParentText" presStyleLbl="node1" presStyleIdx="3" presStyleCnt="4" custLinFactX="-19756" custLinFactNeighborX="-100000" custLinFactNeighborY="358">
        <dgm:presLayoutVars>
          <dgm:chMax val="1"/>
          <dgm:chPref val="1"/>
          <dgm:bulletEnabled val="1"/>
        </dgm:presLayoutVars>
      </dgm:prSet>
      <dgm:spPr/>
    </dgm:pt>
    <dgm:pt modelId="{B0D61B78-7811-4F23-9F53-99D2516BE42C}" type="pres">
      <dgm:prSet presAssocID="{1E8C5CCA-93BC-470A-985C-A8DBCC0638A2}" presName="Image" presStyleLbl="bgImgPlace1" presStyleIdx="3" presStyleCnt="4" custLinFactX="-19756" custLinFactNeighborX="-100000" custLinFactNeighborY="63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6E71AE6F-3DB6-444B-90CC-3592ACC52E2B}" type="pres">
      <dgm:prSet presAssocID="{1E8C5CCA-93BC-470A-985C-A8DBCC0638A2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3AE1A08-677A-4684-B40B-94B1CA87D6C4}" type="presOf" srcId="{1E8C5CCA-93BC-470A-985C-A8DBCC0638A2}" destId="{15CF01E9-82E6-47B0-A8BB-7BFB2BD3B890}" srcOrd="0" destOrd="0" presId="urn:microsoft.com/office/officeart/2008/layout/TitledPictureBlocks"/>
    <dgm:cxn modelId="{47376646-34FD-4004-8A22-21F7ADC606F7}" type="presOf" srcId="{55E1D2DD-7C3D-414A-B706-F93280096E13}" destId="{35F4F251-540C-409E-BF9F-1CEEBA271012}" srcOrd="0" destOrd="0" presId="urn:microsoft.com/office/officeart/2008/layout/TitledPictureBlocks"/>
    <dgm:cxn modelId="{71495364-C6B2-432F-85F7-8C45C5E693E8}" srcId="{55E1D2DD-7C3D-414A-B706-F93280096E13}" destId="{1E8C5CCA-93BC-470A-985C-A8DBCC0638A2}" srcOrd="3" destOrd="0" parTransId="{2E562EA9-B5E7-44CA-83AA-14700F160605}" sibTransId="{2583DFAE-D767-473B-864B-7BA6CA349CF0}"/>
    <dgm:cxn modelId="{4D40698D-FF08-4EB0-9AB9-8EDCC2D29B7E}" type="presOf" srcId="{4617CDF6-AF8B-4DB9-AE00-0A3DF6D518E7}" destId="{ECB78227-B6E5-4874-ACEE-67A1DDAA5658}" srcOrd="0" destOrd="0" presId="urn:microsoft.com/office/officeart/2008/layout/TitledPictureBlocks"/>
    <dgm:cxn modelId="{0BAC5798-1E0F-40A0-938C-5A16602B79BD}" type="presOf" srcId="{FC706030-158B-480D-80CB-0697F4B6DE9E}" destId="{B63E44E7-149C-4F5F-8635-34003CD2DBE3}" srcOrd="0" destOrd="0" presId="urn:microsoft.com/office/officeart/2008/layout/TitledPictureBlocks"/>
    <dgm:cxn modelId="{F80294A1-82F4-4DAA-B10F-F0AA776EDC60}" srcId="{55E1D2DD-7C3D-414A-B706-F93280096E13}" destId="{FC706030-158B-480D-80CB-0697F4B6DE9E}" srcOrd="0" destOrd="0" parTransId="{B4A2029A-B500-4A06-88DC-6276F7D295B4}" sibTransId="{55A3FAAE-82E3-4D9E-A68D-FD5BEDFA4B20}"/>
    <dgm:cxn modelId="{A81B4EA5-2856-438D-ACD1-4B5162D4656C}" srcId="{55E1D2DD-7C3D-414A-B706-F93280096E13}" destId="{4617CDF6-AF8B-4DB9-AE00-0A3DF6D518E7}" srcOrd="1" destOrd="0" parTransId="{686A83BA-8F41-4B27-8AE3-C54C337D116E}" sibTransId="{2F38781C-2F77-40C9-BF51-C0071231B06B}"/>
    <dgm:cxn modelId="{F4CEB6AE-E2A4-4D01-B9C0-A3B752F1DF70}" srcId="{55E1D2DD-7C3D-414A-B706-F93280096E13}" destId="{8BC6B1B0-1254-43E6-A550-D9BE9FF24EEA}" srcOrd="2" destOrd="0" parTransId="{73046B91-F111-4F08-B349-B52E3713757F}" sibTransId="{62A51CA6-F842-44B1-B251-E627DF8EA25B}"/>
    <dgm:cxn modelId="{9C6D0DFA-50DD-4D6B-96FA-4A54F8F1EE8D}" type="presOf" srcId="{8BC6B1B0-1254-43E6-A550-D9BE9FF24EEA}" destId="{F19451D7-DE07-4321-9D0B-D1519E14FE96}" srcOrd="0" destOrd="0" presId="urn:microsoft.com/office/officeart/2008/layout/TitledPictureBlocks"/>
    <dgm:cxn modelId="{5919DBB4-800E-424F-AFE9-B4349D02E74B}" type="presParOf" srcId="{35F4F251-540C-409E-BF9F-1CEEBA271012}" destId="{D9F0BD40-559D-43DD-9254-FDAA58B7A895}" srcOrd="0" destOrd="0" presId="urn:microsoft.com/office/officeart/2008/layout/TitledPictureBlocks"/>
    <dgm:cxn modelId="{122241EF-C363-4995-807A-3CEC150B3047}" type="presParOf" srcId="{D9F0BD40-559D-43DD-9254-FDAA58B7A895}" destId="{B63E44E7-149C-4F5F-8635-34003CD2DBE3}" srcOrd="0" destOrd="0" presId="urn:microsoft.com/office/officeart/2008/layout/TitledPictureBlocks"/>
    <dgm:cxn modelId="{AC0A6FA8-B175-43D5-8315-BFAB44D4F5BD}" type="presParOf" srcId="{D9F0BD40-559D-43DD-9254-FDAA58B7A895}" destId="{D21C5161-FA1C-4F66-83CC-A8FE83902B98}" srcOrd="1" destOrd="0" presId="urn:microsoft.com/office/officeart/2008/layout/TitledPictureBlocks"/>
    <dgm:cxn modelId="{78A9A618-D13F-4827-BA30-91E9C577B946}" type="presParOf" srcId="{D9F0BD40-559D-43DD-9254-FDAA58B7A895}" destId="{849E80D6-6041-4014-941B-BC8E99E81FD7}" srcOrd="2" destOrd="0" presId="urn:microsoft.com/office/officeart/2008/layout/TitledPictureBlocks"/>
    <dgm:cxn modelId="{AFDBAB9F-128F-4813-AA1F-325C20045DAD}" type="presParOf" srcId="{35F4F251-540C-409E-BF9F-1CEEBA271012}" destId="{4F19B500-FDF3-4F33-BB21-B9CBCD041DD0}" srcOrd="1" destOrd="0" presId="urn:microsoft.com/office/officeart/2008/layout/TitledPictureBlocks"/>
    <dgm:cxn modelId="{5F9547B0-49C7-472B-8441-2A29F89D7A7A}" type="presParOf" srcId="{35F4F251-540C-409E-BF9F-1CEEBA271012}" destId="{34C54A6F-6EC5-477C-9743-47EDB2A59025}" srcOrd="2" destOrd="0" presId="urn:microsoft.com/office/officeart/2008/layout/TitledPictureBlocks"/>
    <dgm:cxn modelId="{3BED512E-416B-4938-A28A-88AF30F3816C}" type="presParOf" srcId="{34C54A6F-6EC5-477C-9743-47EDB2A59025}" destId="{ECB78227-B6E5-4874-ACEE-67A1DDAA5658}" srcOrd="0" destOrd="0" presId="urn:microsoft.com/office/officeart/2008/layout/TitledPictureBlocks"/>
    <dgm:cxn modelId="{D1F9D2FA-DC1C-404E-94BB-86195F27DFC3}" type="presParOf" srcId="{34C54A6F-6EC5-477C-9743-47EDB2A59025}" destId="{04D9295E-D888-40D8-AAB4-C89D1BD69C38}" srcOrd="1" destOrd="0" presId="urn:microsoft.com/office/officeart/2008/layout/TitledPictureBlocks"/>
    <dgm:cxn modelId="{A18CA80D-5C36-4A63-8CF8-7F7726C5C5B0}" type="presParOf" srcId="{34C54A6F-6EC5-477C-9743-47EDB2A59025}" destId="{5D4A47F1-0CE8-4934-B6BA-7AFF297DFC29}" srcOrd="2" destOrd="0" presId="urn:microsoft.com/office/officeart/2008/layout/TitledPictureBlocks"/>
    <dgm:cxn modelId="{27EE7C1D-4404-4473-9BEA-A3DDDDF95742}" type="presParOf" srcId="{35F4F251-540C-409E-BF9F-1CEEBA271012}" destId="{92CE4D46-D857-4DA4-8CB2-0C3D8A4514DD}" srcOrd="3" destOrd="0" presId="urn:microsoft.com/office/officeart/2008/layout/TitledPictureBlocks"/>
    <dgm:cxn modelId="{1100A16A-457C-4653-A53C-F2C5C3730960}" type="presParOf" srcId="{35F4F251-540C-409E-BF9F-1CEEBA271012}" destId="{C7303357-7483-462F-A796-131220E6E743}" srcOrd="4" destOrd="0" presId="urn:microsoft.com/office/officeart/2008/layout/TitledPictureBlocks"/>
    <dgm:cxn modelId="{2EC36345-F784-4F56-A26D-0DA2AC683B17}" type="presParOf" srcId="{C7303357-7483-462F-A796-131220E6E743}" destId="{F19451D7-DE07-4321-9D0B-D1519E14FE96}" srcOrd="0" destOrd="0" presId="urn:microsoft.com/office/officeart/2008/layout/TitledPictureBlocks"/>
    <dgm:cxn modelId="{D700DEE9-51B9-450D-8613-EA98F238E346}" type="presParOf" srcId="{C7303357-7483-462F-A796-131220E6E743}" destId="{05169999-F12A-4EEE-8FE2-8D3C1697F2C5}" srcOrd="1" destOrd="0" presId="urn:microsoft.com/office/officeart/2008/layout/TitledPictureBlocks"/>
    <dgm:cxn modelId="{6E3D3005-9526-4BB3-A239-113D2D99FF6C}" type="presParOf" srcId="{C7303357-7483-462F-A796-131220E6E743}" destId="{90D6FBB9-D723-4B0C-9D17-BFB393EE42F8}" srcOrd="2" destOrd="0" presId="urn:microsoft.com/office/officeart/2008/layout/TitledPictureBlocks"/>
    <dgm:cxn modelId="{A557C3A3-2CDD-4E85-8E1F-C5F6D54232AF}" type="presParOf" srcId="{35F4F251-540C-409E-BF9F-1CEEBA271012}" destId="{3D4A347E-A85E-4987-9A23-07B5E0EA6B75}" srcOrd="5" destOrd="0" presId="urn:microsoft.com/office/officeart/2008/layout/TitledPictureBlocks"/>
    <dgm:cxn modelId="{A4F5CD27-EE78-49C1-9A3F-8268CED97B03}" type="presParOf" srcId="{35F4F251-540C-409E-BF9F-1CEEBA271012}" destId="{5F85E6F6-9B66-4AAA-BD17-645B3EA3ED55}" srcOrd="6" destOrd="0" presId="urn:microsoft.com/office/officeart/2008/layout/TitledPictureBlocks"/>
    <dgm:cxn modelId="{57A3A41D-F54C-4293-949C-06E8FEFAA966}" type="presParOf" srcId="{5F85E6F6-9B66-4AAA-BD17-645B3EA3ED55}" destId="{15CF01E9-82E6-47B0-A8BB-7BFB2BD3B890}" srcOrd="0" destOrd="0" presId="urn:microsoft.com/office/officeart/2008/layout/TitledPictureBlocks"/>
    <dgm:cxn modelId="{448BD6B3-3BAA-477D-A591-A38C3627CF05}" type="presParOf" srcId="{5F85E6F6-9B66-4AAA-BD17-645B3EA3ED55}" destId="{B0D61B78-7811-4F23-9F53-99D2516BE42C}" srcOrd="1" destOrd="0" presId="urn:microsoft.com/office/officeart/2008/layout/TitledPictureBlocks"/>
    <dgm:cxn modelId="{C5C206A0-318D-40F3-A833-470F17A11D1A}" type="presParOf" srcId="{5F85E6F6-9B66-4AAA-BD17-645B3EA3ED55}" destId="{6E71AE6F-3DB6-444B-90CC-3592ACC52E2B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C5161-FA1C-4F66-83CC-A8FE83902B98}">
      <dsp:nvSpPr>
        <dsp:cNvPr id="0" name=""/>
        <dsp:cNvSpPr/>
      </dsp:nvSpPr>
      <dsp:spPr>
        <a:xfrm>
          <a:off x="1453939" y="1800490"/>
          <a:ext cx="2554965" cy="216480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3E44E7-149C-4F5F-8635-34003CD2DBE3}">
      <dsp:nvSpPr>
        <dsp:cNvPr id="0" name=""/>
        <dsp:cNvSpPr/>
      </dsp:nvSpPr>
      <dsp:spPr>
        <a:xfrm>
          <a:off x="1453939" y="1387703"/>
          <a:ext cx="2554965" cy="37277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+mj-lt"/>
              <a:cs typeface="Times New Roman" panose="02020603050405020304" pitchFamily="18" charset="0"/>
            </a:rPr>
            <a:t>Đo chiều dài</a:t>
          </a:r>
          <a:endParaRPr lang="en-US" sz="1600" kern="1200"/>
        </a:p>
      </dsp:txBody>
      <dsp:txXfrm>
        <a:off x="1453939" y="1387703"/>
        <a:ext cx="2554965" cy="372771"/>
      </dsp:txXfrm>
    </dsp:sp>
    <dsp:sp modelId="{04D9295E-D888-40D8-AAB4-C89D1BD69C38}">
      <dsp:nvSpPr>
        <dsp:cNvPr id="0" name=""/>
        <dsp:cNvSpPr/>
      </dsp:nvSpPr>
      <dsp:spPr>
        <a:xfrm>
          <a:off x="4204703" y="1809279"/>
          <a:ext cx="2554965" cy="2164806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CB78227-B6E5-4874-ACEE-67A1DDAA5658}">
      <dsp:nvSpPr>
        <dsp:cNvPr id="0" name=""/>
        <dsp:cNvSpPr/>
      </dsp:nvSpPr>
      <dsp:spPr>
        <a:xfrm>
          <a:off x="4204703" y="1396497"/>
          <a:ext cx="2554965" cy="372771"/>
        </a:xfrm>
        <a:prstGeom prst="rect">
          <a:avLst/>
        </a:prstGeom>
        <a:gradFill rotWithShape="0">
          <a:gsLst>
            <a:gs pos="0">
              <a:schemeClr val="accent5">
                <a:hueOff val="1602711"/>
                <a:satOff val="-3255"/>
                <a:lumOff val="2092"/>
                <a:alphaOff val="0"/>
                <a:tint val="96000"/>
                <a:lumMod val="104000"/>
              </a:schemeClr>
            </a:gs>
            <a:gs pos="100000">
              <a:schemeClr val="accent5">
                <a:hueOff val="1602711"/>
                <a:satOff val="-3255"/>
                <a:lumOff val="209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+mj-lt"/>
              <a:cs typeface="Times New Roman" panose="02020603050405020304" pitchFamily="18" charset="0"/>
            </a:rPr>
            <a:t>Đo khối lượng</a:t>
          </a:r>
          <a:endParaRPr lang="en-US" sz="1600" kern="1200"/>
        </a:p>
      </dsp:txBody>
      <dsp:txXfrm>
        <a:off x="4204703" y="1396497"/>
        <a:ext cx="2554965" cy="372771"/>
      </dsp:txXfrm>
    </dsp:sp>
    <dsp:sp modelId="{05169999-F12A-4EEE-8FE2-8D3C1697F2C5}">
      <dsp:nvSpPr>
        <dsp:cNvPr id="0" name=""/>
        <dsp:cNvSpPr/>
      </dsp:nvSpPr>
      <dsp:spPr>
        <a:xfrm>
          <a:off x="6911521" y="1810643"/>
          <a:ext cx="2554965" cy="2164806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19451D7-DE07-4321-9D0B-D1519E14FE96}">
      <dsp:nvSpPr>
        <dsp:cNvPr id="0" name=""/>
        <dsp:cNvSpPr/>
      </dsp:nvSpPr>
      <dsp:spPr>
        <a:xfrm>
          <a:off x="6911521" y="1397831"/>
          <a:ext cx="2554965" cy="372771"/>
        </a:xfrm>
        <a:prstGeom prst="rect">
          <a:avLst/>
        </a:prstGeom>
        <a:gradFill rotWithShape="0">
          <a:gsLst>
            <a:gs pos="0">
              <a:schemeClr val="accent5">
                <a:hueOff val="3205421"/>
                <a:satOff val="-6509"/>
                <a:lumOff val="4183"/>
                <a:alphaOff val="0"/>
                <a:tint val="96000"/>
                <a:lumMod val="104000"/>
              </a:schemeClr>
            </a:gs>
            <a:gs pos="100000">
              <a:schemeClr val="accent5">
                <a:hueOff val="3205421"/>
                <a:satOff val="-6509"/>
                <a:lumOff val="418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+mj-lt"/>
              <a:cs typeface="Times New Roman" panose="02020603050405020304" pitchFamily="18" charset="0"/>
            </a:rPr>
            <a:t>Đo thời gian</a:t>
          </a:r>
          <a:endParaRPr lang="en-US" sz="1600" kern="1200"/>
        </a:p>
      </dsp:txBody>
      <dsp:txXfrm>
        <a:off x="6911521" y="1397831"/>
        <a:ext cx="2554965" cy="372771"/>
      </dsp:txXfrm>
    </dsp:sp>
    <dsp:sp modelId="{B0D61B78-7811-4F23-9F53-99D2516BE42C}">
      <dsp:nvSpPr>
        <dsp:cNvPr id="0" name=""/>
        <dsp:cNvSpPr/>
      </dsp:nvSpPr>
      <dsp:spPr>
        <a:xfrm>
          <a:off x="9547975" y="1810643"/>
          <a:ext cx="2554965" cy="2164806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5CF01E9-82E6-47B0-A8BB-7BFB2BD3B890}">
      <dsp:nvSpPr>
        <dsp:cNvPr id="0" name=""/>
        <dsp:cNvSpPr/>
      </dsp:nvSpPr>
      <dsp:spPr>
        <a:xfrm>
          <a:off x="9547975" y="1397831"/>
          <a:ext cx="2554965" cy="372771"/>
        </a:xfrm>
        <a:prstGeom prst="rect">
          <a:avLst/>
        </a:prstGeom>
        <a:gradFill rotWithShape="0">
          <a:gsLst>
            <a:gs pos="0">
              <a:schemeClr val="accent5">
                <a:hueOff val="4808132"/>
                <a:satOff val="-9764"/>
                <a:lumOff val="6275"/>
                <a:alphaOff val="0"/>
                <a:tint val="96000"/>
                <a:lumMod val="104000"/>
              </a:schemeClr>
            </a:gs>
            <a:gs pos="100000">
              <a:schemeClr val="accent5">
                <a:hueOff val="4808132"/>
                <a:satOff val="-9764"/>
                <a:lumOff val="627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+mj-lt"/>
              <a:cs typeface="Times New Roman" panose="02020603050405020304" pitchFamily="18" charset="0"/>
            </a:rPr>
            <a:t>Đo nhiệt độ</a:t>
          </a:r>
          <a:endParaRPr lang="en-US" sz="1600" kern="1200"/>
        </a:p>
      </dsp:txBody>
      <dsp:txXfrm>
        <a:off x="9547975" y="1397831"/>
        <a:ext cx="2554965" cy="372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Freeform 6"/>
          <p:cNvSpPr/>
          <p:nvPr/>
        </p:nvSpPr>
        <p:spPr bwMode="auto">
          <a:xfrm>
            <a:off x="0" y="2125305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034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054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8050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0352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6611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61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049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566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reeform 11"/>
          <p:cNvSpPr/>
          <p:nvPr userDrawn="1"/>
        </p:nvSpPr>
        <p:spPr bwMode="auto">
          <a:xfrm flipV="1">
            <a:off x="0" y="352423"/>
            <a:ext cx="779767" cy="36512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750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47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68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615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149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78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14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68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82609-CCB6-4227-97D7-A9D3E43646F4}" type="datetimeFigureOut">
              <a:rPr lang="vi-VN" smtClean="0"/>
              <a:t>23/09/2024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9A04167-FF9D-4B83-A4A4-29848AA8F1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11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1D3C3F-E820-4764-BECB-5B280CE3C766}"/>
              </a:ext>
            </a:extLst>
          </p:cNvPr>
          <p:cNvSpPr txBox="1"/>
          <p:nvPr/>
        </p:nvSpPr>
        <p:spPr>
          <a:xfrm>
            <a:off x="1381664" y="148596"/>
            <a:ext cx="9428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CÁC PHÉP ĐO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290E0E7-4910-4F42-AE55-7CD704C192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889216"/>
              </p:ext>
            </p:extLst>
          </p:nvPr>
        </p:nvGraphicFramePr>
        <p:xfrm>
          <a:off x="-685800" y="507824"/>
          <a:ext cx="16037169" cy="5370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953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1C5161-FA1C-4F66-83CC-A8FE83902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D21C5161-FA1C-4F66-83CC-A8FE83902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63E44E7-149C-4F5F-8635-34003CD2D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B63E44E7-149C-4F5F-8635-34003CD2DB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D9295E-D888-40D8-AAB4-C89D1BD69C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04D9295E-D888-40D8-AAB4-C89D1BD69C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B78227-B6E5-4874-ACEE-67A1DDAA56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ECB78227-B6E5-4874-ACEE-67A1DDAA56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169999-F12A-4EEE-8FE2-8D3C1697F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05169999-F12A-4EEE-8FE2-8D3C1697F2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9451D7-DE07-4321-9D0B-D1519E14F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F19451D7-DE07-4321-9D0B-D1519E14FE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0D61B78-7811-4F23-9F53-99D2516BE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B0D61B78-7811-4F23-9F53-99D2516BE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CF01E9-82E6-47B0-A8BB-7BFB2BD3B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15CF01E9-82E6-47B0-A8BB-7BFB2BD3B8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lvlOne"/>
        </p:bldSub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CF9869-7D2D-487A-9A35-0FE1D14A7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981" y="2524485"/>
            <a:ext cx="3810000" cy="2867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020866-D0BB-494D-8F5C-7E053C5A5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25" t="25603" r="29139" b="6864"/>
          <a:stretch/>
        </p:blipFill>
        <p:spPr>
          <a:xfrm>
            <a:off x="640222" y="2251494"/>
            <a:ext cx="1831247" cy="3140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4F48C-5A0E-448A-8BC0-F6D2637A1347}"/>
              </a:ext>
            </a:extLst>
          </p:cNvPr>
          <p:cNvSpPr txBox="1"/>
          <p:nvPr/>
        </p:nvSpPr>
        <p:spPr>
          <a:xfrm>
            <a:off x="3764423" y="506197"/>
            <a:ext cx="2331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53D441-8521-42E6-842A-0BBD90C23F5E}"/>
              </a:ext>
            </a:extLst>
          </p:cNvPr>
          <p:cNvSpPr txBox="1"/>
          <p:nvPr/>
        </p:nvSpPr>
        <p:spPr>
          <a:xfrm>
            <a:off x="3764423" y="1174102"/>
            <a:ext cx="2331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1CF1E3-29F0-4EC7-B633-B2624526B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97" y="2104443"/>
            <a:ext cx="3140975" cy="3287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36516D-FDC6-4CB1-BECD-933D2CF62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3941" y="2812678"/>
            <a:ext cx="2517866" cy="25788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9CD056-A8CB-487C-95B5-38422BE6AB84}"/>
              </a:ext>
            </a:extLst>
          </p:cNvPr>
          <p:cNvSpPr txBox="1"/>
          <p:nvPr/>
        </p:nvSpPr>
        <p:spPr>
          <a:xfrm>
            <a:off x="1680928" y="1174102"/>
            <a:ext cx="2331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A63A6-3CB4-4FCF-9BBD-961E6B19B65F}"/>
              </a:ext>
            </a:extLst>
          </p:cNvPr>
          <p:cNvSpPr txBox="1"/>
          <p:nvPr/>
        </p:nvSpPr>
        <p:spPr>
          <a:xfrm>
            <a:off x="1680928" y="506197"/>
            <a:ext cx="2331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5145AE-A92B-40CA-8553-5F991A04AC4A}"/>
              </a:ext>
            </a:extLst>
          </p:cNvPr>
          <p:cNvSpPr txBox="1"/>
          <p:nvPr/>
        </p:nvSpPr>
        <p:spPr>
          <a:xfrm>
            <a:off x="390057" y="5309143"/>
            <a:ext cx="2331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9D2070-2713-4873-9BB4-7E56BE05EE65}"/>
              </a:ext>
            </a:extLst>
          </p:cNvPr>
          <p:cNvSpPr txBox="1"/>
          <p:nvPr/>
        </p:nvSpPr>
        <p:spPr>
          <a:xfrm>
            <a:off x="3291193" y="5309143"/>
            <a:ext cx="2331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B1990-3E9A-4760-A604-25162FA5A394}"/>
              </a:ext>
            </a:extLst>
          </p:cNvPr>
          <p:cNvSpPr txBox="1"/>
          <p:nvPr/>
        </p:nvSpPr>
        <p:spPr>
          <a:xfrm>
            <a:off x="6155196" y="5391510"/>
            <a:ext cx="2331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7281CB-C245-4C00-B214-6948FF676A2F}"/>
              </a:ext>
            </a:extLst>
          </p:cNvPr>
          <p:cNvSpPr txBox="1"/>
          <p:nvPr/>
        </p:nvSpPr>
        <p:spPr>
          <a:xfrm>
            <a:off x="9287086" y="5391511"/>
            <a:ext cx="2331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C3B63-02DA-4A24-8BB9-DA0C69862AB4}"/>
              </a:ext>
            </a:extLst>
          </p:cNvPr>
          <p:cNvSpPr txBox="1"/>
          <p:nvPr/>
        </p:nvSpPr>
        <p:spPr>
          <a:xfrm>
            <a:off x="6161997" y="506197"/>
            <a:ext cx="2331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D9B7E6-4B64-45B1-AB2D-E2C4DA1B749D}"/>
              </a:ext>
            </a:extLst>
          </p:cNvPr>
          <p:cNvSpPr txBox="1"/>
          <p:nvPr/>
        </p:nvSpPr>
        <p:spPr>
          <a:xfrm>
            <a:off x="5860641" y="1174102"/>
            <a:ext cx="2934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Roberval</a:t>
            </a:r>
          </a:p>
        </p:txBody>
      </p:sp>
      <p:pic>
        <p:nvPicPr>
          <p:cNvPr id="20" name="30 Second Countdown Timer With Relaxing Music.">
            <a:hlinkClick r:id="" action="ppaction://media"/>
            <a:extLst>
              <a:ext uri="{FF2B5EF4-FFF2-40B4-BE49-F238E27FC236}">
                <a16:creationId xmlns:a16="http://schemas.microsoft.com/office/drawing/2014/main" id="{B5BA8E7A-D2A3-4311-BA31-96F7F6D6D9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38419" y="804533"/>
            <a:ext cx="1314022" cy="7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28607 0.777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3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04206 0.669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36459 0.67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62865 0.777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32" y="3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6" grpId="0"/>
      <p:bldP spid="8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DEE0B-7E9C-3F78-A5C0-5D02627D7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52" y="87154"/>
            <a:ext cx="3810001" cy="2399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98FDB5-0284-A1F3-163A-1D7D44A0C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13"/>
          <a:stretch/>
        </p:blipFill>
        <p:spPr>
          <a:xfrm>
            <a:off x="3925506" y="29703"/>
            <a:ext cx="3810000" cy="2456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C3D09-D236-BEB2-1B8C-F753C3012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52" y="3657592"/>
            <a:ext cx="3810001" cy="2399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E8723D-091C-9CC2-8DFD-6B74FA8C1502}"/>
              </a:ext>
            </a:extLst>
          </p:cNvPr>
          <p:cNvSpPr txBox="1"/>
          <p:nvPr/>
        </p:nvSpPr>
        <p:spPr>
          <a:xfrm>
            <a:off x="1222288" y="6057128"/>
            <a:ext cx="223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Roberval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22ABC-491E-1981-D586-24B25CB01443}"/>
              </a:ext>
            </a:extLst>
          </p:cNvPr>
          <p:cNvSpPr txBox="1"/>
          <p:nvPr/>
        </p:nvSpPr>
        <p:spPr>
          <a:xfrm>
            <a:off x="2769704" y="2457825"/>
            <a:ext cx="206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D35D64-374B-21F9-679E-639863410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289" y="3518663"/>
            <a:ext cx="2833481" cy="28334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E757B9-E76B-6807-48E1-5D6D1C206D65}"/>
              </a:ext>
            </a:extLst>
          </p:cNvPr>
          <p:cNvSpPr txBox="1"/>
          <p:nvPr/>
        </p:nvSpPr>
        <p:spPr>
          <a:xfrm>
            <a:off x="5400260" y="6121312"/>
            <a:ext cx="3617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9FF62D-2D76-210F-C67B-75B92BD9BB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219"/>
          <a:stretch/>
        </p:blipFill>
        <p:spPr>
          <a:xfrm flipH="1">
            <a:off x="8407852" y="275023"/>
            <a:ext cx="3529496" cy="20854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C7360D-9954-2153-D8A8-62B7BF8B7DCA}"/>
              </a:ext>
            </a:extLst>
          </p:cNvPr>
          <p:cNvSpPr txBox="1"/>
          <p:nvPr/>
        </p:nvSpPr>
        <p:spPr>
          <a:xfrm>
            <a:off x="9133449" y="2255856"/>
            <a:ext cx="3173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B3B607-BFBF-5CFD-355F-F9BCB6163F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9467" y="3811555"/>
            <a:ext cx="2540275" cy="22455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DC6D84-54C2-5D1C-E49F-E489ACE2AA6E}"/>
              </a:ext>
            </a:extLst>
          </p:cNvPr>
          <p:cNvSpPr txBox="1"/>
          <p:nvPr/>
        </p:nvSpPr>
        <p:spPr>
          <a:xfrm>
            <a:off x="9674087" y="6121312"/>
            <a:ext cx="188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9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1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3B9B7F-C482-45CA-A914-8B7158DED0CC}"/>
              </a:ext>
            </a:extLst>
          </p:cNvPr>
          <p:cNvSpPr txBox="1"/>
          <p:nvPr/>
        </p:nvSpPr>
        <p:spPr>
          <a:xfrm>
            <a:off x="686788" y="248353"/>
            <a:ext cx="857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ĐƠN VỊ VÀ DỤNG CỤ ĐO KHỐI LƯỢNG</a:t>
            </a:r>
            <a:endParaRPr lang="ko-KR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5D1AA2-DC67-4348-9739-592B35637B43}"/>
              </a:ext>
            </a:extLst>
          </p:cNvPr>
          <p:cNvGrpSpPr/>
          <p:nvPr/>
        </p:nvGrpSpPr>
        <p:grpSpPr>
          <a:xfrm>
            <a:off x="285038" y="1059514"/>
            <a:ext cx="11648344" cy="2255267"/>
            <a:chOff x="285038" y="1059514"/>
            <a:chExt cx="11648344" cy="2255267"/>
          </a:xfrm>
        </p:grpSpPr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354FC12F-4ED7-4B0E-B296-6AAE62ED2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038" y="1059514"/>
              <a:ext cx="11648344" cy="2255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1136" tIns="90568" rIns="181136" bIns="90568">
              <a:spAutoFit/>
            </a:bodyPr>
            <a:lstStyle>
              <a:lvl1pPr>
                <a:spcBef>
                  <a:spcPct val="20000"/>
                </a:spcBef>
                <a:buChar char="•"/>
                <a:defRPr sz="4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4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Bef>
                  <a:spcPts val="800"/>
                </a:spcBef>
                <a:buNone/>
              </a:pPr>
              <a:r>
                <a:rPr lang="en-US" altLang="vi-VN" sz="32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lường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vi-VN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</a:t>
              </a:r>
              <a:r>
                <a:rPr lang="vi-VN" alt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kil</a:t>
              </a:r>
              <a:r>
                <a:rPr lang="en-US" alt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alt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vi-VN" alt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</a:t>
              </a:r>
              <a:r>
                <a:rPr lang="vi-VN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GB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GB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GB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kg.</a:t>
              </a:r>
            </a:p>
            <a:p>
              <a:pPr algn="just">
                <a:spcBef>
                  <a:spcPts val="800"/>
                </a:spcBef>
                <a:buNone/>
              </a:pPr>
              <a:r>
                <a:rPr lang="en-US" altLang="vi-VN" sz="32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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Roberval,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đòn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y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tử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tiểu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li,...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C2F3EAF-A6E7-492F-9F97-4BC117AC029E}"/>
                </a:ext>
              </a:extLst>
            </p:cNvPr>
            <p:cNvSpPr/>
            <p:nvPr/>
          </p:nvSpPr>
          <p:spPr>
            <a:xfrm>
              <a:off x="285038" y="1059514"/>
              <a:ext cx="11648344" cy="2255267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89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E96214-55AE-4AFB-B495-EDDDBD48B405}"/>
              </a:ext>
            </a:extLst>
          </p:cNvPr>
          <p:cNvSpPr txBox="1"/>
          <p:nvPr/>
        </p:nvSpPr>
        <p:spPr>
          <a:xfrm>
            <a:off x="757381" y="226352"/>
            <a:ext cx="709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2. </a:t>
            </a:r>
            <a:r>
              <a:rPr lang="vi-VN" dirty="0"/>
              <a:t>THỰC HÀNH ĐO KHỐI LƯỢNG</a:t>
            </a:r>
            <a:endParaRPr lang="en-US" dirty="0"/>
          </a:p>
        </p:txBody>
      </p:sp>
      <p:sp>
        <p:nvSpPr>
          <p:cNvPr id="6" name="Google Shape;643;p16">
            <a:extLst>
              <a:ext uri="{FF2B5EF4-FFF2-40B4-BE49-F238E27FC236}">
                <a16:creationId xmlns:a16="http://schemas.microsoft.com/office/drawing/2014/main" id="{03D1E201-3EC4-43BB-912D-4473521FED03}"/>
              </a:ext>
            </a:extLst>
          </p:cNvPr>
          <p:cNvSpPr txBox="1">
            <a:spLocks/>
          </p:cNvSpPr>
          <p:nvPr/>
        </p:nvSpPr>
        <p:spPr>
          <a:xfrm>
            <a:off x="757381" y="700296"/>
            <a:ext cx="91624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Ước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lượng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khối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lượng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của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vật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và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chọn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cân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phù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hợp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F53DF-E609-4F66-9EA5-036326AD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04" y="1335227"/>
            <a:ext cx="5502775" cy="3200321"/>
          </a:xfrm>
          <a:prstGeom prst="rect">
            <a:avLst/>
          </a:prstGeom>
        </p:spPr>
      </p:pic>
      <p:sp>
        <p:nvSpPr>
          <p:cNvPr id="8" name="Google Shape;643;p16">
            <a:extLst>
              <a:ext uri="{FF2B5EF4-FFF2-40B4-BE49-F238E27FC236}">
                <a16:creationId xmlns:a16="http://schemas.microsoft.com/office/drawing/2014/main" id="{940FC3EA-9707-41F8-8495-32E4B6AA0B32}"/>
              </a:ext>
            </a:extLst>
          </p:cNvPr>
          <p:cNvSpPr txBox="1">
            <a:spLocks/>
          </p:cNvSpPr>
          <p:nvPr/>
        </p:nvSpPr>
        <p:spPr>
          <a:xfrm>
            <a:off x="579944" y="4485392"/>
            <a:ext cx="10051109" cy="1122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None/>
              <a:defRPr sz="3200" b="0" i="0" u="none" strike="noStrike" cap="none">
                <a:latin typeface="Times New Roman" panose="02020603050405020304" pitchFamily="18" charset="0"/>
                <a:ea typeface="Montserrat Light"/>
                <a:cs typeface="Times New Roman" panose="02020603050405020304" pitchFamily="18" charset="0"/>
              </a:defRPr>
            </a:lvl1pPr>
            <a:lvl2pPr marL="914400" marR="0" lvl="1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en-GB" dirty="0" err="1">
                <a:solidFill>
                  <a:srgbClr val="3333FF"/>
                </a:solidFill>
                <a:sym typeface="Montserrat"/>
              </a:rPr>
              <a:t>Để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đo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khối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lượng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cơ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thể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ta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nên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dùng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loại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cân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nào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?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Vì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sao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?</a:t>
            </a:r>
          </a:p>
          <a:p>
            <a:endParaRPr lang="en-GB" dirty="0">
              <a:solidFill>
                <a:srgbClr val="3333FF"/>
              </a:solidFill>
              <a:sym typeface="Montserrat"/>
            </a:endParaRPr>
          </a:p>
          <a:p>
            <a:r>
              <a:rPr lang="en-GB" dirty="0" err="1">
                <a:solidFill>
                  <a:srgbClr val="3333FF"/>
                </a:solidFill>
                <a:sym typeface="Montserrat"/>
              </a:rPr>
              <a:t>Để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đo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khối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lượng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hộp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bút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ta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nên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dùng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loại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cân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nào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?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Vì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 </a:t>
            </a:r>
            <a:r>
              <a:rPr lang="en-GB" dirty="0" err="1">
                <a:solidFill>
                  <a:srgbClr val="3333FF"/>
                </a:solidFill>
                <a:sym typeface="Montserrat"/>
              </a:rPr>
              <a:t>sao</a:t>
            </a:r>
            <a:r>
              <a:rPr lang="en-GB" dirty="0">
                <a:solidFill>
                  <a:srgbClr val="3333FF"/>
                </a:solidFill>
                <a:sym typeface="Montserrat"/>
              </a:rPr>
              <a:t>?</a:t>
            </a:r>
            <a:endParaRPr lang="vi-VN" dirty="0">
              <a:solidFill>
                <a:srgbClr val="3333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4AB25A-1067-43C2-AF35-8C61C4E3E31D}"/>
              </a:ext>
            </a:extLst>
          </p:cNvPr>
          <p:cNvSpPr txBox="1"/>
          <p:nvPr/>
        </p:nvSpPr>
        <p:spPr>
          <a:xfrm>
            <a:off x="579944" y="5009492"/>
            <a:ext cx="11004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đo khối lượng cơ thể, ta nên chọn cân ở hình b vì cân ở hình a có giới hạn đo là 5 kg, cân ở hình b có giới hạn đo lớn hơn khối lượng cơ thể ta. Trong khi đó khối lượng chúng ta lớn hơn 5 kg.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7F921-C71C-4583-B81B-15DEDDC7D815}"/>
              </a:ext>
            </a:extLst>
          </p:cNvPr>
          <p:cNvSpPr txBox="1"/>
          <p:nvPr/>
        </p:nvSpPr>
        <p:spPr>
          <a:xfrm>
            <a:off x="579944" y="6008362"/>
            <a:ext cx="107438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dirty="0"/>
              <a:t>Để đo khối lượng hộp đựng bút ta nên chọn cân ở hình a, vì khối lượng hộp bút thường nhỏ hơn 5 kg.</a:t>
            </a:r>
            <a:endParaRPr lang="en-US" dirty="0"/>
          </a:p>
        </p:txBody>
      </p:sp>
      <p:sp>
        <p:nvSpPr>
          <p:cNvPr id="13" name="Google Shape;643;p16">
            <a:extLst>
              <a:ext uri="{FF2B5EF4-FFF2-40B4-BE49-F238E27FC236}">
                <a16:creationId xmlns:a16="http://schemas.microsoft.com/office/drawing/2014/main" id="{471AB30B-6DC0-4C03-B5A9-D16B15FF1F44}"/>
              </a:ext>
            </a:extLst>
          </p:cNvPr>
          <p:cNvSpPr txBox="1">
            <a:spLocks/>
          </p:cNvSpPr>
          <p:nvPr/>
        </p:nvSpPr>
        <p:spPr>
          <a:xfrm>
            <a:off x="5956097" y="1846334"/>
            <a:ext cx="5892799" cy="2114958"/>
          </a:xfrm>
          <a:prstGeom prst="roundRect">
            <a:avLst/>
          </a:prstGeom>
          <a:noFill/>
          <a:ln w="3175">
            <a:solidFill>
              <a:srgbClr val="00B0F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Khi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đo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khối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lượng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vật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thì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cần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ước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lượng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khối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lượng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nó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lựa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chọn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loại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phù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hợp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pháp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đo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chính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xác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4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347876-A381-4801-B062-86E7E7D049C2}"/>
              </a:ext>
            </a:extLst>
          </p:cNvPr>
          <p:cNvSpPr txBox="1"/>
          <p:nvPr/>
        </p:nvSpPr>
        <p:spPr>
          <a:xfrm>
            <a:off x="757381" y="226352"/>
            <a:ext cx="709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2. </a:t>
            </a:r>
            <a:r>
              <a:rPr lang="vi-VN" dirty="0"/>
              <a:t>THỰC HÀNH ĐO KHỐI LƯỢNG</a:t>
            </a:r>
            <a:endParaRPr lang="en-US" dirty="0"/>
          </a:p>
        </p:txBody>
      </p:sp>
      <p:sp>
        <p:nvSpPr>
          <p:cNvPr id="5" name="Google Shape;643;p16">
            <a:extLst>
              <a:ext uri="{FF2B5EF4-FFF2-40B4-BE49-F238E27FC236}">
                <a16:creationId xmlns:a16="http://schemas.microsoft.com/office/drawing/2014/main" id="{391A2DF9-5F95-47B4-A878-E1D0597AF9F5}"/>
              </a:ext>
            </a:extLst>
          </p:cNvPr>
          <p:cNvSpPr txBox="1">
            <a:spLocks/>
          </p:cNvSpPr>
          <p:nvPr/>
        </p:nvSpPr>
        <p:spPr>
          <a:xfrm>
            <a:off x="757381" y="611314"/>
            <a:ext cx="91624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Các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thao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tác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khi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đo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khối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lượng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643;p16">
            <a:extLst>
              <a:ext uri="{FF2B5EF4-FFF2-40B4-BE49-F238E27FC236}">
                <a16:creationId xmlns:a16="http://schemas.microsoft.com/office/drawing/2014/main" id="{26A4ADDD-61EB-41B5-B77D-ABEFEBF8CAA7}"/>
              </a:ext>
            </a:extLst>
          </p:cNvPr>
          <p:cNvSpPr txBox="1">
            <a:spLocks/>
          </p:cNvSpPr>
          <p:nvPr/>
        </p:nvSpPr>
        <p:spPr>
          <a:xfrm>
            <a:off x="757381" y="1108237"/>
            <a:ext cx="11194474" cy="129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None/>
              <a:defRPr sz="3200" b="0" i="0" u="none" strike="noStrike" cap="none">
                <a:solidFill>
                  <a:srgbClr val="3333FF"/>
                </a:solidFill>
                <a:latin typeface="Times New Roman" panose="02020603050405020304" pitchFamily="18" charset="0"/>
                <a:ea typeface="Montserrat Light"/>
                <a:cs typeface="Times New Roman" panose="02020603050405020304" pitchFamily="18" charset="0"/>
              </a:defRPr>
            </a:lvl1pPr>
            <a:lvl2pPr marL="914400" marR="0" lvl="1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en-GB" dirty="0" err="1">
                <a:sym typeface="Montserrat"/>
              </a:rPr>
              <a:t>Nhận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xét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cách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hiệu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chỉnh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cân</a:t>
            </a:r>
            <a:r>
              <a:rPr lang="en-GB" dirty="0">
                <a:sym typeface="Montserrat"/>
              </a:rPr>
              <a:t> ở </a:t>
            </a:r>
            <a:r>
              <a:rPr lang="en-GB" dirty="0" err="1">
                <a:sym typeface="Montserrat"/>
              </a:rPr>
              <a:t>hình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nào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thì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thuận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tiện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cho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việc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đo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khối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lượng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của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vật</a:t>
            </a:r>
            <a:r>
              <a:rPr lang="en-GB" dirty="0">
                <a:sym typeface="Montserrat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EEC492-CCDB-4F75-A369-CDACF2AF534E}"/>
              </a:ext>
            </a:extLst>
          </p:cNvPr>
          <p:cNvGrpSpPr/>
          <p:nvPr/>
        </p:nvGrpSpPr>
        <p:grpSpPr>
          <a:xfrm>
            <a:off x="1037953" y="2287180"/>
            <a:ext cx="4537330" cy="4362229"/>
            <a:chOff x="1037953" y="2287180"/>
            <a:chExt cx="4537330" cy="43622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5BA885-8E28-472B-995C-0E54E52C0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797"/>
            <a:stretch/>
          </p:blipFill>
          <p:spPr>
            <a:xfrm>
              <a:off x="1037953" y="2287180"/>
              <a:ext cx="4537330" cy="376278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7BB00B-2BFA-439D-8606-2CF2B980D99D}"/>
                </a:ext>
              </a:extLst>
            </p:cNvPr>
            <p:cNvSpPr txBox="1"/>
            <p:nvPr/>
          </p:nvSpPr>
          <p:spPr>
            <a:xfrm>
              <a:off x="2661249" y="6064634"/>
              <a:ext cx="12907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832FE7-DC95-4620-BB08-8FFC77D6FF07}"/>
              </a:ext>
            </a:extLst>
          </p:cNvPr>
          <p:cNvGrpSpPr/>
          <p:nvPr/>
        </p:nvGrpSpPr>
        <p:grpSpPr>
          <a:xfrm>
            <a:off x="6871856" y="2160235"/>
            <a:ext cx="4045526" cy="4474504"/>
            <a:chOff x="6871856" y="2160235"/>
            <a:chExt cx="4045526" cy="44745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9CC315-FE25-44B7-B8DE-1DD8953E4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b="1511"/>
            <a:stretch/>
          </p:blipFill>
          <p:spPr>
            <a:xfrm>
              <a:off x="6871856" y="2160235"/>
              <a:ext cx="4045526" cy="387654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A0474C-3C83-49DD-BF79-C2DF1E479025}"/>
                </a:ext>
              </a:extLst>
            </p:cNvPr>
            <p:cNvSpPr txBox="1"/>
            <p:nvPr/>
          </p:nvSpPr>
          <p:spPr>
            <a:xfrm>
              <a:off x="8240015" y="6049964"/>
              <a:ext cx="13131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9176E13D-B102-4DDF-AF09-D8FDF1DA3502}"/>
              </a:ext>
            </a:extLst>
          </p:cNvPr>
          <p:cNvSpPr/>
          <p:nvPr/>
        </p:nvSpPr>
        <p:spPr>
          <a:xfrm>
            <a:off x="1729718" y="3018719"/>
            <a:ext cx="3153800" cy="3031246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30 Second Countdown Timer With Relaxing Music.">
            <a:hlinkClick r:id="" action="ppaction://media"/>
            <a:extLst>
              <a:ext uri="{FF2B5EF4-FFF2-40B4-BE49-F238E27FC236}">
                <a16:creationId xmlns:a16="http://schemas.microsoft.com/office/drawing/2014/main" id="{0B2AC17E-A1AA-421D-9773-20789654A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0415" y="147117"/>
            <a:ext cx="963040" cy="5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3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9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6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E46627-356E-4F42-AB15-F958F82FE942}"/>
              </a:ext>
            </a:extLst>
          </p:cNvPr>
          <p:cNvSpPr txBox="1"/>
          <p:nvPr/>
        </p:nvSpPr>
        <p:spPr>
          <a:xfrm>
            <a:off x="757381" y="226352"/>
            <a:ext cx="709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2. </a:t>
            </a:r>
            <a:r>
              <a:rPr lang="vi-VN" dirty="0"/>
              <a:t>THỰC HÀNH ĐO KHỐI LƯỢNG</a:t>
            </a:r>
            <a:endParaRPr lang="en-US" dirty="0"/>
          </a:p>
        </p:txBody>
      </p:sp>
      <p:sp>
        <p:nvSpPr>
          <p:cNvPr id="5" name="Google Shape;643;p16">
            <a:extLst>
              <a:ext uri="{FF2B5EF4-FFF2-40B4-BE49-F238E27FC236}">
                <a16:creationId xmlns:a16="http://schemas.microsoft.com/office/drawing/2014/main" id="{06D5D758-A46C-42AF-9B8A-801D57F15612}"/>
              </a:ext>
            </a:extLst>
          </p:cNvPr>
          <p:cNvSpPr txBox="1">
            <a:spLocks/>
          </p:cNvSpPr>
          <p:nvPr/>
        </p:nvSpPr>
        <p:spPr>
          <a:xfrm>
            <a:off x="757381" y="561903"/>
            <a:ext cx="91624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Các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thao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tác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khi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đo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khối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lượng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643;p16">
            <a:extLst>
              <a:ext uri="{FF2B5EF4-FFF2-40B4-BE49-F238E27FC236}">
                <a16:creationId xmlns:a16="http://schemas.microsoft.com/office/drawing/2014/main" id="{41938D40-A494-4AAF-BF1B-196B0BD91A91}"/>
              </a:ext>
            </a:extLst>
          </p:cNvPr>
          <p:cNvSpPr txBox="1">
            <a:spLocks/>
          </p:cNvSpPr>
          <p:nvPr/>
        </p:nvSpPr>
        <p:spPr>
          <a:xfrm>
            <a:off x="757381" y="1054903"/>
            <a:ext cx="9079937" cy="76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None/>
              <a:defRPr sz="3200" b="0" i="0" u="none" strike="noStrike" cap="none">
                <a:solidFill>
                  <a:srgbClr val="3333FF"/>
                </a:solidFill>
                <a:latin typeface="Times New Roman" panose="02020603050405020304" pitchFamily="18" charset="0"/>
                <a:ea typeface="Montserrat Light"/>
                <a:cs typeface="Times New Roman" panose="02020603050405020304" pitchFamily="18" charset="0"/>
              </a:defRPr>
            </a:lvl1pPr>
            <a:lvl2pPr marL="914400" marR="0" lvl="1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en-GB" dirty="0" err="1">
                <a:sym typeface="Montserrat"/>
              </a:rPr>
              <a:t>Cách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đặt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mắt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để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đọc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khối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lượng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như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nào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là</a:t>
            </a:r>
            <a:r>
              <a:rPr lang="en-GB" dirty="0">
                <a:sym typeface="Montserrat"/>
              </a:rPr>
              <a:t> </a:t>
            </a:r>
            <a:r>
              <a:rPr lang="en-GB" dirty="0" err="1">
                <a:sym typeface="Montserrat"/>
              </a:rPr>
              <a:t>đúng</a:t>
            </a:r>
            <a:r>
              <a:rPr lang="en-GB" dirty="0">
                <a:sym typeface="Montserrat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BC4E6A-47AB-4D91-BDD0-D8DAB971AECC}"/>
              </a:ext>
            </a:extLst>
          </p:cNvPr>
          <p:cNvGrpSpPr/>
          <p:nvPr/>
        </p:nvGrpSpPr>
        <p:grpSpPr>
          <a:xfrm>
            <a:off x="2230287" y="1778071"/>
            <a:ext cx="7648300" cy="4930181"/>
            <a:chOff x="2189018" y="2025591"/>
            <a:chExt cx="7648300" cy="49301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FA8CC5-409F-4339-B186-42682E762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9018" y="2025591"/>
              <a:ext cx="7648300" cy="43771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3C7C62-7A62-4C51-9C19-378E42102658}"/>
                </a:ext>
              </a:extLst>
            </p:cNvPr>
            <p:cNvSpPr txBox="1"/>
            <p:nvPr/>
          </p:nvSpPr>
          <p:spPr>
            <a:xfrm>
              <a:off x="2501044" y="6370997"/>
              <a:ext cx="12232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7955C4-6592-4574-A085-5F99051E412A}"/>
                </a:ext>
              </a:extLst>
            </p:cNvPr>
            <p:cNvSpPr txBox="1"/>
            <p:nvPr/>
          </p:nvSpPr>
          <p:spPr>
            <a:xfrm>
              <a:off x="5401462" y="6370997"/>
              <a:ext cx="1223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3F2C72-9427-4384-A8FB-8BB0EF1C4BD1}"/>
                </a:ext>
              </a:extLst>
            </p:cNvPr>
            <p:cNvSpPr txBox="1"/>
            <p:nvPr/>
          </p:nvSpPr>
          <p:spPr>
            <a:xfrm>
              <a:off x="8200081" y="6370997"/>
              <a:ext cx="1223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DD5182D-ABCB-4F15-9AE9-C0375E542BEF}"/>
              </a:ext>
            </a:extLst>
          </p:cNvPr>
          <p:cNvSpPr/>
          <p:nvPr/>
        </p:nvSpPr>
        <p:spPr>
          <a:xfrm>
            <a:off x="4477537" y="3092231"/>
            <a:ext cx="3153800" cy="3031246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3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286197-81CA-40F6-A2F8-AB9DDDBFE5E5}"/>
              </a:ext>
            </a:extLst>
          </p:cNvPr>
          <p:cNvSpPr txBox="1"/>
          <p:nvPr/>
        </p:nvSpPr>
        <p:spPr>
          <a:xfrm>
            <a:off x="757381" y="226352"/>
            <a:ext cx="709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2. </a:t>
            </a:r>
            <a:r>
              <a:rPr lang="vi-VN" dirty="0"/>
              <a:t>THỰC HÀNH ĐO KHỐI LƯỢNG</a:t>
            </a:r>
            <a:endParaRPr lang="en-US" dirty="0"/>
          </a:p>
        </p:txBody>
      </p:sp>
      <p:sp>
        <p:nvSpPr>
          <p:cNvPr id="5" name="Google Shape;643;p16">
            <a:extLst>
              <a:ext uri="{FF2B5EF4-FFF2-40B4-BE49-F238E27FC236}">
                <a16:creationId xmlns:a16="http://schemas.microsoft.com/office/drawing/2014/main" id="{AEF4FE0F-4F30-4CA8-848E-D9ED57D4424A}"/>
              </a:ext>
            </a:extLst>
          </p:cNvPr>
          <p:cNvSpPr txBox="1">
            <a:spLocks/>
          </p:cNvSpPr>
          <p:nvPr/>
        </p:nvSpPr>
        <p:spPr>
          <a:xfrm>
            <a:off x="757381" y="617169"/>
            <a:ext cx="91624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Các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thao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tác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khi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đo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khối</a:t>
            </a:r>
            <a:r>
              <a:rPr lang="en-GB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lượng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643;p16">
            <a:extLst>
              <a:ext uri="{FF2B5EF4-FFF2-40B4-BE49-F238E27FC236}">
                <a16:creationId xmlns:a16="http://schemas.microsoft.com/office/drawing/2014/main" id="{119C5F8D-1425-4908-8232-69585AC81ED4}"/>
              </a:ext>
            </a:extLst>
          </p:cNvPr>
          <p:cNvSpPr txBox="1">
            <a:spLocks/>
          </p:cNvSpPr>
          <p:nvPr/>
        </p:nvSpPr>
        <p:spPr>
          <a:xfrm>
            <a:off x="757381" y="1110168"/>
            <a:ext cx="11120583" cy="1125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None/>
              <a:defRPr sz="3200" b="0" i="0" u="none" strike="noStrike" cap="none">
                <a:solidFill>
                  <a:srgbClr val="3333FF"/>
                </a:solidFill>
                <a:latin typeface="Times New Roman" panose="02020603050405020304" pitchFamily="18" charset="0"/>
                <a:ea typeface="Montserrat Light"/>
                <a:cs typeface="Times New Roman" panose="02020603050405020304" pitchFamily="18" charset="0"/>
              </a:defRPr>
            </a:lvl1pPr>
            <a:lvl2pPr marL="914400" marR="0" lvl="1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vi-VN" dirty="0">
                <a:sym typeface="Montserrat"/>
              </a:rPr>
              <a:t>Khối lượng của các thùng hàng trong hình là bao nhiêu kg?</a:t>
            </a:r>
            <a:endParaRPr lang="en-US" dirty="0">
              <a:sym typeface="Montserrat"/>
            </a:endParaRPr>
          </a:p>
          <a:p>
            <a:r>
              <a:rPr lang="vi-VN" dirty="0">
                <a:sym typeface="Montserrat"/>
              </a:rPr>
              <a:t>(Biết ĐCNN của cân là 1kg)</a:t>
            </a:r>
            <a:r>
              <a:rPr lang="en-US" dirty="0">
                <a:sym typeface="Montserrat"/>
              </a:rPr>
              <a:t>.</a:t>
            </a:r>
            <a:endParaRPr lang="en-GB" dirty="0">
              <a:sym typeface="Montserra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465412-8254-4C3F-ACD9-FBB492DFF8AC}"/>
              </a:ext>
            </a:extLst>
          </p:cNvPr>
          <p:cNvGrpSpPr/>
          <p:nvPr/>
        </p:nvGrpSpPr>
        <p:grpSpPr>
          <a:xfrm>
            <a:off x="748894" y="2235199"/>
            <a:ext cx="4600930" cy="4590407"/>
            <a:chOff x="748894" y="2235199"/>
            <a:chExt cx="4600930" cy="45904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2E43BC-8C8D-45C1-8B1E-D1379E06C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8894" y="2235199"/>
              <a:ext cx="4600930" cy="40047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7F7831-6B94-4943-9D27-C6596402A13F}"/>
                </a:ext>
              </a:extLst>
            </p:cNvPr>
            <p:cNvSpPr txBox="1"/>
            <p:nvPr/>
          </p:nvSpPr>
          <p:spPr>
            <a:xfrm>
              <a:off x="2173082" y="6240831"/>
              <a:ext cx="12907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779D7D-D540-427E-94E8-E849C36ED451}"/>
              </a:ext>
            </a:extLst>
          </p:cNvPr>
          <p:cNvGrpSpPr/>
          <p:nvPr/>
        </p:nvGrpSpPr>
        <p:grpSpPr>
          <a:xfrm>
            <a:off x="7010014" y="2234275"/>
            <a:ext cx="4673237" cy="4577296"/>
            <a:chOff x="7010014" y="2234275"/>
            <a:chExt cx="4673237" cy="45772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80855-D16B-4183-A468-1D9FE8C33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10014" y="2234275"/>
              <a:ext cx="4673237" cy="40056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2CB3E4-D06A-44F1-A11D-3065BB4BA2B8}"/>
                </a:ext>
              </a:extLst>
            </p:cNvPr>
            <p:cNvSpPr txBox="1"/>
            <p:nvPr/>
          </p:nvSpPr>
          <p:spPr>
            <a:xfrm>
              <a:off x="8705737" y="6226796"/>
              <a:ext cx="13131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D323CAE-DD9A-4CBA-AD79-81CECFDF491B}"/>
              </a:ext>
            </a:extLst>
          </p:cNvPr>
          <p:cNvSpPr txBox="1"/>
          <p:nvPr/>
        </p:nvSpPr>
        <p:spPr>
          <a:xfrm>
            <a:off x="4290970" y="5701760"/>
            <a:ext cx="361006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None/>
              <a:defRPr sz="3200" b="0" i="0" u="none" strike="noStrike" cap="none">
                <a:solidFill>
                  <a:srgbClr val="3333FF"/>
                </a:solidFill>
                <a:latin typeface="Times New Roman" panose="02020603050405020304" pitchFamily="18" charset="0"/>
                <a:ea typeface="Montserrat Light"/>
                <a:cs typeface="Times New Roman" panose="02020603050405020304" pitchFamily="18" charset="0"/>
              </a:defRPr>
            </a:lvl1pPr>
            <a:lvl2pPr marL="914400" marR="0" lvl="1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2pPr>
            <a:lvl3pPr marL="1371600" marR="0" lvl="2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3pPr>
            <a:lvl4pPr marL="1828800" marR="0" lvl="3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4pPr>
            <a:lvl5pPr marL="2286000" marR="0" lvl="4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5pPr>
            <a:lvl6pPr marL="2743200" marR="0" lvl="5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6pPr>
            <a:lvl7pPr marL="3200400" marR="0" lvl="6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7pPr>
            <a:lvl8pPr marL="3657600" marR="0" lvl="7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8pPr>
            <a:lvl9pPr marL="4114800" marR="0" lvl="8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</a:defRPr>
            </a:lvl9pPr>
          </a:lstStyle>
          <a:p>
            <a:r>
              <a:rPr lang="vi-VN" dirty="0"/>
              <a:t>Khối lượng của mỗi thùng hàng là </a:t>
            </a:r>
            <a:r>
              <a:rPr lang="vi-VN" b="1" dirty="0">
                <a:solidFill>
                  <a:srgbClr val="FF0000"/>
                </a:solidFill>
              </a:rPr>
              <a:t>39 kg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5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9C6E02-49F7-4B48-86A9-E8F9C3EA8CC2}"/>
              </a:ext>
            </a:extLst>
          </p:cNvPr>
          <p:cNvSpPr txBox="1"/>
          <p:nvPr/>
        </p:nvSpPr>
        <p:spPr>
          <a:xfrm>
            <a:off x="757381" y="787314"/>
            <a:ext cx="1104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sử dụng cân đồng hồ để đo khối lượng của một vật cần lưu ý: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530D9-2997-4787-9B9B-A4B3D0B9CC32}"/>
              </a:ext>
            </a:extLst>
          </p:cNvPr>
          <p:cNvSpPr txBox="1"/>
          <p:nvPr/>
        </p:nvSpPr>
        <p:spPr>
          <a:xfrm>
            <a:off x="757381" y="226352"/>
            <a:ext cx="709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2. </a:t>
            </a:r>
            <a:r>
              <a:rPr lang="vi-VN" dirty="0"/>
              <a:t>THỰC HÀNH ĐO KHỐI LƯỢNG</a:t>
            </a:r>
            <a:endParaRPr lang="en-US" dirty="0"/>
          </a:p>
        </p:txBody>
      </p:sp>
      <p:sp>
        <p:nvSpPr>
          <p:cNvPr id="7" name="Google Shape;689;p21">
            <a:extLst>
              <a:ext uri="{FF2B5EF4-FFF2-40B4-BE49-F238E27FC236}">
                <a16:creationId xmlns:a16="http://schemas.microsoft.com/office/drawing/2014/main" id="{443F96F2-7324-40AF-9B44-32564CE642AC}"/>
              </a:ext>
            </a:extLst>
          </p:cNvPr>
          <p:cNvSpPr txBox="1">
            <a:spLocks/>
          </p:cNvSpPr>
          <p:nvPr/>
        </p:nvSpPr>
        <p:spPr>
          <a:xfrm>
            <a:off x="304799" y="1303056"/>
            <a:ext cx="10390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3333FF"/>
                </a:solidFill>
                <a:sym typeface="Wingdings" panose="05000000000000000000" pitchFamily="2" charset="2"/>
              </a:rPr>
              <a:t>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cân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vạch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0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.</a:t>
            </a:r>
          </a:p>
        </p:txBody>
      </p:sp>
      <p:sp>
        <p:nvSpPr>
          <p:cNvPr id="8" name="Google Shape;691;p21">
            <a:extLst>
              <a:ext uri="{FF2B5EF4-FFF2-40B4-BE49-F238E27FC236}">
                <a16:creationId xmlns:a16="http://schemas.microsoft.com/office/drawing/2014/main" id="{FD3372F1-509B-493F-B8BC-9811D669577F}"/>
              </a:ext>
            </a:extLst>
          </p:cNvPr>
          <p:cNvSpPr txBox="1">
            <a:spLocks/>
          </p:cNvSpPr>
          <p:nvPr/>
        </p:nvSpPr>
        <p:spPr>
          <a:xfrm>
            <a:off x="304799" y="1878115"/>
            <a:ext cx="7995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3333FF"/>
                </a:solidFill>
                <a:sym typeface="Wingdings" panose="05000000000000000000" pitchFamily="2" charset="2"/>
              </a:rPr>
              <a:t>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cân</a:t>
            </a:r>
            <a:r>
              <a:rPr lang="en-US" dirty="0"/>
              <a:t>.</a:t>
            </a:r>
          </a:p>
        </p:txBody>
      </p:sp>
      <p:sp>
        <p:nvSpPr>
          <p:cNvPr id="9" name="Google Shape;691;p21">
            <a:extLst>
              <a:ext uri="{FF2B5EF4-FFF2-40B4-BE49-F238E27FC236}">
                <a16:creationId xmlns:a16="http://schemas.microsoft.com/office/drawing/2014/main" id="{99788FC4-A3A8-41A9-BF8D-5BC54905D040}"/>
              </a:ext>
            </a:extLst>
          </p:cNvPr>
          <p:cNvSpPr txBox="1">
            <a:spLocks/>
          </p:cNvSpPr>
          <p:nvPr/>
        </p:nvSpPr>
        <p:spPr>
          <a:xfrm>
            <a:off x="304799" y="2453174"/>
            <a:ext cx="11822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dirty="0">
                <a:solidFill>
                  <a:srgbClr val="3333FF"/>
                </a:solidFill>
                <a:sym typeface="Wingdings" panose="05000000000000000000" pitchFamily="2" charset="2"/>
              </a:rPr>
              <a:t>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vạch</a:t>
            </a:r>
            <a:r>
              <a:rPr lang="en-US" dirty="0"/>
              <a:t> chia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kim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cân</a:t>
            </a:r>
            <a:r>
              <a:rPr lang="en-US" dirty="0"/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9DD9140-8AD5-43AF-B0FE-4929E41524FB}"/>
              </a:ext>
            </a:extLst>
          </p:cNvPr>
          <p:cNvSpPr/>
          <p:nvPr/>
        </p:nvSpPr>
        <p:spPr>
          <a:xfrm>
            <a:off x="304799" y="787314"/>
            <a:ext cx="11684001" cy="2399229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4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73D091-DD7E-49DE-80CE-0398B1227D1D}"/>
              </a:ext>
            </a:extLst>
          </p:cNvPr>
          <p:cNvSpPr/>
          <p:nvPr/>
        </p:nvSpPr>
        <p:spPr>
          <a:xfrm>
            <a:off x="468118" y="1375756"/>
            <a:ext cx="11437555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GHĐ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ĐCNN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C010A-8A0A-4420-8D32-EFDF1F2942AF}"/>
              </a:ext>
            </a:extLst>
          </p:cNvPr>
          <p:cNvSpPr/>
          <p:nvPr/>
        </p:nvSpPr>
        <p:spPr>
          <a:xfrm>
            <a:off x="757381" y="790981"/>
            <a:ext cx="101072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2887B-112B-4F4B-950F-EBD2801223AB}"/>
              </a:ext>
            </a:extLst>
          </p:cNvPr>
          <p:cNvSpPr txBox="1"/>
          <p:nvPr/>
        </p:nvSpPr>
        <p:spPr>
          <a:xfrm>
            <a:off x="757381" y="226352"/>
            <a:ext cx="709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2. </a:t>
            </a:r>
            <a:r>
              <a:rPr lang="vi-VN" dirty="0"/>
              <a:t>THỰC HÀNH ĐO KHỐI LƯỢNG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913603-3F15-430D-81ED-666732AF98A8}"/>
              </a:ext>
            </a:extLst>
          </p:cNvPr>
          <p:cNvSpPr/>
          <p:nvPr/>
        </p:nvSpPr>
        <p:spPr>
          <a:xfrm>
            <a:off x="350982" y="790981"/>
            <a:ext cx="11554691" cy="3631763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1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4530D9-2997-4787-9B9B-A4B3D0B9CC32}"/>
              </a:ext>
            </a:extLst>
          </p:cNvPr>
          <p:cNvSpPr txBox="1"/>
          <p:nvPr/>
        </p:nvSpPr>
        <p:spPr>
          <a:xfrm>
            <a:off x="757381" y="226352"/>
            <a:ext cx="709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2. </a:t>
            </a:r>
            <a:r>
              <a:rPr lang="vi-VN" dirty="0"/>
              <a:t>THỰC HÀNH ĐO KHỐI LƯỢNG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D5489-EF0A-573D-25BD-861C1779A783}"/>
              </a:ext>
            </a:extLst>
          </p:cNvPr>
          <p:cNvSpPr txBox="1"/>
          <p:nvPr/>
        </p:nvSpPr>
        <p:spPr>
          <a:xfrm>
            <a:off x="327764" y="811127"/>
            <a:ext cx="11536472" cy="3072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VN" sz="4000" b="1" dirty="0">
                <a:solidFill>
                  <a:schemeClr val="accent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Dùng cân điện tử</a:t>
            </a:r>
          </a:p>
          <a:p>
            <a:pPr>
              <a:lnSpc>
                <a:spcPct val="120000"/>
              </a:lnSpc>
            </a:pPr>
            <a:endParaRPr lang="en-VN" sz="1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VN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Bước 1: Ước lượng khối lượng cần đo để chọn đơn vị thích hợp</a:t>
            </a:r>
          </a:p>
          <a:p>
            <a:pPr>
              <a:lnSpc>
                <a:spcPct val="120000"/>
              </a:lnSpc>
            </a:pPr>
            <a:r>
              <a:rPr lang="en-VN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Bước 2: Đặt mẫu vật cần cân nhẹ nhàng trên đĩa cân</a:t>
            </a:r>
          </a:p>
          <a:p>
            <a:pPr>
              <a:lnSpc>
                <a:spcPct val="120000"/>
              </a:lnSpc>
            </a:pPr>
            <a:r>
              <a:rPr lang="en-VN" sz="2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Bước 3: Sử dụng kẹp hoặc găng tay để đặt bình đựng hóa chất/ dụng cụ đựng vật mẫu lên đĩa cân, bàn cân.</a:t>
            </a:r>
          </a:p>
        </p:txBody>
      </p:sp>
      <p:pic>
        <p:nvPicPr>
          <p:cNvPr id="13" name="Picture 12" descr="A close-up of a scale&#10;&#10;Description automatically generated">
            <a:extLst>
              <a:ext uri="{FF2B5EF4-FFF2-40B4-BE49-F238E27FC236}">
                <a16:creationId xmlns:a16="http://schemas.microsoft.com/office/drawing/2014/main" id="{5C483590-9718-CBE2-4BBA-AE1253C7C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26" y="3353219"/>
            <a:ext cx="3546693" cy="327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86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15FD1A-2F1C-49C2-B427-ABE973FD5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39" y="0"/>
            <a:ext cx="834672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1B882C-15E2-4C6B-BBF1-47F782807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9" b="94624" l="4669" r="92996">
                        <a14:foregroundMark x1="45136" y1="22849" x2="66537" y2="22043"/>
                        <a14:foregroundMark x1="66537" y1="22043" x2="72763" y2="26882"/>
                        <a14:foregroundMark x1="65370" y1="26344" x2="52140" y2="26613"/>
                        <a14:foregroundMark x1="74708" y1="32258" x2="75486" y2="38710"/>
                        <a14:foregroundMark x1="66537" y1="42742" x2="67315" y2="48118"/>
                        <a14:foregroundMark x1="69261" y1="33871" x2="73930" y2="22581"/>
                        <a14:foregroundMark x1="73930" y1="22581" x2="66148" y2="18280"/>
                        <a14:foregroundMark x1="70817" y1="29570" x2="70817" y2="30108"/>
                        <a14:foregroundMark x1="74708" y1="29839" x2="71984" y2="31989"/>
                        <a14:foregroundMark x1="72374" y1="31452" x2="70817" y2="31452"/>
                        <a14:foregroundMark x1="72763" y1="32258" x2="72374" y2="31989"/>
                        <a14:foregroundMark x1="72374" y1="31183" x2="70039" y2="34140"/>
                        <a14:foregroundMark x1="38521" y1="38710" x2="36187" y2="43011"/>
                        <a14:foregroundMark x1="59144" y1="66667" x2="59144" y2="66667"/>
                        <a14:foregroundMark x1="57588" y1="64785" x2="57588" y2="64785"/>
                        <a14:foregroundMark x1="57588" y1="65860" x2="57588" y2="65860"/>
                        <a14:foregroundMark x1="77432" y1="45968" x2="77432" y2="45968"/>
                        <a14:foregroundMark x1="77821" y1="44086" x2="77821" y2="44086"/>
                        <a14:foregroundMark x1="76265" y1="43280" x2="76265" y2="43280"/>
                        <a14:foregroundMark x1="23735" y1="17742" x2="28405" y2="18817"/>
                        <a14:foregroundMark x1="55252" y1="11952" x2="72374" y2="15054"/>
                        <a14:foregroundMark x1="58755" y1="11290" x2="55961" y2="11221"/>
                        <a14:foregroundMark x1="58755" y1="11022" x2="59144" y2="11022"/>
                        <a14:foregroundMark x1="60700" y1="11559" x2="61479" y2="11828"/>
                        <a14:foregroundMark x1="66926" y1="13710" x2="69650" y2="14516"/>
                        <a14:foregroundMark x1="85214" y1="19892" x2="85214" y2="19892"/>
                        <a14:foregroundMark x1="79767" y1="22581" x2="79767" y2="23656"/>
                        <a14:foregroundMark x1="78599" y1="25806" x2="78210" y2="26344"/>
                        <a14:foregroundMark x1="64202" y1="19355" x2="63424" y2="19086"/>
                        <a14:foregroundMark x1="57588" y1="16667" x2="55642" y2="16129"/>
                        <a14:foregroundMark x1="45136" y1="16667" x2="43580" y2="16935"/>
                        <a14:foregroundMark x1="39300" y1="17204" x2="38132" y2="17473"/>
                        <a14:foregroundMark x1="36576" y1="19086" x2="38521" y2="19892"/>
                        <a14:foregroundMark x1="28405" y1="18280" x2="30739" y2="19355"/>
                        <a14:foregroundMark x1="32685" y1="19892" x2="34241" y2="20968"/>
                        <a14:foregroundMark x1="37743" y1="22849" x2="38911" y2="23656"/>
                        <a14:foregroundMark x1="40078" y1="24194" x2="40856" y2="24731"/>
                        <a14:foregroundMark x1="43191" y1="25806" x2="44358" y2="26613"/>
                        <a14:foregroundMark x1="46693" y1="27151" x2="46693" y2="27151"/>
                        <a14:foregroundMark x1="42802" y1="20699" x2="42802" y2="20699"/>
                        <a14:foregroundMark x1="47860" y1="18548" x2="47860" y2="18548"/>
                        <a14:foregroundMark x1="40467" y1="17473" x2="39689" y2="17742"/>
                        <a14:foregroundMark x1="40856" y1="16398" x2="40856" y2="16398"/>
                        <a14:foregroundMark x1="41634" y1="17204" x2="42412" y2="17742"/>
                        <a14:foregroundMark x1="44358" y1="17742" x2="38521" y2="15860"/>
                        <a14:foregroundMark x1="48249" y1="18280" x2="48249" y2="18280"/>
                        <a14:foregroundMark x1="48249" y1="18280" x2="47471" y2="17742"/>
                        <a14:foregroundMark x1="47471" y1="17204" x2="46304" y2="17473"/>
                        <a14:foregroundMark x1="46304" y1="17204" x2="50584" y2="18280"/>
                        <a14:foregroundMark x1="57977" y1="15591" x2="59144" y2="15323"/>
                        <a14:foregroundMark x1="63035" y1="14785" x2="52666" y2="13903"/>
                        <a14:foregroundMark x1="55642" y1="11828" x2="54839" y2="11828"/>
                        <a14:foregroundMark x1="56420" y1="11559" x2="55192" y2="11491"/>
                        <a14:foregroundMark x1="28405" y1="19624" x2="35409" y2="22581"/>
                        <a14:foregroundMark x1="37743" y1="20699" x2="43580" y2="20430"/>
                        <a14:foregroundMark x1="75486" y1="24731" x2="75486" y2="27151"/>
                        <a14:foregroundMark x1="78988" y1="26613" x2="78988" y2="25538"/>
                        <a14:foregroundMark x1="80156" y1="25269" x2="81323" y2="29839"/>
                        <a14:foregroundMark x1="85992" y1="22312" x2="85992" y2="22312"/>
                        <a14:foregroundMark x1="16732" y1="16129" x2="17121" y2="15860"/>
                        <a14:foregroundMark x1="20623" y1="14785" x2="20623" y2="14785"/>
                        <a14:foregroundMark x1="21401" y1="14516" x2="21401" y2="14516"/>
                        <a14:foregroundMark x1="17899" y1="15323" x2="9339" y2="14785"/>
                        <a14:foregroundMark x1="12062" y1="15860" x2="12062" y2="15860"/>
                        <a14:foregroundMark x1="12062" y1="16129" x2="11673" y2="16935"/>
                        <a14:foregroundMark x1="23346" y1="22043" x2="23346" y2="22312"/>
                        <a14:foregroundMark x1="18288" y1="20699" x2="15175" y2="25538"/>
                        <a14:foregroundMark x1="20233" y1="21774" x2="15564" y2="30914"/>
                        <a14:foregroundMark x1="23346" y1="23387" x2="18288" y2="37097"/>
                        <a14:foregroundMark x1="18288" y1="37097" x2="18677" y2="36828"/>
                        <a14:foregroundMark x1="28794" y1="25269" x2="25681" y2="33065"/>
                        <a14:foregroundMark x1="5837" y1="20161" x2="5837" y2="22312"/>
                        <a14:foregroundMark x1="87549" y1="20699" x2="94163" y2="27151"/>
                        <a14:foregroundMark x1="93774" y1="27688" x2="79377" y2="33333"/>
                        <a14:foregroundMark x1="79377" y1="33333" x2="78988" y2="33333"/>
                        <a14:foregroundMark x1="80156" y1="34409" x2="78599" y2="37097"/>
                        <a14:foregroundMark x1="78210" y1="38172" x2="77043" y2="41667"/>
                        <a14:foregroundMark x1="77043" y1="43280" x2="78599" y2="45699"/>
                        <a14:foregroundMark x1="48249" y1="49731" x2="57198" y2="51613"/>
                        <a14:foregroundMark x1="18677" y1="20161" x2="18677" y2="19892"/>
                        <a14:foregroundMark x1="19844" y1="18011" x2="19844" y2="18548"/>
                        <a14:foregroundMark x1="15564" y1="13710" x2="12451" y2="12903"/>
                        <a14:foregroundMark x1="31128" y1="14785" x2="28016" y2="12903"/>
                        <a14:foregroundMark x1="36965" y1="14247" x2="40467" y2="13710"/>
                        <a14:foregroundMark x1="49416" y1="12366" x2="49027" y2="12097"/>
                        <a14:foregroundMark x1="42023" y1="11290" x2="42023" y2="11290"/>
                        <a14:foregroundMark x1="50584" y1="10484" x2="50584" y2="10484"/>
                        <a14:foregroundMark x1="8949" y1="15323" x2="8171" y2="15591"/>
                        <a14:foregroundMark x1="5447" y1="16667" x2="5447" y2="16667"/>
                        <a14:foregroundMark x1="5447" y1="15323" x2="5058" y2="15323"/>
                        <a14:foregroundMark x1="33074" y1="34677" x2="45914" y2="36022"/>
                        <a14:foregroundMark x1="64591" y1="38441" x2="64981" y2="36290"/>
                        <a14:foregroundMark x1="64981" y1="35753" x2="68482" y2="37903"/>
                        <a14:foregroundMark x1="77432" y1="43280" x2="77432" y2="43280"/>
                        <a14:foregroundMark x1="75486" y1="44624" x2="78988" y2="46505"/>
                        <a14:foregroundMark x1="77043" y1="43280" x2="77821" y2="43280"/>
                        <a14:foregroundMark x1="78988" y1="46237" x2="76654" y2="47581"/>
                        <a14:foregroundMark x1="42023" y1="57258" x2="41634" y2="61559"/>
                        <a14:foregroundMark x1="51751" y1="56183" x2="51362" y2="63978"/>
                        <a14:foregroundMark x1="56809" y1="60215" x2="53696" y2="65054"/>
                        <a14:foregroundMark x1="44747" y1="66129" x2="41634" y2="70430"/>
                        <a14:foregroundMark x1="37354" y1="66667" x2="37354" y2="70968"/>
                        <a14:foregroundMark x1="29572" y1="91667" x2="26070" y2="93011"/>
                        <a14:foregroundMark x1="28794" y1="83871" x2="28794" y2="91129"/>
                        <a14:foregroundMark x1="47082" y1="85215" x2="50195" y2="94624"/>
                        <a14:foregroundMark x1="50195" y1="94624" x2="52918" y2="94624"/>
                        <a14:foregroundMark x1="5058" y1="21774" x2="13230" y2="29570"/>
                        <a14:foregroundMark x1="13230" y1="29570" x2="13619" y2="29570"/>
                        <a14:foregroundMark x1="16342" y1="35215" x2="19066" y2="39247"/>
                        <a14:foregroundMark x1="75486" y1="15323" x2="82101" y2="20968"/>
                        <a14:foregroundMark x1="31518" y1="60215" x2="30739" y2="59677"/>
                        <a14:foregroundMark x1="30350" y1="60484" x2="20623" y2="71237"/>
                        <a14:foregroundMark x1="29183" y1="62366" x2="33074" y2="52688"/>
                        <a14:foregroundMark x1="33074" y1="52688" x2="33852" y2="52419"/>
                        <a14:backgroundMark x1="77232" y1="41697" x2="77470" y2="42816"/>
                        <a14:backgroundMark x1="47290" y1="8905" x2="48638" y2="8871"/>
                        <a14:backgroundMark x1="44291" y1="8982" x2="47070" y2="8911"/>
                        <a14:backgroundMark x1="27588" y1="9409" x2="42501" y2="9028"/>
                        <a14:backgroundMark x1="17121" y1="9677" x2="25835" y2="9454"/>
                        <a14:backgroundMark x1="48638" y1="8871" x2="56809" y2="99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192000" y="4422011"/>
            <a:ext cx="1682929" cy="243598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7C7CFAF-13B5-4F24-A362-DFCC4B1D5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0" b="92793" l="9953" r="89100">
                        <a14:foregroundMark x1="88626" y1="43243" x2="89100" y2="47447"/>
                        <a14:foregroundMark x1="90047" y1="30030" x2="89573" y2="33333"/>
                        <a14:foregroundMark x1="63981" y1="86787" x2="66351" y2="88889"/>
                        <a14:foregroundMark x1="49289" y1="88589" x2="53555" y2="90390"/>
                        <a14:foregroundMark x1="51185" y1="92492" x2="53555" y2="92793"/>
                        <a14:backgroundMark x1="8057" y1="62462" x2="23697" y2="82583"/>
                        <a14:backgroundMark x1="23697" y1="82583" x2="24645" y2="79580"/>
                        <a14:backgroundMark x1="24171" y1="56757" x2="33649" y2="75075"/>
                        <a14:backgroundMark x1="33649" y1="75075" x2="34123" y2="75375"/>
                        <a14:backgroundMark x1="36967" y1="75676" x2="41232" y2="80480"/>
                        <a14:backgroundMark x1="42654" y1="78979" x2="42654" y2="78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209">
            <a:off x="-2106397" y="3843883"/>
            <a:ext cx="200977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7394963-2970-4A44-82AE-423858755A50}"/>
              </a:ext>
            </a:extLst>
          </p:cNvPr>
          <p:cNvGrpSpPr/>
          <p:nvPr/>
        </p:nvGrpSpPr>
        <p:grpSpPr>
          <a:xfrm>
            <a:off x="7349113" y="3124200"/>
            <a:ext cx="3080744" cy="1415142"/>
            <a:chOff x="7903029" y="3124200"/>
            <a:chExt cx="3080744" cy="1415142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33DEDE33-36A0-4905-919E-9F6133561DAC}"/>
                </a:ext>
              </a:extLst>
            </p:cNvPr>
            <p:cNvSpPr/>
            <p:nvPr/>
          </p:nvSpPr>
          <p:spPr>
            <a:xfrm>
              <a:off x="8055428" y="3124200"/>
              <a:ext cx="2819399" cy="1415142"/>
            </a:xfrm>
            <a:prstGeom prst="wedgeEllipseCallou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BB6F65-794E-4A46-BAAC-260C456CC992}"/>
                </a:ext>
              </a:extLst>
            </p:cNvPr>
            <p:cNvSpPr txBox="1"/>
            <p:nvPr/>
          </p:nvSpPr>
          <p:spPr>
            <a:xfrm>
              <a:off x="7903029" y="3429000"/>
              <a:ext cx="3080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kumimoji="0" lang="en-US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kumimoji="0" lang="en-US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b="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kumimoji="0" lang="en-US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kumimoji="0" lang="en-US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b="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kumimoji="0" lang="en-US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kumimoji="0" lang="en-US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ạ!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75E412-12B7-4DE4-AE0D-29135F0248BE}"/>
              </a:ext>
            </a:extLst>
          </p:cNvPr>
          <p:cNvGrpSpPr/>
          <p:nvPr/>
        </p:nvGrpSpPr>
        <p:grpSpPr>
          <a:xfrm>
            <a:off x="2889365" y="2452658"/>
            <a:ext cx="3080744" cy="1076383"/>
            <a:chOff x="5366657" y="3004457"/>
            <a:chExt cx="3080744" cy="1076383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A5E9F99B-5BAA-40F6-9333-22AA4658620A}"/>
                </a:ext>
              </a:extLst>
            </p:cNvPr>
            <p:cNvSpPr/>
            <p:nvPr/>
          </p:nvSpPr>
          <p:spPr>
            <a:xfrm flipH="1">
              <a:off x="5747657" y="3004457"/>
              <a:ext cx="2144486" cy="1076383"/>
            </a:xfrm>
            <a:prstGeom prst="wedgeEllipseCallou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D0D70D-9439-4F18-87CC-5786AD037BA8}"/>
                </a:ext>
              </a:extLst>
            </p:cNvPr>
            <p:cNvSpPr txBox="1"/>
            <p:nvPr/>
          </p:nvSpPr>
          <p:spPr>
            <a:xfrm>
              <a:off x="5366657" y="3254829"/>
              <a:ext cx="30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!!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AB0BCF-038A-4A50-AE55-80076579F6F0}"/>
              </a:ext>
            </a:extLst>
          </p:cNvPr>
          <p:cNvGrpSpPr/>
          <p:nvPr/>
        </p:nvGrpSpPr>
        <p:grpSpPr>
          <a:xfrm>
            <a:off x="3012200" y="2781146"/>
            <a:ext cx="3080744" cy="1076383"/>
            <a:chOff x="5366657" y="3004457"/>
            <a:chExt cx="3080744" cy="1076383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2E4B034B-719E-46CD-9397-14E2C26ADD25}"/>
                </a:ext>
              </a:extLst>
            </p:cNvPr>
            <p:cNvSpPr/>
            <p:nvPr/>
          </p:nvSpPr>
          <p:spPr>
            <a:xfrm flipH="1">
              <a:off x="5747657" y="3004457"/>
              <a:ext cx="2144486" cy="1076383"/>
            </a:xfrm>
            <a:prstGeom prst="wedgeEllipseCallou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47D21A-0340-404E-87F0-51589DE1FB7D}"/>
                </a:ext>
              </a:extLst>
            </p:cNvPr>
            <p:cNvSpPr txBox="1"/>
            <p:nvPr/>
          </p:nvSpPr>
          <p:spPr>
            <a:xfrm>
              <a:off x="5366657" y="3254829"/>
              <a:ext cx="30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r>
                <a:rPr kumimoji="0" lang="en-US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!!!!!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D9D86D-F244-4635-8593-3CBC188956FF}"/>
              </a:ext>
            </a:extLst>
          </p:cNvPr>
          <p:cNvGrpSpPr/>
          <p:nvPr/>
        </p:nvGrpSpPr>
        <p:grpSpPr>
          <a:xfrm>
            <a:off x="7892947" y="2578376"/>
            <a:ext cx="2819399" cy="1415142"/>
            <a:chOff x="8055428" y="3124200"/>
            <a:chExt cx="2819399" cy="1415142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9D8B7D6B-6294-4569-9794-F5A8D0D6D53F}"/>
                </a:ext>
              </a:extLst>
            </p:cNvPr>
            <p:cNvSpPr/>
            <p:nvPr/>
          </p:nvSpPr>
          <p:spPr>
            <a:xfrm>
              <a:off x="8055428" y="3124200"/>
              <a:ext cx="2819399" cy="1415142"/>
            </a:xfrm>
            <a:prstGeom prst="wedgeEllipseCallou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06B6C27-53E8-4C86-90D2-E47B877F50F8}"/>
                </a:ext>
              </a:extLst>
            </p:cNvPr>
            <p:cNvSpPr txBox="1"/>
            <p:nvPr/>
          </p:nvSpPr>
          <p:spPr>
            <a:xfrm>
              <a:off x="8453019" y="3509742"/>
              <a:ext cx="20968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Lan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hả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3F34E2-6A20-48B6-9536-A357819242B2}"/>
              </a:ext>
            </a:extLst>
          </p:cNvPr>
          <p:cNvGrpSpPr/>
          <p:nvPr/>
        </p:nvGrpSpPr>
        <p:grpSpPr>
          <a:xfrm>
            <a:off x="2125287" y="1558969"/>
            <a:ext cx="3743779" cy="1966136"/>
            <a:chOff x="4891032" y="2702488"/>
            <a:chExt cx="3365824" cy="1719279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C8EE0537-B940-47A0-B801-2031EA3CC244}"/>
                </a:ext>
              </a:extLst>
            </p:cNvPr>
            <p:cNvSpPr/>
            <p:nvPr/>
          </p:nvSpPr>
          <p:spPr>
            <a:xfrm flipH="1">
              <a:off x="4891032" y="2702488"/>
              <a:ext cx="3365824" cy="1719279"/>
            </a:xfrm>
            <a:prstGeom prst="wedgeEllipseCallou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EC94CA-1F3A-4D36-B4A1-145F7631D68A}"/>
                </a:ext>
              </a:extLst>
            </p:cNvPr>
            <p:cNvSpPr txBox="1"/>
            <p:nvPr/>
          </p:nvSpPr>
          <p:spPr>
            <a:xfrm>
              <a:off x="5373742" y="3322277"/>
              <a:ext cx="2508780" cy="565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Ơ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!!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6A8544-6DD9-46C2-A9EE-F19BBC247AB5}"/>
              </a:ext>
            </a:extLst>
          </p:cNvPr>
          <p:cNvGrpSpPr/>
          <p:nvPr/>
        </p:nvGrpSpPr>
        <p:grpSpPr>
          <a:xfrm>
            <a:off x="8006327" y="2799540"/>
            <a:ext cx="3080744" cy="1117962"/>
            <a:chOff x="7929155" y="3124200"/>
            <a:chExt cx="3080744" cy="1117962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45AFDCA5-5173-4C83-B31C-6B16D82B8E79}"/>
                </a:ext>
              </a:extLst>
            </p:cNvPr>
            <p:cNvSpPr/>
            <p:nvPr/>
          </p:nvSpPr>
          <p:spPr>
            <a:xfrm>
              <a:off x="8055429" y="3124200"/>
              <a:ext cx="2669176" cy="1117962"/>
            </a:xfrm>
            <a:prstGeom prst="wedgeEllipseCallou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5081CBC-1C08-4EF9-88C9-6E073D3A68E6}"/>
                </a:ext>
              </a:extLst>
            </p:cNvPr>
            <p:cNvSpPr txBox="1"/>
            <p:nvPr/>
          </p:nvSpPr>
          <p:spPr>
            <a:xfrm>
              <a:off x="7929155" y="3376748"/>
              <a:ext cx="30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Sao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đấy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Lan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B20E00-2DD0-458D-8FC1-DA888E221396}"/>
              </a:ext>
            </a:extLst>
          </p:cNvPr>
          <p:cNvGrpSpPr/>
          <p:nvPr/>
        </p:nvGrpSpPr>
        <p:grpSpPr>
          <a:xfrm>
            <a:off x="2041040" y="1355823"/>
            <a:ext cx="4200978" cy="2151105"/>
            <a:chOff x="4479990" y="2540743"/>
            <a:chExt cx="3776866" cy="1881024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9D96B8A7-03DE-4D7A-8E52-BF94E0DF364D}"/>
                </a:ext>
              </a:extLst>
            </p:cNvPr>
            <p:cNvSpPr/>
            <p:nvPr/>
          </p:nvSpPr>
          <p:spPr>
            <a:xfrm flipH="1">
              <a:off x="4479990" y="2540743"/>
              <a:ext cx="3776866" cy="1881024"/>
            </a:xfrm>
            <a:prstGeom prst="wedgeEllipseCallou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13F89B-DF51-46FD-84AD-C7B994800C72}"/>
                </a:ext>
              </a:extLst>
            </p:cNvPr>
            <p:cNvSpPr txBox="1"/>
            <p:nvPr/>
          </p:nvSpPr>
          <p:spPr>
            <a:xfrm>
              <a:off x="4875907" y="3149981"/>
              <a:ext cx="3080744" cy="565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nhỉ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4">
            <a:extLst>
              <a:ext uri="{FF2B5EF4-FFF2-40B4-BE49-F238E27FC236}">
                <a16:creationId xmlns:a16="http://schemas.microsoft.com/office/drawing/2014/main" id="{F287E04C-2132-404D-ABD2-848AB740B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44" b="94130" l="9884" r="89826">
                        <a14:foregroundMark x1="43023" y1="9644" x2="58430" y2="11111"/>
                        <a14:foregroundMark x1="43895" y1="91614" x2="43023" y2="92034"/>
                        <a14:foregroundMark x1="55814" y1="92034" x2="61337" y2="94130"/>
                        <a14:foregroundMark x1="38081" y1="54717" x2="33430" y2="64780"/>
                        <a14:foregroundMark x1="33430" y1="64780" x2="35756" y2="65409"/>
                        <a14:backgroundMark x1="7849" y1="66038" x2="14826" y2="75472"/>
                        <a14:backgroundMark x1="14826" y1="75472" x2="15407" y2="75052"/>
                        <a14:backgroundMark x1="79651" y1="56813" x2="78779" y2="62474"/>
                        <a14:backgroundMark x1="77907" y1="58281" x2="95640" y2="45493"/>
                        <a14:backgroundMark x1="95640" y1="45493" x2="90116" y2="20755"/>
                        <a14:backgroundMark x1="90116" y1="20755" x2="86047" y2="15723"/>
                        <a14:backgroundMark x1="10756" y1="63312" x2="24419" y2="72327"/>
                        <a14:backgroundMark x1="24419" y1="72327" x2="31105" y2="71908"/>
                        <a14:backgroundMark x1="22965" y1="64570" x2="29070" y2="68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13" y="3650394"/>
            <a:ext cx="2313242" cy="320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E5A624-0EC3-4AFD-8129-3BACFE71BB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52" b="95738" l="6148" r="93033">
                        <a14:foregroundMark x1="11066" y1="21639" x2="7377" y2="25246"/>
                        <a14:foregroundMark x1="88525" y1="22295" x2="93033" y2="25902"/>
                        <a14:foregroundMark x1="41393" y1="65246" x2="37705" y2="65902"/>
                        <a14:foregroundMark x1="51639" y1="58361" x2="48770" y2="57049"/>
                        <a14:foregroundMark x1="59836" y1="60984" x2="60656" y2="61967"/>
                        <a14:foregroundMark x1="59016" y1="65902" x2="59426" y2="64918"/>
                        <a14:foregroundMark x1="37705" y1="60656" x2="36475" y2="59344"/>
                        <a14:foregroundMark x1="54508" y1="83607" x2="56557" y2="92131"/>
                        <a14:foregroundMark x1="56557" y1="92131" x2="57787" y2="91803"/>
                        <a14:foregroundMark x1="56557" y1="94098" x2="56557" y2="95738"/>
                        <a14:foregroundMark x1="40574" y1="84590" x2="40574" y2="84262"/>
                        <a14:foregroundMark x1="57787" y1="82951" x2="57787" y2="86557"/>
                        <a14:backgroundMark x1="19672" y1="9508" x2="27869" y2="9180"/>
                        <a14:backgroundMark x1="63115" y1="68852" x2="63934" y2="714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5301" y="3737329"/>
            <a:ext cx="2496537" cy="312067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119828B-0709-4798-ABAC-160CEEEFD2E0}"/>
              </a:ext>
            </a:extLst>
          </p:cNvPr>
          <p:cNvGrpSpPr/>
          <p:nvPr/>
        </p:nvGrpSpPr>
        <p:grpSpPr>
          <a:xfrm>
            <a:off x="7521794" y="2003951"/>
            <a:ext cx="4010265" cy="1854927"/>
            <a:chOff x="7728857" y="2988128"/>
            <a:chExt cx="4010265" cy="1854927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79439403-B07D-4FB5-9B36-9C6B3B5C93AD}"/>
                </a:ext>
              </a:extLst>
            </p:cNvPr>
            <p:cNvSpPr/>
            <p:nvPr/>
          </p:nvSpPr>
          <p:spPr>
            <a:xfrm>
              <a:off x="7728857" y="2988128"/>
              <a:ext cx="4010265" cy="1854927"/>
            </a:xfrm>
            <a:prstGeom prst="wedgeEllipseCallou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80ADEE-BD31-4226-A1D0-D9B0D7E26F44}"/>
                </a:ext>
              </a:extLst>
            </p:cNvPr>
            <p:cNvSpPr txBox="1"/>
            <p:nvPr/>
          </p:nvSpPr>
          <p:spPr>
            <a:xfrm>
              <a:off x="8164287" y="3585315"/>
              <a:ext cx="3080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À!!!!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2D4509-965E-403F-B696-5B0BAB65ED8A}"/>
              </a:ext>
            </a:extLst>
          </p:cNvPr>
          <p:cNvGrpSpPr/>
          <p:nvPr/>
        </p:nvGrpSpPr>
        <p:grpSpPr>
          <a:xfrm>
            <a:off x="1544654" y="1245385"/>
            <a:ext cx="4532810" cy="2338247"/>
            <a:chOff x="4479990" y="2540742"/>
            <a:chExt cx="4075198" cy="2044669"/>
          </a:xfrm>
        </p:grpSpPr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id="{18A934BD-FA41-45FC-B07A-28F64A58DEDB}"/>
                </a:ext>
              </a:extLst>
            </p:cNvPr>
            <p:cNvSpPr/>
            <p:nvPr/>
          </p:nvSpPr>
          <p:spPr>
            <a:xfrm flipH="1">
              <a:off x="4479990" y="2540742"/>
              <a:ext cx="4075198" cy="2044669"/>
            </a:xfrm>
            <a:prstGeom prst="wedgeEllipseCallou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120703-8DBB-4FC1-95A4-C4F55F0640F1}"/>
                </a:ext>
              </a:extLst>
            </p:cNvPr>
            <p:cNvSpPr txBox="1"/>
            <p:nvPr/>
          </p:nvSpPr>
          <p:spPr>
            <a:xfrm>
              <a:off x="4803011" y="3186612"/>
              <a:ext cx="3133790" cy="807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á? Ở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B48188-B654-490A-A5C4-063EAE251F81}"/>
              </a:ext>
            </a:extLst>
          </p:cNvPr>
          <p:cNvGrpSpPr/>
          <p:nvPr/>
        </p:nvGrpSpPr>
        <p:grpSpPr>
          <a:xfrm>
            <a:off x="7627819" y="1342688"/>
            <a:ext cx="4010265" cy="1854927"/>
            <a:chOff x="7728857" y="2988128"/>
            <a:chExt cx="4010265" cy="1854927"/>
          </a:xfrm>
        </p:grpSpPr>
        <p:sp>
          <p:nvSpPr>
            <p:cNvPr id="35" name="Speech Bubble: Oval 34">
              <a:extLst>
                <a:ext uri="{FF2B5EF4-FFF2-40B4-BE49-F238E27FC236}">
                  <a16:creationId xmlns:a16="http://schemas.microsoft.com/office/drawing/2014/main" id="{E2543C70-CA61-4B52-BA50-609FD4215D9F}"/>
                </a:ext>
              </a:extLst>
            </p:cNvPr>
            <p:cNvSpPr/>
            <p:nvPr/>
          </p:nvSpPr>
          <p:spPr>
            <a:xfrm>
              <a:off x="7728857" y="2988128"/>
              <a:ext cx="4010265" cy="1854927"/>
            </a:xfrm>
            <a:prstGeom prst="wedgeEllipseCallou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DBAB953-4FB1-459F-90EF-6B6F6F29FA6E}"/>
                </a:ext>
              </a:extLst>
            </p:cNvPr>
            <p:cNvSpPr txBox="1"/>
            <p:nvPr/>
          </p:nvSpPr>
          <p:spPr>
            <a:xfrm>
              <a:off x="8180052" y="3469991"/>
              <a:ext cx="3080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…..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hay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645E76A-6E5C-4755-9603-245B4C2CA5C7}"/>
              </a:ext>
            </a:extLst>
          </p:cNvPr>
          <p:cNvGrpSpPr/>
          <p:nvPr/>
        </p:nvGrpSpPr>
        <p:grpSpPr>
          <a:xfrm>
            <a:off x="3976646" y="1314803"/>
            <a:ext cx="4532810" cy="2338247"/>
            <a:chOff x="4479990" y="2540742"/>
            <a:chExt cx="4075198" cy="2044669"/>
          </a:xfrm>
        </p:grpSpPr>
        <p:sp>
          <p:nvSpPr>
            <p:cNvPr id="38" name="Speech Bubble: Oval 37">
              <a:extLst>
                <a:ext uri="{FF2B5EF4-FFF2-40B4-BE49-F238E27FC236}">
                  <a16:creationId xmlns:a16="http://schemas.microsoft.com/office/drawing/2014/main" id="{3BB4375F-7A53-46B4-9531-49A2A2D9A1AA}"/>
                </a:ext>
              </a:extLst>
            </p:cNvPr>
            <p:cNvSpPr/>
            <p:nvPr/>
          </p:nvSpPr>
          <p:spPr>
            <a:xfrm flipH="1">
              <a:off x="4479990" y="2540742"/>
              <a:ext cx="4075198" cy="2044669"/>
            </a:xfrm>
            <a:prstGeom prst="wedgeEllipseCallou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DEE950-19E2-43B4-A0B1-8434F56517A6}"/>
                </a:ext>
              </a:extLst>
            </p:cNvPr>
            <p:cNvSpPr txBox="1"/>
            <p:nvPr/>
          </p:nvSpPr>
          <p:spPr>
            <a:xfrm>
              <a:off x="4626040" y="3242937"/>
              <a:ext cx="3520829" cy="565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BẠN ƠI!!! GIÚP CHÚNG TỚ GIẢI ĐÁP VỚI!!!!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78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2.70833E-6 0.00023 C -0.0043 0.00093 -0.00847 0.00255 -0.01263 0.00301 C -0.03516 0.00579 -0.03698 0.00486 -0.05755 0.00301 C -0.05951 0.00209 -0.06146 -2.22222E-6 -0.0638 -2.22222E-6 C -0.07617 -2.22222E-6 -0.07513 -0.00023 -0.08138 0.00625 C -0.08555 0.01574 -0.08112 0.00764 -0.09076 0.01412 C -0.09167 0.01482 -0.09206 0.01667 -0.09297 0.01736 C -0.09492 0.01875 -0.09922 0.0206 -0.09922 0.02084 C -0.10261 0.01922 -0.10547 0.01852 -0.1086 0.01574 C -0.11016 0.01459 -0.11133 0.0125 -0.11276 0.01111 C -0.11485 0.0088 -0.11888 0.00463 -0.11888 0.00486 C -0.12188 0.00509 -0.12474 0.00486 -0.12735 0.00625 C -0.13021 0.00764 -0.13229 0.01297 -0.13464 0.01574 C -0.13659 0.01806 -0.14089 0.02222 -0.14089 0.02246 C -0.14922 0.02107 -0.15755 0.02084 -0.16589 0.01898 C -0.16745 0.01852 -0.16862 0.0169 -0.17005 0.01574 C -0.17409 0.01227 -0.17461 0.01042 -0.17839 0.00463 C -0.17969 0.00255 -0.1806 -0.00092 -0.18268 -0.00162 L -0.18672 -0.00324 C -0.19297 -0.00278 -0.19935 -0.00301 -0.20547 -0.00162 C -0.20703 -0.00139 -0.20834 0.00047 -0.20964 0.00139 C -0.21133 0.00255 -0.21315 0.00371 -0.21485 0.00463 C -0.21589 0.00533 -0.21693 0.00556 -0.2181 0.00625 C -0.22513 0.01181 -0.21628 0.00787 -0.22643 0.01111 C -0.2293 0.00972 -0.23737 0.00695 -0.24102 0.00301 C -0.24206 0.00185 -0.24271 -0.00092 -0.24401 -0.00162 C -0.24714 -0.00324 -0.25026 -0.00278 -0.25352 -0.00324 L -0.26185 -0.00486 C -0.26563 -0.0044 -0.2694 -0.0044 -0.27318 -0.00324 C -0.27826 -0.00185 -0.27826 0.0007 -0.28268 0.00301 C -0.28438 0.00394 -0.2862 0.00417 -0.28776 0.00463 C -0.2892 0.00579 -0.2905 0.00695 -0.29206 0.00787 C -0.29323 0.00857 -0.29479 0.0088 -0.29623 0.00949 C -0.29727 0.00996 -0.29831 0.01042 -0.29935 0.01111 C -0.30235 0.01042 -0.30573 0.01088 -0.3086 0.00949 C -0.31016 0.0088 -0.31055 0.00602 -0.31185 0.00463 C -0.31276 0.00371 -0.31393 0.00371 -0.31485 0.00301 C -0.31537 0.00139 -0.31524 -0.00046 -0.31589 -0.00162 C -0.31667 -0.00278 -0.31823 -0.00231 -0.31914 -0.00324 C -0.3263 -0.00972 -0.3155 -0.00347 -0.32435 -0.0081 C -0.33229 -0.00694 -0.33542 -0.00903 -0.34102 -0.00324 C -0.3418 -0.00254 -0.34232 -0.00116 -0.3431 -2.22222E-6 C -0.35039 -0.00116 -0.35768 -0.00092 -0.36498 -0.00324 C -0.3681 -0.00416 -0.37318 -0.00972 -0.37318 -0.00949 C -0.37643 -0.01666 -0.37409 -0.01435 -0.38047 -0.01435 L -0.38047 -0.01412 " pathEditMode="relative" rAng="0" ptsTypes="AAAAAAAAAAAAAAAAAAAAAAAAAAAAAAAAAAAAAAAAAAAAAAA">
                                      <p:cBhvr>
                                        <p:cTn id="6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1435 L 4.58333E-6 0.01458 C 0.00651 0.01458 0.01263 0.01527 0.01901 0.01527 C 0.0526 0.01643 0.05533 0.01597 0.08619 0.01527 C 0.08906 0.01504 0.09205 0.01435 0.09531 0.01435 C 0.11419 0.01435 0.11263 0.01412 0.122 0.01643 C 0.12812 0.0199 0.12135 0.01689 0.13606 0.01944 C 0.1375 0.01967 0.13789 0.02014 0.13932 0.0206 C 0.14218 0.02106 0.14856 0.02176 0.14856 0.02199 C 0.1539 0.02106 0.15781 0.02083 0.16276 0.0199 C 0.16497 0.01944 0.16692 0.01875 0.16888 0.01828 C 0.17213 0.01736 0.17825 0.01597 0.17825 0.0162 C 0.18255 0.01597 0.18697 0.01597 0.19062 0.01643 C 0.19518 0.01689 0.1983 0.01898 0.20182 0.0199 C 0.20468 0.02083 0.21106 0.02222 0.21106 0.02245 C 0.22343 0.02176 0.23619 0.02176 0.24869 0.02106 C 0.25104 0.02083 0.25273 0.02037 0.25481 0.0199 C 0.26106 0.01875 0.26171 0.01805 0.26744 0.01597 C 0.26953 0.01527 0.27083 0.01389 0.27382 0.01365 L 0.27994 0.01319 C 0.28932 0.01319 0.29882 0.01319 0.30807 0.01365 C 0.31054 0.01365 0.31224 0.01435 0.31445 0.01481 C 0.31692 0.01527 0.31953 0.01551 0.32213 0.01597 C 0.32369 0.0162 0.32526 0.0162 0.32695 0.01643 C 0.33763 0.01852 0.32421 0.01713 0.33932 0.01828 C 0.34375 0.01782 0.35585 0.01666 0.36145 0.01527 C 0.36289 0.01481 0.3638 0.01389 0.36601 0.01365 C 0.37057 0.01319 0.37526 0.01319 0.38007 0.01319 L 0.3927 0.0125 C 0.3983 0.01273 0.40403 0.01273 0.40976 0.01319 C 0.41731 0.01365 0.41731 0.01458 0.42395 0.01527 C 0.4263 0.01574 0.42916 0.01574 0.43164 0.01597 C 0.43359 0.01643 0.4358 0.01666 0.43802 0.01713 C 0.43984 0.01736 0.44218 0.01736 0.44414 0.01759 C 0.4457 0.01782 0.44726 0.01805 0.44895 0.01828 C 0.45338 0.01805 0.45846 0.01805 0.46289 0.01759 C 0.4651 0.01736 0.46575 0.01643 0.4677 0.01597 C 0.46901 0.01551 0.47083 0.01551 0.47213 0.01527 C 0.47278 0.01481 0.47265 0.01412 0.47369 0.01365 C 0.475 0.01319 0.47721 0.01342 0.47851 0.01319 C 0.48932 0.01064 0.47317 0.01296 0.48619 0.01134 C 0.4983 0.0118 0.50299 0.01111 0.51132 0.01319 C 0.51263 0.01342 0.51354 0.01389 0.51471 0.01435 C 0.52565 0.01389 0.53658 0.01389 0.54752 0.01319 C 0.55208 0.01273 0.55976 0.01064 0.55976 0.01088 C 0.56458 0.00833 0.56119 0.00902 0.57083 0.00902 L 0.57083 0.00926 " pathEditMode="relative" rAng="0" ptsTypes="AAAAAAAAAAAAAAAAAAAAAAAAAAAAAAAAAAAAAAAAAAAAAAA">
                                      <p:cBhvr>
                                        <p:cTn id="24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OA HỌC TỰ NHIÊN 6_ ĐO KHỐI LƯỢNG BẰNG CÂN ĐIỆN TỬ_ CÂN TIỂU LI bài học thú vị">
            <a:hlinkClick r:id="" action="ppaction://media"/>
            <a:extLst>
              <a:ext uri="{FF2B5EF4-FFF2-40B4-BE49-F238E27FC236}">
                <a16:creationId xmlns:a16="http://schemas.microsoft.com/office/drawing/2014/main" id="{5245FD80-2EA2-695B-3BA5-D0C0688C51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6349"/>
            <a:ext cx="12180713" cy="68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4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893169-017A-773A-0B67-B9185100DA82}"/>
              </a:ext>
            </a:extLst>
          </p:cNvPr>
          <p:cNvSpPr txBox="1"/>
          <p:nvPr/>
        </p:nvSpPr>
        <p:spPr>
          <a:xfrm>
            <a:off x="1139689" y="390851"/>
            <a:ext cx="216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 lạng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F2FBD-DE0A-DC7B-9B8B-9435DD563B7B}"/>
              </a:ext>
            </a:extLst>
          </p:cNvPr>
          <p:cNvSpPr txBox="1"/>
          <p:nvPr/>
        </p:nvSpPr>
        <p:spPr>
          <a:xfrm>
            <a:off x="3001619" y="394451"/>
            <a:ext cx="216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 hg 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99895-8ACB-EA3F-3402-F7846ED0F6B2}"/>
              </a:ext>
            </a:extLst>
          </p:cNvPr>
          <p:cNvSpPr txBox="1"/>
          <p:nvPr/>
        </p:nvSpPr>
        <p:spPr>
          <a:xfrm>
            <a:off x="4446106" y="390850"/>
            <a:ext cx="216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0,1kg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1A844-6EF7-29E7-E222-3A02E6CAF6AD}"/>
              </a:ext>
            </a:extLst>
          </p:cNvPr>
          <p:cNvSpPr txBox="1"/>
          <p:nvPr/>
        </p:nvSpPr>
        <p:spPr>
          <a:xfrm>
            <a:off x="8113091" y="390850"/>
            <a:ext cx="361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 kg = 10 lạng</a:t>
            </a:r>
          </a:p>
        </p:txBody>
      </p:sp>
      <p:pic>
        <p:nvPicPr>
          <p:cNvPr id="10" name="Picture 9" descr="A green scale with black text&#10;&#10;Description automatically generated">
            <a:extLst>
              <a:ext uri="{FF2B5EF4-FFF2-40B4-BE49-F238E27FC236}">
                <a16:creationId xmlns:a16="http://schemas.microsoft.com/office/drawing/2014/main" id="{BA6F6B98-0928-0F51-8A28-7D829D55F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6" y="1320049"/>
            <a:ext cx="7645400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CBB6C5-A73C-93EC-02F4-7AE30B5530EA}"/>
              </a:ext>
            </a:extLst>
          </p:cNvPr>
          <p:cNvSpPr/>
          <p:nvPr/>
        </p:nvSpPr>
        <p:spPr>
          <a:xfrm>
            <a:off x="2405270" y="2723322"/>
            <a:ext cx="3955773" cy="705678"/>
          </a:xfrm>
          <a:prstGeom prst="rect">
            <a:avLst/>
          </a:prstGeom>
          <a:solidFill>
            <a:srgbClr val="F9FD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1954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2;p16">
            <a:extLst>
              <a:ext uri="{FF2B5EF4-FFF2-40B4-BE49-F238E27FC236}">
                <a16:creationId xmlns:a16="http://schemas.microsoft.com/office/drawing/2014/main" id="{E59AE96F-0EC6-4E06-9C3A-01720D09607A}"/>
              </a:ext>
            </a:extLst>
          </p:cNvPr>
          <p:cNvSpPr txBox="1">
            <a:spLocks/>
          </p:cNvSpPr>
          <p:nvPr/>
        </p:nvSpPr>
        <p:spPr>
          <a:xfrm>
            <a:off x="747945" y="182130"/>
            <a:ext cx="3616325" cy="8112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BA487-3442-49F4-A92C-8E4CDA3A9A74}"/>
              </a:ext>
            </a:extLst>
          </p:cNvPr>
          <p:cNvSpPr/>
          <p:nvPr/>
        </p:nvSpPr>
        <p:spPr>
          <a:xfrm>
            <a:off x="747945" y="854904"/>
            <a:ext cx="10606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1. 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mua </a:t>
            </a:r>
            <a:r>
              <a:rPr lang="fr-FR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50B0A9-327C-49DC-AB9D-4D89FD6A71DC}"/>
              </a:ext>
            </a:extLst>
          </p:cNvPr>
          <p:cNvSpPr/>
          <p:nvPr/>
        </p:nvSpPr>
        <p:spPr>
          <a:xfrm>
            <a:off x="692771" y="1294861"/>
            <a:ext cx="307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CB6554-052A-4C77-9C3C-A85D57FA2046}"/>
              </a:ext>
            </a:extLst>
          </p:cNvPr>
          <p:cNvSpPr/>
          <p:nvPr/>
        </p:nvSpPr>
        <p:spPr>
          <a:xfrm>
            <a:off x="692771" y="1927783"/>
            <a:ext cx="3316664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Roberval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37E4E-8561-42D0-A802-99480081BAB6}"/>
              </a:ext>
            </a:extLst>
          </p:cNvPr>
          <p:cNvSpPr/>
          <p:nvPr/>
        </p:nvSpPr>
        <p:spPr>
          <a:xfrm>
            <a:off x="692771" y="2449905"/>
            <a:ext cx="3671499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85DDC9-6419-4CEB-86C4-CA58DCB81916}"/>
              </a:ext>
            </a:extLst>
          </p:cNvPr>
          <p:cNvSpPr/>
          <p:nvPr/>
        </p:nvSpPr>
        <p:spPr>
          <a:xfrm>
            <a:off x="692771" y="2972028"/>
            <a:ext cx="4409932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8A180-4518-44B6-8859-494169E24BF6}"/>
              </a:ext>
            </a:extLst>
          </p:cNvPr>
          <p:cNvSpPr/>
          <p:nvPr/>
        </p:nvSpPr>
        <p:spPr>
          <a:xfrm>
            <a:off x="692771" y="2526497"/>
            <a:ext cx="478698" cy="478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30 Second Countdown Timer With Relaxing Music.">
            <a:hlinkClick r:id="" action="ppaction://media"/>
            <a:extLst>
              <a:ext uri="{FF2B5EF4-FFF2-40B4-BE49-F238E27FC236}">
                <a16:creationId xmlns:a16="http://schemas.microsoft.com/office/drawing/2014/main" id="{2235666E-87CC-4F63-A8B9-172FBCD123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0415" y="147117"/>
            <a:ext cx="963040" cy="5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9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2;p16">
            <a:extLst>
              <a:ext uri="{FF2B5EF4-FFF2-40B4-BE49-F238E27FC236}">
                <a16:creationId xmlns:a16="http://schemas.microsoft.com/office/drawing/2014/main" id="{E59AE96F-0EC6-4E06-9C3A-01720D09607A}"/>
              </a:ext>
            </a:extLst>
          </p:cNvPr>
          <p:cNvSpPr txBox="1">
            <a:spLocks/>
          </p:cNvSpPr>
          <p:nvPr/>
        </p:nvSpPr>
        <p:spPr>
          <a:xfrm>
            <a:off x="747945" y="182130"/>
            <a:ext cx="3616325" cy="8112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BA487-3442-49F4-A92C-8E4CDA3A9A74}"/>
              </a:ext>
            </a:extLst>
          </p:cNvPr>
          <p:cNvSpPr/>
          <p:nvPr/>
        </p:nvSpPr>
        <p:spPr>
          <a:xfrm>
            <a:off x="175491" y="875787"/>
            <a:ext cx="12016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2. Loại cân thích hợp để sử dụng cân vàng, bạc ở các tiệm vàng là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50B0A9-327C-49DC-AB9D-4D89FD6A71DC}"/>
              </a:ext>
            </a:extLst>
          </p:cNvPr>
          <p:cNvSpPr/>
          <p:nvPr/>
        </p:nvSpPr>
        <p:spPr>
          <a:xfrm>
            <a:off x="692771" y="1294861"/>
            <a:ext cx="307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CB6554-052A-4C77-9C3C-A85D57FA2046}"/>
              </a:ext>
            </a:extLst>
          </p:cNvPr>
          <p:cNvSpPr/>
          <p:nvPr/>
        </p:nvSpPr>
        <p:spPr>
          <a:xfrm>
            <a:off x="692771" y="1927783"/>
            <a:ext cx="3316664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đòn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37E4E-8561-42D0-A802-99480081BAB6}"/>
              </a:ext>
            </a:extLst>
          </p:cNvPr>
          <p:cNvSpPr/>
          <p:nvPr/>
        </p:nvSpPr>
        <p:spPr>
          <a:xfrm>
            <a:off x="692771" y="2449905"/>
            <a:ext cx="3671499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85DDC9-6419-4CEB-86C4-CA58DCB81916}"/>
              </a:ext>
            </a:extLst>
          </p:cNvPr>
          <p:cNvSpPr/>
          <p:nvPr/>
        </p:nvSpPr>
        <p:spPr>
          <a:xfrm>
            <a:off x="692771" y="2972028"/>
            <a:ext cx="4409932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8A180-4518-44B6-8859-494169E24BF6}"/>
              </a:ext>
            </a:extLst>
          </p:cNvPr>
          <p:cNvSpPr/>
          <p:nvPr/>
        </p:nvSpPr>
        <p:spPr>
          <a:xfrm>
            <a:off x="692771" y="3081616"/>
            <a:ext cx="478698" cy="478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30 Second Countdown Timer With Relaxing Music.">
            <a:hlinkClick r:id="" action="ppaction://media"/>
            <a:extLst>
              <a:ext uri="{FF2B5EF4-FFF2-40B4-BE49-F238E27FC236}">
                <a16:creationId xmlns:a16="http://schemas.microsoft.com/office/drawing/2014/main" id="{79628EDF-E6A7-44C5-9B4C-D93D8E3D7B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0415" y="147117"/>
            <a:ext cx="963040" cy="5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2;p16">
            <a:extLst>
              <a:ext uri="{FF2B5EF4-FFF2-40B4-BE49-F238E27FC236}">
                <a16:creationId xmlns:a16="http://schemas.microsoft.com/office/drawing/2014/main" id="{E59AE96F-0EC6-4E06-9C3A-01720D09607A}"/>
              </a:ext>
            </a:extLst>
          </p:cNvPr>
          <p:cNvSpPr txBox="1">
            <a:spLocks/>
          </p:cNvSpPr>
          <p:nvPr/>
        </p:nvSpPr>
        <p:spPr>
          <a:xfrm>
            <a:off x="747945" y="182130"/>
            <a:ext cx="3616325" cy="8112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BA487-3442-49F4-A92C-8E4CDA3A9A74}"/>
              </a:ext>
            </a:extLst>
          </p:cNvPr>
          <p:cNvSpPr/>
          <p:nvPr/>
        </p:nvSpPr>
        <p:spPr>
          <a:xfrm>
            <a:off x="175491" y="875787"/>
            <a:ext cx="12016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 Trong các đơn vị: tấn, yến, lạng, kilôgam đơn vị lớn nhất là</a:t>
            </a: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50B0A9-327C-49DC-AB9D-4D89FD6A71DC}"/>
              </a:ext>
            </a:extLst>
          </p:cNvPr>
          <p:cNvSpPr/>
          <p:nvPr/>
        </p:nvSpPr>
        <p:spPr>
          <a:xfrm>
            <a:off x="692771" y="1294861"/>
            <a:ext cx="307862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tấn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CB6554-052A-4C77-9C3C-A85D57FA2046}"/>
              </a:ext>
            </a:extLst>
          </p:cNvPr>
          <p:cNvSpPr/>
          <p:nvPr/>
        </p:nvSpPr>
        <p:spPr>
          <a:xfrm>
            <a:off x="692771" y="1927783"/>
            <a:ext cx="3316664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yến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37E4E-8561-42D0-A802-99480081BAB6}"/>
              </a:ext>
            </a:extLst>
          </p:cNvPr>
          <p:cNvSpPr/>
          <p:nvPr/>
        </p:nvSpPr>
        <p:spPr>
          <a:xfrm>
            <a:off x="692771" y="2449905"/>
            <a:ext cx="3671499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lạng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85DDC9-6419-4CEB-86C4-CA58DCB81916}"/>
              </a:ext>
            </a:extLst>
          </p:cNvPr>
          <p:cNvSpPr/>
          <p:nvPr/>
        </p:nvSpPr>
        <p:spPr>
          <a:xfrm>
            <a:off x="692771" y="2972028"/>
            <a:ext cx="4409932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kilogram.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8A180-4518-44B6-8859-494169E24BF6}"/>
              </a:ext>
            </a:extLst>
          </p:cNvPr>
          <p:cNvSpPr/>
          <p:nvPr/>
        </p:nvSpPr>
        <p:spPr>
          <a:xfrm>
            <a:off x="692771" y="1482167"/>
            <a:ext cx="478698" cy="478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30 Second Countdown Timer With Relaxing Music.">
            <a:hlinkClick r:id="" action="ppaction://media"/>
            <a:extLst>
              <a:ext uri="{FF2B5EF4-FFF2-40B4-BE49-F238E27FC236}">
                <a16:creationId xmlns:a16="http://schemas.microsoft.com/office/drawing/2014/main" id="{A74C88D3-1F1F-4B92-856B-B1632F2143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0415" y="147117"/>
            <a:ext cx="963040" cy="5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3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2;p16">
            <a:extLst>
              <a:ext uri="{FF2B5EF4-FFF2-40B4-BE49-F238E27FC236}">
                <a16:creationId xmlns:a16="http://schemas.microsoft.com/office/drawing/2014/main" id="{E59AE96F-0EC6-4E06-9C3A-01720D09607A}"/>
              </a:ext>
            </a:extLst>
          </p:cNvPr>
          <p:cNvSpPr txBox="1">
            <a:spLocks/>
          </p:cNvSpPr>
          <p:nvPr/>
        </p:nvSpPr>
        <p:spPr>
          <a:xfrm>
            <a:off x="747945" y="182130"/>
            <a:ext cx="3616325" cy="8112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35000"/>
              </a:lnSpc>
              <a:spcBef>
                <a:spcPts val="0"/>
              </a:spcBef>
            </a:pP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BA487-3442-49F4-A92C-8E4CDA3A9A74}"/>
              </a:ext>
            </a:extLst>
          </p:cNvPr>
          <p:cNvSpPr/>
          <p:nvPr/>
        </p:nvSpPr>
        <p:spPr>
          <a:xfrm>
            <a:off x="175491" y="875787"/>
            <a:ext cx="12016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4. Trên một hộp mứt tết có ghi 250g, con số đó chỉ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50B0A9-327C-49DC-AB9D-4D89FD6A71DC}"/>
              </a:ext>
            </a:extLst>
          </p:cNvPr>
          <p:cNvSpPr/>
          <p:nvPr/>
        </p:nvSpPr>
        <p:spPr>
          <a:xfrm>
            <a:off x="692771" y="1294861"/>
            <a:ext cx="5236974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mứt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CB6554-052A-4C77-9C3C-A85D57FA2046}"/>
              </a:ext>
            </a:extLst>
          </p:cNvPr>
          <p:cNvSpPr/>
          <p:nvPr/>
        </p:nvSpPr>
        <p:spPr>
          <a:xfrm>
            <a:off x="692771" y="1927783"/>
            <a:ext cx="5929702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 lượng của mứt trong hộp.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37E4E-8561-42D0-A802-99480081BAB6}"/>
              </a:ext>
            </a:extLst>
          </p:cNvPr>
          <p:cNvSpPr/>
          <p:nvPr/>
        </p:nvSpPr>
        <p:spPr>
          <a:xfrm>
            <a:off x="692771" y="2449905"/>
            <a:ext cx="5043011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mứt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85DDC9-6419-4CEB-86C4-CA58DCB81916}"/>
              </a:ext>
            </a:extLst>
          </p:cNvPr>
          <p:cNvSpPr/>
          <p:nvPr/>
        </p:nvSpPr>
        <p:spPr>
          <a:xfrm>
            <a:off x="692771" y="2972028"/>
            <a:ext cx="9947520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 lượng của mứt trong hộp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A8A180-4518-44B6-8859-494169E24BF6}"/>
              </a:ext>
            </a:extLst>
          </p:cNvPr>
          <p:cNvSpPr/>
          <p:nvPr/>
        </p:nvSpPr>
        <p:spPr>
          <a:xfrm>
            <a:off x="692771" y="2047714"/>
            <a:ext cx="478698" cy="478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30 Second Countdown Timer With Relaxing Music.">
            <a:hlinkClick r:id="" action="ppaction://media"/>
            <a:extLst>
              <a:ext uri="{FF2B5EF4-FFF2-40B4-BE49-F238E27FC236}">
                <a16:creationId xmlns:a16="http://schemas.microsoft.com/office/drawing/2014/main" id="{0F9C57B5-88C8-4908-A682-175A97C15F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0415" y="147117"/>
            <a:ext cx="963040" cy="5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6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2;p16">
            <a:extLst>
              <a:ext uri="{FF2B5EF4-FFF2-40B4-BE49-F238E27FC236}">
                <a16:creationId xmlns:a16="http://schemas.microsoft.com/office/drawing/2014/main" id="{3306D146-14D6-4EED-AF57-9AD013F0CD1F}"/>
              </a:ext>
            </a:extLst>
          </p:cNvPr>
          <p:cNvSpPr txBox="1">
            <a:spLocks/>
          </p:cNvSpPr>
          <p:nvPr/>
        </p:nvSpPr>
        <p:spPr>
          <a:xfrm>
            <a:off x="723188" y="130811"/>
            <a:ext cx="2800876" cy="811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348CDC-281C-48FF-95C4-B656657A65CC}"/>
              </a:ext>
            </a:extLst>
          </p:cNvPr>
          <p:cNvSpPr/>
          <p:nvPr/>
        </p:nvSpPr>
        <p:spPr>
          <a:xfrm>
            <a:off x="753916" y="733987"/>
            <a:ext cx="11031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BED2C-A290-46E8-BC74-347A4DCEF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t="29782" r="8389" b="12403"/>
          <a:stretch/>
        </p:blipFill>
        <p:spPr>
          <a:xfrm>
            <a:off x="4195911" y="1971035"/>
            <a:ext cx="3800177" cy="263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58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7713E2-E6D7-437A-B07A-EFA8B9F0BFEC}"/>
              </a:ext>
            </a:extLst>
          </p:cNvPr>
          <p:cNvSpPr txBox="1"/>
          <p:nvPr/>
        </p:nvSpPr>
        <p:spPr>
          <a:xfrm>
            <a:off x="733425" y="263009"/>
            <a:ext cx="1771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6CE76-BF9B-4AA6-9D73-EE3C419FA3A0}"/>
              </a:ext>
            </a:extLst>
          </p:cNvPr>
          <p:cNvSpPr txBox="1"/>
          <p:nvPr/>
        </p:nvSpPr>
        <p:spPr>
          <a:xfrm>
            <a:off x="535018" y="868025"/>
            <a:ext cx="113349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ghi nhớ.</a:t>
            </a:r>
          </a:p>
          <a:p>
            <a:pPr marL="285750" indent="-285750">
              <a:buFontTx/>
              <a:buChar char="-"/>
            </a:pP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trong SGK và SBT</a:t>
            </a:r>
          </a:p>
          <a:p>
            <a:pPr marL="285750" indent="-285750">
              <a:buFontTx/>
              <a:buChar char="-"/>
            </a:pP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trước bài 6: Đo thời gian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dụng cụ đo thời gian.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86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BDE14E7E-BC1B-45DD-BF21-B7C96451F825}"/>
              </a:ext>
            </a:extLst>
          </p:cNvPr>
          <p:cNvSpPr txBox="1"/>
          <p:nvPr/>
        </p:nvSpPr>
        <p:spPr>
          <a:xfrm>
            <a:off x="749055" y="238152"/>
            <a:ext cx="4935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ĐO KHỐI LƯỢNG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3001E4-2450-47A4-9B8D-9F3D982B9EDA}"/>
              </a:ext>
            </a:extLst>
          </p:cNvPr>
          <p:cNvSpPr txBox="1"/>
          <p:nvPr/>
        </p:nvSpPr>
        <p:spPr>
          <a:xfrm>
            <a:off x="259305" y="1309516"/>
            <a:ext cx="857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ĐƠN VỊ VÀ DỤNG CỤ ĐO KHỐI LƯỢNG</a:t>
            </a:r>
            <a:endParaRPr lang="ko-KR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EF88B8-1D32-4428-A505-1220F732D04D}"/>
              </a:ext>
            </a:extLst>
          </p:cNvPr>
          <p:cNvSpPr txBox="1"/>
          <p:nvPr/>
        </p:nvSpPr>
        <p:spPr>
          <a:xfrm>
            <a:off x="259305" y="1835237"/>
            <a:ext cx="663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THỰC HÀNH ĐO KHỐI LƯỢNG</a:t>
            </a:r>
            <a:endParaRPr lang="ko-KR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758201-8ECB-4DD0-8DFE-B0ACE7E0A541}"/>
              </a:ext>
            </a:extLst>
          </p:cNvPr>
          <p:cNvSpPr txBox="1"/>
          <p:nvPr/>
        </p:nvSpPr>
        <p:spPr>
          <a:xfrm>
            <a:off x="1105898" y="803243"/>
            <a:ext cx="3645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851C027-2B07-4AB0-91C6-64307E15A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501" b="44152"/>
          <a:stretch/>
        </p:blipFill>
        <p:spPr>
          <a:xfrm>
            <a:off x="4437110" y="3429000"/>
            <a:ext cx="4614828" cy="130818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86D668D-7EBB-4442-B39E-0F6AA3EE1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3274"/>
          <a:stretch/>
        </p:blipFill>
        <p:spPr>
          <a:xfrm>
            <a:off x="151171" y="3570273"/>
            <a:ext cx="4366237" cy="11669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906B02D-2E9F-4C47-BDE6-E3C312EB7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7397" b="1864"/>
          <a:stretch/>
        </p:blipFill>
        <p:spPr>
          <a:xfrm>
            <a:off x="8870086" y="3429000"/>
            <a:ext cx="3211078" cy="13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FD5D84-D3B5-4164-9E7E-002048AC2445}"/>
              </a:ext>
            </a:extLst>
          </p:cNvPr>
          <p:cNvSpPr txBox="1"/>
          <p:nvPr/>
        </p:nvSpPr>
        <p:spPr>
          <a:xfrm>
            <a:off x="686788" y="248353"/>
            <a:ext cx="857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ĐƠN VỊ VÀ DỤNG CỤ ĐO KHỐI LƯỢNG</a:t>
            </a:r>
            <a:endParaRPr lang="ko-KR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5FC156-91A9-4F84-A470-0F0540266A85}"/>
              </a:ext>
            </a:extLst>
          </p:cNvPr>
          <p:cNvSpPr txBox="1"/>
          <p:nvPr/>
        </p:nvSpPr>
        <p:spPr>
          <a:xfrm>
            <a:off x="1074716" y="731532"/>
            <a:ext cx="6388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ơn vị đo khối lượng</a:t>
            </a:r>
            <a:endParaRPr lang="ko-KR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36FCDF-98E7-4E05-9CC3-9E2A163D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785671"/>
            <a:ext cx="4568732" cy="3426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16B898-9735-4FBD-A40C-84B2D693AFF0}"/>
              </a:ext>
            </a:extLst>
          </p:cNvPr>
          <p:cNvSpPr txBox="1"/>
          <p:nvPr/>
        </p:nvSpPr>
        <p:spPr>
          <a:xfrm>
            <a:off x="5098474" y="4021892"/>
            <a:ext cx="67887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vi-VN"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khối lượng của một quả cân mẫu, đặt ở Viện Đo lường quốc tế ở Pháp</a:t>
            </a:r>
            <a:r>
              <a:rPr lang="en-US"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CB6E7-1AC3-4715-8C0F-510B30C86070}"/>
              </a:ext>
            </a:extLst>
          </p:cNvPr>
          <p:cNvSpPr txBox="1"/>
          <p:nvPr/>
        </p:nvSpPr>
        <p:spPr>
          <a:xfrm>
            <a:off x="326255" y="6212221"/>
            <a:ext cx="4525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87E0EC-2837-4EC5-B52C-D52D483F6B1B}"/>
              </a:ext>
            </a:extLst>
          </p:cNvPr>
          <p:cNvSpPr txBox="1"/>
          <p:nvPr/>
        </p:nvSpPr>
        <p:spPr>
          <a:xfrm>
            <a:off x="1074716" y="1241912"/>
            <a:ext cx="9153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sz="3200" dirty="0"/>
              <a:t>Hãy kể tên những đơn vị đo khối lượng mà em biết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5506FC-5A71-47B6-8793-DF49B912BA29}"/>
              </a:ext>
            </a:extLst>
          </p:cNvPr>
          <p:cNvSpPr txBox="1"/>
          <p:nvPr/>
        </p:nvSpPr>
        <p:spPr>
          <a:xfrm>
            <a:off x="304799" y="1708453"/>
            <a:ext cx="116747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dirty="0">
                <a:solidFill>
                  <a:schemeClr val="tx1"/>
                </a:solidFill>
              </a:rPr>
              <a:t>Trong hệ thống đo lường hợp pháp ở Việt Nam, đơn vị đo khối lượng hợp pháp là </a:t>
            </a:r>
            <a:r>
              <a:rPr lang="vi-VN" dirty="0">
                <a:solidFill>
                  <a:srgbClr val="FF0000"/>
                </a:solidFill>
              </a:rPr>
              <a:t>kil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vi-VN" dirty="0">
                <a:solidFill>
                  <a:srgbClr val="FF0000"/>
                </a:solidFill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vi-VN" dirty="0">
                <a:solidFill>
                  <a:srgbClr val="FF0000"/>
                </a:solidFill>
              </a:rPr>
              <a:t>am</a:t>
            </a:r>
            <a:r>
              <a:rPr lang="vi-VN" dirty="0">
                <a:solidFill>
                  <a:schemeClr val="tx1"/>
                </a:solidFill>
              </a:rPr>
              <a:t>. Kí hiệu là </a:t>
            </a:r>
            <a:r>
              <a:rPr lang="vi-VN" dirty="0">
                <a:solidFill>
                  <a:srgbClr val="FF0000"/>
                </a:solidFill>
              </a:rPr>
              <a:t>kg</a:t>
            </a:r>
            <a:r>
              <a:rPr lang="vi-VN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44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08897C-45D0-469C-AA17-851E64700837}"/>
              </a:ext>
            </a:extLst>
          </p:cNvPr>
          <p:cNvSpPr txBox="1"/>
          <p:nvPr/>
        </p:nvSpPr>
        <p:spPr>
          <a:xfrm>
            <a:off x="686788" y="248353"/>
            <a:ext cx="857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ĐƠN VỊ VÀ DỤNG CỤ ĐO KHỐI LƯỢNG</a:t>
            </a:r>
            <a:endParaRPr lang="ko-KR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3F3D2-7356-4566-A4D3-3E5E28D57C3C}"/>
              </a:ext>
            </a:extLst>
          </p:cNvPr>
          <p:cNvSpPr txBox="1"/>
          <p:nvPr/>
        </p:nvSpPr>
        <p:spPr>
          <a:xfrm>
            <a:off x="1074715" y="731532"/>
            <a:ext cx="6166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đ</a:t>
            </a:r>
            <a:r>
              <a:rPr lang="vi-VN" altLang="ko-K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ơn vị đo khối lượng</a:t>
            </a:r>
            <a:endParaRPr lang="ko-KR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962C57-7524-4900-BA5C-BE56CB25F6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85" r="8384"/>
          <a:stretch/>
        </p:blipFill>
        <p:spPr>
          <a:xfrm>
            <a:off x="249383" y="1316307"/>
            <a:ext cx="7187054" cy="35357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2AB87A-5F50-4CE8-9BE8-D5F83D7298F4}"/>
              </a:ext>
            </a:extLst>
          </p:cNvPr>
          <p:cNvSpPr/>
          <p:nvPr/>
        </p:nvSpPr>
        <p:spPr>
          <a:xfrm>
            <a:off x="7566257" y="1201793"/>
            <a:ext cx="4608435" cy="427809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09585" indent="-609585" algn="just">
              <a:spcBef>
                <a:spcPct val="50000"/>
              </a:spcBef>
              <a:buAutoNum type="alphaLcParenR"/>
            </a:pPr>
            <a:r>
              <a:rPr lang="en-US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 = ……….. kg</a:t>
            </a:r>
          </a:p>
          <a:p>
            <a:pPr marL="609585" indent="-609585" algn="just">
              <a:spcBef>
                <a:spcPct val="50000"/>
              </a:spcBef>
              <a:buAutoNum type="alphaLcParenR"/>
            </a:pPr>
            <a:r>
              <a:rPr lang="en-GB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GB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GB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……….. kg</a:t>
            </a:r>
          </a:p>
          <a:p>
            <a:pPr marL="609585" indent="-609585" algn="just">
              <a:spcBef>
                <a:spcPct val="50000"/>
              </a:spcBef>
              <a:buAutoNum type="alphaLcParenR"/>
            </a:pPr>
            <a:r>
              <a:rPr lang="en-GB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kg = …….. </a:t>
            </a:r>
            <a:r>
              <a:rPr lang="en-GB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GB" alt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 algn="just">
              <a:spcBef>
                <a:spcPct val="50000"/>
              </a:spcBef>
              <a:buAutoNum type="alphaLcParenR"/>
            </a:pPr>
            <a:r>
              <a:rPr lang="en-GB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  = ……… </a:t>
            </a:r>
            <a:r>
              <a:rPr lang="en-GB" alt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GB" alt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indent="-609585" algn="just">
              <a:spcBef>
                <a:spcPct val="50000"/>
              </a:spcBef>
              <a:buAutoNum type="alphaLcParenR"/>
            </a:pPr>
            <a:r>
              <a:rPr lang="en-GB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kg = ……… g</a:t>
            </a:r>
          </a:p>
          <a:p>
            <a:pPr marL="609585" indent="-609585" algn="just">
              <a:spcBef>
                <a:spcPct val="50000"/>
              </a:spcBef>
              <a:buAutoNum type="alphaLcParenR"/>
            </a:pPr>
            <a:r>
              <a:rPr lang="en-GB" alt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0,005 g = …….. mg</a:t>
            </a:r>
            <a:endParaRPr lang="en-US" alt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6AAAD8-F786-4442-87D6-23679872EB08}"/>
              </a:ext>
            </a:extLst>
          </p:cNvPr>
          <p:cNvSpPr/>
          <p:nvPr/>
        </p:nvSpPr>
        <p:spPr>
          <a:xfrm>
            <a:off x="9367772" y="1130124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</a:t>
            </a:r>
            <a:endParaRPr lang="en-US" alt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7F343C-E970-4F35-975B-A69A8C922CE2}"/>
              </a:ext>
            </a:extLst>
          </p:cNvPr>
          <p:cNvSpPr/>
          <p:nvPr/>
        </p:nvSpPr>
        <p:spPr>
          <a:xfrm>
            <a:off x="9806396" y="1891583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lang="en-US" altLang="vi-VN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165903-6D10-4289-8CE0-8D8961242D55}"/>
              </a:ext>
            </a:extLst>
          </p:cNvPr>
          <p:cNvSpPr/>
          <p:nvPr/>
        </p:nvSpPr>
        <p:spPr>
          <a:xfrm>
            <a:off x="10011580" y="2608289"/>
            <a:ext cx="59503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9A0E5-35EC-41BE-A50A-1D4A9C7D1BDE}"/>
              </a:ext>
            </a:extLst>
          </p:cNvPr>
          <p:cNvSpPr/>
          <p:nvPr/>
        </p:nvSpPr>
        <p:spPr>
          <a:xfrm>
            <a:off x="9406286" y="3340840"/>
            <a:ext cx="800219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endParaRPr lang="en-US" alt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C819BD-285C-46D3-BDEC-5DEAFBC57AC9}"/>
              </a:ext>
            </a:extLst>
          </p:cNvPr>
          <p:cNvSpPr/>
          <p:nvPr/>
        </p:nvSpPr>
        <p:spPr>
          <a:xfrm>
            <a:off x="10011580" y="4081605"/>
            <a:ext cx="80021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endParaRPr lang="en-US" alt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7B19FB-3C43-4167-A49A-878B4D296167}"/>
              </a:ext>
            </a:extLst>
          </p:cNvPr>
          <p:cNvSpPr/>
          <p:nvPr/>
        </p:nvSpPr>
        <p:spPr>
          <a:xfrm>
            <a:off x="10216763" y="4850713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alt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3 phút - 3 minutes timer _ Hailist">
            <a:hlinkClick r:id="" action="ppaction://media"/>
            <a:extLst>
              <a:ext uri="{FF2B5EF4-FFF2-40B4-BE49-F238E27FC236}">
                <a16:creationId xmlns:a16="http://schemas.microsoft.com/office/drawing/2014/main" id="{FE141C13-337A-450C-8B29-FD05FDEC54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1905" y="169163"/>
            <a:ext cx="1519566" cy="8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8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9C028-E3BF-4E46-9E50-F17E35550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4" y="1698215"/>
            <a:ext cx="3657600" cy="46758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478B4E-4AE6-4553-A443-2EC001729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92" y="1603479"/>
            <a:ext cx="3768436" cy="47706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4343ED-18EA-4D6E-87DB-AFC4F0CB0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44" y="2732687"/>
            <a:ext cx="4248864" cy="364141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6B4FEC3-9D41-4B37-966F-1F66B18883F6}"/>
              </a:ext>
            </a:extLst>
          </p:cNvPr>
          <p:cNvSpPr/>
          <p:nvPr/>
        </p:nvSpPr>
        <p:spPr>
          <a:xfrm>
            <a:off x="2439110" y="5215201"/>
            <a:ext cx="1108363" cy="711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F1D0B3-BD31-4933-8EA6-4AF1DA3FBD0C}"/>
              </a:ext>
            </a:extLst>
          </p:cNvPr>
          <p:cNvSpPr/>
          <p:nvPr/>
        </p:nvSpPr>
        <p:spPr>
          <a:xfrm>
            <a:off x="6356039" y="4131438"/>
            <a:ext cx="811380" cy="52063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7BB73C4-1456-4C05-8765-666976B6533F}"/>
              </a:ext>
            </a:extLst>
          </p:cNvPr>
          <p:cNvSpPr/>
          <p:nvPr/>
        </p:nvSpPr>
        <p:spPr>
          <a:xfrm>
            <a:off x="9481128" y="5570801"/>
            <a:ext cx="811380" cy="52063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981373-7E4A-4D06-A918-4239CCC4A648}"/>
              </a:ext>
            </a:extLst>
          </p:cNvPr>
          <p:cNvSpPr txBox="1"/>
          <p:nvPr/>
        </p:nvSpPr>
        <p:spPr>
          <a:xfrm>
            <a:off x="749565" y="256449"/>
            <a:ext cx="112129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928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6E1AD0-C819-4BB8-977F-7C98A443037D}"/>
              </a:ext>
            </a:extLst>
          </p:cNvPr>
          <p:cNvSpPr txBox="1"/>
          <p:nvPr/>
        </p:nvSpPr>
        <p:spPr>
          <a:xfrm>
            <a:off x="686788" y="248353"/>
            <a:ext cx="857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ĐƠN VỊ VÀ DỤNG CỤ ĐO KHỐI LƯỢNG</a:t>
            </a:r>
            <a:endParaRPr lang="ko-KR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733F44-35DC-4D3B-B5ED-696DD86749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018" y="1664898"/>
            <a:ext cx="4380708" cy="2631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94FF1-CB8E-4AA7-B692-41C44D6ACA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2116" y="362307"/>
            <a:ext cx="4166559" cy="4166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6A726C-B283-4162-84F9-B9486ED22B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2679" y="1570546"/>
            <a:ext cx="2907102" cy="27254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779FAD-3B4F-4E7B-A03D-CC3CD683F359}"/>
              </a:ext>
            </a:extLst>
          </p:cNvPr>
          <p:cNvSpPr txBox="1"/>
          <p:nvPr/>
        </p:nvSpPr>
        <p:spPr>
          <a:xfrm>
            <a:off x="1281740" y="4304579"/>
            <a:ext cx="2456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Roberval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EB98F1-9D0A-4D94-AAA6-D2A38513D6AB}"/>
              </a:ext>
            </a:extLst>
          </p:cNvPr>
          <p:cNvSpPr txBox="1"/>
          <p:nvPr/>
        </p:nvSpPr>
        <p:spPr>
          <a:xfrm>
            <a:off x="5655333" y="4304579"/>
            <a:ext cx="2456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6FDF4F-1212-4F12-A284-E22A57972935}"/>
              </a:ext>
            </a:extLst>
          </p:cNvPr>
          <p:cNvSpPr txBox="1"/>
          <p:nvPr/>
        </p:nvSpPr>
        <p:spPr>
          <a:xfrm>
            <a:off x="9175270" y="4304579"/>
            <a:ext cx="2456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4A55D-0879-46C4-AB43-7352BAFEE064}"/>
              </a:ext>
            </a:extLst>
          </p:cNvPr>
          <p:cNvSpPr txBox="1"/>
          <p:nvPr/>
        </p:nvSpPr>
        <p:spPr>
          <a:xfrm>
            <a:off x="790036" y="5287454"/>
            <a:ext cx="107894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/>
            <a:r>
              <a:rPr lang="vi-VN" sz="3200" dirty="0">
                <a:solidFill>
                  <a:srgbClr val="3333FF"/>
                </a:solidFill>
              </a:rPr>
              <a:t>Ngoài những loại cân trên em hãy nêu một số loại cân khác mà em biết và nêu ưu thế của từng loại cân đó</a:t>
            </a:r>
            <a:r>
              <a:rPr lang="en-US" sz="3200" dirty="0">
                <a:solidFill>
                  <a:srgbClr val="3333FF"/>
                </a:solidFill>
              </a:rPr>
              <a:t>?</a:t>
            </a:r>
            <a:endParaRPr lang="vi-VN" sz="3200" dirty="0">
              <a:solidFill>
                <a:srgbClr val="3333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036C5-C796-4298-B6A0-47839DB9B150}"/>
              </a:ext>
            </a:extLst>
          </p:cNvPr>
          <p:cNvSpPr txBox="1"/>
          <p:nvPr/>
        </p:nvSpPr>
        <p:spPr>
          <a:xfrm>
            <a:off x="1074715" y="731532"/>
            <a:ext cx="6582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 khối lượng</a:t>
            </a:r>
            <a:endParaRPr lang="ko-KR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49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4B497D-6B83-4549-87C2-D05DC15E14E2}"/>
              </a:ext>
            </a:extLst>
          </p:cNvPr>
          <p:cNvSpPr/>
          <p:nvPr/>
        </p:nvSpPr>
        <p:spPr>
          <a:xfrm>
            <a:off x="213298" y="1948018"/>
            <a:ext cx="11782656" cy="35863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Roberval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22D073-8E8F-4009-BEEB-F72BB35754E8}"/>
              </a:ext>
            </a:extLst>
          </p:cNvPr>
          <p:cNvSpPr/>
          <p:nvPr/>
        </p:nvSpPr>
        <p:spPr>
          <a:xfrm>
            <a:off x="1074715" y="1328708"/>
            <a:ext cx="4238661" cy="63171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22EFB-2F83-47CF-B848-624DC83DB365}"/>
              </a:ext>
            </a:extLst>
          </p:cNvPr>
          <p:cNvSpPr txBox="1"/>
          <p:nvPr/>
        </p:nvSpPr>
        <p:spPr>
          <a:xfrm>
            <a:off x="686788" y="248353"/>
            <a:ext cx="857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ĐƠN VỊ VÀ DỤNG CỤ ĐO KHỐI LƯỢNG</a:t>
            </a:r>
            <a:endParaRPr lang="ko-KR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77AA0-DB63-4854-ACB1-4EB952BBCE06}"/>
              </a:ext>
            </a:extLst>
          </p:cNvPr>
          <p:cNvSpPr txBox="1"/>
          <p:nvPr/>
        </p:nvSpPr>
        <p:spPr>
          <a:xfrm>
            <a:off x="1074715" y="731532"/>
            <a:ext cx="6582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 khối lượng</a:t>
            </a:r>
            <a:endParaRPr lang="ko-KR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48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F5A710-FD73-43F6-A536-A88A97B6013C}"/>
              </a:ext>
            </a:extLst>
          </p:cNvPr>
          <p:cNvSpPr txBox="1"/>
          <p:nvPr/>
        </p:nvSpPr>
        <p:spPr>
          <a:xfrm>
            <a:off x="686788" y="248353"/>
            <a:ext cx="8577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ĐƠN VỊ VÀ DỤNG CỤ ĐO KHỐI LƯỢNG</a:t>
            </a:r>
            <a:endParaRPr lang="ko-KR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68D571-DD9F-40AE-94A4-D498221CCF24}"/>
              </a:ext>
            </a:extLst>
          </p:cNvPr>
          <p:cNvSpPr txBox="1"/>
          <p:nvPr/>
        </p:nvSpPr>
        <p:spPr>
          <a:xfrm>
            <a:off x="1074715" y="731532"/>
            <a:ext cx="6582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ko-K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 khối lượng</a:t>
            </a:r>
            <a:endParaRPr lang="ko-KR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F70520-5959-43DD-92C2-E834426FA5DF}"/>
              </a:ext>
            </a:extLst>
          </p:cNvPr>
          <p:cNvSpPr txBox="1"/>
          <p:nvPr/>
        </p:nvSpPr>
        <p:spPr>
          <a:xfrm>
            <a:off x="341470" y="1316307"/>
            <a:ext cx="10967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dung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ko-KR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Roberval, …</a:t>
            </a:r>
            <a:endParaRPr lang="ko-KR" alt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F04CF-9F21-488F-A37E-30A320CE521D}"/>
              </a:ext>
            </a:extLst>
          </p:cNvPr>
          <p:cNvSpPr txBox="1"/>
          <p:nvPr/>
        </p:nvSpPr>
        <p:spPr>
          <a:xfrm>
            <a:off x="341470" y="2393525"/>
            <a:ext cx="10967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GHĐ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ĐCNN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ko-K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ko-KR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F7F5E7-64AE-4B1E-ADE9-E00B717399A7}"/>
              </a:ext>
            </a:extLst>
          </p:cNvPr>
          <p:cNvGrpSpPr/>
          <p:nvPr/>
        </p:nvGrpSpPr>
        <p:grpSpPr>
          <a:xfrm>
            <a:off x="3072441" y="2655733"/>
            <a:ext cx="8681083" cy="4194053"/>
            <a:chOff x="3072441" y="2655733"/>
            <a:chExt cx="8681083" cy="41940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523795-CD16-4A1B-A7CF-CB72291E9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2098" y="2655733"/>
              <a:ext cx="5151426" cy="403155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9D25BE-8350-4C20-B108-47ED1D47E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441" y="2876704"/>
              <a:ext cx="3171645" cy="3973082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52E57FC-0451-49E4-B3A1-3B1BC588E3E5}"/>
                </a:ext>
              </a:extLst>
            </p:cNvPr>
            <p:cNvSpPr/>
            <p:nvPr/>
          </p:nvSpPr>
          <p:spPr>
            <a:xfrm>
              <a:off x="4192437" y="3918424"/>
              <a:ext cx="931652" cy="67286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0F5B753-6BBB-472B-A527-38C2CBE38E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4089" y="4071668"/>
              <a:ext cx="1943824" cy="183187"/>
            </a:xfrm>
            <a:prstGeom prst="straightConnector1">
              <a:avLst/>
            </a:prstGeom>
            <a:ln w="28575">
              <a:solidFill>
                <a:srgbClr val="0066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30 Second Countdown Timer With Relaxing Music.">
            <a:hlinkClick r:id="" action="ppaction://media"/>
            <a:extLst>
              <a:ext uri="{FF2B5EF4-FFF2-40B4-BE49-F238E27FC236}">
                <a16:creationId xmlns:a16="http://schemas.microsoft.com/office/drawing/2014/main" id="{11872DEE-16C1-4016-AA87-AC04D174C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158" y="282439"/>
            <a:ext cx="979003" cy="5506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F51D5B-706C-4D84-95F8-BE87B0ACB6CF}"/>
              </a:ext>
            </a:extLst>
          </p:cNvPr>
          <p:cNvSpPr txBox="1"/>
          <p:nvPr/>
        </p:nvSpPr>
        <p:spPr>
          <a:xfrm>
            <a:off x="480642" y="4390823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GHĐ: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9E5A96-0F37-48CC-90A3-9CDE96021F10}"/>
              </a:ext>
            </a:extLst>
          </p:cNvPr>
          <p:cNvSpPr txBox="1"/>
          <p:nvPr/>
        </p:nvSpPr>
        <p:spPr>
          <a:xfrm>
            <a:off x="480642" y="4888539"/>
            <a:ext cx="1507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ĐCNN: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41D40D-4309-40B3-A156-542062AC2279}"/>
              </a:ext>
            </a:extLst>
          </p:cNvPr>
          <p:cNvSpPr txBox="1"/>
          <p:nvPr/>
        </p:nvSpPr>
        <p:spPr>
          <a:xfrm>
            <a:off x="1600638" y="4390823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100kg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8A669F-C787-4642-B501-FCF7144BF547}"/>
              </a:ext>
            </a:extLst>
          </p:cNvPr>
          <p:cNvSpPr txBox="1"/>
          <p:nvPr/>
        </p:nvSpPr>
        <p:spPr>
          <a:xfrm>
            <a:off x="1828265" y="487498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200g</a:t>
            </a:r>
          </a:p>
        </p:txBody>
      </p:sp>
    </p:spTree>
    <p:extLst>
      <p:ext uri="{BB962C8B-B14F-4D97-AF65-F5344CB8AC3E}">
        <p14:creationId xmlns:p14="http://schemas.microsoft.com/office/powerpoint/2010/main" val="2613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991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4" grpId="0"/>
      <p:bldP spid="5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8458</TotalTime>
  <Words>1444</Words>
  <Application>Microsoft Macintosh PowerPoint</Application>
  <PresentationFormat>Widescreen</PresentationFormat>
  <Paragraphs>161</Paragraphs>
  <Slides>27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Century Gothic</vt:lpstr>
      <vt:lpstr>Montserrat</vt:lpstr>
      <vt:lpstr>Segoe UI Semibold</vt:lpstr>
      <vt:lpstr>Segoe UI Semilight</vt:lpstr>
      <vt:lpstr>Tahoma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 nguyen</dc:creator>
  <cp:lastModifiedBy>Trang Đoàn Thị Thu</cp:lastModifiedBy>
  <cp:revision>354</cp:revision>
  <dcterms:created xsi:type="dcterms:W3CDTF">2021-08-22T02:07:13Z</dcterms:created>
  <dcterms:modified xsi:type="dcterms:W3CDTF">2024-09-23T12:53:09Z</dcterms:modified>
</cp:coreProperties>
</file>