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58"/>
  </p:notesMasterIdLst>
  <p:sldIdLst>
    <p:sldId id="256" r:id="rId2"/>
    <p:sldId id="257" r:id="rId3"/>
    <p:sldId id="280" r:id="rId4"/>
    <p:sldId id="279" r:id="rId5"/>
    <p:sldId id="264" r:id="rId6"/>
    <p:sldId id="389" r:id="rId7"/>
    <p:sldId id="258" r:id="rId8"/>
    <p:sldId id="260" r:id="rId9"/>
    <p:sldId id="263" r:id="rId10"/>
    <p:sldId id="281" r:id="rId11"/>
    <p:sldId id="282" r:id="rId12"/>
    <p:sldId id="283" r:id="rId13"/>
    <p:sldId id="259" r:id="rId14"/>
    <p:sldId id="267" r:id="rId15"/>
    <p:sldId id="284" r:id="rId16"/>
    <p:sldId id="285" r:id="rId17"/>
    <p:sldId id="261" r:id="rId18"/>
    <p:sldId id="287" r:id="rId19"/>
    <p:sldId id="288" r:id="rId20"/>
    <p:sldId id="270" r:id="rId21"/>
    <p:sldId id="268" r:id="rId22"/>
    <p:sldId id="290" r:id="rId23"/>
    <p:sldId id="291" r:id="rId24"/>
    <p:sldId id="292" r:id="rId25"/>
    <p:sldId id="293" r:id="rId26"/>
    <p:sldId id="294" r:id="rId27"/>
    <p:sldId id="295" r:id="rId28"/>
    <p:sldId id="296" r:id="rId29"/>
    <p:sldId id="297" r:id="rId30"/>
    <p:sldId id="299" r:id="rId31"/>
    <p:sldId id="289" r:id="rId32"/>
    <p:sldId id="300" r:id="rId33"/>
    <p:sldId id="310" r:id="rId34"/>
    <p:sldId id="308" r:id="rId35"/>
    <p:sldId id="286" r:id="rId36"/>
    <p:sldId id="309" r:id="rId37"/>
    <p:sldId id="311" r:id="rId38"/>
    <p:sldId id="312" r:id="rId39"/>
    <p:sldId id="313" r:id="rId40"/>
    <p:sldId id="386" r:id="rId41"/>
    <p:sldId id="387" r:id="rId42"/>
    <p:sldId id="388" r:id="rId43"/>
    <p:sldId id="373" r:id="rId44"/>
    <p:sldId id="374" r:id="rId45"/>
    <p:sldId id="375" r:id="rId46"/>
    <p:sldId id="376" r:id="rId47"/>
    <p:sldId id="377" r:id="rId48"/>
    <p:sldId id="378" r:id="rId49"/>
    <p:sldId id="379" r:id="rId50"/>
    <p:sldId id="380" r:id="rId51"/>
    <p:sldId id="381" r:id="rId52"/>
    <p:sldId id="382" r:id="rId53"/>
    <p:sldId id="383" r:id="rId54"/>
    <p:sldId id="384" r:id="rId55"/>
    <p:sldId id="314" r:id="rId56"/>
    <p:sldId id="385" r:id="rId57"/>
  </p:sldIdLst>
  <p:sldSz cx="9144000" cy="5143500" type="screen16x9"/>
  <p:notesSz cx="6858000" cy="9144000"/>
  <p:embeddedFontLst>
    <p:embeddedFont>
      <p:font typeface="Anaheim" panose="020B0604020202020204" charset="0"/>
      <p:regular r:id="rId59"/>
      <p:bold r:id="rId60"/>
    </p:embeddedFont>
    <p:embeddedFont>
      <p:font typeface="Epilogue" panose="020B0604020202020204" charset="0"/>
      <p:regular r:id="rId61"/>
      <p:bold r:id="rId62"/>
      <p:italic r:id="rId63"/>
      <p:boldItalic r:id="rId64"/>
    </p:embeddedFont>
    <p:embeddedFont>
      <p:font typeface="Nunito Light" pitchFamily="2" charset="0"/>
      <p:regular r:id="rId65"/>
      <p:italic r:id="rId66"/>
    </p:embeddedFont>
    <p:embeddedFont>
      <p:font typeface="Sofia Sans"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Tra" initials="MT" lastIdx="1" clrIdx="0">
    <p:extLst>
      <p:ext uri="{19B8F6BF-5375-455C-9EA6-DF929625EA0E}">
        <p15:presenceInfo xmlns:p15="http://schemas.microsoft.com/office/powerpoint/2012/main" userId="1e1d03548f5bd6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47EB5-7184-4112-8E1C-E02EBCC4D5D9}">
  <a:tblStyle styleId="{77847EB5-7184-4112-8E1C-E02EBCC4D5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D3EA34-3E72-4DE3-94CE-328D7C5DFB5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93" d="100"/>
          <a:sy n="93" d="100"/>
        </p:scale>
        <p:origin x="44" y="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4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25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98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649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82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039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70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237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915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76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883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206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81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669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74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783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29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931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44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201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156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437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428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029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38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81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1155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8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14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628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822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532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061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385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1142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751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3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27"/>
        <p:cNvGrpSpPr/>
        <p:nvPr/>
      </p:nvGrpSpPr>
      <p:grpSpPr>
        <a:xfrm>
          <a:off x="0" y="0"/>
          <a:ext cx="0" cy="0"/>
          <a:chOff x="0" y="0"/>
          <a:chExt cx="0" cy="0"/>
        </a:xfrm>
      </p:grpSpPr>
      <p:grpSp>
        <p:nvGrpSpPr>
          <p:cNvPr id="228" name="Google Shape;228;p17"/>
          <p:cNvGrpSpPr/>
          <p:nvPr/>
        </p:nvGrpSpPr>
        <p:grpSpPr>
          <a:xfrm>
            <a:off x="8534520" y="-92922"/>
            <a:ext cx="1249730" cy="4915922"/>
            <a:chOff x="8430770" y="-92922"/>
            <a:chExt cx="1249730" cy="4915922"/>
          </a:xfrm>
        </p:grpSpPr>
        <p:grpSp>
          <p:nvGrpSpPr>
            <p:cNvPr id="229" name="Google Shape;229;p17"/>
            <p:cNvGrpSpPr/>
            <p:nvPr/>
          </p:nvGrpSpPr>
          <p:grpSpPr>
            <a:xfrm rot="5400000">
              <a:off x="7604720" y="733128"/>
              <a:ext cx="2534850" cy="882750"/>
              <a:chOff x="-96030" y="3967928"/>
              <a:chExt cx="2534850" cy="882750"/>
            </a:xfrm>
          </p:grpSpPr>
          <p:sp>
            <p:nvSpPr>
              <p:cNvPr id="230" name="Google Shape;230;p17"/>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31" name="Google Shape;231;p17"/>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32" name="Google Shape;232;p17"/>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33" name="Google Shape;233;p17"/>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34" name="Google Shape;234;p17"/>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235" name="Google Shape;235;p17"/>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nvGrpSpPr>
          <p:cNvPr id="236" name="Google Shape;236;p17"/>
          <p:cNvGrpSpPr/>
          <p:nvPr/>
        </p:nvGrpSpPr>
        <p:grpSpPr>
          <a:xfrm>
            <a:off x="-1727025" y="1460250"/>
            <a:ext cx="6291175" cy="5585750"/>
            <a:chOff x="-1727025" y="1460250"/>
            <a:chExt cx="6291175" cy="5585750"/>
          </a:xfrm>
        </p:grpSpPr>
        <p:sp>
          <p:nvSpPr>
            <p:cNvPr id="237" name="Google Shape;237;p17"/>
            <p:cNvSpPr/>
            <p:nvPr/>
          </p:nvSpPr>
          <p:spPr>
            <a:xfrm>
              <a:off x="-1727025" y="1460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38" name="Google Shape;238;p17"/>
            <p:cNvSpPr/>
            <p:nvPr/>
          </p:nvSpPr>
          <p:spPr>
            <a:xfrm>
              <a:off x="2341150" y="4823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239" name="Google Shape;239;p1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659025" y="1460250"/>
            <a:ext cx="12494425" cy="2223000"/>
            <a:chOff x="-1659025" y="1793600"/>
            <a:chExt cx="12494425" cy="2223000"/>
          </a:xfrm>
        </p:grpSpPr>
        <p:sp>
          <p:nvSpPr>
            <p:cNvPr id="252" name="Google Shape;252;p19"/>
            <p:cNvSpPr/>
            <p:nvPr/>
          </p:nvSpPr>
          <p:spPr>
            <a:xfrm>
              <a:off x="-1659025"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nvGrpSpPr>
          <p:cNvPr id="254" name="Google Shape;254;p19"/>
          <p:cNvGrpSpPr/>
          <p:nvPr/>
        </p:nvGrpSpPr>
        <p:grpSpPr>
          <a:xfrm>
            <a:off x="285100" y="445225"/>
            <a:ext cx="856200" cy="856200"/>
            <a:chOff x="285100" y="445225"/>
            <a:chExt cx="856200" cy="856200"/>
          </a:xfrm>
        </p:grpSpPr>
        <p:sp>
          <p:nvSpPr>
            <p:cNvPr id="255" name="Google Shape;255;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56" name="Google Shape;25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rgbClr val="000000"/>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257" name="Google Shape;257;p19"/>
          <p:cNvGrpSpPr/>
          <p:nvPr/>
        </p:nvGrpSpPr>
        <p:grpSpPr>
          <a:xfrm>
            <a:off x="-940505" y="445225"/>
            <a:ext cx="10717630" cy="4405453"/>
            <a:chOff x="-940505" y="445225"/>
            <a:chExt cx="10717630" cy="4405453"/>
          </a:xfrm>
        </p:grpSpPr>
        <p:grpSp>
          <p:nvGrpSpPr>
            <p:cNvPr id="258" name="Google Shape;258;p19"/>
            <p:cNvGrpSpPr/>
            <p:nvPr/>
          </p:nvGrpSpPr>
          <p:grpSpPr>
            <a:xfrm>
              <a:off x="-940505" y="3967928"/>
              <a:ext cx="2534850" cy="882750"/>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264" name="Google Shape;264;p19"/>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nvGrpSpPr>
            <p:cNvPr id="265" name="Google Shape;265;p19"/>
            <p:cNvGrpSpPr/>
            <p:nvPr/>
          </p:nvGrpSpPr>
          <p:grpSpPr>
            <a:xfrm>
              <a:off x="285100" y="445225"/>
              <a:ext cx="856200" cy="856200"/>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grpSp>
        <p:nvGrpSpPr>
          <p:cNvPr id="268" name="Google Shape;268;p19"/>
          <p:cNvGrpSpPr/>
          <p:nvPr/>
        </p:nvGrpSpPr>
        <p:grpSpPr>
          <a:xfrm>
            <a:off x="6775790" y="2934165"/>
            <a:ext cx="1523160" cy="81953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279" name="Google Shape;279;p19"/>
          <p:cNvGrpSpPr/>
          <p:nvPr/>
        </p:nvGrpSpPr>
        <p:grpSpPr>
          <a:xfrm>
            <a:off x="6886498" y="1389795"/>
            <a:ext cx="1301760" cy="1449720"/>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8"/>
        <p:cNvGrpSpPr/>
        <p:nvPr/>
      </p:nvGrpSpPr>
      <p:grpSpPr>
        <a:xfrm>
          <a:off x="0" y="0"/>
          <a:ext cx="0" cy="0"/>
          <a:chOff x="0" y="0"/>
          <a:chExt cx="0" cy="0"/>
        </a:xfrm>
      </p:grpSpPr>
      <p:sp>
        <p:nvSpPr>
          <p:cNvPr id="119" name="Google Shape;119;p10"/>
          <p:cNvSpPr>
            <a:spLocks noGrp="1"/>
          </p:cNvSpPr>
          <p:nvPr>
            <p:ph type="pic" idx="2"/>
          </p:nvPr>
        </p:nvSpPr>
        <p:spPr>
          <a:xfrm>
            <a:off x="0" y="0"/>
            <a:ext cx="9144000" cy="5143500"/>
          </a:xfrm>
          <a:prstGeom prst="rect">
            <a:avLst/>
          </a:prstGeom>
          <a:noFill/>
          <a:ln>
            <a:noFill/>
          </a:ln>
        </p:spPr>
      </p:sp>
      <p:sp>
        <p:nvSpPr>
          <p:cNvPr id="120" name="Google Shape;120;p10"/>
          <p:cNvSpPr txBox="1">
            <a:spLocks noGrp="1"/>
          </p:cNvSpPr>
          <p:nvPr>
            <p:ph type="ctrTitle"/>
          </p:nvPr>
        </p:nvSpPr>
        <p:spPr>
          <a:xfrm>
            <a:off x="639600" y="3704025"/>
            <a:ext cx="3072000" cy="651900"/>
          </a:xfrm>
          <a:prstGeom prst="rect">
            <a:avLst/>
          </a:prstGeom>
          <a:solidFill>
            <a:schemeClr val="lt1"/>
          </a:solidFill>
        </p:spPr>
        <p:txBody>
          <a:bodyPr spcFirstLastPara="1" wrap="square" lIns="91425" tIns="91425" rIns="91425" bIns="91425" anchor="t" anchorCtr="0">
            <a:noAutofit/>
          </a:bodyPr>
          <a:lstStyle>
            <a:lvl1pPr lvl="0" rtl="0">
              <a:lnSpc>
                <a:spcPct val="80000"/>
              </a:lnSpc>
              <a:spcBef>
                <a:spcPts val="0"/>
              </a:spcBef>
              <a:spcAft>
                <a:spcPts val="0"/>
              </a:spcAft>
              <a:buSzPts val="24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835856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grpSp>
        <p:nvGrpSpPr>
          <p:cNvPr id="41" name="Google Shape;41;p4"/>
          <p:cNvGrpSpPr/>
          <p:nvPr/>
        </p:nvGrpSpPr>
        <p:grpSpPr>
          <a:xfrm>
            <a:off x="-304025" y="269025"/>
            <a:ext cx="9216485" cy="4769450"/>
            <a:chOff x="-304025" y="269025"/>
            <a:chExt cx="9216485" cy="4769450"/>
          </a:xfrm>
        </p:grpSpPr>
        <p:grpSp>
          <p:nvGrpSpPr>
            <p:cNvPr id="42" name="Google Shape;42;p4"/>
            <p:cNvGrpSpPr/>
            <p:nvPr/>
          </p:nvGrpSpPr>
          <p:grpSpPr>
            <a:xfrm>
              <a:off x="-78500" y="269025"/>
              <a:ext cx="8990960" cy="4638094"/>
              <a:chOff x="-78500" y="269025"/>
              <a:chExt cx="8990960" cy="4638094"/>
            </a:xfrm>
          </p:grpSpPr>
          <p:sp>
            <p:nvSpPr>
              <p:cNvPr id="43" name="Google Shape;43;p4"/>
              <p:cNvSpPr/>
              <p:nvPr/>
            </p:nvSpPr>
            <p:spPr>
              <a:xfrm>
                <a:off x="-78500" y="269025"/>
                <a:ext cx="798502" cy="2907550"/>
              </a:xfrm>
              <a:custGeom>
                <a:avLst/>
                <a:gdLst/>
                <a:ahLst/>
                <a:cxnLst/>
                <a:rect l="l" t="t" r="r" b="b"/>
                <a:pathLst>
                  <a:path w="2218" h="8540" fill="none" extrusionOk="0">
                    <a:moveTo>
                      <a:pt x="0" y="0"/>
                    </a:moveTo>
                    <a:lnTo>
                      <a:pt x="0" y="0"/>
                    </a:lnTo>
                    <a:cubicBezTo>
                      <a:pt x="617" y="0"/>
                      <a:pt x="617" y="0"/>
                      <a:pt x="617" y="0"/>
                    </a:cubicBezTo>
                    <a:cubicBezTo>
                      <a:pt x="864" y="0"/>
                      <a:pt x="1064" y="200"/>
                      <a:pt x="1064" y="447"/>
                    </a:cubicBezTo>
                    <a:cubicBezTo>
                      <a:pt x="1064" y="8097"/>
                      <a:pt x="1064" y="8097"/>
                      <a:pt x="1064" y="8097"/>
                    </a:cubicBezTo>
                    <a:cubicBezTo>
                      <a:pt x="1064" y="8341"/>
                      <a:pt x="1263" y="8540"/>
                      <a:pt x="1506" y="8540"/>
                    </a:cubicBezTo>
                    <a:cubicBezTo>
                      <a:pt x="2218" y="8540"/>
                      <a:pt x="2218" y="8540"/>
                      <a:pt x="2218" y="854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nvGrpSpPr>
              <p:cNvPr id="44" name="Google Shape;44;p4"/>
              <p:cNvGrpSpPr/>
              <p:nvPr/>
            </p:nvGrpSpPr>
            <p:grpSpPr>
              <a:xfrm>
                <a:off x="8423999" y="3176575"/>
                <a:ext cx="488461" cy="1730544"/>
                <a:chOff x="8423999" y="3176575"/>
                <a:chExt cx="488461" cy="1730544"/>
              </a:xfrm>
            </p:grpSpPr>
            <p:sp>
              <p:nvSpPr>
                <p:cNvPr id="45" name="Google Shape;45;p4"/>
                <p:cNvSpPr/>
                <p:nvPr/>
              </p:nvSpPr>
              <p:spPr>
                <a:xfrm>
                  <a:off x="8423999" y="3176575"/>
                  <a:ext cx="395725" cy="142453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nvGrpSpPr>
                <p:cNvPr id="46" name="Google Shape;46;p4"/>
                <p:cNvGrpSpPr/>
                <p:nvPr/>
              </p:nvGrpSpPr>
              <p:grpSpPr>
                <a:xfrm rot="5400000">
                  <a:off x="8669808" y="4664467"/>
                  <a:ext cx="303118" cy="182185"/>
                  <a:chOff x="2135702" y="4668492"/>
                  <a:chExt cx="303118" cy="182185"/>
                </a:xfrm>
              </p:grpSpPr>
              <p:sp>
                <p:nvSpPr>
                  <p:cNvPr id="47" name="Google Shape;47;p4"/>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8" name="Google Shape;48;p4"/>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9" name="Google Shape;49;p4"/>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0" name="Google Shape;50;p4"/>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grpSp>
        <p:sp>
          <p:nvSpPr>
            <p:cNvPr id="51" name="Google Shape;51;p4"/>
            <p:cNvSpPr/>
            <p:nvPr/>
          </p:nvSpPr>
          <p:spPr>
            <a:xfrm>
              <a:off x="-3040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52" name="Google Shape;52;p4"/>
          <p:cNvSpPr/>
          <p:nvPr/>
        </p:nvSpPr>
        <p:spPr>
          <a:xfrm>
            <a:off x="7809700" y="-17870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53" name="Google Shape;53;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4"/>
          <p:cNvSpPr txBox="1">
            <a:spLocks noGrp="1"/>
          </p:cNvSpPr>
          <p:nvPr>
            <p:ph type="body" idx="1"/>
          </p:nvPr>
        </p:nvSpPr>
        <p:spPr>
          <a:xfrm>
            <a:off x="720000" y="1215752"/>
            <a:ext cx="77040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alpha val="3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0" r:id="rId10"/>
    <p:sldLayoutId id="2147483661" r:id="rId11"/>
    <p:sldLayoutId id="2147483662" r:id="rId12"/>
    <p:sldLayoutId id="2147483663" r:id="rId13"/>
    <p:sldLayoutId id="2147483665" r:id="rId14"/>
    <p:sldLayoutId id="2147483666" r:id="rId15"/>
    <p:sldLayoutId id="2147483670" r:id="rId16"/>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353044"/>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grpSp>
        <p:nvGrpSpPr>
          <p:cNvPr id="306" name="Google Shape;306;p24"/>
          <p:cNvGrpSpPr/>
          <p:nvPr/>
        </p:nvGrpSpPr>
        <p:grpSpPr>
          <a:xfrm>
            <a:off x="1358887" y="1773851"/>
            <a:ext cx="1428900" cy="1721660"/>
            <a:chOff x="1141350" y="1773851"/>
            <a:chExt cx="1428900" cy="1721660"/>
          </a:xfrm>
        </p:grpSpPr>
        <p:sp>
          <p:nvSpPr>
            <p:cNvPr id="307" name="Google Shape;307;p24"/>
            <p:cNvSpPr/>
            <p:nvPr/>
          </p:nvSpPr>
          <p:spPr>
            <a:xfrm>
              <a:off x="1706078" y="2474758"/>
              <a:ext cx="810050" cy="945338"/>
            </a:xfrm>
            <a:custGeom>
              <a:avLst/>
              <a:gdLst/>
              <a:ahLst/>
              <a:cxnLst/>
              <a:rect l="l" t="t" r="r" b="b"/>
              <a:pathLst>
                <a:path w="1826" h="2131" extrusionOk="0">
                  <a:moveTo>
                    <a:pt x="1704" y="2131"/>
                  </a:moveTo>
                  <a:lnTo>
                    <a:pt x="1704" y="2131"/>
                  </a:lnTo>
                  <a:cubicBezTo>
                    <a:pt x="123" y="2131"/>
                    <a:pt x="123" y="2131"/>
                    <a:pt x="123" y="2131"/>
                  </a:cubicBezTo>
                  <a:cubicBezTo>
                    <a:pt x="47" y="2131"/>
                    <a:pt x="0" y="2086"/>
                    <a:pt x="0" y="2009"/>
                  </a:cubicBezTo>
                  <a:cubicBezTo>
                    <a:pt x="0" y="1656"/>
                    <a:pt x="0" y="1656"/>
                    <a:pt x="0" y="1656"/>
                  </a:cubicBezTo>
                  <a:cubicBezTo>
                    <a:pt x="0" y="1625"/>
                    <a:pt x="16" y="1610"/>
                    <a:pt x="47" y="1610"/>
                  </a:cubicBezTo>
                  <a:cubicBezTo>
                    <a:pt x="62" y="1610"/>
                    <a:pt x="78" y="1625"/>
                    <a:pt x="78" y="1656"/>
                  </a:cubicBezTo>
                  <a:cubicBezTo>
                    <a:pt x="78" y="2009"/>
                    <a:pt x="78" y="2009"/>
                    <a:pt x="78" y="2009"/>
                  </a:cubicBezTo>
                  <a:cubicBezTo>
                    <a:pt x="78" y="2040"/>
                    <a:pt x="93" y="2055"/>
                    <a:pt x="123" y="2055"/>
                  </a:cubicBezTo>
                  <a:cubicBezTo>
                    <a:pt x="1704" y="2055"/>
                    <a:pt x="1704" y="2055"/>
                    <a:pt x="1704" y="2055"/>
                  </a:cubicBezTo>
                  <a:cubicBezTo>
                    <a:pt x="1719" y="2055"/>
                    <a:pt x="1735" y="2040"/>
                    <a:pt x="1735" y="2009"/>
                  </a:cubicBezTo>
                  <a:cubicBezTo>
                    <a:pt x="1735" y="46"/>
                    <a:pt x="1735" y="46"/>
                    <a:pt x="1735" y="46"/>
                  </a:cubicBezTo>
                  <a:cubicBezTo>
                    <a:pt x="1735" y="31"/>
                    <a:pt x="1764" y="0"/>
                    <a:pt x="1780" y="0"/>
                  </a:cubicBezTo>
                  <a:cubicBezTo>
                    <a:pt x="1811" y="0"/>
                    <a:pt x="1826" y="31"/>
                    <a:pt x="1826" y="46"/>
                  </a:cubicBezTo>
                  <a:cubicBezTo>
                    <a:pt x="1826" y="2009"/>
                    <a:pt x="1826" y="2009"/>
                    <a:pt x="1826" y="2009"/>
                  </a:cubicBezTo>
                  <a:cubicBezTo>
                    <a:pt x="1826" y="2086"/>
                    <a:pt x="1764" y="2131"/>
                    <a:pt x="1704" y="213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8" name="Google Shape;308;p24"/>
            <p:cNvSpPr/>
            <p:nvPr/>
          </p:nvSpPr>
          <p:spPr>
            <a:xfrm>
              <a:off x="1141350" y="1773851"/>
              <a:ext cx="952896" cy="1503403"/>
            </a:xfrm>
            <a:custGeom>
              <a:avLst/>
              <a:gdLst/>
              <a:ahLst/>
              <a:cxnLst/>
              <a:rect l="l" t="t" r="r" b="b"/>
              <a:pathLst>
                <a:path w="2148" h="3389" extrusionOk="0">
                  <a:moveTo>
                    <a:pt x="2148" y="3190"/>
                  </a:moveTo>
                  <a:lnTo>
                    <a:pt x="2148" y="3190"/>
                  </a:lnTo>
                  <a:cubicBezTo>
                    <a:pt x="2148" y="3298"/>
                    <a:pt x="2056" y="3389"/>
                    <a:pt x="1933" y="3389"/>
                  </a:cubicBezTo>
                  <a:cubicBezTo>
                    <a:pt x="215" y="3389"/>
                    <a:pt x="215" y="3389"/>
                    <a:pt x="215" y="3389"/>
                  </a:cubicBezTo>
                  <a:cubicBezTo>
                    <a:pt x="92" y="3389"/>
                    <a:pt x="0" y="3298"/>
                    <a:pt x="0" y="3190"/>
                  </a:cubicBezTo>
                  <a:cubicBezTo>
                    <a:pt x="0" y="200"/>
                    <a:pt x="0" y="200"/>
                    <a:pt x="0" y="200"/>
                  </a:cubicBezTo>
                  <a:cubicBezTo>
                    <a:pt x="0" y="93"/>
                    <a:pt x="92" y="0"/>
                    <a:pt x="215" y="0"/>
                  </a:cubicBezTo>
                  <a:cubicBezTo>
                    <a:pt x="1933" y="0"/>
                    <a:pt x="1933" y="0"/>
                    <a:pt x="1933" y="0"/>
                  </a:cubicBezTo>
                  <a:cubicBezTo>
                    <a:pt x="2056" y="0"/>
                    <a:pt x="2148" y="93"/>
                    <a:pt x="2148" y="200"/>
                  </a:cubicBezTo>
                  <a:lnTo>
                    <a:pt x="2148" y="319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9" name="Google Shape;309;p24"/>
            <p:cNvSpPr/>
            <p:nvPr/>
          </p:nvSpPr>
          <p:spPr>
            <a:xfrm>
              <a:off x="1529517" y="2549285"/>
              <a:ext cx="755485" cy="946225"/>
            </a:xfrm>
            <a:custGeom>
              <a:avLst/>
              <a:gdLst/>
              <a:ahLst/>
              <a:cxnLst/>
              <a:rect l="l" t="t" r="r" b="b"/>
              <a:pathLst>
                <a:path w="1703" h="2133" extrusionOk="0">
                  <a:moveTo>
                    <a:pt x="1580" y="2133"/>
                  </a:moveTo>
                  <a:lnTo>
                    <a:pt x="1580" y="2133"/>
                  </a:lnTo>
                  <a:cubicBezTo>
                    <a:pt x="122" y="2133"/>
                    <a:pt x="122" y="2133"/>
                    <a:pt x="122" y="2133"/>
                  </a:cubicBezTo>
                  <a:cubicBezTo>
                    <a:pt x="60" y="2133"/>
                    <a:pt x="0" y="2071"/>
                    <a:pt x="0" y="2009"/>
                  </a:cubicBezTo>
                  <a:cubicBezTo>
                    <a:pt x="0" y="1657"/>
                    <a:pt x="0" y="1657"/>
                    <a:pt x="0" y="1657"/>
                  </a:cubicBezTo>
                  <a:cubicBezTo>
                    <a:pt x="0" y="1626"/>
                    <a:pt x="15" y="1611"/>
                    <a:pt x="46" y="1611"/>
                  </a:cubicBezTo>
                  <a:cubicBezTo>
                    <a:pt x="60" y="1611"/>
                    <a:pt x="77" y="1626"/>
                    <a:pt x="77" y="1657"/>
                  </a:cubicBezTo>
                  <a:cubicBezTo>
                    <a:pt x="77" y="2009"/>
                    <a:pt x="77" y="2009"/>
                    <a:pt x="77" y="2009"/>
                  </a:cubicBezTo>
                  <a:cubicBezTo>
                    <a:pt x="77" y="2025"/>
                    <a:pt x="108" y="2040"/>
                    <a:pt x="122" y="2040"/>
                  </a:cubicBezTo>
                  <a:cubicBezTo>
                    <a:pt x="1580" y="2040"/>
                    <a:pt x="1580" y="2040"/>
                    <a:pt x="1580" y="2040"/>
                  </a:cubicBezTo>
                  <a:cubicBezTo>
                    <a:pt x="1595" y="2040"/>
                    <a:pt x="1626" y="2025"/>
                    <a:pt x="1626" y="2009"/>
                  </a:cubicBezTo>
                  <a:cubicBezTo>
                    <a:pt x="1626" y="46"/>
                    <a:pt x="1626" y="46"/>
                    <a:pt x="1626" y="46"/>
                  </a:cubicBezTo>
                  <a:cubicBezTo>
                    <a:pt x="1626" y="15"/>
                    <a:pt x="1641" y="0"/>
                    <a:pt x="1657" y="0"/>
                  </a:cubicBezTo>
                  <a:cubicBezTo>
                    <a:pt x="1686" y="0"/>
                    <a:pt x="1703" y="15"/>
                    <a:pt x="1703" y="46"/>
                  </a:cubicBezTo>
                  <a:cubicBezTo>
                    <a:pt x="1703" y="2009"/>
                    <a:pt x="1703" y="2009"/>
                    <a:pt x="1703" y="2009"/>
                  </a:cubicBezTo>
                  <a:cubicBezTo>
                    <a:pt x="1703" y="2071"/>
                    <a:pt x="1641" y="2133"/>
                    <a:pt x="1580" y="2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0" name="Google Shape;310;p24"/>
            <p:cNvSpPr/>
            <p:nvPr/>
          </p:nvSpPr>
          <p:spPr>
            <a:xfrm>
              <a:off x="2257498" y="1984566"/>
              <a:ext cx="19963" cy="272822"/>
            </a:xfrm>
            <a:custGeom>
              <a:avLst/>
              <a:gdLst/>
              <a:ahLst/>
              <a:cxnLst/>
              <a:rect l="l" t="t" r="r" b="b"/>
              <a:pathLst>
                <a:path w="45" h="615" extrusionOk="0">
                  <a:moveTo>
                    <a:pt x="45" y="584"/>
                  </a:moveTo>
                  <a:lnTo>
                    <a:pt x="45" y="584"/>
                  </a:lnTo>
                  <a:cubicBezTo>
                    <a:pt x="45" y="598"/>
                    <a:pt x="45" y="615"/>
                    <a:pt x="31" y="615"/>
                  </a:cubicBezTo>
                  <a:lnTo>
                    <a:pt x="31" y="615"/>
                  </a:lnTo>
                  <a:cubicBezTo>
                    <a:pt x="16" y="615"/>
                    <a:pt x="0" y="598"/>
                    <a:pt x="0" y="584"/>
                  </a:cubicBezTo>
                  <a:cubicBezTo>
                    <a:pt x="0" y="31"/>
                    <a:pt x="0" y="31"/>
                    <a:pt x="0" y="31"/>
                  </a:cubicBezTo>
                  <a:cubicBezTo>
                    <a:pt x="0" y="17"/>
                    <a:pt x="16" y="0"/>
                    <a:pt x="31" y="0"/>
                  </a:cubicBezTo>
                  <a:lnTo>
                    <a:pt x="31" y="0"/>
                  </a:lnTo>
                  <a:cubicBezTo>
                    <a:pt x="45" y="0"/>
                    <a:pt x="45" y="17"/>
                    <a:pt x="45" y="31"/>
                  </a:cubicBezTo>
                  <a:lnTo>
                    <a:pt x="45" y="58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1" name="Google Shape;311;p24"/>
            <p:cNvSpPr/>
            <p:nvPr/>
          </p:nvSpPr>
          <p:spPr>
            <a:xfrm>
              <a:off x="2230437" y="2141605"/>
              <a:ext cx="74528" cy="448492"/>
            </a:xfrm>
            <a:custGeom>
              <a:avLst/>
              <a:gdLst/>
              <a:ahLst/>
              <a:cxnLst/>
              <a:rect l="l" t="t" r="r" b="b"/>
              <a:pathLst>
                <a:path w="168" h="1011" extrusionOk="0">
                  <a:moveTo>
                    <a:pt x="168" y="934"/>
                  </a:moveTo>
                  <a:lnTo>
                    <a:pt x="168" y="934"/>
                  </a:lnTo>
                  <a:cubicBezTo>
                    <a:pt x="168" y="980"/>
                    <a:pt x="137" y="1011"/>
                    <a:pt x="92" y="1011"/>
                  </a:cubicBezTo>
                  <a:cubicBezTo>
                    <a:pt x="77" y="1011"/>
                    <a:pt x="77" y="1011"/>
                    <a:pt x="77" y="1011"/>
                  </a:cubicBezTo>
                  <a:cubicBezTo>
                    <a:pt x="30" y="1011"/>
                    <a:pt x="0" y="980"/>
                    <a:pt x="0" y="934"/>
                  </a:cubicBezTo>
                  <a:cubicBezTo>
                    <a:pt x="0" y="76"/>
                    <a:pt x="0" y="76"/>
                    <a:pt x="0" y="76"/>
                  </a:cubicBezTo>
                  <a:cubicBezTo>
                    <a:pt x="0" y="31"/>
                    <a:pt x="30" y="0"/>
                    <a:pt x="77" y="0"/>
                  </a:cubicBezTo>
                  <a:cubicBezTo>
                    <a:pt x="92" y="0"/>
                    <a:pt x="92" y="0"/>
                    <a:pt x="92" y="0"/>
                  </a:cubicBezTo>
                  <a:cubicBezTo>
                    <a:pt x="137" y="0"/>
                    <a:pt x="168" y="31"/>
                    <a:pt x="168" y="76"/>
                  </a:cubicBezTo>
                  <a:lnTo>
                    <a:pt x="168" y="93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2" name="Google Shape;312;p24"/>
            <p:cNvSpPr/>
            <p:nvPr/>
          </p:nvSpPr>
          <p:spPr>
            <a:xfrm>
              <a:off x="2182969" y="2223230"/>
              <a:ext cx="169906" cy="47910"/>
            </a:xfrm>
            <a:custGeom>
              <a:avLst/>
              <a:gdLst/>
              <a:ahLst/>
              <a:cxnLst/>
              <a:rect l="l" t="t" r="r" b="b"/>
              <a:pathLst>
                <a:path w="383" h="108" extrusionOk="0">
                  <a:moveTo>
                    <a:pt x="383" y="60"/>
                  </a:moveTo>
                  <a:lnTo>
                    <a:pt x="383" y="60"/>
                  </a:lnTo>
                  <a:cubicBezTo>
                    <a:pt x="383" y="77"/>
                    <a:pt x="352" y="108"/>
                    <a:pt x="337" y="108"/>
                  </a:cubicBezTo>
                  <a:cubicBezTo>
                    <a:pt x="60" y="108"/>
                    <a:pt x="60" y="108"/>
                    <a:pt x="60" y="108"/>
                  </a:cubicBezTo>
                  <a:cubicBezTo>
                    <a:pt x="29" y="108"/>
                    <a:pt x="0" y="77"/>
                    <a:pt x="0" y="60"/>
                  </a:cubicBezTo>
                  <a:lnTo>
                    <a:pt x="0" y="60"/>
                  </a:lnTo>
                  <a:cubicBezTo>
                    <a:pt x="0" y="31"/>
                    <a:pt x="29" y="0"/>
                    <a:pt x="60" y="0"/>
                  </a:cubicBezTo>
                  <a:cubicBezTo>
                    <a:pt x="337" y="0"/>
                    <a:pt x="337" y="0"/>
                    <a:pt x="337" y="0"/>
                  </a:cubicBezTo>
                  <a:cubicBezTo>
                    <a:pt x="352" y="0"/>
                    <a:pt x="383" y="31"/>
                    <a:pt x="383" y="60"/>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3" name="Google Shape;313;p24"/>
            <p:cNvSpPr/>
            <p:nvPr/>
          </p:nvSpPr>
          <p:spPr>
            <a:xfrm>
              <a:off x="2481969" y="1930446"/>
              <a:ext cx="20407" cy="272378"/>
            </a:xfrm>
            <a:custGeom>
              <a:avLst/>
              <a:gdLst/>
              <a:ahLst/>
              <a:cxnLst/>
              <a:rect l="l" t="t" r="r" b="b"/>
              <a:pathLst>
                <a:path w="46" h="614" extrusionOk="0">
                  <a:moveTo>
                    <a:pt x="46" y="583"/>
                  </a:moveTo>
                  <a:lnTo>
                    <a:pt x="46" y="583"/>
                  </a:lnTo>
                  <a:cubicBezTo>
                    <a:pt x="46" y="598"/>
                    <a:pt x="31" y="614"/>
                    <a:pt x="15" y="614"/>
                  </a:cubicBezTo>
                  <a:lnTo>
                    <a:pt x="15" y="614"/>
                  </a:lnTo>
                  <a:cubicBezTo>
                    <a:pt x="0" y="614"/>
                    <a:pt x="0" y="598"/>
                    <a:pt x="0" y="583"/>
                  </a:cubicBezTo>
                  <a:cubicBezTo>
                    <a:pt x="0" y="31"/>
                    <a:pt x="0" y="31"/>
                    <a:pt x="0" y="31"/>
                  </a:cubicBezTo>
                  <a:cubicBezTo>
                    <a:pt x="0" y="15"/>
                    <a:pt x="0" y="0"/>
                    <a:pt x="15" y="0"/>
                  </a:cubicBezTo>
                  <a:lnTo>
                    <a:pt x="15" y="0"/>
                  </a:lnTo>
                  <a:cubicBezTo>
                    <a:pt x="31" y="0"/>
                    <a:pt x="46" y="15"/>
                    <a:pt x="46" y="31"/>
                  </a:cubicBezTo>
                  <a:lnTo>
                    <a:pt x="46" y="58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4" name="Google Shape;314;p24"/>
            <p:cNvSpPr/>
            <p:nvPr/>
          </p:nvSpPr>
          <p:spPr>
            <a:xfrm>
              <a:off x="2454909" y="2086597"/>
              <a:ext cx="74972" cy="449379"/>
            </a:xfrm>
            <a:custGeom>
              <a:avLst/>
              <a:gdLst/>
              <a:ahLst/>
              <a:cxnLst/>
              <a:rect l="l" t="t" r="r" b="b"/>
              <a:pathLst>
                <a:path w="169" h="1013" extrusionOk="0">
                  <a:moveTo>
                    <a:pt x="169" y="937"/>
                  </a:moveTo>
                  <a:lnTo>
                    <a:pt x="169" y="937"/>
                  </a:lnTo>
                  <a:cubicBezTo>
                    <a:pt x="169" y="982"/>
                    <a:pt x="123" y="1013"/>
                    <a:pt x="92" y="1013"/>
                  </a:cubicBezTo>
                  <a:cubicBezTo>
                    <a:pt x="76" y="1013"/>
                    <a:pt x="76" y="1013"/>
                    <a:pt x="76" y="1013"/>
                  </a:cubicBezTo>
                  <a:cubicBezTo>
                    <a:pt x="31" y="1013"/>
                    <a:pt x="0" y="982"/>
                    <a:pt x="0" y="937"/>
                  </a:cubicBezTo>
                  <a:cubicBezTo>
                    <a:pt x="0" y="78"/>
                    <a:pt x="0" y="78"/>
                    <a:pt x="0" y="78"/>
                  </a:cubicBezTo>
                  <a:cubicBezTo>
                    <a:pt x="0" y="31"/>
                    <a:pt x="31" y="0"/>
                    <a:pt x="76" y="0"/>
                  </a:cubicBezTo>
                  <a:cubicBezTo>
                    <a:pt x="92" y="0"/>
                    <a:pt x="92" y="0"/>
                    <a:pt x="92" y="0"/>
                  </a:cubicBezTo>
                  <a:cubicBezTo>
                    <a:pt x="123" y="0"/>
                    <a:pt x="169" y="31"/>
                    <a:pt x="169" y="78"/>
                  </a:cubicBezTo>
                  <a:lnTo>
                    <a:pt x="169" y="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5" name="Google Shape;315;p24"/>
            <p:cNvSpPr/>
            <p:nvPr/>
          </p:nvSpPr>
          <p:spPr>
            <a:xfrm>
              <a:off x="2406998" y="2168222"/>
              <a:ext cx="163252" cy="47910"/>
            </a:xfrm>
            <a:custGeom>
              <a:avLst/>
              <a:gdLst/>
              <a:ahLst/>
              <a:cxnLst/>
              <a:rect l="l" t="t" r="r" b="b"/>
              <a:pathLst>
                <a:path w="368" h="108" extrusionOk="0">
                  <a:moveTo>
                    <a:pt x="368" y="62"/>
                  </a:moveTo>
                  <a:lnTo>
                    <a:pt x="368" y="62"/>
                  </a:lnTo>
                  <a:cubicBezTo>
                    <a:pt x="368" y="78"/>
                    <a:pt x="354" y="108"/>
                    <a:pt x="323" y="108"/>
                  </a:cubicBezTo>
                  <a:cubicBezTo>
                    <a:pt x="47" y="108"/>
                    <a:pt x="47" y="108"/>
                    <a:pt x="47" y="108"/>
                  </a:cubicBezTo>
                  <a:cubicBezTo>
                    <a:pt x="16" y="108"/>
                    <a:pt x="0" y="78"/>
                    <a:pt x="0" y="62"/>
                  </a:cubicBezTo>
                  <a:lnTo>
                    <a:pt x="0" y="62"/>
                  </a:lnTo>
                  <a:cubicBezTo>
                    <a:pt x="0" y="31"/>
                    <a:pt x="16" y="0"/>
                    <a:pt x="47" y="0"/>
                  </a:cubicBezTo>
                  <a:cubicBezTo>
                    <a:pt x="323" y="0"/>
                    <a:pt x="323" y="0"/>
                    <a:pt x="323" y="0"/>
                  </a:cubicBezTo>
                  <a:cubicBezTo>
                    <a:pt x="354" y="0"/>
                    <a:pt x="368" y="31"/>
                    <a:pt x="368" y="6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6" name="Google Shape;316;p24"/>
            <p:cNvSpPr/>
            <p:nvPr/>
          </p:nvSpPr>
          <p:spPr>
            <a:xfrm>
              <a:off x="1460756" y="3243094"/>
              <a:ext cx="157041" cy="89166"/>
            </a:xfrm>
            <a:custGeom>
              <a:avLst/>
              <a:gdLst/>
              <a:ahLst/>
              <a:cxnLst/>
              <a:rect l="l" t="t" r="r" b="b"/>
              <a:pathLst>
                <a:path w="354" h="201" extrusionOk="0">
                  <a:moveTo>
                    <a:pt x="354" y="124"/>
                  </a:moveTo>
                  <a:lnTo>
                    <a:pt x="354" y="124"/>
                  </a:lnTo>
                  <a:cubicBezTo>
                    <a:pt x="354" y="170"/>
                    <a:pt x="323" y="201"/>
                    <a:pt x="277" y="201"/>
                  </a:cubicBezTo>
                  <a:cubicBezTo>
                    <a:pt x="79" y="201"/>
                    <a:pt x="79" y="201"/>
                    <a:pt x="79" y="201"/>
                  </a:cubicBezTo>
                  <a:cubicBezTo>
                    <a:pt x="31" y="201"/>
                    <a:pt x="0" y="170"/>
                    <a:pt x="0" y="124"/>
                  </a:cubicBezTo>
                  <a:cubicBezTo>
                    <a:pt x="0" y="77"/>
                    <a:pt x="0" y="77"/>
                    <a:pt x="0" y="77"/>
                  </a:cubicBezTo>
                  <a:cubicBezTo>
                    <a:pt x="0" y="31"/>
                    <a:pt x="31" y="0"/>
                    <a:pt x="79" y="0"/>
                  </a:cubicBezTo>
                  <a:cubicBezTo>
                    <a:pt x="277" y="0"/>
                    <a:pt x="277" y="0"/>
                    <a:pt x="277" y="0"/>
                  </a:cubicBezTo>
                  <a:cubicBezTo>
                    <a:pt x="323" y="0"/>
                    <a:pt x="354" y="31"/>
                    <a:pt x="354" y="77"/>
                  </a:cubicBezTo>
                  <a:lnTo>
                    <a:pt x="354"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7" name="Google Shape;317;p24"/>
            <p:cNvSpPr/>
            <p:nvPr/>
          </p:nvSpPr>
          <p:spPr>
            <a:xfrm>
              <a:off x="1645302" y="3243094"/>
              <a:ext cx="156154" cy="89166"/>
            </a:xfrm>
            <a:custGeom>
              <a:avLst/>
              <a:gdLst/>
              <a:ahLst/>
              <a:cxnLst/>
              <a:rect l="l" t="t" r="r" b="b"/>
              <a:pathLst>
                <a:path w="352" h="201" extrusionOk="0">
                  <a:moveTo>
                    <a:pt x="352" y="124"/>
                  </a:moveTo>
                  <a:lnTo>
                    <a:pt x="352" y="124"/>
                  </a:lnTo>
                  <a:cubicBezTo>
                    <a:pt x="352" y="170"/>
                    <a:pt x="306" y="201"/>
                    <a:pt x="275" y="201"/>
                  </a:cubicBezTo>
                  <a:cubicBezTo>
                    <a:pt x="76" y="201"/>
                    <a:pt x="76" y="201"/>
                    <a:pt x="76" y="201"/>
                  </a:cubicBezTo>
                  <a:cubicBezTo>
                    <a:pt x="31" y="201"/>
                    <a:pt x="0" y="170"/>
                    <a:pt x="0" y="124"/>
                  </a:cubicBezTo>
                  <a:cubicBezTo>
                    <a:pt x="0" y="77"/>
                    <a:pt x="0" y="77"/>
                    <a:pt x="0" y="77"/>
                  </a:cubicBezTo>
                  <a:cubicBezTo>
                    <a:pt x="0" y="31"/>
                    <a:pt x="31" y="0"/>
                    <a:pt x="76" y="0"/>
                  </a:cubicBezTo>
                  <a:cubicBezTo>
                    <a:pt x="275" y="0"/>
                    <a:pt x="275" y="0"/>
                    <a:pt x="275" y="0"/>
                  </a:cubicBezTo>
                  <a:cubicBezTo>
                    <a:pt x="306" y="0"/>
                    <a:pt x="352" y="31"/>
                    <a:pt x="352" y="77"/>
                  </a:cubicBezTo>
                  <a:lnTo>
                    <a:pt x="352"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8" name="Google Shape;318;p24"/>
            <p:cNvSpPr/>
            <p:nvPr/>
          </p:nvSpPr>
          <p:spPr>
            <a:xfrm>
              <a:off x="1229630" y="1862573"/>
              <a:ext cx="776335" cy="428530"/>
            </a:xfrm>
            <a:custGeom>
              <a:avLst/>
              <a:gdLst/>
              <a:ahLst/>
              <a:cxnLst/>
              <a:rect l="l" t="t" r="r" b="b"/>
              <a:pathLst>
                <a:path w="1750" h="966" extrusionOk="0">
                  <a:moveTo>
                    <a:pt x="1750" y="904"/>
                  </a:moveTo>
                  <a:lnTo>
                    <a:pt x="1750" y="904"/>
                  </a:lnTo>
                  <a:cubicBezTo>
                    <a:pt x="1750" y="935"/>
                    <a:pt x="1719" y="966"/>
                    <a:pt x="1688" y="966"/>
                  </a:cubicBezTo>
                  <a:cubicBezTo>
                    <a:pt x="62" y="966"/>
                    <a:pt x="62" y="966"/>
                    <a:pt x="62" y="966"/>
                  </a:cubicBezTo>
                  <a:cubicBezTo>
                    <a:pt x="31" y="966"/>
                    <a:pt x="0" y="935"/>
                    <a:pt x="0" y="904"/>
                  </a:cubicBezTo>
                  <a:cubicBezTo>
                    <a:pt x="0" y="60"/>
                    <a:pt x="0" y="60"/>
                    <a:pt x="0" y="60"/>
                  </a:cubicBezTo>
                  <a:cubicBezTo>
                    <a:pt x="0" y="31"/>
                    <a:pt x="31" y="0"/>
                    <a:pt x="62" y="0"/>
                  </a:cubicBezTo>
                  <a:cubicBezTo>
                    <a:pt x="1688" y="0"/>
                    <a:pt x="1688" y="0"/>
                    <a:pt x="1688" y="0"/>
                  </a:cubicBezTo>
                  <a:cubicBezTo>
                    <a:pt x="1719" y="0"/>
                    <a:pt x="1750" y="31"/>
                    <a:pt x="1750" y="60"/>
                  </a:cubicBezTo>
                  <a:lnTo>
                    <a:pt x="1750" y="90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9" name="Google Shape;319;p24"/>
            <p:cNvSpPr/>
            <p:nvPr/>
          </p:nvSpPr>
          <p:spPr>
            <a:xfrm>
              <a:off x="1318354" y="2454352"/>
              <a:ext cx="592233" cy="591779"/>
            </a:xfrm>
            <a:custGeom>
              <a:avLst/>
              <a:gdLst/>
              <a:ahLst/>
              <a:cxnLst/>
              <a:rect l="l" t="t" r="r" b="b"/>
              <a:pathLst>
                <a:path w="1335" h="1334" extrusionOk="0">
                  <a:moveTo>
                    <a:pt x="1335" y="674"/>
                  </a:moveTo>
                  <a:lnTo>
                    <a:pt x="1335" y="674"/>
                  </a:lnTo>
                  <a:cubicBezTo>
                    <a:pt x="1335" y="1042"/>
                    <a:pt x="1043" y="1334"/>
                    <a:pt x="675" y="1334"/>
                  </a:cubicBezTo>
                  <a:cubicBezTo>
                    <a:pt x="307" y="1334"/>
                    <a:pt x="0" y="1042"/>
                    <a:pt x="0" y="674"/>
                  </a:cubicBezTo>
                  <a:cubicBezTo>
                    <a:pt x="0" y="306"/>
                    <a:pt x="307" y="0"/>
                    <a:pt x="675" y="0"/>
                  </a:cubicBezTo>
                  <a:cubicBezTo>
                    <a:pt x="1043" y="0"/>
                    <a:pt x="1335" y="306"/>
                    <a:pt x="1335" y="67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0" name="Google Shape;320;p24"/>
            <p:cNvSpPr/>
            <p:nvPr/>
          </p:nvSpPr>
          <p:spPr>
            <a:xfrm>
              <a:off x="1389777" y="2517345"/>
              <a:ext cx="464914" cy="464019"/>
            </a:xfrm>
            <a:custGeom>
              <a:avLst/>
              <a:gdLst/>
              <a:ahLst/>
              <a:cxnLst/>
              <a:rect l="l" t="t" r="r" b="b"/>
              <a:pathLst>
                <a:path w="1048" h="1046" extrusionOk="0">
                  <a:moveTo>
                    <a:pt x="299" y="1024"/>
                  </a:moveTo>
                  <a:lnTo>
                    <a:pt x="299" y="1024"/>
                  </a:lnTo>
                  <a:cubicBezTo>
                    <a:pt x="268" y="1053"/>
                    <a:pt x="239" y="1053"/>
                    <a:pt x="208" y="1024"/>
                  </a:cubicBezTo>
                  <a:cubicBezTo>
                    <a:pt x="23" y="823"/>
                    <a:pt x="23" y="823"/>
                    <a:pt x="23" y="823"/>
                  </a:cubicBezTo>
                  <a:cubicBezTo>
                    <a:pt x="-7" y="809"/>
                    <a:pt x="-7" y="778"/>
                    <a:pt x="23" y="747"/>
                  </a:cubicBezTo>
                  <a:cubicBezTo>
                    <a:pt x="760" y="11"/>
                    <a:pt x="760" y="11"/>
                    <a:pt x="760" y="11"/>
                  </a:cubicBezTo>
                  <a:cubicBezTo>
                    <a:pt x="775" y="-3"/>
                    <a:pt x="806" y="-3"/>
                    <a:pt x="836" y="11"/>
                  </a:cubicBezTo>
                  <a:cubicBezTo>
                    <a:pt x="1035" y="211"/>
                    <a:pt x="1035" y="211"/>
                    <a:pt x="1035" y="211"/>
                  </a:cubicBezTo>
                  <a:cubicBezTo>
                    <a:pt x="1052" y="225"/>
                    <a:pt x="1052" y="271"/>
                    <a:pt x="1035" y="287"/>
                  </a:cubicBezTo>
                  <a:lnTo>
                    <a:pt x="299" y="102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1" name="Google Shape;321;p24"/>
            <p:cNvSpPr/>
            <p:nvPr/>
          </p:nvSpPr>
          <p:spPr>
            <a:xfrm>
              <a:off x="1263789" y="1937100"/>
              <a:ext cx="558518" cy="279032"/>
            </a:xfrm>
            <a:custGeom>
              <a:avLst/>
              <a:gdLst/>
              <a:ahLst/>
              <a:cxnLst/>
              <a:rect l="l" t="t" r="r" b="b"/>
              <a:pathLst>
                <a:path w="1259" h="629" extrusionOk="0">
                  <a:moveTo>
                    <a:pt x="798" y="0"/>
                  </a:moveTo>
                  <a:lnTo>
                    <a:pt x="798" y="0"/>
                  </a:lnTo>
                  <a:cubicBezTo>
                    <a:pt x="492" y="0"/>
                    <a:pt x="200" y="124"/>
                    <a:pt x="0" y="353"/>
                  </a:cubicBezTo>
                  <a:cubicBezTo>
                    <a:pt x="291" y="629"/>
                    <a:pt x="291" y="629"/>
                    <a:pt x="291" y="629"/>
                  </a:cubicBezTo>
                  <a:cubicBezTo>
                    <a:pt x="430" y="476"/>
                    <a:pt x="614" y="399"/>
                    <a:pt x="798" y="399"/>
                  </a:cubicBezTo>
                  <a:cubicBezTo>
                    <a:pt x="891" y="399"/>
                    <a:pt x="967" y="415"/>
                    <a:pt x="1044" y="445"/>
                  </a:cubicBezTo>
                  <a:cubicBezTo>
                    <a:pt x="1259" y="93"/>
                    <a:pt x="1259" y="93"/>
                    <a:pt x="1259" y="93"/>
                  </a:cubicBezTo>
                  <a:cubicBezTo>
                    <a:pt x="1120" y="31"/>
                    <a:pt x="967" y="0"/>
                    <a:pt x="798"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2" name="Google Shape;322;p24"/>
            <p:cNvSpPr/>
            <p:nvPr/>
          </p:nvSpPr>
          <p:spPr>
            <a:xfrm>
              <a:off x="1726928" y="1978356"/>
              <a:ext cx="251533" cy="237776"/>
            </a:xfrm>
            <a:custGeom>
              <a:avLst/>
              <a:gdLst/>
              <a:ahLst/>
              <a:cxnLst/>
              <a:rect l="l" t="t" r="r" b="b"/>
              <a:pathLst>
                <a:path w="567" h="536" extrusionOk="0">
                  <a:moveTo>
                    <a:pt x="215" y="0"/>
                  </a:moveTo>
                  <a:lnTo>
                    <a:pt x="215" y="0"/>
                  </a:lnTo>
                  <a:cubicBezTo>
                    <a:pt x="0" y="352"/>
                    <a:pt x="0" y="352"/>
                    <a:pt x="0" y="352"/>
                  </a:cubicBezTo>
                  <a:cubicBezTo>
                    <a:pt x="91" y="399"/>
                    <a:pt x="199" y="459"/>
                    <a:pt x="261" y="536"/>
                  </a:cubicBezTo>
                  <a:cubicBezTo>
                    <a:pt x="567" y="275"/>
                    <a:pt x="567" y="275"/>
                    <a:pt x="567" y="275"/>
                  </a:cubicBezTo>
                  <a:cubicBezTo>
                    <a:pt x="476" y="168"/>
                    <a:pt x="352" y="76"/>
                    <a:pt x="2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3" name="Google Shape;323;p24"/>
            <p:cNvSpPr/>
            <p:nvPr/>
          </p:nvSpPr>
          <p:spPr>
            <a:xfrm>
              <a:off x="1590293" y="2025822"/>
              <a:ext cx="61663" cy="237776"/>
            </a:xfrm>
            <a:custGeom>
              <a:avLst/>
              <a:gdLst/>
              <a:ahLst/>
              <a:cxnLst/>
              <a:rect l="l" t="t" r="r" b="b"/>
              <a:pathLst>
                <a:path w="139" h="536" extrusionOk="0">
                  <a:moveTo>
                    <a:pt x="139" y="476"/>
                  </a:moveTo>
                  <a:lnTo>
                    <a:pt x="139" y="476"/>
                  </a:lnTo>
                  <a:cubicBezTo>
                    <a:pt x="139" y="505"/>
                    <a:pt x="108" y="536"/>
                    <a:pt x="77" y="536"/>
                  </a:cubicBezTo>
                  <a:cubicBezTo>
                    <a:pt x="31" y="536"/>
                    <a:pt x="0" y="505"/>
                    <a:pt x="0" y="476"/>
                  </a:cubicBezTo>
                  <a:cubicBezTo>
                    <a:pt x="0" y="445"/>
                    <a:pt x="77" y="0"/>
                    <a:pt x="77" y="0"/>
                  </a:cubicBezTo>
                  <a:cubicBezTo>
                    <a:pt x="77" y="0"/>
                    <a:pt x="139" y="445"/>
                    <a:pt x="139" y="4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4" name="Google Shape;324;p24"/>
            <p:cNvSpPr/>
            <p:nvPr/>
          </p:nvSpPr>
          <p:spPr>
            <a:xfrm>
              <a:off x="1243382" y="2366517"/>
              <a:ext cx="122883" cy="121993"/>
            </a:xfrm>
            <a:custGeom>
              <a:avLst/>
              <a:gdLst/>
              <a:ahLst/>
              <a:cxnLst/>
              <a:rect l="l" t="t" r="r" b="b"/>
              <a:pathLst>
                <a:path w="277" h="275" extrusionOk="0">
                  <a:moveTo>
                    <a:pt x="277" y="136"/>
                  </a:moveTo>
                  <a:lnTo>
                    <a:pt x="277" y="136"/>
                  </a:lnTo>
                  <a:cubicBezTo>
                    <a:pt x="277" y="213"/>
                    <a:pt x="215" y="275"/>
                    <a:pt x="138" y="275"/>
                  </a:cubicBezTo>
                  <a:cubicBezTo>
                    <a:pt x="62" y="275"/>
                    <a:pt x="0" y="213"/>
                    <a:pt x="0" y="136"/>
                  </a:cubicBezTo>
                  <a:cubicBezTo>
                    <a:pt x="0" y="60"/>
                    <a:pt x="62" y="0"/>
                    <a:pt x="138" y="0"/>
                  </a:cubicBezTo>
                  <a:cubicBezTo>
                    <a:pt x="215" y="0"/>
                    <a:pt x="277" y="60"/>
                    <a:pt x="277" y="1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5" name="Google Shape;325;p24"/>
            <p:cNvSpPr/>
            <p:nvPr/>
          </p:nvSpPr>
          <p:spPr>
            <a:xfrm>
              <a:off x="1856465" y="2366517"/>
              <a:ext cx="129093" cy="121993"/>
            </a:xfrm>
            <a:custGeom>
              <a:avLst/>
              <a:gdLst/>
              <a:ahLst/>
              <a:cxnLst/>
              <a:rect l="l" t="t" r="r" b="b"/>
              <a:pathLst>
                <a:path w="291" h="275" extrusionOk="0">
                  <a:moveTo>
                    <a:pt x="291" y="136"/>
                  </a:moveTo>
                  <a:lnTo>
                    <a:pt x="291" y="136"/>
                  </a:lnTo>
                  <a:cubicBezTo>
                    <a:pt x="291" y="213"/>
                    <a:pt x="229" y="275"/>
                    <a:pt x="153" y="275"/>
                  </a:cubicBezTo>
                  <a:cubicBezTo>
                    <a:pt x="76" y="275"/>
                    <a:pt x="0" y="213"/>
                    <a:pt x="0" y="136"/>
                  </a:cubicBezTo>
                  <a:cubicBezTo>
                    <a:pt x="0" y="60"/>
                    <a:pt x="76" y="0"/>
                    <a:pt x="153" y="0"/>
                  </a:cubicBezTo>
                  <a:cubicBezTo>
                    <a:pt x="229" y="0"/>
                    <a:pt x="291" y="60"/>
                    <a:pt x="291" y="1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326" name="Google Shape;326;p24"/>
          <p:cNvSpPr txBox="1">
            <a:spLocks noGrp="1"/>
          </p:cNvSpPr>
          <p:nvPr>
            <p:ph type="ctrTitle"/>
          </p:nvPr>
        </p:nvSpPr>
        <p:spPr>
          <a:xfrm>
            <a:off x="3041174" y="937688"/>
            <a:ext cx="5482716" cy="24078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a:solidFill>
                  <a:srgbClr val="0070C0"/>
                </a:solidFill>
                <a:latin typeface="Arial" panose="020B0604020202020204" pitchFamily="34" charset="0"/>
                <a:cs typeface="Arial" panose="020B0604020202020204" pitchFamily="34" charset="0"/>
              </a:rPr>
              <a:t>CHÀO MỪNG</a:t>
            </a:r>
            <a:br>
              <a:rPr lang="en-US" sz="3600" dirty="0">
                <a:solidFill>
                  <a:srgbClr val="0070C0"/>
                </a:solidFill>
                <a:latin typeface="Arial" panose="020B0604020202020204" pitchFamily="34" charset="0"/>
                <a:cs typeface="Arial" panose="020B0604020202020204" pitchFamily="34" charset="0"/>
              </a:rPr>
            </a:br>
            <a:r>
              <a:rPr lang="vi-VN" sz="3600" dirty="0">
                <a:solidFill>
                  <a:srgbClr val="0070C0"/>
                </a:solidFill>
                <a:latin typeface="Arial" panose="020B0604020202020204" pitchFamily="34" charset="0"/>
                <a:cs typeface="Arial" panose="020B0604020202020204" pitchFamily="34" charset="0"/>
                <a:sym typeface="Epilogue"/>
              </a:rPr>
              <a:t>CÁC </a:t>
            </a:r>
            <a:r>
              <a:rPr lang="en-US" sz="3600" dirty="0">
                <a:solidFill>
                  <a:srgbClr val="0070C0"/>
                </a:solidFill>
                <a:latin typeface="Arial" panose="020B0604020202020204" pitchFamily="34" charset="0"/>
                <a:cs typeface="Arial" panose="020B0604020202020204" pitchFamily="34" charset="0"/>
                <a:sym typeface="Epilogue"/>
              </a:rPr>
              <a:t>EM</a:t>
            </a:r>
            <a:r>
              <a:rPr lang="vi-VN" sz="3600" dirty="0">
                <a:solidFill>
                  <a:srgbClr val="0070C0"/>
                </a:solidFill>
                <a:latin typeface="Arial" panose="020B0604020202020204" pitchFamily="34" charset="0"/>
                <a:cs typeface="Arial" panose="020B0604020202020204" pitchFamily="34" charset="0"/>
                <a:sym typeface="Epilogue"/>
              </a:rPr>
              <a:t> ĐẾN VỚI BÀI HỌC MỚI!</a:t>
            </a:r>
            <a:endParaRPr sz="3600" b="0" dirty="0">
              <a:solidFill>
                <a:srgbClr val="0070C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50D3608-013A-2B61-AD2F-767A6A817F9A}"/>
              </a:ext>
            </a:extLst>
          </p:cNvPr>
          <p:cNvSpPr>
            <a:spLocks noGrp="1"/>
          </p:cNvSpPr>
          <p:nvPr>
            <p:ph type="subTitle" idx="1"/>
          </p:nvPr>
        </p:nvSpPr>
        <p:spPr>
          <a:xfrm>
            <a:off x="1678293" y="3414689"/>
            <a:ext cx="7163610" cy="1015871"/>
          </a:xfrm>
          <a:solidFill>
            <a:srgbClr val="FCFBFA"/>
          </a:solidFill>
        </p:spPr>
        <p:txBody>
          <a:bodyPr/>
          <a:lstStyle/>
          <a:p>
            <a:pPr marL="0" indent="0">
              <a:lnSpc>
                <a:spcPct val="100000"/>
              </a:lnSpc>
            </a:pPr>
            <a:r>
              <a:rPr lang="vi-VN" b="1" dirty="0">
                <a:solidFill>
                  <a:srgbClr val="FF0000"/>
                </a:solidFill>
                <a:latin typeface="Arial" panose="020B0604020202020204" pitchFamily="34" charset="0"/>
                <a:cs typeface="Arial" panose="020B0604020202020204" pitchFamily="34" charset="0"/>
              </a:rPr>
              <a:t>MÔN: CÔNG NGHỆ 9</a:t>
            </a:r>
            <a:endParaRPr lang="en-US" b="1" dirty="0">
              <a:solidFill>
                <a:srgbClr val="FF0000"/>
              </a:solidFill>
              <a:latin typeface="Arial" panose="020B0604020202020204" pitchFamily="34" charset="0"/>
              <a:cs typeface="Arial" panose="020B0604020202020204" pitchFamily="34" charset="0"/>
            </a:endParaRPr>
          </a:p>
          <a:p>
            <a:pPr marL="0" indent="0">
              <a:lnSpc>
                <a:spcPct val="100000"/>
              </a:lnSpc>
            </a:pPr>
            <a:r>
              <a:rPr lang="vi-VN" b="1"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TRẢI NGHIỆM NGHỀ NGHIỆP_</a:t>
            </a:r>
            <a:r>
              <a:rPr lang="vi-VN" b="1" dirty="0">
                <a:solidFill>
                  <a:srgbClr val="FF0000"/>
                </a:solidFill>
                <a:latin typeface="Arial" panose="020B0604020202020204" pitchFamily="34" charset="0"/>
                <a:cs typeface="Arial" panose="020B0604020202020204" pitchFamily="34" charset="0"/>
              </a:rPr>
              <a:t>LẮP</a:t>
            </a:r>
            <a:r>
              <a:rPr lang="en-US" b="1" dirty="0">
                <a:solidFill>
                  <a:srgbClr val="FF0000"/>
                </a:solidFill>
                <a:latin typeface="Arial" panose="020B0604020202020204" pitchFamily="34" charset="0"/>
                <a:cs typeface="Arial" panose="020B0604020202020204" pitchFamily="34" charset="0"/>
              </a:rPr>
              <a:t> ĐẶT</a:t>
            </a:r>
            <a:r>
              <a:rPr lang="vi-VN" b="1" dirty="0">
                <a:solidFill>
                  <a:srgbClr val="FF0000"/>
                </a:solidFill>
                <a:latin typeface="Arial" panose="020B0604020202020204" pitchFamily="34" charset="0"/>
                <a:cs typeface="Arial" panose="020B0604020202020204" pitchFamily="34" charset="0"/>
              </a:rPr>
              <a:t> MẠNG ĐIỆN</a:t>
            </a:r>
            <a:r>
              <a:rPr lang="en-US" b="1" dirty="0">
                <a:solidFill>
                  <a:srgbClr val="FF0000"/>
                </a:solidFill>
                <a:latin typeface="Arial" panose="020B0604020202020204" pitchFamily="34" charset="0"/>
                <a:cs typeface="Arial" panose="020B0604020202020204" pitchFamily="34" charset="0"/>
              </a:rPr>
              <a:t> TRONG NHÀ</a:t>
            </a:r>
            <a:endParaRPr lang="vi-VN" b="1" dirty="0">
              <a:solidFill>
                <a:srgbClr val="FF0000"/>
              </a:solidFill>
              <a:latin typeface="Arial" panose="020B0604020202020204" pitchFamily="34" charset="0"/>
              <a:cs typeface="Arial" panose="020B0604020202020204" pitchFamily="34" charset="0"/>
            </a:endParaRPr>
          </a:p>
        </p:txBody>
      </p:sp>
      <p:sp>
        <p:nvSpPr>
          <p:cNvPr id="2" name="Freeform 34">
            <a:hlinkClick r:id="rId3" action="ppaction://hlinksldjump"/>
            <a:extLst>
              <a:ext uri="{FF2B5EF4-FFF2-40B4-BE49-F238E27FC236}">
                <a16:creationId xmlns:a16="http://schemas.microsoft.com/office/drawing/2014/main" id="{5182416C-D82D-6AC2-0125-FAFC3826986D}"/>
              </a:ext>
            </a:extLst>
          </p:cNvPr>
          <p:cNvSpPr/>
          <p:nvPr/>
        </p:nvSpPr>
        <p:spPr>
          <a:xfrm>
            <a:off x="8354202" y="3624787"/>
            <a:ext cx="339376" cy="339376"/>
          </a:xfrm>
          <a:custGeom>
            <a:avLst/>
            <a:gdLst/>
            <a:ahLst/>
            <a:cxnLst/>
            <a:rect l="l" t="t" r="r" b="b"/>
            <a:pathLst>
              <a:path w="954821" h="954821">
                <a:moveTo>
                  <a:pt x="0" y="0"/>
                </a:moveTo>
                <a:lnTo>
                  <a:pt x="954820" y="0"/>
                </a:lnTo>
                <a:lnTo>
                  <a:pt x="954820" y="954821"/>
                </a:lnTo>
                <a:lnTo>
                  <a:pt x="0" y="954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a:xfrm>
            <a:off x="713250" y="627043"/>
            <a:ext cx="7717500" cy="572700"/>
          </a:xfrm>
        </p:spPr>
        <p:txBody>
          <a:bodyPr anchor="ctr"/>
          <a:lstStyle/>
          <a:p>
            <a:pPr algn="ctr"/>
            <a:r>
              <a:rPr lang="vi-VN" sz="2000" b="1" i="1" dirty="0">
                <a:solidFill>
                  <a:schemeClr val="tx1">
                    <a:lumMod val="50000"/>
                  </a:schemeClr>
                </a:solidFill>
                <a:latin typeface="Arial" panose="020B0604020202020204" pitchFamily="34" charset="0"/>
                <a:cs typeface="Arial" panose="020B0604020202020204" pitchFamily="34" charset="0"/>
              </a:rPr>
              <a:t>Hình 2.2.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công tơ điện một pha</a:t>
            </a:r>
            <a:endParaRPr lang="vi-VN" sz="2000" b="0" i="1" dirty="0">
              <a:solidFill>
                <a:schemeClr val="tx1">
                  <a:lumMod val="50000"/>
                </a:schemeClr>
              </a:solidFill>
            </a:endParaRPr>
          </a:p>
        </p:txBody>
      </p:sp>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16794" r="15438"/>
          <a:stretch/>
        </p:blipFill>
        <p:spPr>
          <a:xfrm>
            <a:off x="5754864" y="1197886"/>
            <a:ext cx="2540050" cy="3657598"/>
          </a:xfrm>
          <a:prstGeom prst="rect">
            <a:avLst/>
          </a:prstGeom>
        </p:spPr>
      </p:pic>
      <p:grpSp>
        <p:nvGrpSpPr>
          <p:cNvPr id="43" name="Group 42">
            <a:extLst>
              <a:ext uri="{FF2B5EF4-FFF2-40B4-BE49-F238E27FC236}">
                <a16:creationId xmlns:a16="http://schemas.microsoft.com/office/drawing/2014/main" id="{A6890460-4EBD-F193-028E-6B05AE78E6F8}"/>
              </a:ext>
            </a:extLst>
          </p:cNvPr>
          <p:cNvGrpSpPr/>
          <p:nvPr/>
        </p:nvGrpSpPr>
        <p:grpSpPr>
          <a:xfrm>
            <a:off x="1124857" y="1618343"/>
            <a:ext cx="3933372" cy="2958404"/>
            <a:chOff x="1124857" y="1618343"/>
            <a:chExt cx="3933372" cy="2627086"/>
          </a:xfrm>
        </p:grpSpPr>
        <p:sp>
          <p:nvSpPr>
            <p:cNvPr id="40" name="Rectangle 39">
              <a:extLst>
                <a:ext uri="{FF2B5EF4-FFF2-40B4-BE49-F238E27FC236}">
                  <a16:creationId xmlns:a16="http://schemas.microsoft.com/office/drawing/2014/main" id="{0DC9BE33-C015-54BF-945F-C30E0BE24050}"/>
                </a:ext>
              </a:extLst>
            </p:cNvPr>
            <p:cNvSpPr/>
            <p:nvPr/>
          </p:nvSpPr>
          <p:spPr>
            <a:xfrm>
              <a:off x="1124857" y="1618343"/>
              <a:ext cx="3933372" cy="2627086"/>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9F3874F-7CE0-C8A6-DAAB-27114DB8DED4}"/>
                </a:ext>
              </a:extLst>
            </p:cNvPr>
            <p:cNvSpPr txBox="1"/>
            <p:nvPr/>
          </p:nvSpPr>
          <p:spPr>
            <a:xfrm>
              <a:off x="1392464" y="1990891"/>
              <a:ext cx="3398157" cy="2131802"/>
            </a:xfrm>
            <a:prstGeom prst="rect">
              <a:avLst/>
            </a:prstGeom>
            <a:noFill/>
          </p:spPr>
          <p:txBody>
            <a:bodyPr wrap="square">
              <a:spAutoFit/>
            </a:bodyPr>
            <a:lstStyle/>
            <a:p>
              <a:pPr algn="just">
                <a:lnSpc>
                  <a:spcPct val="150000"/>
                </a:lnSpc>
              </a:pPr>
              <a:r>
                <a:rPr lang="en-US" sz="2000" b="1" u="sng"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000" b="1"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b="1" u="sng" dirty="0" err="1">
                  <a:solidFill>
                    <a:srgbClr val="FF0000"/>
                  </a:solidFill>
                  <a:latin typeface="Arial" panose="020B0604020202020204" pitchFamily="34" charset="0"/>
                  <a:ea typeface="Calibri" panose="020F0502020204030204" pitchFamily="34" charset="0"/>
                  <a:cs typeface="Arial" panose="020B0604020202020204" pitchFamily="34" charset="0"/>
                </a:rPr>
                <a:t>năng</a:t>
              </a:r>
              <a:r>
                <a:rPr lang="en-US" sz="2000" b="1" u="sng"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0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 một pha được sử dụng để đo điện năng tiêu thụ của các đồ dùng điện trong gia đình.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897210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p:txBody>
          <a:bodyPr anchor="ctr"/>
          <a:lstStyle/>
          <a:p>
            <a:pPr algn="ctr"/>
            <a:r>
              <a:rPr lang="vi-VN" sz="2000" b="1" i="1" dirty="0">
                <a:solidFill>
                  <a:schemeClr val="tx1">
                    <a:lumMod val="50000"/>
                  </a:schemeClr>
                </a:solidFill>
                <a:latin typeface="Arial" panose="020B0604020202020204" pitchFamily="34" charset="0"/>
                <a:cs typeface="Arial" panose="020B0604020202020204" pitchFamily="34" charset="0"/>
              </a:rPr>
              <a:t>Hình 2.2.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công tơ điện một pha</a:t>
            </a:r>
            <a:endParaRPr lang="vi-VN" sz="2000" b="0" i="1" dirty="0">
              <a:solidFill>
                <a:schemeClr val="tx1">
                  <a:lumMod val="50000"/>
                </a:schemeClr>
              </a:solidFill>
            </a:endParaRPr>
          </a:p>
        </p:txBody>
      </p:sp>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12632" r="11276"/>
          <a:stretch/>
        </p:blipFill>
        <p:spPr>
          <a:xfrm>
            <a:off x="3145946" y="1197886"/>
            <a:ext cx="2852058" cy="3657598"/>
          </a:xfrm>
          <a:prstGeom prst="rect">
            <a:avLst/>
          </a:prstGeom>
        </p:spPr>
      </p:pic>
      <p:sp>
        <p:nvSpPr>
          <p:cNvPr id="5" name="TextBox 4">
            <a:extLst>
              <a:ext uri="{FF2B5EF4-FFF2-40B4-BE49-F238E27FC236}">
                <a16:creationId xmlns:a16="http://schemas.microsoft.com/office/drawing/2014/main" id="{0D24FC28-E1B0-A73E-A4C5-44DEFE8558FB}"/>
              </a:ext>
            </a:extLst>
          </p:cNvPr>
          <p:cNvSpPr txBox="1"/>
          <p:nvPr/>
        </p:nvSpPr>
        <p:spPr>
          <a:xfrm>
            <a:off x="592113" y="1767569"/>
            <a:ext cx="2338466" cy="369332"/>
          </a:xfrm>
          <a:prstGeom prst="rect">
            <a:avLst/>
          </a:prstGeom>
          <a:noFill/>
        </p:spPr>
        <p:txBody>
          <a:bodyPr wrap="square" rtlCol="0" anchor="ctr">
            <a:spAutoFit/>
          </a:bodyPr>
          <a:lstStyle/>
          <a:p>
            <a:pPr algn="ctr"/>
            <a:r>
              <a:rPr lang="vi-VN" sz="1800" dirty="0"/>
              <a:t>1. Vỏ công tơ điện</a:t>
            </a:r>
          </a:p>
        </p:txBody>
      </p:sp>
      <p:sp>
        <p:nvSpPr>
          <p:cNvPr id="6" name="TextBox 5">
            <a:extLst>
              <a:ext uri="{FF2B5EF4-FFF2-40B4-BE49-F238E27FC236}">
                <a16:creationId xmlns:a16="http://schemas.microsoft.com/office/drawing/2014/main" id="{766FDD8B-9580-0CD8-06EF-179D805E21DC}"/>
              </a:ext>
            </a:extLst>
          </p:cNvPr>
          <p:cNvSpPr txBox="1"/>
          <p:nvPr/>
        </p:nvSpPr>
        <p:spPr>
          <a:xfrm>
            <a:off x="6213371" y="1480425"/>
            <a:ext cx="2338466" cy="369332"/>
          </a:xfrm>
          <a:prstGeom prst="rect">
            <a:avLst/>
          </a:prstGeom>
          <a:noFill/>
        </p:spPr>
        <p:txBody>
          <a:bodyPr wrap="square" rtlCol="0" anchor="ctr">
            <a:spAutoFit/>
          </a:bodyPr>
          <a:lstStyle/>
          <a:p>
            <a:pPr algn="ctr"/>
            <a:r>
              <a:rPr lang="vi-VN" sz="1800" dirty="0"/>
              <a:t>2. Màn hình hiển thị</a:t>
            </a:r>
          </a:p>
        </p:txBody>
      </p:sp>
      <p:sp>
        <p:nvSpPr>
          <p:cNvPr id="7" name="TextBox 6">
            <a:extLst>
              <a:ext uri="{FF2B5EF4-FFF2-40B4-BE49-F238E27FC236}">
                <a16:creationId xmlns:a16="http://schemas.microsoft.com/office/drawing/2014/main" id="{274C0655-19EE-E609-58F7-3C03351B8A94}"/>
              </a:ext>
            </a:extLst>
          </p:cNvPr>
          <p:cNvSpPr txBox="1"/>
          <p:nvPr/>
        </p:nvSpPr>
        <p:spPr>
          <a:xfrm>
            <a:off x="6213371" y="3882674"/>
            <a:ext cx="2338466" cy="369332"/>
          </a:xfrm>
          <a:prstGeom prst="rect">
            <a:avLst/>
          </a:prstGeom>
          <a:noFill/>
        </p:spPr>
        <p:txBody>
          <a:bodyPr wrap="square" rtlCol="0" anchor="ctr">
            <a:spAutoFit/>
          </a:bodyPr>
          <a:lstStyle/>
          <a:p>
            <a:pPr algn="ctr"/>
            <a:r>
              <a:rPr lang="vi-VN" sz="1800" dirty="0"/>
              <a:t>3. Các cực nối điện</a:t>
            </a:r>
          </a:p>
        </p:txBody>
      </p:sp>
      <p:cxnSp>
        <p:nvCxnSpPr>
          <p:cNvPr id="11" name="Straight Connector 10">
            <a:extLst>
              <a:ext uri="{FF2B5EF4-FFF2-40B4-BE49-F238E27FC236}">
                <a16:creationId xmlns:a16="http://schemas.microsoft.com/office/drawing/2014/main" id="{E8A51890-E9AE-E54E-B57B-1B8D2489D5E3}"/>
              </a:ext>
            </a:extLst>
          </p:cNvPr>
          <p:cNvCxnSpPr>
            <a:cxnSpLocks/>
            <a:endCxn id="5" idx="3"/>
          </p:cNvCxnSpPr>
          <p:nvPr/>
        </p:nvCxnSpPr>
        <p:spPr>
          <a:xfrm flipH="1" flipV="1">
            <a:off x="2930579" y="1952235"/>
            <a:ext cx="443992" cy="184666"/>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628E160-2262-0098-E241-F525454CCF6F}"/>
              </a:ext>
            </a:extLst>
          </p:cNvPr>
          <p:cNvCxnSpPr>
            <a:cxnSpLocks/>
            <a:stCxn id="6" idx="1"/>
          </p:cNvCxnSpPr>
          <p:nvPr/>
        </p:nvCxnSpPr>
        <p:spPr>
          <a:xfrm flipH="1">
            <a:off x="5024458" y="1665091"/>
            <a:ext cx="1188913" cy="287144"/>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4CF756F-D630-66AB-A3C1-11AE150D8813}"/>
              </a:ext>
            </a:extLst>
          </p:cNvPr>
          <p:cNvCxnSpPr>
            <a:cxnSpLocks/>
            <a:stCxn id="7" idx="1"/>
          </p:cNvCxnSpPr>
          <p:nvPr/>
        </p:nvCxnSpPr>
        <p:spPr>
          <a:xfrm flipH="1">
            <a:off x="5377543" y="4067340"/>
            <a:ext cx="835828" cy="184666"/>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07631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981813" y="2281555"/>
            <a:ext cx="5585498" cy="1778397"/>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ĐỒNG HỒ VẠN NĂNG (VOM)</a:t>
            </a:r>
            <a:endParaRPr sz="3600" dirty="0">
              <a:latin typeface="Arial" panose="020B0604020202020204" pitchFamily="34" charset="0"/>
              <a:cs typeface="Arial" panose="020B0604020202020204" pitchFamily="34" charset="0"/>
            </a:endParaRPr>
          </a:p>
        </p:txBody>
      </p:sp>
      <p:sp>
        <p:nvSpPr>
          <p:cNvPr id="371" name="Google Shape;371;p28"/>
          <p:cNvSpPr txBox="1">
            <a:spLocks noGrp="1"/>
          </p:cNvSpPr>
          <p:nvPr>
            <p:ph type="title" idx="2"/>
          </p:nvPr>
        </p:nvSpPr>
        <p:spPr>
          <a:xfrm>
            <a:off x="5279143" y="1436845"/>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02</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b="1" dirty="0">
                <a:solidFill>
                  <a:srgbClr val="FF0000"/>
                </a:solidFill>
                <a:latin typeface="Arial" panose="020B0604020202020204" pitchFamily="34" charset="0"/>
                <a:cs typeface="Arial" panose="020B0604020202020204" pitchFamily="34" charset="0"/>
              </a:rPr>
              <a:t>LẮP</a:t>
            </a:r>
            <a:r>
              <a:rPr lang="en-US" b="1" dirty="0">
                <a:solidFill>
                  <a:srgbClr val="FF0000"/>
                </a:solidFill>
                <a:latin typeface="Arial" panose="020B0604020202020204" pitchFamily="34" charset="0"/>
                <a:cs typeface="Arial" panose="020B0604020202020204" pitchFamily="34" charset="0"/>
              </a:rPr>
              <a:t> ĐẶT</a:t>
            </a:r>
            <a:r>
              <a:rPr lang="vi-VN" b="1" dirty="0">
                <a:solidFill>
                  <a:srgbClr val="FF0000"/>
                </a:solidFill>
                <a:latin typeface="Arial" panose="020B0604020202020204" pitchFamily="34" charset="0"/>
                <a:cs typeface="Arial" panose="020B0604020202020204" pitchFamily="34" charset="0"/>
              </a:rPr>
              <a:t> MẠNG ĐIỆN</a:t>
            </a:r>
            <a:r>
              <a:rPr lang="en-US" b="1" dirty="0">
                <a:solidFill>
                  <a:srgbClr val="FF0000"/>
                </a:solidFill>
                <a:latin typeface="Arial" panose="020B0604020202020204" pitchFamily="34" charset="0"/>
                <a:cs typeface="Arial" panose="020B0604020202020204" pitchFamily="34" charset="0"/>
              </a:rPr>
              <a:t> TRONG NHÀ</a:t>
            </a:r>
            <a:endParaRPr lang="vi-VN" b="1" dirty="0">
              <a:solidFill>
                <a:srgbClr val="FF0000"/>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EF0F6BA7-769B-9AE2-9CD4-0A751F0C940A}"/>
              </a:ext>
            </a:extLst>
          </p:cNvPr>
          <p:cNvGrpSpPr/>
          <p:nvPr/>
        </p:nvGrpSpPr>
        <p:grpSpPr>
          <a:xfrm>
            <a:off x="3225883" y="2329473"/>
            <a:ext cx="5045793" cy="2142073"/>
            <a:chOff x="787128" y="2613242"/>
            <a:chExt cx="5045793" cy="2142073"/>
          </a:xfrm>
        </p:grpSpPr>
        <p:pic>
          <p:nvPicPr>
            <p:cNvPr id="35" name="Picture 2" descr="Đồng hồ vạn năng Peakmeter PM8232 - TKTECH Co., LTD">
              <a:extLst>
                <a:ext uri="{FF2B5EF4-FFF2-40B4-BE49-F238E27FC236}">
                  <a16:creationId xmlns:a16="http://schemas.microsoft.com/office/drawing/2014/main" id="{BE54B441-804B-7EE4-B21E-BBAB8F753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90" t="13698" r="14591" b="11548"/>
            <a:stretch/>
          </p:blipFill>
          <p:spPr bwMode="auto">
            <a:xfrm>
              <a:off x="4212887" y="2613242"/>
              <a:ext cx="1620034" cy="21420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Đồng hồ vạn năng Kyoritsu 1110">
              <a:extLst>
                <a:ext uri="{FF2B5EF4-FFF2-40B4-BE49-F238E27FC236}">
                  <a16:creationId xmlns:a16="http://schemas.microsoft.com/office/drawing/2014/main" id="{F924820E-03B9-C329-A383-39B386E7E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8" r="6248"/>
            <a:stretch/>
          </p:blipFill>
          <p:spPr bwMode="auto">
            <a:xfrm>
              <a:off x="787128" y="3267753"/>
              <a:ext cx="1097358" cy="12540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21226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2400" dirty="0">
                <a:solidFill>
                  <a:schemeClr val="accent2"/>
                </a:solidFill>
                <a:latin typeface="Arial" panose="020B0604020202020204" pitchFamily="34" charset="0"/>
                <a:cs typeface="Arial" panose="020B0604020202020204" pitchFamily="34" charset="0"/>
              </a:rPr>
              <a:t>2.1. Các bộ phận chính của đồng hồ vạn năng</a:t>
            </a: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944687" y="2209223"/>
            <a:ext cx="3627313" cy="1944878"/>
          </a:xfrm>
          <a:prstGeom prst="rect">
            <a:avLst/>
          </a:prstGeom>
          <a:noFill/>
        </p:spPr>
        <p:txBody>
          <a:bodyPr wrap="square" bIns="108000">
            <a:spAutoFit/>
          </a:bodyPr>
          <a:lstStyle/>
          <a:p>
            <a:pPr algn="just">
              <a:lnSpc>
                <a:spcPct val="150000"/>
              </a:lnSpc>
            </a:pPr>
            <a:r>
              <a:rPr lang="vi-VN" sz="2000" dirty="0"/>
              <a:t>+ Nêu tên các bộ phận chính của đồng hồ vạn năng.</a:t>
            </a:r>
          </a:p>
          <a:p>
            <a:pPr algn="just">
              <a:lnSpc>
                <a:spcPct val="150000"/>
              </a:lnSpc>
            </a:pPr>
            <a:r>
              <a:rPr lang="vi-VN" sz="2000" dirty="0"/>
              <a:t>+ Em hãy trình bày công dụng của đồng hồ vạn năng.</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1266667" y="1609613"/>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13" name="Picture 12">
            <a:extLst>
              <a:ext uri="{FF2B5EF4-FFF2-40B4-BE49-F238E27FC236}">
                <a16:creationId xmlns:a16="http://schemas.microsoft.com/office/drawing/2014/main" id="{FB67A07A-982B-15F2-D079-337975BCB357}"/>
              </a:ext>
            </a:extLst>
          </p:cNvPr>
          <p:cNvPicPr>
            <a:picLocks noChangeAspect="1"/>
          </p:cNvPicPr>
          <p:nvPr/>
        </p:nvPicPr>
        <p:blipFill>
          <a:blip r:embed="rId3"/>
          <a:stretch>
            <a:fillRect/>
          </a:stretch>
        </p:blipFill>
        <p:spPr>
          <a:xfrm>
            <a:off x="4766980" y="1379096"/>
            <a:ext cx="2338358" cy="2863120"/>
          </a:xfrm>
          <a:prstGeom prst="rect">
            <a:avLst/>
          </a:prstGeom>
        </p:spPr>
      </p:pic>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39513"/>
          <a:stretch/>
        </p:blipFill>
        <p:spPr>
          <a:xfrm>
            <a:off x="6711638" y="2061148"/>
            <a:ext cx="1824707" cy="22410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linds(horizontal)">
                                      <p:cBhvr>
                                        <p:cTn id="16" dur="500"/>
                                        <p:tgtEl>
                                          <p:spTgt spid="10">
                                            <p:txEl>
                                              <p:pRg st="0" end="0"/>
                                            </p:txEl>
                                          </p:spTgt>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linds(horizontal)">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tretch>
            <a:fillRect/>
          </a:stretch>
        </p:blipFill>
        <p:spPr>
          <a:xfrm>
            <a:off x="1175656" y="1056864"/>
            <a:ext cx="3238094"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713225" y="466928"/>
            <a:ext cx="771750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Hình 2.3.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đồng hồ vạn năng (VOM)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726924"/>
            <a:ext cx="2977241" cy="2534027"/>
          </a:xfrm>
          <a:prstGeom prst="rect">
            <a:avLst/>
          </a:prstGeom>
          <a:noFill/>
        </p:spPr>
        <p:txBody>
          <a:bodyPr wrap="square">
            <a:spAutoFit/>
          </a:bodyPr>
          <a:lstStyle/>
          <a:p>
            <a:pPr algn="just">
              <a:lnSpc>
                <a:spcPct val="150000"/>
              </a:lnSpc>
            </a:pPr>
            <a:r>
              <a:rPr lang="vi-VN" sz="1800" dirty="0"/>
              <a:t>1. Vỏ VOM</a:t>
            </a:r>
          </a:p>
          <a:p>
            <a:pPr algn="just">
              <a:lnSpc>
                <a:spcPct val="150000"/>
              </a:lnSpc>
            </a:pPr>
            <a:r>
              <a:rPr lang="vi-VN" sz="1800" dirty="0"/>
              <a:t>2. Màn hình hiển thị</a:t>
            </a:r>
          </a:p>
          <a:p>
            <a:pPr algn="just">
              <a:lnSpc>
                <a:spcPct val="150000"/>
              </a:lnSpc>
            </a:pPr>
            <a:r>
              <a:rPr lang="vi-VN" sz="1800" dirty="0"/>
              <a:t>3. Núm xoay chọn thang đo</a:t>
            </a:r>
          </a:p>
          <a:p>
            <a:pPr algn="just">
              <a:lnSpc>
                <a:spcPct val="150000"/>
              </a:lnSpc>
            </a:pPr>
            <a:r>
              <a:rPr lang="vi-VN" sz="1800" dirty="0"/>
              <a:t>4. Thang đo</a:t>
            </a:r>
          </a:p>
          <a:p>
            <a:pPr algn="just">
              <a:lnSpc>
                <a:spcPct val="150000"/>
              </a:lnSpc>
            </a:pPr>
            <a:r>
              <a:rPr lang="pt-BR" sz="1800" dirty="0"/>
              <a:t>5. Giắc cắm que đo</a:t>
            </a:r>
          </a:p>
          <a:p>
            <a:pPr algn="just">
              <a:lnSpc>
                <a:spcPct val="150000"/>
              </a:lnSpc>
            </a:pPr>
            <a:r>
              <a:rPr lang="pt-BR" sz="1800" dirty="0"/>
              <a:t>6. Que </a:t>
            </a:r>
            <a:r>
              <a:rPr lang="vi-VN" sz="1800" dirty="0"/>
              <a:t>đ</a:t>
            </a:r>
            <a:r>
              <a:rPr lang="pt-BR" sz="1800" dirty="0"/>
              <a:t>o</a:t>
            </a:r>
            <a:endParaRPr lang="vi-VN" sz="1800"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500"/>
                                        <p:tgtEl>
                                          <p:spTgt spid="1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left)">
                                      <p:cBhvr>
                                        <p:cTn id="19" dur="500"/>
                                        <p:tgtEl>
                                          <p:spTgt spid="12">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wipe(left)">
                                      <p:cBhvr>
                                        <p:cTn id="23" dur="500"/>
                                        <p:tgtEl>
                                          <p:spTgt spid="12">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left)">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Title 2">
            <a:extLst>
              <a:ext uri="{FF2B5EF4-FFF2-40B4-BE49-F238E27FC236}">
                <a16:creationId xmlns:a16="http://schemas.microsoft.com/office/drawing/2014/main" id="{70D7F464-B30F-BF53-FF51-1C30F4767CBA}"/>
              </a:ext>
            </a:extLst>
          </p:cNvPr>
          <p:cNvSpPr>
            <a:spLocks noGrp="1"/>
          </p:cNvSpPr>
          <p:nvPr>
            <p:ph type="title"/>
          </p:nvPr>
        </p:nvSpPr>
        <p:spPr>
          <a:xfrm>
            <a:off x="869901" y="538588"/>
            <a:ext cx="7284748" cy="572700"/>
          </a:xfrm>
        </p:spPr>
        <p:txBody>
          <a:bodyPr anchor="ctr"/>
          <a:lstStyle/>
          <a:p>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3B5CF39-8E67-F37E-4A8F-7AFBD219A424}"/>
              </a:ext>
            </a:extLst>
          </p:cNvPr>
          <p:cNvPicPr>
            <a:picLocks noChangeAspect="1"/>
          </p:cNvPicPr>
          <p:nvPr/>
        </p:nvPicPr>
        <p:blipFill>
          <a:blip r:embed="rId3"/>
          <a:stretch>
            <a:fillRect/>
          </a:stretch>
        </p:blipFill>
        <p:spPr>
          <a:xfrm>
            <a:off x="5223438" y="1443614"/>
            <a:ext cx="2685752" cy="3213310"/>
          </a:xfrm>
          <a:prstGeom prst="rect">
            <a:avLst/>
          </a:prstGeom>
        </p:spPr>
      </p:pic>
      <p:grpSp>
        <p:nvGrpSpPr>
          <p:cNvPr id="13" name="Group 12">
            <a:extLst>
              <a:ext uri="{FF2B5EF4-FFF2-40B4-BE49-F238E27FC236}">
                <a16:creationId xmlns:a16="http://schemas.microsoft.com/office/drawing/2014/main" id="{4E0553E0-916C-5000-5088-66349CC81726}"/>
              </a:ext>
            </a:extLst>
          </p:cNvPr>
          <p:cNvGrpSpPr/>
          <p:nvPr/>
        </p:nvGrpSpPr>
        <p:grpSpPr>
          <a:xfrm>
            <a:off x="869901" y="1443614"/>
            <a:ext cx="3933372" cy="3443697"/>
            <a:chOff x="1124857" y="1612958"/>
            <a:chExt cx="3933372" cy="3114434"/>
          </a:xfrm>
        </p:grpSpPr>
        <p:sp>
          <p:nvSpPr>
            <p:cNvPr id="14" name="Rectangle 13">
              <a:extLst>
                <a:ext uri="{FF2B5EF4-FFF2-40B4-BE49-F238E27FC236}">
                  <a16:creationId xmlns:a16="http://schemas.microsoft.com/office/drawing/2014/main" id="{4FD42513-08D9-F01E-975B-4A18AA97A7FB}"/>
                </a:ext>
              </a:extLst>
            </p:cNvPr>
            <p:cNvSpPr/>
            <p:nvPr/>
          </p:nvSpPr>
          <p:spPr>
            <a:xfrm>
              <a:off x="1124857" y="1618343"/>
              <a:ext cx="3933372" cy="3109049"/>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077E30-B20E-E5D9-4BB6-EEDB44ADF722}"/>
                </a:ext>
              </a:extLst>
            </p:cNvPr>
            <p:cNvSpPr txBox="1"/>
            <p:nvPr/>
          </p:nvSpPr>
          <p:spPr>
            <a:xfrm>
              <a:off x="1347829" y="1612958"/>
              <a:ext cx="3487428" cy="3030170"/>
            </a:xfrm>
            <a:prstGeom prst="rect">
              <a:avLst/>
            </a:prstGeom>
            <a:noFill/>
          </p:spPr>
          <p:txBody>
            <a:bodyPr wrap="square" bIns="72000">
              <a:spAutoFit/>
            </a:bodyPr>
            <a:lstStyle/>
            <a:p>
              <a:pPr algn="just">
                <a:lnSpc>
                  <a:spcPct val="150000"/>
                </a:lnSpc>
              </a:pPr>
              <a:r>
                <a:rPr lang="vi-VN"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Đồng hồ vạn năng (VOM)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được sử dụng để đo các thông số điện như: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áp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chiều,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áp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xoay chiều,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cường độ dòng điện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chiều</a:t>
              </a:r>
              <a:r>
                <a:rPr lang="vi-VN" sz="2000" dirty="0">
                  <a:latin typeface="Arial" panose="020B0604020202020204" pitchFamily="34" charset="0"/>
                  <a:ea typeface="Calibri" panose="020F0502020204030204" pitchFamily="34" charset="0"/>
                  <a:cs typeface="Arial" panose="020B0604020202020204" pitchFamily="34" charset="0"/>
                </a:rPr>
                <a:t>, </a:t>
              </a:r>
              <a:r>
                <a:rPr lang="vi-VN" sz="2000" b="1" dirty="0">
                  <a:latin typeface="Arial" panose="020B0604020202020204" pitchFamily="34" charset="0"/>
                  <a:ea typeface="Calibri" panose="020F0502020204030204" pitchFamily="34" charset="0"/>
                  <a:cs typeface="Arial" panose="020B0604020202020204" pitchFamily="34" charset="0"/>
                </a:rPr>
                <a:t>cường độ dòng điện</a:t>
              </a:r>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xoay</a:t>
              </a:r>
              <a:r>
                <a:rPr lang="en-US" sz="2000" dirty="0">
                  <a:latin typeface="Arial" panose="020B0604020202020204" pitchFamily="34" charset="0"/>
                  <a:ea typeface="Calibri" panose="020F0502020204030204" pitchFamily="34" charset="0"/>
                  <a:cs typeface="Arial" panose="020B0604020202020204" pitchFamily="34" charset="0"/>
                </a:rPr>
                <a:t> </a:t>
              </a:r>
              <a:r>
                <a:rPr lang="vi-VN" sz="2000" dirty="0">
                  <a:latin typeface="Arial" panose="020B0604020202020204" pitchFamily="34" charset="0"/>
                  <a:ea typeface="Calibri" panose="020F0502020204030204" pitchFamily="34" charset="0"/>
                  <a:cs typeface="Arial" panose="020B0604020202020204" pitchFamily="34" charset="0"/>
                </a:rPr>
                <a:t>chiều</a:t>
              </a:r>
              <a:r>
                <a:rPr lang="en-US" sz="2000" dirty="0">
                  <a:latin typeface="Arial" panose="020B0604020202020204" pitchFamily="34" charset="0"/>
                  <a:ea typeface="Calibri" panose="020F0502020204030204" pitchFamily="34" charset="0"/>
                  <a:cs typeface="Arial" panose="020B0604020202020204" pitchFamily="34" charset="0"/>
                </a:rPr>
                <a:t>,</a:t>
              </a:r>
              <a:r>
                <a:rPr lang="vi-VN" sz="2000" dirty="0">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trở</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4304756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3" name="Title 2">
            <a:extLst>
              <a:ext uri="{FF2B5EF4-FFF2-40B4-BE49-F238E27FC236}">
                <a16:creationId xmlns:a16="http://schemas.microsoft.com/office/drawing/2014/main" id="{6B7E0FEC-7A99-E514-CC2D-0C9ACC8B8037}"/>
              </a:ext>
            </a:extLst>
          </p:cNvPr>
          <p:cNvSpPr>
            <a:spLocks noGrp="1"/>
          </p:cNvSpPr>
          <p:nvPr>
            <p:ph type="title"/>
          </p:nvPr>
        </p:nvSpPr>
        <p:spPr>
          <a:xfrm>
            <a:off x="720000" y="573390"/>
            <a:ext cx="7704000" cy="572700"/>
          </a:xfrm>
        </p:spPr>
        <p:txBody>
          <a:bodyPr anchor="ctr"/>
          <a:lstStyle/>
          <a:p>
            <a:pPr algn="ctr"/>
            <a:r>
              <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VOM có các bộ phận chính và chức năng tương ứng</a:t>
            </a:r>
            <a:endParaRPr lang="vi-VN" sz="2200" dirty="0">
              <a:solidFill>
                <a:schemeClr val="accent1">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234D512-8537-D87B-33B1-49DFCEC98FC9}"/>
              </a:ext>
            </a:extLst>
          </p:cNvPr>
          <p:cNvGrpSpPr/>
          <p:nvPr/>
        </p:nvGrpSpPr>
        <p:grpSpPr>
          <a:xfrm>
            <a:off x="679314" y="1334125"/>
            <a:ext cx="7785371" cy="3202876"/>
            <a:chOff x="1124856" y="1689355"/>
            <a:chExt cx="7785371" cy="2758665"/>
          </a:xfrm>
        </p:grpSpPr>
        <p:sp>
          <p:nvSpPr>
            <p:cNvPr id="8" name="Rectangle 7">
              <a:extLst>
                <a:ext uri="{FF2B5EF4-FFF2-40B4-BE49-F238E27FC236}">
                  <a16:creationId xmlns:a16="http://schemas.microsoft.com/office/drawing/2014/main" id="{8E8F9140-9AD9-E542-B523-5285DB959D0C}"/>
                </a:ext>
              </a:extLst>
            </p:cNvPr>
            <p:cNvSpPr/>
            <p:nvPr/>
          </p:nvSpPr>
          <p:spPr>
            <a:xfrm>
              <a:off x="1124856" y="1689355"/>
              <a:ext cx="7785371" cy="2758665"/>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E3F2C90-2EA8-8821-C195-E85B564A56F8}"/>
                </a:ext>
              </a:extLst>
            </p:cNvPr>
            <p:cNvSpPr txBox="1"/>
            <p:nvPr/>
          </p:nvSpPr>
          <p:spPr>
            <a:xfrm>
              <a:off x="1165540" y="1787034"/>
              <a:ext cx="7704002" cy="2607490"/>
            </a:xfrm>
            <a:prstGeom prst="rect">
              <a:avLst/>
            </a:prstGeom>
            <a:noFill/>
          </p:spPr>
          <p:txBody>
            <a:bodyPr wrap="square" bIns="72000">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Vỏ</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VOM.</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hiển thị</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hiển thị chỉ số đo được.</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Núm xoay chọn thang đo</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lựa chọn giới hạn giá trị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Thang đo</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giá trị giới hạn tối đa mà phép đo có thể thực hiện được.</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Các giắc cắm que đo</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cắm đầu cắm que đo, tuỳ theo đại lượng cần đo như: điện áp, cường độ dòng điện, điện trở,.</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Que đo</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đưa tín hiệu cần đo vào đồng hồ đo để xác định giá trị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320240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sp>
        <p:nvSpPr>
          <p:cNvPr id="405" name="Google Shape;405;p29"/>
          <p:cNvSpPr txBox="1">
            <a:spLocks noGrp="1"/>
          </p:cNvSpPr>
          <p:nvPr>
            <p:ph type="subTitle" idx="1"/>
          </p:nvPr>
        </p:nvSpPr>
        <p:spPr>
          <a:xfrm>
            <a:off x="4939077" y="2213279"/>
            <a:ext cx="3195168" cy="2390646"/>
          </a:xfrm>
          <a:prstGeom prst="rect">
            <a:avLst/>
          </a:prstGeom>
        </p:spPr>
        <p:txBody>
          <a:bodyPr spcFirstLastPara="1" wrap="square" lIns="91425" tIns="91425" rIns="91425" bIns="91425" anchor="ctr" anchorCtr="0">
            <a:noAutofit/>
          </a:bodyPr>
          <a:lstStyle/>
          <a:p>
            <a:pPr marL="0" indent="0" algn="just">
              <a:lnSpc>
                <a:spcPct val="150000"/>
              </a:lnSpc>
              <a:buNone/>
            </a:pPr>
            <a:r>
              <a:rPr lang="vi-VN" sz="2200" b="1" i="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Để đo điện áp 220 V xoay chiều, núm xoay chọn thang đo cần đặt tại vị trí nào?</a:t>
            </a:r>
          </a:p>
        </p:txBody>
      </p:sp>
      <p:pic>
        <p:nvPicPr>
          <p:cNvPr id="406" name="Google Shape;406;p29"/>
          <p:cNvPicPr preferRelativeResize="0">
            <a:picLocks noGrp="1"/>
          </p:cNvPicPr>
          <p:nvPr>
            <p:ph type="pic" idx="2"/>
          </p:nvPr>
        </p:nvPicPr>
        <p:blipFill rotWithShape="1">
          <a:blip r:embed="rId3"/>
          <a:srcRect l="1082" r="1082"/>
          <a:stretch/>
        </p:blipFill>
        <p:spPr>
          <a:xfrm>
            <a:off x="905700" y="1353201"/>
            <a:ext cx="3666300" cy="3250724"/>
          </a:xfrm>
          <a:prstGeom prst="rect">
            <a:avLst/>
          </a:prstGeom>
        </p:spPr>
      </p:pic>
      <p:pic>
        <p:nvPicPr>
          <p:cNvPr id="2" name="Picture 10">
            <a:extLst>
              <a:ext uri="{FF2B5EF4-FFF2-40B4-BE49-F238E27FC236}">
                <a16:creationId xmlns:a16="http://schemas.microsoft.com/office/drawing/2014/main" id="{A2E2BAB4-33C5-D24E-275B-6D48F8590C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52032" y="1353201"/>
            <a:ext cx="769258" cy="7673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5">
                                            <p:txEl>
                                              <p:pRg st="0" end="0"/>
                                            </p:txEl>
                                          </p:spTgt>
                                        </p:tgtEl>
                                        <p:attrNameLst>
                                          <p:attrName>style.visibility</p:attrName>
                                        </p:attrNameLst>
                                      </p:cBhvr>
                                      <p:to>
                                        <p:strVal val="visible"/>
                                      </p:to>
                                    </p:set>
                                    <p:animEffect transition="in" filter="blinds(horizontal)">
                                      <p:cBhvr>
                                        <p:cTn id="11" dur="500"/>
                                        <p:tgtEl>
                                          <p:spTgt spid="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pic>
        <p:nvPicPr>
          <p:cNvPr id="406" name="Google Shape;406;p29"/>
          <p:cNvPicPr preferRelativeResize="0">
            <a:picLocks noGrp="1"/>
          </p:cNvPicPr>
          <p:nvPr>
            <p:ph type="pic" idx="2"/>
          </p:nvPr>
        </p:nvPicPr>
        <p:blipFill rotWithShape="1">
          <a:blip r:embed="rId3"/>
          <a:srcRect t="5268" b="5268"/>
          <a:stretch/>
        </p:blipFill>
        <p:spPr>
          <a:xfrm>
            <a:off x="501629" y="1019709"/>
            <a:ext cx="1471505" cy="1714499"/>
          </a:xfrm>
          <a:prstGeom prst="rect">
            <a:avLst/>
          </a:prstGeom>
        </p:spPr>
      </p:pic>
      <p:grpSp>
        <p:nvGrpSpPr>
          <p:cNvPr id="3" name="Group 2">
            <a:extLst>
              <a:ext uri="{FF2B5EF4-FFF2-40B4-BE49-F238E27FC236}">
                <a16:creationId xmlns:a16="http://schemas.microsoft.com/office/drawing/2014/main" id="{3809E38B-0E49-A5B3-86A8-1D0E4FA17E3E}"/>
              </a:ext>
            </a:extLst>
          </p:cNvPr>
          <p:cNvGrpSpPr/>
          <p:nvPr/>
        </p:nvGrpSpPr>
        <p:grpSpPr>
          <a:xfrm>
            <a:off x="5572908" y="1660807"/>
            <a:ext cx="3571092" cy="3207355"/>
            <a:chOff x="2162608" y="1876927"/>
            <a:chExt cx="3571092" cy="2900690"/>
          </a:xfrm>
        </p:grpSpPr>
        <p:sp>
          <p:nvSpPr>
            <p:cNvPr id="4" name="Rectangle 3">
              <a:extLst>
                <a:ext uri="{FF2B5EF4-FFF2-40B4-BE49-F238E27FC236}">
                  <a16:creationId xmlns:a16="http://schemas.microsoft.com/office/drawing/2014/main" id="{A97DB79B-4666-DB2C-4CE3-827DE02D42F0}"/>
                </a:ext>
              </a:extLst>
            </p:cNvPr>
            <p:cNvSpPr/>
            <p:nvPr/>
          </p:nvSpPr>
          <p:spPr>
            <a:xfrm>
              <a:off x="2162608" y="1876927"/>
              <a:ext cx="3487428"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2246272" y="1943198"/>
              <a:ext cx="3487428" cy="2585094"/>
            </a:xfrm>
            <a:prstGeom prst="rect">
              <a:avLst/>
            </a:prstGeom>
            <a:noFill/>
          </p:spPr>
          <p:txBody>
            <a:bodyPr wrap="square" lIns="180000" tIns="72000" rIns="180000" bIns="72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đo điện áp 220 V xoay chiều, cần xoay núm xoay chọn thang đo về vị trí đại lượng đo điện áp, chọn thang đo có giá trị lớn hơn và gần nhất với 220 V.</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4"/>
          <a:stretch>
            <a:fillRect/>
          </a:stretch>
        </p:blipFill>
        <p:spPr>
          <a:xfrm>
            <a:off x="501629" y="1019709"/>
            <a:ext cx="3441721" cy="3885666"/>
          </a:xfrm>
          <a:prstGeom prst="rect">
            <a:avLst/>
          </a:prstGeom>
        </p:spPr>
      </p:pic>
      <p:pic>
        <p:nvPicPr>
          <p:cNvPr id="6" name="Picture 5"/>
          <p:cNvPicPr>
            <a:picLocks noChangeAspect="1"/>
          </p:cNvPicPr>
          <p:nvPr/>
        </p:nvPicPr>
        <p:blipFill>
          <a:blip r:embed="rId5"/>
          <a:stretch>
            <a:fillRect/>
          </a:stretch>
        </p:blipFill>
        <p:spPr>
          <a:xfrm>
            <a:off x="3524250" y="2352994"/>
            <a:ext cx="2132323" cy="2438081"/>
          </a:xfrm>
          <a:prstGeom prst="rect">
            <a:avLst/>
          </a:prstGeom>
        </p:spPr>
      </p:pic>
    </p:spTree>
    <p:extLst>
      <p:ext uri="{BB962C8B-B14F-4D97-AF65-F5344CB8AC3E}">
        <p14:creationId xmlns:p14="http://schemas.microsoft.com/office/powerpoint/2010/main" val="2632974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29339" y="1709302"/>
            <a:ext cx="4802204" cy="2270595"/>
            <a:chOff x="1347829" y="1618343"/>
            <a:chExt cx="3487428" cy="2900690"/>
          </a:xfrm>
        </p:grpSpPr>
        <p:sp>
          <p:nvSpPr>
            <p:cNvPr id="4" name="Rectangle 3">
              <a:extLst>
                <a:ext uri="{FF2B5EF4-FFF2-40B4-BE49-F238E27FC236}">
                  <a16:creationId xmlns:a16="http://schemas.microsoft.com/office/drawing/2014/main" id="{A97DB79B-4666-DB2C-4CE3-827DE02D42F0}"/>
                </a:ext>
              </a:extLst>
            </p:cNvPr>
            <p:cNvSpPr/>
            <p:nvPr/>
          </p:nvSpPr>
          <p:spPr>
            <a:xfrm>
              <a:off x="1347829" y="1618343"/>
              <a:ext cx="3487428"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347829" y="1788141"/>
              <a:ext cx="3487428" cy="2561094"/>
            </a:xfrm>
            <a:prstGeom prst="rect">
              <a:avLst/>
            </a:prstGeom>
            <a:noFill/>
          </p:spPr>
          <p:txBody>
            <a:bodyPr wrap="square" tIns="72000" rIns="180000" bIns="72000">
              <a:spAutoFit/>
            </a:bodyPr>
            <a:lstStyle/>
            <a:p>
              <a:pPr marL="139700" indent="0" algn="just">
                <a:lnSpc>
                  <a:spcPct val="150000"/>
                </a:lnSpc>
                <a:buNone/>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sử dụng VOM, cần xoay núm xoay chọn thang đo về vị trí đại lượng cần đo, chọn thang đo có giá trị lớn hơn và gần nhất với giá trị cần đo.</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Freeform 9">
            <a:extLst>
              <a:ext uri="{FF2B5EF4-FFF2-40B4-BE49-F238E27FC236}">
                <a16:creationId xmlns:a16="http://schemas.microsoft.com/office/drawing/2014/main" id="{30D35595-E3CD-249B-2ACC-7325B110715E}"/>
              </a:ext>
            </a:extLst>
          </p:cNvPr>
          <p:cNvSpPr/>
          <p:nvPr/>
        </p:nvSpPr>
        <p:spPr>
          <a:xfrm>
            <a:off x="6061309" y="2311645"/>
            <a:ext cx="2038937" cy="2831855"/>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277656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KHỞI ĐỘNG</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446551"/>
            <a:ext cx="7704000" cy="2990538"/>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60080" y="1671404"/>
            <a:ext cx="5081194" cy="958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000" b="1" dirty="0">
                <a:latin typeface="Arial" panose="020B0604020202020204" pitchFamily="34" charset="0"/>
                <a:cs typeface="Arial" panose="020B0604020202020204" pitchFamily="34" charset="0"/>
              </a:rPr>
              <a:t>Quan sát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đồng hồ vạn năng – hình 2.1 (SGK, tr.9)</a:t>
            </a:r>
            <a:endParaRPr lang="vi-VN" sz="2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890560FB-55D7-D037-0896-0D6AF592C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17800"/>
          <a:stretch/>
        </p:blipFill>
        <p:spPr>
          <a:xfrm>
            <a:off x="6327365" y="1671404"/>
            <a:ext cx="1729848" cy="2765685"/>
          </a:xfrm>
          <a:prstGeom prst="rect">
            <a:avLst/>
          </a:prstGeom>
        </p:spPr>
      </p:pic>
      <p:sp>
        <p:nvSpPr>
          <p:cNvPr id="14" name="Rectangle: Rounded Corners 13">
            <a:extLst>
              <a:ext uri="{FF2B5EF4-FFF2-40B4-BE49-F238E27FC236}">
                <a16:creationId xmlns:a16="http://schemas.microsoft.com/office/drawing/2014/main" id="{52E40F5C-A4BC-3CCD-D826-CB425ED1F714}"/>
              </a:ext>
            </a:extLst>
          </p:cNvPr>
          <p:cNvSpPr/>
          <p:nvPr/>
        </p:nvSpPr>
        <p:spPr>
          <a:xfrm>
            <a:off x="1034794" y="2854916"/>
            <a:ext cx="4931765" cy="1244894"/>
          </a:xfrm>
          <a:prstGeom prst="roundRect">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Dụng cụ đo điện minh họa ở hình 2.1 </a:t>
            </a:r>
          </a:p>
          <a:p>
            <a:pPr algn="ctr">
              <a:lnSpc>
                <a:spcPct val="150000"/>
              </a:lnSpc>
            </a:pPr>
            <a:r>
              <a:rPr lang="vi-VN"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đo được những đại lượng điện nào?</a:t>
            </a:r>
            <a:endParaRPr lang="vi-VN"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 name="Title 2">
            <a:extLst>
              <a:ext uri="{FF2B5EF4-FFF2-40B4-BE49-F238E27FC236}">
                <a16:creationId xmlns:a16="http://schemas.microsoft.com/office/drawing/2014/main" id="{40206AF5-BCE3-8468-8FB7-ECB1FE0D89CB}"/>
              </a:ext>
            </a:extLst>
          </p:cNvPr>
          <p:cNvSpPr>
            <a:spLocks noGrp="1"/>
          </p:cNvSpPr>
          <p:nvPr>
            <p:ph type="title"/>
          </p:nvPr>
        </p:nvSpPr>
        <p:spPr>
          <a:xfrm>
            <a:off x="713225" y="607777"/>
            <a:ext cx="7717500" cy="572700"/>
          </a:xfrm>
        </p:spPr>
        <p:txBody>
          <a:bodyPr anchor="ctr"/>
          <a:lstStyle/>
          <a:p>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2.2. Quy trình sử dụng VOM</a:t>
            </a:r>
            <a:endParaRPr lang="vi-VN" sz="24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C174AB6-9EAE-7E32-293F-CBC60EDF336C}"/>
              </a:ext>
            </a:extLst>
          </p:cNvPr>
          <p:cNvSpPr/>
          <p:nvPr/>
        </p:nvSpPr>
        <p:spPr>
          <a:xfrm>
            <a:off x="720001" y="1461542"/>
            <a:ext cx="7662115"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158297-708A-3B03-9EC1-689ACD635BAF}"/>
              </a:ext>
            </a:extLst>
          </p:cNvPr>
          <p:cNvSpPr txBox="1"/>
          <p:nvPr/>
        </p:nvSpPr>
        <p:spPr>
          <a:xfrm>
            <a:off x="1041817" y="2615739"/>
            <a:ext cx="2983352" cy="1483213"/>
          </a:xfrm>
          <a:prstGeom prst="rect">
            <a:avLst/>
          </a:prstGeom>
          <a:noFill/>
        </p:spPr>
        <p:txBody>
          <a:bodyPr wrap="square" bIns="108000">
            <a:spAutoFit/>
          </a:bodyPr>
          <a:lstStyle/>
          <a:p>
            <a:pPr algn="just">
              <a:lnSpc>
                <a:spcPct val="150000"/>
              </a:lnSpc>
            </a:pPr>
            <a:r>
              <a:rPr lang="vi-VN" sz="2000" dirty="0"/>
              <a:t>Em hãy nêu các bước đo đại lượng điện bằng VOM.</a:t>
            </a:r>
          </a:p>
        </p:txBody>
      </p:sp>
      <p:sp>
        <p:nvSpPr>
          <p:cNvPr id="6" name="Rectangle: Rounded Corners 5">
            <a:extLst>
              <a:ext uri="{FF2B5EF4-FFF2-40B4-BE49-F238E27FC236}">
                <a16:creationId xmlns:a16="http://schemas.microsoft.com/office/drawing/2014/main" id="{95D69A2E-A145-7E5C-F08F-7AD5B72EB0BC}"/>
              </a:ext>
            </a:extLst>
          </p:cNvPr>
          <p:cNvSpPr/>
          <p:nvPr/>
        </p:nvSpPr>
        <p:spPr>
          <a:xfrm>
            <a:off x="1041816" y="1929983"/>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7" name="Picture 6">
            <a:extLst>
              <a:ext uri="{FF2B5EF4-FFF2-40B4-BE49-F238E27FC236}">
                <a16:creationId xmlns:a16="http://schemas.microsoft.com/office/drawing/2014/main" id="{574400C9-CD02-750D-2164-FD6424217C20}"/>
              </a:ext>
            </a:extLst>
          </p:cNvPr>
          <p:cNvPicPr>
            <a:picLocks noChangeAspect="1"/>
          </p:cNvPicPr>
          <p:nvPr/>
        </p:nvPicPr>
        <p:blipFill>
          <a:blip r:embed="rId3"/>
          <a:stretch>
            <a:fillRect/>
          </a:stretch>
        </p:blipFill>
        <p:spPr>
          <a:xfrm>
            <a:off x="4411092" y="1521503"/>
            <a:ext cx="2338358" cy="2863120"/>
          </a:xfrm>
          <a:prstGeom prst="rect">
            <a:avLst/>
          </a:prstGeom>
        </p:spPr>
      </p:pic>
      <p:pic>
        <p:nvPicPr>
          <p:cNvPr id="8" name="Picture 7">
            <a:extLst>
              <a:ext uri="{FF2B5EF4-FFF2-40B4-BE49-F238E27FC236}">
                <a16:creationId xmlns:a16="http://schemas.microsoft.com/office/drawing/2014/main" id="{3A3A2743-B83C-11B5-541C-66275732A270}"/>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39513"/>
          <a:stretch/>
        </p:blipFill>
        <p:spPr>
          <a:xfrm>
            <a:off x="6557409" y="2203555"/>
            <a:ext cx="1824707" cy="22410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04810" y="461566"/>
            <a:ext cx="7235361" cy="572700"/>
          </a:xfrm>
          <a:prstGeom prst="rect">
            <a:avLst/>
          </a:prstGeom>
        </p:spPr>
        <p:txBody>
          <a:bodyPr spcFirstLastPara="1" wrap="square" lIns="91425" tIns="91425" rIns="91425" bIns="91425" anchor="ctr" anchorCtr="0">
            <a:noAutofit/>
          </a:bodyPr>
          <a:lstStyle/>
          <a:p>
            <a:r>
              <a:rPr lang="vi-VN" sz="22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Quy trình sử dụng VOM</a:t>
            </a:r>
            <a:endPar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87" name="Google Shape;587;p36"/>
          <p:cNvSpPr txBox="1"/>
          <p:nvPr/>
        </p:nvSpPr>
        <p:spPr>
          <a:xfrm>
            <a:off x="804810" y="2225396"/>
            <a:ext cx="6250612" cy="1779771"/>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Cắm hai que đo vào VOM theo thứ tự: que đo màu đỏ cắm vào giắc cắm màu đỏ (+), que đo màu đen cắm vào giắc cắm màu đen (-).</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Đặt hai que đo vào vị trí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1" name="Google Shape;591;p36"/>
          <p:cNvSpPr txBox="1"/>
          <p:nvPr/>
        </p:nvSpPr>
        <p:spPr>
          <a:xfrm>
            <a:off x="7381671" y="2225396"/>
            <a:ext cx="658500" cy="1779771"/>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accent3">
                    <a:lumMod val="75000"/>
                  </a:schemeClr>
                </a:solidFill>
                <a:latin typeface="Arial" panose="020B0604020202020204" pitchFamily="34" charset="0"/>
                <a:ea typeface="Epilogue"/>
                <a:cs typeface="Arial" panose="020B0604020202020204" pitchFamily="34" charset="0"/>
                <a:sym typeface="Epilogue"/>
              </a:rPr>
              <a:t>02</a:t>
            </a:r>
            <a:endParaRPr sz="2500" b="1">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sp>
        <p:nvSpPr>
          <p:cNvPr id="593" name="Google Shape;593;p36"/>
          <p:cNvSpPr txBox="1"/>
          <p:nvPr/>
        </p:nvSpPr>
        <p:spPr>
          <a:xfrm>
            <a:off x="1792560" y="1153609"/>
            <a:ext cx="6247611" cy="833100"/>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đại lượng điện và giá trị lớn nhất của đại lượng điện cần đo, sau đó lựa chọn thang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5" name="Google Shape;595;p36"/>
          <p:cNvSpPr txBox="1"/>
          <p:nvPr/>
        </p:nvSpPr>
        <p:spPr>
          <a:xfrm>
            <a:off x="804811" y="1153614"/>
            <a:ext cx="658500" cy="83310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01</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599" name="Google Shape;599;p36"/>
          <p:cNvCxnSpPr>
            <a:cxnSpLocks/>
            <a:stCxn id="595" idx="2"/>
            <a:endCxn id="591" idx="0"/>
          </p:cNvCxnSpPr>
          <p:nvPr/>
        </p:nvCxnSpPr>
        <p:spPr>
          <a:xfrm rot="16200000" flipH="1">
            <a:off x="4303150" y="-1182375"/>
            <a:ext cx="238682" cy="657686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3" name="Google Shape;595;p36">
            <a:extLst>
              <a:ext uri="{FF2B5EF4-FFF2-40B4-BE49-F238E27FC236}">
                <a16:creationId xmlns:a16="http://schemas.microsoft.com/office/drawing/2014/main" id="{4A6B15DB-D357-D52A-3160-7136D07011CA}"/>
              </a:ext>
            </a:extLst>
          </p:cNvPr>
          <p:cNvSpPr txBox="1"/>
          <p:nvPr/>
        </p:nvSpPr>
        <p:spPr>
          <a:xfrm>
            <a:off x="1134061" y="4243849"/>
            <a:ext cx="658500" cy="61535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03</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14" name="Google Shape;599;p36">
            <a:extLst>
              <a:ext uri="{FF2B5EF4-FFF2-40B4-BE49-F238E27FC236}">
                <a16:creationId xmlns:a16="http://schemas.microsoft.com/office/drawing/2014/main" id="{FFF961B1-181C-EAE9-DB5B-2753509E35FC}"/>
              </a:ext>
            </a:extLst>
          </p:cNvPr>
          <p:cNvCxnSpPr>
            <a:cxnSpLocks/>
            <a:stCxn id="591" idx="2"/>
            <a:endCxn id="13" idx="0"/>
          </p:cNvCxnSpPr>
          <p:nvPr/>
        </p:nvCxnSpPr>
        <p:spPr>
          <a:xfrm rot="5400000">
            <a:off x="4467775" y="1000703"/>
            <a:ext cx="238682" cy="624761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20" name="Google Shape;593;p36">
            <a:extLst>
              <a:ext uri="{FF2B5EF4-FFF2-40B4-BE49-F238E27FC236}">
                <a16:creationId xmlns:a16="http://schemas.microsoft.com/office/drawing/2014/main" id="{20622543-B388-2CE6-4E7D-4DBDD2777336}"/>
              </a:ext>
            </a:extLst>
          </p:cNvPr>
          <p:cNvSpPr txBox="1"/>
          <p:nvPr/>
        </p:nvSpPr>
        <p:spPr>
          <a:xfrm>
            <a:off x="2451062" y="4243849"/>
            <a:ext cx="5589110" cy="615350"/>
          </a:xfrm>
          <a:prstGeom prst="rect">
            <a:avLst/>
          </a:prstGeom>
          <a:noFill/>
          <a:ln>
            <a:noFill/>
          </a:ln>
        </p:spPr>
        <p:txBody>
          <a:bodyPr spcFirstLastPara="1" wrap="square" lIns="91425" tIns="91425" rIns="91425" bIns="91425" anchor="ctr" anchorCtr="0">
            <a:noAutofit/>
          </a:bodyPr>
          <a:lstStyle/>
          <a:p>
            <a:r>
              <a:rPr lang="vi-VN" sz="1800" dirty="0"/>
              <a:t>Kết quả đo là giá trị chỉ thị số hiển thị trên màn hình.</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wipe(up)">
                                      <p:cBhvr>
                                        <p:cTn id="7" dur="500"/>
                                        <p:tgtEl>
                                          <p:spTgt spid="5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wipe(down)">
                                      <p:cBhvr>
                                        <p:cTn id="11" dur="500"/>
                                        <p:tgtEl>
                                          <p:spTgt spid="5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wipe(left)">
                                      <p:cBhvr>
                                        <p:cTn id="16" dur="500"/>
                                        <p:tgtEl>
                                          <p:spTgt spid="5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91"/>
                                        </p:tgtEl>
                                        <p:attrNameLst>
                                          <p:attrName>style.visibility</p:attrName>
                                        </p:attrNameLst>
                                      </p:cBhvr>
                                      <p:to>
                                        <p:strVal val="visible"/>
                                      </p:to>
                                    </p:set>
                                    <p:animEffect transition="in" filter="wipe(up)">
                                      <p:cBhvr>
                                        <p:cTn id="20" dur="500"/>
                                        <p:tgtEl>
                                          <p:spTgt spid="591"/>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587">
                                            <p:txEl>
                                              <p:pRg st="0" end="0"/>
                                            </p:txEl>
                                          </p:spTgt>
                                        </p:tgtEl>
                                        <p:attrNameLst>
                                          <p:attrName>style.visibility</p:attrName>
                                        </p:attrNameLst>
                                      </p:cBhvr>
                                      <p:to>
                                        <p:strVal val="visible"/>
                                      </p:to>
                                    </p:set>
                                    <p:animEffect transition="in" filter="wipe(down)">
                                      <p:cBhvr>
                                        <p:cTn id="24" dur="500"/>
                                        <p:tgtEl>
                                          <p:spTgt spid="587">
                                            <p:txEl>
                                              <p:pRg st="0" end="0"/>
                                            </p:txEl>
                                          </p:spTgt>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587">
                                            <p:txEl>
                                              <p:pRg st="1" end="1"/>
                                            </p:txEl>
                                          </p:spTgt>
                                        </p:tgtEl>
                                        <p:attrNameLst>
                                          <p:attrName>style.visibility</p:attrName>
                                        </p:attrNameLst>
                                      </p:cBhvr>
                                      <p:to>
                                        <p:strVal val="visible"/>
                                      </p:to>
                                    </p:set>
                                    <p:animEffect transition="in" filter="wipe(down)">
                                      <p:cBhvr>
                                        <p:cTn id="28" dur="500"/>
                                        <p:tgtEl>
                                          <p:spTgt spid="58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build="p"/>
      <p:bldP spid="591" grpId="0" animBg="1"/>
      <p:bldP spid="593" grpId="0"/>
      <p:bldP spid="595" grpId="0" animBg="1"/>
      <p:bldP spid="13"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675821" y="2414004"/>
            <a:ext cx="5585498" cy="1778397"/>
          </a:xfrm>
          <a:prstGeom prst="rect">
            <a:avLst/>
          </a:prstGeom>
        </p:spPr>
        <p:txBody>
          <a:bodyPr spcFirstLastPara="1" wrap="square" lIns="91425" tIns="91425" rIns="91425" bIns="91425" anchor="ctr" anchorCtr="0">
            <a:noAutofit/>
          </a:bodyPr>
          <a:lstStyle/>
          <a:p>
            <a:pPr lvl="0"/>
            <a:r>
              <a:rPr lang="vi-VN" sz="3600" dirty="0">
                <a:solidFill>
                  <a:schemeClr val="tx1">
                    <a:lumMod val="75000"/>
                  </a:schemeClr>
                </a:solidFill>
                <a:latin typeface="Arial" panose="020B0604020202020204" pitchFamily="34" charset="0"/>
                <a:cs typeface="Arial" panose="020B0604020202020204" pitchFamily="34" charset="0"/>
              </a:rPr>
              <a:t>AMPE KÌM (AMPE KẸP)</a:t>
            </a:r>
          </a:p>
        </p:txBody>
      </p:sp>
      <p:sp>
        <p:nvSpPr>
          <p:cNvPr id="371" name="Google Shape;371;p28"/>
          <p:cNvSpPr txBox="1">
            <a:spLocks noGrp="1"/>
          </p:cNvSpPr>
          <p:nvPr>
            <p:ph type="title" idx="2"/>
          </p:nvPr>
        </p:nvSpPr>
        <p:spPr>
          <a:xfrm>
            <a:off x="5279143" y="1436845"/>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03</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373" name="Google Shape;373;p28"/>
          <p:cNvGrpSpPr/>
          <p:nvPr/>
        </p:nvGrpSpPr>
        <p:grpSpPr>
          <a:xfrm>
            <a:off x="6611894" y="2041140"/>
            <a:ext cx="1818875" cy="2498551"/>
            <a:chOff x="6495719" y="1976150"/>
            <a:chExt cx="1818875" cy="2498551"/>
          </a:xfrm>
        </p:grpSpPr>
        <p:sp>
          <p:nvSpPr>
            <p:cNvPr id="374" name="Google Shape;374;p28"/>
            <p:cNvSpPr/>
            <p:nvPr/>
          </p:nvSpPr>
          <p:spPr>
            <a:xfrm>
              <a:off x="6570236" y="3448409"/>
              <a:ext cx="1147664" cy="905486"/>
            </a:xfrm>
            <a:custGeom>
              <a:avLst/>
              <a:gdLst/>
              <a:ahLst/>
              <a:cxnLst/>
              <a:rect l="l" t="t" r="r" b="b"/>
              <a:pathLst>
                <a:path w="2033" h="1604" extrusionOk="0">
                  <a:moveTo>
                    <a:pt x="2033" y="1604"/>
                  </a:moveTo>
                  <a:lnTo>
                    <a:pt x="2033" y="1604"/>
                  </a:lnTo>
                  <a:cubicBezTo>
                    <a:pt x="744" y="1604"/>
                    <a:pt x="744" y="1604"/>
                    <a:pt x="744" y="1604"/>
                  </a:cubicBezTo>
                  <a:cubicBezTo>
                    <a:pt x="331" y="1604"/>
                    <a:pt x="0" y="1274"/>
                    <a:pt x="0" y="860"/>
                  </a:cubicBezTo>
                  <a:cubicBezTo>
                    <a:pt x="0" y="0"/>
                    <a:pt x="0" y="0"/>
                    <a:pt x="0" y="0"/>
                  </a:cubicBezTo>
                  <a:cubicBezTo>
                    <a:pt x="165" y="0"/>
                    <a:pt x="165" y="0"/>
                    <a:pt x="165" y="0"/>
                  </a:cubicBezTo>
                  <a:cubicBezTo>
                    <a:pt x="165" y="860"/>
                    <a:pt x="165" y="860"/>
                    <a:pt x="165" y="860"/>
                  </a:cubicBezTo>
                  <a:cubicBezTo>
                    <a:pt x="165" y="1174"/>
                    <a:pt x="429" y="1439"/>
                    <a:pt x="744" y="1439"/>
                  </a:cubicBezTo>
                  <a:cubicBezTo>
                    <a:pt x="2033" y="1439"/>
                    <a:pt x="2033" y="1439"/>
                    <a:pt x="2033" y="1439"/>
                  </a:cubicBezTo>
                  <a:lnTo>
                    <a:pt x="2033" y="16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5" name="Google Shape;375;p28"/>
            <p:cNvSpPr/>
            <p:nvPr/>
          </p:nvSpPr>
          <p:spPr>
            <a:xfrm>
              <a:off x="6672978" y="1976150"/>
              <a:ext cx="1409036" cy="745728"/>
            </a:xfrm>
            <a:custGeom>
              <a:avLst/>
              <a:gdLst/>
              <a:ahLst/>
              <a:cxnLst/>
              <a:rect l="l" t="t" r="r" b="b"/>
              <a:pathLst>
                <a:path w="2496" h="1321" extrusionOk="0">
                  <a:moveTo>
                    <a:pt x="165" y="1321"/>
                  </a:moveTo>
                  <a:lnTo>
                    <a:pt x="165" y="1321"/>
                  </a:lnTo>
                  <a:cubicBezTo>
                    <a:pt x="98" y="1321"/>
                    <a:pt x="33" y="1272"/>
                    <a:pt x="33" y="1206"/>
                  </a:cubicBezTo>
                  <a:cubicBezTo>
                    <a:pt x="33" y="1190"/>
                    <a:pt x="0" y="958"/>
                    <a:pt x="0" y="660"/>
                  </a:cubicBezTo>
                  <a:cubicBezTo>
                    <a:pt x="0" y="297"/>
                    <a:pt x="297" y="0"/>
                    <a:pt x="644" y="0"/>
                  </a:cubicBezTo>
                  <a:cubicBezTo>
                    <a:pt x="1834" y="0"/>
                    <a:pt x="1834" y="0"/>
                    <a:pt x="1834" y="0"/>
                  </a:cubicBezTo>
                  <a:cubicBezTo>
                    <a:pt x="2197" y="0"/>
                    <a:pt x="2496" y="297"/>
                    <a:pt x="2496" y="660"/>
                  </a:cubicBezTo>
                  <a:cubicBezTo>
                    <a:pt x="2496" y="958"/>
                    <a:pt x="2462" y="1190"/>
                    <a:pt x="2462" y="1206"/>
                  </a:cubicBezTo>
                  <a:cubicBezTo>
                    <a:pt x="2446" y="1272"/>
                    <a:pt x="2380" y="1321"/>
                    <a:pt x="2313" y="1321"/>
                  </a:cubicBezTo>
                  <a:cubicBezTo>
                    <a:pt x="2231" y="1305"/>
                    <a:pt x="2181" y="1239"/>
                    <a:pt x="2197" y="1172"/>
                  </a:cubicBezTo>
                  <a:cubicBezTo>
                    <a:pt x="2197" y="1156"/>
                    <a:pt x="2231" y="941"/>
                    <a:pt x="2231" y="660"/>
                  </a:cubicBezTo>
                  <a:cubicBezTo>
                    <a:pt x="2231" y="446"/>
                    <a:pt x="2048" y="263"/>
                    <a:pt x="1834" y="263"/>
                  </a:cubicBezTo>
                  <a:cubicBezTo>
                    <a:pt x="644" y="263"/>
                    <a:pt x="644" y="263"/>
                    <a:pt x="644" y="263"/>
                  </a:cubicBezTo>
                  <a:cubicBezTo>
                    <a:pt x="430" y="263"/>
                    <a:pt x="265" y="446"/>
                    <a:pt x="265" y="660"/>
                  </a:cubicBezTo>
                  <a:cubicBezTo>
                    <a:pt x="265" y="941"/>
                    <a:pt x="297" y="1156"/>
                    <a:pt x="297" y="1172"/>
                  </a:cubicBezTo>
                  <a:cubicBezTo>
                    <a:pt x="297" y="1239"/>
                    <a:pt x="247" y="1305"/>
                    <a:pt x="181" y="1321"/>
                  </a:cubicBezTo>
                  <a:lnTo>
                    <a:pt x="165" y="1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6" name="Google Shape;376;p28"/>
            <p:cNvSpPr/>
            <p:nvPr/>
          </p:nvSpPr>
          <p:spPr>
            <a:xfrm>
              <a:off x="6766123" y="3728974"/>
              <a:ext cx="1250406" cy="335888"/>
            </a:xfrm>
            <a:custGeom>
              <a:avLst/>
              <a:gdLst/>
              <a:ahLst/>
              <a:cxnLst/>
              <a:rect l="l" t="t" r="r" b="b"/>
              <a:pathLst>
                <a:path w="2215" h="595" extrusionOk="0">
                  <a:moveTo>
                    <a:pt x="2215" y="528"/>
                  </a:moveTo>
                  <a:lnTo>
                    <a:pt x="2215" y="528"/>
                  </a:lnTo>
                  <a:cubicBezTo>
                    <a:pt x="2215" y="579"/>
                    <a:pt x="2181" y="595"/>
                    <a:pt x="2148" y="595"/>
                  </a:cubicBezTo>
                  <a:cubicBezTo>
                    <a:pt x="67" y="595"/>
                    <a:pt x="67" y="595"/>
                    <a:pt x="67" y="595"/>
                  </a:cubicBezTo>
                  <a:cubicBezTo>
                    <a:pt x="33" y="595"/>
                    <a:pt x="0" y="579"/>
                    <a:pt x="0" y="528"/>
                  </a:cubicBezTo>
                  <a:cubicBezTo>
                    <a:pt x="0" y="67"/>
                    <a:pt x="0" y="67"/>
                    <a:pt x="0" y="67"/>
                  </a:cubicBezTo>
                  <a:cubicBezTo>
                    <a:pt x="0" y="33"/>
                    <a:pt x="33" y="0"/>
                    <a:pt x="67" y="0"/>
                  </a:cubicBezTo>
                  <a:cubicBezTo>
                    <a:pt x="2148" y="0"/>
                    <a:pt x="2148" y="0"/>
                    <a:pt x="2148" y="0"/>
                  </a:cubicBezTo>
                  <a:cubicBezTo>
                    <a:pt x="2181" y="0"/>
                    <a:pt x="2215" y="33"/>
                    <a:pt x="2215" y="67"/>
                  </a:cubicBezTo>
                  <a:lnTo>
                    <a:pt x="2215" y="52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7" name="Google Shape;377;p28"/>
            <p:cNvSpPr/>
            <p:nvPr/>
          </p:nvSpPr>
          <p:spPr>
            <a:xfrm>
              <a:off x="7531044" y="4204297"/>
              <a:ext cx="93145" cy="205484"/>
            </a:xfrm>
            <a:custGeom>
              <a:avLst/>
              <a:gdLst/>
              <a:ahLst/>
              <a:cxnLst/>
              <a:rect l="l" t="t" r="r" b="b"/>
              <a:pathLst>
                <a:path w="165" h="364" extrusionOk="0">
                  <a:moveTo>
                    <a:pt x="0" y="34"/>
                  </a:moveTo>
                  <a:lnTo>
                    <a:pt x="0" y="34"/>
                  </a:lnTo>
                  <a:cubicBezTo>
                    <a:pt x="0" y="18"/>
                    <a:pt x="17" y="0"/>
                    <a:pt x="49" y="0"/>
                  </a:cubicBezTo>
                  <a:cubicBezTo>
                    <a:pt x="133" y="0"/>
                    <a:pt x="133" y="0"/>
                    <a:pt x="133" y="0"/>
                  </a:cubicBezTo>
                  <a:cubicBezTo>
                    <a:pt x="149" y="0"/>
                    <a:pt x="165" y="18"/>
                    <a:pt x="165" y="34"/>
                  </a:cubicBezTo>
                  <a:cubicBezTo>
                    <a:pt x="165" y="332"/>
                    <a:pt x="165" y="332"/>
                    <a:pt x="165" y="332"/>
                  </a:cubicBezTo>
                  <a:cubicBezTo>
                    <a:pt x="165" y="348"/>
                    <a:pt x="149" y="364"/>
                    <a:pt x="133" y="364"/>
                  </a:cubicBezTo>
                  <a:cubicBezTo>
                    <a:pt x="49" y="364"/>
                    <a:pt x="49" y="364"/>
                    <a:pt x="49" y="364"/>
                  </a:cubicBezTo>
                  <a:cubicBezTo>
                    <a:pt x="17" y="364"/>
                    <a:pt x="0" y="348"/>
                    <a:pt x="0" y="332"/>
                  </a:cubicBezTo>
                  <a:lnTo>
                    <a:pt x="0" y="3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8" name="Google Shape;378;p28"/>
            <p:cNvSpPr/>
            <p:nvPr/>
          </p:nvSpPr>
          <p:spPr>
            <a:xfrm>
              <a:off x="6495719" y="2246553"/>
              <a:ext cx="1818875" cy="1818311"/>
            </a:xfrm>
            <a:custGeom>
              <a:avLst/>
              <a:gdLst/>
              <a:ahLst/>
              <a:cxnLst/>
              <a:rect l="l" t="t" r="r" b="b"/>
              <a:pathLst>
                <a:path w="3222" h="3221" extrusionOk="0">
                  <a:moveTo>
                    <a:pt x="3222" y="1619"/>
                  </a:moveTo>
                  <a:lnTo>
                    <a:pt x="3222" y="1619"/>
                  </a:lnTo>
                  <a:cubicBezTo>
                    <a:pt x="3222" y="2510"/>
                    <a:pt x="2511" y="3221"/>
                    <a:pt x="1620" y="3221"/>
                  </a:cubicBezTo>
                  <a:cubicBezTo>
                    <a:pt x="726" y="3221"/>
                    <a:pt x="0" y="2510"/>
                    <a:pt x="0" y="1619"/>
                  </a:cubicBezTo>
                  <a:cubicBezTo>
                    <a:pt x="0" y="727"/>
                    <a:pt x="726" y="0"/>
                    <a:pt x="1620" y="0"/>
                  </a:cubicBezTo>
                  <a:cubicBezTo>
                    <a:pt x="2511" y="0"/>
                    <a:pt x="3222" y="727"/>
                    <a:pt x="3222" y="161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9" name="Google Shape;379;p28"/>
            <p:cNvSpPr/>
            <p:nvPr/>
          </p:nvSpPr>
          <p:spPr>
            <a:xfrm>
              <a:off x="6654349" y="2405183"/>
              <a:ext cx="1501617" cy="1501052"/>
            </a:xfrm>
            <a:custGeom>
              <a:avLst/>
              <a:gdLst/>
              <a:ahLst/>
              <a:cxnLst/>
              <a:rect l="l" t="t" r="r" b="b"/>
              <a:pathLst>
                <a:path w="2660" h="2659" extrusionOk="0">
                  <a:moveTo>
                    <a:pt x="2660" y="1338"/>
                  </a:moveTo>
                  <a:lnTo>
                    <a:pt x="2660" y="1338"/>
                  </a:lnTo>
                  <a:cubicBezTo>
                    <a:pt x="2660" y="2064"/>
                    <a:pt x="2065" y="2659"/>
                    <a:pt x="1339" y="2659"/>
                  </a:cubicBezTo>
                  <a:cubicBezTo>
                    <a:pt x="595" y="2659"/>
                    <a:pt x="0" y="2064"/>
                    <a:pt x="0" y="1338"/>
                  </a:cubicBezTo>
                  <a:cubicBezTo>
                    <a:pt x="0" y="595"/>
                    <a:pt x="595" y="0"/>
                    <a:pt x="1339" y="0"/>
                  </a:cubicBezTo>
                  <a:cubicBezTo>
                    <a:pt x="2065" y="0"/>
                    <a:pt x="2660" y="595"/>
                    <a:pt x="2660" y="133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0" name="Google Shape;380;p28"/>
            <p:cNvSpPr/>
            <p:nvPr/>
          </p:nvSpPr>
          <p:spPr>
            <a:xfrm>
              <a:off x="6850236" y="2601070"/>
              <a:ext cx="532340" cy="540243"/>
            </a:xfrm>
            <a:custGeom>
              <a:avLst/>
              <a:gdLst/>
              <a:ahLst/>
              <a:cxnLst/>
              <a:rect l="l" t="t" r="r" b="b"/>
              <a:pathLst>
                <a:path w="943" h="957" extrusionOk="0">
                  <a:moveTo>
                    <a:pt x="943" y="479"/>
                  </a:moveTo>
                  <a:lnTo>
                    <a:pt x="943" y="479"/>
                  </a:lnTo>
                  <a:cubicBezTo>
                    <a:pt x="943" y="743"/>
                    <a:pt x="727" y="957"/>
                    <a:pt x="479" y="957"/>
                  </a:cubicBezTo>
                  <a:cubicBezTo>
                    <a:pt x="214" y="957"/>
                    <a:pt x="0" y="743"/>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1" name="Google Shape;381;p28"/>
            <p:cNvSpPr/>
            <p:nvPr/>
          </p:nvSpPr>
          <p:spPr>
            <a:xfrm>
              <a:off x="6934349" y="2694215"/>
              <a:ext cx="363549" cy="354517"/>
            </a:xfrm>
            <a:custGeom>
              <a:avLst/>
              <a:gdLst/>
              <a:ahLst/>
              <a:cxnLst/>
              <a:rect l="l" t="t" r="r" b="b"/>
              <a:pathLst>
                <a:path w="644" h="628" extrusionOk="0">
                  <a:moveTo>
                    <a:pt x="644" y="314"/>
                  </a:moveTo>
                  <a:lnTo>
                    <a:pt x="644" y="314"/>
                  </a:lnTo>
                  <a:cubicBezTo>
                    <a:pt x="644" y="462"/>
                    <a:pt x="529" y="595"/>
                    <a:pt x="379" y="628"/>
                  </a:cubicBezTo>
                  <a:cubicBezTo>
                    <a:pt x="379" y="578"/>
                    <a:pt x="379" y="578"/>
                    <a:pt x="379" y="578"/>
                  </a:cubicBezTo>
                  <a:cubicBezTo>
                    <a:pt x="379" y="562"/>
                    <a:pt x="379" y="562"/>
                    <a:pt x="364" y="562"/>
                  </a:cubicBezTo>
                  <a:cubicBezTo>
                    <a:pt x="281" y="562"/>
                    <a:pt x="281" y="562"/>
                    <a:pt x="281" y="562"/>
                  </a:cubicBezTo>
                  <a:cubicBezTo>
                    <a:pt x="281" y="562"/>
                    <a:pt x="264" y="562"/>
                    <a:pt x="264" y="578"/>
                  </a:cubicBezTo>
                  <a:cubicBezTo>
                    <a:pt x="264" y="628"/>
                    <a:pt x="264" y="628"/>
                    <a:pt x="264" y="628"/>
                  </a:cubicBezTo>
                  <a:cubicBezTo>
                    <a:pt x="114" y="595"/>
                    <a:pt x="0" y="462"/>
                    <a:pt x="0" y="314"/>
                  </a:cubicBezTo>
                  <a:cubicBezTo>
                    <a:pt x="0" y="148"/>
                    <a:pt x="114" y="16"/>
                    <a:pt x="264" y="0"/>
                  </a:cubicBezTo>
                  <a:cubicBezTo>
                    <a:pt x="264" y="49"/>
                    <a:pt x="264" y="49"/>
                    <a:pt x="264" y="49"/>
                  </a:cubicBezTo>
                  <a:lnTo>
                    <a:pt x="281" y="65"/>
                  </a:lnTo>
                  <a:cubicBezTo>
                    <a:pt x="364" y="65"/>
                    <a:pt x="364" y="65"/>
                    <a:pt x="364" y="65"/>
                  </a:cubicBezTo>
                  <a:cubicBezTo>
                    <a:pt x="379" y="65"/>
                    <a:pt x="379" y="49"/>
                    <a:pt x="379" y="49"/>
                  </a:cubicBezTo>
                  <a:cubicBezTo>
                    <a:pt x="379" y="0"/>
                    <a:pt x="379" y="0"/>
                    <a:pt x="379" y="0"/>
                  </a:cubicBezTo>
                  <a:cubicBezTo>
                    <a:pt x="529" y="16"/>
                    <a:pt x="644" y="148"/>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2" name="Google Shape;382;p28"/>
            <p:cNvSpPr/>
            <p:nvPr/>
          </p:nvSpPr>
          <p:spPr>
            <a:xfrm>
              <a:off x="6998704" y="2825183"/>
              <a:ext cx="84678" cy="82984"/>
            </a:xfrm>
            <a:custGeom>
              <a:avLst/>
              <a:gdLst/>
              <a:ahLst/>
              <a:cxnLst/>
              <a:rect l="l" t="t" r="r" b="b"/>
              <a:pathLst>
                <a:path w="150" h="147" extrusionOk="0">
                  <a:moveTo>
                    <a:pt x="150" y="82"/>
                  </a:moveTo>
                  <a:lnTo>
                    <a:pt x="150" y="82"/>
                  </a:lnTo>
                  <a:cubicBezTo>
                    <a:pt x="150" y="114"/>
                    <a:pt x="116" y="147"/>
                    <a:pt x="67" y="147"/>
                  </a:cubicBezTo>
                  <a:cubicBezTo>
                    <a:pt x="34" y="147"/>
                    <a:pt x="0" y="114"/>
                    <a:pt x="0" y="82"/>
                  </a:cubicBezTo>
                  <a:cubicBezTo>
                    <a:pt x="0" y="31"/>
                    <a:pt x="34" y="0"/>
                    <a:pt x="67" y="0"/>
                  </a:cubicBezTo>
                  <a:cubicBezTo>
                    <a:pt x="116" y="0"/>
                    <a:pt x="150" y="31"/>
                    <a:pt x="150"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3" name="Google Shape;383;p28"/>
            <p:cNvSpPr/>
            <p:nvPr/>
          </p:nvSpPr>
          <p:spPr>
            <a:xfrm>
              <a:off x="7158463" y="2825183"/>
              <a:ext cx="82984" cy="82984"/>
            </a:xfrm>
            <a:custGeom>
              <a:avLst/>
              <a:gdLst/>
              <a:ahLst/>
              <a:cxnLst/>
              <a:rect l="l" t="t" r="r" b="b"/>
              <a:pathLst>
                <a:path w="147" h="147" extrusionOk="0">
                  <a:moveTo>
                    <a:pt x="147" y="82"/>
                  </a:moveTo>
                  <a:lnTo>
                    <a:pt x="147" y="82"/>
                  </a:lnTo>
                  <a:cubicBezTo>
                    <a:pt x="147" y="114"/>
                    <a:pt x="114" y="147"/>
                    <a:pt x="82" y="147"/>
                  </a:cubicBezTo>
                  <a:cubicBezTo>
                    <a:pt x="32" y="147"/>
                    <a:pt x="0" y="114"/>
                    <a:pt x="0" y="82"/>
                  </a:cubicBezTo>
                  <a:cubicBezTo>
                    <a:pt x="0" y="31"/>
                    <a:pt x="32" y="0"/>
                    <a:pt x="82" y="0"/>
                  </a:cubicBezTo>
                  <a:cubicBezTo>
                    <a:pt x="114" y="0"/>
                    <a:pt x="147" y="31"/>
                    <a:pt x="147"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4" name="Google Shape;384;p28"/>
            <p:cNvSpPr/>
            <p:nvPr/>
          </p:nvSpPr>
          <p:spPr>
            <a:xfrm>
              <a:off x="7428867" y="2601070"/>
              <a:ext cx="531211" cy="540243"/>
            </a:xfrm>
            <a:custGeom>
              <a:avLst/>
              <a:gdLst/>
              <a:ahLst/>
              <a:cxnLst/>
              <a:rect l="l" t="t" r="r" b="b"/>
              <a:pathLst>
                <a:path w="941" h="957" extrusionOk="0">
                  <a:moveTo>
                    <a:pt x="941" y="479"/>
                  </a:moveTo>
                  <a:lnTo>
                    <a:pt x="941" y="479"/>
                  </a:lnTo>
                  <a:cubicBezTo>
                    <a:pt x="941" y="743"/>
                    <a:pt x="727" y="957"/>
                    <a:pt x="479" y="957"/>
                  </a:cubicBezTo>
                  <a:cubicBezTo>
                    <a:pt x="214" y="957"/>
                    <a:pt x="0" y="743"/>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5" name="Google Shape;385;p28"/>
            <p:cNvSpPr/>
            <p:nvPr/>
          </p:nvSpPr>
          <p:spPr>
            <a:xfrm>
              <a:off x="7512415" y="2694215"/>
              <a:ext cx="364114" cy="354517"/>
            </a:xfrm>
            <a:custGeom>
              <a:avLst/>
              <a:gdLst/>
              <a:ahLst/>
              <a:cxnLst/>
              <a:rect l="l" t="t" r="r" b="b"/>
              <a:pathLst>
                <a:path w="645" h="628" extrusionOk="0">
                  <a:moveTo>
                    <a:pt x="645" y="314"/>
                  </a:moveTo>
                  <a:lnTo>
                    <a:pt x="645" y="314"/>
                  </a:lnTo>
                  <a:cubicBezTo>
                    <a:pt x="645" y="462"/>
                    <a:pt x="529" y="595"/>
                    <a:pt x="380" y="628"/>
                  </a:cubicBezTo>
                  <a:cubicBezTo>
                    <a:pt x="380" y="578"/>
                    <a:pt x="380" y="578"/>
                    <a:pt x="380" y="578"/>
                  </a:cubicBezTo>
                  <a:cubicBezTo>
                    <a:pt x="380" y="562"/>
                    <a:pt x="380" y="562"/>
                    <a:pt x="364" y="562"/>
                  </a:cubicBezTo>
                  <a:cubicBezTo>
                    <a:pt x="280" y="562"/>
                    <a:pt x="280" y="562"/>
                    <a:pt x="280" y="562"/>
                  </a:cubicBezTo>
                  <a:cubicBezTo>
                    <a:pt x="280" y="562"/>
                    <a:pt x="264" y="562"/>
                    <a:pt x="264" y="578"/>
                  </a:cubicBezTo>
                  <a:cubicBezTo>
                    <a:pt x="264" y="628"/>
                    <a:pt x="264" y="628"/>
                    <a:pt x="264" y="628"/>
                  </a:cubicBezTo>
                  <a:cubicBezTo>
                    <a:pt x="115" y="595"/>
                    <a:pt x="0" y="462"/>
                    <a:pt x="0" y="314"/>
                  </a:cubicBezTo>
                  <a:cubicBezTo>
                    <a:pt x="0" y="148"/>
                    <a:pt x="115" y="16"/>
                    <a:pt x="264" y="0"/>
                  </a:cubicBezTo>
                  <a:cubicBezTo>
                    <a:pt x="264" y="49"/>
                    <a:pt x="264" y="49"/>
                    <a:pt x="264" y="49"/>
                  </a:cubicBezTo>
                  <a:lnTo>
                    <a:pt x="280" y="65"/>
                  </a:lnTo>
                  <a:cubicBezTo>
                    <a:pt x="364" y="65"/>
                    <a:pt x="364" y="65"/>
                    <a:pt x="364" y="65"/>
                  </a:cubicBezTo>
                  <a:cubicBezTo>
                    <a:pt x="380" y="65"/>
                    <a:pt x="380" y="49"/>
                    <a:pt x="380" y="49"/>
                  </a:cubicBezTo>
                  <a:cubicBezTo>
                    <a:pt x="380" y="0"/>
                    <a:pt x="380" y="0"/>
                    <a:pt x="380" y="0"/>
                  </a:cubicBezTo>
                  <a:cubicBezTo>
                    <a:pt x="529" y="16"/>
                    <a:pt x="645" y="148"/>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6" name="Google Shape;386;p28"/>
            <p:cNvSpPr/>
            <p:nvPr/>
          </p:nvSpPr>
          <p:spPr>
            <a:xfrm>
              <a:off x="7577335" y="2825183"/>
              <a:ext cx="84113" cy="82984"/>
            </a:xfrm>
            <a:custGeom>
              <a:avLst/>
              <a:gdLst/>
              <a:ahLst/>
              <a:cxnLst/>
              <a:rect l="l" t="t" r="r" b="b"/>
              <a:pathLst>
                <a:path w="149" h="147" extrusionOk="0">
                  <a:moveTo>
                    <a:pt x="149" y="82"/>
                  </a:moveTo>
                  <a:lnTo>
                    <a:pt x="149" y="82"/>
                  </a:lnTo>
                  <a:cubicBezTo>
                    <a:pt x="149" y="114"/>
                    <a:pt x="116" y="147"/>
                    <a:pt x="67" y="147"/>
                  </a:cubicBezTo>
                  <a:cubicBezTo>
                    <a:pt x="34" y="147"/>
                    <a:pt x="0" y="114"/>
                    <a:pt x="0" y="82"/>
                  </a:cubicBezTo>
                  <a:cubicBezTo>
                    <a:pt x="0" y="31"/>
                    <a:pt x="34" y="0"/>
                    <a:pt x="67"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7" name="Google Shape;387;p28"/>
            <p:cNvSpPr/>
            <p:nvPr/>
          </p:nvSpPr>
          <p:spPr>
            <a:xfrm>
              <a:off x="7735964" y="2825183"/>
              <a:ext cx="84113" cy="82984"/>
            </a:xfrm>
            <a:custGeom>
              <a:avLst/>
              <a:gdLst/>
              <a:ahLst/>
              <a:cxnLst/>
              <a:rect l="l" t="t" r="r" b="b"/>
              <a:pathLst>
                <a:path w="149" h="147" extrusionOk="0">
                  <a:moveTo>
                    <a:pt x="149" y="82"/>
                  </a:moveTo>
                  <a:lnTo>
                    <a:pt x="149" y="82"/>
                  </a:lnTo>
                  <a:cubicBezTo>
                    <a:pt x="149" y="114"/>
                    <a:pt x="116" y="147"/>
                    <a:pt x="83" y="147"/>
                  </a:cubicBezTo>
                  <a:cubicBezTo>
                    <a:pt x="33" y="147"/>
                    <a:pt x="0" y="114"/>
                    <a:pt x="0" y="82"/>
                  </a:cubicBezTo>
                  <a:cubicBezTo>
                    <a:pt x="0" y="31"/>
                    <a:pt x="33" y="0"/>
                    <a:pt x="83"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8" name="Google Shape;388;p28"/>
            <p:cNvSpPr/>
            <p:nvPr/>
          </p:nvSpPr>
          <p:spPr>
            <a:xfrm>
              <a:off x="6850236" y="3188167"/>
              <a:ext cx="532340" cy="540808"/>
            </a:xfrm>
            <a:custGeom>
              <a:avLst/>
              <a:gdLst/>
              <a:ahLst/>
              <a:cxnLst/>
              <a:rect l="l" t="t" r="r" b="b"/>
              <a:pathLst>
                <a:path w="943" h="958" extrusionOk="0">
                  <a:moveTo>
                    <a:pt x="943" y="479"/>
                  </a:moveTo>
                  <a:lnTo>
                    <a:pt x="943" y="479"/>
                  </a:lnTo>
                  <a:cubicBezTo>
                    <a:pt x="943" y="744"/>
                    <a:pt x="727" y="958"/>
                    <a:pt x="479" y="958"/>
                  </a:cubicBezTo>
                  <a:cubicBezTo>
                    <a:pt x="214" y="958"/>
                    <a:pt x="0" y="744"/>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9" name="Google Shape;389;p28"/>
            <p:cNvSpPr/>
            <p:nvPr/>
          </p:nvSpPr>
          <p:spPr>
            <a:xfrm>
              <a:off x="6934349" y="3281312"/>
              <a:ext cx="363549" cy="354517"/>
            </a:xfrm>
            <a:custGeom>
              <a:avLst/>
              <a:gdLst/>
              <a:ahLst/>
              <a:cxnLst/>
              <a:rect l="l" t="t" r="r" b="b"/>
              <a:pathLst>
                <a:path w="644" h="628" extrusionOk="0">
                  <a:moveTo>
                    <a:pt x="644" y="314"/>
                  </a:moveTo>
                  <a:lnTo>
                    <a:pt x="644" y="314"/>
                  </a:lnTo>
                  <a:cubicBezTo>
                    <a:pt x="644" y="479"/>
                    <a:pt x="529" y="611"/>
                    <a:pt x="379" y="628"/>
                  </a:cubicBezTo>
                  <a:cubicBezTo>
                    <a:pt x="379" y="579"/>
                    <a:pt x="379" y="579"/>
                    <a:pt x="379" y="579"/>
                  </a:cubicBezTo>
                  <a:cubicBezTo>
                    <a:pt x="379" y="579"/>
                    <a:pt x="379" y="561"/>
                    <a:pt x="364" y="561"/>
                  </a:cubicBezTo>
                  <a:cubicBezTo>
                    <a:pt x="281" y="561"/>
                    <a:pt x="281" y="561"/>
                    <a:pt x="281" y="561"/>
                  </a:cubicBezTo>
                  <a:lnTo>
                    <a:pt x="264" y="579"/>
                  </a:lnTo>
                  <a:cubicBezTo>
                    <a:pt x="264" y="628"/>
                    <a:pt x="264" y="628"/>
                    <a:pt x="264" y="628"/>
                  </a:cubicBezTo>
                  <a:cubicBezTo>
                    <a:pt x="114" y="611"/>
                    <a:pt x="0" y="479"/>
                    <a:pt x="0" y="314"/>
                  </a:cubicBezTo>
                  <a:cubicBezTo>
                    <a:pt x="0" y="165"/>
                    <a:pt x="114" y="33"/>
                    <a:pt x="264" y="0"/>
                  </a:cubicBezTo>
                  <a:cubicBezTo>
                    <a:pt x="264" y="49"/>
                    <a:pt x="264" y="49"/>
                    <a:pt x="264" y="49"/>
                  </a:cubicBezTo>
                  <a:cubicBezTo>
                    <a:pt x="264" y="66"/>
                    <a:pt x="281" y="66"/>
                    <a:pt x="281" y="66"/>
                  </a:cubicBezTo>
                  <a:cubicBezTo>
                    <a:pt x="364" y="66"/>
                    <a:pt x="364" y="66"/>
                    <a:pt x="364" y="66"/>
                  </a:cubicBezTo>
                  <a:cubicBezTo>
                    <a:pt x="379" y="66"/>
                    <a:pt x="379" y="66"/>
                    <a:pt x="379" y="49"/>
                  </a:cubicBezTo>
                  <a:cubicBezTo>
                    <a:pt x="379" y="0"/>
                    <a:pt x="379" y="0"/>
                    <a:pt x="379" y="0"/>
                  </a:cubicBezTo>
                  <a:cubicBezTo>
                    <a:pt x="529" y="33"/>
                    <a:pt x="644" y="165"/>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0" name="Google Shape;390;p28"/>
            <p:cNvSpPr/>
            <p:nvPr/>
          </p:nvSpPr>
          <p:spPr>
            <a:xfrm>
              <a:off x="6998704" y="3420748"/>
              <a:ext cx="84678" cy="84113"/>
            </a:xfrm>
            <a:custGeom>
              <a:avLst/>
              <a:gdLst/>
              <a:ahLst/>
              <a:cxnLst/>
              <a:rect l="l" t="t" r="r" b="b"/>
              <a:pathLst>
                <a:path w="150" h="149" extrusionOk="0">
                  <a:moveTo>
                    <a:pt x="150" y="67"/>
                  </a:moveTo>
                  <a:lnTo>
                    <a:pt x="150" y="67"/>
                  </a:lnTo>
                  <a:cubicBezTo>
                    <a:pt x="150" y="116"/>
                    <a:pt x="116" y="149"/>
                    <a:pt x="67" y="149"/>
                  </a:cubicBezTo>
                  <a:cubicBezTo>
                    <a:pt x="34" y="149"/>
                    <a:pt x="0" y="116"/>
                    <a:pt x="0" y="67"/>
                  </a:cubicBezTo>
                  <a:cubicBezTo>
                    <a:pt x="0" y="34"/>
                    <a:pt x="34" y="0"/>
                    <a:pt x="67" y="0"/>
                  </a:cubicBezTo>
                  <a:cubicBezTo>
                    <a:pt x="116" y="0"/>
                    <a:pt x="150" y="34"/>
                    <a:pt x="150"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1" name="Google Shape;391;p28"/>
            <p:cNvSpPr/>
            <p:nvPr/>
          </p:nvSpPr>
          <p:spPr>
            <a:xfrm>
              <a:off x="7158463" y="3420748"/>
              <a:ext cx="82984" cy="84113"/>
            </a:xfrm>
            <a:custGeom>
              <a:avLst/>
              <a:gdLst/>
              <a:ahLst/>
              <a:cxnLst/>
              <a:rect l="l" t="t" r="r" b="b"/>
              <a:pathLst>
                <a:path w="147" h="149" extrusionOk="0">
                  <a:moveTo>
                    <a:pt x="147" y="67"/>
                  </a:moveTo>
                  <a:lnTo>
                    <a:pt x="147" y="67"/>
                  </a:lnTo>
                  <a:cubicBezTo>
                    <a:pt x="147" y="116"/>
                    <a:pt x="114" y="149"/>
                    <a:pt x="82" y="149"/>
                  </a:cubicBezTo>
                  <a:cubicBezTo>
                    <a:pt x="32" y="149"/>
                    <a:pt x="0" y="116"/>
                    <a:pt x="0" y="67"/>
                  </a:cubicBezTo>
                  <a:cubicBezTo>
                    <a:pt x="0" y="34"/>
                    <a:pt x="32" y="0"/>
                    <a:pt x="82" y="0"/>
                  </a:cubicBezTo>
                  <a:cubicBezTo>
                    <a:pt x="114" y="0"/>
                    <a:pt x="147" y="34"/>
                    <a:pt x="147"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2" name="Google Shape;392;p28"/>
            <p:cNvSpPr/>
            <p:nvPr/>
          </p:nvSpPr>
          <p:spPr>
            <a:xfrm>
              <a:off x="7428867" y="3188167"/>
              <a:ext cx="531211" cy="540808"/>
            </a:xfrm>
            <a:custGeom>
              <a:avLst/>
              <a:gdLst/>
              <a:ahLst/>
              <a:cxnLst/>
              <a:rect l="l" t="t" r="r" b="b"/>
              <a:pathLst>
                <a:path w="941" h="958" extrusionOk="0">
                  <a:moveTo>
                    <a:pt x="941" y="479"/>
                  </a:moveTo>
                  <a:lnTo>
                    <a:pt x="941" y="479"/>
                  </a:lnTo>
                  <a:cubicBezTo>
                    <a:pt x="941" y="744"/>
                    <a:pt x="727" y="958"/>
                    <a:pt x="479" y="958"/>
                  </a:cubicBezTo>
                  <a:cubicBezTo>
                    <a:pt x="214" y="958"/>
                    <a:pt x="0" y="744"/>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3" name="Google Shape;393;p28"/>
            <p:cNvSpPr/>
            <p:nvPr/>
          </p:nvSpPr>
          <p:spPr>
            <a:xfrm>
              <a:off x="7512415" y="3281312"/>
              <a:ext cx="364114" cy="354517"/>
            </a:xfrm>
            <a:custGeom>
              <a:avLst/>
              <a:gdLst/>
              <a:ahLst/>
              <a:cxnLst/>
              <a:rect l="l" t="t" r="r" b="b"/>
              <a:pathLst>
                <a:path w="645" h="628" extrusionOk="0">
                  <a:moveTo>
                    <a:pt x="645" y="314"/>
                  </a:moveTo>
                  <a:lnTo>
                    <a:pt x="645" y="314"/>
                  </a:lnTo>
                  <a:cubicBezTo>
                    <a:pt x="645" y="479"/>
                    <a:pt x="529" y="611"/>
                    <a:pt x="380" y="628"/>
                  </a:cubicBezTo>
                  <a:cubicBezTo>
                    <a:pt x="380" y="579"/>
                    <a:pt x="380" y="579"/>
                    <a:pt x="380" y="579"/>
                  </a:cubicBezTo>
                  <a:cubicBezTo>
                    <a:pt x="380" y="579"/>
                    <a:pt x="380" y="561"/>
                    <a:pt x="364" y="561"/>
                  </a:cubicBezTo>
                  <a:cubicBezTo>
                    <a:pt x="280" y="561"/>
                    <a:pt x="280" y="561"/>
                    <a:pt x="280" y="561"/>
                  </a:cubicBezTo>
                  <a:lnTo>
                    <a:pt x="264" y="579"/>
                  </a:lnTo>
                  <a:cubicBezTo>
                    <a:pt x="264" y="628"/>
                    <a:pt x="264" y="628"/>
                    <a:pt x="264" y="628"/>
                  </a:cubicBezTo>
                  <a:cubicBezTo>
                    <a:pt x="115" y="611"/>
                    <a:pt x="0" y="479"/>
                    <a:pt x="0" y="314"/>
                  </a:cubicBezTo>
                  <a:cubicBezTo>
                    <a:pt x="0" y="165"/>
                    <a:pt x="115" y="33"/>
                    <a:pt x="264" y="0"/>
                  </a:cubicBezTo>
                  <a:cubicBezTo>
                    <a:pt x="264" y="49"/>
                    <a:pt x="264" y="49"/>
                    <a:pt x="264" y="49"/>
                  </a:cubicBezTo>
                  <a:cubicBezTo>
                    <a:pt x="264" y="66"/>
                    <a:pt x="280" y="66"/>
                    <a:pt x="280" y="66"/>
                  </a:cubicBezTo>
                  <a:cubicBezTo>
                    <a:pt x="364" y="66"/>
                    <a:pt x="364" y="66"/>
                    <a:pt x="364" y="66"/>
                  </a:cubicBezTo>
                  <a:cubicBezTo>
                    <a:pt x="380" y="66"/>
                    <a:pt x="380" y="66"/>
                    <a:pt x="380" y="49"/>
                  </a:cubicBezTo>
                  <a:cubicBezTo>
                    <a:pt x="380" y="0"/>
                    <a:pt x="380" y="0"/>
                    <a:pt x="380" y="0"/>
                  </a:cubicBezTo>
                  <a:cubicBezTo>
                    <a:pt x="529" y="33"/>
                    <a:pt x="645" y="165"/>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4" name="Google Shape;394;p28"/>
            <p:cNvSpPr/>
            <p:nvPr/>
          </p:nvSpPr>
          <p:spPr>
            <a:xfrm>
              <a:off x="7577335" y="3420748"/>
              <a:ext cx="84113" cy="84113"/>
            </a:xfrm>
            <a:custGeom>
              <a:avLst/>
              <a:gdLst/>
              <a:ahLst/>
              <a:cxnLst/>
              <a:rect l="l" t="t" r="r" b="b"/>
              <a:pathLst>
                <a:path w="149" h="149" extrusionOk="0">
                  <a:moveTo>
                    <a:pt x="149" y="67"/>
                  </a:moveTo>
                  <a:lnTo>
                    <a:pt x="149" y="67"/>
                  </a:lnTo>
                  <a:cubicBezTo>
                    <a:pt x="149" y="116"/>
                    <a:pt x="116" y="149"/>
                    <a:pt x="67" y="149"/>
                  </a:cubicBezTo>
                  <a:cubicBezTo>
                    <a:pt x="34" y="149"/>
                    <a:pt x="0" y="116"/>
                    <a:pt x="0" y="67"/>
                  </a:cubicBezTo>
                  <a:cubicBezTo>
                    <a:pt x="0" y="34"/>
                    <a:pt x="34" y="0"/>
                    <a:pt x="67"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5" name="Google Shape;395;p28"/>
            <p:cNvSpPr/>
            <p:nvPr/>
          </p:nvSpPr>
          <p:spPr>
            <a:xfrm>
              <a:off x="7735964" y="3420748"/>
              <a:ext cx="84113" cy="84113"/>
            </a:xfrm>
            <a:custGeom>
              <a:avLst/>
              <a:gdLst/>
              <a:ahLst/>
              <a:cxnLst/>
              <a:rect l="l" t="t" r="r" b="b"/>
              <a:pathLst>
                <a:path w="149" h="149" extrusionOk="0">
                  <a:moveTo>
                    <a:pt x="149" y="67"/>
                  </a:moveTo>
                  <a:lnTo>
                    <a:pt x="149" y="67"/>
                  </a:lnTo>
                  <a:cubicBezTo>
                    <a:pt x="149" y="116"/>
                    <a:pt x="116" y="149"/>
                    <a:pt x="83" y="149"/>
                  </a:cubicBezTo>
                  <a:cubicBezTo>
                    <a:pt x="33" y="149"/>
                    <a:pt x="0" y="116"/>
                    <a:pt x="0" y="67"/>
                  </a:cubicBezTo>
                  <a:cubicBezTo>
                    <a:pt x="0" y="34"/>
                    <a:pt x="33" y="0"/>
                    <a:pt x="83"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6" name="Google Shape;396;p28"/>
            <p:cNvSpPr/>
            <p:nvPr/>
          </p:nvSpPr>
          <p:spPr>
            <a:xfrm>
              <a:off x="7782819" y="4362926"/>
              <a:ext cx="214517" cy="46855"/>
            </a:xfrm>
            <a:custGeom>
              <a:avLst/>
              <a:gdLst/>
              <a:ahLst/>
              <a:cxnLst/>
              <a:rect l="l" t="t" r="r" b="b"/>
              <a:pathLst>
                <a:path w="380" h="83" extrusionOk="0">
                  <a:moveTo>
                    <a:pt x="0" y="33"/>
                  </a:moveTo>
                  <a:lnTo>
                    <a:pt x="0" y="33"/>
                  </a:lnTo>
                  <a:cubicBezTo>
                    <a:pt x="0" y="18"/>
                    <a:pt x="17" y="0"/>
                    <a:pt x="33" y="0"/>
                  </a:cubicBezTo>
                  <a:cubicBezTo>
                    <a:pt x="347" y="0"/>
                    <a:pt x="347" y="0"/>
                    <a:pt x="347" y="0"/>
                  </a:cubicBezTo>
                  <a:cubicBezTo>
                    <a:pt x="365" y="0"/>
                    <a:pt x="380" y="18"/>
                    <a:pt x="380" y="33"/>
                  </a:cubicBezTo>
                  <a:cubicBezTo>
                    <a:pt x="380" y="51"/>
                    <a:pt x="380" y="51"/>
                    <a:pt x="380" y="51"/>
                  </a:cubicBezTo>
                  <a:cubicBezTo>
                    <a:pt x="380" y="67"/>
                    <a:pt x="365" y="83"/>
                    <a:pt x="347" y="83"/>
                  </a:cubicBezTo>
                  <a:cubicBezTo>
                    <a:pt x="33" y="83"/>
                    <a:pt x="33" y="83"/>
                    <a:pt x="33" y="83"/>
                  </a:cubicBezTo>
                  <a:cubicBezTo>
                    <a:pt x="17" y="83"/>
                    <a:pt x="0" y="67"/>
                    <a:pt x="0" y="51"/>
                  </a:cubicBezTo>
                  <a:lnTo>
                    <a:pt x="0" y="3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7" name="Google Shape;397;p28"/>
            <p:cNvSpPr/>
            <p:nvPr/>
          </p:nvSpPr>
          <p:spPr>
            <a:xfrm>
              <a:off x="7782819" y="4204297"/>
              <a:ext cx="214517" cy="37823"/>
            </a:xfrm>
            <a:custGeom>
              <a:avLst/>
              <a:gdLst/>
              <a:ahLst/>
              <a:cxnLst/>
              <a:rect l="l" t="t" r="r" b="b"/>
              <a:pathLst>
                <a:path w="380" h="67" extrusionOk="0">
                  <a:moveTo>
                    <a:pt x="0" y="34"/>
                  </a:moveTo>
                  <a:lnTo>
                    <a:pt x="0" y="34"/>
                  </a:lnTo>
                  <a:cubicBezTo>
                    <a:pt x="0" y="18"/>
                    <a:pt x="17" y="0"/>
                    <a:pt x="33" y="0"/>
                  </a:cubicBezTo>
                  <a:cubicBezTo>
                    <a:pt x="347" y="0"/>
                    <a:pt x="347" y="0"/>
                    <a:pt x="347" y="0"/>
                  </a:cubicBezTo>
                  <a:cubicBezTo>
                    <a:pt x="365" y="0"/>
                    <a:pt x="380" y="18"/>
                    <a:pt x="380" y="34"/>
                  </a:cubicBezTo>
                  <a:lnTo>
                    <a:pt x="380" y="34"/>
                  </a:lnTo>
                  <a:cubicBezTo>
                    <a:pt x="380" y="67"/>
                    <a:pt x="365" y="67"/>
                    <a:pt x="347" y="67"/>
                  </a:cubicBezTo>
                  <a:cubicBezTo>
                    <a:pt x="33" y="67"/>
                    <a:pt x="33" y="67"/>
                    <a:pt x="33" y="67"/>
                  </a:cubicBezTo>
                  <a:cubicBezTo>
                    <a:pt x="17" y="67"/>
                    <a:pt x="0" y="67"/>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8" name="Google Shape;398;p28"/>
            <p:cNvSpPr/>
            <p:nvPr/>
          </p:nvSpPr>
          <p:spPr>
            <a:xfrm>
              <a:off x="7568867" y="4130345"/>
              <a:ext cx="307662" cy="344356"/>
            </a:xfrm>
            <a:custGeom>
              <a:avLst/>
              <a:gdLst/>
              <a:ahLst/>
              <a:cxnLst/>
              <a:rect l="l" t="t" r="r" b="b"/>
              <a:pathLst>
                <a:path w="545" h="610" extrusionOk="0">
                  <a:moveTo>
                    <a:pt x="0" y="577"/>
                  </a:moveTo>
                  <a:lnTo>
                    <a:pt x="0" y="577"/>
                  </a:lnTo>
                  <a:cubicBezTo>
                    <a:pt x="0" y="49"/>
                    <a:pt x="0" y="49"/>
                    <a:pt x="0" y="49"/>
                  </a:cubicBezTo>
                  <a:cubicBezTo>
                    <a:pt x="0" y="33"/>
                    <a:pt x="15" y="0"/>
                    <a:pt x="49" y="0"/>
                  </a:cubicBezTo>
                  <a:cubicBezTo>
                    <a:pt x="512" y="0"/>
                    <a:pt x="512" y="0"/>
                    <a:pt x="512" y="0"/>
                  </a:cubicBezTo>
                  <a:cubicBezTo>
                    <a:pt x="528" y="0"/>
                    <a:pt x="545" y="33"/>
                    <a:pt x="545" y="49"/>
                  </a:cubicBezTo>
                  <a:cubicBezTo>
                    <a:pt x="545" y="577"/>
                    <a:pt x="545" y="577"/>
                    <a:pt x="545" y="577"/>
                  </a:cubicBezTo>
                  <a:cubicBezTo>
                    <a:pt x="545" y="595"/>
                    <a:pt x="528" y="610"/>
                    <a:pt x="512" y="610"/>
                  </a:cubicBezTo>
                  <a:cubicBezTo>
                    <a:pt x="49" y="610"/>
                    <a:pt x="49" y="610"/>
                    <a:pt x="49" y="610"/>
                  </a:cubicBezTo>
                  <a:cubicBezTo>
                    <a:pt x="15" y="610"/>
                    <a:pt x="0" y="595"/>
                    <a:pt x="0" y="5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9" name="Google Shape;399;p28"/>
            <p:cNvSpPr/>
            <p:nvPr/>
          </p:nvSpPr>
          <p:spPr>
            <a:xfrm>
              <a:off x="7792416" y="4130345"/>
              <a:ext cx="84113" cy="344356"/>
            </a:xfrm>
            <a:custGeom>
              <a:avLst/>
              <a:gdLst/>
              <a:ahLst/>
              <a:cxnLst/>
              <a:rect l="l" t="t" r="r" b="b"/>
              <a:pathLst>
                <a:path w="149" h="610" extrusionOk="0">
                  <a:moveTo>
                    <a:pt x="0" y="610"/>
                  </a:moveTo>
                  <a:lnTo>
                    <a:pt x="0" y="610"/>
                  </a:lnTo>
                  <a:cubicBezTo>
                    <a:pt x="0" y="0"/>
                    <a:pt x="0" y="0"/>
                    <a:pt x="0" y="0"/>
                  </a:cubicBezTo>
                  <a:cubicBezTo>
                    <a:pt x="116" y="0"/>
                    <a:pt x="116" y="0"/>
                    <a:pt x="116" y="0"/>
                  </a:cubicBezTo>
                  <a:cubicBezTo>
                    <a:pt x="132" y="0"/>
                    <a:pt x="149" y="33"/>
                    <a:pt x="149" y="49"/>
                  </a:cubicBezTo>
                  <a:cubicBezTo>
                    <a:pt x="149" y="577"/>
                    <a:pt x="149" y="577"/>
                    <a:pt x="149" y="577"/>
                  </a:cubicBezTo>
                  <a:cubicBezTo>
                    <a:pt x="149" y="595"/>
                    <a:pt x="132" y="610"/>
                    <a:pt x="116" y="610"/>
                  </a:cubicBezTo>
                  <a:lnTo>
                    <a:pt x="0" y="61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775599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3.1. Các bộ phận chính của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401581"/>
            <a:ext cx="7704000" cy="2900596"/>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5085258" y="2261687"/>
            <a:ext cx="3125451" cy="1944878"/>
          </a:xfrm>
          <a:prstGeom prst="rect">
            <a:avLst/>
          </a:prstGeom>
          <a:noFill/>
        </p:spPr>
        <p:txBody>
          <a:bodyPr wrap="square" bIns="108000">
            <a:spAutoFit/>
          </a:bodyPr>
          <a:lstStyle/>
          <a:p>
            <a:pPr algn="just">
              <a:lnSpc>
                <a:spcPct val="150000"/>
              </a:lnSpc>
            </a:pPr>
            <a:r>
              <a:rPr lang="vi-VN" sz="2000" dirty="0">
                <a:latin typeface="Arial" panose="020B0604020202020204" pitchFamily="34" charset="0"/>
                <a:cs typeface="Arial" panose="020B0604020202020204" pitchFamily="34" charset="0"/>
              </a:rPr>
              <a:t>+ Em hãy nêu công dụng của ampe kìm.</a:t>
            </a:r>
          </a:p>
          <a:p>
            <a:pPr algn="just">
              <a:lnSpc>
                <a:spcPct val="150000"/>
              </a:lnSpc>
            </a:pPr>
            <a:r>
              <a:rPr lang="vi-VN" sz="2000" dirty="0">
                <a:latin typeface="Arial" panose="020B0604020202020204" pitchFamily="34" charset="0"/>
                <a:cs typeface="Arial" panose="020B0604020202020204" pitchFamily="34" charset="0"/>
              </a:rPr>
              <a:t>+ Nêu tên các bộ phận chính của ampe kìm.</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5156308" y="1647088"/>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THẢO LUẬN NHÓM</a:t>
            </a:r>
          </a:p>
        </p:txBody>
      </p:sp>
      <p:pic>
        <p:nvPicPr>
          <p:cNvPr id="3" name="Picture 2">
            <a:extLst>
              <a:ext uri="{FF2B5EF4-FFF2-40B4-BE49-F238E27FC236}">
                <a16:creationId xmlns:a16="http://schemas.microsoft.com/office/drawing/2014/main" id="{33BFCE46-374C-6C80-3145-657B35E75A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2659502" y="1462654"/>
            <a:ext cx="2317234" cy="2778449"/>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39513"/>
          <a:stretch/>
        </p:blipFill>
        <p:spPr>
          <a:xfrm>
            <a:off x="806297" y="2061149"/>
            <a:ext cx="2000694" cy="2241028"/>
          </a:xfrm>
          <a:prstGeom prst="rect">
            <a:avLst/>
          </a:prstGeom>
        </p:spPr>
      </p:pic>
    </p:spTree>
    <p:extLst>
      <p:ext uri="{BB962C8B-B14F-4D97-AF65-F5344CB8AC3E}">
        <p14:creationId xmlns:p14="http://schemas.microsoft.com/office/powerpoint/2010/main" val="3278662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Title 2">
            <a:extLst>
              <a:ext uri="{FF2B5EF4-FFF2-40B4-BE49-F238E27FC236}">
                <a16:creationId xmlns:a16="http://schemas.microsoft.com/office/drawing/2014/main" id="{70D7F464-B30F-BF53-FF51-1C30F4767CBA}"/>
              </a:ext>
            </a:extLst>
          </p:cNvPr>
          <p:cNvSpPr>
            <a:spLocks noGrp="1"/>
          </p:cNvSpPr>
          <p:nvPr>
            <p:ph type="title"/>
          </p:nvPr>
        </p:nvSpPr>
        <p:spPr>
          <a:xfrm>
            <a:off x="869901" y="538588"/>
            <a:ext cx="7284748" cy="572700"/>
          </a:xfrm>
        </p:spPr>
        <p:txBody>
          <a:bodyPr anchor="ctr"/>
          <a:lstStyle/>
          <a:p>
            <a:r>
              <a:rPr lang="vi-VN" sz="2400" dirty="0">
                <a:solidFill>
                  <a:schemeClr val="accent2"/>
                </a:solidFill>
                <a:latin typeface="Arial" panose="020B0604020202020204" pitchFamily="34" charset="0"/>
                <a:ea typeface="Calibri" panose="020F0502020204030204" pitchFamily="34" charset="0"/>
                <a:cs typeface="Arial" panose="020B0604020202020204" pitchFamily="34" charset="0"/>
              </a:rPr>
              <a:t>3.1. Các bộ phận chính của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E0553E0-916C-5000-5088-66349CC81726}"/>
              </a:ext>
            </a:extLst>
          </p:cNvPr>
          <p:cNvGrpSpPr/>
          <p:nvPr/>
        </p:nvGrpSpPr>
        <p:grpSpPr>
          <a:xfrm>
            <a:off x="869901" y="1449568"/>
            <a:ext cx="3933372" cy="3207355"/>
            <a:chOff x="1124857" y="1618343"/>
            <a:chExt cx="3933372" cy="2900690"/>
          </a:xfrm>
        </p:grpSpPr>
        <p:sp>
          <p:nvSpPr>
            <p:cNvPr id="14" name="Rectangle 13">
              <a:extLst>
                <a:ext uri="{FF2B5EF4-FFF2-40B4-BE49-F238E27FC236}">
                  <a16:creationId xmlns:a16="http://schemas.microsoft.com/office/drawing/2014/main" id="{4FD42513-08D9-F01E-975B-4A18AA97A7FB}"/>
                </a:ext>
              </a:extLst>
            </p:cNvPr>
            <p:cNvSpPr/>
            <p:nvPr/>
          </p:nvSpPr>
          <p:spPr>
            <a:xfrm>
              <a:off x="1124857" y="1618343"/>
              <a:ext cx="3933372"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077E30-B20E-E5D9-4BB6-EEDB44ADF722}"/>
                </a:ext>
              </a:extLst>
            </p:cNvPr>
            <p:cNvSpPr txBox="1"/>
            <p:nvPr/>
          </p:nvSpPr>
          <p:spPr>
            <a:xfrm>
              <a:off x="1347829" y="1788141"/>
              <a:ext cx="3487428" cy="2561093"/>
            </a:xfrm>
            <a:prstGeom prst="rect">
              <a:avLst/>
            </a:prstGeom>
            <a:noFill/>
          </p:spPr>
          <p:txBody>
            <a:bodyPr wrap="square" bIns="72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Ampe kìm được sử dụng để đo cường độ dòng điện xoay chiều. Ngoài ra, ampe kìm còn tích hợp chức năng đo điện áp xoay chiều và điện trở giống như VOM. </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AC2B36B1-D53B-29C9-270C-507B2BB4AA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5026244" y="1449568"/>
            <a:ext cx="2674943" cy="3207355"/>
          </a:xfrm>
          <a:prstGeom prst="rect">
            <a:avLst/>
          </a:prstGeom>
        </p:spPr>
      </p:pic>
    </p:spTree>
    <p:extLst>
      <p:ext uri="{BB962C8B-B14F-4D97-AF65-F5344CB8AC3E}">
        <p14:creationId xmlns:p14="http://schemas.microsoft.com/office/powerpoint/2010/main" val="32362056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rcRect/>
          <a:stretch/>
        </p:blipFill>
        <p:spPr>
          <a:xfrm>
            <a:off x="1103085" y="1056864"/>
            <a:ext cx="3228456"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1103035" y="466928"/>
            <a:ext cx="693788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Hình 2.4.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ampe kìm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311548"/>
            <a:ext cx="2977241" cy="3365024"/>
          </a:xfrm>
          <a:prstGeom prst="rect">
            <a:avLst/>
          </a:prstGeom>
          <a:noFill/>
        </p:spPr>
        <p:txBody>
          <a:bodyPr wrap="square">
            <a:spAutoFit/>
          </a:bodyPr>
          <a:lstStyle/>
          <a:p>
            <a:pPr algn="just">
              <a:lnSpc>
                <a:spcPct val="150000"/>
              </a:lnSpc>
            </a:pPr>
            <a:r>
              <a:rPr lang="vi-VN" sz="1800" dirty="0"/>
              <a:t>1. Hàm kẹp </a:t>
            </a:r>
          </a:p>
          <a:p>
            <a:pPr algn="just">
              <a:lnSpc>
                <a:spcPct val="150000"/>
              </a:lnSpc>
            </a:pPr>
            <a:r>
              <a:rPr lang="vi-VN" sz="1800" dirty="0"/>
              <a:t>2. Vỏ ampe kìm</a:t>
            </a:r>
          </a:p>
          <a:p>
            <a:pPr algn="just">
              <a:lnSpc>
                <a:spcPct val="150000"/>
              </a:lnSpc>
            </a:pPr>
            <a:r>
              <a:rPr lang="vi-VN" sz="1800" dirty="0"/>
              <a:t>3. Thang đo</a:t>
            </a:r>
          </a:p>
          <a:p>
            <a:pPr algn="just">
              <a:lnSpc>
                <a:spcPct val="150000"/>
              </a:lnSpc>
            </a:pPr>
            <a:r>
              <a:rPr lang="vi-VN" sz="1800" dirty="0"/>
              <a:t>4. Màn hình hiển thị</a:t>
            </a:r>
          </a:p>
          <a:p>
            <a:pPr algn="just">
              <a:lnSpc>
                <a:spcPct val="150000"/>
              </a:lnSpc>
            </a:pPr>
            <a:r>
              <a:rPr lang="vi-VN" sz="1800" dirty="0"/>
              <a:t>5. Giắc cắm que đo</a:t>
            </a:r>
          </a:p>
          <a:p>
            <a:pPr algn="just">
              <a:lnSpc>
                <a:spcPct val="150000"/>
              </a:lnSpc>
            </a:pPr>
            <a:r>
              <a:rPr lang="vi-VN" sz="1800" dirty="0"/>
              <a:t>6. Lẫy mở hàm kẹp</a:t>
            </a:r>
          </a:p>
          <a:p>
            <a:pPr algn="just">
              <a:lnSpc>
                <a:spcPct val="150000"/>
              </a:lnSpc>
            </a:pPr>
            <a:r>
              <a:rPr lang="vi-VN" sz="1800" dirty="0"/>
              <a:t>7. Núm xoay chọn thang đo</a:t>
            </a:r>
          </a:p>
          <a:p>
            <a:pPr algn="just">
              <a:lnSpc>
                <a:spcPct val="150000"/>
              </a:lnSpc>
            </a:pPr>
            <a:r>
              <a:rPr lang="vi-VN" sz="1800" dirty="0"/>
              <a:t>8. Que đo</a:t>
            </a:r>
          </a:p>
        </p:txBody>
      </p:sp>
    </p:spTree>
    <p:extLst>
      <p:ext uri="{BB962C8B-B14F-4D97-AF65-F5344CB8AC3E}">
        <p14:creationId xmlns:p14="http://schemas.microsoft.com/office/powerpoint/2010/main" val="148655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left)">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sp>
        <p:nvSpPr>
          <p:cNvPr id="405" name="Google Shape;405;p29"/>
          <p:cNvSpPr txBox="1">
            <a:spLocks noGrp="1"/>
          </p:cNvSpPr>
          <p:nvPr>
            <p:ph type="subTitle" idx="1"/>
          </p:nvPr>
        </p:nvSpPr>
        <p:spPr>
          <a:xfrm>
            <a:off x="4939077" y="1353201"/>
            <a:ext cx="3421152" cy="3250724"/>
          </a:xfrm>
          <a:prstGeom prst="rect">
            <a:avLst/>
          </a:prstGeom>
        </p:spPr>
        <p:txBody>
          <a:bodyPr spcFirstLastPara="1" wrap="square" lIns="0" tIns="91425" rIns="91425" bIns="91425" anchor="ctr" anchorCtr="0">
            <a:noAutofit/>
          </a:bodyPr>
          <a:lstStyle/>
          <a:p>
            <a:pPr marL="139700" indent="0" algn="just">
              <a:lnSpc>
                <a:spcPct val="150000"/>
              </a:lnSpc>
              <a:buNone/>
            </a:pPr>
            <a:r>
              <a:rPr lang="vi-VN" sz="2000" i="1" dirty="0">
                <a:latin typeface="Arial" panose="020B0604020202020204" pitchFamily="34" charset="0"/>
                <a:cs typeface="Arial" panose="020B0604020202020204" pitchFamily="34" charset="0"/>
              </a:rPr>
              <a:t>Em hãy tìm hiểu ampe kìm như minh họa ở hình 2.4 và cho biết ampe kìm có thể sử dụng để đo, kiểm tra những đại lượng điện nào của mạng điện trong nhà.</a:t>
            </a:r>
          </a:p>
        </p:txBody>
      </p:sp>
      <p:pic>
        <p:nvPicPr>
          <p:cNvPr id="406" name="Google Shape;406;p29"/>
          <p:cNvPicPr preferRelativeResize="0">
            <a:picLocks noGrp="1"/>
          </p:cNvPicPr>
          <p:nvPr>
            <p:ph type="pic" idx="2"/>
          </p:nvPr>
        </p:nvPicPr>
        <p:blipFill rotWithShape="1">
          <a:blip r:embed="rId3"/>
          <a:srcRect t="5668" b="5668"/>
          <a:stretch/>
        </p:blipFill>
        <p:spPr>
          <a:xfrm>
            <a:off x="905700" y="1353201"/>
            <a:ext cx="3666300" cy="3250724"/>
          </a:xfrm>
          <a:prstGeom prst="rect">
            <a:avLst/>
          </a:prstGeom>
        </p:spPr>
      </p:pic>
    </p:spTree>
    <p:extLst>
      <p:ext uri="{BB962C8B-B14F-4D97-AF65-F5344CB8AC3E}">
        <p14:creationId xmlns:p14="http://schemas.microsoft.com/office/powerpoint/2010/main" val="3370209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05">
                                            <p:txEl>
                                              <p:pRg st="0" end="0"/>
                                            </p:txEl>
                                          </p:spTgt>
                                        </p:tgtEl>
                                        <p:attrNameLst>
                                          <p:attrName>style.visibility</p:attrName>
                                        </p:attrNameLst>
                                      </p:cBhvr>
                                      <p:to>
                                        <p:strVal val="visible"/>
                                      </p:to>
                                    </p:set>
                                    <p:animEffect transition="in" filter="blinds(horizontal)">
                                      <p:cBhvr>
                                        <p:cTn id="7" dur="500"/>
                                        <p:tgtEl>
                                          <p:spTgt spid="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3.1. Các bộ phận chính của ampe kìm</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6" y="1654629"/>
            <a:ext cx="4613518" cy="2322285"/>
            <a:chOff x="1516477" y="2187230"/>
            <a:chExt cx="3135336" cy="2104976"/>
          </a:xfrm>
        </p:grpSpPr>
        <p:sp>
          <p:nvSpPr>
            <p:cNvPr id="4" name="Rectangle 3">
              <a:extLst>
                <a:ext uri="{FF2B5EF4-FFF2-40B4-BE49-F238E27FC236}">
                  <a16:creationId xmlns:a16="http://schemas.microsoft.com/office/drawing/2014/main" id="{A97DB79B-4666-DB2C-4CE3-827DE02D42F0}"/>
                </a:ext>
              </a:extLst>
            </p:cNvPr>
            <p:cNvSpPr/>
            <p:nvPr/>
          </p:nvSpPr>
          <p:spPr>
            <a:xfrm>
              <a:off x="1516477" y="2187230"/>
              <a:ext cx="3135336" cy="2104976"/>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5" y="2503421"/>
              <a:ext cx="2907701" cy="1455833"/>
            </a:xfrm>
            <a:prstGeom prst="rect">
              <a:avLst/>
            </a:prstGeom>
            <a:noFill/>
          </p:spPr>
          <p:txBody>
            <a:bodyPr wrap="square" tIns="72000" rIns="90000" bIns="72000" anchor="ctr">
              <a:spAutoFit/>
            </a:bodyPr>
            <a:lstStyle/>
            <a:p>
              <a:pPr algn="just">
                <a:lnSpc>
                  <a:spcPct val="150000"/>
                </a:lnSpc>
              </a:pP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Ampe kìm có thể sử dụng để đo cường độ dòng điện xoay chiều, điện áp xoay chiều,…</a:t>
              </a: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Freeform 9">
            <a:extLst>
              <a:ext uri="{FF2B5EF4-FFF2-40B4-BE49-F238E27FC236}">
                <a16:creationId xmlns:a16="http://schemas.microsoft.com/office/drawing/2014/main" id="{30D35595-E3CD-249B-2ACC-7325B110715E}"/>
              </a:ext>
            </a:extLst>
          </p:cNvPr>
          <p:cNvSpPr/>
          <p:nvPr/>
        </p:nvSpPr>
        <p:spPr>
          <a:xfrm>
            <a:off x="6061309" y="2311645"/>
            <a:ext cx="2038937" cy="2831855"/>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027791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3.2. Quy trình sử dụng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401581"/>
            <a:ext cx="7704000" cy="2900596"/>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5085258" y="2456558"/>
            <a:ext cx="3125451" cy="1483213"/>
          </a:xfrm>
          <a:prstGeom prst="rect">
            <a:avLst/>
          </a:prstGeom>
          <a:noFill/>
        </p:spPr>
        <p:txBody>
          <a:bodyPr wrap="square" bIns="108000">
            <a:spAutoFit/>
          </a:bodyPr>
          <a:lstStyle/>
          <a:p>
            <a:pPr algn="just">
              <a:lnSpc>
                <a:spcPct val="150000"/>
              </a:lnSpc>
            </a:pPr>
            <a:r>
              <a:rPr lang="vi-VN" sz="2000" i="1" dirty="0"/>
              <a:t>Em hãy nêu các bước đo cường độ dòng điện xoay chiều bằng ampe kìm.</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5156308" y="1841959"/>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THẢO LUẬN NHÓM</a:t>
            </a:r>
          </a:p>
        </p:txBody>
      </p:sp>
      <p:pic>
        <p:nvPicPr>
          <p:cNvPr id="3" name="Picture 2">
            <a:extLst>
              <a:ext uri="{FF2B5EF4-FFF2-40B4-BE49-F238E27FC236}">
                <a16:creationId xmlns:a16="http://schemas.microsoft.com/office/drawing/2014/main" id="{33BFCE46-374C-6C80-3145-657B35E75A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2637017" y="1462654"/>
            <a:ext cx="2317234" cy="2778449"/>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39513"/>
          <a:stretch/>
        </p:blipFill>
        <p:spPr>
          <a:xfrm>
            <a:off x="783812" y="2061149"/>
            <a:ext cx="2000694" cy="2241028"/>
          </a:xfrm>
          <a:prstGeom prst="rect">
            <a:avLst/>
          </a:prstGeom>
        </p:spPr>
      </p:pic>
    </p:spTree>
    <p:extLst>
      <p:ext uri="{BB962C8B-B14F-4D97-AF65-F5344CB8AC3E}">
        <p14:creationId xmlns:p14="http://schemas.microsoft.com/office/powerpoint/2010/main" val="12356734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1068122" y="467363"/>
            <a:ext cx="6912088" cy="572700"/>
          </a:xfrm>
          <a:prstGeom prst="rect">
            <a:avLst/>
          </a:prstGeom>
        </p:spPr>
        <p:txBody>
          <a:bodyPr spcFirstLastPara="1" wrap="square" lIns="91425" tIns="91425" rIns="91425" bIns="91425" anchor="ctr" anchorCtr="0">
            <a:noAutofit/>
          </a:bodyPr>
          <a:lstStyle/>
          <a:p>
            <a:r>
              <a:rPr lang="vi-VN" sz="22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Quy trình sử dụng ampe kìm</a:t>
            </a:r>
            <a:endPar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87" name="Google Shape;587;p36"/>
          <p:cNvSpPr txBox="1"/>
          <p:nvPr/>
        </p:nvSpPr>
        <p:spPr>
          <a:xfrm>
            <a:off x="1068122" y="2767138"/>
            <a:ext cx="5639975" cy="955829"/>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t>Kẹp một dây điện cấp nguồn cho tải tiêu thụ điện vào hàm kẹp.</a:t>
            </a:r>
          </a:p>
        </p:txBody>
      </p:sp>
      <p:sp>
        <p:nvSpPr>
          <p:cNvPr id="591" name="Google Shape;591;p36"/>
          <p:cNvSpPr txBox="1"/>
          <p:nvPr/>
        </p:nvSpPr>
        <p:spPr>
          <a:xfrm>
            <a:off x="7074373" y="2767138"/>
            <a:ext cx="658500" cy="955829"/>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accent3">
                    <a:lumMod val="75000"/>
                  </a:schemeClr>
                </a:solidFill>
                <a:latin typeface="Arial" panose="020B0604020202020204" pitchFamily="34" charset="0"/>
                <a:ea typeface="Epilogue"/>
                <a:cs typeface="Arial" panose="020B0604020202020204" pitchFamily="34" charset="0"/>
                <a:sym typeface="Epilogue"/>
              </a:rPr>
              <a:t>02</a:t>
            </a:r>
            <a:endParaRPr sz="2500" b="1">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sp>
        <p:nvSpPr>
          <p:cNvPr id="593" name="Google Shape;593;p36"/>
          <p:cNvSpPr txBox="1"/>
          <p:nvPr/>
        </p:nvSpPr>
        <p:spPr>
          <a:xfrm>
            <a:off x="1978702" y="1229357"/>
            <a:ext cx="5754172" cy="1179235"/>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t>Xác định giá trị lớn nhất của cường độ dòng điện xoay chiều cần đo và chọn thang đo cường độ dòng điện xoay chiều phù hợp trên đồng hồ.</a:t>
            </a:r>
          </a:p>
        </p:txBody>
      </p:sp>
      <p:sp>
        <p:nvSpPr>
          <p:cNvPr id="595" name="Google Shape;595;p36"/>
          <p:cNvSpPr txBox="1"/>
          <p:nvPr/>
        </p:nvSpPr>
        <p:spPr>
          <a:xfrm>
            <a:off x="1068123" y="1229363"/>
            <a:ext cx="658500" cy="1186218"/>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01</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599" name="Google Shape;599;p36"/>
          <p:cNvCxnSpPr>
            <a:cxnSpLocks/>
            <a:stCxn id="595" idx="2"/>
            <a:endCxn id="591" idx="0"/>
          </p:cNvCxnSpPr>
          <p:nvPr/>
        </p:nvCxnSpPr>
        <p:spPr>
          <a:xfrm rot="16200000" flipH="1">
            <a:off x="4224720" y="-411766"/>
            <a:ext cx="351557" cy="600625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3" name="Google Shape;595;p36">
            <a:extLst>
              <a:ext uri="{FF2B5EF4-FFF2-40B4-BE49-F238E27FC236}">
                <a16:creationId xmlns:a16="http://schemas.microsoft.com/office/drawing/2014/main" id="{4A6B15DB-D357-D52A-3160-7136D07011CA}"/>
              </a:ext>
            </a:extLst>
          </p:cNvPr>
          <p:cNvSpPr txBox="1"/>
          <p:nvPr/>
        </p:nvSpPr>
        <p:spPr>
          <a:xfrm>
            <a:off x="1074100" y="4074524"/>
            <a:ext cx="658500" cy="61535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03</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14" name="Google Shape;599;p36">
            <a:extLst>
              <a:ext uri="{FF2B5EF4-FFF2-40B4-BE49-F238E27FC236}">
                <a16:creationId xmlns:a16="http://schemas.microsoft.com/office/drawing/2014/main" id="{FFF961B1-181C-EAE9-DB5B-2753509E35FC}"/>
              </a:ext>
            </a:extLst>
          </p:cNvPr>
          <p:cNvCxnSpPr>
            <a:cxnSpLocks/>
            <a:stCxn id="591" idx="2"/>
            <a:endCxn id="13" idx="0"/>
          </p:cNvCxnSpPr>
          <p:nvPr/>
        </p:nvCxnSpPr>
        <p:spPr>
          <a:xfrm rot="5400000">
            <a:off x="4227709" y="898609"/>
            <a:ext cx="351557" cy="6000273"/>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20" name="Google Shape;593;p36">
            <a:extLst>
              <a:ext uri="{FF2B5EF4-FFF2-40B4-BE49-F238E27FC236}">
                <a16:creationId xmlns:a16="http://schemas.microsoft.com/office/drawing/2014/main" id="{20622543-B388-2CE6-4E7D-4DBDD2777336}"/>
              </a:ext>
            </a:extLst>
          </p:cNvPr>
          <p:cNvSpPr txBox="1"/>
          <p:nvPr/>
        </p:nvSpPr>
        <p:spPr>
          <a:xfrm>
            <a:off x="2391101" y="4074524"/>
            <a:ext cx="5341772" cy="615350"/>
          </a:xfrm>
          <a:prstGeom prst="rect">
            <a:avLst/>
          </a:prstGeom>
          <a:noFill/>
          <a:ln>
            <a:noFill/>
          </a:ln>
        </p:spPr>
        <p:txBody>
          <a:bodyPr spcFirstLastPara="1" wrap="square" lIns="91425" tIns="91425" rIns="91425" bIns="91425" anchor="ctr" anchorCtr="0">
            <a:noAutofit/>
          </a:bodyPr>
          <a:lstStyle/>
          <a:p>
            <a:r>
              <a:rPr lang="vi-VN" sz="1800" dirty="0"/>
              <a:t>Đọc kết quả đo trên màn hình hiển thị.</a:t>
            </a:r>
          </a:p>
        </p:txBody>
      </p:sp>
    </p:spTree>
    <p:extLst>
      <p:ext uri="{BB962C8B-B14F-4D97-AF65-F5344CB8AC3E}">
        <p14:creationId xmlns:p14="http://schemas.microsoft.com/office/powerpoint/2010/main" val="2720539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wipe(up)">
                                      <p:cBhvr>
                                        <p:cTn id="7" dur="500"/>
                                        <p:tgtEl>
                                          <p:spTgt spid="5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wipe(down)">
                                      <p:cBhvr>
                                        <p:cTn id="11" dur="500"/>
                                        <p:tgtEl>
                                          <p:spTgt spid="5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wipe(left)">
                                      <p:cBhvr>
                                        <p:cTn id="16" dur="500"/>
                                        <p:tgtEl>
                                          <p:spTgt spid="5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91"/>
                                        </p:tgtEl>
                                        <p:attrNameLst>
                                          <p:attrName>style.visibility</p:attrName>
                                        </p:attrNameLst>
                                      </p:cBhvr>
                                      <p:to>
                                        <p:strVal val="visible"/>
                                      </p:to>
                                    </p:set>
                                    <p:animEffect transition="in" filter="wipe(up)">
                                      <p:cBhvr>
                                        <p:cTn id="20" dur="500"/>
                                        <p:tgtEl>
                                          <p:spTgt spid="591"/>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587">
                                            <p:txEl>
                                              <p:pRg st="0" end="0"/>
                                            </p:txEl>
                                          </p:spTgt>
                                        </p:tgtEl>
                                        <p:attrNameLst>
                                          <p:attrName>style.visibility</p:attrName>
                                        </p:attrNameLst>
                                      </p:cBhvr>
                                      <p:to>
                                        <p:strVal val="visible"/>
                                      </p:to>
                                    </p:set>
                                    <p:animEffect transition="in" filter="wipe(down)">
                                      <p:cBhvr>
                                        <p:cTn id="24" dur="500"/>
                                        <p:tgtEl>
                                          <p:spTgt spid="58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build="p"/>
      <p:bldP spid="591" grpId="0" animBg="1"/>
      <p:bldP spid="593" grpId="0"/>
      <p:bldP spid="595" grpId="0" animBg="1"/>
      <p:bldP spid="13"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a:xfrm>
            <a:off x="720000" y="389598"/>
            <a:ext cx="7704000" cy="572700"/>
          </a:xfrm>
        </p:spPr>
        <p:txBody>
          <a:bodyPr anchor="ctr"/>
          <a:lstStyle/>
          <a:p>
            <a:pPr algn="ctr"/>
            <a:r>
              <a:rPr lang="vi-VN" sz="2000" b="1" i="1" dirty="0">
                <a:solidFill>
                  <a:schemeClr val="tx1">
                    <a:lumMod val="50000"/>
                  </a:schemeClr>
                </a:solidFill>
                <a:latin typeface="Arial" panose="020B0604020202020204" pitchFamily="34" charset="0"/>
                <a:cs typeface="Arial" panose="020B0604020202020204" pitchFamily="34" charset="0"/>
              </a:rPr>
              <a:t>Hình 2.1. </a:t>
            </a:r>
            <a:r>
              <a:rPr lang="vi-VN" sz="2000" b="0" i="1" dirty="0">
                <a:solidFill>
                  <a:schemeClr val="tx1">
                    <a:lumMod val="50000"/>
                  </a:schemeClr>
                </a:solidFill>
                <a:latin typeface="Arial" panose="020B0604020202020204" pitchFamily="34" charset="0"/>
                <a:cs typeface="Arial" panose="020B0604020202020204" pitchFamily="34" charset="0"/>
              </a:rPr>
              <a:t>Đồng hồ vạn năng</a:t>
            </a:r>
            <a:endParaRPr lang="vi-VN" sz="2000" b="0" i="1" dirty="0">
              <a:solidFill>
                <a:schemeClr val="tx1">
                  <a:lumMod val="50000"/>
                </a:schemeClr>
              </a:solidFill>
            </a:endParaRPr>
          </a:p>
        </p:txBody>
      </p:sp>
      <p:grpSp>
        <p:nvGrpSpPr>
          <p:cNvPr id="15" name="Group 14">
            <a:extLst>
              <a:ext uri="{FF2B5EF4-FFF2-40B4-BE49-F238E27FC236}">
                <a16:creationId xmlns:a16="http://schemas.microsoft.com/office/drawing/2014/main" id="{E3AFE6D3-233B-24D3-2382-5AE124C293AD}"/>
              </a:ext>
            </a:extLst>
          </p:cNvPr>
          <p:cNvGrpSpPr/>
          <p:nvPr/>
        </p:nvGrpSpPr>
        <p:grpSpPr>
          <a:xfrm>
            <a:off x="1127256" y="1146416"/>
            <a:ext cx="3135466" cy="3461268"/>
            <a:chOff x="720000" y="1221698"/>
            <a:chExt cx="2842702" cy="3186454"/>
          </a:xfrm>
        </p:grpSpPr>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69876" y="1221698"/>
              <a:ext cx="2342951" cy="2875285"/>
            </a:xfrm>
            <a:prstGeom prst="rect">
              <a:avLst/>
            </a:prstGeom>
          </p:spPr>
        </p:pic>
        <p:sp>
          <p:nvSpPr>
            <p:cNvPr id="9" name="TextBox 8">
              <a:extLst>
                <a:ext uri="{FF2B5EF4-FFF2-40B4-BE49-F238E27FC236}">
                  <a16:creationId xmlns:a16="http://schemas.microsoft.com/office/drawing/2014/main" id="{4671EBFE-F56C-1805-8589-48F7A2F05787}"/>
                </a:ext>
              </a:extLst>
            </p:cNvPr>
            <p:cNvSpPr txBox="1"/>
            <p:nvPr/>
          </p:nvSpPr>
          <p:spPr>
            <a:xfrm>
              <a:off x="720000" y="4124812"/>
              <a:ext cx="2842702" cy="283340"/>
            </a:xfrm>
            <a:prstGeom prst="rect">
              <a:avLst/>
            </a:prstGeom>
            <a:noFill/>
          </p:spPr>
          <p:txBody>
            <a:bodyPr wrap="square" rtlCol="0" anchor="ctr">
              <a:spAutoFit/>
            </a:bodyPr>
            <a:lstStyle/>
            <a:p>
              <a:pPr algn="ctr"/>
              <a:r>
                <a:rPr lang="vi-VN" i="1" dirty="0"/>
                <a:t>a. Đồng hồ vạn năng hiển thị kim</a:t>
              </a:r>
            </a:p>
          </p:txBody>
        </p:sp>
      </p:grpSp>
      <p:grpSp>
        <p:nvGrpSpPr>
          <p:cNvPr id="16" name="Group 15">
            <a:extLst>
              <a:ext uri="{FF2B5EF4-FFF2-40B4-BE49-F238E27FC236}">
                <a16:creationId xmlns:a16="http://schemas.microsoft.com/office/drawing/2014/main" id="{522670D2-9A4B-D559-D34F-558F4D8925CF}"/>
              </a:ext>
            </a:extLst>
          </p:cNvPr>
          <p:cNvGrpSpPr/>
          <p:nvPr/>
        </p:nvGrpSpPr>
        <p:grpSpPr>
          <a:xfrm>
            <a:off x="4492395" y="1072843"/>
            <a:ext cx="3135466" cy="3461268"/>
            <a:chOff x="4243671" y="1221698"/>
            <a:chExt cx="2842702" cy="3186453"/>
          </a:xfrm>
        </p:grpSpPr>
        <p:pic>
          <p:nvPicPr>
            <p:cNvPr id="13" name="Picture 12">
              <a:extLst>
                <a:ext uri="{FF2B5EF4-FFF2-40B4-BE49-F238E27FC236}">
                  <a16:creationId xmlns:a16="http://schemas.microsoft.com/office/drawing/2014/main" id="{D7C0CA77-3CCF-F1D7-F270-B5FB55B73DE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4824580" y="1221698"/>
              <a:ext cx="1680884" cy="2875285"/>
            </a:xfrm>
            <a:prstGeom prst="rect">
              <a:avLst/>
            </a:prstGeom>
          </p:spPr>
        </p:pic>
        <p:sp>
          <p:nvSpPr>
            <p:cNvPr id="14" name="TextBox 13">
              <a:extLst>
                <a:ext uri="{FF2B5EF4-FFF2-40B4-BE49-F238E27FC236}">
                  <a16:creationId xmlns:a16="http://schemas.microsoft.com/office/drawing/2014/main" id="{FA2CF220-B28D-2CBE-C590-6D6EA8501908}"/>
                </a:ext>
              </a:extLst>
            </p:cNvPr>
            <p:cNvSpPr txBox="1"/>
            <p:nvPr/>
          </p:nvSpPr>
          <p:spPr>
            <a:xfrm>
              <a:off x="4243671" y="4124811"/>
              <a:ext cx="2842702" cy="283340"/>
            </a:xfrm>
            <a:prstGeom prst="rect">
              <a:avLst/>
            </a:prstGeom>
            <a:noFill/>
          </p:spPr>
          <p:txBody>
            <a:bodyPr wrap="square" rtlCol="0" anchor="ctr">
              <a:spAutoFit/>
            </a:bodyPr>
            <a:lstStyle/>
            <a:p>
              <a:pPr algn="ctr"/>
              <a:r>
                <a:rPr lang="vi-VN" i="1" dirty="0"/>
                <a:t>b. Đồng hồ vạn năng hiển thị số</a:t>
              </a:r>
            </a:p>
          </p:txBody>
        </p:sp>
      </p:grpSp>
    </p:spTree>
    <p:extLst>
      <p:ext uri="{BB962C8B-B14F-4D97-AF65-F5344CB8AC3E}">
        <p14:creationId xmlns:p14="http://schemas.microsoft.com/office/powerpoint/2010/main" val="2103519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675821" y="2147738"/>
            <a:ext cx="5585498" cy="2044663"/>
          </a:xfrm>
          <a:prstGeom prst="rect">
            <a:avLst/>
          </a:prstGeom>
        </p:spPr>
        <p:txBody>
          <a:bodyPr spcFirstLastPara="1" wrap="square" lIns="91425" tIns="91425" rIns="91425" bIns="108000" anchor="ctr" anchorCtr="0">
            <a:noAutofit/>
          </a:bodyPr>
          <a:lstStyle/>
          <a:p>
            <a:pPr>
              <a:lnSpc>
                <a:spcPct val="150000"/>
              </a:lnSpc>
            </a:pPr>
            <a:r>
              <a:rPr lang="vi-VN" sz="3600" dirty="0">
                <a:latin typeface="Arial" panose="020B0604020202020204" pitchFamily="34" charset="0"/>
                <a:cs typeface="Arial" panose="020B0604020202020204" pitchFamily="34" charset="0"/>
              </a:rPr>
              <a:t>THỰC HÀNH SỬ DỤNG VOM VÀ AMPE KÌM</a:t>
            </a:r>
          </a:p>
        </p:txBody>
      </p:sp>
      <p:sp>
        <p:nvSpPr>
          <p:cNvPr id="371" name="Google Shape;371;p28"/>
          <p:cNvSpPr txBox="1">
            <a:spLocks noGrp="1"/>
          </p:cNvSpPr>
          <p:nvPr>
            <p:ph type="title" idx="2"/>
          </p:nvPr>
        </p:nvSpPr>
        <p:spPr>
          <a:xfrm>
            <a:off x="5279143" y="1170579"/>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04</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2" name="Google Shape;1183;p45">
            <a:extLst>
              <a:ext uri="{FF2B5EF4-FFF2-40B4-BE49-F238E27FC236}">
                <a16:creationId xmlns:a16="http://schemas.microsoft.com/office/drawing/2014/main" id="{0DDECBE1-69F3-3122-D6EF-F6C534DAD168}"/>
              </a:ext>
            </a:extLst>
          </p:cNvPr>
          <p:cNvGrpSpPr/>
          <p:nvPr/>
        </p:nvGrpSpPr>
        <p:grpSpPr>
          <a:xfrm>
            <a:off x="6824838" y="2147738"/>
            <a:ext cx="1802002" cy="2456254"/>
            <a:chOff x="4121025" y="2905340"/>
            <a:chExt cx="1270521" cy="1629345"/>
          </a:xfrm>
        </p:grpSpPr>
        <p:sp>
          <p:nvSpPr>
            <p:cNvPr id="3" name="Google Shape;1184;p45">
              <a:extLst>
                <a:ext uri="{FF2B5EF4-FFF2-40B4-BE49-F238E27FC236}">
                  <a16:creationId xmlns:a16="http://schemas.microsoft.com/office/drawing/2014/main" id="{10D4F6A2-9FF4-A8CD-87D8-0DCBBDA808E3}"/>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 name="Google Shape;1185;p45">
              <a:extLst>
                <a:ext uri="{FF2B5EF4-FFF2-40B4-BE49-F238E27FC236}">
                  <a16:creationId xmlns:a16="http://schemas.microsoft.com/office/drawing/2014/main" id="{1F597945-5DE6-94A4-598D-964580A45EF2}"/>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Google Shape;1186;p45">
              <a:extLst>
                <a:ext uri="{FF2B5EF4-FFF2-40B4-BE49-F238E27FC236}">
                  <a16:creationId xmlns:a16="http://schemas.microsoft.com/office/drawing/2014/main" id="{AB7CAE6F-E13D-39AB-1E61-9BF9D67D99EA}"/>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 name="Google Shape;1187;p45">
              <a:extLst>
                <a:ext uri="{FF2B5EF4-FFF2-40B4-BE49-F238E27FC236}">
                  <a16:creationId xmlns:a16="http://schemas.microsoft.com/office/drawing/2014/main" id="{1821E00C-BC4C-8BC1-6F06-BB8292CE4C84}"/>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Google Shape;1188;p45">
              <a:extLst>
                <a:ext uri="{FF2B5EF4-FFF2-40B4-BE49-F238E27FC236}">
                  <a16:creationId xmlns:a16="http://schemas.microsoft.com/office/drawing/2014/main" id="{A28641FF-7DFC-04C8-36A1-10118435EEEA}"/>
                </a:ext>
              </a:extLst>
            </p:cNvPr>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1189;p45">
              <a:extLst>
                <a:ext uri="{FF2B5EF4-FFF2-40B4-BE49-F238E27FC236}">
                  <a16:creationId xmlns:a16="http://schemas.microsoft.com/office/drawing/2014/main" id="{E3052FCF-06D2-6F19-AA17-202006FCE306}"/>
                </a:ext>
              </a:extLst>
            </p:cNvPr>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 name="Google Shape;1190;p45">
              <a:extLst>
                <a:ext uri="{FF2B5EF4-FFF2-40B4-BE49-F238E27FC236}">
                  <a16:creationId xmlns:a16="http://schemas.microsoft.com/office/drawing/2014/main" id="{95224C0C-C022-1E3C-18DB-33DA4679E131}"/>
                </a:ext>
              </a:extLst>
            </p:cNvPr>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1191;p45">
              <a:extLst>
                <a:ext uri="{FF2B5EF4-FFF2-40B4-BE49-F238E27FC236}">
                  <a16:creationId xmlns:a16="http://schemas.microsoft.com/office/drawing/2014/main" id="{1700608F-C416-B04A-B313-326AF23BAB01}"/>
                </a:ext>
              </a:extLst>
            </p:cNvPr>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92;p45">
              <a:extLst>
                <a:ext uri="{FF2B5EF4-FFF2-40B4-BE49-F238E27FC236}">
                  <a16:creationId xmlns:a16="http://schemas.microsoft.com/office/drawing/2014/main" id="{46924F5F-617C-E926-B62B-89D86BE91650}"/>
                </a:ext>
              </a:extLst>
            </p:cNvPr>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193;p45">
              <a:extLst>
                <a:ext uri="{FF2B5EF4-FFF2-40B4-BE49-F238E27FC236}">
                  <a16:creationId xmlns:a16="http://schemas.microsoft.com/office/drawing/2014/main" id="{EFEFB7E5-90A8-07CF-AFFE-68B510C8A851}"/>
                </a:ext>
              </a:extLst>
            </p:cNvPr>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194;p45">
              <a:extLst>
                <a:ext uri="{FF2B5EF4-FFF2-40B4-BE49-F238E27FC236}">
                  <a16:creationId xmlns:a16="http://schemas.microsoft.com/office/drawing/2014/main" id="{0C44DC5D-2ADF-87DB-B016-E7DA2904A66D}"/>
                </a:ext>
              </a:extLst>
            </p:cNvPr>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195;p45">
              <a:extLst>
                <a:ext uri="{FF2B5EF4-FFF2-40B4-BE49-F238E27FC236}">
                  <a16:creationId xmlns:a16="http://schemas.microsoft.com/office/drawing/2014/main" id="{77D7A9A8-EE9D-88CB-B18E-20F77FA8BBBA}"/>
                </a:ext>
              </a:extLst>
            </p:cNvPr>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196;p45">
              <a:extLst>
                <a:ext uri="{FF2B5EF4-FFF2-40B4-BE49-F238E27FC236}">
                  <a16:creationId xmlns:a16="http://schemas.microsoft.com/office/drawing/2014/main" id="{8925C25A-6D44-87B3-1727-2333C1EF72F5}"/>
                </a:ext>
              </a:extLst>
            </p:cNvPr>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197;p45">
              <a:extLst>
                <a:ext uri="{FF2B5EF4-FFF2-40B4-BE49-F238E27FC236}">
                  <a16:creationId xmlns:a16="http://schemas.microsoft.com/office/drawing/2014/main" id="{DDAB5073-2055-047C-D4B2-8038F71AC2E6}"/>
                </a:ext>
              </a:extLst>
            </p:cNvPr>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198;p45">
              <a:extLst>
                <a:ext uri="{FF2B5EF4-FFF2-40B4-BE49-F238E27FC236}">
                  <a16:creationId xmlns:a16="http://schemas.microsoft.com/office/drawing/2014/main" id="{12A11A98-D7A2-C911-FD55-87184D64B0EC}"/>
                </a:ext>
              </a:extLst>
            </p:cNvPr>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199;p45">
              <a:extLst>
                <a:ext uri="{FF2B5EF4-FFF2-40B4-BE49-F238E27FC236}">
                  <a16:creationId xmlns:a16="http://schemas.microsoft.com/office/drawing/2014/main" id="{6A3AE319-A39F-2DFB-6B84-63363CA3179E}"/>
                </a:ext>
              </a:extLst>
            </p:cNvPr>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200;p45">
              <a:extLst>
                <a:ext uri="{FF2B5EF4-FFF2-40B4-BE49-F238E27FC236}">
                  <a16:creationId xmlns:a16="http://schemas.microsoft.com/office/drawing/2014/main" id="{D2DF014A-3875-BA6C-4649-67DB11D169A8}"/>
                </a:ext>
              </a:extLst>
            </p:cNvPr>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1201;p45">
              <a:extLst>
                <a:ext uri="{FF2B5EF4-FFF2-40B4-BE49-F238E27FC236}">
                  <a16:creationId xmlns:a16="http://schemas.microsoft.com/office/drawing/2014/main" id="{C6574EF3-E9C4-0EDC-8087-D193342FEA3B}"/>
                </a:ext>
              </a:extLst>
            </p:cNvPr>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1202;p45">
              <a:extLst>
                <a:ext uri="{FF2B5EF4-FFF2-40B4-BE49-F238E27FC236}">
                  <a16:creationId xmlns:a16="http://schemas.microsoft.com/office/drawing/2014/main" id="{25AE9CF7-6CAB-8A25-1FFD-BA72835DCD0E}"/>
                </a:ext>
              </a:extLst>
            </p:cNvPr>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203;p45">
              <a:extLst>
                <a:ext uri="{FF2B5EF4-FFF2-40B4-BE49-F238E27FC236}">
                  <a16:creationId xmlns:a16="http://schemas.microsoft.com/office/drawing/2014/main" id="{E9DCAC4A-6483-C35D-22D2-3712075049D8}"/>
                </a:ext>
              </a:extLst>
            </p:cNvPr>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204;p45">
              <a:extLst>
                <a:ext uri="{FF2B5EF4-FFF2-40B4-BE49-F238E27FC236}">
                  <a16:creationId xmlns:a16="http://schemas.microsoft.com/office/drawing/2014/main" id="{2E3FDFC0-47D5-7F5A-B141-34BBBC44B9F4}"/>
                </a:ext>
              </a:extLst>
            </p:cNvPr>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205;p45">
              <a:extLst>
                <a:ext uri="{FF2B5EF4-FFF2-40B4-BE49-F238E27FC236}">
                  <a16:creationId xmlns:a16="http://schemas.microsoft.com/office/drawing/2014/main" id="{7781B4F2-800F-A332-C719-C38F42E9B442}"/>
                </a:ext>
              </a:extLst>
            </p:cNvPr>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 name="Google Shape;1206;p45">
              <a:extLst>
                <a:ext uri="{FF2B5EF4-FFF2-40B4-BE49-F238E27FC236}">
                  <a16:creationId xmlns:a16="http://schemas.microsoft.com/office/drawing/2014/main" id="{FEC9176C-35EF-09B4-929D-D6304634431E}"/>
                </a:ext>
              </a:extLst>
            </p:cNvPr>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1207;p45">
              <a:extLst>
                <a:ext uri="{FF2B5EF4-FFF2-40B4-BE49-F238E27FC236}">
                  <a16:creationId xmlns:a16="http://schemas.microsoft.com/office/drawing/2014/main" id="{6A59368C-ABC8-3400-FBFA-168669444427}"/>
                </a:ext>
              </a:extLst>
            </p:cNvPr>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1208;p45">
              <a:extLst>
                <a:ext uri="{FF2B5EF4-FFF2-40B4-BE49-F238E27FC236}">
                  <a16:creationId xmlns:a16="http://schemas.microsoft.com/office/drawing/2014/main" id="{B7851843-73EB-133F-2573-0E231640A38B}"/>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1209;p45">
              <a:extLst>
                <a:ext uri="{FF2B5EF4-FFF2-40B4-BE49-F238E27FC236}">
                  <a16:creationId xmlns:a16="http://schemas.microsoft.com/office/drawing/2014/main" id="{4931E7C9-4389-7BF0-5487-2991CE42868B}"/>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1210;p45">
              <a:extLst>
                <a:ext uri="{FF2B5EF4-FFF2-40B4-BE49-F238E27FC236}">
                  <a16:creationId xmlns:a16="http://schemas.microsoft.com/office/drawing/2014/main" id="{508CFD28-3308-5F4C-CF52-65D53B8F2262}"/>
                </a:ext>
              </a:extLst>
            </p:cNvPr>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1211;p45">
              <a:extLst>
                <a:ext uri="{FF2B5EF4-FFF2-40B4-BE49-F238E27FC236}">
                  <a16:creationId xmlns:a16="http://schemas.microsoft.com/office/drawing/2014/main" id="{5C2BA5E6-3ABD-2279-8E73-4DA3204EB0DC}"/>
                </a:ext>
              </a:extLst>
            </p:cNvPr>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1212;p45">
              <a:extLst>
                <a:ext uri="{FF2B5EF4-FFF2-40B4-BE49-F238E27FC236}">
                  <a16:creationId xmlns:a16="http://schemas.microsoft.com/office/drawing/2014/main" id="{1B0A5BF5-E74F-2F0F-AD0E-3CD74DA83021}"/>
                </a:ext>
              </a:extLst>
            </p:cNvPr>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1213;p45">
              <a:extLst>
                <a:ext uri="{FF2B5EF4-FFF2-40B4-BE49-F238E27FC236}">
                  <a16:creationId xmlns:a16="http://schemas.microsoft.com/office/drawing/2014/main" id="{D8995FE6-5172-189A-8B36-349A943CAAC7}"/>
                </a:ext>
              </a:extLst>
            </p:cNvPr>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965581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19452" y="1889385"/>
            <a:ext cx="3822069"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Nguồn điện xoay chiều 220 V.</a:t>
            </a:r>
          </a:p>
          <a:p>
            <a:pPr algn="just">
              <a:lnSpc>
                <a:spcPct val="150000"/>
              </a:lnSpc>
            </a:pPr>
            <a:r>
              <a:rPr lang="vi-VN" sz="2000" dirty="0"/>
              <a:t>+ VOM chỉ thị số.</a:t>
            </a:r>
          </a:p>
          <a:p>
            <a:pPr algn="just">
              <a:lnSpc>
                <a:spcPct val="150000"/>
              </a:lnSpc>
            </a:pPr>
            <a:r>
              <a:rPr lang="vi-VN" sz="2000" dirty="0"/>
              <a:t>+ Aptomat cấp điện.</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40706203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309563"/>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3.2. Quy trình sử dụng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026826"/>
            <a:ext cx="7704000" cy="3530183"/>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2611846" y="1841938"/>
            <a:ext cx="5471411" cy="2596915"/>
          </a:xfrm>
          <a:prstGeom prst="rect">
            <a:avLst/>
          </a:prstGeom>
          <a:noFill/>
        </p:spPr>
        <p:txBody>
          <a:bodyPr wrap="square" bIns="108000">
            <a:spAutoFit/>
          </a:bodyPr>
          <a:lstStyle/>
          <a:p>
            <a:pPr marL="285750" indent="-285750" algn="just">
              <a:lnSpc>
                <a:spcPct val="150000"/>
              </a:lnSpc>
              <a:buFont typeface="Arial" panose="020B0604020202020204" pitchFamily="34" charset="0"/>
              <a:buChar char="•"/>
            </a:pPr>
            <a:r>
              <a:rPr lang="vi-VN" sz="1800" dirty="0"/>
              <a:t>Thực hành đo khi không có điện theo các bước như Bảng 2.1. </a:t>
            </a:r>
          </a:p>
          <a:p>
            <a:pPr marL="285750" indent="-285750" algn="just">
              <a:lnSpc>
                <a:spcPct val="150000"/>
              </a:lnSpc>
              <a:buFont typeface="Arial" panose="020B0604020202020204" pitchFamily="34" charset="0"/>
              <a:buChar char="•"/>
            </a:pPr>
            <a:r>
              <a:rPr lang="vi-VN" sz="1800" dirty="0"/>
              <a:t>Xác định tiêu chí đánh giá các bước sử dụng VOM để đo điện áp xoay chiều như Bảng 2.1.</a:t>
            </a:r>
          </a:p>
          <a:p>
            <a:pPr marL="285750" indent="-285750" algn="just">
              <a:lnSpc>
                <a:spcPct val="150000"/>
              </a:lnSpc>
              <a:buFont typeface="Arial" panose="020B0604020202020204" pitchFamily="34" charset="0"/>
              <a:buChar char="•"/>
            </a:pPr>
            <a:r>
              <a:rPr lang="vi-VN" sz="1800" dirty="0"/>
              <a:t>Thực hành sử dụng VOM khi có điện.</a:t>
            </a:r>
          </a:p>
          <a:p>
            <a:pPr marL="285750" indent="-285750" algn="just">
              <a:lnSpc>
                <a:spcPct val="150000"/>
              </a:lnSpc>
              <a:buFont typeface="Arial" panose="020B0604020202020204" pitchFamily="34" charset="0"/>
              <a:buChar char="•"/>
            </a:pPr>
            <a:r>
              <a:rPr lang="vi-VN" sz="1800" dirty="0"/>
              <a:t>Báo cáo kết quả giá trị điện áp đo được.</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3855876" y="1274065"/>
            <a:ext cx="2983352" cy="495591"/>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HOẠT ĐỘNG NHÓM</a:t>
            </a:r>
          </a:p>
        </p:txBody>
      </p:sp>
      <p:pic>
        <p:nvPicPr>
          <p:cNvPr id="2" name="Picture 10">
            <a:extLst>
              <a:ext uri="{FF2B5EF4-FFF2-40B4-BE49-F238E27FC236}">
                <a16:creationId xmlns:a16="http://schemas.microsoft.com/office/drawing/2014/main" id="{5182D838-1E9D-0573-D733-FDC3C150F0FE}"/>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248" r="17758" b="39885"/>
          <a:stretch/>
        </p:blipFill>
        <p:spPr>
          <a:xfrm>
            <a:off x="890372" y="1846752"/>
            <a:ext cx="1551103" cy="2710257"/>
          </a:xfrm>
          <a:prstGeom prst="rect">
            <a:avLst/>
          </a:prstGeom>
        </p:spPr>
      </p:pic>
    </p:spTree>
    <p:extLst>
      <p:ext uri="{BB962C8B-B14F-4D97-AF65-F5344CB8AC3E}">
        <p14:creationId xmlns:p14="http://schemas.microsoft.com/office/powerpoint/2010/main" val="16676660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blinds(horizontal)">
                                      <p:cBhvr>
                                        <p:cTn id="10" dur="500"/>
                                        <p:tgtEl>
                                          <p:spTgt spid="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animEffect transition="in" filter="blinds(horizontal)">
                                      <p:cBhvr>
                                        <p:cTn id="15" dur="500"/>
                                        <p:tgtEl>
                                          <p:spTgt spid="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3">
                                            <p:txEl>
                                              <p:pRg st="2" end="2"/>
                                            </p:txEl>
                                          </p:spTgt>
                                        </p:tgtEl>
                                        <p:attrNameLst>
                                          <p:attrName>style.visibility</p:attrName>
                                        </p:attrNameLst>
                                      </p:cBhvr>
                                      <p:to>
                                        <p:strVal val="visible"/>
                                      </p:to>
                                    </p:set>
                                    <p:animEffect transition="in" filter="blinds(horizontal)">
                                      <p:cBhvr>
                                        <p:cTn id="20" dur="500"/>
                                        <p:tgtEl>
                                          <p:spTgt spid="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3">
                                            <p:txEl>
                                              <p:pRg st="3" end="3"/>
                                            </p:txEl>
                                          </p:spTgt>
                                        </p:tgtEl>
                                        <p:attrNameLst>
                                          <p:attrName>style.visibility</p:attrName>
                                        </p:attrNameLst>
                                      </p:cBhvr>
                                      <p:to>
                                        <p:strVal val="visible"/>
                                      </p:to>
                                    </p:set>
                                    <p:animEffect transition="in" filter="blinds(horizontal)">
                                      <p:cBhvr>
                                        <p:cTn id="25" dur="5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19452" y="1889385"/>
            <a:ext cx="3822069"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Nguồn điện xoay chiều 220 V.</a:t>
            </a:r>
          </a:p>
          <a:p>
            <a:pPr algn="just">
              <a:lnSpc>
                <a:spcPct val="150000"/>
              </a:lnSpc>
            </a:pPr>
            <a:r>
              <a:rPr lang="vi-VN" sz="2000" dirty="0"/>
              <a:t>+ VOM chỉ thị số.</a:t>
            </a:r>
          </a:p>
          <a:p>
            <a:pPr algn="just">
              <a:lnSpc>
                <a:spcPct val="150000"/>
              </a:lnSpc>
            </a:pPr>
            <a:r>
              <a:rPr lang="vi-VN" sz="2000" dirty="0"/>
              <a:t>+ Aptomat cấp điện.</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26420831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2000" dirty="0">
                <a:solidFill>
                  <a:srgbClr val="C00000"/>
                </a:solidFill>
                <a:latin typeface="Arial" panose="020B0604020202020204" pitchFamily="34" charset="0"/>
                <a:cs typeface="Arial" panose="020B0604020202020204" pitchFamily="34" charset="0"/>
              </a:rPr>
              <a:t>Các bước sử dụng VOM để đo điện áp xoay chiều</a:t>
            </a: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294256701"/>
              </p:ext>
            </p:extLst>
          </p:nvPr>
        </p:nvGraphicFramePr>
        <p:xfrm>
          <a:off x="713224" y="1429839"/>
          <a:ext cx="8110734" cy="3171294"/>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u="none" strike="noStrike" cap="none" dirty="0">
                          <a:solidFill>
                            <a:srgbClr val="000000"/>
                          </a:solidFill>
                          <a:effectLst/>
                          <a:sym typeface="Arial"/>
                        </a:rPr>
                        <a:t>Bước 1: Chọn đại lượng điện và thang đo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sym typeface="Arial"/>
                        </a:rPr>
                        <a:t>Vặn núm xoay tới vị trí đo đại lượng điện áp xoay chiều và thang đo có giá trị lớn hơn, gần nhất với giá trị cần đo.</a:t>
                      </a:r>
                      <a:endParaRPr lang="vi-VN" sz="1800" b="0" i="0" u="none" strike="noStrike" cap="none" dirty="0">
                        <a:solidFill>
                          <a:srgbClr val="000000"/>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sym typeface="Arial"/>
                        </a:rPr>
                        <a:t>Đúng đại lượng cần đo và thang đo điện áp xoay chiều.</a:t>
                      </a:r>
                      <a:endParaRPr lang="vi-VN" sz="1800" b="0" i="0" u="none" strike="noStrike" cap="none" dirty="0">
                        <a:solidFill>
                          <a:srgbClr val="000000"/>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6" name="Picture 5">
            <a:extLst>
              <a:ext uri="{FF2B5EF4-FFF2-40B4-BE49-F238E27FC236}">
                <a16:creationId xmlns:a16="http://schemas.microsoft.com/office/drawing/2014/main" id="{326DD37B-2142-65DB-5D98-4FFF4801F060}"/>
              </a:ext>
            </a:extLst>
          </p:cNvPr>
          <p:cNvPicPr>
            <a:picLocks noChangeAspect="1"/>
          </p:cNvPicPr>
          <p:nvPr/>
        </p:nvPicPr>
        <p:blipFill>
          <a:blip r:embed="rId3"/>
          <a:stretch>
            <a:fillRect/>
          </a:stretch>
        </p:blipFill>
        <p:spPr>
          <a:xfrm>
            <a:off x="6204288" y="2136175"/>
            <a:ext cx="2533312" cy="2303202"/>
          </a:xfrm>
          <a:prstGeom prst="rect">
            <a:avLst/>
          </a:prstGeom>
        </p:spPr>
      </p:pic>
    </p:spTree>
    <p:extLst>
      <p:ext uri="{BB962C8B-B14F-4D97-AF65-F5344CB8AC3E}">
        <p14:creationId xmlns:p14="http://schemas.microsoft.com/office/powerpoint/2010/main" val="661471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1850329112"/>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2: Tiến hành đo</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p>
                      <a:pPr algn="just">
                        <a:lnSpc>
                          <a:spcPct val="150000"/>
                        </a:lnSpc>
                      </a:pPr>
                      <a:r>
                        <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Kết nối hai đầu que đo với hai cực tính nguồn điện xoay chiều cần đo.</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5" name="Picture 4">
            <a:extLst>
              <a:ext uri="{FF2B5EF4-FFF2-40B4-BE49-F238E27FC236}">
                <a16:creationId xmlns:a16="http://schemas.microsoft.com/office/drawing/2014/main" id="{C6E8B67A-99B0-3136-8347-6C030DDB9676}"/>
              </a:ext>
            </a:extLst>
          </p:cNvPr>
          <p:cNvPicPr>
            <a:picLocks noChangeAspect="1"/>
          </p:cNvPicPr>
          <p:nvPr/>
        </p:nvPicPr>
        <p:blipFill>
          <a:blip r:embed="rId3"/>
          <a:srcRect/>
          <a:stretch/>
        </p:blipFill>
        <p:spPr>
          <a:xfrm>
            <a:off x="6246808" y="1202873"/>
            <a:ext cx="2382956" cy="1620156"/>
          </a:xfrm>
          <a:prstGeom prst="rect">
            <a:avLst/>
          </a:prstGeom>
        </p:spPr>
      </p:pic>
      <p:pic>
        <p:nvPicPr>
          <p:cNvPr id="7" name="Picture 6">
            <a:extLst>
              <a:ext uri="{FF2B5EF4-FFF2-40B4-BE49-F238E27FC236}">
                <a16:creationId xmlns:a16="http://schemas.microsoft.com/office/drawing/2014/main" id="{ED4CB23C-97A0-3265-32E0-EC4E1157071B}"/>
              </a:ext>
            </a:extLst>
          </p:cNvPr>
          <p:cNvPicPr>
            <a:picLocks noChangeAspect="1"/>
          </p:cNvPicPr>
          <p:nvPr/>
        </p:nvPicPr>
        <p:blipFill>
          <a:blip r:embed="rId4"/>
          <a:stretch>
            <a:fillRect/>
          </a:stretch>
        </p:blipFill>
        <p:spPr>
          <a:xfrm>
            <a:off x="6705861" y="3025639"/>
            <a:ext cx="1464850" cy="1713275"/>
          </a:xfrm>
          <a:prstGeom prst="rect">
            <a:avLst/>
          </a:prstGeom>
        </p:spPr>
      </p:pic>
    </p:spTree>
    <p:extLst>
      <p:ext uri="{BB962C8B-B14F-4D97-AF65-F5344CB8AC3E}">
        <p14:creationId xmlns:p14="http://schemas.microsoft.com/office/powerpoint/2010/main" val="1363510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48480" y="2215468"/>
            <a:ext cx="3822069" cy="1944878"/>
          </a:xfrm>
          <a:prstGeom prst="rect">
            <a:avLst/>
          </a:prstGeom>
          <a:noFill/>
        </p:spPr>
        <p:txBody>
          <a:bodyPr wrap="square" bIns="108000">
            <a:spAutoFit/>
          </a:bodyPr>
          <a:lstStyle/>
          <a:p>
            <a:pPr algn="just">
              <a:lnSpc>
                <a:spcPct val="150000"/>
              </a:lnSpc>
            </a:pPr>
            <a:r>
              <a:rPr lang="vi-VN" sz="2000" dirty="0"/>
              <a:t>- Thực hiện đo điện áp xoay chiều trong gia đình bằng VOM.</a:t>
            </a:r>
          </a:p>
          <a:p>
            <a:pPr algn="just">
              <a:lnSpc>
                <a:spcPct val="150000"/>
              </a:lnSpc>
            </a:pPr>
            <a:r>
              <a:rPr lang="vi-VN" sz="2000" dirty="0"/>
              <a:t>- Đọc, ghi lại kết quả đo và báo cáo giá trị điện áp đo được.</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6" y="1333786"/>
            <a:ext cx="4690258"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rgbClr val="FFFFFF"/>
                </a:solidFill>
                <a:latin typeface="Arial" panose="020B0604020202020204" pitchFamily="34" charset="0"/>
                <a:cs typeface="Arial" panose="020B0604020202020204" pitchFamily="34" charset="0"/>
              </a:rPr>
              <a:t>Thực </a:t>
            </a:r>
            <a:r>
              <a:rPr lang="vi-VN" sz="2200" b="1" dirty="0">
                <a:solidFill>
                  <a:srgbClr val="FFFFFF"/>
                </a:solidFill>
                <a:latin typeface="Arial" panose="020B0604020202020204" pitchFamily="34" charset="0"/>
                <a:cs typeface="Arial" panose="020B0604020202020204" pitchFamily="34" charset="0"/>
              </a:rPr>
              <a:t>hiện đo và báo cáo kết quả</a:t>
            </a:r>
          </a:p>
        </p:txBody>
      </p:sp>
      <p:sp>
        <p:nvSpPr>
          <p:cNvPr id="5" name="Freeform 9">
            <a:extLst>
              <a:ext uri="{FF2B5EF4-FFF2-40B4-BE49-F238E27FC236}">
                <a16:creationId xmlns:a16="http://schemas.microsoft.com/office/drawing/2014/main" id="{1DBFF36C-0F78-12F1-B4A3-A8D088CC1102}"/>
              </a:ext>
            </a:extLst>
          </p:cNvPr>
          <p:cNvSpPr/>
          <p:nvPr/>
        </p:nvSpPr>
        <p:spPr>
          <a:xfrm>
            <a:off x="1573451" y="2096980"/>
            <a:ext cx="1738844" cy="2415059"/>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499321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4.2. Thực hành đo điện trở</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250143" y="1835983"/>
            <a:ext cx="4472514"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Điện trở.</a:t>
            </a:r>
          </a:p>
          <a:p>
            <a:pPr algn="just">
              <a:lnSpc>
                <a:spcPct val="150000"/>
              </a:lnSpc>
            </a:pPr>
            <a:r>
              <a:rPr lang="vi-VN" sz="2000" dirty="0"/>
              <a:t>+ VOM chỉ thị số.</a:t>
            </a:r>
          </a:p>
          <a:p>
            <a:pPr algn="just">
              <a:lnSpc>
                <a:spcPct val="150000"/>
              </a:lnSpc>
            </a:pPr>
            <a:r>
              <a:rPr lang="vi-VN" sz="2000" dirty="0"/>
              <a:t>+ Bảng thí nghiệm điện tử Testboard.</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39441976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2000" dirty="0">
                <a:solidFill>
                  <a:srgbClr val="C00000"/>
                </a:solidFill>
                <a:latin typeface="Arial" panose="020B0604020202020204" pitchFamily="34" charset="0"/>
                <a:cs typeface="Arial" panose="020B0604020202020204" pitchFamily="34" charset="0"/>
              </a:rPr>
              <a:t>Các bước sử dụng VOM để đo điện trở</a:t>
            </a: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207107629"/>
              </p:ext>
            </p:extLst>
          </p:nvPr>
        </p:nvGraphicFramePr>
        <p:xfrm>
          <a:off x="713224" y="1429839"/>
          <a:ext cx="8110734" cy="3171294"/>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1: Chọn đại lượng điện và thang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Vặn núm xoay tới vị trí đo đại lượng điện trở và thang đo có giá trị lớn hơn, gần nhất với giá trị cần đo.</a:t>
                      </a: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chemeClr val="tx1">
                              <a:lumMod val="50000"/>
                            </a:schemeClr>
                          </a:solidFill>
                          <a:effectLst/>
                          <a:sym typeface="Arial"/>
                        </a:rPr>
                        <a:t>Đúng đại lượng cần đo và thang đo điện áp xoay chiều.</a:t>
                      </a:r>
                      <a:endParaRPr lang="vi-VN" sz="1800" b="0" i="0" u="none" strike="noStrike" cap="none" dirty="0">
                        <a:solidFill>
                          <a:schemeClr val="tx1">
                            <a:lumMod val="50000"/>
                          </a:schemeClr>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6" name="Picture 5">
            <a:extLst>
              <a:ext uri="{FF2B5EF4-FFF2-40B4-BE49-F238E27FC236}">
                <a16:creationId xmlns:a16="http://schemas.microsoft.com/office/drawing/2014/main" id="{326DD37B-2142-65DB-5D98-4FFF4801F060}"/>
              </a:ext>
            </a:extLst>
          </p:cNvPr>
          <p:cNvPicPr>
            <a:picLocks noChangeAspect="1"/>
          </p:cNvPicPr>
          <p:nvPr/>
        </p:nvPicPr>
        <p:blipFill>
          <a:blip r:embed="rId3"/>
          <a:stretch>
            <a:fillRect/>
          </a:stretch>
        </p:blipFill>
        <p:spPr>
          <a:xfrm>
            <a:off x="6204288" y="2136175"/>
            <a:ext cx="2533312" cy="2303202"/>
          </a:xfrm>
          <a:prstGeom prst="rect">
            <a:avLst/>
          </a:prstGeom>
        </p:spPr>
      </p:pic>
    </p:spTree>
    <p:extLst>
      <p:ext uri="{BB962C8B-B14F-4D97-AF65-F5344CB8AC3E}">
        <p14:creationId xmlns:p14="http://schemas.microsoft.com/office/powerpoint/2010/main" val="26022885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971020290"/>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2: Tiến hành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Kết nối hai đầu que đo với hai đầu điện trở.</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2" name="Picture 1">
            <a:extLst>
              <a:ext uri="{FF2B5EF4-FFF2-40B4-BE49-F238E27FC236}">
                <a16:creationId xmlns:a16="http://schemas.microsoft.com/office/drawing/2014/main" id="{F5B58F8C-F94F-A642-47E9-AF8E0893C341}"/>
              </a:ext>
            </a:extLst>
          </p:cNvPr>
          <p:cNvPicPr>
            <a:picLocks noChangeAspect="1"/>
          </p:cNvPicPr>
          <p:nvPr/>
        </p:nvPicPr>
        <p:blipFill>
          <a:blip r:embed="rId3"/>
          <a:srcRect/>
          <a:stretch/>
        </p:blipFill>
        <p:spPr>
          <a:xfrm>
            <a:off x="6406443" y="1129113"/>
            <a:ext cx="2135214" cy="1752702"/>
          </a:xfrm>
          <a:prstGeom prst="rect">
            <a:avLst/>
          </a:prstGeom>
        </p:spPr>
      </p:pic>
      <p:pic>
        <p:nvPicPr>
          <p:cNvPr id="3" name="Picture 2">
            <a:extLst>
              <a:ext uri="{FF2B5EF4-FFF2-40B4-BE49-F238E27FC236}">
                <a16:creationId xmlns:a16="http://schemas.microsoft.com/office/drawing/2014/main" id="{4703F911-CB84-8A93-AF2A-84BEC501F5F7}"/>
              </a:ext>
            </a:extLst>
          </p:cNvPr>
          <p:cNvPicPr>
            <a:picLocks noChangeAspect="1"/>
          </p:cNvPicPr>
          <p:nvPr/>
        </p:nvPicPr>
        <p:blipFill>
          <a:blip r:embed="rId4"/>
          <a:stretch>
            <a:fillRect/>
          </a:stretch>
        </p:blipFill>
        <p:spPr>
          <a:xfrm>
            <a:off x="6525542" y="3041213"/>
            <a:ext cx="1897016" cy="1752702"/>
          </a:xfrm>
          <a:prstGeom prst="rect">
            <a:avLst/>
          </a:prstGeom>
        </p:spPr>
      </p:pic>
    </p:spTree>
    <p:extLst>
      <p:ext uri="{BB962C8B-B14F-4D97-AF65-F5344CB8AC3E}">
        <p14:creationId xmlns:p14="http://schemas.microsoft.com/office/powerpoint/2010/main" val="21698486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KHỞI ĐỘNG</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296649"/>
            <a:ext cx="7704000" cy="3252866"/>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44381" y="1546655"/>
            <a:ext cx="2519284" cy="2805320"/>
          </a:xfrm>
          <a:prstGeom prst="rect">
            <a:avLst/>
          </a:prstGeom>
          <a:noFill/>
        </p:spPr>
        <p:txBody>
          <a:bodyPr wrap="square" rtlCol="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hồ vạn năng trong hình dùng để đo cường độ dòng điện, điện áp xoay chiều, điện áp một chiều,…</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F0F6BA7-769B-9AE2-9CD4-0A751F0C940A}"/>
              </a:ext>
            </a:extLst>
          </p:cNvPr>
          <p:cNvGrpSpPr/>
          <p:nvPr/>
        </p:nvGrpSpPr>
        <p:grpSpPr>
          <a:xfrm>
            <a:off x="3547516" y="1349115"/>
            <a:ext cx="4792632" cy="3200400"/>
            <a:chOff x="3631368" y="1349115"/>
            <a:chExt cx="4792632" cy="3200400"/>
          </a:xfrm>
        </p:grpSpPr>
        <p:pic>
          <p:nvPicPr>
            <p:cNvPr id="1026" name="Picture 2" descr="Đồng hồ vạn năng Peakmeter PM8232 - TKTECH Co., LTD">
              <a:extLst>
                <a:ext uri="{FF2B5EF4-FFF2-40B4-BE49-F238E27FC236}">
                  <a16:creationId xmlns:a16="http://schemas.microsoft.com/office/drawing/2014/main" id="{BE54B441-804B-7EE4-B21E-BBAB8F753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90" t="13698" r="14591" b="11548"/>
            <a:stretch/>
          </p:blipFill>
          <p:spPr bwMode="auto">
            <a:xfrm>
              <a:off x="6003561" y="1349115"/>
              <a:ext cx="242043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hồ vạn năng Kyoritsu 1110">
              <a:extLst>
                <a:ext uri="{FF2B5EF4-FFF2-40B4-BE49-F238E27FC236}">
                  <a16:creationId xmlns:a16="http://schemas.microsoft.com/office/drawing/2014/main" id="{F924820E-03B9-C329-A383-39B386E7E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8" r="6248"/>
            <a:stretch/>
          </p:blipFill>
          <p:spPr bwMode="auto">
            <a:xfrm>
              <a:off x="3631368" y="1663439"/>
              <a:ext cx="2204490" cy="25192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1721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400551"/>
            <a:ext cx="7545036" cy="970062"/>
          </a:xfrm>
          <a:prstGeom prst="rect">
            <a:avLst/>
          </a:prstGeom>
        </p:spPr>
        <p:txBody>
          <a:bodyPr spcFirstLastPara="1" wrap="square" lIns="91425" tIns="91425" rIns="91425" bIns="91425" anchor="ctr" anchorCtr="0">
            <a:noAutofit/>
          </a:bodyPr>
          <a:lstStyle/>
          <a:p>
            <a:pPr algn="just">
              <a:lnSpc>
                <a:spcPct val="150000"/>
              </a:lnSpc>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4.3. Thực hành đo cường độ dòng điện xoay chiều bằng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763486"/>
            <a:ext cx="7545036" cy="3084911"/>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250143" y="1835983"/>
            <a:ext cx="5134578" cy="3012414"/>
          </a:xfrm>
          <a:prstGeom prst="rect">
            <a:avLst/>
          </a:prstGeom>
          <a:noFill/>
        </p:spPr>
        <p:txBody>
          <a:bodyPr wrap="square" bIns="108000">
            <a:spAutoFit/>
          </a:bodyPr>
          <a:lstStyle/>
          <a:p>
            <a:pPr algn="ctr">
              <a:lnSpc>
                <a:spcPct val="150000"/>
              </a:lnSpc>
            </a:pPr>
            <a:r>
              <a:rPr lang="vi-VN" sz="18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1800" dirty="0"/>
              <a:t>+ Mạch điện xoay chiều gồm: nguồn điện 220 V; bóng đèn sợi đốt 220 V – 100 W hoặc phụ tải khác tương đương.</a:t>
            </a:r>
          </a:p>
          <a:p>
            <a:pPr algn="just">
              <a:lnSpc>
                <a:spcPct val="150000"/>
              </a:lnSpc>
            </a:pPr>
            <a:r>
              <a:rPr lang="vi-VN" sz="1800" dirty="0"/>
              <a:t>+ Ampe kìm.</a:t>
            </a:r>
          </a:p>
          <a:p>
            <a:pPr algn="just">
              <a:lnSpc>
                <a:spcPct val="150000"/>
              </a:lnSpc>
            </a:pPr>
            <a:r>
              <a:rPr lang="vi-VN" sz="1800" dirty="0"/>
              <a:t>+ Tua vít 4 cạnh.</a:t>
            </a:r>
          </a:p>
          <a:p>
            <a:pPr algn="just">
              <a:lnSpc>
                <a:spcPct val="150000"/>
              </a:lnSpc>
            </a:pPr>
            <a:r>
              <a:rPr lang="vi-VN" sz="18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542645"/>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9784046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1800" dirty="0">
                <a:solidFill>
                  <a:srgbClr val="C00000"/>
                </a:solidFill>
                <a:latin typeface="Arial" panose="020B0604020202020204" pitchFamily="34" charset="0"/>
                <a:cs typeface="Arial" panose="020B0604020202020204" pitchFamily="34" charset="0"/>
              </a:rPr>
              <a:t>Các bước sử dụng AMPE KÌM đo </a:t>
            </a:r>
            <a:r>
              <a:rPr lang="vi-VN"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cường độ dòng điện xoay chiều</a:t>
            </a:r>
            <a:endParaRPr lang="vi-VN" sz="1800" dirty="0">
              <a:solidFill>
                <a:srgbClr val="C00000"/>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1769794211"/>
              </p:ext>
            </p:extLst>
          </p:nvPr>
        </p:nvGraphicFramePr>
        <p:xfrm>
          <a:off x="713224" y="1429839"/>
          <a:ext cx="8110734" cy="3515905"/>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1: Chọn đại lượng điện và thang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Vặn núm xoay tới vị trí đo cường độ dòng điện xoay chiều và thang đo có giá trị lớn hơn, gần nhất với giá trị cần đo.</a:t>
                      </a: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chemeClr val="tx1">
                              <a:lumMod val="50000"/>
                            </a:schemeClr>
                          </a:solidFill>
                          <a:effectLst/>
                          <a:sym typeface="Arial"/>
                        </a:rPr>
                        <a:t>Đúng đại lượng cần đo và thang đo điện áp xoay chiều.</a:t>
                      </a:r>
                      <a:endParaRPr lang="vi-VN" sz="1800" b="0" i="0" u="none" strike="noStrike" cap="none" dirty="0">
                        <a:solidFill>
                          <a:schemeClr val="tx1">
                            <a:lumMod val="50000"/>
                          </a:schemeClr>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2" name="Picture 1">
            <a:extLst>
              <a:ext uri="{FF2B5EF4-FFF2-40B4-BE49-F238E27FC236}">
                <a16:creationId xmlns:a16="http://schemas.microsoft.com/office/drawing/2014/main" id="{A417373F-8E63-39AB-953A-883A9E986D73}"/>
              </a:ext>
            </a:extLst>
          </p:cNvPr>
          <p:cNvPicPr>
            <a:picLocks noChangeAspect="1"/>
          </p:cNvPicPr>
          <p:nvPr/>
        </p:nvPicPr>
        <p:blipFill>
          <a:blip r:embed="rId3"/>
          <a:srcRect/>
          <a:stretch/>
        </p:blipFill>
        <p:spPr>
          <a:xfrm>
            <a:off x="6686782" y="2125981"/>
            <a:ext cx="1491126" cy="2674619"/>
          </a:xfrm>
          <a:prstGeom prst="rect">
            <a:avLst/>
          </a:prstGeom>
        </p:spPr>
      </p:pic>
    </p:spTree>
    <p:extLst>
      <p:ext uri="{BB962C8B-B14F-4D97-AF65-F5344CB8AC3E}">
        <p14:creationId xmlns:p14="http://schemas.microsoft.com/office/powerpoint/2010/main" val="25756613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32203191"/>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2: Tiến hành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Kẹp một dây điện cấp nguồn cho bóng đèn vào hàm kẹp.</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4" name="Picture 3">
            <a:extLst>
              <a:ext uri="{FF2B5EF4-FFF2-40B4-BE49-F238E27FC236}">
                <a16:creationId xmlns:a16="http://schemas.microsoft.com/office/drawing/2014/main" id="{73C000C5-C93C-F333-73EE-663A5A6D17C1}"/>
              </a:ext>
            </a:extLst>
          </p:cNvPr>
          <p:cNvPicPr>
            <a:picLocks noChangeAspect="1"/>
          </p:cNvPicPr>
          <p:nvPr/>
        </p:nvPicPr>
        <p:blipFill>
          <a:blip r:embed="rId3"/>
          <a:srcRect/>
          <a:stretch/>
        </p:blipFill>
        <p:spPr>
          <a:xfrm>
            <a:off x="6526646" y="1150985"/>
            <a:ext cx="1800926" cy="1679213"/>
          </a:xfrm>
          <a:prstGeom prst="rect">
            <a:avLst/>
          </a:prstGeom>
        </p:spPr>
      </p:pic>
      <p:pic>
        <p:nvPicPr>
          <p:cNvPr id="5" name="Picture 4">
            <a:extLst>
              <a:ext uri="{FF2B5EF4-FFF2-40B4-BE49-F238E27FC236}">
                <a16:creationId xmlns:a16="http://schemas.microsoft.com/office/drawing/2014/main" id="{2EE67BC7-E047-BDA7-B024-BFD8A1D041A5}"/>
              </a:ext>
            </a:extLst>
          </p:cNvPr>
          <p:cNvPicPr>
            <a:picLocks noChangeAspect="1"/>
          </p:cNvPicPr>
          <p:nvPr/>
        </p:nvPicPr>
        <p:blipFill>
          <a:blip r:embed="rId4"/>
          <a:srcRect/>
          <a:stretch/>
        </p:blipFill>
        <p:spPr>
          <a:xfrm>
            <a:off x="6342678" y="3074186"/>
            <a:ext cx="2221658" cy="1625055"/>
          </a:xfrm>
          <a:prstGeom prst="rect">
            <a:avLst/>
          </a:prstGeom>
        </p:spPr>
      </p:pic>
    </p:spTree>
    <p:extLst>
      <p:ext uri="{BB962C8B-B14F-4D97-AF65-F5344CB8AC3E}">
        <p14:creationId xmlns:p14="http://schemas.microsoft.com/office/powerpoint/2010/main" val="36274496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ysClr val="windowText" lastClr="000000"/>
                </a:solidFill>
                <a:latin typeface="Arial" panose="020B0604020202020204" pitchFamily="34" charset="0"/>
                <a:cs typeface="Arial" panose="020B0604020202020204" pitchFamily="34" charset="0"/>
              </a:rPr>
              <a:t>Câu 1:</a:t>
            </a:r>
            <a:r>
              <a:rPr lang="en-US" sz="2400" b="1" kern="1200" dirty="0">
                <a:solidFill>
                  <a:sysClr val="windowText" lastClr="000000"/>
                </a:solidFill>
                <a:latin typeface="Arial" panose="020B0604020202020204" pitchFamily="34" charset="0"/>
                <a:cs typeface="Arial" panose="020B0604020202020204" pitchFamily="34" charset="0"/>
              </a:rPr>
              <a:t> </a:t>
            </a:r>
            <a:r>
              <a:rPr lang="vi-VN" sz="2400" dirty="0">
                <a:solidFill>
                  <a:sysClr val="windowText" lastClr="000000"/>
                </a:solidFill>
                <a:latin typeface="Arial" panose="020B0604020202020204" pitchFamily="34" charset="0"/>
                <a:cs typeface="Arial" panose="020B0604020202020204" pitchFamily="34" charset="0"/>
              </a:rPr>
              <a:t>Công tơ điện một pha </a:t>
            </a:r>
            <a:r>
              <a:rPr lang="vi-VN" sz="2400" b="1" dirty="0">
                <a:solidFill>
                  <a:sysClr val="windowText" lastClr="000000"/>
                </a:solidFill>
                <a:latin typeface="Arial" panose="020B0604020202020204" pitchFamily="34" charset="0"/>
                <a:cs typeface="Arial" panose="020B0604020202020204" pitchFamily="34" charset="0"/>
              </a:rPr>
              <a:t>không</a:t>
            </a:r>
            <a:r>
              <a:rPr lang="vi-VN" sz="2400" dirty="0">
                <a:solidFill>
                  <a:sysClr val="windowText" lastClr="000000"/>
                </a:solidFill>
                <a:latin typeface="Arial" panose="020B0604020202020204" pitchFamily="34" charset="0"/>
                <a:cs typeface="Arial" panose="020B0604020202020204" pitchFamily="34" charset="0"/>
              </a:rPr>
              <a:t> bao gồm bộ phận nào?</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Vỏ.</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Thang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C. Màn hình hiển thị.</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D. Các cực nối điện.</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3415744"/>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B. Thang đo.</a:t>
            </a:r>
          </a:p>
        </p:txBody>
      </p:sp>
    </p:spTree>
    <p:extLst>
      <p:ext uri="{BB962C8B-B14F-4D97-AF65-F5344CB8AC3E}">
        <p14:creationId xmlns:p14="http://schemas.microsoft.com/office/powerpoint/2010/main" val="153433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2:</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Bộ phận số (3) trên đồng hồ vạn năng có tên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Màn hình hiển thị.</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Que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pt-BR" sz="2400" dirty="0">
                <a:solidFill>
                  <a:schemeClr val="tx1">
                    <a:lumMod val="50000"/>
                  </a:schemeClr>
                </a:solidFill>
                <a:latin typeface="Arial" panose="020B0604020202020204" pitchFamily="34" charset="0"/>
                <a:cs typeface="Arial" panose="020B0604020202020204" pitchFamily="34" charset="0"/>
              </a:rPr>
              <a:t>C. Giắc cắm que đo.</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en-US" sz="2400" dirty="0">
                <a:solidFill>
                  <a:schemeClr val="tx1">
                    <a:lumMod val="50000"/>
                  </a:schemeClr>
                </a:solidFill>
                <a:latin typeface="Arial" panose="020B0604020202020204" pitchFamily="34" charset="0"/>
                <a:cs typeface="Arial" panose="020B0604020202020204" pitchFamily="34" charset="0"/>
              </a:rPr>
              <a:t>D. </a:t>
            </a:r>
            <a:r>
              <a:rPr lang="en-US" sz="2400" dirty="0" err="1">
                <a:solidFill>
                  <a:schemeClr val="tx1">
                    <a:lumMod val="50000"/>
                  </a:schemeClr>
                </a:solidFill>
                <a:latin typeface="Arial" panose="020B0604020202020204" pitchFamily="34" charset="0"/>
                <a:cs typeface="Arial" panose="020B0604020202020204" pitchFamily="34" charset="0"/>
              </a:rPr>
              <a:t>Núm</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xoay</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chọn</a:t>
            </a:r>
            <a:r>
              <a:rPr lang="en-US" sz="2400" dirty="0">
                <a:solidFill>
                  <a:schemeClr val="tx1">
                    <a:lumMod val="50000"/>
                  </a:schemeClr>
                </a:solidFill>
                <a:latin typeface="Arial" panose="020B0604020202020204" pitchFamily="34" charset="0"/>
                <a:cs typeface="Arial" panose="020B0604020202020204" pitchFamily="34" charset="0"/>
              </a:rPr>
              <a:t> thang </a:t>
            </a:r>
            <a:r>
              <a:rPr lang="en-US" sz="2400" dirty="0" err="1">
                <a:solidFill>
                  <a:schemeClr val="tx1">
                    <a:lumMod val="50000"/>
                  </a:schemeClr>
                </a:solidFill>
                <a:latin typeface="Arial" panose="020B0604020202020204" pitchFamily="34" charset="0"/>
                <a:cs typeface="Arial" panose="020B0604020202020204" pitchFamily="34" charset="0"/>
              </a:rPr>
              <a:t>đo</a:t>
            </a:r>
            <a:r>
              <a:rPr lang="en-US" sz="2400" dirty="0">
                <a:solidFill>
                  <a:schemeClr val="tx1">
                    <a:lumMod val="50000"/>
                  </a:schemeClr>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50727" y="3420907"/>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solidFill>
                  <a:schemeClr val="tx1">
                    <a:lumMod val="50000"/>
                  </a:schemeClr>
                </a:solidFill>
                <a:latin typeface="Arial" panose="020B0604020202020204" pitchFamily="34" charset="0"/>
                <a:cs typeface="Arial" panose="020B0604020202020204" pitchFamily="34" charset="0"/>
              </a:rPr>
              <a:t>D. </a:t>
            </a:r>
            <a:r>
              <a:rPr lang="en-US" sz="2400" dirty="0" err="1">
                <a:solidFill>
                  <a:schemeClr val="tx1">
                    <a:lumMod val="50000"/>
                  </a:schemeClr>
                </a:solidFill>
                <a:latin typeface="Arial" panose="020B0604020202020204" pitchFamily="34" charset="0"/>
                <a:cs typeface="Arial" panose="020B0604020202020204" pitchFamily="34" charset="0"/>
              </a:rPr>
              <a:t>Núm</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xoay</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chọn</a:t>
            </a:r>
            <a:r>
              <a:rPr lang="en-US" sz="2400" dirty="0">
                <a:solidFill>
                  <a:schemeClr val="tx1">
                    <a:lumMod val="50000"/>
                  </a:schemeClr>
                </a:solidFill>
                <a:latin typeface="Arial" panose="020B0604020202020204" pitchFamily="34" charset="0"/>
                <a:cs typeface="Arial" panose="020B0604020202020204" pitchFamily="34" charset="0"/>
              </a:rPr>
              <a:t> thang </a:t>
            </a:r>
            <a:r>
              <a:rPr lang="en-US" sz="2400" dirty="0" err="1">
                <a:solidFill>
                  <a:schemeClr val="tx1">
                    <a:lumMod val="50000"/>
                  </a:schemeClr>
                </a:solidFill>
                <a:latin typeface="Arial" panose="020B0604020202020204" pitchFamily="34" charset="0"/>
                <a:cs typeface="Arial" panose="020B0604020202020204" pitchFamily="34" charset="0"/>
              </a:rPr>
              <a:t>đo</a:t>
            </a:r>
            <a:r>
              <a:rPr lang="en-US" sz="240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9537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3:</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rPr>
              <a:t>Công dụng của công tơ điện một pha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A. Đo điện năng tiêu thụ của các đồ dùng điện trong gia đình.</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000" dirty="0">
                <a:solidFill>
                  <a:schemeClr val="tx1">
                    <a:lumMod val="50000"/>
                  </a:schemeClr>
                </a:solidFill>
              </a:rPr>
              <a:t>B. Đo các thông số điện.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C. Đo cường độ </a:t>
            </a:r>
          </a:p>
          <a:p>
            <a:pPr algn="ctr">
              <a:lnSpc>
                <a:spcPct val="150000"/>
              </a:lnSpc>
            </a:pPr>
            <a:r>
              <a:rPr lang="vi-VN" sz="2000" dirty="0">
                <a:solidFill>
                  <a:schemeClr val="tx1">
                    <a:lumMod val="50000"/>
                  </a:schemeClr>
                </a:solidFill>
              </a:rPr>
              <a:t>dòng điện xoay chiều.</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D. Đo điện áp một chiều </a:t>
            </a:r>
          </a:p>
          <a:p>
            <a:pPr algn="ctr">
              <a:lnSpc>
                <a:spcPct val="150000"/>
              </a:lnSpc>
            </a:pPr>
            <a:r>
              <a:rPr lang="vi-VN" sz="2000" dirty="0">
                <a:solidFill>
                  <a:schemeClr val="tx1">
                    <a:lumMod val="50000"/>
                  </a:schemeClr>
                </a:solidFill>
              </a:rPr>
              <a:t>hoặc xoay chiều.</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rPr>
              <a:t>A. Đo điện năng tiêu thụ của các đồ dùng điện trong gia đình.</a:t>
            </a:r>
          </a:p>
        </p:txBody>
      </p:sp>
    </p:spTree>
    <p:extLst>
      <p:ext uri="{BB962C8B-B14F-4D97-AF65-F5344CB8AC3E}">
        <p14:creationId xmlns:p14="http://schemas.microsoft.com/office/powerpoint/2010/main" val="391685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4:</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Đâu </a:t>
            </a:r>
            <a:r>
              <a:rPr lang="vi-VN" sz="2400" b="1" dirty="0">
                <a:solidFill>
                  <a:schemeClr val="tx1">
                    <a:lumMod val="50000"/>
                  </a:schemeClr>
                </a:solidFill>
                <a:latin typeface="Arial" panose="020B0604020202020204" pitchFamily="34" charset="0"/>
                <a:cs typeface="Arial" panose="020B0604020202020204" pitchFamily="34" charset="0"/>
              </a:rPr>
              <a:t>không</a:t>
            </a:r>
            <a:r>
              <a:rPr lang="vi-VN" sz="2400" dirty="0">
                <a:solidFill>
                  <a:schemeClr val="tx1">
                    <a:lumMod val="50000"/>
                  </a:schemeClr>
                </a:solidFill>
                <a:latin typeface="Arial" panose="020B0604020202020204" pitchFamily="34" charset="0"/>
                <a:cs typeface="Arial" panose="020B0604020202020204" pitchFamily="34" charset="0"/>
              </a:rPr>
              <a:t> phải bộ phận trong ampe kìm?</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Hàm kẹp.</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Que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C. Cực nối điện.</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D. Lẫy mở hàm kẹp.</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32194" y="1797482"/>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C. Cực nối điện.</a:t>
            </a:r>
          </a:p>
        </p:txBody>
      </p:sp>
    </p:spTree>
    <p:extLst>
      <p:ext uri="{BB962C8B-B14F-4D97-AF65-F5344CB8AC3E}">
        <p14:creationId xmlns:p14="http://schemas.microsoft.com/office/powerpoint/2010/main" val="7929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200" b="1" kern="1200" dirty="0">
                <a:solidFill>
                  <a:schemeClr val="tx1">
                    <a:lumMod val="50000"/>
                  </a:schemeClr>
                </a:solidFill>
                <a:latin typeface="Arial" panose="020B0604020202020204" pitchFamily="34" charset="0"/>
                <a:cs typeface="Arial" panose="020B0604020202020204" pitchFamily="34" charset="0"/>
              </a:rPr>
              <a:t>Câu 5:</a:t>
            </a:r>
            <a:r>
              <a:rPr lang="en-US" sz="2200" b="1" kern="1200" dirty="0">
                <a:solidFill>
                  <a:schemeClr val="tx1">
                    <a:lumMod val="50000"/>
                  </a:schemeClr>
                </a:solidFill>
                <a:latin typeface="Arial" panose="020B0604020202020204" pitchFamily="34" charset="0"/>
                <a:cs typeface="Arial" panose="020B0604020202020204" pitchFamily="34" charset="0"/>
              </a:rPr>
              <a:t> </a:t>
            </a:r>
            <a:r>
              <a:rPr lang="vi-VN" sz="2200" dirty="0">
                <a:solidFill>
                  <a:schemeClr val="tx1">
                    <a:lumMod val="50000"/>
                  </a:schemeClr>
                </a:solidFill>
                <a:latin typeface="Arial" panose="020B0604020202020204" pitchFamily="34" charset="0"/>
                <a:cs typeface="Arial" panose="020B0604020202020204" pitchFamily="34" charset="0"/>
              </a:rPr>
              <a:t>VOM </a:t>
            </a:r>
            <a:r>
              <a:rPr lang="vi-VN" sz="2200" b="1" dirty="0">
                <a:solidFill>
                  <a:schemeClr val="tx1">
                    <a:lumMod val="50000"/>
                  </a:schemeClr>
                </a:solidFill>
                <a:latin typeface="Arial" panose="020B0604020202020204" pitchFamily="34" charset="0"/>
                <a:cs typeface="Arial" panose="020B0604020202020204" pitchFamily="34" charset="0"/>
              </a:rPr>
              <a:t>không thể</a:t>
            </a:r>
            <a:r>
              <a:rPr lang="vi-VN" sz="2200" dirty="0">
                <a:solidFill>
                  <a:schemeClr val="tx1">
                    <a:lumMod val="50000"/>
                  </a:schemeClr>
                </a:solidFill>
                <a:latin typeface="Arial" panose="020B0604020202020204" pitchFamily="34" charset="0"/>
                <a:cs typeface="Arial" panose="020B0604020202020204" pitchFamily="34" charset="0"/>
              </a:rPr>
              <a:t> đo được đại lượng điện nào dưới đây?</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A. Điện áp xoay chiều.</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B. Điện trở.</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C. Điện năng.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tx1">
                    <a:lumMod val="50000"/>
                  </a:schemeClr>
                </a:solidFill>
                <a:latin typeface="Arial" panose="020B0604020202020204" pitchFamily="34" charset="0"/>
                <a:cs typeface="Arial" panose="020B0604020202020204" pitchFamily="34" charset="0"/>
              </a:rPr>
              <a:t>D. Cường độ </a:t>
            </a:r>
          </a:p>
          <a:p>
            <a:pPr algn="ctr">
              <a:lnSpc>
                <a:spcPct val="150000"/>
              </a:lnSpc>
            </a:pPr>
            <a:r>
              <a:rPr lang="vi-VN" sz="2200" dirty="0">
                <a:solidFill>
                  <a:schemeClr val="tx1">
                    <a:lumMod val="50000"/>
                  </a:schemeClr>
                </a:solidFill>
                <a:latin typeface="Arial" panose="020B0604020202020204" pitchFamily="34" charset="0"/>
                <a:cs typeface="Arial" panose="020B0604020202020204" pitchFamily="34" charset="0"/>
              </a:rPr>
              <a:t>dòng điện một chiều.</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41460"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C. Điện năng.</a:t>
            </a:r>
          </a:p>
        </p:txBody>
      </p:sp>
    </p:spTree>
    <p:extLst>
      <p:ext uri="{BB962C8B-B14F-4D97-AF65-F5344CB8AC3E}">
        <p14:creationId xmlns:p14="http://schemas.microsoft.com/office/powerpoint/2010/main" val="331410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6:</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Thang đo trong đồng hồ vạn năng có nhiệm vụ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A. Là giá trị tối thiểu mà phép đo có thể thực hiện được.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B. Là giá trị giới hạn tối đa mà phép đo có thể thực hiện được.</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C. Là giá trị trung bình mà phép đo thực hiện được.</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D. Hiển thị chỉ số đo được của phép đo.</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341660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cs typeface="Arial" panose="020B0604020202020204" pitchFamily="34" charset="0"/>
              </a:rPr>
              <a:t>B. Là giá trị giới hạn tối đa mà phép đo có thể thực hiện được.</a:t>
            </a:r>
          </a:p>
        </p:txBody>
      </p:sp>
    </p:spTree>
    <p:extLst>
      <p:ext uri="{BB962C8B-B14F-4D97-AF65-F5344CB8AC3E}">
        <p14:creationId xmlns:p14="http://schemas.microsoft.com/office/powerpoint/2010/main" val="2616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lnSpc>
                <a:spcPct val="150000"/>
              </a:lnSpc>
            </a:pPr>
            <a:r>
              <a:rPr lang="vi-VN" sz="2000" b="1" kern="1200" dirty="0">
                <a:solidFill>
                  <a:schemeClr val="tx1">
                    <a:lumMod val="50000"/>
                  </a:schemeClr>
                </a:solidFill>
                <a:latin typeface="Arial" panose="020B0604020202020204" pitchFamily="34" charset="0"/>
                <a:cs typeface="Arial" panose="020B0604020202020204" pitchFamily="34" charset="0"/>
              </a:rPr>
              <a:t>Câu 7:</a:t>
            </a:r>
            <a:r>
              <a:rPr lang="en-US" sz="2000" b="1" kern="1200" dirty="0">
                <a:solidFill>
                  <a:schemeClr val="tx1">
                    <a:lumMod val="50000"/>
                  </a:schemeClr>
                </a:solidFill>
                <a:latin typeface="Arial" panose="020B0604020202020204" pitchFamily="34" charset="0"/>
                <a:cs typeface="Arial" panose="020B0604020202020204" pitchFamily="34" charset="0"/>
              </a:rPr>
              <a:t> </a:t>
            </a:r>
            <a:r>
              <a:rPr lang="vi-VN" sz="2000" dirty="0">
                <a:solidFill>
                  <a:schemeClr val="tx1">
                    <a:lumMod val="50000"/>
                  </a:schemeClr>
                </a:solidFill>
                <a:latin typeface="Arial" panose="020B0604020202020204" pitchFamily="34" charset="0"/>
                <a:cs typeface="Arial" panose="020B0604020202020204" pitchFamily="34" charset="0"/>
              </a:rPr>
              <a:t>Khi thực hành đo điện trở bằng VOM </a:t>
            </a:r>
          </a:p>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cần chuẩn bị dụng cụ nào dưới đây?</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A. Bảng thí nghiệm điện tử Testboard.</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B. Aptomat cấp điện.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C. Dòng điện xoay chiều 220 V.</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D. Tua vít 4 cạnh.</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cs typeface="Arial" panose="020B0604020202020204" pitchFamily="34" charset="0"/>
              </a:rPr>
              <a:t>A. Bảng thí nghiệm điện tử Testboard.</a:t>
            </a:r>
          </a:p>
        </p:txBody>
      </p:sp>
    </p:spTree>
    <p:extLst>
      <p:ext uri="{BB962C8B-B14F-4D97-AF65-F5344CB8AC3E}">
        <p14:creationId xmlns:p14="http://schemas.microsoft.com/office/powerpoint/2010/main" val="1904475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2"/>
          <p:cNvGrpSpPr/>
          <p:nvPr/>
        </p:nvGrpSpPr>
        <p:grpSpPr>
          <a:xfrm>
            <a:off x="294628" y="284100"/>
            <a:ext cx="8376406" cy="4771376"/>
            <a:chOff x="294629" y="284100"/>
            <a:chExt cx="7189150" cy="4404172"/>
          </a:xfrm>
        </p:grpSpPr>
        <p:grpSp>
          <p:nvGrpSpPr>
            <p:cNvPr id="442" name="Google Shape;442;p32"/>
            <p:cNvGrpSpPr/>
            <p:nvPr/>
          </p:nvGrpSpPr>
          <p:grpSpPr>
            <a:xfrm>
              <a:off x="294629" y="284100"/>
              <a:ext cx="7188871" cy="4404172"/>
              <a:chOff x="294629" y="284100"/>
              <a:chExt cx="7188871" cy="4404172"/>
            </a:xfrm>
          </p:grpSpPr>
          <p:sp>
            <p:nvSpPr>
              <p:cNvPr id="443" name="Google Shape;443;p32"/>
              <p:cNvSpPr/>
              <p:nvPr/>
            </p:nvSpPr>
            <p:spPr>
              <a:xfrm flipH="1">
                <a:off x="294629" y="284100"/>
                <a:ext cx="7188871" cy="4319899"/>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grpSp>
            <p:nvGrpSpPr>
              <p:cNvPr id="444" name="Google Shape;444;p32"/>
              <p:cNvGrpSpPr/>
              <p:nvPr/>
            </p:nvGrpSpPr>
            <p:grpSpPr>
              <a:xfrm flipH="1">
                <a:off x="1321906" y="4506087"/>
                <a:ext cx="303118" cy="182185"/>
                <a:chOff x="7798852" y="713039"/>
                <a:chExt cx="303118" cy="182185"/>
              </a:xfrm>
            </p:grpSpPr>
            <p:sp>
              <p:nvSpPr>
                <p:cNvPr id="445" name="Google Shape;445;p32"/>
                <p:cNvSpPr/>
                <p:nvPr/>
              </p:nvSpPr>
              <p:spPr>
                <a:xfrm flipH="1">
                  <a:off x="7911559" y="727040"/>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446" name="Google Shape;446;p32"/>
                <p:cNvSpPr/>
                <p:nvPr/>
              </p:nvSpPr>
              <p:spPr>
                <a:xfrm flipH="1">
                  <a:off x="7882332" y="713039"/>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447" name="Google Shape;447;p32"/>
                <p:cNvSpPr/>
                <p:nvPr/>
              </p:nvSpPr>
              <p:spPr>
                <a:xfrm flipH="1">
                  <a:off x="7798852" y="828546"/>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448" name="Google Shape;448;p32"/>
                <p:cNvSpPr/>
                <p:nvPr/>
              </p:nvSpPr>
              <p:spPr>
                <a:xfrm flipH="1">
                  <a:off x="7798852" y="754691"/>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grpSp>
        </p:grpSp>
        <p:cxnSp>
          <p:nvCxnSpPr>
            <p:cNvPr id="449" name="Google Shape;449;p32"/>
            <p:cNvCxnSpPr/>
            <p:nvPr/>
          </p:nvCxnSpPr>
          <p:spPr>
            <a:xfrm>
              <a:off x="7483780" y="1985750"/>
              <a:ext cx="0" cy="954300"/>
            </a:xfrm>
            <a:prstGeom prst="straightConnector1">
              <a:avLst/>
            </a:prstGeom>
            <a:noFill/>
            <a:ln w="9525" cap="flat" cmpd="sng">
              <a:solidFill>
                <a:schemeClr val="dk1"/>
              </a:solidFill>
              <a:prstDash val="dash"/>
              <a:round/>
              <a:headEnd type="none" w="med" len="med"/>
              <a:tailEnd type="none" w="med" len="med"/>
            </a:ln>
          </p:spPr>
        </p:cxnSp>
      </p:grpSp>
      <p:sp>
        <p:nvSpPr>
          <p:cNvPr id="464" name="Google Shape;464;p32"/>
          <p:cNvSpPr txBox="1">
            <a:spLocks noGrp="1"/>
          </p:cNvSpPr>
          <p:nvPr>
            <p:ph type="title"/>
          </p:nvPr>
        </p:nvSpPr>
        <p:spPr>
          <a:xfrm>
            <a:off x="1405175" y="1071776"/>
            <a:ext cx="7253598" cy="216997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2"/>
                </a:solidFill>
                <a:latin typeface="Arial" panose="020B0604020202020204" pitchFamily="34" charset="0"/>
                <a:cs typeface="Arial" panose="020B0604020202020204" pitchFamily="34" charset="0"/>
              </a:rPr>
              <a:t>CHỦ ĐỀ 2:</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DỤNG CỤ ĐO ĐIỆN</a:t>
            </a:r>
            <a:r>
              <a:rPr lang="en-US" sz="4000" dirty="0">
                <a:latin typeface="Arial" panose="020B0604020202020204" pitchFamily="34" charset="0"/>
                <a:cs typeface="Arial" panose="020B0604020202020204" pitchFamily="34" charset="0"/>
              </a:rPr>
              <a:t> CƠ BẢN</a:t>
            </a:r>
            <a:endParaRPr sz="4000" dirty="0">
              <a:latin typeface="Arial" panose="020B0604020202020204" pitchFamily="34" charset="0"/>
              <a:cs typeface="Arial" panose="020B0604020202020204" pitchFamily="34" charset="0"/>
            </a:endParaRPr>
          </a:p>
        </p:txBody>
      </p:sp>
      <p:grpSp>
        <p:nvGrpSpPr>
          <p:cNvPr id="465" name="Google Shape;465;p32"/>
          <p:cNvGrpSpPr/>
          <p:nvPr/>
        </p:nvGrpSpPr>
        <p:grpSpPr>
          <a:xfrm>
            <a:off x="387767" y="2357106"/>
            <a:ext cx="856200" cy="856200"/>
            <a:chOff x="285100" y="445225"/>
            <a:chExt cx="856200" cy="856200"/>
          </a:xfrm>
          <a:solidFill>
            <a:srgbClr val="FFFF00"/>
          </a:solidFill>
        </p:grpSpPr>
        <p:sp>
          <p:nvSpPr>
            <p:cNvPr id="466" name="Google Shape;466;p32"/>
            <p:cNvSpPr/>
            <p:nvPr/>
          </p:nvSpPr>
          <p:spPr>
            <a:xfrm>
              <a:off x="285100" y="445225"/>
              <a:ext cx="856200" cy="856200"/>
            </a:xfrm>
            <a:prstGeom prst="ellipse">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00B050"/>
                </a:solidFill>
                <a:latin typeface="Arial" panose="020B0604020202020204" pitchFamily="34" charset="0"/>
                <a:ea typeface="Sofia Sans"/>
                <a:cs typeface="Arial" panose="020B0604020202020204" pitchFamily="34" charset="0"/>
                <a:sym typeface="Sofia Sans"/>
              </a:endParaRPr>
            </a:p>
          </p:txBody>
        </p:sp>
        <p:sp>
          <p:nvSpPr>
            <p:cNvPr id="467" name="Google Shape;467;p3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grp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dirty="0">
                <a:solidFill>
                  <a:srgbClr val="00B050"/>
                </a:solidFill>
                <a:latin typeface="Arial" panose="020B0604020202020204" pitchFamily="34" charset="0"/>
                <a:cs typeface="Arial" panose="020B0604020202020204" pitchFamily="34" charset="0"/>
                <a:sym typeface="Arial"/>
              </a:endParaRPr>
            </a:p>
          </p:txBody>
        </p:sp>
      </p:grpSp>
      <p:sp>
        <p:nvSpPr>
          <p:cNvPr id="29" name="Google Shape;464;p32"/>
          <p:cNvSpPr txBox="1">
            <a:spLocks/>
          </p:cNvSpPr>
          <p:nvPr/>
        </p:nvSpPr>
        <p:spPr>
          <a:xfrm>
            <a:off x="1892546" y="404026"/>
            <a:ext cx="5722824" cy="9950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pilogue"/>
              <a:buNone/>
              <a:defRPr sz="37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4800"/>
              <a:buFont typeface="Epilogue"/>
              <a:buNone/>
              <a:defRPr sz="4800" b="1" i="0" u="none" strike="noStrike" cap="none">
                <a:solidFill>
                  <a:schemeClr val="dk1"/>
                </a:solidFill>
                <a:latin typeface="Epilogue"/>
                <a:ea typeface="Epilogue"/>
                <a:cs typeface="Epilogue"/>
                <a:sym typeface="Epilogue"/>
              </a:defRPr>
            </a:lvl9pPr>
          </a:lstStyle>
          <a:p>
            <a:pPr>
              <a:lnSpc>
                <a:spcPct val="150000"/>
              </a:lnSpc>
            </a:pPr>
            <a:r>
              <a:rPr lang="en-US" sz="2400" dirty="0">
                <a:solidFill>
                  <a:srgbClr val="00B050"/>
                </a:solidFill>
                <a:latin typeface="Arial" panose="020B0604020202020204" pitchFamily="34" charset="0"/>
                <a:cs typeface="Arial" panose="020B0604020202020204" pitchFamily="34" charset="0"/>
              </a:rPr>
              <a:t>TRƯỜNG THCS NGUYỄN HỮU THỌ</a:t>
            </a:r>
            <a:endParaRPr lang="vi-VN" sz="2400" dirty="0">
              <a:solidFill>
                <a:srgbClr val="00B05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78" y="404302"/>
            <a:ext cx="1259928" cy="938723"/>
          </a:xfrm>
          <a:prstGeom prst="rect">
            <a:avLst/>
          </a:prstGeom>
        </p:spPr>
      </p:pic>
      <p:pic>
        <p:nvPicPr>
          <p:cNvPr id="32" name="Picture 31">
            <a:extLst>
              <a:ext uri="{FF2B5EF4-FFF2-40B4-BE49-F238E27FC236}">
                <a16:creationId xmlns:a16="http://schemas.microsoft.com/office/drawing/2014/main" id="{D7C0CA77-3CCF-F1D7-F270-B5FB55B73D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211705" y="3279054"/>
            <a:ext cx="1145431" cy="1425384"/>
          </a:xfrm>
          <a:prstGeom prst="rect">
            <a:avLst/>
          </a:prstGeom>
        </p:spPr>
      </p:pic>
      <p:pic>
        <p:nvPicPr>
          <p:cNvPr id="34" name="Picture 33">
            <a:extLst>
              <a:ext uri="{FF2B5EF4-FFF2-40B4-BE49-F238E27FC236}">
                <a16:creationId xmlns:a16="http://schemas.microsoft.com/office/drawing/2014/main" id="{B3771F55-8434-1267-E918-63C4FBF46A5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622125" y="3268985"/>
            <a:ext cx="1266762" cy="1530980"/>
          </a:xfrm>
          <a:prstGeom prst="rect">
            <a:avLst/>
          </a:prstGeom>
        </p:spPr>
      </p:pic>
      <p:pic>
        <p:nvPicPr>
          <p:cNvPr id="35" name="Picture 34">
            <a:extLst>
              <a:ext uri="{FF2B5EF4-FFF2-40B4-BE49-F238E27FC236}">
                <a16:creationId xmlns:a16="http://schemas.microsoft.com/office/drawing/2014/main" id="{B3771F55-8434-1267-E918-63C4FBF46A51}"/>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rcRect l="16794" r="15438"/>
          <a:stretch/>
        </p:blipFill>
        <p:spPr>
          <a:xfrm>
            <a:off x="2152668" y="3187910"/>
            <a:ext cx="964262" cy="13885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anim calcmode="lin" valueType="num">
                                      <p:cBhvr>
                                        <p:cTn id="8" dur="500" fill="hold"/>
                                        <p:tgtEl>
                                          <p:spTgt spid="464"/>
                                        </p:tgtEl>
                                        <p:attrNameLst>
                                          <p:attrName>ppt_x</p:attrName>
                                        </p:attrNameLst>
                                      </p:cBhvr>
                                      <p:tavLst>
                                        <p:tav tm="0">
                                          <p:val>
                                            <p:strVal val="#ppt_x"/>
                                          </p:val>
                                        </p:tav>
                                        <p:tav tm="100000">
                                          <p:val>
                                            <p:strVal val="#ppt_x"/>
                                          </p:val>
                                        </p:tav>
                                      </p:tavLst>
                                    </p:anim>
                                    <p:anim calcmode="lin" valueType="num">
                                      <p:cBhvr>
                                        <p:cTn id="9" dur="500" fill="hold"/>
                                        <p:tgtEl>
                                          <p:spTgt spid="4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3200">
                <a:solidFill>
                  <a:schemeClr val="accent2"/>
                </a:solidFill>
                <a:latin typeface="Arial" panose="020B0604020202020204" pitchFamily="34" charset="0"/>
                <a:cs typeface="Arial" panose="020B0604020202020204" pitchFamily="34" charset="0"/>
              </a:rPr>
              <a:t>LUYỆN TẬP</a:t>
            </a:r>
            <a:endParaRPr lang="vi-VN" sz="3200" dirty="0">
              <a:solidFill>
                <a:schemeClr val="accent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1036610" y="1693128"/>
            <a:ext cx="5480606" cy="2406543"/>
          </a:xfrm>
          <a:prstGeom prst="rect">
            <a:avLst/>
          </a:prstGeom>
          <a:noFill/>
        </p:spPr>
        <p:txBody>
          <a:bodyPr wrap="square" bIns="108000">
            <a:spAutoFit/>
          </a:bodyPr>
          <a:lstStyle/>
          <a:p>
            <a:pPr algn="just">
              <a:lnSpc>
                <a:spcPct val="150000"/>
              </a:lnSpc>
            </a:pPr>
            <a:r>
              <a:rPr lang="vi-VN" sz="2000" dirty="0"/>
              <a:t>1. Công tơ điện có công dụng để đo điện năng tiêu thụ hay công suất tiêu thụ điện của một hộ gia đình, một công ty hay một tòa nhà,…</a:t>
            </a:r>
          </a:p>
          <a:p>
            <a:pPr algn="just">
              <a:lnSpc>
                <a:spcPct val="150000"/>
              </a:lnSpc>
            </a:pPr>
            <a:r>
              <a:rPr lang="vi-VN" sz="2000" dirty="0"/>
              <a:t>2. Các bước đo điện áp xoay chiều 220 V bằng VOM</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5618231" y="1039531"/>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39513"/>
          <a:stretch/>
        </p:blipFill>
        <p:spPr>
          <a:xfrm>
            <a:off x="6517216" y="2061148"/>
            <a:ext cx="1824707" cy="2241028"/>
          </a:xfrm>
          <a:prstGeom prst="rect">
            <a:avLst/>
          </a:prstGeom>
        </p:spPr>
      </p:pic>
    </p:spTree>
    <p:extLst>
      <p:ext uri="{BB962C8B-B14F-4D97-AF65-F5344CB8AC3E}">
        <p14:creationId xmlns:p14="http://schemas.microsoft.com/office/powerpoint/2010/main" val="8026589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linds(horizontal)">
                                      <p:cBhvr>
                                        <p:cTn id="11" dur="500"/>
                                        <p:tgtEl>
                                          <p:spTgt spid="10">
                                            <p:txEl>
                                              <p:pRg st="0" end="0"/>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linds(horizontal)">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Gợi ý trả lời câu 1</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5" y="1450523"/>
            <a:ext cx="7807567" cy="2860947"/>
            <a:chOff x="1516476" y="2187230"/>
            <a:chExt cx="5306004" cy="2593231"/>
          </a:xfrm>
        </p:grpSpPr>
        <p:sp>
          <p:nvSpPr>
            <p:cNvPr id="4" name="Rectangle 3">
              <a:extLst>
                <a:ext uri="{FF2B5EF4-FFF2-40B4-BE49-F238E27FC236}">
                  <a16:creationId xmlns:a16="http://schemas.microsoft.com/office/drawing/2014/main" id="{A97DB79B-4666-DB2C-4CE3-827DE02D42F0}"/>
                </a:ext>
              </a:extLst>
            </p:cNvPr>
            <p:cNvSpPr/>
            <p:nvPr/>
          </p:nvSpPr>
          <p:spPr>
            <a:xfrm>
              <a:off x="1516476" y="2187230"/>
              <a:ext cx="5306004" cy="2593231"/>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4" y="2303942"/>
              <a:ext cx="5192186" cy="2345010"/>
            </a:xfrm>
            <a:prstGeom prst="rect">
              <a:avLst/>
            </a:prstGeom>
            <a:noFill/>
          </p:spPr>
          <p:txBody>
            <a:bodyPr wrap="square" tIns="72000" rIns="90000" bIns="72000" anchor="ctr">
              <a:spAutoFit/>
            </a:bodyPr>
            <a:lstStyle/>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1: Chọn đại lượng điện và thang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Vặn núm xoay tới vị trí đo đại lượng điện áp xoay chiều và thang đo 750 V.</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Tiến hành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nối hai đầu que đo với hai cực tính nguồn điện xoay chiều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3: Đọc kết quả.</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01108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rcRect/>
          <a:stretch/>
        </p:blipFill>
        <p:spPr>
          <a:xfrm>
            <a:off x="1103085" y="1056864"/>
            <a:ext cx="3228456"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1103035" y="466928"/>
            <a:ext cx="693788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Các bộ phận chính của ampe kìm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311548"/>
            <a:ext cx="2977241" cy="3365024"/>
          </a:xfrm>
          <a:prstGeom prst="rect">
            <a:avLst/>
          </a:prstGeom>
          <a:noFill/>
        </p:spPr>
        <p:txBody>
          <a:bodyPr wrap="square">
            <a:spAutoFit/>
          </a:bodyPr>
          <a:lstStyle/>
          <a:p>
            <a:pPr algn="just">
              <a:lnSpc>
                <a:spcPct val="150000"/>
              </a:lnSpc>
            </a:pPr>
            <a:r>
              <a:rPr lang="vi-VN" sz="1800" dirty="0"/>
              <a:t>1. Hàm kẹp </a:t>
            </a:r>
          </a:p>
          <a:p>
            <a:pPr algn="just">
              <a:lnSpc>
                <a:spcPct val="150000"/>
              </a:lnSpc>
            </a:pPr>
            <a:r>
              <a:rPr lang="vi-VN" sz="1800" dirty="0"/>
              <a:t>2. Vỏ ampe kìm</a:t>
            </a:r>
          </a:p>
          <a:p>
            <a:pPr algn="just">
              <a:lnSpc>
                <a:spcPct val="150000"/>
              </a:lnSpc>
            </a:pPr>
            <a:r>
              <a:rPr lang="vi-VN" sz="1800" dirty="0"/>
              <a:t>3. Thang đo</a:t>
            </a:r>
          </a:p>
          <a:p>
            <a:pPr algn="just">
              <a:lnSpc>
                <a:spcPct val="150000"/>
              </a:lnSpc>
            </a:pPr>
            <a:r>
              <a:rPr lang="vi-VN" sz="1800" dirty="0"/>
              <a:t>4. Màn hình hiển thị</a:t>
            </a:r>
          </a:p>
          <a:p>
            <a:pPr algn="just">
              <a:lnSpc>
                <a:spcPct val="150000"/>
              </a:lnSpc>
            </a:pPr>
            <a:r>
              <a:rPr lang="vi-VN" sz="1800" dirty="0"/>
              <a:t>5. Giắc cắm que đo</a:t>
            </a:r>
          </a:p>
          <a:p>
            <a:pPr algn="just">
              <a:lnSpc>
                <a:spcPct val="150000"/>
              </a:lnSpc>
            </a:pPr>
            <a:r>
              <a:rPr lang="vi-VN" sz="1800" dirty="0"/>
              <a:t>6. Lẫy mở hàm kẹp</a:t>
            </a:r>
          </a:p>
          <a:p>
            <a:pPr algn="just">
              <a:lnSpc>
                <a:spcPct val="150000"/>
              </a:lnSpc>
            </a:pPr>
            <a:r>
              <a:rPr lang="vi-VN" sz="1800" dirty="0"/>
              <a:t>7. Núm xoay chọn thang đo</a:t>
            </a:r>
          </a:p>
          <a:p>
            <a:pPr algn="just">
              <a:lnSpc>
                <a:spcPct val="150000"/>
              </a:lnSpc>
            </a:pPr>
            <a:r>
              <a:rPr lang="vi-VN" sz="1800" dirty="0"/>
              <a:t>8. Que đo</a:t>
            </a:r>
          </a:p>
        </p:txBody>
      </p:sp>
    </p:spTree>
    <p:extLst>
      <p:ext uri="{BB962C8B-B14F-4D97-AF65-F5344CB8AC3E}">
        <p14:creationId xmlns:p14="http://schemas.microsoft.com/office/powerpoint/2010/main" val="8744675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left)">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r>
              <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rPr>
              <a:t>Quy trình sử dụng ampe kìm</a:t>
            </a:r>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5" y="1442804"/>
            <a:ext cx="7807567" cy="2868665"/>
            <a:chOff x="1516476" y="2180234"/>
            <a:chExt cx="5306004" cy="2600227"/>
          </a:xfrm>
        </p:grpSpPr>
        <p:sp>
          <p:nvSpPr>
            <p:cNvPr id="4" name="Rectangle 3">
              <a:extLst>
                <a:ext uri="{FF2B5EF4-FFF2-40B4-BE49-F238E27FC236}">
                  <a16:creationId xmlns:a16="http://schemas.microsoft.com/office/drawing/2014/main" id="{A97DB79B-4666-DB2C-4CE3-827DE02D42F0}"/>
                </a:ext>
              </a:extLst>
            </p:cNvPr>
            <p:cNvSpPr/>
            <p:nvPr/>
          </p:nvSpPr>
          <p:spPr>
            <a:xfrm>
              <a:off x="1516476" y="2187230"/>
              <a:ext cx="5306004" cy="2593231"/>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4" y="2180234"/>
              <a:ext cx="5192186" cy="2592427"/>
            </a:xfrm>
            <a:prstGeom prst="rect">
              <a:avLst/>
            </a:prstGeom>
            <a:noFill/>
          </p:spPr>
          <p:txBody>
            <a:bodyPr wrap="square" tIns="72000" rIns="90000" bIns="72000" anchor="ctr">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giá trị lớn nhất của cường độ dòng điện xoay chiều cần đo và chọn thang đo cường độ dòng điện xoay chiều phù hợp trên đồng hồ.</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Kẹp một dây điện cấp nguồn cho tải tiêu thụ điện vào hàm kẹp.</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kết quả đo trên màn hình hiển thị.</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619615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3200">
                <a:solidFill>
                  <a:schemeClr val="accent2"/>
                </a:solidFill>
                <a:latin typeface="Arial" panose="020B0604020202020204" pitchFamily="34" charset="0"/>
                <a:cs typeface="Arial" panose="020B0604020202020204" pitchFamily="34" charset="0"/>
              </a:rPr>
              <a:t>VẬN DỤNG</a:t>
            </a:r>
            <a:endParaRPr lang="vi-VN" sz="3200" dirty="0">
              <a:solidFill>
                <a:schemeClr val="accent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1021962" y="1960051"/>
            <a:ext cx="5413176" cy="1944878"/>
          </a:xfrm>
          <a:prstGeom prst="rect">
            <a:avLst/>
          </a:prstGeom>
          <a:noFill/>
        </p:spPr>
        <p:txBody>
          <a:bodyPr wrap="square" bIns="108000">
            <a:spAutoFit/>
          </a:bodyPr>
          <a:lstStyle/>
          <a:p>
            <a:pPr algn="just">
              <a:lnSpc>
                <a:spcPct val="150000"/>
              </a:lnSpc>
            </a:pPr>
            <a:r>
              <a:rPr lang="vi-VN" sz="2000" dirty="0"/>
              <a:t>1. Chọn nguồn điện một chiều để đo kiểm tra điện áp bằng VOM.</a:t>
            </a:r>
          </a:p>
          <a:p>
            <a:pPr algn="just">
              <a:lnSpc>
                <a:spcPct val="150000"/>
              </a:lnSpc>
            </a:pPr>
            <a:r>
              <a:rPr lang="vi-VN" sz="2000" dirty="0"/>
              <a:t>2. Sử dụng VOM để kiểm tra thông mạch và hở mạch của tiếp điểm aptomat (CB) một pha.</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5618231" y="1039531"/>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39513"/>
          <a:stretch/>
        </p:blipFill>
        <p:spPr>
          <a:xfrm>
            <a:off x="6517216" y="2061148"/>
            <a:ext cx="1824707" cy="2241028"/>
          </a:xfrm>
          <a:prstGeom prst="rect">
            <a:avLst/>
          </a:prstGeom>
        </p:spPr>
      </p:pic>
    </p:spTree>
    <p:extLst>
      <p:ext uri="{BB962C8B-B14F-4D97-AF65-F5344CB8AC3E}">
        <p14:creationId xmlns:p14="http://schemas.microsoft.com/office/powerpoint/2010/main" val="3631577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linds(horizontal)">
                                      <p:cBhvr>
                                        <p:cTn id="11" dur="500"/>
                                        <p:tgtEl>
                                          <p:spTgt spid="10">
                                            <p:txEl>
                                              <p:pRg st="0" end="0"/>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linds(horizontal)">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HƯỚNG DẪN VỀ NHÀ</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446551"/>
            <a:ext cx="7704000" cy="2990538"/>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60080" y="1671404"/>
            <a:ext cx="5081194" cy="2534027"/>
          </a:xfrm>
          <a:prstGeom prst="rect">
            <a:avLst/>
          </a:prstGeom>
          <a:noFill/>
        </p:spPr>
        <p:txBody>
          <a:bodyPr wrap="square" rtlCol="0">
            <a:spAutoFit/>
          </a:bodyPr>
          <a:lstStyle/>
          <a:p>
            <a:pPr algn="just">
              <a:lnSpc>
                <a:spcPct val="150000"/>
              </a:lnSpc>
            </a:pPr>
            <a:r>
              <a:rPr lang="vi-VN" sz="1800" dirty="0"/>
              <a:t>- Ôn lại kiến thức đã học.</a:t>
            </a:r>
          </a:p>
          <a:p>
            <a:pPr algn="just">
              <a:lnSpc>
                <a:spcPct val="150000"/>
              </a:lnSpc>
            </a:pPr>
            <a:r>
              <a:rPr lang="vi-VN" sz="1800" dirty="0"/>
              <a:t>- Làm bài tập Chủ đề 2 trong SBT </a:t>
            </a:r>
            <a:r>
              <a:rPr lang="vi-VN" sz="1800" i="1" dirty="0"/>
              <a:t>Công nghệ 9 - Trải nghiệm nghề nghiệp Mô đun Lắp đặt mạng điện trong nhà.</a:t>
            </a:r>
            <a:endParaRPr lang="vi-VN" sz="1800" dirty="0"/>
          </a:p>
          <a:p>
            <a:pPr algn="just">
              <a:lnSpc>
                <a:spcPct val="150000"/>
              </a:lnSpc>
            </a:pPr>
            <a:r>
              <a:rPr lang="vi-VN" sz="1800" dirty="0"/>
              <a:t>- Đọc và tìm hiểu trước </a:t>
            </a:r>
            <a:r>
              <a:rPr lang="vi-VN" sz="1800" b="1" dirty="0"/>
              <a:t>Chủ đề 3: Thiết kế mạng điện trong nhà.</a:t>
            </a:r>
            <a:endParaRPr lang="vi-VN" sz="1800" dirty="0"/>
          </a:p>
        </p:txBody>
      </p:sp>
      <p:pic>
        <p:nvPicPr>
          <p:cNvPr id="11" name="Picture 9">
            <a:extLst>
              <a:ext uri="{FF2B5EF4-FFF2-40B4-BE49-F238E27FC236}">
                <a16:creationId xmlns:a16="http://schemas.microsoft.com/office/drawing/2014/main" id="{890560FB-55D7-D037-0896-0D6AF592C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6811" b="17800"/>
          <a:stretch/>
        </p:blipFill>
        <p:spPr>
          <a:xfrm>
            <a:off x="6178343" y="1755322"/>
            <a:ext cx="2108588" cy="2681768"/>
          </a:xfrm>
          <a:prstGeom prst="rect">
            <a:avLst/>
          </a:prstGeom>
        </p:spPr>
      </p:pic>
    </p:spTree>
    <p:extLst>
      <p:ext uri="{BB962C8B-B14F-4D97-AF65-F5344CB8AC3E}">
        <p14:creationId xmlns:p14="http://schemas.microsoft.com/office/powerpoint/2010/main" val="39763769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353044"/>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grpSp>
        <p:nvGrpSpPr>
          <p:cNvPr id="306" name="Google Shape;306;p24"/>
          <p:cNvGrpSpPr/>
          <p:nvPr/>
        </p:nvGrpSpPr>
        <p:grpSpPr>
          <a:xfrm>
            <a:off x="1358887" y="1773851"/>
            <a:ext cx="1428900" cy="1721660"/>
            <a:chOff x="1141350" y="1773851"/>
            <a:chExt cx="1428900" cy="1721660"/>
          </a:xfrm>
        </p:grpSpPr>
        <p:sp>
          <p:nvSpPr>
            <p:cNvPr id="307" name="Google Shape;307;p24"/>
            <p:cNvSpPr/>
            <p:nvPr/>
          </p:nvSpPr>
          <p:spPr>
            <a:xfrm>
              <a:off x="1706078" y="2474758"/>
              <a:ext cx="810050" cy="945338"/>
            </a:xfrm>
            <a:custGeom>
              <a:avLst/>
              <a:gdLst/>
              <a:ahLst/>
              <a:cxnLst/>
              <a:rect l="l" t="t" r="r" b="b"/>
              <a:pathLst>
                <a:path w="1826" h="2131" extrusionOk="0">
                  <a:moveTo>
                    <a:pt x="1704" y="2131"/>
                  </a:moveTo>
                  <a:lnTo>
                    <a:pt x="1704" y="2131"/>
                  </a:lnTo>
                  <a:cubicBezTo>
                    <a:pt x="123" y="2131"/>
                    <a:pt x="123" y="2131"/>
                    <a:pt x="123" y="2131"/>
                  </a:cubicBezTo>
                  <a:cubicBezTo>
                    <a:pt x="47" y="2131"/>
                    <a:pt x="0" y="2086"/>
                    <a:pt x="0" y="2009"/>
                  </a:cubicBezTo>
                  <a:cubicBezTo>
                    <a:pt x="0" y="1656"/>
                    <a:pt x="0" y="1656"/>
                    <a:pt x="0" y="1656"/>
                  </a:cubicBezTo>
                  <a:cubicBezTo>
                    <a:pt x="0" y="1625"/>
                    <a:pt x="16" y="1610"/>
                    <a:pt x="47" y="1610"/>
                  </a:cubicBezTo>
                  <a:cubicBezTo>
                    <a:pt x="62" y="1610"/>
                    <a:pt x="78" y="1625"/>
                    <a:pt x="78" y="1656"/>
                  </a:cubicBezTo>
                  <a:cubicBezTo>
                    <a:pt x="78" y="2009"/>
                    <a:pt x="78" y="2009"/>
                    <a:pt x="78" y="2009"/>
                  </a:cubicBezTo>
                  <a:cubicBezTo>
                    <a:pt x="78" y="2040"/>
                    <a:pt x="93" y="2055"/>
                    <a:pt x="123" y="2055"/>
                  </a:cubicBezTo>
                  <a:cubicBezTo>
                    <a:pt x="1704" y="2055"/>
                    <a:pt x="1704" y="2055"/>
                    <a:pt x="1704" y="2055"/>
                  </a:cubicBezTo>
                  <a:cubicBezTo>
                    <a:pt x="1719" y="2055"/>
                    <a:pt x="1735" y="2040"/>
                    <a:pt x="1735" y="2009"/>
                  </a:cubicBezTo>
                  <a:cubicBezTo>
                    <a:pt x="1735" y="46"/>
                    <a:pt x="1735" y="46"/>
                    <a:pt x="1735" y="46"/>
                  </a:cubicBezTo>
                  <a:cubicBezTo>
                    <a:pt x="1735" y="31"/>
                    <a:pt x="1764" y="0"/>
                    <a:pt x="1780" y="0"/>
                  </a:cubicBezTo>
                  <a:cubicBezTo>
                    <a:pt x="1811" y="0"/>
                    <a:pt x="1826" y="31"/>
                    <a:pt x="1826" y="46"/>
                  </a:cubicBezTo>
                  <a:cubicBezTo>
                    <a:pt x="1826" y="2009"/>
                    <a:pt x="1826" y="2009"/>
                    <a:pt x="1826" y="2009"/>
                  </a:cubicBezTo>
                  <a:cubicBezTo>
                    <a:pt x="1826" y="2086"/>
                    <a:pt x="1764" y="2131"/>
                    <a:pt x="1704" y="213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8" name="Google Shape;308;p24"/>
            <p:cNvSpPr/>
            <p:nvPr/>
          </p:nvSpPr>
          <p:spPr>
            <a:xfrm>
              <a:off x="1141350" y="1773851"/>
              <a:ext cx="952896" cy="1503403"/>
            </a:xfrm>
            <a:custGeom>
              <a:avLst/>
              <a:gdLst/>
              <a:ahLst/>
              <a:cxnLst/>
              <a:rect l="l" t="t" r="r" b="b"/>
              <a:pathLst>
                <a:path w="2148" h="3389" extrusionOk="0">
                  <a:moveTo>
                    <a:pt x="2148" y="3190"/>
                  </a:moveTo>
                  <a:lnTo>
                    <a:pt x="2148" y="3190"/>
                  </a:lnTo>
                  <a:cubicBezTo>
                    <a:pt x="2148" y="3298"/>
                    <a:pt x="2056" y="3389"/>
                    <a:pt x="1933" y="3389"/>
                  </a:cubicBezTo>
                  <a:cubicBezTo>
                    <a:pt x="215" y="3389"/>
                    <a:pt x="215" y="3389"/>
                    <a:pt x="215" y="3389"/>
                  </a:cubicBezTo>
                  <a:cubicBezTo>
                    <a:pt x="92" y="3389"/>
                    <a:pt x="0" y="3298"/>
                    <a:pt x="0" y="3190"/>
                  </a:cubicBezTo>
                  <a:cubicBezTo>
                    <a:pt x="0" y="200"/>
                    <a:pt x="0" y="200"/>
                    <a:pt x="0" y="200"/>
                  </a:cubicBezTo>
                  <a:cubicBezTo>
                    <a:pt x="0" y="93"/>
                    <a:pt x="92" y="0"/>
                    <a:pt x="215" y="0"/>
                  </a:cubicBezTo>
                  <a:cubicBezTo>
                    <a:pt x="1933" y="0"/>
                    <a:pt x="1933" y="0"/>
                    <a:pt x="1933" y="0"/>
                  </a:cubicBezTo>
                  <a:cubicBezTo>
                    <a:pt x="2056" y="0"/>
                    <a:pt x="2148" y="93"/>
                    <a:pt x="2148" y="200"/>
                  </a:cubicBezTo>
                  <a:lnTo>
                    <a:pt x="2148" y="319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9" name="Google Shape;309;p24"/>
            <p:cNvSpPr/>
            <p:nvPr/>
          </p:nvSpPr>
          <p:spPr>
            <a:xfrm>
              <a:off x="1529517" y="2549285"/>
              <a:ext cx="755485" cy="946225"/>
            </a:xfrm>
            <a:custGeom>
              <a:avLst/>
              <a:gdLst/>
              <a:ahLst/>
              <a:cxnLst/>
              <a:rect l="l" t="t" r="r" b="b"/>
              <a:pathLst>
                <a:path w="1703" h="2133" extrusionOk="0">
                  <a:moveTo>
                    <a:pt x="1580" y="2133"/>
                  </a:moveTo>
                  <a:lnTo>
                    <a:pt x="1580" y="2133"/>
                  </a:lnTo>
                  <a:cubicBezTo>
                    <a:pt x="122" y="2133"/>
                    <a:pt x="122" y="2133"/>
                    <a:pt x="122" y="2133"/>
                  </a:cubicBezTo>
                  <a:cubicBezTo>
                    <a:pt x="60" y="2133"/>
                    <a:pt x="0" y="2071"/>
                    <a:pt x="0" y="2009"/>
                  </a:cubicBezTo>
                  <a:cubicBezTo>
                    <a:pt x="0" y="1657"/>
                    <a:pt x="0" y="1657"/>
                    <a:pt x="0" y="1657"/>
                  </a:cubicBezTo>
                  <a:cubicBezTo>
                    <a:pt x="0" y="1626"/>
                    <a:pt x="15" y="1611"/>
                    <a:pt x="46" y="1611"/>
                  </a:cubicBezTo>
                  <a:cubicBezTo>
                    <a:pt x="60" y="1611"/>
                    <a:pt x="77" y="1626"/>
                    <a:pt x="77" y="1657"/>
                  </a:cubicBezTo>
                  <a:cubicBezTo>
                    <a:pt x="77" y="2009"/>
                    <a:pt x="77" y="2009"/>
                    <a:pt x="77" y="2009"/>
                  </a:cubicBezTo>
                  <a:cubicBezTo>
                    <a:pt x="77" y="2025"/>
                    <a:pt x="108" y="2040"/>
                    <a:pt x="122" y="2040"/>
                  </a:cubicBezTo>
                  <a:cubicBezTo>
                    <a:pt x="1580" y="2040"/>
                    <a:pt x="1580" y="2040"/>
                    <a:pt x="1580" y="2040"/>
                  </a:cubicBezTo>
                  <a:cubicBezTo>
                    <a:pt x="1595" y="2040"/>
                    <a:pt x="1626" y="2025"/>
                    <a:pt x="1626" y="2009"/>
                  </a:cubicBezTo>
                  <a:cubicBezTo>
                    <a:pt x="1626" y="46"/>
                    <a:pt x="1626" y="46"/>
                    <a:pt x="1626" y="46"/>
                  </a:cubicBezTo>
                  <a:cubicBezTo>
                    <a:pt x="1626" y="15"/>
                    <a:pt x="1641" y="0"/>
                    <a:pt x="1657" y="0"/>
                  </a:cubicBezTo>
                  <a:cubicBezTo>
                    <a:pt x="1686" y="0"/>
                    <a:pt x="1703" y="15"/>
                    <a:pt x="1703" y="46"/>
                  </a:cubicBezTo>
                  <a:cubicBezTo>
                    <a:pt x="1703" y="2009"/>
                    <a:pt x="1703" y="2009"/>
                    <a:pt x="1703" y="2009"/>
                  </a:cubicBezTo>
                  <a:cubicBezTo>
                    <a:pt x="1703" y="2071"/>
                    <a:pt x="1641" y="2133"/>
                    <a:pt x="1580" y="2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0" name="Google Shape;310;p24"/>
            <p:cNvSpPr/>
            <p:nvPr/>
          </p:nvSpPr>
          <p:spPr>
            <a:xfrm>
              <a:off x="2257498" y="1984566"/>
              <a:ext cx="19963" cy="272822"/>
            </a:xfrm>
            <a:custGeom>
              <a:avLst/>
              <a:gdLst/>
              <a:ahLst/>
              <a:cxnLst/>
              <a:rect l="l" t="t" r="r" b="b"/>
              <a:pathLst>
                <a:path w="45" h="615" extrusionOk="0">
                  <a:moveTo>
                    <a:pt x="45" y="584"/>
                  </a:moveTo>
                  <a:lnTo>
                    <a:pt x="45" y="584"/>
                  </a:lnTo>
                  <a:cubicBezTo>
                    <a:pt x="45" y="598"/>
                    <a:pt x="45" y="615"/>
                    <a:pt x="31" y="615"/>
                  </a:cubicBezTo>
                  <a:lnTo>
                    <a:pt x="31" y="615"/>
                  </a:lnTo>
                  <a:cubicBezTo>
                    <a:pt x="16" y="615"/>
                    <a:pt x="0" y="598"/>
                    <a:pt x="0" y="584"/>
                  </a:cubicBezTo>
                  <a:cubicBezTo>
                    <a:pt x="0" y="31"/>
                    <a:pt x="0" y="31"/>
                    <a:pt x="0" y="31"/>
                  </a:cubicBezTo>
                  <a:cubicBezTo>
                    <a:pt x="0" y="17"/>
                    <a:pt x="16" y="0"/>
                    <a:pt x="31" y="0"/>
                  </a:cubicBezTo>
                  <a:lnTo>
                    <a:pt x="31" y="0"/>
                  </a:lnTo>
                  <a:cubicBezTo>
                    <a:pt x="45" y="0"/>
                    <a:pt x="45" y="17"/>
                    <a:pt x="45" y="31"/>
                  </a:cubicBezTo>
                  <a:lnTo>
                    <a:pt x="45" y="58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1" name="Google Shape;311;p24"/>
            <p:cNvSpPr/>
            <p:nvPr/>
          </p:nvSpPr>
          <p:spPr>
            <a:xfrm>
              <a:off x="2230437" y="2141605"/>
              <a:ext cx="74528" cy="448492"/>
            </a:xfrm>
            <a:custGeom>
              <a:avLst/>
              <a:gdLst/>
              <a:ahLst/>
              <a:cxnLst/>
              <a:rect l="l" t="t" r="r" b="b"/>
              <a:pathLst>
                <a:path w="168" h="1011" extrusionOk="0">
                  <a:moveTo>
                    <a:pt x="168" y="934"/>
                  </a:moveTo>
                  <a:lnTo>
                    <a:pt x="168" y="934"/>
                  </a:lnTo>
                  <a:cubicBezTo>
                    <a:pt x="168" y="980"/>
                    <a:pt x="137" y="1011"/>
                    <a:pt x="92" y="1011"/>
                  </a:cubicBezTo>
                  <a:cubicBezTo>
                    <a:pt x="77" y="1011"/>
                    <a:pt x="77" y="1011"/>
                    <a:pt x="77" y="1011"/>
                  </a:cubicBezTo>
                  <a:cubicBezTo>
                    <a:pt x="30" y="1011"/>
                    <a:pt x="0" y="980"/>
                    <a:pt x="0" y="934"/>
                  </a:cubicBezTo>
                  <a:cubicBezTo>
                    <a:pt x="0" y="76"/>
                    <a:pt x="0" y="76"/>
                    <a:pt x="0" y="76"/>
                  </a:cubicBezTo>
                  <a:cubicBezTo>
                    <a:pt x="0" y="31"/>
                    <a:pt x="30" y="0"/>
                    <a:pt x="77" y="0"/>
                  </a:cubicBezTo>
                  <a:cubicBezTo>
                    <a:pt x="92" y="0"/>
                    <a:pt x="92" y="0"/>
                    <a:pt x="92" y="0"/>
                  </a:cubicBezTo>
                  <a:cubicBezTo>
                    <a:pt x="137" y="0"/>
                    <a:pt x="168" y="31"/>
                    <a:pt x="168" y="76"/>
                  </a:cubicBezTo>
                  <a:lnTo>
                    <a:pt x="168" y="93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2" name="Google Shape;312;p24"/>
            <p:cNvSpPr/>
            <p:nvPr/>
          </p:nvSpPr>
          <p:spPr>
            <a:xfrm>
              <a:off x="2182969" y="2223230"/>
              <a:ext cx="169906" cy="47910"/>
            </a:xfrm>
            <a:custGeom>
              <a:avLst/>
              <a:gdLst/>
              <a:ahLst/>
              <a:cxnLst/>
              <a:rect l="l" t="t" r="r" b="b"/>
              <a:pathLst>
                <a:path w="383" h="108" extrusionOk="0">
                  <a:moveTo>
                    <a:pt x="383" y="60"/>
                  </a:moveTo>
                  <a:lnTo>
                    <a:pt x="383" y="60"/>
                  </a:lnTo>
                  <a:cubicBezTo>
                    <a:pt x="383" y="77"/>
                    <a:pt x="352" y="108"/>
                    <a:pt x="337" y="108"/>
                  </a:cubicBezTo>
                  <a:cubicBezTo>
                    <a:pt x="60" y="108"/>
                    <a:pt x="60" y="108"/>
                    <a:pt x="60" y="108"/>
                  </a:cubicBezTo>
                  <a:cubicBezTo>
                    <a:pt x="29" y="108"/>
                    <a:pt x="0" y="77"/>
                    <a:pt x="0" y="60"/>
                  </a:cubicBezTo>
                  <a:lnTo>
                    <a:pt x="0" y="60"/>
                  </a:lnTo>
                  <a:cubicBezTo>
                    <a:pt x="0" y="31"/>
                    <a:pt x="29" y="0"/>
                    <a:pt x="60" y="0"/>
                  </a:cubicBezTo>
                  <a:cubicBezTo>
                    <a:pt x="337" y="0"/>
                    <a:pt x="337" y="0"/>
                    <a:pt x="337" y="0"/>
                  </a:cubicBezTo>
                  <a:cubicBezTo>
                    <a:pt x="352" y="0"/>
                    <a:pt x="383" y="31"/>
                    <a:pt x="383" y="60"/>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3" name="Google Shape;313;p24"/>
            <p:cNvSpPr/>
            <p:nvPr/>
          </p:nvSpPr>
          <p:spPr>
            <a:xfrm>
              <a:off x="2481969" y="1930446"/>
              <a:ext cx="20407" cy="272378"/>
            </a:xfrm>
            <a:custGeom>
              <a:avLst/>
              <a:gdLst/>
              <a:ahLst/>
              <a:cxnLst/>
              <a:rect l="l" t="t" r="r" b="b"/>
              <a:pathLst>
                <a:path w="46" h="614" extrusionOk="0">
                  <a:moveTo>
                    <a:pt x="46" y="583"/>
                  </a:moveTo>
                  <a:lnTo>
                    <a:pt x="46" y="583"/>
                  </a:lnTo>
                  <a:cubicBezTo>
                    <a:pt x="46" y="598"/>
                    <a:pt x="31" y="614"/>
                    <a:pt x="15" y="614"/>
                  </a:cubicBezTo>
                  <a:lnTo>
                    <a:pt x="15" y="614"/>
                  </a:lnTo>
                  <a:cubicBezTo>
                    <a:pt x="0" y="614"/>
                    <a:pt x="0" y="598"/>
                    <a:pt x="0" y="583"/>
                  </a:cubicBezTo>
                  <a:cubicBezTo>
                    <a:pt x="0" y="31"/>
                    <a:pt x="0" y="31"/>
                    <a:pt x="0" y="31"/>
                  </a:cubicBezTo>
                  <a:cubicBezTo>
                    <a:pt x="0" y="15"/>
                    <a:pt x="0" y="0"/>
                    <a:pt x="15" y="0"/>
                  </a:cubicBezTo>
                  <a:lnTo>
                    <a:pt x="15" y="0"/>
                  </a:lnTo>
                  <a:cubicBezTo>
                    <a:pt x="31" y="0"/>
                    <a:pt x="46" y="15"/>
                    <a:pt x="46" y="31"/>
                  </a:cubicBezTo>
                  <a:lnTo>
                    <a:pt x="46" y="58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4" name="Google Shape;314;p24"/>
            <p:cNvSpPr/>
            <p:nvPr/>
          </p:nvSpPr>
          <p:spPr>
            <a:xfrm>
              <a:off x="2454909" y="2086597"/>
              <a:ext cx="74972" cy="449379"/>
            </a:xfrm>
            <a:custGeom>
              <a:avLst/>
              <a:gdLst/>
              <a:ahLst/>
              <a:cxnLst/>
              <a:rect l="l" t="t" r="r" b="b"/>
              <a:pathLst>
                <a:path w="169" h="1013" extrusionOk="0">
                  <a:moveTo>
                    <a:pt x="169" y="937"/>
                  </a:moveTo>
                  <a:lnTo>
                    <a:pt x="169" y="937"/>
                  </a:lnTo>
                  <a:cubicBezTo>
                    <a:pt x="169" y="982"/>
                    <a:pt x="123" y="1013"/>
                    <a:pt x="92" y="1013"/>
                  </a:cubicBezTo>
                  <a:cubicBezTo>
                    <a:pt x="76" y="1013"/>
                    <a:pt x="76" y="1013"/>
                    <a:pt x="76" y="1013"/>
                  </a:cubicBezTo>
                  <a:cubicBezTo>
                    <a:pt x="31" y="1013"/>
                    <a:pt x="0" y="982"/>
                    <a:pt x="0" y="937"/>
                  </a:cubicBezTo>
                  <a:cubicBezTo>
                    <a:pt x="0" y="78"/>
                    <a:pt x="0" y="78"/>
                    <a:pt x="0" y="78"/>
                  </a:cubicBezTo>
                  <a:cubicBezTo>
                    <a:pt x="0" y="31"/>
                    <a:pt x="31" y="0"/>
                    <a:pt x="76" y="0"/>
                  </a:cubicBezTo>
                  <a:cubicBezTo>
                    <a:pt x="92" y="0"/>
                    <a:pt x="92" y="0"/>
                    <a:pt x="92" y="0"/>
                  </a:cubicBezTo>
                  <a:cubicBezTo>
                    <a:pt x="123" y="0"/>
                    <a:pt x="169" y="31"/>
                    <a:pt x="169" y="78"/>
                  </a:cubicBezTo>
                  <a:lnTo>
                    <a:pt x="169" y="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5" name="Google Shape;315;p24"/>
            <p:cNvSpPr/>
            <p:nvPr/>
          </p:nvSpPr>
          <p:spPr>
            <a:xfrm>
              <a:off x="2406998" y="2168222"/>
              <a:ext cx="163252" cy="47910"/>
            </a:xfrm>
            <a:custGeom>
              <a:avLst/>
              <a:gdLst/>
              <a:ahLst/>
              <a:cxnLst/>
              <a:rect l="l" t="t" r="r" b="b"/>
              <a:pathLst>
                <a:path w="368" h="108" extrusionOk="0">
                  <a:moveTo>
                    <a:pt x="368" y="62"/>
                  </a:moveTo>
                  <a:lnTo>
                    <a:pt x="368" y="62"/>
                  </a:lnTo>
                  <a:cubicBezTo>
                    <a:pt x="368" y="78"/>
                    <a:pt x="354" y="108"/>
                    <a:pt x="323" y="108"/>
                  </a:cubicBezTo>
                  <a:cubicBezTo>
                    <a:pt x="47" y="108"/>
                    <a:pt x="47" y="108"/>
                    <a:pt x="47" y="108"/>
                  </a:cubicBezTo>
                  <a:cubicBezTo>
                    <a:pt x="16" y="108"/>
                    <a:pt x="0" y="78"/>
                    <a:pt x="0" y="62"/>
                  </a:cubicBezTo>
                  <a:lnTo>
                    <a:pt x="0" y="62"/>
                  </a:lnTo>
                  <a:cubicBezTo>
                    <a:pt x="0" y="31"/>
                    <a:pt x="16" y="0"/>
                    <a:pt x="47" y="0"/>
                  </a:cubicBezTo>
                  <a:cubicBezTo>
                    <a:pt x="323" y="0"/>
                    <a:pt x="323" y="0"/>
                    <a:pt x="323" y="0"/>
                  </a:cubicBezTo>
                  <a:cubicBezTo>
                    <a:pt x="354" y="0"/>
                    <a:pt x="368" y="31"/>
                    <a:pt x="368" y="6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6" name="Google Shape;316;p24"/>
            <p:cNvSpPr/>
            <p:nvPr/>
          </p:nvSpPr>
          <p:spPr>
            <a:xfrm>
              <a:off x="1460756" y="3243094"/>
              <a:ext cx="157041" cy="89166"/>
            </a:xfrm>
            <a:custGeom>
              <a:avLst/>
              <a:gdLst/>
              <a:ahLst/>
              <a:cxnLst/>
              <a:rect l="l" t="t" r="r" b="b"/>
              <a:pathLst>
                <a:path w="354" h="201" extrusionOk="0">
                  <a:moveTo>
                    <a:pt x="354" y="124"/>
                  </a:moveTo>
                  <a:lnTo>
                    <a:pt x="354" y="124"/>
                  </a:lnTo>
                  <a:cubicBezTo>
                    <a:pt x="354" y="170"/>
                    <a:pt x="323" y="201"/>
                    <a:pt x="277" y="201"/>
                  </a:cubicBezTo>
                  <a:cubicBezTo>
                    <a:pt x="79" y="201"/>
                    <a:pt x="79" y="201"/>
                    <a:pt x="79" y="201"/>
                  </a:cubicBezTo>
                  <a:cubicBezTo>
                    <a:pt x="31" y="201"/>
                    <a:pt x="0" y="170"/>
                    <a:pt x="0" y="124"/>
                  </a:cubicBezTo>
                  <a:cubicBezTo>
                    <a:pt x="0" y="77"/>
                    <a:pt x="0" y="77"/>
                    <a:pt x="0" y="77"/>
                  </a:cubicBezTo>
                  <a:cubicBezTo>
                    <a:pt x="0" y="31"/>
                    <a:pt x="31" y="0"/>
                    <a:pt x="79" y="0"/>
                  </a:cubicBezTo>
                  <a:cubicBezTo>
                    <a:pt x="277" y="0"/>
                    <a:pt x="277" y="0"/>
                    <a:pt x="277" y="0"/>
                  </a:cubicBezTo>
                  <a:cubicBezTo>
                    <a:pt x="323" y="0"/>
                    <a:pt x="354" y="31"/>
                    <a:pt x="354" y="77"/>
                  </a:cubicBezTo>
                  <a:lnTo>
                    <a:pt x="354"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7" name="Google Shape;317;p24"/>
            <p:cNvSpPr/>
            <p:nvPr/>
          </p:nvSpPr>
          <p:spPr>
            <a:xfrm>
              <a:off x="1645302" y="3243094"/>
              <a:ext cx="156154" cy="89166"/>
            </a:xfrm>
            <a:custGeom>
              <a:avLst/>
              <a:gdLst/>
              <a:ahLst/>
              <a:cxnLst/>
              <a:rect l="l" t="t" r="r" b="b"/>
              <a:pathLst>
                <a:path w="352" h="201" extrusionOk="0">
                  <a:moveTo>
                    <a:pt x="352" y="124"/>
                  </a:moveTo>
                  <a:lnTo>
                    <a:pt x="352" y="124"/>
                  </a:lnTo>
                  <a:cubicBezTo>
                    <a:pt x="352" y="170"/>
                    <a:pt x="306" y="201"/>
                    <a:pt x="275" y="201"/>
                  </a:cubicBezTo>
                  <a:cubicBezTo>
                    <a:pt x="76" y="201"/>
                    <a:pt x="76" y="201"/>
                    <a:pt x="76" y="201"/>
                  </a:cubicBezTo>
                  <a:cubicBezTo>
                    <a:pt x="31" y="201"/>
                    <a:pt x="0" y="170"/>
                    <a:pt x="0" y="124"/>
                  </a:cubicBezTo>
                  <a:cubicBezTo>
                    <a:pt x="0" y="77"/>
                    <a:pt x="0" y="77"/>
                    <a:pt x="0" y="77"/>
                  </a:cubicBezTo>
                  <a:cubicBezTo>
                    <a:pt x="0" y="31"/>
                    <a:pt x="31" y="0"/>
                    <a:pt x="76" y="0"/>
                  </a:cubicBezTo>
                  <a:cubicBezTo>
                    <a:pt x="275" y="0"/>
                    <a:pt x="275" y="0"/>
                    <a:pt x="275" y="0"/>
                  </a:cubicBezTo>
                  <a:cubicBezTo>
                    <a:pt x="306" y="0"/>
                    <a:pt x="352" y="31"/>
                    <a:pt x="352" y="77"/>
                  </a:cubicBezTo>
                  <a:lnTo>
                    <a:pt x="352"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8" name="Google Shape;318;p24"/>
            <p:cNvSpPr/>
            <p:nvPr/>
          </p:nvSpPr>
          <p:spPr>
            <a:xfrm>
              <a:off x="1229630" y="1862573"/>
              <a:ext cx="776335" cy="428530"/>
            </a:xfrm>
            <a:custGeom>
              <a:avLst/>
              <a:gdLst/>
              <a:ahLst/>
              <a:cxnLst/>
              <a:rect l="l" t="t" r="r" b="b"/>
              <a:pathLst>
                <a:path w="1750" h="966" extrusionOk="0">
                  <a:moveTo>
                    <a:pt x="1750" y="904"/>
                  </a:moveTo>
                  <a:lnTo>
                    <a:pt x="1750" y="904"/>
                  </a:lnTo>
                  <a:cubicBezTo>
                    <a:pt x="1750" y="935"/>
                    <a:pt x="1719" y="966"/>
                    <a:pt x="1688" y="966"/>
                  </a:cubicBezTo>
                  <a:cubicBezTo>
                    <a:pt x="62" y="966"/>
                    <a:pt x="62" y="966"/>
                    <a:pt x="62" y="966"/>
                  </a:cubicBezTo>
                  <a:cubicBezTo>
                    <a:pt x="31" y="966"/>
                    <a:pt x="0" y="935"/>
                    <a:pt x="0" y="904"/>
                  </a:cubicBezTo>
                  <a:cubicBezTo>
                    <a:pt x="0" y="60"/>
                    <a:pt x="0" y="60"/>
                    <a:pt x="0" y="60"/>
                  </a:cubicBezTo>
                  <a:cubicBezTo>
                    <a:pt x="0" y="31"/>
                    <a:pt x="31" y="0"/>
                    <a:pt x="62" y="0"/>
                  </a:cubicBezTo>
                  <a:cubicBezTo>
                    <a:pt x="1688" y="0"/>
                    <a:pt x="1688" y="0"/>
                    <a:pt x="1688" y="0"/>
                  </a:cubicBezTo>
                  <a:cubicBezTo>
                    <a:pt x="1719" y="0"/>
                    <a:pt x="1750" y="31"/>
                    <a:pt x="1750" y="60"/>
                  </a:cubicBezTo>
                  <a:lnTo>
                    <a:pt x="1750" y="90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9" name="Google Shape;319;p24"/>
            <p:cNvSpPr/>
            <p:nvPr/>
          </p:nvSpPr>
          <p:spPr>
            <a:xfrm>
              <a:off x="1318354" y="2454352"/>
              <a:ext cx="592233" cy="591779"/>
            </a:xfrm>
            <a:custGeom>
              <a:avLst/>
              <a:gdLst/>
              <a:ahLst/>
              <a:cxnLst/>
              <a:rect l="l" t="t" r="r" b="b"/>
              <a:pathLst>
                <a:path w="1335" h="1334" extrusionOk="0">
                  <a:moveTo>
                    <a:pt x="1335" y="674"/>
                  </a:moveTo>
                  <a:lnTo>
                    <a:pt x="1335" y="674"/>
                  </a:lnTo>
                  <a:cubicBezTo>
                    <a:pt x="1335" y="1042"/>
                    <a:pt x="1043" y="1334"/>
                    <a:pt x="675" y="1334"/>
                  </a:cubicBezTo>
                  <a:cubicBezTo>
                    <a:pt x="307" y="1334"/>
                    <a:pt x="0" y="1042"/>
                    <a:pt x="0" y="674"/>
                  </a:cubicBezTo>
                  <a:cubicBezTo>
                    <a:pt x="0" y="306"/>
                    <a:pt x="307" y="0"/>
                    <a:pt x="675" y="0"/>
                  </a:cubicBezTo>
                  <a:cubicBezTo>
                    <a:pt x="1043" y="0"/>
                    <a:pt x="1335" y="306"/>
                    <a:pt x="1335" y="67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0" name="Google Shape;320;p24"/>
            <p:cNvSpPr/>
            <p:nvPr/>
          </p:nvSpPr>
          <p:spPr>
            <a:xfrm>
              <a:off x="1389777" y="2517345"/>
              <a:ext cx="464914" cy="464019"/>
            </a:xfrm>
            <a:custGeom>
              <a:avLst/>
              <a:gdLst/>
              <a:ahLst/>
              <a:cxnLst/>
              <a:rect l="l" t="t" r="r" b="b"/>
              <a:pathLst>
                <a:path w="1048" h="1046" extrusionOk="0">
                  <a:moveTo>
                    <a:pt x="299" y="1024"/>
                  </a:moveTo>
                  <a:lnTo>
                    <a:pt x="299" y="1024"/>
                  </a:lnTo>
                  <a:cubicBezTo>
                    <a:pt x="268" y="1053"/>
                    <a:pt x="239" y="1053"/>
                    <a:pt x="208" y="1024"/>
                  </a:cubicBezTo>
                  <a:cubicBezTo>
                    <a:pt x="23" y="823"/>
                    <a:pt x="23" y="823"/>
                    <a:pt x="23" y="823"/>
                  </a:cubicBezTo>
                  <a:cubicBezTo>
                    <a:pt x="-7" y="809"/>
                    <a:pt x="-7" y="778"/>
                    <a:pt x="23" y="747"/>
                  </a:cubicBezTo>
                  <a:cubicBezTo>
                    <a:pt x="760" y="11"/>
                    <a:pt x="760" y="11"/>
                    <a:pt x="760" y="11"/>
                  </a:cubicBezTo>
                  <a:cubicBezTo>
                    <a:pt x="775" y="-3"/>
                    <a:pt x="806" y="-3"/>
                    <a:pt x="836" y="11"/>
                  </a:cubicBezTo>
                  <a:cubicBezTo>
                    <a:pt x="1035" y="211"/>
                    <a:pt x="1035" y="211"/>
                    <a:pt x="1035" y="211"/>
                  </a:cubicBezTo>
                  <a:cubicBezTo>
                    <a:pt x="1052" y="225"/>
                    <a:pt x="1052" y="271"/>
                    <a:pt x="1035" y="287"/>
                  </a:cubicBezTo>
                  <a:lnTo>
                    <a:pt x="299" y="102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1" name="Google Shape;321;p24"/>
            <p:cNvSpPr/>
            <p:nvPr/>
          </p:nvSpPr>
          <p:spPr>
            <a:xfrm>
              <a:off x="1263789" y="1937100"/>
              <a:ext cx="558518" cy="279032"/>
            </a:xfrm>
            <a:custGeom>
              <a:avLst/>
              <a:gdLst/>
              <a:ahLst/>
              <a:cxnLst/>
              <a:rect l="l" t="t" r="r" b="b"/>
              <a:pathLst>
                <a:path w="1259" h="629" extrusionOk="0">
                  <a:moveTo>
                    <a:pt x="798" y="0"/>
                  </a:moveTo>
                  <a:lnTo>
                    <a:pt x="798" y="0"/>
                  </a:lnTo>
                  <a:cubicBezTo>
                    <a:pt x="492" y="0"/>
                    <a:pt x="200" y="124"/>
                    <a:pt x="0" y="353"/>
                  </a:cubicBezTo>
                  <a:cubicBezTo>
                    <a:pt x="291" y="629"/>
                    <a:pt x="291" y="629"/>
                    <a:pt x="291" y="629"/>
                  </a:cubicBezTo>
                  <a:cubicBezTo>
                    <a:pt x="430" y="476"/>
                    <a:pt x="614" y="399"/>
                    <a:pt x="798" y="399"/>
                  </a:cubicBezTo>
                  <a:cubicBezTo>
                    <a:pt x="891" y="399"/>
                    <a:pt x="967" y="415"/>
                    <a:pt x="1044" y="445"/>
                  </a:cubicBezTo>
                  <a:cubicBezTo>
                    <a:pt x="1259" y="93"/>
                    <a:pt x="1259" y="93"/>
                    <a:pt x="1259" y="93"/>
                  </a:cubicBezTo>
                  <a:cubicBezTo>
                    <a:pt x="1120" y="31"/>
                    <a:pt x="967" y="0"/>
                    <a:pt x="798"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2" name="Google Shape;322;p24"/>
            <p:cNvSpPr/>
            <p:nvPr/>
          </p:nvSpPr>
          <p:spPr>
            <a:xfrm>
              <a:off x="1726928" y="1978356"/>
              <a:ext cx="251533" cy="237776"/>
            </a:xfrm>
            <a:custGeom>
              <a:avLst/>
              <a:gdLst/>
              <a:ahLst/>
              <a:cxnLst/>
              <a:rect l="l" t="t" r="r" b="b"/>
              <a:pathLst>
                <a:path w="567" h="536" extrusionOk="0">
                  <a:moveTo>
                    <a:pt x="215" y="0"/>
                  </a:moveTo>
                  <a:lnTo>
                    <a:pt x="215" y="0"/>
                  </a:lnTo>
                  <a:cubicBezTo>
                    <a:pt x="0" y="352"/>
                    <a:pt x="0" y="352"/>
                    <a:pt x="0" y="352"/>
                  </a:cubicBezTo>
                  <a:cubicBezTo>
                    <a:pt x="91" y="399"/>
                    <a:pt x="199" y="459"/>
                    <a:pt x="261" y="536"/>
                  </a:cubicBezTo>
                  <a:cubicBezTo>
                    <a:pt x="567" y="275"/>
                    <a:pt x="567" y="275"/>
                    <a:pt x="567" y="275"/>
                  </a:cubicBezTo>
                  <a:cubicBezTo>
                    <a:pt x="476" y="168"/>
                    <a:pt x="352" y="76"/>
                    <a:pt x="2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3" name="Google Shape;323;p24"/>
            <p:cNvSpPr/>
            <p:nvPr/>
          </p:nvSpPr>
          <p:spPr>
            <a:xfrm>
              <a:off x="1590293" y="2025822"/>
              <a:ext cx="61663" cy="237776"/>
            </a:xfrm>
            <a:custGeom>
              <a:avLst/>
              <a:gdLst/>
              <a:ahLst/>
              <a:cxnLst/>
              <a:rect l="l" t="t" r="r" b="b"/>
              <a:pathLst>
                <a:path w="139" h="536" extrusionOk="0">
                  <a:moveTo>
                    <a:pt x="139" y="476"/>
                  </a:moveTo>
                  <a:lnTo>
                    <a:pt x="139" y="476"/>
                  </a:lnTo>
                  <a:cubicBezTo>
                    <a:pt x="139" y="505"/>
                    <a:pt x="108" y="536"/>
                    <a:pt x="77" y="536"/>
                  </a:cubicBezTo>
                  <a:cubicBezTo>
                    <a:pt x="31" y="536"/>
                    <a:pt x="0" y="505"/>
                    <a:pt x="0" y="476"/>
                  </a:cubicBezTo>
                  <a:cubicBezTo>
                    <a:pt x="0" y="445"/>
                    <a:pt x="77" y="0"/>
                    <a:pt x="77" y="0"/>
                  </a:cubicBezTo>
                  <a:cubicBezTo>
                    <a:pt x="77" y="0"/>
                    <a:pt x="139" y="445"/>
                    <a:pt x="139" y="4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4" name="Google Shape;324;p24"/>
            <p:cNvSpPr/>
            <p:nvPr/>
          </p:nvSpPr>
          <p:spPr>
            <a:xfrm>
              <a:off x="1243382" y="2366517"/>
              <a:ext cx="122883" cy="121993"/>
            </a:xfrm>
            <a:custGeom>
              <a:avLst/>
              <a:gdLst/>
              <a:ahLst/>
              <a:cxnLst/>
              <a:rect l="l" t="t" r="r" b="b"/>
              <a:pathLst>
                <a:path w="277" h="275" extrusionOk="0">
                  <a:moveTo>
                    <a:pt x="277" y="136"/>
                  </a:moveTo>
                  <a:lnTo>
                    <a:pt x="277" y="136"/>
                  </a:lnTo>
                  <a:cubicBezTo>
                    <a:pt x="277" y="213"/>
                    <a:pt x="215" y="275"/>
                    <a:pt x="138" y="275"/>
                  </a:cubicBezTo>
                  <a:cubicBezTo>
                    <a:pt x="62" y="275"/>
                    <a:pt x="0" y="213"/>
                    <a:pt x="0" y="136"/>
                  </a:cubicBezTo>
                  <a:cubicBezTo>
                    <a:pt x="0" y="60"/>
                    <a:pt x="62" y="0"/>
                    <a:pt x="138" y="0"/>
                  </a:cubicBezTo>
                  <a:cubicBezTo>
                    <a:pt x="215" y="0"/>
                    <a:pt x="277" y="60"/>
                    <a:pt x="277" y="1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5" name="Google Shape;325;p24"/>
            <p:cNvSpPr/>
            <p:nvPr/>
          </p:nvSpPr>
          <p:spPr>
            <a:xfrm>
              <a:off x="1856465" y="2366517"/>
              <a:ext cx="129093" cy="121993"/>
            </a:xfrm>
            <a:custGeom>
              <a:avLst/>
              <a:gdLst/>
              <a:ahLst/>
              <a:cxnLst/>
              <a:rect l="l" t="t" r="r" b="b"/>
              <a:pathLst>
                <a:path w="291" h="275" extrusionOk="0">
                  <a:moveTo>
                    <a:pt x="291" y="136"/>
                  </a:moveTo>
                  <a:lnTo>
                    <a:pt x="291" y="136"/>
                  </a:lnTo>
                  <a:cubicBezTo>
                    <a:pt x="291" y="213"/>
                    <a:pt x="229" y="275"/>
                    <a:pt x="153" y="275"/>
                  </a:cubicBezTo>
                  <a:cubicBezTo>
                    <a:pt x="76" y="275"/>
                    <a:pt x="0" y="213"/>
                    <a:pt x="0" y="136"/>
                  </a:cubicBezTo>
                  <a:cubicBezTo>
                    <a:pt x="0" y="60"/>
                    <a:pt x="76" y="0"/>
                    <a:pt x="153" y="0"/>
                  </a:cubicBezTo>
                  <a:cubicBezTo>
                    <a:pt x="229" y="0"/>
                    <a:pt x="291" y="60"/>
                    <a:pt x="291" y="1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
        <p:nvSpPr>
          <p:cNvPr id="326" name="Google Shape;326;p24"/>
          <p:cNvSpPr txBox="1">
            <a:spLocks noGrp="1"/>
          </p:cNvSpPr>
          <p:nvPr>
            <p:ph type="ctrTitle"/>
          </p:nvPr>
        </p:nvSpPr>
        <p:spPr>
          <a:xfrm>
            <a:off x="3217996" y="937688"/>
            <a:ext cx="5139576" cy="240783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sym typeface="Epilogue"/>
              </a:rPr>
              <a:t>CẢM ƠN CÁC BẠN ĐÃ CHÚ Ý LẮNG NGHE BÀI HỌC HÔM NAY!</a:t>
            </a:r>
            <a:endParaRP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938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50006" y="0"/>
            <a:ext cx="9144000" cy="5143500"/>
          </a:xfrm>
          <a:prstGeom prst="rect">
            <a:avLst/>
          </a:prstGeom>
        </p:spPr>
      </p:pic>
    </p:spTree>
    <p:extLst>
      <p:ext uri="{BB962C8B-B14F-4D97-AF65-F5344CB8AC3E}">
        <p14:creationId xmlns:p14="http://schemas.microsoft.com/office/powerpoint/2010/main" val="4158444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306364"/>
            <a:ext cx="2931900" cy="8676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Ampe kìm (Ampe kẹp)</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2" name="Google Shape;342;p26"/>
          <p:cNvSpPr txBox="1">
            <a:spLocks noGrp="1"/>
          </p:cNvSpPr>
          <p:nvPr>
            <p:ph type="title" idx="5"/>
          </p:nvPr>
        </p:nvSpPr>
        <p:spPr>
          <a:xfrm>
            <a:off x="721400" y="18710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01</a:t>
            </a:r>
            <a:endParaRPr b="1" dirty="0">
              <a:latin typeface="Arial" panose="020B0604020202020204" pitchFamily="34" charset="0"/>
              <a:cs typeface="Arial" panose="020B0604020202020204" pitchFamily="34" charset="0"/>
            </a:endParaRPr>
          </a:p>
        </p:txBody>
      </p:sp>
      <p:sp>
        <p:nvSpPr>
          <p:cNvPr id="343" name="Google Shape;343;p26"/>
          <p:cNvSpPr txBox="1">
            <a:spLocks noGrp="1"/>
          </p:cNvSpPr>
          <p:nvPr>
            <p:ph type="subTitle" idx="9"/>
          </p:nvPr>
        </p:nvSpPr>
        <p:spPr>
          <a:xfrm>
            <a:off x="1595305" y="1871064"/>
            <a:ext cx="2931900" cy="8727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Công tơ điện một pha</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4" name="Google Shape;344;p26"/>
          <p:cNvSpPr txBox="1">
            <a:spLocks noGrp="1"/>
          </p:cNvSpPr>
          <p:nvPr>
            <p:ph type="subTitle" idx="15"/>
          </p:nvPr>
        </p:nvSpPr>
        <p:spPr>
          <a:xfrm>
            <a:off x="5498777" y="3306364"/>
            <a:ext cx="2931900" cy="867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Thực hành sử dụng VOM và Ampe kìm</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5" name="Google Shape;345;p26"/>
          <p:cNvSpPr txBox="1">
            <a:spLocks noGrp="1"/>
          </p:cNvSpPr>
          <p:nvPr>
            <p:ph type="title"/>
          </p:nvPr>
        </p:nvSpPr>
        <p:spPr>
          <a:xfrm>
            <a:off x="720000" y="862164"/>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NỘI DUNG BÀI HỌC</a:t>
            </a:r>
            <a:endParaRPr sz="3200" dirty="0">
              <a:solidFill>
                <a:schemeClr val="accent2"/>
              </a:solidFill>
              <a:latin typeface="Arial" panose="020B0604020202020204" pitchFamily="34" charset="0"/>
              <a:cs typeface="Arial" panose="020B0604020202020204" pitchFamily="34" charset="0"/>
            </a:endParaRPr>
          </a:p>
        </p:txBody>
      </p:sp>
      <p:sp>
        <p:nvSpPr>
          <p:cNvPr id="350" name="Google Shape;350;p26"/>
          <p:cNvSpPr txBox="1">
            <a:spLocks noGrp="1"/>
          </p:cNvSpPr>
          <p:nvPr>
            <p:ph type="title" idx="6"/>
          </p:nvPr>
        </p:nvSpPr>
        <p:spPr>
          <a:xfrm>
            <a:off x="4624925" y="18710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02</a:t>
            </a:r>
            <a:endParaRPr b="1" dirty="0">
              <a:latin typeface="Arial" panose="020B0604020202020204" pitchFamily="34" charset="0"/>
              <a:cs typeface="Arial" panose="020B0604020202020204" pitchFamily="34" charset="0"/>
            </a:endParaRPr>
          </a:p>
        </p:txBody>
      </p:sp>
      <p:sp>
        <p:nvSpPr>
          <p:cNvPr id="351" name="Google Shape;351;p26"/>
          <p:cNvSpPr txBox="1">
            <a:spLocks noGrp="1"/>
          </p:cNvSpPr>
          <p:nvPr>
            <p:ph type="title" idx="7"/>
          </p:nvPr>
        </p:nvSpPr>
        <p:spPr>
          <a:xfrm>
            <a:off x="721400" y="33063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03</a:t>
            </a:r>
            <a:endParaRPr b="1" dirty="0">
              <a:latin typeface="Arial" panose="020B0604020202020204" pitchFamily="34" charset="0"/>
              <a:cs typeface="Arial" panose="020B0604020202020204" pitchFamily="34" charset="0"/>
            </a:endParaRPr>
          </a:p>
        </p:txBody>
      </p:sp>
      <p:sp>
        <p:nvSpPr>
          <p:cNvPr id="352" name="Google Shape;352;p26"/>
          <p:cNvSpPr txBox="1">
            <a:spLocks noGrp="1"/>
          </p:cNvSpPr>
          <p:nvPr>
            <p:ph type="title" idx="8"/>
          </p:nvPr>
        </p:nvSpPr>
        <p:spPr>
          <a:xfrm>
            <a:off x="4624925" y="33063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04</a:t>
            </a:r>
            <a:endParaRPr b="1" dirty="0">
              <a:latin typeface="Arial" panose="020B0604020202020204" pitchFamily="34" charset="0"/>
              <a:cs typeface="Arial" panose="020B0604020202020204" pitchFamily="34" charset="0"/>
            </a:endParaRPr>
          </a:p>
        </p:txBody>
      </p:sp>
      <p:sp>
        <p:nvSpPr>
          <p:cNvPr id="353" name="Google Shape;353;p26"/>
          <p:cNvSpPr txBox="1">
            <a:spLocks noGrp="1"/>
          </p:cNvSpPr>
          <p:nvPr>
            <p:ph type="subTitle" idx="14"/>
          </p:nvPr>
        </p:nvSpPr>
        <p:spPr>
          <a:xfrm>
            <a:off x="5498750" y="1871064"/>
            <a:ext cx="2931900" cy="8676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Đồng hồ vạn năng (VOM)</a:t>
            </a:r>
            <a:endParaRPr b="0" dirty="0">
              <a:solidFill>
                <a:schemeClr val="tx1">
                  <a:lumMod val="50000"/>
                </a:schemeClr>
              </a:solidFill>
              <a:latin typeface="Arial" panose="020B0604020202020204" pitchFamily="34" charset="0"/>
              <a:cs typeface="Arial" panose="020B0604020202020204" pitchFamily="34" charset="0"/>
            </a:endParaRPr>
          </a:p>
        </p:txBody>
      </p:sp>
      <p:cxnSp>
        <p:nvCxnSpPr>
          <p:cNvPr id="354" name="Google Shape;354;p26"/>
          <p:cNvCxnSpPr>
            <a:stCxn id="342" idx="3"/>
            <a:endCxn id="343" idx="1"/>
          </p:cNvCxnSpPr>
          <p:nvPr/>
        </p:nvCxnSpPr>
        <p:spPr>
          <a:xfrm>
            <a:off x="1378400" y="2304864"/>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740164"/>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2304864"/>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740164"/>
            <a:ext cx="216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wheel(1)">
                                      <p:cBhvr>
                                        <p:cTn id="7" dur="500"/>
                                        <p:tgtEl>
                                          <p:spTgt spid="3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4"/>
                                        </p:tgtEl>
                                        <p:attrNameLst>
                                          <p:attrName>style.visibility</p:attrName>
                                        </p:attrNameLst>
                                      </p:cBhvr>
                                      <p:to>
                                        <p:strVal val="visible"/>
                                      </p:to>
                                    </p:set>
                                    <p:animEffect transition="in" filter="wipe(left)">
                                      <p:cBhvr>
                                        <p:cTn id="11" dur="500"/>
                                        <p:tgtEl>
                                          <p:spTgt spid="35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3">
                                            <p:txEl>
                                              <p:pRg st="0" end="0"/>
                                            </p:txEl>
                                          </p:spTgt>
                                        </p:tgtEl>
                                        <p:attrNameLst>
                                          <p:attrName>style.visibility</p:attrName>
                                        </p:attrNameLst>
                                      </p:cBhvr>
                                      <p:to>
                                        <p:strVal val="visible"/>
                                      </p:to>
                                    </p:set>
                                    <p:animEffect transition="in" filter="wipe(left)">
                                      <p:cBhvr>
                                        <p:cTn id="15" dur="500"/>
                                        <p:tgtEl>
                                          <p:spTgt spid="3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50"/>
                                        </p:tgtEl>
                                        <p:attrNameLst>
                                          <p:attrName>style.visibility</p:attrName>
                                        </p:attrNameLst>
                                      </p:cBhvr>
                                      <p:to>
                                        <p:strVal val="visible"/>
                                      </p:to>
                                    </p:set>
                                    <p:animEffect transition="in" filter="wheel(1)">
                                      <p:cBhvr>
                                        <p:cTn id="20" dur="500"/>
                                        <p:tgtEl>
                                          <p:spTgt spid="35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56"/>
                                        </p:tgtEl>
                                        <p:attrNameLst>
                                          <p:attrName>style.visibility</p:attrName>
                                        </p:attrNameLst>
                                      </p:cBhvr>
                                      <p:to>
                                        <p:strVal val="visible"/>
                                      </p:to>
                                    </p:set>
                                    <p:animEffect transition="in" filter="wipe(left)">
                                      <p:cBhvr>
                                        <p:cTn id="24" dur="500"/>
                                        <p:tgtEl>
                                          <p:spTgt spid="35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53">
                                            <p:txEl>
                                              <p:pRg st="0" end="0"/>
                                            </p:txEl>
                                          </p:spTgt>
                                        </p:tgtEl>
                                        <p:attrNameLst>
                                          <p:attrName>style.visibility</p:attrName>
                                        </p:attrNameLst>
                                      </p:cBhvr>
                                      <p:to>
                                        <p:strVal val="visible"/>
                                      </p:to>
                                    </p:set>
                                    <p:animEffect transition="in" filter="wipe(left)">
                                      <p:cBhvr>
                                        <p:cTn id="28" dur="500"/>
                                        <p:tgtEl>
                                          <p:spTgt spid="35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51"/>
                                        </p:tgtEl>
                                        <p:attrNameLst>
                                          <p:attrName>style.visibility</p:attrName>
                                        </p:attrNameLst>
                                      </p:cBhvr>
                                      <p:to>
                                        <p:strVal val="visible"/>
                                      </p:to>
                                    </p:set>
                                    <p:animEffect transition="in" filter="wheel(1)">
                                      <p:cBhvr>
                                        <p:cTn id="33" dur="500"/>
                                        <p:tgtEl>
                                          <p:spTgt spid="351"/>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55"/>
                                        </p:tgtEl>
                                        <p:attrNameLst>
                                          <p:attrName>style.visibility</p:attrName>
                                        </p:attrNameLst>
                                      </p:cBhvr>
                                      <p:to>
                                        <p:strVal val="visible"/>
                                      </p:to>
                                    </p:set>
                                    <p:animEffect transition="in" filter="wipe(left)">
                                      <p:cBhvr>
                                        <p:cTn id="37" dur="500"/>
                                        <p:tgtEl>
                                          <p:spTgt spid="35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41">
                                            <p:txEl>
                                              <p:pRg st="0" end="0"/>
                                            </p:txEl>
                                          </p:spTgt>
                                        </p:tgtEl>
                                        <p:attrNameLst>
                                          <p:attrName>style.visibility</p:attrName>
                                        </p:attrNameLst>
                                      </p:cBhvr>
                                      <p:to>
                                        <p:strVal val="visible"/>
                                      </p:to>
                                    </p:set>
                                    <p:animEffect transition="in" filter="wipe(left)">
                                      <p:cBhvr>
                                        <p:cTn id="41" dur="500"/>
                                        <p:tgtEl>
                                          <p:spTgt spid="34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52"/>
                                        </p:tgtEl>
                                        <p:attrNameLst>
                                          <p:attrName>style.visibility</p:attrName>
                                        </p:attrNameLst>
                                      </p:cBhvr>
                                      <p:to>
                                        <p:strVal val="visible"/>
                                      </p:to>
                                    </p:set>
                                    <p:animEffect transition="in" filter="wheel(1)">
                                      <p:cBhvr>
                                        <p:cTn id="46" dur="500"/>
                                        <p:tgtEl>
                                          <p:spTgt spid="352"/>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57"/>
                                        </p:tgtEl>
                                        <p:attrNameLst>
                                          <p:attrName>style.visibility</p:attrName>
                                        </p:attrNameLst>
                                      </p:cBhvr>
                                      <p:to>
                                        <p:strVal val="visible"/>
                                      </p:to>
                                    </p:set>
                                    <p:animEffect transition="in" filter="wipe(left)">
                                      <p:cBhvr>
                                        <p:cTn id="50" dur="500"/>
                                        <p:tgtEl>
                                          <p:spTgt spid="35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44">
                                            <p:txEl>
                                              <p:pRg st="0" end="0"/>
                                            </p:txEl>
                                          </p:spTgt>
                                        </p:tgtEl>
                                        <p:attrNameLst>
                                          <p:attrName>style.visibility</p:attrName>
                                        </p:attrNameLst>
                                      </p:cBhvr>
                                      <p:to>
                                        <p:strVal val="visible"/>
                                      </p:to>
                                    </p:set>
                                    <p:animEffect transition="in" filter="wipe(left)">
                                      <p:cBhvr>
                                        <p:cTn id="54" dur="500"/>
                                        <p:tgtEl>
                                          <p:spTgt spid="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build="p"/>
      <p:bldP spid="342" grpId="0" animBg="1"/>
      <p:bldP spid="343" grpId="0" build="p"/>
      <p:bldP spid="344" grpId="0" build="p"/>
      <p:bldP spid="350" grpId="0" animBg="1"/>
      <p:bldP spid="351" grpId="0" animBg="1"/>
      <p:bldP spid="352" grpId="0" animBg="1"/>
      <p:bldP spid="35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587343" y="2518401"/>
            <a:ext cx="5812847" cy="16740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CÔNG TƠ ĐIỆN MỘT PHA</a:t>
            </a:r>
            <a:endParaRPr sz="3600" dirty="0">
              <a:latin typeface="Arial" panose="020B0604020202020204" pitchFamily="34" charset="0"/>
              <a:cs typeface="Arial" panose="020B0604020202020204" pitchFamily="34" charset="0"/>
            </a:endParaRPr>
          </a:p>
        </p:txBody>
      </p:sp>
      <p:sp>
        <p:nvSpPr>
          <p:cNvPr id="371" name="Google Shape;371;p28"/>
          <p:cNvSpPr txBox="1">
            <a:spLocks noGrp="1"/>
          </p:cNvSpPr>
          <p:nvPr>
            <p:ph type="title" idx="2"/>
          </p:nvPr>
        </p:nvSpPr>
        <p:spPr>
          <a:xfrm>
            <a:off x="5255204" y="1543986"/>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Arial" panose="020B0604020202020204" pitchFamily="34" charset="0"/>
                <a:cs typeface="Arial" panose="020B0604020202020204" pitchFamily="34" charset="0"/>
              </a:rPr>
              <a:t>01</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73290" cy="411600"/>
          </a:xfrm>
          <a:prstGeom prst="rect">
            <a:avLst/>
          </a:prstGeom>
        </p:spPr>
        <p:txBody>
          <a:bodyPr spcFirstLastPara="1" wrap="square" lIns="91425" tIns="91425" rIns="91425" bIns="91425" anchor="ctr" anchorCtr="0">
            <a:noAutofit/>
          </a:bodyPr>
          <a:lstStyle/>
          <a:p>
            <a:pPr marL="0" indent="0">
              <a:lnSpc>
                <a:spcPct val="100000"/>
              </a:lnSpc>
            </a:pPr>
            <a:r>
              <a:rPr lang="vi-VN" b="1" dirty="0">
                <a:solidFill>
                  <a:srgbClr val="FF0000"/>
                </a:solidFill>
                <a:latin typeface="Arial" panose="020B0604020202020204" pitchFamily="34" charset="0"/>
                <a:cs typeface="Arial" panose="020B0604020202020204" pitchFamily="34" charset="0"/>
              </a:rPr>
              <a:t>LẮP</a:t>
            </a:r>
            <a:r>
              <a:rPr lang="en-US" b="1" dirty="0">
                <a:solidFill>
                  <a:srgbClr val="FF0000"/>
                </a:solidFill>
                <a:latin typeface="Arial" panose="020B0604020202020204" pitchFamily="34" charset="0"/>
                <a:cs typeface="Arial" panose="020B0604020202020204" pitchFamily="34" charset="0"/>
              </a:rPr>
              <a:t> ĐẶT</a:t>
            </a:r>
            <a:r>
              <a:rPr lang="vi-VN" b="1" dirty="0">
                <a:solidFill>
                  <a:srgbClr val="FF0000"/>
                </a:solidFill>
                <a:latin typeface="Arial" panose="020B0604020202020204" pitchFamily="34" charset="0"/>
                <a:cs typeface="Arial" panose="020B0604020202020204" pitchFamily="34" charset="0"/>
              </a:rPr>
              <a:t> MẠNG ĐIỆN</a:t>
            </a:r>
            <a:r>
              <a:rPr lang="en-US" b="1" dirty="0">
                <a:solidFill>
                  <a:srgbClr val="FF0000"/>
                </a:solidFill>
                <a:latin typeface="Arial" panose="020B0604020202020204" pitchFamily="34" charset="0"/>
                <a:cs typeface="Arial" panose="020B0604020202020204" pitchFamily="34" charset="0"/>
              </a:rPr>
              <a:t> TRONG NHÀ</a:t>
            </a:r>
            <a:endParaRPr lang="vi-VN" b="1" dirty="0">
              <a:solidFill>
                <a:srgbClr val="FF0000"/>
              </a:solidFill>
              <a:latin typeface="Arial" panose="020B0604020202020204" pitchFamily="34" charset="0"/>
              <a:cs typeface="Arial" panose="020B0604020202020204" pitchFamily="34" charset="0"/>
            </a:endParaRPr>
          </a:p>
        </p:txBody>
      </p:sp>
      <p:grpSp>
        <p:nvGrpSpPr>
          <p:cNvPr id="373" name="Google Shape;373;p28"/>
          <p:cNvGrpSpPr/>
          <p:nvPr/>
        </p:nvGrpSpPr>
        <p:grpSpPr>
          <a:xfrm>
            <a:off x="6611894" y="2041140"/>
            <a:ext cx="1818875" cy="2498551"/>
            <a:chOff x="6495719" y="1976150"/>
            <a:chExt cx="1818875" cy="2498551"/>
          </a:xfrm>
        </p:grpSpPr>
        <p:sp>
          <p:nvSpPr>
            <p:cNvPr id="374" name="Google Shape;374;p28"/>
            <p:cNvSpPr/>
            <p:nvPr/>
          </p:nvSpPr>
          <p:spPr>
            <a:xfrm>
              <a:off x="6570236" y="3448409"/>
              <a:ext cx="1147664" cy="905486"/>
            </a:xfrm>
            <a:custGeom>
              <a:avLst/>
              <a:gdLst/>
              <a:ahLst/>
              <a:cxnLst/>
              <a:rect l="l" t="t" r="r" b="b"/>
              <a:pathLst>
                <a:path w="2033" h="1604" extrusionOk="0">
                  <a:moveTo>
                    <a:pt x="2033" y="1604"/>
                  </a:moveTo>
                  <a:lnTo>
                    <a:pt x="2033" y="1604"/>
                  </a:lnTo>
                  <a:cubicBezTo>
                    <a:pt x="744" y="1604"/>
                    <a:pt x="744" y="1604"/>
                    <a:pt x="744" y="1604"/>
                  </a:cubicBezTo>
                  <a:cubicBezTo>
                    <a:pt x="331" y="1604"/>
                    <a:pt x="0" y="1274"/>
                    <a:pt x="0" y="860"/>
                  </a:cubicBezTo>
                  <a:cubicBezTo>
                    <a:pt x="0" y="0"/>
                    <a:pt x="0" y="0"/>
                    <a:pt x="0" y="0"/>
                  </a:cubicBezTo>
                  <a:cubicBezTo>
                    <a:pt x="165" y="0"/>
                    <a:pt x="165" y="0"/>
                    <a:pt x="165" y="0"/>
                  </a:cubicBezTo>
                  <a:cubicBezTo>
                    <a:pt x="165" y="860"/>
                    <a:pt x="165" y="860"/>
                    <a:pt x="165" y="860"/>
                  </a:cubicBezTo>
                  <a:cubicBezTo>
                    <a:pt x="165" y="1174"/>
                    <a:pt x="429" y="1439"/>
                    <a:pt x="744" y="1439"/>
                  </a:cubicBezTo>
                  <a:cubicBezTo>
                    <a:pt x="2033" y="1439"/>
                    <a:pt x="2033" y="1439"/>
                    <a:pt x="2033" y="1439"/>
                  </a:cubicBezTo>
                  <a:lnTo>
                    <a:pt x="2033" y="16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5" name="Google Shape;375;p28"/>
            <p:cNvSpPr/>
            <p:nvPr/>
          </p:nvSpPr>
          <p:spPr>
            <a:xfrm>
              <a:off x="6672978" y="1976150"/>
              <a:ext cx="1409036" cy="745728"/>
            </a:xfrm>
            <a:custGeom>
              <a:avLst/>
              <a:gdLst/>
              <a:ahLst/>
              <a:cxnLst/>
              <a:rect l="l" t="t" r="r" b="b"/>
              <a:pathLst>
                <a:path w="2496" h="1321" extrusionOk="0">
                  <a:moveTo>
                    <a:pt x="165" y="1321"/>
                  </a:moveTo>
                  <a:lnTo>
                    <a:pt x="165" y="1321"/>
                  </a:lnTo>
                  <a:cubicBezTo>
                    <a:pt x="98" y="1321"/>
                    <a:pt x="33" y="1272"/>
                    <a:pt x="33" y="1206"/>
                  </a:cubicBezTo>
                  <a:cubicBezTo>
                    <a:pt x="33" y="1190"/>
                    <a:pt x="0" y="958"/>
                    <a:pt x="0" y="660"/>
                  </a:cubicBezTo>
                  <a:cubicBezTo>
                    <a:pt x="0" y="297"/>
                    <a:pt x="297" y="0"/>
                    <a:pt x="644" y="0"/>
                  </a:cubicBezTo>
                  <a:cubicBezTo>
                    <a:pt x="1834" y="0"/>
                    <a:pt x="1834" y="0"/>
                    <a:pt x="1834" y="0"/>
                  </a:cubicBezTo>
                  <a:cubicBezTo>
                    <a:pt x="2197" y="0"/>
                    <a:pt x="2496" y="297"/>
                    <a:pt x="2496" y="660"/>
                  </a:cubicBezTo>
                  <a:cubicBezTo>
                    <a:pt x="2496" y="958"/>
                    <a:pt x="2462" y="1190"/>
                    <a:pt x="2462" y="1206"/>
                  </a:cubicBezTo>
                  <a:cubicBezTo>
                    <a:pt x="2446" y="1272"/>
                    <a:pt x="2380" y="1321"/>
                    <a:pt x="2313" y="1321"/>
                  </a:cubicBezTo>
                  <a:cubicBezTo>
                    <a:pt x="2231" y="1305"/>
                    <a:pt x="2181" y="1239"/>
                    <a:pt x="2197" y="1172"/>
                  </a:cubicBezTo>
                  <a:cubicBezTo>
                    <a:pt x="2197" y="1156"/>
                    <a:pt x="2231" y="941"/>
                    <a:pt x="2231" y="660"/>
                  </a:cubicBezTo>
                  <a:cubicBezTo>
                    <a:pt x="2231" y="446"/>
                    <a:pt x="2048" y="263"/>
                    <a:pt x="1834" y="263"/>
                  </a:cubicBezTo>
                  <a:cubicBezTo>
                    <a:pt x="644" y="263"/>
                    <a:pt x="644" y="263"/>
                    <a:pt x="644" y="263"/>
                  </a:cubicBezTo>
                  <a:cubicBezTo>
                    <a:pt x="430" y="263"/>
                    <a:pt x="265" y="446"/>
                    <a:pt x="265" y="660"/>
                  </a:cubicBezTo>
                  <a:cubicBezTo>
                    <a:pt x="265" y="941"/>
                    <a:pt x="297" y="1156"/>
                    <a:pt x="297" y="1172"/>
                  </a:cubicBezTo>
                  <a:cubicBezTo>
                    <a:pt x="297" y="1239"/>
                    <a:pt x="247" y="1305"/>
                    <a:pt x="181" y="1321"/>
                  </a:cubicBezTo>
                  <a:lnTo>
                    <a:pt x="165" y="1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6" name="Google Shape;376;p28"/>
            <p:cNvSpPr/>
            <p:nvPr/>
          </p:nvSpPr>
          <p:spPr>
            <a:xfrm>
              <a:off x="6766123" y="3728974"/>
              <a:ext cx="1250406" cy="335888"/>
            </a:xfrm>
            <a:custGeom>
              <a:avLst/>
              <a:gdLst/>
              <a:ahLst/>
              <a:cxnLst/>
              <a:rect l="l" t="t" r="r" b="b"/>
              <a:pathLst>
                <a:path w="2215" h="595" extrusionOk="0">
                  <a:moveTo>
                    <a:pt x="2215" y="528"/>
                  </a:moveTo>
                  <a:lnTo>
                    <a:pt x="2215" y="528"/>
                  </a:lnTo>
                  <a:cubicBezTo>
                    <a:pt x="2215" y="579"/>
                    <a:pt x="2181" y="595"/>
                    <a:pt x="2148" y="595"/>
                  </a:cubicBezTo>
                  <a:cubicBezTo>
                    <a:pt x="67" y="595"/>
                    <a:pt x="67" y="595"/>
                    <a:pt x="67" y="595"/>
                  </a:cubicBezTo>
                  <a:cubicBezTo>
                    <a:pt x="33" y="595"/>
                    <a:pt x="0" y="579"/>
                    <a:pt x="0" y="528"/>
                  </a:cubicBezTo>
                  <a:cubicBezTo>
                    <a:pt x="0" y="67"/>
                    <a:pt x="0" y="67"/>
                    <a:pt x="0" y="67"/>
                  </a:cubicBezTo>
                  <a:cubicBezTo>
                    <a:pt x="0" y="33"/>
                    <a:pt x="33" y="0"/>
                    <a:pt x="67" y="0"/>
                  </a:cubicBezTo>
                  <a:cubicBezTo>
                    <a:pt x="2148" y="0"/>
                    <a:pt x="2148" y="0"/>
                    <a:pt x="2148" y="0"/>
                  </a:cubicBezTo>
                  <a:cubicBezTo>
                    <a:pt x="2181" y="0"/>
                    <a:pt x="2215" y="33"/>
                    <a:pt x="2215" y="67"/>
                  </a:cubicBezTo>
                  <a:lnTo>
                    <a:pt x="2215" y="52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7" name="Google Shape;377;p28"/>
            <p:cNvSpPr/>
            <p:nvPr/>
          </p:nvSpPr>
          <p:spPr>
            <a:xfrm>
              <a:off x="7531044" y="4204297"/>
              <a:ext cx="93145" cy="205484"/>
            </a:xfrm>
            <a:custGeom>
              <a:avLst/>
              <a:gdLst/>
              <a:ahLst/>
              <a:cxnLst/>
              <a:rect l="l" t="t" r="r" b="b"/>
              <a:pathLst>
                <a:path w="165" h="364" extrusionOk="0">
                  <a:moveTo>
                    <a:pt x="0" y="34"/>
                  </a:moveTo>
                  <a:lnTo>
                    <a:pt x="0" y="34"/>
                  </a:lnTo>
                  <a:cubicBezTo>
                    <a:pt x="0" y="18"/>
                    <a:pt x="17" y="0"/>
                    <a:pt x="49" y="0"/>
                  </a:cubicBezTo>
                  <a:cubicBezTo>
                    <a:pt x="133" y="0"/>
                    <a:pt x="133" y="0"/>
                    <a:pt x="133" y="0"/>
                  </a:cubicBezTo>
                  <a:cubicBezTo>
                    <a:pt x="149" y="0"/>
                    <a:pt x="165" y="18"/>
                    <a:pt x="165" y="34"/>
                  </a:cubicBezTo>
                  <a:cubicBezTo>
                    <a:pt x="165" y="332"/>
                    <a:pt x="165" y="332"/>
                    <a:pt x="165" y="332"/>
                  </a:cubicBezTo>
                  <a:cubicBezTo>
                    <a:pt x="165" y="348"/>
                    <a:pt x="149" y="364"/>
                    <a:pt x="133" y="364"/>
                  </a:cubicBezTo>
                  <a:cubicBezTo>
                    <a:pt x="49" y="364"/>
                    <a:pt x="49" y="364"/>
                    <a:pt x="49" y="364"/>
                  </a:cubicBezTo>
                  <a:cubicBezTo>
                    <a:pt x="17" y="364"/>
                    <a:pt x="0" y="348"/>
                    <a:pt x="0" y="332"/>
                  </a:cubicBezTo>
                  <a:lnTo>
                    <a:pt x="0" y="3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8" name="Google Shape;378;p28"/>
            <p:cNvSpPr/>
            <p:nvPr/>
          </p:nvSpPr>
          <p:spPr>
            <a:xfrm>
              <a:off x="6495719" y="2246553"/>
              <a:ext cx="1818875" cy="1818311"/>
            </a:xfrm>
            <a:custGeom>
              <a:avLst/>
              <a:gdLst/>
              <a:ahLst/>
              <a:cxnLst/>
              <a:rect l="l" t="t" r="r" b="b"/>
              <a:pathLst>
                <a:path w="3222" h="3221" extrusionOk="0">
                  <a:moveTo>
                    <a:pt x="3222" y="1619"/>
                  </a:moveTo>
                  <a:lnTo>
                    <a:pt x="3222" y="1619"/>
                  </a:lnTo>
                  <a:cubicBezTo>
                    <a:pt x="3222" y="2510"/>
                    <a:pt x="2511" y="3221"/>
                    <a:pt x="1620" y="3221"/>
                  </a:cubicBezTo>
                  <a:cubicBezTo>
                    <a:pt x="726" y="3221"/>
                    <a:pt x="0" y="2510"/>
                    <a:pt x="0" y="1619"/>
                  </a:cubicBezTo>
                  <a:cubicBezTo>
                    <a:pt x="0" y="727"/>
                    <a:pt x="726" y="0"/>
                    <a:pt x="1620" y="0"/>
                  </a:cubicBezTo>
                  <a:cubicBezTo>
                    <a:pt x="2511" y="0"/>
                    <a:pt x="3222" y="727"/>
                    <a:pt x="3222" y="161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79" name="Google Shape;379;p28"/>
            <p:cNvSpPr/>
            <p:nvPr/>
          </p:nvSpPr>
          <p:spPr>
            <a:xfrm>
              <a:off x="6654349" y="2405183"/>
              <a:ext cx="1501617" cy="1501052"/>
            </a:xfrm>
            <a:custGeom>
              <a:avLst/>
              <a:gdLst/>
              <a:ahLst/>
              <a:cxnLst/>
              <a:rect l="l" t="t" r="r" b="b"/>
              <a:pathLst>
                <a:path w="2660" h="2659" extrusionOk="0">
                  <a:moveTo>
                    <a:pt x="2660" y="1338"/>
                  </a:moveTo>
                  <a:lnTo>
                    <a:pt x="2660" y="1338"/>
                  </a:lnTo>
                  <a:cubicBezTo>
                    <a:pt x="2660" y="2064"/>
                    <a:pt x="2065" y="2659"/>
                    <a:pt x="1339" y="2659"/>
                  </a:cubicBezTo>
                  <a:cubicBezTo>
                    <a:pt x="595" y="2659"/>
                    <a:pt x="0" y="2064"/>
                    <a:pt x="0" y="1338"/>
                  </a:cubicBezTo>
                  <a:cubicBezTo>
                    <a:pt x="0" y="595"/>
                    <a:pt x="595" y="0"/>
                    <a:pt x="1339" y="0"/>
                  </a:cubicBezTo>
                  <a:cubicBezTo>
                    <a:pt x="2065" y="0"/>
                    <a:pt x="2660" y="595"/>
                    <a:pt x="2660" y="133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0" name="Google Shape;380;p28"/>
            <p:cNvSpPr/>
            <p:nvPr/>
          </p:nvSpPr>
          <p:spPr>
            <a:xfrm>
              <a:off x="6850236" y="2601070"/>
              <a:ext cx="532340" cy="540243"/>
            </a:xfrm>
            <a:custGeom>
              <a:avLst/>
              <a:gdLst/>
              <a:ahLst/>
              <a:cxnLst/>
              <a:rect l="l" t="t" r="r" b="b"/>
              <a:pathLst>
                <a:path w="943" h="957" extrusionOk="0">
                  <a:moveTo>
                    <a:pt x="943" y="479"/>
                  </a:moveTo>
                  <a:lnTo>
                    <a:pt x="943" y="479"/>
                  </a:lnTo>
                  <a:cubicBezTo>
                    <a:pt x="943" y="743"/>
                    <a:pt x="727" y="957"/>
                    <a:pt x="479" y="957"/>
                  </a:cubicBezTo>
                  <a:cubicBezTo>
                    <a:pt x="214" y="957"/>
                    <a:pt x="0" y="743"/>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1" name="Google Shape;381;p28"/>
            <p:cNvSpPr/>
            <p:nvPr/>
          </p:nvSpPr>
          <p:spPr>
            <a:xfrm>
              <a:off x="6934349" y="2694215"/>
              <a:ext cx="363549" cy="354517"/>
            </a:xfrm>
            <a:custGeom>
              <a:avLst/>
              <a:gdLst/>
              <a:ahLst/>
              <a:cxnLst/>
              <a:rect l="l" t="t" r="r" b="b"/>
              <a:pathLst>
                <a:path w="644" h="628" extrusionOk="0">
                  <a:moveTo>
                    <a:pt x="644" y="314"/>
                  </a:moveTo>
                  <a:lnTo>
                    <a:pt x="644" y="314"/>
                  </a:lnTo>
                  <a:cubicBezTo>
                    <a:pt x="644" y="462"/>
                    <a:pt x="529" y="595"/>
                    <a:pt x="379" y="628"/>
                  </a:cubicBezTo>
                  <a:cubicBezTo>
                    <a:pt x="379" y="578"/>
                    <a:pt x="379" y="578"/>
                    <a:pt x="379" y="578"/>
                  </a:cubicBezTo>
                  <a:cubicBezTo>
                    <a:pt x="379" y="562"/>
                    <a:pt x="379" y="562"/>
                    <a:pt x="364" y="562"/>
                  </a:cubicBezTo>
                  <a:cubicBezTo>
                    <a:pt x="281" y="562"/>
                    <a:pt x="281" y="562"/>
                    <a:pt x="281" y="562"/>
                  </a:cubicBezTo>
                  <a:cubicBezTo>
                    <a:pt x="281" y="562"/>
                    <a:pt x="264" y="562"/>
                    <a:pt x="264" y="578"/>
                  </a:cubicBezTo>
                  <a:cubicBezTo>
                    <a:pt x="264" y="628"/>
                    <a:pt x="264" y="628"/>
                    <a:pt x="264" y="628"/>
                  </a:cubicBezTo>
                  <a:cubicBezTo>
                    <a:pt x="114" y="595"/>
                    <a:pt x="0" y="462"/>
                    <a:pt x="0" y="314"/>
                  </a:cubicBezTo>
                  <a:cubicBezTo>
                    <a:pt x="0" y="148"/>
                    <a:pt x="114" y="16"/>
                    <a:pt x="264" y="0"/>
                  </a:cubicBezTo>
                  <a:cubicBezTo>
                    <a:pt x="264" y="49"/>
                    <a:pt x="264" y="49"/>
                    <a:pt x="264" y="49"/>
                  </a:cubicBezTo>
                  <a:lnTo>
                    <a:pt x="281" y="65"/>
                  </a:lnTo>
                  <a:cubicBezTo>
                    <a:pt x="364" y="65"/>
                    <a:pt x="364" y="65"/>
                    <a:pt x="364" y="65"/>
                  </a:cubicBezTo>
                  <a:cubicBezTo>
                    <a:pt x="379" y="65"/>
                    <a:pt x="379" y="49"/>
                    <a:pt x="379" y="49"/>
                  </a:cubicBezTo>
                  <a:cubicBezTo>
                    <a:pt x="379" y="0"/>
                    <a:pt x="379" y="0"/>
                    <a:pt x="379" y="0"/>
                  </a:cubicBezTo>
                  <a:cubicBezTo>
                    <a:pt x="529" y="16"/>
                    <a:pt x="644" y="148"/>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2" name="Google Shape;382;p28"/>
            <p:cNvSpPr/>
            <p:nvPr/>
          </p:nvSpPr>
          <p:spPr>
            <a:xfrm>
              <a:off x="6998704" y="2825183"/>
              <a:ext cx="84678" cy="82984"/>
            </a:xfrm>
            <a:custGeom>
              <a:avLst/>
              <a:gdLst/>
              <a:ahLst/>
              <a:cxnLst/>
              <a:rect l="l" t="t" r="r" b="b"/>
              <a:pathLst>
                <a:path w="150" h="147" extrusionOk="0">
                  <a:moveTo>
                    <a:pt x="150" y="82"/>
                  </a:moveTo>
                  <a:lnTo>
                    <a:pt x="150" y="82"/>
                  </a:lnTo>
                  <a:cubicBezTo>
                    <a:pt x="150" y="114"/>
                    <a:pt x="116" y="147"/>
                    <a:pt x="67" y="147"/>
                  </a:cubicBezTo>
                  <a:cubicBezTo>
                    <a:pt x="34" y="147"/>
                    <a:pt x="0" y="114"/>
                    <a:pt x="0" y="82"/>
                  </a:cubicBezTo>
                  <a:cubicBezTo>
                    <a:pt x="0" y="31"/>
                    <a:pt x="34" y="0"/>
                    <a:pt x="67" y="0"/>
                  </a:cubicBezTo>
                  <a:cubicBezTo>
                    <a:pt x="116" y="0"/>
                    <a:pt x="150" y="31"/>
                    <a:pt x="150"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83" name="Google Shape;383;p28"/>
            <p:cNvSpPr/>
            <p:nvPr/>
          </p:nvSpPr>
          <p:spPr>
            <a:xfrm>
              <a:off x="7158463" y="2825183"/>
              <a:ext cx="82984" cy="82984"/>
            </a:xfrm>
            <a:custGeom>
              <a:avLst/>
              <a:gdLst/>
              <a:ahLst/>
              <a:cxnLst/>
              <a:rect l="l" t="t" r="r" b="b"/>
              <a:pathLst>
                <a:path w="147" h="147" extrusionOk="0">
                  <a:moveTo>
                    <a:pt x="147" y="82"/>
                  </a:moveTo>
                  <a:lnTo>
                    <a:pt x="147" y="82"/>
                  </a:lnTo>
                  <a:cubicBezTo>
                    <a:pt x="147" y="114"/>
                    <a:pt x="114" y="147"/>
                    <a:pt x="82" y="147"/>
                  </a:cubicBezTo>
                  <a:cubicBezTo>
                    <a:pt x="32" y="147"/>
                    <a:pt x="0" y="114"/>
                    <a:pt x="0" y="82"/>
                  </a:cubicBezTo>
                  <a:cubicBezTo>
                    <a:pt x="0" y="31"/>
                    <a:pt x="32" y="0"/>
                    <a:pt x="82" y="0"/>
                  </a:cubicBezTo>
                  <a:cubicBezTo>
                    <a:pt x="114" y="0"/>
                    <a:pt x="147" y="31"/>
                    <a:pt x="147"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84" name="Google Shape;384;p28"/>
            <p:cNvSpPr/>
            <p:nvPr/>
          </p:nvSpPr>
          <p:spPr>
            <a:xfrm>
              <a:off x="7428867" y="2601070"/>
              <a:ext cx="531211" cy="540243"/>
            </a:xfrm>
            <a:custGeom>
              <a:avLst/>
              <a:gdLst/>
              <a:ahLst/>
              <a:cxnLst/>
              <a:rect l="l" t="t" r="r" b="b"/>
              <a:pathLst>
                <a:path w="941" h="957" extrusionOk="0">
                  <a:moveTo>
                    <a:pt x="941" y="479"/>
                  </a:moveTo>
                  <a:lnTo>
                    <a:pt x="941" y="479"/>
                  </a:lnTo>
                  <a:cubicBezTo>
                    <a:pt x="941" y="743"/>
                    <a:pt x="727" y="957"/>
                    <a:pt x="479" y="957"/>
                  </a:cubicBezTo>
                  <a:cubicBezTo>
                    <a:pt x="214" y="957"/>
                    <a:pt x="0" y="743"/>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5" name="Google Shape;385;p28"/>
            <p:cNvSpPr/>
            <p:nvPr/>
          </p:nvSpPr>
          <p:spPr>
            <a:xfrm>
              <a:off x="7512415" y="2694215"/>
              <a:ext cx="364114" cy="354517"/>
            </a:xfrm>
            <a:custGeom>
              <a:avLst/>
              <a:gdLst/>
              <a:ahLst/>
              <a:cxnLst/>
              <a:rect l="l" t="t" r="r" b="b"/>
              <a:pathLst>
                <a:path w="645" h="628" extrusionOk="0">
                  <a:moveTo>
                    <a:pt x="645" y="314"/>
                  </a:moveTo>
                  <a:lnTo>
                    <a:pt x="645" y="314"/>
                  </a:lnTo>
                  <a:cubicBezTo>
                    <a:pt x="645" y="462"/>
                    <a:pt x="529" y="595"/>
                    <a:pt x="380" y="628"/>
                  </a:cubicBezTo>
                  <a:cubicBezTo>
                    <a:pt x="380" y="578"/>
                    <a:pt x="380" y="578"/>
                    <a:pt x="380" y="578"/>
                  </a:cubicBezTo>
                  <a:cubicBezTo>
                    <a:pt x="380" y="562"/>
                    <a:pt x="380" y="562"/>
                    <a:pt x="364" y="562"/>
                  </a:cubicBezTo>
                  <a:cubicBezTo>
                    <a:pt x="280" y="562"/>
                    <a:pt x="280" y="562"/>
                    <a:pt x="280" y="562"/>
                  </a:cubicBezTo>
                  <a:cubicBezTo>
                    <a:pt x="280" y="562"/>
                    <a:pt x="264" y="562"/>
                    <a:pt x="264" y="578"/>
                  </a:cubicBezTo>
                  <a:cubicBezTo>
                    <a:pt x="264" y="628"/>
                    <a:pt x="264" y="628"/>
                    <a:pt x="264" y="628"/>
                  </a:cubicBezTo>
                  <a:cubicBezTo>
                    <a:pt x="115" y="595"/>
                    <a:pt x="0" y="462"/>
                    <a:pt x="0" y="314"/>
                  </a:cubicBezTo>
                  <a:cubicBezTo>
                    <a:pt x="0" y="148"/>
                    <a:pt x="115" y="16"/>
                    <a:pt x="264" y="0"/>
                  </a:cubicBezTo>
                  <a:cubicBezTo>
                    <a:pt x="264" y="49"/>
                    <a:pt x="264" y="49"/>
                    <a:pt x="264" y="49"/>
                  </a:cubicBezTo>
                  <a:lnTo>
                    <a:pt x="280" y="65"/>
                  </a:lnTo>
                  <a:cubicBezTo>
                    <a:pt x="364" y="65"/>
                    <a:pt x="364" y="65"/>
                    <a:pt x="364" y="65"/>
                  </a:cubicBezTo>
                  <a:cubicBezTo>
                    <a:pt x="380" y="65"/>
                    <a:pt x="380" y="49"/>
                    <a:pt x="380" y="49"/>
                  </a:cubicBezTo>
                  <a:cubicBezTo>
                    <a:pt x="380" y="0"/>
                    <a:pt x="380" y="0"/>
                    <a:pt x="380" y="0"/>
                  </a:cubicBezTo>
                  <a:cubicBezTo>
                    <a:pt x="529" y="16"/>
                    <a:pt x="645" y="148"/>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6" name="Google Shape;386;p28"/>
            <p:cNvSpPr/>
            <p:nvPr/>
          </p:nvSpPr>
          <p:spPr>
            <a:xfrm>
              <a:off x="7577335" y="2825183"/>
              <a:ext cx="84113" cy="82984"/>
            </a:xfrm>
            <a:custGeom>
              <a:avLst/>
              <a:gdLst/>
              <a:ahLst/>
              <a:cxnLst/>
              <a:rect l="l" t="t" r="r" b="b"/>
              <a:pathLst>
                <a:path w="149" h="147" extrusionOk="0">
                  <a:moveTo>
                    <a:pt x="149" y="82"/>
                  </a:moveTo>
                  <a:lnTo>
                    <a:pt x="149" y="82"/>
                  </a:lnTo>
                  <a:cubicBezTo>
                    <a:pt x="149" y="114"/>
                    <a:pt x="116" y="147"/>
                    <a:pt x="67" y="147"/>
                  </a:cubicBezTo>
                  <a:cubicBezTo>
                    <a:pt x="34" y="147"/>
                    <a:pt x="0" y="114"/>
                    <a:pt x="0" y="82"/>
                  </a:cubicBezTo>
                  <a:cubicBezTo>
                    <a:pt x="0" y="31"/>
                    <a:pt x="34" y="0"/>
                    <a:pt x="67"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87" name="Google Shape;387;p28"/>
            <p:cNvSpPr/>
            <p:nvPr/>
          </p:nvSpPr>
          <p:spPr>
            <a:xfrm>
              <a:off x="7735964" y="2825183"/>
              <a:ext cx="84113" cy="82984"/>
            </a:xfrm>
            <a:custGeom>
              <a:avLst/>
              <a:gdLst/>
              <a:ahLst/>
              <a:cxnLst/>
              <a:rect l="l" t="t" r="r" b="b"/>
              <a:pathLst>
                <a:path w="149" h="147" extrusionOk="0">
                  <a:moveTo>
                    <a:pt x="149" y="82"/>
                  </a:moveTo>
                  <a:lnTo>
                    <a:pt x="149" y="82"/>
                  </a:lnTo>
                  <a:cubicBezTo>
                    <a:pt x="149" y="114"/>
                    <a:pt x="116" y="147"/>
                    <a:pt x="83" y="147"/>
                  </a:cubicBezTo>
                  <a:cubicBezTo>
                    <a:pt x="33" y="147"/>
                    <a:pt x="0" y="114"/>
                    <a:pt x="0" y="82"/>
                  </a:cubicBezTo>
                  <a:cubicBezTo>
                    <a:pt x="0" y="31"/>
                    <a:pt x="33" y="0"/>
                    <a:pt x="83"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88" name="Google Shape;388;p28"/>
            <p:cNvSpPr/>
            <p:nvPr/>
          </p:nvSpPr>
          <p:spPr>
            <a:xfrm>
              <a:off x="6850236" y="3188167"/>
              <a:ext cx="532340" cy="540808"/>
            </a:xfrm>
            <a:custGeom>
              <a:avLst/>
              <a:gdLst/>
              <a:ahLst/>
              <a:cxnLst/>
              <a:rect l="l" t="t" r="r" b="b"/>
              <a:pathLst>
                <a:path w="943" h="958" extrusionOk="0">
                  <a:moveTo>
                    <a:pt x="943" y="479"/>
                  </a:moveTo>
                  <a:lnTo>
                    <a:pt x="943" y="479"/>
                  </a:lnTo>
                  <a:cubicBezTo>
                    <a:pt x="943" y="744"/>
                    <a:pt x="727" y="958"/>
                    <a:pt x="479" y="958"/>
                  </a:cubicBezTo>
                  <a:cubicBezTo>
                    <a:pt x="214" y="958"/>
                    <a:pt x="0" y="744"/>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89" name="Google Shape;389;p28"/>
            <p:cNvSpPr/>
            <p:nvPr/>
          </p:nvSpPr>
          <p:spPr>
            <a:xfrm>
              <a:off x="6934349" y="3281312"/>
              <a:ext cx="363549" cy="354517"/>
            </a:xfrm>
            <a:custGeom>
              <a:avLst/>
              <a:gdLst/>
              <a:ahLst/>
              <a:cxnLst/>
              <a:rect l="l" t="t" r="r" b="b"/>
              <a:pathLst>
                <a:path w="644" h="628" extrusionOk="0">
                  <a:moveTo>
                    <a:pt x="644" y="314"/>
                  </a:moveTo>
                  <a:lnTo>
                    <a:pt x="644" y="314"/>
                  </a:lnTo>
                  <a:cubicBezTo>
                    <a:pt x="644" y="479"/>
                    <a:pt x="529" y="611"/>
                    <a:pt x="379" y="628"/>
                  </a:cubicBezTo>
                  <a:cubicBezTo>
                    <a:pt x="379" y="579"/>
                    <a:pt x="379" y="579"/>
                    <a:pt x="379" y="579"/>
                  </a:cubicBezTo>
                  <a:cubicBezTo>
                    <a:pt x="379" y="579"/>
                    <a:pt x="379" y="561"/>
                    <a:pt x="364" y="561"/>
                  </a:cubicBezTo>
                  <a:cubicBezTo>
                    <a:pt x="281" y="561"/>
                    <a:pt x="281" y="561"/>
                    <a:pt x="281" y="561"/>
                  </a:cubicBezTo>
                  <a:lnTo>
                    <a:pt x="264" y="579"/>
                  </a:lnTo>
                  <a:cubicBezTo>
                    <a:pt x="264" y="628"/>
                    <a:pt x="264" y="628"/>
                    <a:pt x="264" y="628"/>
                  </a:cubicBezTo>
                  <a:cubicBezTo>
                    <a:pt x="114" y="611"/>
                    <a:pt x="0" y="479"/>
                    <a:pt x="0" y="314"/>
                  </a:cubicBezTo>
                  <a:cubicBezTo>
                    <a:pt x="0" y="165"/>
                    <a:pt x="114" y="33"/>
                    <a:pt x="264" y="0"/>
                  </a:cubicBezTo>
                  <a:cubicBezTo>
                    <a:pt x="264" y="49"/>
                    <a:pt x="264" y="49"/>
                    <a:pt x="264" y="49"/>
                  </a:cubicBezTo>
                  <a:cubicBezTo>
                    <a:pt x="264" y="66"/>
                    <a:pt x="281" y="66"/>
                    <a:pt x="281" y="66"/>
                  </a:cubicBezTo>
                  <a:cubicBezTo>
                    <a:pt x="364" y="66"/>
                    <a:pt x="364" y="66"/>
                    <a:pt x="364" y="66"/>
                  </a:cubicBezTo>
                  <a:cubicBezTo>
                    <a:pt x="379" y="66"/>
                    <a:pt x="379" y="66"/>
                    <a:pt x="379" y="49"/>
                  </a:cubicBezTo>
                  <a:cubicBezTo>
                    <a:pt x="379" y="0"/>
                    <a:pt x="379" y="0"/>
                    <a:pt x="379" y="0"/>
                  </a:cubicBezTo>
                  <a:cubicBezTo>
                    <a:pt x="529" y="33"/>
                    <a:pt x="644" y="165"/>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0" name="Google Shape;390;p28"/>
            <p:cNvSpPr/>
            <p:nvPr/>
          </p:nvSpPr>
          <p:spPr>
            <a:xfrm>
              <a:off x="6998704" y="3420748"/>
              <a:ext cx="84678" cy="84113"/>
            </a:xfrm>
            <a:custGeom>
              <a:avLst/>
              <a:gdLst/>
              <a:ahLst/>
              <a:cxnLst/>
              <a:rect l="l" t="t" r="r" b="b"/>
              <a:pathLst>
                <a:path w="150" h="149" extrusionOk="0">
                  <a:moveTo>
                    <a:pt x="150" y="67"/>
                  </a:moveTo>
                  <a:lnTo>
                    <a:pt x="150" y="67"/>
                  </a:lnTo>
                  <a:cubicBezTo>
                    <a:pt x="150" y="116"/>
                    <a:pt x="116" y="149"/>
                    <a:pt x="67" y="149"/>
                  </a:cubicBezTo>
                  <a:cubicBezTo>
                    <a:pt x="34" y="149"/>
                    <a:pt x="0" y="116"/>
                    <a:pt x="0" y="67"/>
                  </a:cubicBezTo>
                  <a:cubicBezTo>
                    <a:pt x="0" y="34"/>
                    <a:pt x="34" y="0"/>
                    <a:pt x="67" y="0"/>
                  </a:cubicBezTo>
                  <a:cubicBezTo>
                    <a:pt x="116" y="0"/>
                    <a:pt x="150" y="34"/>
                    <a:pt x="150"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91" name="Google Shape;391;p28"/>
            <p:cNvSpPr/>
            <p:nvPr/>
          </p:nvSpPr>
          <p:spPr>
            <a:xfrm>
              <a:off x="7158463" y="3420748"/>
              <a:ext cx="82984" cy="84113"/>
            </a:xfrm>
            <a:custGeom>
              <a:avLst/>
              <a:gdLst/>
              <a:ahLst/>
              <a:cxnLst/>
              <a:rect l="l" t="t" r="r" b="b"/>
              <a:pathLst>
                <a:path w="147" h="149" extrusionOk="0">
                  <a:moveTo>
                    <a:pt x="147" y="67"/>
                  </a:moveTo>
                  <a:lnTo>
                    <a:pt x="147" y="67"/>
                  </a:lnTo>
                  <a:cubicBezTo>
                    <a:pt x="147" y="116"/>
                    <a:pt x="114" y="149"/>
                    <a:pt x="82" y="149"/>
                  </a:cubicBezTo>
                  <a:cubicBezTo>
                    <a:pt x="32" y="149"/>
                    <a:pt x="0" y="116"/>
                    <a:pt x="0" y="67"/>
                  </a:cubicBezTo>
                  <a:cubicBezTo>
                    <a:pt x="0" y="34"/>
                    <a:pt x="32" y="0"/>
                    <a:pt x="82" y="0"/>
                  </a:cubicBezTo>
                  <a:cubicBezTo>
                    <a:pt x="114" y="0"/>
                    <a:pt x="147" y="34"/>
                    <a:pt x="147"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92" name="Google Shape;392;p28"/>
            <p:cNvSpPr/>
            <p:nvPr/>
          </p:nvSpPr>
          <p:spPr>
            <a:xfrm>
              <a:off x="7428867" y="3188167"/>
              <a:ext cx="531211" cy="540808"/>
            </a:xfrm>
            <a:custGeom>
              <a:avLst/>
              <a:gdLst/>
              <a:ahLst/>
              <a:cxnLst/>
              <a:rect l="l" t="t" r="r" b="b"/>
              <a:pathLst>
                <a:path w="941" h="958" extrusionOk="0">
                  <a:moveTo>
                    <a:pt x="941" y="479"/>
                  </a:moveTo>
                  <a:lnTo>
                    <a:pt x="941" y="479"/>
                  </a:lnTo>
                  <a:cubicBezTo>
                    <a:pt x="941" y="744"/>
                    <a:pt x="727" y="958"/>
                    <a:pt x="479" y="958"/>
                  </a:cubicBezTo>
                  <a:cubicBezTo>
                    <a:pt x="214" y="958"/>
                    <a:pt x="0" y="744"/>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3" name="Google Shape;393;p28"/>
            <p:cNvSpPr/>
            <p:nvPr/>
          </p:nvSpPr>
          <p:spPr>
            <a:xfrm>
              <a:off x="7512415" y="3281312"/>
              <a:ext cx="364114" cy="354517"/>
            </a:xfrm>
            <a:custGeom>
              <a:avLst/>
              <a:gdLst/>
              <a:ahLst/>
              <a:cxnLst/>
              <a:rect l="l" t="t" r="r" b="b"/>
              <a:pathLst>
                <a:path w="645" h="628" extrusionOk="0">
                  <a:moveTo>
                    <a:pt x="645" y="314"/>
                  </a:moveTo>
                  <a:lnTo>
                    <a:pt x="645" y="314"/>
                  </a:lnTo>
                  <a:cubicBezTo>
                    <a:pt x="645" y="479"/>
                    <a:pt x="529" y="611"/>
                    <a:pt x="380" y="628"/>
                  </a:cubicBezTo>
                  <a:cubicBezTo>
                    <a:pt x="380" y="579"/>
                    <a:pt x="380" y="579"/>
                    <a:pt x="380" y="579"/>
                  </a:cubicBezTo>
                  <a:cubicBezTo>
                    <a:pt x="380" y="579"/>
                    <a:pt x="380" y="561"/>
                    <a:pt x="364" y="561"/>
                  </a:cubicBezTo>
                  <a:cubicBezTo>
                    <a:pt x="280" y="561"/>
                    <a:pt x="280" y="561"/>
                    <a:pt x="280" y="561"/>
                  </a:cubicBezTo>
                  <a:lnTo>
                    <a:pt x="264" y="579"/>
                  </a:lnTo>
                  <a:cubicBezTo>
                    <a:pt x="264" y="628"/>
                    <a:pt x="264" y="628"/>
                    <a:pt x="264" y="628"/>
                  </a:cubicBezTo>
                  <a:cubicBezTo>
                    <a:pt x="115" y="611"/>
                    <a:pt x="0" y="479"/>
                    <a:pt x="0" y="314"/>
                  </a:cubicBezTo>
                  <a:cubicBezTo>
                    <a:pt x="0" y="165"/>
                    <a:pt x="115" y="33"/>
                    <a:pt x="264" y="0"/>
                  </a:cubicBezTo>
                  <a:cubicBezTo>
                    <a:pt x="264" y="49"/>
                    <a:pt x="264" y="49"/>
                    <a:pt x="264" y="49"/>
                  </a:cubicBezTo>
                  <a:cubicBezTo>
                    <a:pt x="264" y="66"/>
                    <a:pt x="280" y="66"/>
                    <a:pt x="280" y="66"/>
                  </a:cubicBezTo>
                  <a:cubicBezTo>
                    <a:pt x="364" y="66"/>
                    <a:pt x="364" y="66"/>
                    <a:pt x="364" y="66"/>
                  </a:cubicBezTo>
                  <a:cubicBezTo>
                    <a:pt x="380" y="66"/>
                    <a:pt x="380" y="66"/>
                    <a:pt x="380" y="49"/>
                  </a:cubicBezTo>
                  <a:cubicBezTo>
                    <a:pt x="380" y="0"/>
                    <a:pt x="380" y="0"/>
                    <a:pt x="380" y="0"/>
                  </a:cubicBezTo>
                  <a:cubicBezTo>
                    <a:pt x="529" y="33"/>
                    <a:pt x="645" y="165"/>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4" name="Google Shape;394;p28"/>
            <p:cNvSpPr/>
            <p:nvPr/>
          </p:nvSpPr>
          <p:spPr>
            <a:xfrm>
              <a:off x="7577335" y="3420748"/>
              <a:ext cx="84113" cy="84113"/>
            </a:xfrm>
            <a:custGeom>
              <a:avLst/>
              <a:gdLst/>
              <a:ahLst/>
              <a:cxnLst/>
              <a:rect l="l" t="t" r="r" b="b"/>
              <a:pathLst>
                <a:path w="149" h="149" extrusionOk="0">
                  <a:moveTo>
                    <a:pt x="149" y="67"/>
                  </a:moveTo>
                  <a:lnTo>
                    <a:pt x="149" y="67"/>
                  </a:lnTo>
                  <a:cubicBezTo>
                    <a:pt x="149" y="116"/>
                    <a:pt x="116" y="149"/>
                    <a:pt x="67" y="149"/>
                  </a:cubicBezTo>
                  <a:cubicBezTo>
                    <a:pt x="34" y="149"/>
                    <a:pt x="0" y="116"/>
                    <a:pt x="0" y="67"/>
                  </a:cubicBezTo>
                  <a:cubicBezTo>
                    <a:pt x="0" y="34"/>
                    <a:pt x="34" y="0"/>
                    <a:pt x="67"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95" name="Google Shape;395;p28"/>
            <p:cNvSpPr/>
            <p:nvPr/>
          </p:nvSpPr>
          <p:spPr>
            <a:xfrm>
              <a:off x="7735964" y="3420748"/>
              <a:ext cx="84113" cy="84113"/>
            </a:xfrm>
            <a:custGeom>
              <a:avLst/>
              <a:gdLst/>
              <a:ahLst/>
              <a:cxnLst/>
              <a:rect l="l" t="t" r="r" b="b"/>
              <a:pathLst>
                <a:path w="149" h="149" extrusionOk="0">
                  <a:moveTo>
                    <a:pt x="149" y="67"/>
                  </a:moveTo>
                  <a:lnTo>
                    <a:pt x="149" y="67"/>
                  </a:lnTo>
                  <a:cubicBezTo>
                    <a:pt x="149" y="116"/>
                    <a:pt x="116" y="149"/>
                    <a:pt x="83" y="149"/>
                  </a:cubicBezTo>
                  <a:cubicBezTo>
                    <a:pt x="33" y="149"/>
                    <a:pt x="0" y="116"/>
                    <a:pt x="0" y="67"/>
                  </a:cubicBezTo>
                  <a:cubicBezTo>
                    <a:pt x="0" y="34"/>
                    <a:pt x="33" y="0"/>
                    <a:pt x="83"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dirty="0">
                <a:solidFill>
                  <a:srgbClr val="FFFFFF"/>
                </a:solidFill>
                <a:latin typeface="Arial" panose="020B0604020202020204" pitchFamily="34" charset="0"/>
                <a:cs typeface="Arial" panose="020B0604020202020204" pitchFamily="34" charset="0"/>
                <a:sym typeface="Arial"/>
              </a:endParaRPr>
            </a:p>
          </p:txBody>
        </p:sp>
        <p:sp>
          <p:nvSpPr>
            <p:cNvPr id="396" name="Google Shape;396;p28"/>
            <p:cNvSpPr/>
            <p:nvPr/>
          </p:nvSpPr>
          <p:spPr>
            <a:xfrm>
              <a:off x="7782819" y="4362926"/>
              <a:ext cx="214517" cy="46855"/>
            </a:xfrm>
            <a:custGeom>
              <a:avLst/>
              <a:gdLst/>
              <a:ahLst/>
              <a:cxnLst/>
              <a:rect l="l" t="t" r="r" b="b"/>
              <a:pathLst>
                <a:path w="380" h="83" extrusionOk="0">
                  <a:moveTo>
                    <a:pt x="0" y="33"/>
                  </a:moveTo>
                  <a:lnTo>
                    <a:pt x="0" y="33"/>
                  </a:lnTo>
                  <a:cubicBezTo>
                    <a:pt x="0" y="18"/>
                    <a:pt x="17" y="0"/>
                    <a:pt x="33" y="0"/>
                  </a:cubicBezTo>
                  <a:cubicBezTo>
                    <a:pt x="347" y="0"/>
                    <a:pt x="347" y="0"/>
                    <a:pt x="347" y="0"/>
                  </a:cubicBezTo>
                  <a:cubicBezTo>
                    <a:pt x="365" y="0"/>
                    <a:pt x="380" y="18"/>
                    <a:pt x="380" y="33"/>
                  </a:cubicBezTo>
                  <a:cubicBezTo>
                    <a:pt x="380" y="51"/>
                    <a:pt x="380" y="51"/>
                    <a:pt x="380" y="51"/>
                  </a:cubicBezTo>
                  <a:cubicBezTo>
                    <a:pt x="380" y="67"/>
                    <a:pt x="365" y="83"/>
                    <a:pt x="347" y="83"/>
                  </a:cubicBezTo>
                  <a:cubicBezTo>
                    <a:pt x="33" y="83"/>
                    <a:pt x="33" y="83"/>
                    <a:pt x="33" y="83"/>
                  </a:cubicBezTo>
                  <a:cubicBezTo>
                    <a:pt x="17" y="83"/>
                    <a:pt x="0" y="67"/>
                    <a:pt x="0" y="51"/>
                  </a:cubicBezTo>
                  <a:lnTo>
                    <a:pt x="0" y="3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7" name="Google Shape;397;p28"/>
            <p:cNvSpPr/>
            <p:nvPr/>
          </p:nvSpPr>
          <p:spPr>
            <a:xfrm>
              <a:off x="7782819" y="4204297"/>
              <a:ext cx="214517" cy="37823"/>
            </a:xfrm>
            <a:custGeom>
              <a:avLst/>
              <a:gdLst/>
              <a:ahLst/>
              <a:cxnLst/>
              <a:rect l="l" t="t" r="r" b="b"/>
              <a:pathLst>
                <a:path w="380" h="67" extrusionOk="0">
                  <a:moveTo>
                    <a:pt x="0" y="34"/>
                  </a:moveTo>
                  <a:lnTo>
                    <a:pt x="0" y="34"/>
                  </a:lnTo>
                  <a:cubicBezTo>
                    <a:pt x="0" y="18"/>
                    <a:pt x="17" y="0"/>
                    <a:pt x="33" y="0"/>
                  </a:cubicBezTo>
                  <a:cubicBezTo>
                    <a:pt x="347" y="0"/>
                    <a:pt x="347" y="0"/>
                    <a:pt x="347" y="0"/>
                  </a:cubicBezTo>
                  <a:cubicBezTo>
                    <a:pt x="365" y="0"/>
                    <a:pt x="380" y="18"/>
                    <a:pt x="380" y="34"/>
                  </a:cubicBezTo>
                  <a:lnTo>
                    <a:pt x="380" y="34"/>
                  </a:lnTo>
                  <a:cubicBezTo>
                    <a:pt x="380" y="67"/>
                    <a:pt x="365" y="67"/>
                    <a:pt x="347" y="67"/>
                  </a:cubicBezTo>
                  <a:cubicBezTo>
                    <a:pt x="33" y="67"/>
                    <a:pt x="33" y="67"/>
                    <a:pt x="33" y="67"/>
                  </a:cubicBezTo>
                  <a:cubicBezTo>
                    <a:pt x="17" y="67"/>
                    <a:pt x="0" y="67"/>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8" name="Google Shape;398;p28"/>
            <p:cNvSpPr/>
            <p:nvPr/>
          </p:nvSpPr>
          <p:spPr>
            <a:xfrm>
              <a:off x="7568867" y="4130345"/>
              <a:ext cx="307662" cy="344356"/>
            </a:xfrm>
            <a:custGeom>
              <a:avLst/>
              <a:gdLst/>
              <a:ahLst/>
              <a:cxnLst/>
              <a:rect l="l" t="t" r="r" b="b"/>
              <a:pathLst>
                <a:path w="545" h="610" extrusionOk="0">
                  <a:moveTo>
                    <a:pt x="0" y="577"/>
                  </a:moveTo>
                  <a:lnTo>
                    <a:pt x="0" y="577"/>
                  </a:lnTo>
                  <a:cubicBezTo>
                    <a:pt x="0" y="49"/>
                    <a:pt x="0" y="49"/>
                    <a:pt x="0" y="49"/>
                  </a:cubicBezTo>
                  <a:cubicBezTo>
                    <a:pt x="0" y="33"/>
                    <a:pt x="15" y="0"/>
                    <a:pt x="49" y="0"/>
                  </a:cubicBezTo>
                  <a:cubicBezTo>
                    <a:pt x="512" y="0"/>
                    <a:pt x="512" y="0"/>
                    <a:pt x="512" y="0"/>
                  </a:cubicBezTo>
                  <a:cubicBezTo>
                    <a:pt x="528" y="0"/>
                    <a:pt x="545" y="33"/>
                    <a:pt x="545" y="49"/>
                  </a:cubicBezTo>
                  <a:cubicBezTo>
                    <a:pt x="545" y="577"/>
                    <a:pt x="545" y="577"/>
                    <a:pt x="545" y="577"/>
                  </a:cubicBezTo>
                  <a:cubicBezTo>
                    <a:pt x="545" y="595"/>
                    <a:pt x="528" y="610"/>
                    <a:pt x="512" y="610"/>
                  </a:cubicBezTo>
                  <a:cubicBezTo>
                    <a:pt x="49" y="610"/>
                    <a:pt x="49" y="610"/>
                    <a:pt x="49" y="610"/>
                  </a:cubicBezTo>
                  <a:cubicBezTo>
                    <a:pt x="15" y="610"/>
                    <a:pt x="0" y="595"/>
                    <a:pt x="0" y="5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sp>
          <p:nvSpPr>
            <p:cNvPr id="399" name="Google Shape;399;p28"/>
            <p:cNvSpPr/>
            <p:nvPr/>
          </p:nvSpPr>
          <p:spPr>
            <a:xfrm>
              <a:off x="7792416" y="4130345"/>
              <a:ext cx="84113" cy="344356"/>
            </a:xfrm>
            <a:custGeom>
              <a:avLst/>
              <a:gdLst/>
              <a:ahLst/>
              <a:cxnLst/>
              <a:rect l="l" t="t" r="r" b="b"/>
              <a:pathLst>
                <a:path w="149" h="610" extrusionOk="0">
                  <a:moveTo>
                    <a:pt x="0" y="610"/>
                  </a:moveTo>
                  <a:lnTo>
                    <a:pt x="0" y="610"/>
                  </a:lnTo>
                  <a:cubicBezTo>
                    <a:pt x="0" y="0"/>
                    <a:pt x="0" y="0"/>
                    <a:pt x="0" y="0"/>
                  </a:cubicBezTo>
                  <a:cubicBezTo>
                    <a:pt x="116" y="0"/>
                    <a:pt x="116" y="0"/>
                    <a:pt x="116" y="0"/>
                  </a:cubicBezTo>
                  <a:cubicBezTo>
                    <a:pt x="132" y="0"/>
                    <a:pt x="149" y="33"/>
                    <a:pt x="149" y="49"/>
                  </a:cubicBezTo>
                  <a:cubicBezTo>
                    <a:pt x="149" y="577"/>
                    <a:pt x="149" y="577"/>
                    <a:pt x="149" y="577"/>
                  </a:cubicBezTo>
                  <a:cubicBezTo>
                    <a:pt x="149" y="595"/>
                    <a:pt x="132" y="610"/>
                    <a:pt x="116" y="610"/>
                  </a:cubicBezTo>
                  <a:lnTo>
                    <a:pt x="0" y="61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ctr"/>
          <a:lstStyle/>
          <a:p>
            <a:r>
              <a:rPr lang="vi-VN" sz="2400" dirty="0">
                <a:solidFill>
                  <a:schemeClr val="accent2"/>
                </a:solidFill>
                <a:latin typeface="Arial" panose="020B0604020202020204" pitchFamily="34" charset="0"/>
                <a:cs typeface="Arial" panose="020B0604020202020204" pitchFamily="34" charset="0"/>
              </a:rPr>
              <a:t>Quan sát hình 2.2 và cho biết</a:t>
            </a:r>
          </a:p>
        </p:txBody>
      </p:sp>
      <p:sp>
        <p:nvSpPr>
          <p:cNvPr id="28" name="Rectangle 27">
            <a:extLst>
              <a:ext uri="{FF2B5EF4-FFF2-40B4-BE49-F238E27FC236}">
                <a16:creationId xmlns:a16="http://schemas.microsoft.com/office/drawing/2014/main" id="{EAC67E43-01D1-060C-3C27-7FD36788679D}"/>
              </a:ext>
            </a:extLst>
          </p:cNvPr>
          <p:cNvSpPr/>
          <p:nvPr/>
        </p:nvSpPr>
        <p:spPr>
          <a:xfrm>
            <a:off x="720001" y="1514005"/>
            <a:ext cx="7704000" cy="2788171"/>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C0A2A127-AD68-3E06-EE2F-AEABE92CC834}"/>
              </a:ext>
            </a:extLst>
          </p:cNvPr>
          <p:cNvGrpSpPr/>
          <p:nvPr/>
        </p:nvGrpSpPr>
        <p:grpSpPr>
          <a:xfrm>
            <a:off x="856685" y="2061148"/>
            <a:ext cx="3578631" cy="2241028"/>
            <a:chOff x="1696282" y="1756106"/>
            <a:chExt cx="3392428" cy="2124423"/>
          </a:xfrm>
        </p:grpSpPr>
        <p:pic>
          <p:nvPicPr>
            <p:cNvPr id="34" name="Picture 7">
              <a:extLst>
                <a:ext uri="{FF2B5EF4-FFF2-40B4-BE49-F238E27FC236}">
                  <a16:creationId xmlns:a16="http://schemas.microsoft.com/office/drawing/2014/main" id="{51533BE4-13EF-088B-04EE-FE9BB574B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39513"/>
            <a:stretch/>
          </p:blipFill>
          <p:spPr>
            <a:xfrm>
              <a:off x="3358946" y="1756106"/>
              <a:ext cx="1729764" cy="2124423"/>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39513"/>
            <a:stretch/>
          </p:blipFill>
          <p:spPr>
            <a:xfrm>
              <a:off x="1696282" y="1756106"/>
              <a:ext cx="1896594" cy="2124423"/>
            </a:xfrm>
            <a:prstGeom prst="rect">
              <a:avLst/>
            </a:prstGeom>
          </p:spPr>
        </p:pic>
      </p:grpSp>
      <p:sp>
        <p:nvSpPr>
          <p:cNvPr id="33" name="TextBox 32">
            <a:extLst>
              <a:ext uri="{FF2B5EF4-FFF2-40B4-BE49-F238E27FC236}">
                <a16:creationId xmlns:a16="http://schemas.microsoft.com/office/drawing/2014/main" id="{FA4D62EB-A202-0EB9-49A4-B0815FD17E89}"/>
              </a:ext>
            </a:extLst>
          </p:cNvPr>
          <p:cNvSpPr txBox="1"/>
          <p:nvPr/>
        </p:nvSpPr>
        <p:spPr>
          <a:xfrm>
            <a:off x="4572000" y="2269182"/>
            <a:ext cx="3627313" cy="1944878"/>
          </a:xfrm>
          <a:prstGeom prst="rect">
            <a:avLst/>
          </a:prstGeom>
          <a:noFill/>
        </p:spPr>
        <p:txBody>
          <a:bodyPr wrap="square" bIns="108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 một pha như minh họa ở hình 2.2 được sử dụng để đo đại lượng điện nào của mạng điện trong nhà?</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4893980" y="1722039"/>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2647</Words>
  <Application>Microsoft Office PowerPoint</Application>
  <PresentationFormat>On-screen Show (16:9)</PresentationFormat>
  <Paragraphs>275</Paragraphs>
  <Slides>56</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Sofia Sans</vt:lpstr>
      <vt:lpstr>Wingdings</vt:lpstr>
      <vt:lpstr>Nunito Light</vt:lpstr>
      <vt:lpstr>Epilogue</vt:lpstr>
      <vt:lpstr>Arial</vt:lpstr>
      <vt:lpstr>Anaheim</vt:lpstr>
      <vt:lpstr>Electrical Energy and Power in Physics by Slidesgo</vt:lpstr>
      <vt:lpstr>CHÀO MỪNG CÁC EM ĐẾN VỚI BÀI HỌC MỚI!</vt:lpstr>
      <vt:lpstr>KHỞI ĐỘNG</vt:lpstr>
      <vt:lpstr>Hình 2.1. Đồng hồ vạn năng</vt:lpstr>
      <vt:lpstr>KHỞI ĐỘNG</vt:lpstr>
      <vt:lpstr>CHỦ ĐỀ 2: DỤNG CỤ ĐO ĐIỆN CƠ BẢN</vt:lpstr>
      <vt:lpstr>PowerPoint Presentation</vt:lpstr>
      <vt:lpstr>01</vt:lpstr>
      <vt:lpstr>CÔNG TƠ ĐIỆN MỘT PHA</vt:lpstr>
      <vt:lpstr>Quan sát hình 2.2 và cho biết</vt:lpstr>
      <vt:lpstr>Hình 2.2. Các bộ phận chính của công tơ điện một pha</vt:lpstr>
      <vt:lpstr>Hình 2.2. Các bộ phận chính của công tơ điện một pha</vt:lpstr>
      <vt:lpstr>ĐỒNG HỒ VẠN NĂNG (VOM)</vt:lpstr>
      <vt:lpstr>2.1. Các bộ phận chính của đồng hồ vạn năng</vt:lpstr>
      <vt:lpstr>Hình 2.3. Các bộ phận chính của đồng hồ vạn năng (VOM)</vt:lpstr>
      <vt:lpstr>2.1. Các bộ phận chính của đồng hồ vạn năng</vt:lpstr>
      <vt:lpstr>VOM có các bộ phận chính và chức năng tương ứng</vt:lpstr>
      <vt:lpstr>2.1. Các bộ phận chính của đồng hồ vạn năng</vt:lpstr>
      <vt:lpstr>2.1. Các bộ phận chính của đồng hồ vạn năng</vt:lpstr>
      <vt:lpstr>2.1. Các bộ phận chính của đồng hồ vạn năng</vt:lpstr>
      <vt:lpstr>2.2. Quy trình sử dụng VOM</vt:lpstr>
      <vt:lpstr>Quy trình sử dụng VOM</vt:lpstr>
      <vt:lpstr>AMPE KÌM (AMPE KẸP)</vt:lpstr>
      <vt:lpstr>3.1. Các bộ phận chính của ampe kìm</vt:lpstr>
      <vt:lpstr>3.1. Các bộ phận chính của ampe kìm</vt:lpstr>
      <vt:lpstr>Hình 2.4. Các bộ phận chính của ampe kìm</vt:lpstr>
      <vt:lpstr>2.1. Các bộ phận chính của đồng hồ vạn năng</vt:lpstr>
      <vt:lpstr>3.1. Các bộ phận chính của ampe kìm</vt:lpstr>
      <vt:lpstr>3.2. Quy trình sử dụng ampe kìm</vt:lpstr>
      <vt:lpstr>Quy trình sử dụng ampe kìm</vt:lpstr>
      <vt:lpstr>THỰC HÀNH SỬ DỤNG VOM VÀ AMPE KÌM</vt:lpstr>
      <vt:lpstr>4.1. Thực hành đo điện áp xoay chiều (ACV)</vt:lpstr>
      <vt:lpstr>3.2. Quy trình sử dụng ampe kìm</vt:lpstr>
      <vt:lpstr>4.1. Thực hành đo điện áp xoay chiều (ACV)</vt:lpstr>
      <vt:lpstr>Các bước sử dụng VOM để đo điện áp xoay chiều</vt:lpstr>
      <vt:lpstr>PowerPoint Presentation</vt:lpstr>
      <vt:lpstr>4.1. Thực hành đo điện áp xoay chiều (ACV)</vt:lpstr>
      <vt:lpstr>4.2. Thực hành đo điện trở</vt:lpstr>
      <vt:lpstr>Các bước sử dụng VOM để đo điện trở</vt:lpstr>
      <vt:lpstr>PowerPoint Presentation</vt:lpstr>
      <vt:lpstr>4.3. Thực hành đo cường độ dòng điện xoay chiều bằng ampe kìm</vt:lpstr>
      <vt:lpstr>Các bước sử dụng AMPE KÌM đo cường độ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Gợi ý trả lời câu 1</vt:lpstr>
      <vt:lpstr>Các bộ phận chính của ampe kìm</vt:lpstr>
      <vt:lpstr>Quy trình sử dụng ampe kìm</vt:lpstr>
      <vt:lpstr>VẬN DỤNG</vt:lpstr>
      <vt:lpstr>HƯỚNG DẪN VỀ NHÀ</vt:lpstr>
      <vt:lpstr>CẢM ƠN CÁC BẠN ĐÃ CHÚ Ý LẮNG NGHE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MỪNG CHÀO ĐÓN CÁC EM ĐẾN VỚI BÀI HỌC MỚI!</dc:title>
  <dc:creator>KSTanThanh</dc:creator>
  <cp:lastModifiedBy>DELL</cp:lastModifiedBy>
  <cp:revision>35</cp:revision>
  <dcterms:modified xsi:type="dcterms:W3CDTF">2025-11-10T08:49:07Z</dcterms:modified>
</cp:coreProperties>
</file>