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4"/>
  </p:notesMasterIdLst>
  <p:sldIdLst>
    <p:sldId id="280" r:id="rId3"/>
    <p:sldId id="282" r:id="rId4"/>
    <p:sldId id="286" r:id="rId5"/>
    <p:sldId id="256" r:id="rId6"/>
    <p:sldId id="268" r:id="rId7"/>
    <p:sldId id="288" r:id="rId8"/>
    <p:sldId id="289" r:id="rId9"/>
    <p:sldId id="290" r:id="rId10"/>
    <p:sldId id="285" r:id="rId11"/>
    <p:sldId id="293" r:id="rId12"/>
    <p:sldId id="294" r:id="rId13"/>
    <p:sldId id="261" r:id="rId14"/>
    <p:sldId id="283" r:id="rId15"/>
    <p:sldId id="292" r:id="rId16"/>
    <p:sldId id="297" r:id="rId17"/>
    <p:sldId id="269" r:id="rId18"/>
    <p:sldId id="296" r:id="rId19"/>
    <p:sldId id="301" r:id="rId20"/>
    <p:sldId id="291" r:id="rId21"/>
    <p:sldId id="298" r:id="rId22"/>
    <p:sldId id="302" r:id="rId23"/>
    <p:sldId id="303" r:id="rId24"/>
    <p:sldId id="308" r:id="rId25"/>
    <p:sldId id="299" r:id="rId26"/>
    <p:sldId id="304" r:id="rId27"/>
    <p:sldId id="310" r:id="rId28"/>
    <p:sldId id="305" r:id="rId29"/>
    <p:sldId id="309" r:id="rId30"/>
    <p:sldId id="311" r:id="rId31"/>
    <p:sldId id="314" r:id="rId32"/>
    <p:sldId id="316" r:id="rId33"/>
    <p:sldId id="315" r:id="rId34"/>
    <p:sldId id="317" r:id="rId35"/>
    <p:sldId id="322" r:id="rId36"/>
    <p:sldId id="319" r:id="rId37"/>
    <p:sldId id="323" r:id="rId38"/>
    <p:sldId id="324" r:id="rId39"/>
    <p:sldId id="262" r:id="rId40"/>
    <p:sldId id="270" r:id="rId41"/>
    <p:sldId id="321" r:id="rId42"/>
    <p:sldId id="273" r:id="rId43"/>
  </p:sldIdLst>
  <p:sldSz cx="18288000" cy="10287000"/>
  <p:notesSz cx="6858000" cy="9144000"/>
  <p:embeddedFontLst>
    <p:embeddedFont>
      <p:font typeface="Calibri Light" panose="020F0302020204030204" pitchFamily="34" charset="0"/>
      <p:regular r:id="rId45"/>
      <p:italic r:id="rId46"/>
    </p:embeddedFont>
    <p:embeddedFont>
      <p:font typeface="Calibri" panose="020F0502020204030204" pitchFamily="34" charset="0"/>
      <p:regular r:id="rId47"/>
      <p:bold r:id="rId48"/>
      <p:italic r:id="rId49"/>
      <p:boldItalic r:id="rId50"/>
    </p:embeddedFont>
    <p:embeddedFont>
      <p:font typeface="Inter"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DB8D"/>
    <a:srgbClr val="F2C748"/>
    <a:srgbClr val="3A3A66"/>
    <a:srgbClr val="FFEF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22" autoAdjust="0"/>
  </p:normalViewPr>
  <p:slideViewPr>
    <p:cSldViewPr>
      <p:cViewPr varScale="1">
        <p:scale>
          <a:sx n="39" d="100"/>
          <a:sy n="39" d="100"/>
        </p:scale>
        <p:origin x="952" y="5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979C86-575E-4975-B878-47A442D04C74}"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777E3D-5EDE-493C-9CFF-A08E1A575FB3}" type="slidenum">
              <a:rPr lang="en-US" smtClean="0"/>
              <a:t>‹#›</a:t>
            </a:fld>
            <a:endParaRPr lang="en-US"/>
          </a:p>
        </p:txBody>
      </p:sp>
    </p:spTree>
    <p:extLst>
      <p:ext uri="{BB962C8B-B14F-4D97-AF65-F5344CB8AC3E}">
        <p14:creationId xmlns:p14="http://schemas.microsoft.com/office/powerpoint/2010/main" val="2418545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777E3D-5EDE-493C-9CFF-A08E1A575FB3}" type="slidenum">
              <a:rPr lang="en-US" smtClean="0"/>
              <a:t>14</a:t>
            </a:fld>
            <a:endParaRPr lang="en-US"/>
          </a:p>
        </p:txBody>
      </p:sp>
    </p:spTree>
    <p:extLst>
      <p:ext uri="{BB962C8B-B14F-4D97-AF65-F5344CB8AC3E}">
        <p14:creationId xmlns:p14="http://schemas.microsoft.com/office/powerpoint/2010/main" val="3792764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4661-809C-B49F-5222-BFDAE8E79BD5}"/>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F1BB7155-643F-0C7E-1E05-FFC79AA22523}"/>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91CCF1D-8B9E-4A5A-7B87-70601BB614C5}"/>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12/11/2025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F569E3F-1A84-328E-9AE6-3E664FABB3B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48386A73-EB74-D53C-AB2C-B6EDC361D22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08239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EF0A-180C-2324-A7FA-B7B4829381B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6475C15-92BA-E9F4-999F-E22608F5FF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71C638F-8FDA-B885-52B7-7DA8E427C812}"/>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12/11/2025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3197D03-EF4E-0184-14FC-4E3D5311ACB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24BC6282-AB9B-5A60-6843-0F2668CD59E5}"/>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76314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AFA76-5555-8D35-9519-FF67AA1A5B6C}"/>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ECBB379-8F9C-C9F5-C316-C63676618B95}"/>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CF6FCF-A8FB-5E6D-93B0-BFEADD4E7FFD}"/>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12/11/2025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681D1776-0CB6-DA1B-27F9-D6EA58A65DC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756D83A-6B6A-04C4-C77A-5BF39CF62F89}"/>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96366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B67E2-0E9F-CAEC-FFE8-86F68E7DB49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020EE4-BCC0-5816-AF6E-1E737D6A9E1F}"/>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D89B893-1021-72EB-BC2E-B6EA06186A2D}"/>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381CBCA-B297-D032-3CF8-764371DFF58F}"/>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12/11/2025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843589D6-0A60-8799-8A08-24F87B15C7DE}"/>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C3530B6B-3358-A7A4-E3F2-073679604A6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62659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871B-9201-B4C0-5243-D45C2F57AC16}"/>
              </a:ext>
            </a:extLst>
          </p:cNvPr>
          <p:cNvSpPr>
            <a:spLocks noGrp="1"/>
          </p:cNvSpPr>
          <p:nvPr>
            <p:ph type="title"/>
          </p:nvPr>
        </p:nvSpPr>
        <p:spPr>
          <a:xfrm>
            <a:off x="1259682" y="547688"/>
            <a:ext cx="15773400" cy="1988344"/>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CFC7A49-4FB4-5781-27C5-995D7C288580}"/>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4692B79-3AD1-D144-55C4-7DA0F87DD070}"/>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10CB55F-6B5B-50E0-8DF3-E65549246A07}"/>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7E85ED1-97A7-F41A-58A5-96253689AF77}"/>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AFC51A3-935C-5874-42B8-078456617443}"/>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12/11/2025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C1A658A-A9C6-25C3-F617-F827104313B0}"/>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F2E734EA-FFAC-C72D-C022-741CF536414A}"/>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17636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1431-18B8-7F81-2E0D-F8FF2A223C5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572145A-27D2-431D-DBCE-4CAE6180D24A}"/>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12/11/2025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A35139ED-9D98-8399-3DA2-928EC2AF2193}"/>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5771E8DF-AD9A-B2FE-DEB1-DA091DC90E2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43006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152CC-CDE9-911C-0DAC-5E83C1EAC159}"/>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12/11/2025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94C6E03A-CC6A-7DAC-3325-8401DA39D035}"/>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B4F043D5-166A-1BCB-6800-D49F682334FA}"/>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91129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3316D-D4CC-E887-4E5F-AF903896AADB}"/>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1117510-9D4F-63D1-A1BE-E290A92F6607}"/>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1AD5C21-13B6-3BFA-DD5E-FEFDC5EDCAF0}"/>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B61BA08-C56A-E78F-C3DE-0B443B81D943}"/>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12/11/2025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6CA6E1C9-6627-7B1C-FDC7-722FBAAC5105}"/>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7A031B26-98E1-DC92-FAD1-93E3C65F3900}"/>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37272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B52B4-F130-5D19-D248-591450B89D56}"/>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0355F0-CA19-3923-621B-45C325F656A3}"/>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ED858413-9F5C-8CB9-882A-0D0E008E680D}"/>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4D08F6C-8D29-F121-1AE5-A4F4C8E6DE24}"/>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12/11/2025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A96B5D14-3245-5CBF-8252-350DF9137297}"/>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F03A67D-FAF4-0BA4-4721-CBFD636CCF32}"/>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78454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BE612-48CC-4DBB-FBF8-137AF3A9581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D474A6C-53FA-6652-F3F5-D47340B384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D850DE-FF57-AD07-9B36-CC3F7890B3CD}"/>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12/11/2025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83772A1A-8994-A328-E97B-E9F5F8A4450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B0760BFF-508F-A53E-F154-0D7528CC6D3F}"/>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47715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7B9EC5-6D72-34CB-672F-41EAE816EA60}"/>
              </a:ext>
            </a:extLst>
          </p:cNvPr>
          <p:cNvSpPr>
            <a:spLocks noGrp="1"/>
          </p:cNvSpPr>
          <p:nvPr>
            <p:ph type="title" orient="vert"/>
          </p:nvPr>
        </p:nvSpPr>
        <p:spPr>
          <a:xfrm>
            <a:off x="13087351" y="547689"/>
            <a:ext cx="3943350" cy="871775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3D677EE-28D6-8D37-7864-0BDD212F52CD}"/>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6FDC928-DF3F-39AF-C094-F98D491E9432}"/>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12/11/2025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2AE6C728-3C44-CADF-8A5B-3BC013760778}"/>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91CC3B2C-EDFE-AFE2-75F8-CAA67689ED8B}"/>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05066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A909B-F1F3-D54C-F5E3-0EF49095345B}"/>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69C88A8-2CFB-1A2D-2A1A-44412482ABA1}"/>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6CB0B8E-764E-DB0B-06DB-D57A97FA3DB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53F8201-CBB1-44F2-BC92-ACF26A477DC1}" type="datetimeFigureOut">
              <a:rPr lang="vi-VN" smtClean="0">
                <a:solidFill>
                  <a:prstClr val="black">
                    <a:tint val="75000"/>
                  </a:prstClr>
                </a:solidFill>
                <a:cs typeface="Arial"/>
                <a:sym typeface="Arial"/>
              </a:rPr>
              <a:pPr/>
              <a:t>12/11/2025</a:t>
            </a:fld>
            <a:endParaRPr lang="vi-VN">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414F0E87-F162-8968-CEBB-AC96EA2318B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BEB3B7FC-9568-089A-B35C-1F266D1553B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8990297-3346-4F2A-98D5-2BB4503060E5}" type="slidenum">
              <a:rPr lang="vi-VN" smtClean="0">
                <a:solidFill>
                  <a:prstClr val="black">
                    <a:tint val="75000"/>
                  </a:prstClr>
                </a:solidFill>
                <a:cs typeface="Arial"/>
                <a:sym typeface="Arial"/>
              </a:rPr>
              <a:pPr/>
              <a:t>‹#›</a:t>
            </a:fld>
            <a:endParaRPr lang="vi-VN">
              <a:solidFill>
                <a:prstClr val="black">
                  <a:tint val="75000"/>
                </a:prstClr>
              </a:solidFill>
              <a:cs typeface="Arial"/>
              <a:sym typeface="Arial"/>
            </a:endParaRPr>
          </a:p>
        </p:txBody>
      </p:sp>
    </p:spTree>
    <p:extLst>
      <p:ext uri="{BB962C8B-B14F-4D97-AF65-F5344CB8AC3E}">
        <p14:creationId xmlns:p14="http://schemas.microsoft.com/office/powerpoint/2010/main" val="1727529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60.sv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microsoft.com/office/2007/relationships/hdphoto" Target="../media/hdphoto4.wdp"/><Relationship Id="rId2" Type="http://schemas.openxmlformats.org/officeDocument/2006/relationships/image" Target="../media/image75.png"/><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microsoft.com/office/2007/relationships/hdphoto" Target="../media/hdphoto3.wdp"/><Relationship Id="rId9"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2" name="TextBox 2"/>
          <p:cNvSpPr txBox="1"/>
          <p:nvPr/>
        </p:nvSpPr>
        <p:spPr>
          <a:xfrm>
            <a:off x="1181458" y="1316079"/>
            <a:ext cx="15916848" cy="3693319"/>
          </a:xfrm>
          <a:prstGeom prst="rect">
            <a:avLst/>
          </a:prstGeom>
        </p:spPr>
        <p:txBody>
          <a:bodyPr wrap="square" lIns="0" tIns="0" rIns="0" bIns="0" rtlCol="0" anchor="t">
            <a:spAutoFit/>
          </a:bodyPr>
          <a:lstStyle/>
          <a:p>
            <a:pPr algn="ctr">
              <a:lnSpc>
                <a:spcPct val="150000"/>
              </a:lnSpc>
            </a:pPr>
            <a:r>
              <a:rPr lang="vi-VN" sz="8000" b="1">
                <a:solidFill>
                  <a:srgbClr val="3A3A66"/>
                </a:solidFill>
                <a:latin typeface="Arial" panose="020B0604020202020204" pitchFamily="34" charset="0"/>
                <a:cs typeface="Arial" panose="020B0604020202020204" pitchFamily="34" charset="0"/>
              </a:rPr>
              <a:t>CHÀO MỪNG CÁC EM </a:t>
            </a:r>
          </a:p>
          <a:p>
            <a:pPr algn="ctr">
              <a:lnSpc>
                <a:spcPct val="150000"/>
              </a:lnSpc>
            </a:pPr>
            <a:r>
              <a:rPr lang="vi-VN" sz="8000" b="1">
                <a:solidFill>
                  <a:srgbClr val="3A3A66"/>
                </a:solidFill>
                <a:latin typeface="Arial" panose="020B0604020202020204" pitchFamily="34" charset="0"/>
                <a:cs typeface="Arial" panose="020B0604020202020204" pitchFamily="34" charset="0"/>
              </a:rPr>
              <a:t>ĐẾN VỚI BÀI HỌC HÔM NAY!</a:t>
            </a:r>
            <a:endParaRPr lang="en-US" sz="8000" b="1">
              <a:solidFill>
                <a:srgbClr val="3A3A66"/>
              </a:solidFill>
              <a:latin typeface="Arial" panose="020B0604020202020204" pitchFamily="34" charset="0"/>
              <a:cs typeface="Arial" panose="020B0604020202020204" pitchFamily="34" charset="0"/>
            </a:endParaRPr>
          </a:p>
        </p:txBody>
      </p:sp>
      <p:grpSp>
        <p:nvGrpSpPr>
          <p:cNvPr id="3" name="Group 3"/>
          <p:cNvGrpSpPr/>
          <p:nvPr/>
        </p:nvGrpSpPr>
        <p:grpSpPr>
          <a:xfrm>
            <a:off x="-274717" y="5819531"/>
            <a:ext cx="18829198" cy="4682925"/>
            <a:chOff x="0" y="0"/>
            <a:chExt cx="6256259" cy="1555966"/>
          </a:xfrm>
        </p:grpSpPr>
        <p:sp>
          <p:nvSpPr>
            <p:cNvPr id="4" name="Freeform 4"/>
            <p:cNvSpPr/>
            <p:nvPr/>
          </p:nvSpPr>
          <p:spPr>
            <a:xfrm>
              <a:off x="0" y="0"/>
              <a:ext cx="6256259" cy="1555966"/>
            </a:xfrm>
            <a:custGeom>
              <a:avLst/>
              <a:gdLst/>
              <a:ahLst/>
              <a:cxnLst/>
              <a:rect l="l" t="t" r="r" b="b"/>
              <a:pathLst>
                <a:path w="6256259" h="1555966">
                  <a:moveTo>
                    <a:pt x="0" y="0"/>
                  </a:moveTo>
                  <a:lnTo>
                    <a:pt x="6256259" y="0"/>
                  </a:lnTo>
                  <a:lnTo>
                    <a:pt x="6256259" y="1555966"/>
                  </a:lnTo>
                  <a:lnTo>
                    <a:pt x="0" y="1555966"/>
                  </a:lnTo>
                  <a:close/>
                </a:path>
              </a:pathLst>
            </a:custGeom>
            <a:solidFill>
              <a:srgbClr val="3A3A66"/>
            </a:solidFill>
            <a:ln cap="sq">
              <a:noFill/>
              <a:prstDash val="solid"/>
              <a:miter/>
            </a:ln>
          </p:spPr>
        </p:sp>
        <p:sp>
          <p:nvSpPr>
            <p:cNvPr id="5" name="TextBox 5"/>
            <p:cNvSpPr txBox="1"/>
            <p:nvPr/>
          </p:nvSpPr>
          <p:spPr>
            <a:xfrm>
              <a:off x="0" y="-19050"/>
              <a:ext cx="6256259" cy="1575016"/>
            </a:xfrm>
            <a:prstGeom prst="rect">
              <a:avLst/>
            </a:prstGeom>
          </p:spPr>
          <p:txBody>
            <a:bodyPr lIns="50800" tIns="50800" rIns="50800" bIns="50800" rtlCol="0" anchor="ctr"/>
            <a:lstStyle/>
            <a:p>
              <a:pPr algn="ctr">
                <a:lnSpc>
                  <a:spcPts val="1679"/>
                </a:lnSpc>
                <a:spcBef>
                  <a:spcPct val="0"/>
                </a:spcBef>
              </a:pPr>
              <a:endParaRPr>
                <a:solidFill>
                  <a:prstClr val="black"/>
                </a:solidFill>
              </a:endParaRPr>
            </a:p>
          </p:txBody>
        </p:sp>
      </p:grpSp>
      <p:grpSp>
        <p:nvGrpSpPr>
          <p:cNvPr id="6" name="Group 6"/>
          <p:cNvGrpSpPr/>
          <p:nvPr/>
        </p:nvGrpSpPr>
        <p:grpSpPr>
          <a:xfrm>
            <a:off x="3423833" y="7036929"/>
            <a:ext cx="11440334" cy="1714087"/>
            <a:chOff x="0" y="0"/>
            <a:chExt cx="3801208" cy="569529"/>
          </a:xfrm>
        </p:grpSpPr>
        <p:sp>
          <p:nvSpPr>
            <p:cNvPr id="7" name="Freeform 7"/>
            <p:cNvSpPr/>
            <p:nvPr/>
          </p:nvSpPr>
          <p:spPr>
            <a:xfrm>
              <a:off x="0" y="0"/>
              <a:ext cx="3801208" cy="569529"/>
            </a:xfrm>
            <a:custGeom>
              <a:avLst/>
              <a:gdLst/>
              <a:ahLst/>
              <a:cxnLst/>
              <a:rect l="l" t="t" r="r" b="b"/>
              <a:pathLst>
                <a:path w="3801208" h="569529">
                  <a:moveTo>
                    <a:pt x="58875" y="0"/>
                  </a:moveTo>
                  <a:lnTo>
                    <a:pt x="3742333" y="0"/>
                  </a:lnTo>
                  <a:cubicBezTo>
                    <a:pt x="3774848" y="0"/>
                    <a:pt x="3801208" y="26359"/>
                    <a:pt x="3801208" y="58875"/>
                  </a:cubicBezTo>
                  <a:lnTo>
                    <a:pt x="3801208" y="510654"/>
                  </a:lnTo>
                  <a:cubicBezTo>
                    <a:pt x="3801208" y="526269"/>
                    <a:pt x="3795005" y="541244"/>
                    <a:pt x="3783964" y="552285"/>
                  </a:cubicBezTo>
                  <a:cubicBezTo>
                    <a:pt x="3772922" y="563326"/>
                    <a:pt x="3757947" y="569529"/>
                    <a:pt x="3742333" y="569529"/>
                  </a:cubicBezTo>
                  <a:lnTo>
                    <a:pt x="58875" y="569529"/>
                  </a:lnTo>
                  <a:cubicBezTo>
                    <a:pt x="43260" y="569529"/>
                    <a:pt x="28285" y="563326"/>
                    <a:pt x="17244" y="552285"/>
                  </a:cubicBezTo>
                  <a:cubicBezTo>
                    <a:pt x="6203" y="541244"/>
                    <a:pt x="0" y="526269"/>
                    <a:pt x="0" y="510654"/>
                  </a:cubicBezTo>
                  <a:lnTo>
                    <a:pt x="0" y="58875"/>
                  </a:lnTo>
                  <a:cubicBezTo>
                    <a:pt x="0" y="43260"/>
                    <a:pt x="6203" y="28285"/>
                    <a:pt x="17244" y="17244"/>
                  </a:cubicBezTo>
                  <a:cubicBezTo>
                    <a:pt x="28285" y="6203"/>
                    <a:pt x="43260" y="0"/>
                    <a:pt x="58875" y="0"/>
                  </a:cubicBezTo>
                  <a:close/>
                </a:path>
              </a:pathLst>
            </a:custGeom>
            <a:solidFill>
              <a:srgbClr val="000000">
                <a:alpha val="0"/>
              </a:srgbClr>
            </a:solidFill>
            <a:ln w="142875" cap="rnd">
              <a:solidFill>
                <a:srgbClr val="DDEBD3"/>
              </a:solidFill>
              <a:prstDash val="solid"/>
              <a:round/>
            </a:ln>
          </p:spPr>
        </p:sp>
        <p:sp>
          <p:nvSpPr>
            <p:cNvPr id="8" name="TextBox 8"/>
            <p:cNvSpPr txBox="1"/>
            <p:nvPr/>
          </p:nvSpPr>
          <p:spPr>
            <a:xfrm>
              <a:off x="0" y="-19050"/>
              <a:ext cx="3801208" cy="588579"/>
            </a:xfrm>
            <a:prstGeom prst="rect">
              <a:avLst/>
            </a:prstGeom>
          </p:spPr>
          <p:txBody>
            <a:bodyPr lIns="50800" tIns="50800" rIns="50800" bIns="50800" rtlCol="0" anchor="ctr"/>
            <a:lstStyle/>
            <a:p>
              <a:pPr algn="ctr">
                <a:lnSpc>
                  <a:spcPts val="1679"/>
                </a:lnSpc>
                <a:spcBef>
                  <a:spcPct val="0"/>
                </a:spcBef>
              </a:pPr>
              <a:endParaRPr>
                <a:solidFill>
                  <a:prstClr val="black"/>
                </a:solidFill>
              </a:endParaRPr>
            </a:p>
          </p:txBody>
        </p:sp>
      </p:grpSp>
      <p:sp>
        <p:nvSpPr>
          <p:cNvPr id="9" name="Freeform 9"/>
          <p:cNvSpPr/>
          <p:nvPr/>
        </p:nvSpPr>
        <p:spPr>
          <a:xfrm rot="171621">
            <a:off x="7607160" y="8135508"/>
            <a:ext cx="2223292" cy="1231016"/>
          </a:xfrm>
          <a:custGeom>
            <a:avLst/>
            <a:gdLst/>
            <a:ahLst/>
            <a:cxnLst/>
            <a:rect l="l" t="t" r="r" b="b"/>
            <a:pathLst>
              <a:path w="2223292" h="1231016">
                <a:moveTo>
                  <a:pt x="0" y="0"/>
                </a:moveTo>
                <a:lnTo>
                  <a:pt x="2223292" y="0"/>
                </a:lnTo>
                <a:lnTo>
                  <a:pt x="2223292" y="1231016"/>
                </a:lnTo>
                <a:lnTo>
                  <a:pt x="0" y="1231016"/>
                </a:lnTo>
                <a:lnTo>
                  <a:pt x="0" y="0"/>
                </a:lnTo>
                <a:close/>
              </a:path>
            </a:pathLst>
          </a:custGeom>
          <a:blipFill>
            <a:blip r:embed="rId2"/>
            <a:stretch>
              <a:fillRect l="-175356" t="-354636" r="-37669" b="-1172"/>
            </a:stretch>
          </a:blipFill>
        </p:spPr>
      </p:sp>
      <p:sp>
        <p:nvSpPr>
          <p:cNvPr id="10" name="Freeform 10"/>
          <p:cNvSpPr/>
          <p:nvPr/>
        </p:nvSpPr>
        <p:spPr>
          <a:xfrm>
            <a:off x="11902473" y="6094049"/>
            <a:ext cx="1550799" cy="3139303"/>
          </a:xfrm>
          <a:custGeom>
            <a:avLst/>
            <a:gdLst/>
            <a:ahLst/>
            <a:cxnLst/>
            <a:rect l="l" t="t" r="r" b="b"/>
            <a:pathLst>
              <a:path w="1550799" h="3139303">
                <a:moveTo>
                  <a:pt x="0" y="0"/>
                </a:moveTo>
                <a:lnTo>
                  <a:pt x="1550799" y="0"/>
                </a:lnTo>
                <a:lnTo>
                  <a:pt x="1550799" y="3139303"/>
                </a:lnTo>
                <a:lnTo>
                  <a:pt x="0" y="3139303"/>
                </a:lnTo>
                <a:lnTo>
                  <a:pt x="0" y="0"/>
                </a:lnTo>
                <a:close/>
              </a:path>
            </a:pathLst>
          </a:custGeom>
          <a:blipFill>
            <a:blip r:embed="rId2"/>
            <a:stretch>
              <a:fillRect l="-206376" r="-201112" b="-102124"/>
            </a:stretch>
          </a:blipFill>
        </p:spPr>
      </p:sp>
      <p:sp>
        <p:nvSpPr>
          <p:cNvPr id="11" name="Freeform 11"/>
          <p:cNvSpPr/>
          <p:nvPr/>
        </p:nvSpPr>
        <p:spPr>
          <a:xfrm rot="-8585228" flipH="1" flipV="1">
            <a:off x="1557922" y="6411103"/>
            <a:ext cx="1731028" cy="2903747"/>
          </a:xfrm>
          <a:custGeom>
            <a:avLst/>
            <a:gdLst/>
            <a:ahLst/>
            <a:cxnLst/>
            <a:rect l="l" t="t" r="r" b="b"/>
            <a:pathLst>
              <a:path w="1731028" h="2903747">
                <a:moveTo>
                  <a:pt x="1731028" y="2903747"/>
                </a:moveTo>
                <a:lnTo>
                  <a:pt x="0" y="2903747"/>
                </a:lnTo>
                <a:lnTo>
                  <a:pt x="0" y="0"/>
                </a:lnTo>
                <a:lnTo>
                  <a:pt x="1731028" y="0"/>
                </a:lnTo>
                <a:lnTo>
                  <a:pt x="1731028" y="2903747"/>
                </a:lnTo>
                <a:close/>
              </a:path>
            </a:pathLst>
          </a:custGeom>
          <a:blipFill>
            <a:blip r:embed="rId3"/>
            <a:stretch>
              <a:fillRect l="-33638"/>
            </a:stretch>
          </a:blipFill>
        </p:spPr>
      </p:sp>
      <p:sp>
        <p:nvSpPr>
          <p:cNvPr id="12" name="Freeform 12"/>
          <p:cNvSpPr/>
          <p:nvPr/>
        </p:nvSpPr>
        <p:spPr>
          <a:xfrm rot="1029465">
            <a:off x="15047386" y="7074051"/>
            <a:ext cx="2619190" cy="2013503"/>
          </a:xfrm>
          <a:custGeom>
            <a:avLst/>
            <a:gdLst/>
            <a:ahLst/>
            <a:cxnLst/>
            <a:rect l="l" t="t" r="r" b="b"/>
            <a:pathLst>
              <a:path w="2619190" h="2013503">
                <a:moveTo>
                  <a:pt x="0" y="0"/>
                </a:moveTo>
                <a:lnTo>
                  <a:pt x="2619191" y="0"/>
                </a:lnTo>
                <a:lnTo>
                  <a:pt x="2619191" y="2013502"/>
                </a:lnTo>
                <a:lnTo>
                  <a:pt x="0" y="2013502"/>
                </a:lnTo>
                <a:lnTo>
                  <a:pt x="0" y="0"/>
                </a:lnTo>
                <a:close/>
              </a:path>
            </a:pathLst>
          </a:custGeom>
          <a:blipFill>
            <a:blip r:embed="rId4"/>
            <a:stretch>
              <a:fillRect/>
            </a:stretch>
          </a:blipFill>
        </p:spPr>
      </p:sp>
      <p:sp>
        <p:nvSpPr>
          <p:cNvPr id="13" name="Freeform 13"/>
          <p:cNvSpPr/>
          <p:nvPr/>
        </p:nvSpPr>
        <p:spPr>
          <a:xfrm rot="5400000" flipH="1">
            <a:off x="5724100" y="5821509"/>
            <a:ext cx="891063" cy="2430839"/>
          </a:xfrm>
          <a:custGeom>
            <a:avLst/>
            <a:gdLst/>
            <a:ahLst/>
            <a:cxnLst/>
            <a:rect l="l" t="t" r="r" b="b"/>
            <a:pathLst>
              <a:path w="891063" h="2430839">
                <a:moveTo>
                  <a:pt x="891063" y="0"/>
                </a:moveTo>
                <a:lnTo>
                  <a:pt x="0" y="0"/>
                </a:lnTo>
                <a:lnTo>
                  <a:pt x="0" y="2430840"/>
                </a:lnTo>
                <a:lnTo>
                  <a:pt x="891063" y="2430840"/>
                </a:lnTo>
                <a:lnTo>
                  <a:pt x="891063" y="0"/>
                </a:lnTo>
                <a:close/>
              </a:path>
            </a:pathLst>
          </a:custGeom>
          <a:blipFill>
            <a:blip r:embed="rId2"/>
            <a:stretch>
              <a:fillRect t="-62401" r="-590899" b="-41790"/>
            </a:stretch>
          </a:blipFill>
        </p:spPr>
      </p:sp>
    </p:spTree>
    <p:extLst>
      <p:ext uri="{BB962C8B-B14F-4D97-AF65-F5344CB8AC3E}">
        <p14:creationId xmlns:p14="http://schemas.microsoft.com/office/powerpoint/2010/main" val="4194501066"/>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550" r="3404"/>
          <a:stretch/>
        </p:blipFill>
        <p:spPr>
          <a:xfrm>
            <a:off x="10744201" y="-38100"/>
            <a:ext cx="7543800" cy="1031748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058" t="3540" r="15562" b="3029"/>
          <a:stretch/>
        </p:blipFill>
        <p:spPr>
          <a:xfrm>
            <a:off x="11115247" y="1123372"/>
            <a:ext cx="6582818" cy="8497282"/>
          </a:xfrm>
          <a:prstGeom prst="rect">
            <a:avLst/>
          </a:prstGeom>
        </p:spPr>
      </p:pic>
      <p:sp>
        <p:nvSpPr>
          <p:cNvPr id="4" name="Rectangle 3"/>
          <p:cNvSpPr/>
          <p:nvPr/>
        </p:nvSpPr>
        <p:spPr>
          <a:xfrm>
            <a:off x="914400" y="2859679"/>
            <a:ext cx="8990598" cy="1911549"/>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a:latin typeface="Arial" panose="020B0604020202020204" pitchFamily="34" charset="0"/>
                <a:cs typeface="Arial" panose="020B0604020202020204" pitchFamily="34" charset="0"/>
              </a:rPr>
              <a:t>Cầu dao là thiết bị dùng để đóng, cắt nguồn điện bằng tay. </a:t>
            </a:r>
          </a:p>
        </p:txBody>
      </p:sp>
      <p:sp>
        <p:nvSpPr>
          <p:cNvPr id="10" name="Pentagon 9"/>
          <p:cNvSpPr/>
          <p:nvPr/>
        </p:nvSpPr>
        <p:spPr>
          <a:xfrm>
            <a:off x="0" y="1123372"/>
            <a:ext cx="4267200" cy="1143000"/>
          </a:xfrm>
          <a:prstGeom prst="homePlate">
            <a:avLst/>
          </a:prstGeom>
          <a:solidFill>
            <a:srgbClr val="F2C748"/>
          </a:solidFill>
          <a:ln>
            <a:solidFill>
              <a:srgbClr val="F2C7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a:solidFill>
                  <a:schemeClr val="tx1"/>
                </a:solidFill>
                <a:latin typeface="Arial" panose="020B0604020202020204" pitchFamily="34" charset="0"/>
                <a:cs typeface="Arial" panose="020B0604020202020204" pitchFamily="34" charset="0"/>
              </a:rPr>
              <a:t>Chức năng:</a:t>
            </a:r>
            <a:endParaRPr lang="en-US" sz="4200" b="1">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914400" y="5120640"/>
            <a:ext cx="9144000" cy="2881045"/>
          </a:xfrm>
          <a:prstGeom prst="rect">
            <a:avLst/>
          </a:prstGeom>
        </p:spPr>
        <p:txBody>
          <a:bodyPr>
            <a:spAutoFit/>
          </a:bodyPr>
          <a:lstStyle/>
          <a:p>
            <a:pPr marL="571500" lvl="0" indent="-571500" algn="just">
              <a:lnSpc>
                <a:spcPct val="150000"/>
              </a:lnSpc>
              <a:buFont typeface="Wingdings" panose="05000000000000000000" pitchFamily="2" charset="2"/>
              <a:buChar char="§"/>
            </a:pPr>
            <a:r>
              <a:rPr lang="vi-VN" sz="4200">
                <a:solidFill>
                  <a:prstClr val="black"/>
                </a:solidFill>
                <a:latin typeface="Arial" panose="020B0604020202020204" pitchFamily="34" charset="0"/>
                <a:cs typeface="Arial" panose="020B0604020202020204" pitchFamily="34" charset="0"/>
              </a:rPr>
              <a:t>Cầu dao kết hợp với cầu chì để thực hiện chức năng bảo vệ sự cố ngắn mạch.</a:t>
            </a:r>
            <a:endParaRPr lang="en-US" sz="4200">
              <a:solidFill>
                <a:prstClr val="black"/>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a:stretch>
            <a:fillRect/>
          </a:stretch>
        </p:blipFill>
        <p:spPr>
          <a:xfrm>
            <a:off x="8615456" y="445989"/>
            <a:ext cx="1747244" cy="1820383"/>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6349" t="3302" r="1588" b="1417"/>
          <a:stretch/>
        </p:blipFill>
        <p:spPr>
          <a:xfrm>
            <a:off x="4724399" y="7485508"/>
            <a:ext cx="2418216" cy="2406460"/>
          </a:xfrm>
          <a:prstGeom prst="ellipse">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15334" r="12667"/>
          <a:stretch/>
        </p:blipFill>
        <p:spPr>
          <a:xfrm>
            <a:off x="7828416" y="7485508"/>
            <a:ext cx="2407451" cy="2435315"/>
          </a:xfrm>
          <a:prstGeom prst="ellipse">
            <a:avLst/>
          </a:prstGeom>
        </p:spPr>
      </p:pic>
    </p:spTree>
    <p:extLst>
      <p:ext uri="{BB962C8B-B14F-4D97-AF65-F5344CB8AC3E}">
        <p14:creationId xmlns:p14="http://schemas.microsoft.com/office/powerpoint/2010/main" val="418007022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550" r="3404"/>
          <a:stretch/>
        </p:blipFill>
        <p:spPr>
          <a:xfrm>
            <a:off x="10744201" y="-38100"/>
            <a:ext cx="7543800" cy="10317480"/>
          </a:xfrm>
          <a:prstGeom prst="rect">
            <a:avLst/>
          </a:prstGeom>
        </p:spPr>
      </p:pic>
      <p:sp>
        <p:nvSpPr>
          <p:cNvPr id="9" name="Rectangle 8"/>
          <p:cNvSpPr/>
          <p:nvPr/>
        </p:nvSpPr>
        <p:spPr>
          <a:xfrm>
            <a:off x="2477714" y="3238500"/>
            <a:ext cx="3389069" cy="738664"/>
          </a:xfrm>
          <a:prstGeom prst="rect">
            <a:avLst/>
          </a:prstGeom>
        </p:spPr>
        <p:txBody>
          <a:bodyPr wrap="none">
            <a:spAutoFit/>
          </a:bodyPr>
          <a:lstStyle/>
          <a:p>
            <a:r>
              <a:rPr lang="en-US" sz="4200">
                <a:latin typeface="Arial" panose="020B0604020202020204" pitchFamily="34" charset="0"/>
                <a:cs typeface="Arial" panose="020B0604020202020204" pitchFamily="34" charset="0"/>
              </a:rPr>
              <a:t>Cần đóng cắt</a:t>
            </a:r>
          </a:p>
        </p:txBody>
      </p:sp>
      <p:sp>
        <p:nvSpPr>
          <p:cNvPr id="8" name="Pentagon 7"/>
          <p:cNvSpPr/>
          <p:nvPr/>
        </p:nvSpPr>
        <p:spPr>
          <a:xfrm>
            <a:off x="0" y="1123372"/>
            <a:ext cx="4267200" cy="1143000"/>
          </a:xfrm>
          <a:prstGeom prst="homePlate">
            <a:avLst/>
          </a:prstGeom>
          <a:solidFill>
            <a:srgbClr val="F2C748"/>
          </a:solidFill>
          <a:ln>
            <a:solidFill>
              <a:srgbClr val="F2C7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a:solidFill>
                  <a:schemeClr val="tx1"/>
                </a:solidFill>
                <a:latin typeface="Arial" panose="020B0604020202020204" pitchFamily="34" charset="0"/>
                <a:cs typeface="Arial" panose="020B0604020202020204" pitchFamily="34" charset="0"/>
              </a:rPr>
              <a:t>Cấu tạo:</a:t>
            </a:r>
            <a:endParaRPr lang="en-US" sz="4200" b="1">
              <a:solidFill>
                <a:schemeClr val="tx1"/>
              </a:solidFill>
              <a:latin typeface="Arial" panose="020B0604020202020204" pitchFamily="34" charset="0"/>
              <a:cs typeface="Arial" panose="020B0604020202020204" pitchFamily="34" charset="0"/>
            </a:endParaRPr>
          </a:p>
        </p:txBody>
      </p:sp>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12058" t="3540" r="15562" b="3029"/>
          <a:stretch/>
        </p:blipFill>
        <p:spPr>
          <a:xfrm>
            <a:off x="11115247" y="1123372"/>
            <a:ext cx="6582818" cy="8497282"/>
          </a:xfrm>
          <a:prstGeom prst="rect">
            <a:avLst/>
          </a:prstGeom>
        </p:spPr>
      </p:pic>
      <p:sp>
        <p:nvSpPr>
          <p:cNvPr id="17" name="Rectangle 16"/>
          <p:cNvSpPr/>
          <p:nvPr/>
        </p:nvSpPr>
        <p:spPr>
          <a:xfrm>
            <a:off x="2957012" y="4987349"/>
            <a:ext cx="2909771" cy="738664"/>
          </a:xfrm>
          <a:prstGeom prst="rect">
            <a:avLst/>
          </a:prstGeom>
        </p:spPr>
        <p:txBody>
          <a:bodyPr wrap="none">
            <a:spAutoFit/>
          </a:bodyPr>
          <a:lstStyle/>
          <a:p>
            <a:r>
              <a:rPr lang="vi-VN" sz="4200">
                <a:latin typeface="Arial" panose="020B0604020202020204" pitchFamily="34" charset="0"/>
                <a:cs typeface="Arial" panose="020B0604020202020204" pitchFamily="34" charset="0"/>
              </a:rPr>
              <a:t>Vỏ cầu dao</a:t>
            </a:r>
            <a:endParaRPr lang="en-US" sz="4200">
              <a:latin typeface="Arial" panose="020B0604020202020204" pitchFamily="34" charset="0"/>
              <a:cs typeface="Arial" panose="020B0604020202020204" pitchFamily="34" charset="0"/>
            </a:endParaRPr>
          </a:p>
        </p:txBody>
      </p:sp>
      <p:cxnSp>
        <p:nvCxnSpPr>
          <p:cNvPr id="18" name="Elbow Connector 17"/>
          <p:cNvCxnSpPr/>
          <p:nvPr/>
        </p:nvCxnSpPr>
        <p:spPr>
          <a:xfrm rot="10800000">
            <a:off x="6172200" y="5356682"/>
            <a:ext cx="7391401" cy="700799"/>
          </a:xfrm>
          <a:prstGeom prst="bentConnector3">
            <a:avLst>
              <a:gd name="adj1" fmla="val 50000"/>
            </a:avLst>
          </a:prstGeom>
          <a:ln w="381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rot="10800000">
            <a:off x="6172200" y="7123312"/>
            <a:ext cx="5943600" cy="369330"/>
          </a:xfrm>
          <a:prstGeom prst="bentConnector3">
            <a:avLst>
              <a:gd name="adj1" fmla="val 50000"/>
            </a:avLst>
          </a:prstGeom>
          <a:ln w="38100">
            <a:solidFill>
              <a:srgbClr val="FFC000"/>
            </a:solidFill>
            <a:tailEnd type="ova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771369" y="6753978"/>
            <a:ext cx="4229043" cy="738664"/>
          </a:xfrm>
          <a:prstGeom prst="rect">
            <a:avLst/>
          </a:prstGeom>
        </p:spPr>
        <p:txBody>
          <a:bodyPr wrap="none">
            <a:spAutoFit/>
          </a:bodyPr>
          <a:lstStyle/>
          <a:p>
            <a:r>
              <a:rPr lang="en-US" sz="4200">
                <a:latin typeface="Arial" panose="020B0604020202020204" pitchFamily="34" charset="0"/>
                <a:cs typeface="Arial" panose="020B0604020202020204" pitchFamily="34" charset="0"/>
              </a:rPr>
              <a:t>Các cực nối điện</a:t>
            </a:r>
          </a:p>
        </p:txBody>
      </p:sp>
      <p:cxnSp>
        <p:nvCxnSpPr>
          <p:cNvPr id="7" name="Elbow Connector 6"/>
          <p:cNvCxnSpPr/>
          <p:nvPr/>
        </p:nvCxnSpPr>
        <p:spPr>
          <a:xfrm rot="10800000" flipV="1">
            <a:off x="6172200" y="2705100"/>
            <a:ext cx="8915400" cy="902732"/>
          </a:xfrm>
          <a:prstGeom prst="bentConnector3">
            <a:avLst>
              <a:gd name="adj1" fmla="val 36553"/>
            </a:avLst>
          </a:prstGeom>
          <a:ln w="38100">
            <a:solidFill>
              <a:srgbClr val="FFC0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37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right)">
                                      <p:cBhvr>
                                        <p:cTn id="21" dur="500"/>
                                        <p:tgtEl>
                                          <p:spTgt spid="1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17"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grpSp>
        <p:nvGrpSpPr>
          <p:cNvPr id="8" name="Group 7"/>
          <p:cNvGrpSpPr/>
          <p:nvPr/>
        </p:nvGrpSpPr>
        <p:grpSpPr>
          <a:xfrm>
            <a:off x="2095500" y="190500"/>
            <a:ext cx="15966436" cy="3449516"/>
            <a:chOff x="2095500" y="190500"/>
            <a:chExt cx="15966436" cy="3449516"/>
          </a:xfrm>
        </p:grpSpPr>
        <p:sp>
          <p:nvSpPr>
            <p:cNvPr id="9" name="Freeform 9"/>
            <p:cNvSpPr/>
            <p:nvPr/>
          </p:nvSpPr>
          <p:spPr>
            <a:xfrm>
              <a:off x="2095500" y="761999"/>
              <a:ext cx="14097000" cy="2878017"/>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32" name="Rectangle 31"/>
            <p:cNvSpPr/>
            <p:nvPr/>
          </p:nvSpPr>
          <p:spPr>
            <a:xfrm>
              <a:off x="2438400" y="752982"/>
              <a:ext cx="13283489" cy="2862322"/>
            </a:xfrm>
            <a:prstGeom prst="rect">
              <a:avLst/>
            </a:prstGeom>
          </p:spPr>
          <p:txBody>
            <a:bodyPr wrap="square">
              <a:spAutoFit/>
            </a:bodyPr>
            <a:lstStyle/>
            <a:p>
              <a:pPr algn="just">
                <a:lnSpc>
                  <a:spcPct val="150000"/>
                </a:lnSpc>
              </a:pPr>
              <a:r>
                <a:rPr lang="vi-VN" sz="4000" i="1">
                  <a:latin typeface="Arial" panose="020B0604020202020204" pitchFamily="34" charset="0"/>
                  <a:cs typeface="Arial" panose="020B0604020202020204" pitchFamily="34" charset="0"/>
                </a:rPr>
                <a:t>Nêu thông số kĩ thuật chính của cầu dao. Đọc nội dung phần </a:t>
              </a:r>
              <a:r>
                <a:rPr lang="vi-VN" sz="4000" b="1" i="1">
                  <a:latin typeface="Arial" panose="020B0604020202020204" pitchFamily="34" charset="0"/>
                  <a:cs typeface="Arial" panose="020B0604020202020204" pitchFamily="34" charset="0"/>
                </a:rPr>
                <a:t>Thông tin bổ sung </a:t>
              </a:r>
              <a:r>
                <a:rPr lang="vi-VN" sz="4000" i="1">
                  <a:latin typeface="Arial" panose="020B0604020202020204" pitchFamily="34" charset="0"/>
                  <a:cs typeface="Arial" panose="020B0604020202020204" pitchFamily="34" charset="0"/>
                </a:rPr>
                <a:t>và cho biết khi sử dụng cầu dao cần lưu ý điều gì?</a:t>
              </a:r>
            </a:p>
          </p:txBody>
        </p:sp>
        <p:pic>
          <p:nvPicPr>
            <p:cNvPr id="33" name="Picture 32"/>
            <p:cNvPicPr>
              <a:picLocks noChangeAspect="1"/>
            </p:cNvPicPr>
            <p:nvPr/>
          </p:nvPicPr>
          <p:blipFill>
            <a:blip r:embed="rId2"/>
            <a:stretch>
              <a:fillRect/>
            </a:stretch>
          </p:blipFill>
          <p:spPr>
            <a:xfrm>
              <a:off x="16547034" y="190500"/>
              <a:ext cx="1514902" cy="1488479"/>
            </a:xfrm>
            <a:prstGeom prst="rect">
              <a:avLst/>
            </a:prstGeom>
            <a:effectLst>
              <a:outerShdw blurRad="50800" dist="38100" dir="18900000" algn="bl" rotWithShape="0">
                <a:prstClr val="black">
                  <a:alpha val="40000"/>
                </a:prstClr>
              </a:outerShdw>
            </a:effectLst>
          </p:spPr>
        </p:pic>
      </p:gr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5118788"/>
            <a:ext cx="3505200" cy="4232694"/>
          </a:xfrm>
          <a:prstGeom prst="rect">
            <a:avLst/>
          </a:prstGeom>
        </p:spPr>
      </p:pic>
      <p:sp>
        <p:nvSpPr>
          <p:cNvPr id="35" name="Rectangle 34"/>
          <p:cNvSpPr/>
          <p:nvPr/>
        </p:nvSpPr>
        <p:spPr>
          <a:xfrm>
            <a:off x="2002565" y="4251919"/>
            <a:ext cx="7871065" cy="707886"/>
          </a:xfrm>
          <a:prstGeom prst="rect">
            <a:avLst/>
          </a:prstGeom>
        </p:spPr>
        <p:txBody>
          <a:bodyPr wrap="none">
            <a:spAutoFit/>
          </a:bodyPr>
          <a:lstStyle/>
          <a:p>
            <a:r>
              <a:rPr lang="vi-VN" sz="4000" b="1">
                <a:solidFill>
                  <a:schemeClr val="accent5">
                    <a:lumMod val="75000"/>
                  </a:schemeClr>
                </a:solidFill>
                <a:latin typeface="Arial" panose="020B0604020202020204" pitchFamily="34" charset="0"/>
                <a:cs typeface="Arial" panose="020B0604020202020204" pitchFamily="34" charset="0"/>
              </a:rPr>
              <a:t>► </a:t>
            </a:r>
            <a:r>
              <a:rPr lang="en-US" sz="4000" b="1">
                <a:solidFill>
                  <a:schemeClr val="accent5">
                    <a:lumMod val="75000"/>
                  </a:schemeClr>
                </a:solidFill>
                <a:latin typeface="Arial" panose="020B0604020202020204" pitchFamily="34" charset="0"/>
                <a:cs typeface="Arial" panose="020B0604020202020204" pitchFamily="34" charset="0"/>
              </a:rPr>
              <a:t>Các thông số kĩ thuật chính:</a:t>
            </a:r>
          </a:p>
        </p:txBody>
      </p:sp>
      <p:grpSp>
        <p:nvGrpSpPr>
          <p:cNvPr id="39" name="Group 38"/>
          <p:cNvGrpSpPr/>
          <p:nvPr/>
        </p:nvGrpSpPr>
        <p:grpSpPr>
          <a:xfrm>
            <a:off x="10134600" y="4150519"/>
            <a:ext cx="6057900" cy="2286000"/>
            <a:chOff x="10134600" y="4150519"/>
            <a:chExt cx="6057900" cy="2286000"/>
          </a:xfrm>
        </p:grpSpPr>
        <p:grpSp>
          <p:nvGrpSpPr>
            <p:cNvPr id="26" name="Group 26"/>
            <p:cNvGrpSpPr/>
            <p:nvPr/>
          </p:nvGrpSpPr>
          <p:grpSpPr>
            <a:xfrm>
              <a:off x="10134600" y="4150519"/>
              <a:ext cx="6057900" cy="2286000"/>
              <a:chOff x="0" y="0"/>
              <a:chExt cx="1505185" cy="602074"/>
            </a:xfrm>
          </p:grpSpPr>
          <p:sp>
            <p:nvSpPr>
              <p:cNvPr id="27" name="Freeform 27"/>
              <p:cNvSpPr/>
              <p:nvPr/>
            </p:nvSpPr>
            <p:spPr>
              <a:xfrm>
                <a:off x="0" y="0"/>
                <a:ext cx="1505185" cy="602074"/>
              </a:xfrm>
              <a:custGeom>
                <a:avLst/>
                <a:gdLst/>
                <a:ahLst/>
                <a:cxnLst/>
                <a:rect l="l" t="t" r="r" b="b"/>
                <a:pathLst>
                  <a:path w="1505185" h="602074">
                    <a:moveTo>
                      <a:pt x="33867" y="0"/>
                    </a:moveTo>
                    <a:lnTo>
                      <a:pt x="1471319" y="0"/>
                    </a:lnTo>
                    <a:cubicBezTo>
                      <a:pt x="1490023" y="0"/>
                      <a:pt x="1505185" y="15163"/>
                      <a:pt x="1505185" y="33867"/>
                    </a:cubicBezTo>
                    <a:lnTo>
                      <a:pt x="1505185" y="568207"/>
                    </a:lnTo>
                    <a:cubicBezTo>
                      <a:pt x="1505185" y="586911"/>
                      <a:pt x="1490023" y="602074"/>
                      <a:pt x="1471319" y="602074"/>
                    </a:cubicBezTo>
                    <a:lnTo>
                      <a:pt x="33867" y="602074"/>
                    </a:lnTo>
                    <a:cubicBezTo>
                      <a:pt x="15163" y="602074"/>
                      <a:pt x="0" y="586911"/>
                      <a:pt x="0" y="568207"/>
                    </a:cubicBezTo>
                    <a:lnTo>
                      <a:pt x="0" y="33867"/>
                    </a:lnTo>
                    <a:cubicBezTo>
                      <a:pt x="0" y="15163"/>
                      <a:pt x="15163" y="0"/>
                      <a:pt x="33867" y="0"/>
                    </a:cubicBezTo>
                    <a:close/>
                  </a:path>
                </a:pathLst>
              </a:custGeom>
              <a:solidFill>
                <a:srgbClr val="C7CCC6"/>
              </a:solidFill>
              <a:ln cap="rnd">
                <a:noFill/>
                <a:prstDash val="solid"/>
                <a:round/>
              </a:ln>
            </p:spPr>
          </p:sp>
          <p:sp>
            <p:nvSpPr>
              <p:cNvPr id="28" name="TextBox 28"/>
              <p:cNvSpPr txBox="1"/>
              <p:nvPr/>
            </p:nvSpPr>
            <p:spPr>
              <a:xfrm>
                <a:off x="0" y="-38100"/>
                <a:ext cx="1505185" cy="640174"/>
              </a:xfrm>
              <a:prstGeom prst="rect">
                <a:avLst/>
              </a:prstGeom>
            </p:spPr>
            <p:txBody>
              <a:bodyPr lIns="152400" tIns="152400" rIns="152400" bIns="152400" rtlCol="0" anchor="ctr"/>
              <a:lstStyle/>
              <a:p>
                <a:pPr marL="0" lvl="0" indent="0" algn="ctr">
                  <a:lnSpc>
                    <a:spcPts val="4940"/>
                  </a:lnSpc>
                </a:pPr>
                <a:endParaRPr lang="en-US" sz="3800">
                  <a:solidFill>
                    <a:srgbClr val="000001"/>
                  </a:solidFill>
                  <a:latin typeface="Inter"/>
                </a:endParaRPr>
              </a:p>
            </p:txBody>
          </p:sp>
        </p:grpSp>
        <p:sp>
          <p:nvSpPr>
            <p:cNvPr id="36" name="Rectangle 35"/>
            <p:cNvSpPr/>
            <p:nvPr/>
          </p:nvSpPr>
          <p:spPr>
            <a:xfrm>
              <a:off x="11045822" y="4980057"/>
              <a:ext cx="4235455"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Điện áp định mức</a:t>
              </a:r>
            </a:p>
          </p:txBody>
        </p:sp>
      </p:grpSp>
      <p:grpSp>
        <p:nvGrpSpPr>
          <p:cNvPr id="38" name="Group 37"/>
          <p:cNvGrpSpPr/>
          <p:nvPr/>
        </p:nvGrpSpPr>
        <p:grpSpPr>
          <a:xfrm>
            <a:off x="10134600" y="6817518"/>
            <a:ext cx="6057900" cy="2286000"/>
            <a:chOff x="10134600" y="6817518"/>
            <a:chExt cx="6057900" cy="2286000"/>
          </a:xfrm>
        </p:grpSpPr>
        <p:grpSp>
          <p:nvGrpSpPr>
            <p:cNvPr id="29" name="Group 29"/>
            <p:cNvGrpSpPr/>
            <p:nvPr/>
          </p:nvGrpSpPr>
          <p:grpSpPr>
            <a:xfrm>
              <a:off x="10134600" y="6817518"/>
              <a:ext cx="6057900" cy="2286000"/>
              <a:chOff x="0" y="0"/>
              <a:chExt cx="1505185" cy="602074"/>
            </a:xfrm>
          </p:grpSpPr>
          <p:sp>
            <p:nvSpPr>
              <p:cNvPr id="30" name="Freeform 30"/>
              <p:cNvSpPr/>
              <p:nvPr/>
            </p:nvSpPr>
            <p:spPr>
              <a:xfrm>
                <a:off x="0" y="0"/>
                <a:ext cx="1505185" cy="602074"/>
              </a:xfrm>
              <a:custGeom>
                <a:avLst/>
                <a:gdLst/>
                <a:ahLst/>
                <a:cxnLst/>
                <a:rect l="l" t="t" r="r" b="b"/>
                <a:pathLst>
                  <a:path w="1505185" h="602074">
                    <a:moveTo>
                      <a:pt x="33867" y="0"/>
                    </a:moveTo>
                    <a:lnTo>
                      <a:pt x="1471319" y="0"/>
                    </a:lnTo>
                    <a:cubicBezTo>
                      <a:pt x="1490023" y="0"/>
                      <a:pt x="1505185" y="15163"/>
                      <a:pt x="1505185" y="33867"/>
                    </a:cubicBezTo>
                    <a:lnTo>
                      <a:pt x="1505185" y="568207"/>
                    </a:lnTo>
                    <a:cubicBezTo>
                      <a:pt x="1505185" y="586911"/>
                      <a:pt x="1490023" y="602074"/>
                      <a:pt x="1471319" y="602074"/>
                    </a:cubicBezTo>
                    <a:lnTo>
                      <a:pt x="33867" y="602074"/>
                    </a:lnTo>
                    <a:cubicBezTo>
                      <a:pt x="15163" y="602074"/>
                      <a:pt x="0" y="586911"/>
                      <a:pt x="0" y="568207"/>
                    </a:cubicBezTo>
                    <a:lnTo>
                      <a:pt x="0" y="33867"/>
                    </a:lnTo>
                    <a:cubicBezTo>
                      <a:pt x="0" y="15163"/>
                      <a:pt x="15163" y="0"/>
                      <a:pt x="33867" y="0"/>
                    </a:cubicBezTo>
                    <a:close/>
                  </a:path>
                </a:pathLst>
              </a:custGeom>
              <a:solidFill>
                <a:srgbClr val="C7CCC6"/>
              </a:solidFill>
              <a:ln cap="rnd">
                <a:noFill/>
                <a:prstDash val="solid"/>
                <a:round/>
              </a:ln>
            </p:spPr>
          </p:sp>
          <p:sp>
            <p:nvSpPr>
              <p:cNvPr id="31" name="TextBox 31"/>
              <p:cNvSpPr txBox="1"/>
              <p:nvPr/>
            </p:nvSpPr>
            <p:spPr>
              <a:xfrm>
                <a:off x="0" y="-38100"/>
                <a:ext cx="1505185" cy="640174"/>
              </a:xfrm>
              <a:prstGeom prst="rect">
                <a:avLst/>
              </a:prstGeom>
            </p:spPr>
            <p:txBody>
              <a:bodyPr lIns="152400" tIns="152400" rIns="152400" bIns="152400" rtlCol="0" anchor="ctr"/>
              <a:lstStyle/>
              <a:p>
                <a:pPr marL="0" lvl="0" indent="0" algn="ctr">
                  <a:lnSpc>
                    <a:spcPts val="4940"/>
                  </a:lnSpc>
                </a:pPr>
                <a:endParaRPr lang="en-US" sz="3800">
                  <a:solidFill>
                    <a:srgbClr val="000001"/>
                  </a:solidFill>
                  <a:latin typeface="Inter"/>
                </a:endParaRPr>
              </a:p>
            </p:txBody>
          </p:sp>
        </p:grpSp>
        <p:sp>
          <p:nvSpPr>
            <p:cNvPr id="37" name="Rectangle 36"/>
            <p:cNvSpPr/>
            <p:nvPr/>
          </p:nvSpPr>
          <p:spPr>
            <a:xfrm>
              <a:off x="10498135" y="6993340"/>
              <a:ext cx="5337178" cy="1938992"/>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Cường độ dòng điện</a:t>
              </a:r>
              <a:r>
                <a:rPr lang="en-US" sz="4000">
                  <a:latin typeface="Arial" panose="020B0604020202020204" pitchFamily="34" charset="0"/>
                  <a:cs typeface="Arial" panose="020B0604020202020204" pitchFamily="34" charset="0"/>
                </a:rPr>
                <a:t> định mức</a:t>
              </a:r>
            </a:p>
          </p:txBody>
        </p:sp>
      </p:grpSp>
      <p:grpSp>
        <p:nvGrpSpPr>
          <p:cNvPr id="42" name="Group 41"/>
          <p:cNvGrpSpPr/>
          <p:nvPr/>
        </p:nvGrpSpPr>
        <p:grpSpPr>
          <a:xfrm>
            <a:off x="6624484" y="5670359"/>
            <a:ext cx="2560160" cy="1970157"/>
            <a:chOff x="6873554" y="5687943"/>
            <a:chExt cx="2560160" cy="1970157"/>
          </a:xfrm>
        </p:grpSpPr>
        <p:sp>
          <p:nvSpPr>
            <p:cNvPr id="40" name="Oval Callout 39"/>
            <p:cNvSpPr/>
            <p:nvPr/>
          </p:nvSpPr>
          <p:spPr>
            <a:xfrm>
              <a:off x="6873554" y="5687943"/>
              <a:ext cx="2560159" cy="1970157"/>
            </a:xfrm>
            <a:prstGeom prst="wedgeEllipseCallout">
              <a:avLst>
                <a:gd name="adj1" fmla="val -114166"/>
                <a:gd name="adj2" fmla="val -5572"/>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873555" y="6380469"/>
              <a:ext cx="2560159" cy="584775"/>
            </a:xfrm>
            <a:prstGeom prst="rect">
              <a:avLst/>
            </a:prstGeom>
            <a:noFill/>
          </p:spPr>
          <p:txBody>
            <a:bodyPr wrap="square" rtlCol="0">
              <a:spAutoFit/>
            </a:bodyPr>
            <a:lstStyle/>
            <a:p>
              <a:pPr algn="ctr"/>
              <a:r>
                <a:rPr lang="vi-VN" sz="3200">
                  <a:latin typeface="Arial" panose="020B0604020202020204" pitchFamily="34" charset="0"/>
                  <a:cs typeface="Arial" panose="020B0604020202020204" pitchFamily="34" charset="0"/>
                </a:rPr>
                <a:t>60A - 380V</a:t>
              </a:r>
              <a:endParaRPr lang="en-US" sz="3200">
                <a:latin typeface="Arial" panose="020B0604020202020204" pitchFamily="34" charset="0"/>
                <a:cs typeface="Arial" panose="020B0604020202020204" pitchFamily="34" charset="0"/>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500"/>
                            </p:stCondLst>
                            <p:childTnLst>
                              <p:par>
                                <p:cTn id="21" presetID="17" presetClass="entr" presetSubtype="8"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p:cTn id="23" dur="500" fill="hold"/>
                                        <p:tgtEl>
                                          <p:spTgt spid="42"/>
                                        </p:tgtEl>
                                        <p:attrNameLst>
                                          <p:attrName>ppt_x</p:attrName>
                                        </p:attrNameLst>
                                      </p:cBhvr>
                                      <p:tavLst>
                                        <p:tav tm="0">
                                          <p:val>
                                            <p:strVal val="#ppt_x-#ppt_w/2"/>
                                          </p:val>
                                        </p:tav>
                                        <p:tav tm="100000">
                                          <p:val>
                                            <p:strVal val="#ppt_x"/>
                                          </p:val>
                                        </p:tav>
                                      </p:tavLst>
                                    </p:anim>
                                    <p:anim calcmode="lin" valueType="num">
                                      <p:cBhvr>
                                        <p:cTn id="24" dur="500" fill="hold"/>
                                        <p:tgtEl>
                                          <p:spTgt spid="42"/>
                                        </p:tgtEl>
                                        <p:attrNameLst>
                                          <p:attrName>ppt_y</p:attrName>
                                        </p:attrNameLst>
                                      </p:cBhvr>
                                      <p:tavLst>
                                        <p:tav tm="0">
                                          <p:val>
                                            <p:strVal val="#ppt_y"/>
                                          </p:val>
                                        </p:tav>
                                        <p:tav tm="100000">
                                          <p:val>
                                            <p:strVal val="#ppt_y"/>
                                          </p:val>
                                        </p:tav>
                                      </p:tavLst>
                                    </p:anim>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2" name="Group 1"/>
          <p:cNvGrpSpPr/>
          <p:nvPr/>
        </p:nvGrpSpPr>
        <p:grpSpPr>
          <a:xfrm>
            <a:off x="5918200" y="3809653"/>
            <a:ext cx="10854700" cy="1938992"/>
            <a:chOff x="5918200" y="3809653"/>
            <a:chExt cx="10854700" cy="1938992"/>
          </a:xfrm>
        </p:grpSpPr>
        <p:sp>
          <p:nvSpPr>
            <p:cNvPr id="15" name="Oval 14"/>
            <p:cNvSpPr/>
            <p:nvPr/>
          </p:nvSpPr>
          <p:spPr>
            <a:xfrm>
              <a:off x="5918200" y="4131448"/>
              <a:ext cx="1371602" cy="1295402"/>
            </a:xfrm>
            <a:prstGeom prst="ellipse">
              <a:avLst/>
            </a:prstGeom>
            <a:solidFill>
              <a:srgbClr val="3A3A66"/>
            </a:solidFill>
            <a:ln>
              <a:solidFill>
                <a:srgbClr val="3A3A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a:solidFill>
                    <a:prstClr val="white"/>
                  </a:solidFill>
                  <a:latin typeface="Arial" panose="020B0604020202020204" pitchFamily="34" charset="0"/>
                  <a:cs typeface="Arial" panose="020B0604020202020204" pitchFamily="34" charset="0"/>
                </a:rPr>
                <a:t>1</a:t>
              </a:r>
              <a:endParaRPr lang="en-US" sz="5400" b="1">
                <a:solidFill>
                  <a:prstClr val="white"/>
                </a:solidFill>
                <a:latin typeface="Arial" panose="020B0604020202020204" pitchFamily="34" charset="0"/>
                <a:cs typeface="Arial" panose="020B0604020202020204" pitchFamily="34" charset="0"/>
              </a:endParaRPr>
            </a:p>
          </p:txBody>
        </p:sp>
        <p:sp>
          <p:nvSpPr>
            <p:cNvPr id="17" name="Rectangle 16"/>
            <p:cNvSpPr/>
            <p:nvPr/>
          </p:nvSpPr>
          <p:spPr>
            <a:xfrm>
              <a:off x="7772400" y="3809653"/>
              <a:ext cx="9000500" cy="1938992"/>
            </a:xfrm>
            <a:prstGeom prst="rect">
              <a:avLst/>
            </a:prstGeom>
          </p:spPr>
          <p:txBody>
            <a:bodyPr wrap="square">
              <a:spAutoFit/>
            </a:bodyPr>
            <a:lstStyle/>
            <a:p>
              <a:pPr algn="just">
                <a:lnSpc>
                  <a:spcPct val="150000"/>
                </a:lnSpc>
              </a:pPr>
              <a:r>
                <a:rPr lang="vi-VN" sz="4000" b="1">
                  <a:solidFill>
                    <a:schemeClr val="accent2">
                      <a:lumMod val="75000"/>
                    </a:schemeClr>
                  </a:solidFill>
                  <a:latin typeface="Arial" panose="020B0604020202020204" pitchFamily="34" charset="0"/>
                  <a:cs typeface="Arial" panose="020B0604020202020204" pitchFamily="34" charset="0"/>
                </a:rPr>
                <a:t>Khi đóng điện: </a:t>
              </a:r>
              <a:r>
                <a:rPr lang="vi-VN" sz="4000">
                  <a:solidFill>
                    <a:prstClr val="black"/>
                  </a:solidFill>
                  <a:latin typeface="Arial" panose="020B0604020202020204" pitchFamily="34" charset="0"/>
                  <a:cs typeface="Arial" panose="020B0604020202020204" pitchFamily="34" charset="0"/>
                </a:rPr>
                <a:t>đóng cầu dao, bật công tắc hoặc lấy điện từ ổ cắm.</a:t>
              </a:r>
              <a:endParaRPr lang="en-US" sz="4000">
                <a:solidFill>
                  <a:prstClr val="black"/>
                </a:solidFill>
                <a:latin typeface="Arial" panose="020B0604020202020204" pitchFamily="34" charset="0"/>
                <a:cs typeface="Arial" panose="020B0604020202020204" pitchFamily="34" charset="0"/>
              </a:endParaRPr>
            </a:p>
          </p:txBody>
        </p:sp>
      </p:grpSp>
      <p:grpSp>
        <p:nvGrpSpPr>
          <p:cNvPr id="3" name="Group 2"/>
          <p:cNvGrpSpPr/>
          <p:nvPr/>
        </p:nvGrpSpPr>
        <p:grpSpPr>
          <a:xfrm>
            <a:off x="5918202" y="6415064"/>
            <a:ext cx="10854698" cy="1938992"/>
            <a:chOff x="5918202" y="6415064"/>
            <a:chExt cx="10854698" cy="1938992"/>
          </a:xfrm>
        </p:grpSpPr>
        <p:sp>
          <p:nvSpPr>
            <p:cNvPr id="16" name="Oval 15"/>
            <p:cNvSpPr/>
            <p:nvPr/>
          </p:nvSpPr>
          <p:spPr>
            <a:xfrm>
              <a:off x="5918202" y="6766563"/>
              <a:ext cx="1371600" cy="1295400"/>
            </a:xfrm>
            <a:prstGeom prst="ellipse">
              <a:avLst/>
            </a:prstGeom>
            <a:solidFill>
              <a:srgbClr val="3A3A66"/>
            </a:solidFill>
            <a:ln>
              <a:solidFill>
                <a:srgbClr val="3A3A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a:solidFill>
                    <a:prstClr val="white"/>
                  </a:solidFill>
                  <a:latin typeface="Arial" panose="020B0604020202020204" pitchFamily="34" charset="0"/>
                  <a:cs typeface="Arial" panose="020B0604020202020204" pitchFamily="34" charset="0"/>
                </a:rPr>
                <a:t>2</a:t>
              </a:r>
              <a:endParaRPr lang="en-US" sz="5400" b="1">
                <a:solidFill>
                  <a:prstClr val="white"/>
                </a:solidFill>
                <a:latin typeface="Arial" panose="020B0604020202020204" pitchFamily="34" charset="0"/>
                <a:cs typeface="Arial" panose="020B0604020202020204" pitchFamily="34" charset="0"/>
              </a:endParaRPr>
            </a:p>
          </p:txBody>
        </p:sp>
        <p:sp>
          <p:nvSpPr>
            <p:cNvPr id="18" name="Rectangle 17"/>
            <p:cNvSpPr/>
            <p:nvPr/>
          </p:nvSpPr>
          <p:spPr>
            <a:xfrm>
              <a:off x="7772400" y="6415064"/>
              <a:ext cx="9000500" cy="1938992"/>
            </a:xfrm>
            <a:prstGeom prst="rect">
              <a:avLst/>
            </a:prstGeom>
          </p:spPr>
          <p:txBody>
            <a:bodyPr wrap="square">
              <a:spAutoFit/>
            </a:bodyPr>
            <a:lstStyle/>
            <a:p>
              <a:pPr algn="just">
                <a:lnSpc>
                  <a:spcPct val="150000"/>
                </a:lnSpc>
              </a:pPr>
              <a:r>
                <a:rPr lang="vi-VN" sz="4000" b="1">
                  <a:solidFill>
                    <a:schemeClr val="accent2">
                      <a:lumMod val="75000"/>
                    </a:schemeClr>
                  </a:solidFill>
                  <a:latin typeface="Arial" panose="020B0604020202020204" pitchFamily="34" charset="0"/>
                  <a:cs typeface="Arial" panose="020B0604020202020204" pitchFamily="34" charset="0"/>
                </a:rPr>
                <a:t>Khi cắt điện: </a:t>
              </a:r>
              <a:r>
                <a:rPr lang="vi-VN" sz="4000">
                  <a:solidFill>
                    <a:prstClr val="black"/>
                  </a:solidFill>
                  <a:latin typeface="Arial" panose="020B0604020202020204" pitchFamily="34" charset="0"/>
                  <a:cs typeface="Arial" panose="020B0604020202020204" pitchFamily="34" charset="0"/>
                </a:rPr>
                <a:t>rút phích khỏi ổ cắm, tắt công tắc, ngắt cầu dao.</a:t>
              </a:r>
              <a:endParaRPr lang="en-US" sz="4000">
                <a:solidFill>
                  <a:prstClr val="black"/>
                </a:solidFill>
                <a:latin typeface="Arial" panose="020B0604020202020204" pitchFamily="34" charset="0"/>
                <a:cs typeface="Arial" panose="020B0604020202020204" pitchFamily="34" charset="0"/>
              </a:endParaRPr>
            </a:p>
          </p:txBody>
        </p:sp>
      </p:grpSp>
      <p:grpSp>
        <p:nvGrpSpPr>
          <p:cNvPr id="7" name="Group 6"/>
          <p:cNvGrpSpPr/>
          <p:nvPr/>
        </p:nvGrpSpPr>
        <p:grpSpPr>
          <a:xfrm>
            <a:off x="381000" y="266071"/>
            <a:ext cx="2951101" cy="2951101"/>
            <a:chOff x="5049899" y="647700"/>
            <a:chExt cx="2951101" cy="2951101"/>
          </a:xfrm>
        </p:grpSpPr>
        <p:sp>
          <p:nvSpPr>
            <p:cNvPr id="6" name="Explosion 1 5"/>
            <p:cNvSpPr/>
            <p:nvPr/>
          </p:nvSpPr>
          <p:spPr>
            <a:xfrm>
              <a:off x="5049899" y="647700"/>
              <a:ext cx="2951101" cy="2951101"/>
            </a:xfrm>
            <a:prstGeom prst="irregularSeal1">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4" name="TextBox 4"/>
            <p:cNvSpPr txBox="1"/>
            <p:nvPr/>
          </p:nvSpPr>
          <p:spPr>
            <a:xfrm>
              <a:off x="5230048" y="1368428"/>
              <a:ext cx="2590802" cy="1167167"/>
            </a:xfrm>
            <a:prstGeom prst="rect">
              <a:avLst/>
            </a:prstGeom>
          </p:spPr>
          <p:txBody>
            <a:bodyPr lIns="50800" tIns="50800" rIns="50800" bIns="50800" rtlCol="0" anchor="ctr"/>
            <a:lstStyle/>
            <a:p>
              <a:pPr algn="ctr">
                <a:spcBef>
                  <a:spcPct val="0"/>
                </a:spcBef>
              </a:pPr>
              <a:r>
                <a:rPr lang="vi-VN" sz="4400" b="1">
                  <a:solidFill>
                    <a:srgbClr val="FFFFFF"/>
                  </a:solidFill>
                  <a:latin typeface="Arial" panose="020B0604020202020204" pitchFamily="34" charset="0"/>
                  <a:cs typeface="Arial" panose="020B0604020202020204" pitchFamily="34" charset="0"/>
                </a:rPr>
                <a:t>Lưu ý</a:t>
              </a:r>
              <a:endParaRPr lang="en-US" sz="4400" b="1">
                <a:solidFill>
                  <a:srgbClr val="FFFFFF"/>
                </a:solidFill>
                <a:latin typeface="Arial" panose="020B0604020202020204" pitchFamily="34" charset="0"/>
                <a:cs typeface="Arial" panose="020B0604020202020204" pitchFamily="34" charset="0"/>
              </a:endParaRPr>
            </a:p>
          </p:txBody>
        </p:sp>
      </p:grpSp>
      <p:sp>
        <p:nvSpPr>
          <p:cNvPr id="8" name="TextBox 7"/>
          <p:cNvSpPr txBox="1"/>
          <p:nvPr/>
        </p:nvSpPr>
        <p:spPr>
          <a:xfrm>
            <a:off x="3486850" y="870523"/>
            <a:ext cx="14097000" cy="1938992"/>
          </a:xfrm>
          <a:prstGeom prst="rect">
            <a:avLst/>
          </a:prstGeom>
          <a:noFill/>
        </p:spPr>
        <p:txBody>
          <a:bodyPr wrap="square" rtlCol="0">
            <a:spAutoFit/>
          </a:bodyPr>
          <a:lstStyle/>
          <a:p>
            <a:pPr algn="just">
              <a:lnSpc>
                <a:spcPct val="150000"/>
              </a:lnSpc>
            </a:pPr>
            <a:r>
              <a:rPr lang="vi-VN" sz="4000" b="1">
                <a:solidFill>
                  <a:srgbClr val="3A3A66"/>
                </a:solidFill>
                <a:latin typeface="Arial" panose="020B0604020202020204" pitchFamily="34" charset="0"/>
                <a:cs typeface="Arial" panose="020B0604020202020204" pitchFamily="34" charset="0"/>
              </a:rPr>
              <a:t>Khi sử dụng cầu dao cần thực hiện theo thứ tự thao tác sau để đảm bảo an toàn, tránh phát sinh tia lửa điện:</a:t>
            </a:r>
            <a:endParaRPr lang="en-US" sz="4000" b="1">
              <a:solidFill>
                <a:srgbClr val="3A3A66"/>
              </a:solidFill>
              <a:latin typeface="Arial" panose="020B0604020202020204" pitchFamily="34" charset="0"/>
              <a:cs typeface="Arial" panose="020B0604020202020204" pitchFamily="34" charset="0"/>
            </a:endParaRPr>
          </a:p>
        </p:txBody>
      </p:sp>
      <p:sp>
        <p:nvSpPr>
          <p:cNvPr id="21" name="Freeform 5"/>
          <p:cNvSpPr/>
          <p:nvPr/>
        </p:nvSpPr>
        <p:spPr>
          <a:xfrm>
            <a:off x="152400" y="3937900"/>
            <a:ext cx="4411180" cy="6032384"/>
          </a:xfrm>
          <a:custGeom>
            <a:avLst/>
            <a:gdLst/>
            <a:ahLst/>
            <a:cxnLst/>
            <a:rect l="l" t="t" r="r" b="b"/>
            <a:pathLst>
              <a:path w="3008947" h="4114800">
                <a:moveTo>
                  <a:pt x="0" y="0"/>
                </a:moveTo>
                <a:lnTo>
                  <a:pt x="3008948" y="0"/>
                </a:lnTo>
                <a:lnTo>
                  <a:pt x="3008948" y="4114800"/>
                </a:lnTo>
                <a:lnTo>
                  <a:pt x="0" y="4114800"/>
                </a:lnTo>
                <a:lnTo>
                  <a:pt x="0" y="0"/>
                </a:lnTo>
                <a:close/>
              </a:path>
            </a:pathLst>
          </a:custGeom>
          <a:blipFill>
            <a:blip r:embed="rId2"/>
            <a:stretch>
              <a:fillRect/>
            </a:stretch>
          </a:blipFill>
        </p:spPr>
      </p:sp>
      <p:pic>
        <p:nvPicPr>
          <p:cNvPr id="10" name="Picture 9"/>
          <p:cNvPicPr>
            <a:picLocks noChangeAspect="1"/>
          </p:cNvPicPr>
          <p:nvPr/>
        </p:nvPicPr>
        <p:blipFill>
          <a:blip r:embed="rId3"/>
          <a:stretch>
            <a:fillRect/>
          </a:stretch>
        </p:blipFill>
        <p:spPr>
          <a:xfrm>
            <a:off x="15773400" y="8058099"/>
            <a:ext cx="1930841" cy="1912185"/>
          </a:xfrm>
          <a:prstGeom prst="rect">
            <a:avLst/>
          </a:prstGeom>
        </p:spPr>
      </p:pic>
    </p:spTree>
    <p:extLst>
      <p:ext uri="{BB962C8B-B14F-4D97-AF65-F5344CB8AC3E}">
        <p14:creationId xmlns:p14="http://schemas.microsoft.com/office/powerpoint/2010/main" val="63077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2" name="Rectangle 1"/>
          <p:cNvSpPr/>
          <p:nvPr/>
        </p:nvSpPr>
        <p:spPr>
          <a:xfrm>
            <a:off x="0" y="723900"/>
            <a:ext cx="182880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C00000"/>
                </a:solidFill>
                <a:latin typeface="Arial" panose="020B0604020202020204" pitchFamily="34" charset="0"/>
                <a:cs typeface="Arial" panose="020B0604020202020204" pitchFamily="34" charset="0"/>
              </a:rPr>
              <a:t>1.2. APTOMAT (CB)</a:t>
            </a:r>
            <a:endParaRPr lang="en-US" sz="4800" b="1">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1143000" y="2238849"/>
            <a:ext cx="15680555" cy="1326537"/>
            <a:chOff x="1143000" y="2238849"/>
            <a:chExt cx="15680555" cy="1326537"/>
          </a:xfrm>
        </p:grpSpPr>
        <p:sp>
          <p:nvSpPr>
            <p:cNvPr id="3" name="Rectangle 2"/>
            <p:cNvSpPr/>
            <p:nvPr/>
          </p:nvSpPr>
          <p:spPr>
            <a:xfrm>
              <a:off x="2819400" y="2548174"/>
              <a:ext cx="14004155" cy="707886"/>
            </a:xfrm>
            <a:prstGeom prst="rect">
              <a:avLst/>
            </a:prstGeom>
          </p:spPr>
          <p:txBody>
            <a:bodyPr wrap="none">
              <a:spAutoFit/>
            </a:bodyPr>
            <a:lstStyle/>
            <a:p>
              <a:pPr algn="just"/>
              <a:r>
                <a:rPr lang="en-US" sz="4000">
                  <a:latin typeface="Arial" panose="020B0604020202020204" pitchFamily="34" charset="0"/>
                  <a:cs typeface="Arial" panose="020B0604020202020204" pitchFamily="34" charset="0"/>
                </a:rPr>
                <a:t>Quan sát hình 1.3 và mô tả chức năng, cấu tạo của aptomat.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2238849"/>
              <a:ext cx="1447800" cy="1326537"/>
            </a:xfrm>
            <a:prstGeom prst="rect">
              <a:avLst/>
            </a:prstGeom>
          </p:spPr>
        </p:pic>
      </p:grpSp>
      <p:grpSp>
        <p:nvGrpSpPr>
          <p:cNvPr id="9" name="Group 8"/>
          <p:cNvGrpSpPr/>
          <p:nvPr/>
        </p:nvGrpSpPr>
        <p:grpSpPr>
          <a:xfrm>
            <a:off x="1107440" y="3861134"/>
            <a:ext cx="8859520" cy="5920356"/>
            <a:chOff x="1107440" y="3861134"/>
            <a:chExt cx="8859520" cy="5920356"/>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81" r="44280"/>
            <a:stretch/>
          </p:blipFill>
          <p:spPr>
            <a:xfrm>
              <a:off x="1178560" y="3861134"/>
              <a:ext cx="4419600" cy="4648200"/>
            </a:xfrm>
            <a:prstGeom prst="rect">
              <a:avLst/>
            </a:prstGeom>
          </p:spPr>
        </p:pic>
        <p:sp>
          <p:nvSpPr>
            <p:cNvPr id="7" name="TextBox 6"/>
            <p:cNvSpPr txBox="1"/>
            <p:nvPr/>
          </p:nvSpPr>
          <p:spPr>
            <a:xfrm>
              <a:off x="5852160" y="4859899"/>
              <a:ext cx="4114800" cy="2308324"/>
            </a:xfrm>
            <a:prstGeom prst="rect">
              <a:avLst/>
            </a:prstGeom>
            <a:noFill/>
          </p:spPr>
          <p:txBody>
            <a:bodyPr wrap="square" rtlCol="0">
              <a:spAutoFit/>
            </a:bodyPr>
            <a:lstStyle/>
            <a:p>
              <a:pPr marL="742950" indent="-742950">
                <a:lnSpc>
                  <a:spcPct val="150000"/>
                </a:lnSpc>
                <a:buAutoNum type="arabicPeriod"/>
              </a:pPr>
              <a:r>
                <a:rPr lang="vi-VN" sz="3200">
                  <a:latin typeface="Arial" panose="020B0604020202020204" pitchFamily="34" charset="0"/>
                  <a:cs typeface="Arial" panose="020B0604020202020204" pitchFamily="34" charset="0"/>
                </a:rPr>
                <a:t>Cần đóng cắt</a:t>
              </a:r>
            </a:p>
            <a:p>
              <a:pPr marL="742950" indent="-742950">
                <a:lnSpc>
                  <a:spcPct val="150000"/>
                </a:lnSpc>
                <a:buAutoNum type="arabicPeriod"/>
              </a:pPr>
              <a:r>
                <a:rPr lang="vi-VN" sz="3200">
                  <a:latin typeface="Arial" panose="020B0604020202020204" pitchFamily="34" charset="0"/>
                  <a:cs typeface="Arial" panose="020B0604020202020204" pitchFamily="34" charset="0"/>
                </a:rPr>
                <a:t>Vỏ aptomat</a:t>
              </a:r>
            </a:p>
            <a:p>
              <a:pPr marL="742950" indent="-742950">
                <a:lnSpc>
                  <a:spcPct val="150000"/>
                </a:lnSpc>
                <a:buAutoNum type="arabicPeriod"/>
              </a:pPr>
              <a:r>
                <a:rPr lang="vi-VN" sz="3200">
                  <a:latin typeface="Arial" panose="020B0604020202020204" pitchFamily="34" charset="0"/>
                  <a:cs typeface="Arial" panose="020B0604020202020204" pitchFamily="34" charset="0"/>
                </a:rPr>
                <a:t>Các cực nối điện</a:t>
              </a:r>
              <a:endParaRPr lang="en-US" sz="3200">
                <a:latin typeface="Arial" panose="020B0604020202020204" pitchFamily="34" charset="0"/>
                <a:cs typeface="Arial" panose="020B0604020202020204" pitchFamily="34" charset="0"/>
              </a:endParaRPr>
            </a:p>
          </p:txBody>
        </p:sp>
        <p:sp>
          <p:nvSpPr>
            <p:cNvPr id="8" name="TextBox 7"/>
            <p:cNvSpPr txBox="1"/>
            <p:nvPr/>
          </p:nvSpPr>
          <p:spPr>
            <a:xfrm>
              <a:off x="1107440" y="8704272"/>
              <a:ext cx="4653280" cy="1077218"/>
            </a:xfrm>
            <a:prstGeom prst="rect">
              <a:avLst/>
            </a:prstGeom>
            <a:noFill/>
          </p:spPr>
          <p:txBody>
            <a:bodyPr wrap="square" rtlCol="0">
              <a:spAutoFit/>
            </a:bodyPr>
            <a:lstStyle/>
            <a:p>
              <a:pPr algn="ctr"/>
              <a:r>
                <a:rPr lang="vi-VN" sz="3200" b="1" i="1">
                  <a:latin typeface="Arial" panose="020B0604020202020204" pitchFamily="34" charset="0"/>
                  <a:cs typeface="Arial" panose="020B0604020202020204" pitchFamily="34" charset="0"/>
                </a:rPr>
                <a:t>Hình 1.3. </a:t>
              </a:r>
              <a:r>
                <a:rPr lang="vi-VN" sz="3200" i="1">
                  <a:latin typeface="Arial" panose="020B0604020202020204" pitchFamily="34" charset="0"/>
                  <a:cs typeface="Arial" panose="020B0604020202020204" pitchFamily="34" charset="0"/>
                </a:rPr>
                <a:t>Các bộ phận chính của aptomat</a:t>
              </a:r>
              <a:endParaRPr lang="en-US" sz="3200" i="1">
                <a:latin typeface="Arial" panose="020B0604020202020204" pitchFamily="34" charset="0"/>
                <a:cs typeface="Arial" panose="020B0604020202020204" pitchFamily="34" charset="0"/>
              </a:endParaRPr>
            </a:p>
          </p:txBody>
        </p:sp>
      </p:grpSp>
      <p:grpSp>
        <p:nvGrpSpPr>
          <p:cNvPr id="14" name="Group 13"/>
          <p:cNvGrpSpPr/>
          <p:nvPr/>
        </p:nvGrpSpPr>
        <p:grpSpPr>
          <a:xfrm>
            <a:off x="10342880" y="4152900"/>
            <a:ext cx="7945120" cy="6409409"/>
            <a:chOff x="10342880" y="4152900"/>
            <a:chExt cx="7945120" cy="6409409"/>
          </a:xfrm>
        </p:grpSpPr>
        <p:sp>
          <p:nvSpPr>
            <p:cNvPr id="11" name="Round Single Corner Rectangle 10"/>
            <p:cNvSpPr/>
            <p:nvPr/>
          </p:nvSpPr>
          <p:spPr>
            <a:xfrm flipH="1">
              <a:off x="10342880" y="4152900"/>
              <a:ext cx="7945120" cy="6134099"/>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896599" y="4533900"/>
              <a:ext cx="6960589" cy="4708981"/>
            </a:xfrm>
            <a:prstGeom prst="rect">
              <a:avLst/>
            </a:prstGeom>
          </p:spPr>
          <p:txBody>
            <a:bodyPr wrap="square">
              <a:spAutoFit/>
            </a:bodyPr>
            <a:lstStyle/>
            <a:p>
              <a:pPr algn="just">
                <a:lnSpc>
                  <a:spcPct val="150000"/>
                </a:lnSpc>
              </a:pPr>
              <a:r>
                <a:rPr lang="en-US" sz="4000" b="1">
                  <a:latin typeface="Arial" panose="020B0604020202020204" pitchFamily="34" charset="0"/>
                  <a:cs typeface="Arial" panose="020B0604020202020204" pitchFamily="34" charset="0"/>
                </a:rPr>
                <a:t>Aptomat</a:t>
              </a:r>
              <a:r>
                <a:rPr lang="en-US" sz="4000">
                  <a:latin typeface="Arial" panose="020B0604020202020204" pitchFamily="34" charset="0"/>
                  <a:cs typeface="Arial" panose="020B0604020202020204" pitchFamily="34" charset="0"/>
                </a:rPr>
                <a:t> là thiết bị đóng, cắt nguồn điện bằng tay hoặc tự động cắt nguồn điện khi có sự cố quá tải, ngắn mạch hoặc dòng điện rò.</a:t>
              </a:r>
            </a:p>
          </p:txBody>
        </p:sp>
        <p:pic>
          <p:nvPicPr>
            <p:cNvPr id="13" name="Picture 12"/>
            <p:cNvPicPr>
              <a:picLocks noChangeAspect="1"/>
            </p:cNvPicPr>
            <p:nvPr/>
          </p:nvPicPr>
          <p:blipFill>
            <a:blip r:embed="rId5"/>
            <a:stretch>
              <a:fillRect/>
            </a:stretch>
          </p:blipFill>
          <p:spPr>
            <a:xfrm rot="17532277">
              <a:off x="15255263" y="8294715"/>
              <a:ext cx="2223064" cy="2312124"/>
            </a:xfrm>
            <a:prstGeom prst="rect">
              <a:avLst/>
            </a:prstGeom>
          </p:spPr>
        </p:pic>
      </p:grpSp>
    </p:spTree>
    <p:extLst>
      <p:ext uri="{BB962C8B-B14F-4D97-AF65-F5344CB8AC3E}">
        <p14:creationId xmlns:p14="http://schemas.microsoft.com/office/powerpoint/2010/main" val="137333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strips(up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2" name="Freeform 4"/>
          <p:cNvSpPr/>
          <p:nvPr/>
        </p:nvSpPr>
        <p:spPr>
          <a:xfrm>
            <a:off x="6819900" y="2195056"/>
            <a:ext cx="4572000" cy="4671834"/>
          </a:xfrm>
          <a:custGeom>
            <a:avLst/>
            <a:gdLst/>
            <a:ahLst/>
            <a:cxnLst/>
            <a:rect l="l" t="t" r="r" b="b"/>
            <a:pathLst>
              <a:path w="2171490" h="2114488">
                <a:moveTo>
                  <a:pt x="0" y="0"/>
                </a:moveTo>
                <a:lnTo>
                  <a:pt x="2171490" y="0"/>
                </a:lnTo>
                <a:lnTo>
                  <a:pt x="2171490" y="2114488"/>
                </a:lnTo>
                <a:lnTo>
                  <a:pt x="0" y="2114488"/>
                </a:lnTo>
                <a:lnTo>
                  <a:pt x="0" y="0"/>
                </a:lnTo>
                <a:close/>
              </a:path>
            </a:pathLst>
          </a:custGeom>
          <a:blipFill>
            <a:blip r:embed="rId2"/>
            <a:stretch>
              <a:fillRect/>
            </a:stretch>
          </a:blipFill>
        </p:spPr>
      </p:sp>
      <p:sp>
        <p:nvSpPr>
          <p:cNvPr id="3" name="Rectangle 2"/>
          <p:cNvSpPr/>
          <p:nvPr/>
        </p:nvSpPr>
        <p:spPr>
          <a:xfrm>
            <a:off x="1676400" y="1051560"/>
            <a:ext cx="6512296"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Aptomat có cấu tạo gồm:</a:t>
            </a:r>
          </a:p>
        </p:txBody>
      </p:sp>
      <p:sp>
        <p:nvSpPr>
          <p:cNvPr id="4" name="TextBox 3"/>
          <p:cNvSpPr txBox="1"/>
          <p:nvPr/>
        </p:nvSpPr>
        <p:spPr>
          <a:xfrm>
            <a:off x="2149120" y="5720578"/>
            <a:ext cx="41148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Các cực nối điện</a:t>
            </a:r>
            <a:endParaRPr lang="en-US" sz="4000">
              <a:latin typeface="Arial" panose="020B0604020202020204" pitchFamily="34" charset="0"/>
              <a:cs typeface="Arial" panose="020B0604020202020204" pitchFamily="34" charset="0"/>
            </a:endParaRPr>
          </a:p>
        </p:txBody>
      </p:sp>
      <p:sp>
        <p:nvSpPr>
          <p:cNvPr id="5" name="Rectangle 4"/>
          <p:cNvSpPr/>
          <p:nvPr/>
        </p:nvSpPr>
        <p:spPr>
          <a:xfrm>
            <a:off x="2149120" y="2651318"/>
            <a:ext cx="3236784" cy="707886"/>
          </a:xfrm>
          <a:prstGeom prst="rect">
            <a:avLst/>
          </a:prstGeom>
        </p:spPr>
        <p:txBody>
          <a:bodyPr wrap="none">
            <a:spAutoFit/>
          </a:bodyPr>
          <a:lstStyle/>
          <a:p>
            <a:pPr lvl="0"/>
            <a:r>
              <a:rPr lang="vi-VN" sz="4000">
                <a:solidFill>
                  <a:prstClr val="black"/>
                </a:solidFill>
                <a:cs typeface="Arial" panose="020B0604020202020204" pitchFamily="34" charset="0"/>
              </a:rPr>
              <a:t>Cần đóng cắt</a:t>
            </a:r>
          </a:p>
        </p:txBody>
      </p:sp>
      <p:sp>
        <p:nvSpPr>
          <p:cNvPr id="6" name="Rectangle 5"/>
          <p:cNvSpPr/>
          <p:nvPr/>
        </p:nvSpPr>
        <p:spPr>
          <a:xfrm>
            <a:off x="2149120" y="4179570"/>
            <a:ext cx="2808782" cy="707886"/>
          </a:xfrm>
          <a:prstGeom prst="rect">
            <a:avLst/>
          </a:prstGeom>
        </p:spPr>
        <p:txBody>
          <a:bodyPr wrap="none">
            <a:spAutoFit/>
          </a:bodyPr>
          <a:lstStyle/>
          <a:p>
            <a:pPr lvl="0"/>
            <a:r>
              <a:rPr lang="vi-VN" sz="4000">
                <a:solidFill>
                  <a:prstClr val="black"/>
                </a:solidFill>
                <a:cs typeface="Arial" panose="020B0604020202020204" pitchFamily="34" charset="0"/>
              </a:rPr>
              <a:t>Vỏ aptomat</a:t>
            </a:r>
          </a:p>
        </p:txBody>
      </p:sp>
      <p:cxnSp>
        <p:nvCxnSpPr>
          <p:cNvPr id="8" name="Elbow Connector 7"/>
          <p:cNvCxnSpPr/>
          <p:nvPr/>
        </p:nvCxnSpPr>
        <p:spPr>
          <a:xfrm rot="10800000">
            <a:off x="5460899" y="3077264"/>
            <a:ext cx="1861998" cy="1738189"/>
          </a:xfrm>
          <a:prstGeom prst="bentConnector3">
            <a:avLst>
              <a:gd name="adj1" fmla="val 39087"/>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6" idx="3"/>
          </p:cNvCxnSpPr>
          <p:nvPr/>
        </p:nvCxnSpPr>
        <p:spPr>
          <a:xfrm>
            <a:off x="4957902" y="4533513"/>
            <a:ext cx="2166798" cy="897890"/>
          </a:xfrm>
          <a:prstGeom prst="bentConnector3">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4" idx="3"/>
          </p:cNvCxnSpPr>
          <p:nvPr/>
        </p:nvCxnSpPr>
        <p:spPr>
          <a:xfrm>
            <a:off x="6263920" y="6074521"/>
            <a:ext cx="1775180" cy="0"/>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905836" y="7315200"/>
            <a:ext cx="15324764" cy="2837622"/>
            <a:chOff x="905836" y="7315200"/>
            <a:chExt cx="15324764" cy="2837622"/>
          </a:xfrm>
        </p:grpSpPr>
        <p:sp>
          <p:nvSpPr>
            <p:cNvPr id="22" name="Rounded Rectangle 21"/>
            <p:cNvSpPr/>
            <p:nvPr/>
          </p:nvSpPr>
          <p:spPr>
            <a:xfrm>
              <a:off x="1981200" y="7315200"/>
              <a:ext cx="14249400" cy="2362200"/>
            </a:xfrm>
            <a:prstGeom prst="roundRect">
              <a:avLst/>
            </a:prstGeom>
            <a:solidFill>
              <a:schemeClr val="bg1"/>
            </a:solidFill>
            <a:ln w="381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36" y="7677093"/>
              <a:ext cx="2150727" cy="2475729"/>
            </a:xfrm>
            <a:prstGeom prst="rect">
              <a:avLst/>
            </a:prstGeom>
          </p:spPr>
        </p:pic>
        <p:sp>
          <p:nvSpPr>
            <p:cNvPr id="24" name="Rectangle 23"/>
            <p:cNvSpPr/>
            <p:nvPr/>
          </p:nvSpPr>
          <p:spPr>
            <a:xfrm>
              <a:off x="3041323" y="7507468"/>
              <a:ext cx="12711757" cy="1824923"/>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Bộ phận nào của aptomat thực hiện chức năng đóng, cắt nguồn điện bằng tay</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grpSp>
        <p:nvGrpSpPr>
          <p:cNvPr id="30" name="Group 29"/>
          <p:cNvGrpSpPr/>
          <p:nvPr/>
        </p:nvGrpSpPr>
        <p:grpSpPr>
          <a:xfrm>
            <a:off x="12344400" y="2195056"/>
            <a:ext cx="5118330" cy="4709841"/>
            <a:chOff x="12344400" y="2195056"/>
            <a:chExt cx="5118330" cy="4709841"/>
          </a:xfrm>
        </p:grpSpPr>
        <p:pic>
          <p:nvPicPr>
            <p:cNvPr id="27" name="Picture 26"/>
            <p:cNvPicPr>
              <a:picLocks noChangeAspect="1"/>
            </p:cNvPicPr>
            <p:nvPr/>
          </p:nvPicPr>
          <p:blipFill>
            <a:blip r:embed="rId4"/>
            <a:stretch>
              <a:fillRect/>
            </a:stretch>
          </p:blipFill>
          <p:spPr>
            <a:xfrm flipH="1">
              <a:off x="15316200" y="4671960"/>
              <a:ext cx="2146530" cy="2232937"/>
            </a:xfrm>
            <a:prstGeom prst="rect">
              <a:avLst/>
            </a:prstGeom>
          </p:spPr>
        </p:pic>
        <p:grpSp>
          <p:nvGrpSpPr>
            <p:cNvPr id="29" name="Group 28"/>
            <p:cNvGrpSpPr/>
            <p:nvPr/>
          </p:nvGrpSpPr>
          <p:grpSpPr>
            <a:xfrm>
              <a:off x="12344400" y="2195056"/>
              <a:ext cx="3581400" cy="2338457"/>
              <a:chOff x="12344400" y="2195056"/>
              <a:chExt cx="3581400" cy="2338457"/>
            </a:xfrm>
          </p:grpSpPr>
          <p:sp>
            <p:nvSpPr>
              <p:cNvPr id="26" name="Oval Callout 25"/>
              <p:cNvSpPr/>
              <p:nvPr/>
            </p:nvSpPr>
            <p:spPr>
              <a:xfrm>
                <a:off x="12344400" y="2195056"/>
                <a:ext cx="3581400" cy="2338457"/>
              </a:xfrm>
              <a:prstGeom prst="wedgeEllipseCallout">
                <a:avLst>
                  <a:gd name="adj1" fmla="val 31880"/>
                  <a:gd name="adj2" fmla="val 69809"/>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28" name="Rectangle 27"/>
              <p:cNvSpPr/>
              <p:nvPr/>
            </p:nvSpPr>
            <p:spPr>
              <a:xfrm>
                <a:off x="12483180" y="3039331"/>
                <a:ext cx="3236784" cy="707886"/>
              </a:xfrm>
              <a:prstGeom prst="rect">
                <a:avLst/>
              </a:prstGeom>
            </p:spPr>
            <p:txBody>
              <a:bodyPr wrap="none">
                <a:spAutoFit/>
              </a:bodyPr>
              <a:lstStyle/>
              <a:p>
                <a:pPr lvl="0" algn="ctr"/>
                <a:r>
                  <a:rPr lang="en-US" sz="4000">
                    <a:solidFill>
                      <a:prstClr val="white"/>
                    </a:solidFill>
                    <a:latin typeface="Arial" panose="020B0604020202020204" pitchFamily="34" charset="0"/>
                    <a:cs typeface="Arial" panose="020B0604020202020204" pitchFamily="34" charset="0"/>
                  </a:rPr>
                  <a:t>Cần đóng cắt</a:t>
                </a:r>
              </a:p>
            </p:txBody>
          </p:sp>
        </p:grpSp>
      </p:grpSp>
    </p:spTree>
    <p:extLst>
      <p:ext uri="{BB962C8B-B14F-4D97-AF65-F5344CB8AC3E}">
        <p14:creationId xmlns:p14="http://schemas.microsoft.com/office/powerpoint/2010/main" val="301033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right)">
                                      <p:cBhvr>
                                        <p:cTn id="33" dur="500"/>
                                        <p:tgtEl>
                                          <p:spTgt spid="19"/>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5"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p:tgtEl>
                                          <p:spTgt spid="30"/>
                                        </p:tgtEl>
                                        <p:attrNameLst>
                                          <p:attrName>ppt_y</p:attrName>
                                        </p:attrNameLst>
                                      </p:cBhvr>
                                      <p:tavLst>
                                        <p:tav tm="0">
                                          <p:val>
                                            <p:strVal val="#ppt_y+#ppt_h*1.125000"/>
                                          </p:val>
                                        </p:tav>
                                        <p:tav tm="100000">
                                          <p:val>
                                            <p:strVal val="#ppt_y"/>
                                          </p:val>
                                        </p:tav>
                                      </p:tavLst>
                                    </p:anim>
                                    <p:animEffect transition="in" filter="wipe(up)">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10" name="Group 9"/>
          <p:cNvGrpSpPr/>
          <p:nvPr/>
        </p:nvGrpSpPr>
        <p:grpSpPr>
          <a:xfrm>
            <a:off x="12192000" y="2214998"/>
            <a:ext cx="4267200" cy="6507878"/>
            <a:chOff x="10824965" y="1234762"/>
            <a:chExt cx="5036176" cy="7680638"/>
          </a:xfrm>
        </p:grpSpPr>
        <p:sp>
          <p:nvSpPr>
            <p:cNvPr id="2" name="Freeform 2"/>
            <p:cNvSpPr/>
            <p:nvPr/>
          </p:nvSpPr>
          <p:spPr>
            <a:xfrm>
              <a:off x="10824965" y="1234762"/>
              <a:ext cx="5036176" cy="5036176"/>
            </a:xfrm>
            <a:custGeom>
              <a:avLst/>
              <a:gdLst/>
              <a:ahLst/>
              <a:cxnLst/>
              <a:rect l="l" t="t" r="r" b="b"/>
              <a:pathLst>
                <a:path w="5036176" h="5036176">
                  <a:moveTo>
                    <a:pt x="0" y="0"/>
                  </a:moveTo>
                  <a:lnTo>
                    <a:pt x="5036176" y="0"/>
                  </a:lnTo>
                  <a:lnTo>
                    <a:pt x="5036176" y="5036176"/>
                  </a:lnTo>
                  <a:lnTo>
                    <a:pt x="0" y="503617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a:off x="11572832" y="2057400"/>
              <a:ext cx="3540443" cy="6858000"/>
            </a:xfrm>
            <a:custGeom>
              <a:avLst/>
              <a:gdLst/>
              <a:ahLst/>
              <a:cxnLst/>
              <a:rect l="l" t="t" r="r" b="b"/>
              <a:pathLst>
                <a:path w="3540443" h="6858000">
                  <a:moveTo>
                    <a:pt x="0" y="0"/>
                  </a:moveTo>
                  <a:lnTo>
                    <a:pt x="3540442" y="0"/>
                  </a:lnTo>
                  <a:lnTo>
                    <a:pt x="3540442" y="6858000"/>
                  </a:lnTo>
                  <a:lnTo>
                    <a:pt x="0" y="6858000"/>
                  </a:lnTo>
                  <a:lnTo>
                    <a:pt x="0" y="0"/>
                  </a:lnTo>
                  <a:close/>
                </a:path>
              </a:pathLst>
            </a:custGeom>
            <a:blipFill>
              <a:blip r:embed="rId4"/>
              <a:stretch>
                <a:fillRect/>
              </a:stretch>
            </a:blipFill>
          </p:spPr>
        </p:sp>
      </p:grpSp>
      <p:sp>
        <p:nvSpPr>
          <p:cNvPr id="5" name="Freeform 5"/>
          <p:cNvSpPr/>
          <p:nvPr/>
        </p:nvSpPr>
        <p:spPr>
          <a:xfrm>
            <a:off x="1905000" y="1418822"/>
            <a:ext cx="8839200" cy="7567144"/>
          </a:xfrm>
          <a:custGeom>
            <a:avLst/>
            <a:gdLst/>
            <a:ahLst/>
            <a:cxnLst/>
            <a:rect l="l" t="t" r="r" b="b"/>
            <a:pathLst>
              <a:path w="2034004" h="2029900">
                <a:moveTo>
                  <a:pt x="25526" y="0"/>
                </a:moveTo>
                <a:lnTo>
                  <a:pt x="2008479" y="0"/>
                </a:lnTo>
                <a:cubicBezTo>
                  <a:pt x="2022576" y="0"/>
                  <a:pt x="2034004" y="11428"/>
                  <a:pt x="2034004" y="25526"/>
                </a:cubicBezTo>
                <a:lnTo>
                  <a:pt x="2034004" y="2004374"/>
                </a:lnTo>
                <a:cubicBezTo>
                  <a:pt x="2034004" y="2018472"/>
                  <a:pt x="2022576" y="2029900"/>
                  <a:pt x="2008479" y="2029900"/>
                </a:cubicBezTo>
                <a:lnTo>
                  <a:pt x="25526" y="2029900"/>
                </a:lnTo>
                <a:cubicBezTo>
                  <a:pt x="11428" y="2029900"/>
                  <a:pt x="0" y="2018472"/>
                  <a:pt x="0" y="2004374"/>
                </a:cubicBezTo>
                <a:lnTo>
                  <a:pt x="0" y="25526"/>
                </a:lnTo>
                <a:cubicBezTo>
                  <a:pt x="0" y="11428"/>
                  <a:pt x="11428" y="0"/>
                  <a:pt x="25526" y="0"/>
                </a:cubicBezTo>
                <a:close/>
              </a:path>
            </a:pathLst>
          </a:custGeom>
          <a:solidFill>
            <a:srgbClr val="FFFFFF"/>
          </a:solidFill>
        </p:spPr>
      </p:sp>
      <p:sp>
        <p:nvSpPr>
          <p:cNvPr id="11" name="Rectangle 10"/>
          <p:cNvSpPr/>
          <p:nvPr/>
        </p:nvSpPr>
        <p:spPr>
          <a:xfrm>
            <a:off x="2367003" y="2813566"/>
            <a:ext cx="7762793" cy="590931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a:latin typeface="Arial" panose="020B0604020202020204" pitchFamily="34" charset="0"/>
                <a:cs typeface="Arial" panose="020B0604020202020204" pitchFamily="34" charset="0"/>
              </a:rPr>
              <a:t>Nêu các thông số kĩ thuật chính của aptomat.</a:t>
            </a:r>
          </a:p>
          <a:p>
            <a:pPr marL="571500" indent="-571500" algn="just">
              <a:lnSpc>
                <a:spcPct val="150000"/>
              </a:lnSpc>
              <a:buFont typeface="Wingdings" panose="05000000000000000000" pitchFamily="2" charset="2"/>
              <a:buChar char="§"/>
            </a:pPr>
            <a:r>
              <a:rPr lang="vi-VN" sz="4200">
                <a:latin typeface="Arial" panose="020B0604020202020204" pitchFamily="34" charset="0"/>
                <a:cs typeface="Arial" panose="020B0604020202020204" pitchFamily="34" charset="0"/>
              </a:rPr>
              <a:t>Đọc nội dung mục </a:t>
            </a:r>
            <a:r>
              <a:rPr lang="vi-VN" sz="4200" b="1">
                <a:latin typeface="Arial" panose="020B0604020202020204" pitchFamily="34" charset="0"/>
                <a:cs typeface="Arial" panose="020B0604020202020204" pitchFamily="34" charset="0"/>
              </a:rPr>
              <a:t>Thông tin bổ sung</a:t>
            </a:r>
            <a:r>
              <a:rPr lang="vi-VN" sz="4200">
                <a:latin typeface="Arial" panose="020B0604020202020204" pitchFamily="34" charset="0"/>
                <a:cs typeface="Arial" panose="020B0604020202020204" pitchFamily="34" charset="0"/>
              </a:rPr>
              <a:t> và nêu một số aptomat được sử dụng phổ biến hiện nay.</a:t>
            </a:r>
          </a:p>
        </p:txBody>
      </p:sp>
      <p:grpSp>
        <p:nvGrpSpPr>
          <p:cNvPr id="4" name="Group 3"/>
          <p:cNvGrpSpPr/>
          <p:nvPr/>
        </p:nvGrpSpPr>
        <p:grpSpPr>
          <a:xfrm>
            <a:off x="2377163" y="1416282"/>
            <a:ext cx="8944448" cy="1392003"/>
            <a:chOff x="2377163" y="1416282"/>
            <a:chExt cx="8944448" cy="1392003"/>
          </a:xfrm>
        </p:grpSpPr>
        <p:sp>
          <p:nvSpPr>
            <p:cNvPr id="12" name="TextBox 11"/>
            <p:cNvSpPr txBox="1"/>
            <p:nvPr/>
          </p:nvSpPr>
          <p:spPr>
            <a:xfrm>
              <a:off x="2377163" y="1811812"/>
              <a:ext cx="8077199" cy="738664"/>
            </a:xfrm>
            <a:prstGeom prst="rect">
              <a:avLst/>
            </a:prstGeom>
            <a:noFill/>
          </p:spPr>
          <p:txBody>
            <a:bodyPr wrap="square" rtlCol="0">
              <a:spAutoFit/>
            </a:bodyPr>
            <a:lstStyle/>
            <a:p>
              <a:r>
                <a:rPr lang="vi-VN" sz="4200" i="1">
                  <a:solidFill>
                    <a:srgbClr val="002060"/>
                  </a:solidFill>
                  <a:latin typeface="Arial" panose="020B0604020202020204" pitchFamily="34" charset="0"/>
                  <a:cs typeface="Arial" panose="020B0604020202020204" pitchFamily="34" charset="0"/>
                </a:rPr>
                <a:t>Tiếp tục thực hiện các nhiệm vụ:</a:t>
              </a:r>
              <a:endParaRPr lang="en-US" sz="4200" i="1">
                <a:solidFill>
                  <a:srgbClr val="00206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10394958" y="1416282"/>
              <a:ext cx="926653" cy="1392003"/>
            </a:xfrm>
            <a:prstGeom prst="rect">
              <a:avLst/>
            </a:prstGeom>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wipe(left)">
                                      <p:cBhvr>
                                        <p:cTn id="14" dur="500"/>
                                        <p:tgtEl>
                                          <p:spTgt spid="11">
                                            <p:txEl>
                                              <p:pRg st="0" end="0"/>
                                            </p:txEl>
                                          </p:spTgt>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wipe(left)">
                                      <p:cBhvr>
                                        <p:cTn id="18"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5" name="Group 4"/>
          <p:cNvGrpSpPr/>
          <p:nvPr/>
        </p:nvGrpSpPr>
        <p:grpSpPr>
          <a:xfrm>
            <a:off x="7266940" y="365818"/>
            <a:ext cx="3733800" cy="3733800"/>
            <a:chOff x="7266940" y="630822"/>
            <a:chExt cx="3733800" cy="3733800"/>
          </a:xfrm>
        </p:grpSpPr>
        <p:sp>
          <p:nvSpPr>
            <p:cNvPr id="3" name="Oval 2"/>
            <p:cNvSpPr/>
            <p:nvPr/>
          </p:nvSpPr>
          <p:spPr>
            <a:xfrm>
              <a:off x="7266940" y="630822"/>
              <a:ext cx="3733800" cy="3733800"/>
            </a:xfrm>
            <a:prstGeom prst="ellipse">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4" name="TextBox 3"/>
            <p:cNvSpPr txBox="1"/>
            <p:nvPr/>
          </p:nvSpPr>
          <p:spPr>
            <a:xfrm>
              <a:off x="7533640" y="1292872"/>
              <a:ext cx="3200400" cy="2409699"/>
            </a:xfrm>
            <a:prstGeom prst="rect">
              <a:avLst/>
            </a:prstGeom>
            <a:noFill/>
          </p:spPr>
          <p:txBody>
            <a:bodyPr wrap="square" rtlCol="0">
              <a:spAutoFit/>
            </a:bodyPr>
            <a:lstStyle/>
            <a:p>
              <a:pPr algn="ctr">
                <a:lnSpc>
                  <a:spcPct val="130000"/>
                </a:lnSpc>
              </a:pPr>
              <a:r>
                <a:rPr lang="vi-VN" sz="4000" b="1">
                  <a:solidFill>
                    <a:schemeClr val="bg1"/>
                  </a:solidFill>
                  <a:latin typeface="Arial" panose="020B0604020202020204" pitchFamily="34" charset="0"/>
                  <a:cs typeface="Arial" panose="020B0604020202020204" pitchFamily="34" charset="0"/>
                </a:rPr>
                <a:t>Thông số kĩ thuật của aptomat</a:t>
              </a:r>
              <a:endParaRPr lang="en-US" sz="4000" b="1">
                <a:solidFill>
                  <a:schemeClr val="bg1"/>
                </a:solidFill>
                <a:latin typeface="Arial" panose="020B0604020202020204" pitchFamily="34" charset="0"/>
                <a:cs typeface="Arial" panose="020B0604020202020204" pitchFamily="34" charset="0"/>
              </a:endParaRPr>
            </a:p>
          </p:txBody>
        </p:sp>
      </p:grpSp>
      <p:sp>
        <p:nvSpPr>
          <p:cNvPr id="6" name="Left Arrow 5"/>
          <p:cNvSpPr/>
          <p:nvPr/>
        </p:nvSpPr>
        <p:spPr>
          <a:xfrm>
            <a:off x="5914390" y="1813617"/>
            <a:ext cx="990600" cy="838200"/>
          </a:xfrm>
          <a:prstGeom prst="leftArrow">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7" name="Rounded Rectangle 6"/>
          <p:cNvSpPr/>
          <p:nvPr/>
        </p:nvSpPr>
        <p:spPr>
          <a:xfrm>
            <a:off x="1066800" y="1027868"/>
            <a:ext cx="4580890" cy="2631428"/>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Điện áp định mức</a:t>
            </a:r>
            <a:endParaRPr lang="en-US" sz="400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12645390" y="1027868"/>
            <a:ext cx="4580890" cy="2631428"/>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Cường độ dòng điện định mức</a:t>
            </a:r>
            <a:endParaRPr lang="en-US" sz="4000">
              <a:solidFill>
                <a:schemeClr val="tx1"/>
              </a:solidFill>
              <a:latin typeface="Arial" panose="020B0604020202020204" pitchFamily="34" charset="0"/>
              <a:cs typeface="Arial" panose="020B0604020202020204" pitchFamily="34" charset="0"/>
            </a:endParaRPr>
          </a:p>
        </p:txBody>
      </p:sp>
      <p:sp>
        <p:nvSpPr>
          <p:cNvPr id="9" name="Left Arrow 8"/>
          <p:cNvSpPr/>
          <p:nvPr/>
        </p:nvSpPr>
        <p:spPr>
          <a:xfrm flipH="1">
            <a:off x="11310620" y="1813617"/>
            <a:ext cx="990600" cy="838200"/>
          </a:xfrm>
          <a:prstGeom prst="leftArrow">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Rectangle 11"/>
          <p:cNvSpPr/>
          <p:nvPr/>
        </p:nvSpPr>
        <p:spPr>
          <a:xfrm>
            <a:off x="977687" y="4455759"/>
            <a:ext cx="8645315" cy="707886"/>
          </a:xfrm>
          <a:prstGeom prst="rect">
            <a:avLst/>
          </a:prstGeom>
        </p:spPr>
        <p:txBody>
          <a:bodyPr wrap="none">
            <a:spAutoFit/>
          </a:bodyPr>
          <a:lstStyle/>
          <a:p>
            <a:pPr lvl="0" algn="ctr"/>
            <a:r>
              <a:rPr lang="vi-VN" sz="4000" b="1">
                <a:solidFill>
                  <a:srgbClr val="002060"/>
                </a:solidFill>
                <a:cs typeface="Arial" panose="020B0604020202020204" pitchFamily="34" charset="0"/>
              </a:rPr>
              <a:t>Một số aptomat phổ biến hiện nay:</a:t>
            </a:r>
            <a:endParaRPr lang="en-US" sz="4000" b="1">
              <a:solidFill>
                <a:srgbClr val="002060"/>
              </a:solidFill>
              <a:latin typeface="Arial" panose="020B0604020202020204" pitchFamily="34" charset="0"/>
              <a:cs typeface="Arial" panose="020B0604020202020204" pitchFamily="34" charset="0"/>
            </a:endParaRPr>
          </a:p>
        </p:txBody>
      </p:sp>
      <p:grpSp>
        <p:nvGrpSpPr>
          <p:cNvPr id="21" name="Group 20"/>
          <p:cNvGrpSpPr/>
          <p:nvPr/>
        </p:nvGrpSpPr>
        <p:grpSpPr>
          <a:xfrm>
            <a:off x="937099" y="5463238"/>
            <a:ext cx="4710591" cy="4849434"/>
            <a:chOff x="937099" y="5369005"/>
            <a:chExt cx="4710591" cy="4849434"/>
          </a:xfrm>
        </p:grpSpPr>
        <p:pic>
          <p:nvPicPr>
            <p:cNvPr id="15" name="Picture 14"/>
            <p:cNvPicPr>
              <a:picLocks noChangeAspect="1"/>
            </p:cNvPicPr>
            <p:nvPr/>
          </p:nvPicPr>
          <p:blipFill>
            <a:blip r:embed="rId2"/>
            <a:stretch>
              <a:fillRect/>
            </a:stretch>
          </p:blipFill>
          <p:spPr>
            <a:xfrm>
              <a:off x="937099" y="5369005"/>
              <a:ext cx="4710591" cy="3448240"/>
            </a:xfrm>
            <a:prstGeom prst="roundRect">
              <a:avLst/>
            </a:prstGeom>
          </p:spPr>
        </p:pic>
        <p:sp>
          <p:nvSpPr>
            <p:cNvPr id="18" name="TextBox 17"/>
            <p:cNvSpPr txBox="1"/>
            <p:nvPr/>
          </p:nvSpPr>
          <p:spPr>
            <a:xfrm>
              <a:off x="1093389" y="8944244"/>
              <a:ext cx="4398010" cy="1274195"/>
            </a:xfrm>
            <a:prstGeom prst="rect">
              <a:avLst/>
            </a:prstGeom>
            <a:noFill/>
          </p:spPr>
          <p:txBody>
            <a:bodyPr wrap="square" rtlCol="0">
              <a:spAutoFit/>
            </a:bodyPr>
            <a:lstStyle/>
            <a:p>
              <a:pPr algn="ctr">
                <a:lnSpc>
                  <a:spcPct val="120000"/>
                </a:lnSpc>
              </a:pPr>
              <a:r>
                <a:rPr lang="vi-VN" sz="3200" i="1">
                  <a:latin typeface="Arial" panose="020B0604020202020204" pitchFamily="34" charset="0"/>
                  <a:cs typeface="Arial" panose="020B0604020202020204" pitchFamily="34" charset="0"/>
                </a:rPr>
                <a:t>Aptomat dạng khối </a:t>
              </a:r>
            </a:p>
            <a:p>
              <a:pPr algn="ctr">
                <a:lnSpc>
                  <a:spcPct val="120000"/>
                </a:lnSpc>
              </a:pPr>
              <a:r>
                <a:rPr lang="vi-VN" sz="3200" i="1">
                  <a:latin typeface="Arial" panose="020B0604020202020204" pitchFamily="34" charset="0"/>
                  <a:cs typeface="Arial" panose="020B0604020202020204" pitchFamily="34" charset="0"/>
                </a:rPr>
                <a:t>(1 pha 2 cực)</a:t>
              </a:r>
              <a:endParaRPr lang="en-US" sz="3200" i="1">
                <a:latin typeface="Arial" panose="020B0604020202020204" pitchFamily="34" charset="0"/>
                <a:cs typeface="Arial" panose="020B0604020202020204" pitchFamily="34" charset="0"/>
              </a:endParaRPr>
            </a:p>
          </p:txBody>
        </p:sp>
      </p:grpSp>
      <p:grpSp>
        <p:nvGrpSpPr>
          <p:cNvPr id="20" name="Group 19"/>
          <p:cNvGrpSpPr/>
          <p:nvPr/>
        </p:nvGrpSpPr>
        <p:grpSpPr>
          <a:xfrm>
            <a:off x="6742595" y="5463237"/>
            <a:ext cx="4869069" cy="4849435"/>
            <a:chOff x="6742595" y="5369004"/>
            <a:chExt cx="4869069" cy="4849435"/>
          </a:xfrm>
        </p:grpSpPr>
        <p:pic>
          <p:nvPicPr>
            <p:cNvPr id="16" name="Picture 15"/>
            <p:cNvPicPr>
              <a:picLocks noChangeAspect="1"/>
            </p:cNvPicPr>
            <p:nvPr/>
          </p:nvPicPr>
          <p:blipFill>
            <a:blip r:embed="rId3"/>
            <a:stretch>
              <a:fillRect/>
            </a:stretch>
          </p:blipFill>
          <p:spPr>
            <a:xfrm>
              <a:off x="6742595" y="5369004"/>
              <a:ext cx="4869069" cy="3448240"/>
            </a:xfrm>
            <a:prstGeom prst="roundRect">
              <a:avLst/>
            </a:prstGeom>
          </p:spPr>
        </p:pic>
        <p:sp>
          <p:nvSpPr>
            <p:cNvPr id="19" name="TextBox 18"/>
            <p:cNvSpPr txBox="1"/>
            <p:nvPr/>
          </p:nvSpPr>
          <p:spPr>
            <a:xfrm>
              <a:off x="6978124" y="8944244"/>
              <a:ext cx="4398010" cy="1274195"/>
            </a:xfrm>
            <a:prstGeom prst="rect">
              <a:avLst/>
            </a:prstGeom>
            <a:noFill/>
          </p:spPr>
          <p:txBody>
            <a:bodyPr wrap="square" rtlCol="0">
              <a:spAutoFit/>
            </a:bodyPr>
            <a:lstStyle/>
            <a:p>
              <a:pPr algn="ctr">
                <a:lnSpc>
                  <a:spcPct val="120000"/>
                </a:lnSpc>
              </a:pPr>
              <a:r>
                <a:rPr lang="vi-VN" sz="3200" i="1">
                  <a:latin typeface="Arial" panose="020B0604020202020204" pitchFamily="34" charset="0"/>
                  <a:cs typeface="Arial" panose="020B0604020202020204" pitchFamily="34" charset="0"/>
                </a:rPr>
                <a:t>Aptomat dạng tép</a:t>
              </a:r>
            </a:p>
            <a:p>
              <a:pPr algn="ctr">
                <a:lnSpc>
                  <a:spcPct val="120000"/>
                </a:lnSpc>
              </a:pPr>
              <a:r>
                <a:rPr lang="vi-VN" sz="3200" i="1">
                  <a:latin typeface="Arial" panose="020B0604020202020204" pitchFamily="34" charset="0"/>
                  <a:cs typeface="Arial" panose="020B0604020202020204" pitchFamily="34" charset="0"/>
                </a:rPr>
                <a:t>(1 pha 1 cực)</a:t>
              </a:r>
              <a:endParaRPr lang="en-US" sz="3200" i="1">
                <a:latin typeface="Arial" panose="020B0604020202020204" pitchFamily="34" charset="0"/>
                <a:cs typeface="Arial" panose="020B0604020202020204" pitchFamily="34" charset="0"/>
              </a:endParaRPr>
            </a:p>
          </p:txBody>
        </p:sp>
      </p:grpSp>
      <p:grpSp>
        <p:nvGrpSpPr>
          <p:cNvPr id="23" name="Group 22"/>
          <p:cNvGrpSpPr/>
          <p:nvPr/>
        </p:nvGrpSpPr>
        <p:grpSpPr>
          <a:xfrm>
            <a:off x="12275820" y="5463237"/>
            <a:ext cx="5518041" cy="4849435"/>
            <a:chOff x="12275820" y="5369004"/>
            <a:chExt cx="5518041" cy="4849435"/>
          </a:xfrm>
        </p:grpSpPr>
        <p:pic>
          <p:nvPicPr>
            <p:cNvPr id="17" name="Picture 16"/>
            <p:cNvPicPr>
              <a:picLocks noChangeAspect="1"/>
            </p:cNvPicPr>
            <p:nvPr/>
          </p:nvPicPr>
          <p:blipFill>
            <a:blip r:embed="rId4"/>
            <a:stretch>
              <a:fillRect/>
            </a:stretch>
          </p:blipFill>
          <p:spPr>
            <a:xfrm>
              <a:off x="12706569" y="5369004"/>
              <a:ext cx="4524791" cy="3448240"/>
            </a:xfrm>
            <a:prstGeom prst="roundRect">
              <a:avLst/>
            </a:prstGeom>
          </p:spPr>
        </p:pic>
        <p:sp>
          <p:nvSpPr>
            <p:cNvPr id="22" name="TextBox 21"/>
            <p:cNvSpPr txBox="1"/>
            <p:nvPr/>
          </p:nvSpPr>
          <p:spPr>
            <a:xfrm>
              <a:off x="12275820" y="8944244"/>
              <a:ext cx="5518041" cy="1274195"/>
            </a:xfrm>
            <a:prstGeom prst="rect">
              <a:avLst/>
            </a:prstGeom>
            <a:noFill/>
          </p:spPr>
          <p:txBody>
            <a:bodyPr wrap="square" rtlCol="0">
              <a:spAutoFit/>
            </a:bodyPr>
            <a:lstStyle/>
            <a:p>
              <a:pPr algn="ctr">
                <a:lnSpc>
                  <a:spcPct val="120000"/>
                </a:lnSpc>
              </a:pPr>
              <a:r>
                <a:rPr lang="vi-VN" sz="3200" i="1">
                  <a:latin typeface="Arial" panose="020B0604020202020204" pitchFamily="34" charset="0"/>
                  <a:cs typeface="Arial" panose="020B0604020202020204" pitchFamily="34" charset="0"/>
                </a:rPr>
                <a:t>Aptomat bảo vệ dòng rò </a:t>
              </a:r>
            </a:p>
            <a:p>
              <a:pPr algn="ctr">
                <a:lnSpc>
                  <a:spcPct val="120000"/>
                </a:lnSpc>
              </a:pPr>
              <a:r>
                <a:rPr lang="vi-VN" sz="3200" i="1">
                  <a:latin typeface="Arial" panose="020B0604020202020204" pitchFamily="34" charset="0"/>
                  <a:cs typeface="Arial" panose="020B0604020202020204" pitchFamily="34" charset="0"/>
                </a:rPr>
                <a:t>1 pha(aptomat chống giật)</a:t>
              </a:r>
              <a:endParaRPr lang="en-US" sz="32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5478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p:tgtEl>
                                          <p:spTgt spid="6"/>
                                        </p:tgtEl>
                                        <p:attrNameLst>
                                          <p:attrName>ppt_x</p:attrName>
                                        </p:attrNameLst>
                                      </p:cBhvr>
                                      <p:tavLst>
                                        <p:tav tm="0">
                                          <p:val>
                                            <p:strVal val="#ppt_x+#ppt_w*1.125000"/>
                                          </p:val>
                                        </p:tav>
                                        <p:tav tm="100000">
                                          <p:val>
                                            <p:strVal val="#ppt_x"/>
                                          </p:val>
                                        </p:tav>
                                      </p:tavLst>
                                    </p:anim>
                                    <p:animEffect transition="in" filter="wipe(left)">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ppt_x</p:attrName>
                                        </p:attrNameLst>
                                      </p:cBhvr>
                                      <p:tavLst>
                                        <p:tav tm="0">
                                          <p:val>
                                            <p:strVal val="#ppt_x-#ppt_w*1.125000"/>
                                          </p:val>
                                        </p:tav>
                                        <p:tav tm="100000">
                                          <p:val>
                                            <p:strVal val="#ppt_x"/>
                                          </p:val>
                                        </p:tav>
                                      </p:tavLst>
                                    </p:anim>
                                    <p:animEffect transition="in" filter="wipe(right)">
                                      <p:cBhvr>
                                        <p:cTn id="25" dur="500"/>
                                        <p:tgtEl>
                                          <p:spTgt spid="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childTnLst>
                          </p:cTn>
                        </p:par>
                        <p:par>
                          <p:cTn id="42" fill="hold">
                            <p:stCondLst>
                              <p:cond delay="500"/>
                            </p:stCondLst>
                            <p:childTnLst>
                              <p:par>
                                <p:cTn id="43" presetID="53" presetClass="entr" presetSubtype="16"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par>
                          <p:cTn id="48" fill="hold">
                            <p:stCondLst>
                              <p:cond delay="1000"/>
                            </p:stCondLst>
                            <p:childTnLst>
                              <p:par>
                                <p:cTn id="49" presetID="53" presetClass="entr" presetSubtype="16"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uyên lý hoạt động và phân loại Aptom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 y="0"/>
            <a:ext cx="18288000" cy="10287000"/>
          </a:xfrm>
          <a:prstGeom prst="rect">
            <a:avLst/>
          </a:prstGeom>
        </p:spPr>
      </p:pic>
      <p:sp>
        <p:nvSpPr>
          <p:cNvPr id="3" name="TextBox 2"/>
          <p:cNvSpPr txBox="1"/>
          <p:nvPr/>
        </p:nvSpPr>
        <p:spPr>
          <a:xfrm>
            <a:off x="2951480" y="3695700"/>
            <a:ext cx="12344400" cy="1938992"/>
          </a:xfrm>
          <a:prstGeom prst="rect">
            <a:avLst/>
          </a:prstGeom>
          <a:noFill/>
        </p:spPr>
        <p:txBody>
          <a:bodyPr wrap="square" rtlCol="0">
            <a:spAutoFit/>
          </a:bodyPr>
          <a:lstStyle/>
          <a:p>
            <a:pPr algn="ctr">
              <a:lnSpc>
                <a:spcPct val="150000"/>
              </a:lnSpc>
            </a:pPr>
            <a:r>
              <a:rPr lang="vi-VN" sz="4200" b="1">
                <a:latin typeface="Arial" panose="020B0604020202020204" pitchFamily="34" charset="0"/>
                <a:cs typeface="Arial" panose="020B0604020202020204" pitchFamily="34" charset="0"/>
              </a:rPr>
              <a:t>Video tìm hiểu thêm về nguyên lí hoạt động và phân loại aptomat</a:t>
            </a:r>
            <a:endParaRPr lang="en-US" sz="4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536468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100000">
                <p:cTn id="12"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5" name="Group 4"/>
          <p:cNvGrpSpPr/>
          <p:nvPr/>
        </p:nvGrpSpPr>
        <p:grpSpPr>
          <a:xfrm>
            <a:off x="1143000" y="2193786"/>
            <a:ext cx="15714732" cy="1578114"/>
            <a:chOff x="1143000" y="2193786"/>
            <a:chExt cx="15714732" cy="1578114"/>
          </a:xfrm>
        </p:grpSpPr>
        <p:sp>
          <p:nvSpPr>
            <p:cNvPr id="3" name="Rectangle 2"/>
            <p:cNvSpPr/>
            <p:nvPr/>
          </p:nvSpPr>
          <p:spPr>
            <a:xfrm>
              <a:off x="2438400" y="2628900"/>
              <a:ext cx="14419332"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Quan sát hình 1.5 và cho biết các bộ phận chính của công tắc.</a:t>
              </a:r>
            </a:p>
          </p:txBody>
        </p:sp>
        <p:pic>
          <p:nvPicPr>
            <p:cNvPr id="4" name="Picture 3"/>
            <p:cNvPicPr>
              <a:picLocks noChangeAspect="1"/>
            </p:cNvPicPr>
            <p:nvPr/>
          </p:nvPicPr>
          <p:blipFill>
            <a:blip r:embed="rId2"/>
            <a:stretch>
              <a:fillRect/>
            </a:stretch>
          </p:blipFill>
          <p:spPr>
            <a:xfrm>
              <a:off x="1143000" y="2193786"/>
              <a:ext cx="1127848" cy="1578114"/>
            </a:xfrm>
            <a:prstGeom prst="rect">
              <a:avLst/>
            </a:prstGeom>
          </p:spPr>
        </p:pic>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900" y="4022586"/>
            <a:ext cx="14554200" cy="5934400"/>
          </a:xfrm>
          <a:prstGeom prst="rect">
            <a:avLst/>
          </a:prstGeom>
        </p:spPr>
      </p:pic>
      <p:pic>
        <p:nvPicPr>
          <p:cNvPr id="7" name="Picture 6"/>
          <p:cNvPicPr>
            <a:picLocks noChangeAspect="1"/>
          </p:cNvPicPr>
          <p:nvPr/>
        </p:nvPicPr>
        <p:blipFill>
          <a:blip r:embed="rId4"/>
          <a:stretch>
            <a:fillRect/>
          </a:stretch>
        </p:blipFill>
        <p:spPr>
          <a:xfrm>
            <a:off x="16878052" y="8041640"/>
            <a:ext cx="1996861" cy="224536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46" y="8158182"/>
            <a:ext cx="2084954" cy="2012275"/>
          </a:xfrm>
          <a:prstGeom prst="rect">
            <a:avLst/>
          </a:prstGeom>
        </p:spPr>
      </p:pic>
      <p:grpSp>
        <p:nvGrpSpPr>
          <p:cNvPr id="8" name="Group 7"/>
          <p:cNvGrpSpPr/>
          <p:nvPr/>
        </p:nvGrpSpPr>
        <p:grpSpPr>
          <a:xfrm>
            <a:off x="0" y="723900"/>
            <a:ext cx="18288000" cy="1274174"/>
            <a:chOff x="0" y="723900"/>
            <a:chExt cx="18288000" cy="1274174"/>
          </a:xfrm>
        </p:grpSpPr>
        <p:sp>
          <p:nvSpPr>
            <p:cNvPr id="2" name="Rectangle 1"/>
            <p:cNvSpPr/>
            <p:nvPr/>
          </p:nvSpPr>
          <p:spPr>
            <a:xfrm>
              <a:off x="0" y="723900"/>
              <a:ext cx="182880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C00000"/>
                  </a:solidFill>
                  <a:latin typeface="Arial" panose="020B0604020202020204" pitchFamily="34" charset="0"/>
                  <a:cs typeface="Arial" panose="020B0604020202020204" pitchFamily="34" charset="0"/>
                </a:rPr>
                <a:t>1.3. CÔNG TẮC</a:t>
              </a:r>
              <a:endParaRPr lang="en-US" sz="4800" b="1">
                <a:solidFill>
                  <a:srgbClr val="C0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rot="5400000">
              <a:off x="15993670" y="105102"/>
              <a:ext cx="1274174" cy="2511770"/>
            </a:xfrm>
            <a:prstGeom prst="rect">
              <a:avLst/>
            </a:prstGeom>
          </p:spPr>
        </p:pic>
      </p:grpSp>
    </p:spTree>
    <p:extLst>
      <p:ext uri="{BB962C8B-B14F-4D97-AF65-F5344CB8AC3E}">
        <p14:creationId xmlns:p14="http://schemas.microsoft.com/office/powerpoint/2010/main" val="426887054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44" name="Freeform 5"/>
          <p:cNvSpPr/>
          <p:nvPr/>
        </p:nvSpPr>
        <p:spPr>
          <a:xfrm>
            <a:off x="0" y="-17780"/>
            <a:ext cx="18288000" cy="10304780"/>
          </a:xfrm>
          <a:custGeom>
            <a:avLst/>
            <a:gdLst/>
            <a:ahLst/>
            <a:cxnLst/>
            <a:rect l="l" t="t" r="r" b="b"/>
            <a:pathLst>
              <a:path w="6256259" h="1555966">
                <a:moveTo>
                  <a:pt x="0" y="0"/>
                </a:moveTo>
                <a:lnTo>
                  <a:pt x="6256259" y="0"/>
                </a:lnTo>
                <a:lnTo>
                  <a:pt x="6256259" y="1555966"/>
                </a:lnTo>
                <a:lnTo>
                  <a:pt x="0" y="1555966"/>
                </a:lnTo>
                <a:close/>
              </a:path>
            </a:pathLst>
          </a:custGeom>
          <a:solidFill>
            <a:srgbClr val="3A3A66"/>
          </a:solidFill>
          <a:ln cap="sq">
            <a:noFill/>
            <a:prstDash val="solid"/>
            <a:miter/>
          </a:ln>
        </p:spPr>
      </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algn="ctr">
                <a:lnSpc>
                  <a:spcPts val="5199"/>
                </a:lnSpc>
                <a:spcBef>
                  <a:spcPct val="0"/>
                </a:spcBef>
              </a:pPr>
              <a:endParaRPr>
                <a:solidFill>
                  <a:prstClr val="black"/>
                </a:solidFill>
              </a:endParaRPr>
            </a:p>
          </p:txBody>
        </p:sp>
      </p:grpSp>
      <p:grpSp>
        <p:nvGrpSpPr>
          <p:cNvPr id="8" name="Group 7"/>
          <p:cNvGrpSpPr/>
          <p:nvPr/>
        </p:nvGrpSpPr>
        <p:grpSpPr>
          <a:xfrm>
            <a:off x="1142996" y="2116763"/>
            <a:ext cx="15618785" cy="1769449"/>
            <a:chOff x="1142996" y="2116763"/>
            <a:chExt cx="15618785" cy="1769449"/>
          </a:xfrm>
        </p:grpSpPr>
        <p:sp>
          <p:nvSpPr>
            <p:cNvPr id="3" name="Rectangle 2"/>
            <p:cNvSpPr/>
            <p:nvPr/>
          </p:nvSpPr>
          <p:spPr>
            <a:xfrm>
              <a:off x="2743200" y="2695107"/>
              <a:ext cx="14018581" cy="707886"/>
            </a:xfrm>
            <a:prstGeom prst="rect">
              <a:avLst/>
            </a:prstGeom>
          </p:spPr>
          <p:txBody>
            <a:bodyPr wrap="none">
              <a:spAutoFit/>
            </a:bodyPr>
            <a:lstStyle/>
            <a:p>
              <a:r>
                <a:rPr lang="en-US" sz="4000">
                  <a:solidFill>
                    <a:srgbClr val="002060"/>
                  </a:solidFill>
                  <a:latin typeface="Arial" panose="020B0604020202020204" pitchFamily="34" charset="0"/>
                  <a:cs typeface="Arial" panose="020B0604020202020204" pitchFamily="34" charset="0"/>
                </a:rPr>
                <a:t>Quan sát Hình 1.1 và kể tên các thiết bị đóng cắt và lấy điện.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996" y="2116763"/>
              <a:ext cx="1769449" cy="1769449"/>
            </a:xfrm>
            <a:prstGeom prst="rect">
              <a:avLst/>
            </a:prstGeom>
          </p:spPr>
        </p:pic>
      </p:grpSp>
      <p:grpSp>
        <p:nvGrpSpPr>
          <p:cNvPr id="13" name="Group 12"/>
          <p:cNvGrpSpPr/>
          <p:nvPr/>
        </p:nvGrpSpPr>
        <p:grpSpPr>
          <a:xfrm>
            <a:off x="1295398" y="3547654"/>
            <a:ext cx="7543802" cy="5856292"/>
            <a:chOff x="1295398" y="3547654"/>
            <a:chExt cx="7543802" cy="5856292"/>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398" y="3547654"/>
              <a:ext cx="7543802" cy="5126856"/>
            </a:xfrm>
            <a:prstGeom prst="rect">
              <a:avLst/>
            </a:prstGeom>
          </p:spPr>
        </p:pic>
        <p:sp>
          <p:nvSpPr>
            <p:cNvPr id="12" name="TextBox 11"/>
            <p:cNvSpPr txBox="1"/>
            <p:nvPr/>
          </p:nvSpPr>
          <p:spPr>
            <a:xfrm>
              <a:off x="1651000" y="8819171"/>
              <a:ext cx="7162800" cy="584775"/>
            </a:xfrm>
            <a:prstGeom prst="rect">
              <a:avLst/>
            </a:prstGeom>
            <a:noFill/>
          </p:spPr>
          <p:txBody>
            <a:bodyPr wrap="square" rtlCol="0">
              <a:spAutoFit/>
            </a:bodyPr>
            <a:lstStyle/>
            <a:p>
              <a:pPr algn="ctr"/>
              <a:r>
                <a:rPr lang="vi-VN" sz="3200" b="1" i="1">
                  <a:latin typeface="Arial" panose="020B0604020202020204" pitchFamily="34" charset="0"/>
                  <a:cs typeface="Arial" panose="020B0604020202020204" pitchFamily="34" charset="0"/>
                </a:rPr>
                <a:t>Hình 1.1. </a:t>
              </a:r>
              <a:r>
                <a:rPr lang="vi-VN" sz="3200" i="1">
                  <a:latin typeface="Arial" panose="020B0604020202020204" pitchFamily="34" charset="0"/>
                  <a:cs typeface="Arial" panose="020B0604020202020204" pitchFamily="34" charset="0"/>
                </a:rPr>
                <a:t>Các thiết điện trong gia đình</a:t>
              </a:r>
              <a:endParaRPr lang="en-US" sz="3200" i="1">
                <a:latin typeface="Arial" panose="020B0604020202020204" pitchFamily="34" charset="0"/>
                <a:cs typeface="Arial" panose="020B0604020202020204" pitchFamily="34" charset="0"/>
              </a:endParaRPr>
            </a:p>
          </p:txBody>
        </p:sp>
      </p:grpSp>
      <p:sp>
        <p:nvSpPr>
          <p:cNvPr id="14" name="TextBox 13"/>
          <p:cNvSpPr txBox="1"/>
          <p:nvPr/>
        </p:nvSpPr>
        <p:spPr>
          <a:xfrm>
            <a:off x="9525000" y="4152900"/>
            <a:ext cx="6477000" cy="707886"/>
          </a:xfrm>
          <a:prstGeom prst="rect">
            <a:avLst/>
          </a:prstGeom>
          <a:noFill/>
        </p:spPr>
        <p:txBody>
          <a:bodyPr wrap="square" rtlCol="0">
            <a:spAutoFit/>
          </a:bodyPr>
          <a:lstStyle/>
          <a:p>
            <a:pPr marL="571500" indent="-571500">
              <a:buFont typeface="Wingdings" panose="05000000000000000000" pitchFamily="2" charset="2"/>
              <a:buChar char="§"/>
            </a:pPr>
            <a:r>
              <a:rPr lang="vi-VN" sz="4000" b="1">
                <a:solidFill>
                  <a:schemeClr val="accent6">
                    <a:lumMod val="75000"/>
                  </a:schemeClr>
                </a:solidFill>
                <a:latin typeface="Arial" panose="020B0604020202020204" pitchFamily="34" charset="0"/>
                <a:cs typeface="Arial" panose="020B0604020202020204" pitchFamily="34" charset="0"/>
              </a:rPr>
              <a:t>Thiết bị đóng cắt điện:</a:t>
            </a:r>
            <a:endParaRPr lang="en-US" sz="4000" b="1">
              <a:solidFill>
                <a:schemeClr val="accent6">
                  <a:lumMod val="75000"/>
                </a:schemeClr>
              </a:solidFill>
              <a:latin typeface="Arial" panose="020B0604020202020204" pitchFamily="34" charset="0"/>
              <a:cs typeface="Arial" panose="020B0604020202020204" pitchFamily="34" charset="0"/>
            </a:endParaRPr>
          </a:p>
        </p:txBody>
      </p:sp>
      <p:sp>
        <p:nvSpPr>
          <p:cNvPr id="15" name="Rectangle 14"/>
          <p:cNvSpPr/>
          <p:nvPr/>
        </p:nvSpPr>
        <p:spPr>
          <a:xfrm>
            <a:off x="10210800" y="5032835"/>
            <a:ext cx="2988319" cy="2862322"/>
          </a:xfrm>
          <a:prstGeom prst="rect">
            <a:avLst/>
          </a:prstGeom>
        </p:spPr>
        <p:txBody>
          <a:bodyPr wrap="none">
            <a:spAutoFit/>
          </a:bodyPr>
          <a:lstStyle/>
          <a:p>
            <a:pPr marL="742950" indent="-742950" algn="just">
              <a:lnSpc>
                <a:spcPct val="150000"/>
              </a:lnSpc>
              <a:buFont typeface="+mj-lt"/>
              <a:buAutoNum type="arabicPeriod"/>
            </a:pPr>
            <a:r>
              <a:rPr lang="vi-VN" sz="4000">
                <a:latin typeface="Arial" panose="020B0604020202020204" pitchFamily="34" charset="0"/>
                <a:cs typeface="Arial" panose="020B0604020202020204" pitchFamily="34" charset="0"/>
              </a:rPr>
              <a:t>Cầu dao</a:t>
            </a:r>
          </a:p>
          <a:p>
            <a:pPr marL="742950" indent="-742950" algn="just">
              <a:lnSpc>
                <a:spcPct val="150000"/>
              </a:lnSpc>
              <a:buFont typeface="+mj-lt"/>
              <a:buAutoNum type="arabicPeriod"/>
            </a:pPr>
            <a:r>
              <a:rPr lang="vi-VN" sz="4000">
                <a:latin typeface="Arial" panose="020B0604020202020204" pitchFamily="34" charset="0"/>
                <a:cs typeface="Arial" panose="020B0604020202020204" pitchFamily="34" charset="0"/>
              </a:rPr>
              <a:t>A</a:t>
            </a:r>
            <a:r>
              <a:rPr lang="en-US" sz="4000">
                <a:latin typeface="Arial" panose="020B0604020202020204" pitchFamily="34" charset="0"/>
                <a:cs typeface="Arial" panose="020B0604020202020204" pitchFamily="34" charset="0"/>
              </a:rPr>
              <a:t>ptomat </a:t>
            </a:r>
            <a:endParaRPr lang="vi-VN" sz="4000">
              <a:latin typeface="Arial" panose="020B0604020202020204" pitchFamily="34" charset="0"/>
              <a:cs typeface="Arial" panose="020B0604020202020204" pitchFamily="34" charset="0"/>
            </a:endParaRPr>
          </a:p>
          <a:p>
            <a:pPr marL="742950" indent="-742950" algn="just">
              <a:lnSpc>
                <a:spcPct val="150000"/>
              </a:lnSpc>
              <a:buFont typeface="+mj-lt"/>
              <a:buAutoNum type="arabicPeriod"/>
            </a:pPr>
            <a:r>
              <a:rPr lang="vi-VN" sz="4000">
                <a:latin typeface="Arial" panose="020B0604020202020204" pitchFamily="34" charset="0"/>
                <a:cs typeface="Arial" panose="020B0604020202020204" pitchFamily="34" charset="0"/>
              </a:rPr>
              <a:t>Công tắc</a:t>
            </a:r>
            <a:endParaRPr lang="en-US" sz="4000">
              <a:latin typeface="Arial" panose="020B0604020202020204" pitchFamily="34" charset="0"/>
              <a:cs typeface="Arial" panose="020B0604020202020204" pitchFamily="34" charset="0"/>
            </a:endParaRPr>
          </a:p>
        </p:txBody>
      </p:sp>
      <p:sp>
        <p:nvSpPr>
          <p:cNvPr id="16" name="TextBox 15"/>
          <p:cNvSpPr txBox="1"/>
          <p:nvPr/>
        </p:nvSpPr>
        <p:spPr>
          <a:xfrm>
            <a:off x="5857881" y="4324949"/>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3</a:t>
            </a:r>
            <a:endParaRPr lang="en-US" sz="4000">
              <a:solidFill>
                <a:srgbClr val="00B050"/>
              </a:solidFill>
              <a:latin typeface="Arial" panose="020B0604020202020204" pitchFamily="34" charset="0"/>
              <a:cs typeface="Arial" panose="020B0604020202020204" pitchFamily="34" charset="0"/>
            </a:endParaRPr>
          </a:p>
        </p:txBody>
      </p:sp>
      <p:sp>
        <p:nvSpPr>
          <p:cNvPr id="23" name="TextBox 22"/>
          <p:cNvSpPr txBox="1"/>
          <p:nvPr/>
        </p:nvSpPr>
        <p:spPr>
          <a:xfrm>
            <a:off x="1694178" y="5757139"/>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1</a:t>
            </a:r>
            <a:endParaRPr lang="en-US" sz="4000">
              <a:solidFill>
                <a:srgbClr val="00B050"/>
              </a:solidFill>
              <a:latin typeface="Arial" panose="020B0604020202020204" pitchFamily="34" charset="0"/>
              <a:cs typeface="Arial" panose="020B0604020202020204" pitchFamily="34" charset="0"/>
            </a:endParaRPr>
          </a:p>
        </p:txBody>
      </p:sp>
      <p:sp>
        <p:nvSpPr>
          <p:cNvPr id="24" name="TextBox 23"/>
          <p:cNvSpPr txBox="1"/>
          <p:nvPr/>
        </p:nvSpPr>
        <p:spPr>
          <a:xfrm>
            <a:off x="4524381" y="3668870"/>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2</a:t>
            </a:r>
            <a:endParaRPr lang="en-US" sz="4000">
              <a:solidFill>
                <a:srgbClr val="00B050"/>
              </a:solidFill>
              <a:latin typeface="Arial" panose="020B0604020202020204" pitchFamily="34" charset="0"/>
              <a:cs typeface="Arial" panose="020B0604020202020204" pitchFamily="34" charset="0"/>
            </a:endParaRPr>
          </a:p>
        </p:txBody>
      </p:sp>
      <p:sp>
        <p:nvSpPr>
          <p:cNvPr id="27" name="TextBox 10"/>
          <p:cNvSpPr txBox="1"/>
          <p:nvPr/>
        </p:nvSpPr>
        <p:spPr>
          <a:xfrm>
            <a:off x="5857881" y="1341626"/>
            <a:ext cx="6629400" cy="978528"/>
          </a:xfrm>
          <a:prstGeom prst="rect">
            <a:avLst/>
          </a:prstGeom>
        </p:spPr>
        <p:txBody>
          <a:bodyPr lIns="254000" tIns="254000" rIns="254000" bIns="254000" rtlCol="0" anchor="ctr"/>
          <a:lstStyle/>
          <a:p>
            <a:pPr algn="ctr"/>
            <a:r>
              <a:rPr lang="vi-VN" sz="6000" b="1">
                <a:solidFill>
                  <a:schemeClr val="tx2">
                    <a:lumMod val="75000"/>
                  </a:schemeClr>
                </a:solidFill>
                <a:latin typeface="Arial" panose="020B0604020202020204" pitchFamily="34" charset="0"/>
                <a:cs typeface="Arial" panose="020B0604020202020204" pitchFamily="34" charset="0"/>
              </a:rPr>
              <a:t>KHỞI ĐỘNG</a:t>
            </a:r>
            <a:endParaRPr lang="en-US" sz="6000" b="1">
              <a:solidFill>
                <a:schemeClr val="tx2">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stretch>
            <a:fillRect/>
          </a:stretch>
        </p:blipFill>
        <p:spPr>
          <a:xfrm>
            <a:off x="15069029" y="6244173"/>
            <a:ext cx="3218967" cy="4115157"/>
          </a:xfrm>
          <a:prstGeom prst="rect">
            <a:avLst/>
          </a:prstGeom>
        </p:spPr>
      </p:pic>
    </p:spTree>
    <p:extLst>
      <p:ext uri="{BB962C8B-B14F-4D97-AF65-F5344CB8AC3E}">
        <p14:creationId xmlns:p14="http://schemas.microsoft.com/office/powerpoint/2010/main" val="47663281"/>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fade">
                                      <p:cBhvr>
                                        <p:cTn id="30" dur="500"/>
                                        <p:tgtEl>
                                          <p:spTgt spid="15">
                                            <p:txEl>
                                              <p:pRg st="1" end="1"/>
                                            </p:txEl>
                                          </p:spTgt>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animEffect transition="in" filter="fade">
                                      <p:cBhvr>
                                        <p:cTn id="39" dur="500"/>
                                        <p:tgtEl>
                                          <p:spTgt spid="15">
                                            <p:txEl>
                                              <p:pRg st="2" end="2"/>
                                            </p:txEl>
                                          </p:spTgt>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3"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4" name="Rectangle 3"/>
          <p:cNvSpPr/>
          <p:nvPr/>
        </p:nvSpPr>
        <p:spPr>
          <a:xfrm>
            <a:off x="1518920" y="5143500"/>
            <a:ext cx="6683240"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Công tắc có cấu tạo gồm:</a:t>
            </a:r>
          </a:p>
        </p:txBody>
      </p:sp>
      <p:pic>
        <p:nvPicPr>
          <p:cNvPr id="9" name="Picture 8"/>
          <p:cNvPicPr>
            <a:picLocks noChangeAspect="1"/>
          </p:cNvPicPr>
          <p:nvPr/>
        </p:nvPicPr>
        <p:blipFill>
          <a:blip r:embed="rId2"/>
          <a:stretch>
            <a:fillRect/>
          </a:stretch>
        </p:blipFill>
        <p:spPr>
          <a:xfrm>
            <a:off x="13868400" y="571500"/>
            <a:ext cx="3814925" cy="3771900"/>
          </a:xfrm>
          <a:prstGeom prst="rect">
            <a:avLst/>
          </a:prstGeom>
        </p:spPr>
      </p:pic>
      <p:grpSp>
        <p:nvGrpSpPr>
          <p:cNvPr id="3" name="Group 2"/>
          <p:cNvGrpSpPr/>
          <p:nvPr/>
        </p:nvGrpSpPr>
        <p:grpSpPr>
          <a:xfrm>
            <a:off x="1524000" y="876300"/>
            <a:ext cx="11963400" cy="3794015"/>
            <a:chOff x="1524000" y="876300"/>
            <a:chExt cx="11963400" cy="3794015"/>
          </a:xfrm>
        </p:grpSpPr>
        <p:sp>
          <p:nvSpPr>
            <p:cNvPr id="2" name="Rectangle 1"/>
            <p:cNvSpPr/>
            <p:nvPr/>
          </p:nvSpPr>
          <p:spPr>
            <a:xfrm>
              <a:off x="1524000" y="876300"/>
              <a:ext cx="11963400" cy="3785652"/>
            </a:xfrm>
            <a:prstGeom prst="rect">
              <a:avLst/>
            </a:prstGeom>
          </p:spPr>
          <p:txBody>
            <a:bodyPr wrap="square">
              <a:spAutoFit/>
            </a:bodyPr>
            <a:lstStyle/>
            <a:p>
              <a:pPr algn="just">
                <a:lnSpc>
                  <a:spcPct val="150000"/>
                </a:lnSpc>
              </a:pPr>
              <a:r>
                <a:rPr lang="vi-VN" sz="4000" b="1">
                  <a:latin typeface="Arial" panose="020B0604020202020204" pitchFamily="34" charset="0"/>
                  <a:cs typeface="Arial" panose="020B0604020202020204" pitchFamily="34" charset="0"/>
                </a:rPr>
                <a:t>► Công tắc </a:t>
              </a:r>
              <a:r>
                <a:rPr lang="vi-VN" sz="4000">
                  <a:latin typeface="Arial" panose="020B0604020202020204" pitchFamily="34" charset="0"/>
                  <a:cs typeface="Arial" panose="020B0604020202020204" pitchFamily="34" charset="0"/>
                </a:rPr>
                <a:t>là thiết bị điện được sử dụng phổ biến trong mạng điện gia đình, có chức năng đóng, cắt bằng tay dòng điện qua bóng đèn để điều khiển bóng đèn sáng, tắt.</a:t>
              </a:r>
              <a:endParaRPr lang="en-US" sz="40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7162800" y="4046221"/>
              <a:ext cx="2400359" cy="624094"/>
            </a:xfrm>
            <a:prstGeom prst="rect">
              <a:avLst/>
            </a:prstGeom>
          </p:spPr>
        </p:pic>
        <p:pic>
          <p:nvPicPr>
            <p:cNvPr id="11" name="Picture 10"/>
            <p:cNvPicPr>
              <a:picLocks noChangeAspect="1"/>
            </p:cNvPicPr>
            <p:nvPr/>
          </p:nvPicPr>
          <p:blipFill>
            <a:blip r:embed="rId4"/>
            <a:stretch>
              <a:fillRect/>
            </a:stretch>
          </p:blipFill>
          <p:spPr>
            <a:xfrm>
              <a:off x="10515600" y="4138556"/>
              <a:ext cx="2514732" cy="342004"/>
            </a:xfrm>
            <a:prstGeom prst="rect">
              <a:avLst/>
            </a:prstGeom>
          </p:spPr>
        </p:pic>
      </p:gr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7010400" y="7349505"/>
            <a:ext cx="4702910" cy="2937495"/>
          </a:xfrm>
          <a:prstGeom prst="rect">
            <a:avLst/>
          </a:prstGeom>
        </p:spPr>
      </p:pic>
      <p:cxnSp>
        <p:nvCxnSpPr>
          <p:cNvPr id="14" name="Elbow Connector 13"/>
          <p:cNvCxnSpPr/>
          <p:nvPr/>
        </p:nvCxnSpPr>
        <p:spPr>
          <a:xfrm rot="10800000">
            <a:off x="4954119" y="8464311"/>
            <a:ext cx="3502442" cy="353941"/>
          </a:xfrm>
          <a:prstGeom prst="bentConnector3">
            <a:avLst/>
          </a:prstGeom>
          <a:ln w="3810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53760" y="8110368"/>
            <a:ext cx="2726939" cy="707886"/>
          </a:xfrm>
          <a:prstGeom prst="rect">
            <a:avLst/>
          </a:prstGeom>
          <a:noFill/>
        </p:spPr>
        <p:txBody>
          <a:bodyPr wrap="square" rtlCol="0">
            <a:spAutoFit/>
          </a:bodyPr>
          <a:lstStyle/>
          <a:p>
            <a:r>
              <a:rPr lang="vi-VN" sz="4000">
                <a:solidFill>
                  <a:srgbClr val="C00000"/>
                </a:solidFill>
                <a:latin typeface="Arial" panose="020B0604020202020204" pitchFamily="34" charset="0"/>
                <a:cs typeface="Arial" panose="020B0604020202020204" pitchFamily="34" charset="0"/>
              </a:rPr>
              <a:t>Nút bật tắt</a:t>
            </a:r>
            <a:endParaRPr lang="en-US" sz="4000">
              <a:solidFill>
                <a:srgbClr val="C00000"/>
              </a:solidFill>
              <a:latin typeface="Arial" panose="020B0604020202020204" pitchFamily="34" charset="0"/>
              <a:cs typeface="Arial" panose="020B0604020202020204" pitchFamily="34" charset="0"/>
            </a:endParaRPr>
          </a:p>
        </p:txBody>
      </p:sp>
      <p:cxnSp>
        <p:nvCxnSpPr>
          <p:cNvPr id="20" name="Elbow Connector 19"/>
          <p:cNvCxnSpPr>
            <a:endCxn id="22" idx="2"/>
          </p:cNvCxnSpPr>
          <p:nvPr/>
        </p:nvCxnSpPr>
        <p:spPr>
          <a:xfrm rot="16200000" flipV="1">
            <a:off x="8773854" y="7272941"/>
            <a:ext cx="1274715" cy="403075"/>
          </a:xfrm>
          <a:prstGeom prst="bentConnector3">
            <a:avLst/>
          </a:prstGeom>
          <a:ln w="3810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625556" y="6129235"/>
            <a:ext cx="3168233" cy="707886"/>
          </a:xfrm>
          <a:prstGeom prst="rect">
            <a:avLst/>
          </a:prstGeom>
          <a:noFill/>
        </p:spPr>
        <p:txBody>
          <a:bodyPr wrap="square" rtlCol="0">
            <a:spAutoFit/>
          </a:bodyPr>
          <a:lstStyle/>
          <a:p>
            <a:r>
              <a:rPr lang="vi-VN" sz="4000">
                <a:solidFill>
                  <a:srgbClr val="C00000"/>
                </a:solidFill>
                <a:latin typeface="Arial" panose="020B0604020202020204" pitchFamily="34" charset="0"/>
                <a:cs typeface="Arial" panose="020B0604020202020204" pitchFamily="34" charset="0"/>
              </a:rPr>
              <a:t>Vỏ công tắc</a:t>
            </a:r>
            <a:endParaRPr lang="en-US" sz="4000">
              <a:solidFill>
                <a:srgbClr val="C00000"/>
              </a:solidFill>
              <a:latin typeface="Arial" panose="020B0604020202020204" pitchFamily="34" charset="0"/>
              <a:cs typeface="Arial" panose="020B0604020202020204" pitchFamily="34" charset="0"/>
            </a:endParaRPr>
          </a:p>
        </p:txBody>
      </p:sp>
      <p:cxnSp>
        <p:nvCxnSpPr>
          <p:cNvPr id="27" name="Elbow Connector 26"/>
          <p:cNvCxnSpPr>
            <a:endCxn id="32" idx="1"/>
          </p:cNvCxnSpPr>
          <p:nvPr/>
        </p:nvCxnSpPr>
        <p:spPr>
          <a:xfrm flipV="1">
            <a:off x="10286010" y="7899152"/>
            <a:ext cx="2685370" cy="318553"/>
          </a:xfrm>
          <a:prstGeom prst="bentConnector3">
            <a:avLst/>
          </a:prstGeom>
          <a:ln w="3810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2971380" y="7545209"/>
            <a:ext cx="4035079" cy="707886"/>
          </a:xfrm>
          <a:prstGeom prst="rect">
            <a:avLst/>
          </a:prstGeom>
        </p:spPr>
        <p:txBody>
          <a:bodyPr wrap="none">
            <a:spAutoFit/>
          </a:bodyPr>
          <a:lstStyle/>
          <a:p>
            <a:r>
              <a:rPr lang="en-US" sz="4000">
                <a:solidFill>
                  <a:srgbClr val="C00000"/>
                </a:solidFill>
                <a:latin typeface="Arial" panose="020B0604020202020204" pitchFamily="34" charset="0"/>
                <a:cs typeface="Arial" panose="020B0604020202020204" pitchFamily="34" charset="0"/>
              </a:rPr>
              <a:t>Các cực nối điện</a:t>
            </a:r>
          </a:p>
        </p:txBody>
      </p:sp>
    </p:spTree>
    <p:extLst>
      <p:ext uri="{BB962C8B-B14F-4D97-AF65-F5344CB8AC3E}">
        <p14:creationId xmlns:p14="http://schemas.microsoft.com/office/powerpoint/2010/main" val="72293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2"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2" name="Group 1"/>
          <p:cNvGrpSpPr/>
          <p:nvPr/>
        </p:nvGrpSpPr>
        <p:grpSpPr>
          <a:xfrm>
            <a:off x="1066800" y="758930"/>
            <a:ext cx="15324764" cy="2837622"/>
            <a:chOff x="905836" y="7315200"/>
            <a:chExt cx="15324764" cy="2837622"/>
          </a:xfrm>
        </p:grpSpPr>
        <p:sp>
          <p:nvSpPr>
            <p:cNvPr id="3" name="Rounded Rectangle 2"/>
            <p:cNvSpPr/>
            <p:nvPr/>
          </p:nvSpPr>
          <p:spPr>
            <a:xfrm>
              <a:off x="1981200" y="7315200"/>
              <a:ext cx="14249400" cy="2362200"/>
            </a:xfrm>
            <a:prstGeom prst="roundRect">
              <a:avLst/>
            </a:prstGeom>
            <a:solidFill>
              <a:schemeClr val="bg1"/>
            </a:solidFill>
            <a:ln w="381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836" y="7677093"/>
              <a:ext cx="2150727" cy="2475729"/>
            </a:xfrm>
            <a:prstGeom prst="rect">
              <a:avLst/>
            </a:prstGeom>
          </p:spPr>
        </p:pic>
        <p:sp>
          <p:nvSpPr>
            <p:cNvPr id="5" name="Rectangle 4"/>
            <p:cNvSpPr/>
            <p:nvPr/>
          </p:nvSpPr>
          <p:spPr>
            <a:xfrm>
              <a:off x="3302144" y="7508494"/>
              <a:ext cx="12190113"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Bộ phận nào của công tắc có chức năng đóng, cắt dòng điện đi qua bóng đèn?</a:t>
              </a:r>
            </a:p>
          </p:txBody>
        </p:sp>
      </p:grpSp>
      <p:sp>
        <p:nvSpPr>
          <p:cNvPr id="6" name="Freeform 10"/>
          <p:cNvSpPr/>
          <p:nvPr/>
        </p:nvSpPr>
        <p:spPr>
          <a:xfrm>
            <a:off x="9558164" y="3626899"/>
            <a:ext cx="2786235" cy="1854112"/>
          </a:xfrm>
          <a:custGeom>
            <a:avLst/>
            <a:gdLst/>
            <a:ahLst/>
            <a:cxnLst/>
            <a:rect l="l" t="t" r="r" b="b"/>
            <a:pathLst>
              <a:path w="2320975" h="1544503">
                <a:moveTo>
                  <a:pt x="0" y="0"/>
                </a:moveTo>
                <a:lnTo>
                  <a:pt x="2320975" y="0"/>
                </a:lnTo>
                <a:lnTo>
                  <a:pt x="2320975" y="1544503"/>
                </a:lnTo>
                <a:lnTo>
                  <a:pt x="0" y="154450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cxnSp>
        <p:nvCxnSpPr>
          <p:cNvPr id="8" name="Straight Connector 7"/>
          <p:cNvCxnSpPr/>
          <p:nvPr/>
        </p:nvCxnSpPr>
        <p:spPr>
          <a:xfrm flipH="1" flipV="1">
            <a:off x="7072105" y="3980734"/>
            <a:ext cx="2757695" cy="2670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01476" y="3626790"/>
            <a:ext cx="2670629" cy="707886"/>
          </a:xfrm>
          <a:prstGeom prst="rect">
            <a:avLst/>
          </a:prstGeom>
          <a:noFill/>
        </p:spPr>
        <p:txBody>
          <a:bodyPr wrap="square" rtlCol="0">
            <a:spAutoFit/>
          </a:bodyPr>
          <a:lstStyle/>
          <a:p>
            <a:pPr algn="r"/>
            <a:r>
              <a:rPr lang="vi-VN" sz="4000">
                <a:latin typeface="Arial" panose="020B0604020202020204" pitchFamily="34" charset="0"/>
                <a:cs typeface="Arial" panose="020B0604020202020204" pitchFamily="34" charset="0"/>
              </a:rPr>
              <a:t>Nút bật tắt</a:t>
            </a:r>
            <a:endParaRPr lang="en-US" sz="4000">
              <a:latin typeface="Arial" panose="020B0604020202020204" pitchFamily="34" charset="0"/>
              <a:cs typeface="Arial" panose="020B0604020202020204" pitchFamily="34" charset="0"/>
            </a:endParaRPr>
          </a:p>
        </p:txBody>
      </p:sp>
      <p:grpSp>
        <p:nvGrpSpPr>
          <p:cNvPr id="16" name="Group 15"/>
          <p:cNvGrpSpPr/>
          <p:nvPr/>
        </p:nvGrpSpPr>
        <p:grpSpPr>
          <a:xfrm>
            <a:off x="1752600" y="5981700"/>
            <a:ext cx="6216483" cy="3993217"/>
            <a:chOff x="1784517" y="5905500"/>
            <a:chExt cx="6216483" cy="3993217"/>
          </a:xfrm>
        </p:grpSpPr>
        <p:sp>
          <p:nvSpPr>
            <p:cNvPr id="11" name="Freeform 4"/>
            <p:cNvSpPr/>
            <p:nvPr/>
          </p:nvSpPr>
          <p:spPr>
            <a:xfrm>
              <a:off x="2142164" y="5905500"/>
              <a:ext cx="5501190" cy="2489288"/>
            </a:xfrm>
            <a:custGeom>
              <a:avLst/>
              <a:gdLst/>
              <a:ahLst/>
              <a:cxnLst/>
              <a:rect l="l" t="t" r="r" b="b"/>
              <a:pathLst>
                <a:path w="4961347" h="2245009">
                  <a:moveTo>
                    <a:pt x="0" y="0"/>
                  </a:moveTo>
                  <a:lnTo>
                    <a:pt x="4961347" y="0"/>
                  </a:lnTo>
                  <a:lnTo>
                    <a:pt x="4961347" y="2245009"/>
                  </a:lnTo>
                  <a:lnTo>
                    <a:pt x="0" y="2245009"/>
                  </a:lnTo>
                  <a:lnTo>
                    <a:pt x="0" y="0"/>
                  </a:lnTo>
                  <a:close/>
                </a:path>
              </a:pathLst>
            </a:custGeom>
            <a:blipFill>
              <a:blip r:embed="rId5"/>
              <a:stretch>
                <a:fillRect/>
              </a:stretch>
            </a:blipFill>
          </p:spPr>
        </p:sp>
        <p:sp>
          <p:nvSpPr>
            <p:cNvPr id="15" name="TextBox 14"/>
            <p:cNvSpPr txBox="1"/>
            <p:nvPr/>
          </p:nvSpPr>
          <p:spPr>
            <a:xfrm>
              <a:off x="1784517" y="8592654"/>
              <a:ext cx="6216483" cy="1306063"/>
            </a:xfrm>
            <a:prstGeom prst="rect">
              <a:avLst/>
            </a:prstGeom>
            <a:noFill/>
          </p:spPr>
          <p:txBody>
            <a:bodyPr wrap="square" rtlCol="0">
              <a:spAutoFit/>
            </a:bodyPr>
            <a:lstStyle/>
            <a:p>
              <a:pPr algn="ctr">
                <a:lnSpc>
                  <a:spcPct val="130000"/>
                </a:lnSpc>
              </a:pPr>
              <a:r>
                <a:rPr lang="vi-VN" sz="3200" i="1">
                  <a:latin typeface="Arial" panose="020B0604020202020204" pitchFamily="34" charset="0"/>
                  <a:cs typeface="Arial" panose="020B0604020202020204" pitchFamily="34" charset="0"/>
                </a:rPr>
                <a:t>Công tắc mở không có dòng điện chạy qua bóng đèn</a:t>
              </a:r>
              <a:endParaRPr lang="en-US" sz="3200" i="1">
                <a:latin typeface="Arial" panose="020B0604020202020204" pitchFamily="34" charset="0"/>
                <a:cs typeface="Arial" panose="020B0604020202020204" pitchFamily="34" charset="0"/>
              </a:endParaRPr>
            </a:p>
          </p:txBody>
        </p:sp>
      </p:grpSp>
      <p:grpSp>
        <p:nvGrpSpPr>
          <p:cNvPr id="19" name="Group 18"/>
          <p:cNvGrpSpPr/>
          <p:nvPr/>
        </p:nvGrpSpPr>
        <p:grpSpPr>
          <a:xfrm>
            <a:off x="10175081" y="5981700"/>
            <a:ext cx="6216483" cy="4118370"/>
            <a:chOff x="9982200" y="5923167"/>
            <a:chExt cx="6216483" cy="4118370"/>
          </a:xfrm>
        </p:grpSpPr>
        <p:sp>
          <p:nvSpPr>
            <p:cNvPr id="12" name="Freeform 6"/>
            <p:cNvSpPr/>
            <p:nvPr/>
          </p:nvSpPr>
          <p:spPr>
            <a:xfrm>
              <a:off x="10592342" y="5923167"/>
              <a:ext cx="5060879" cy="2606353"/>
            </a:xfrm>
            <a:custGeom>
              <a:avLst/>
              <a:gdLst/>
              <a:ahLst/>
              <a:cxnLst/>
              <a:rect l="l" t="t" r="r" b="b"/>
              <a:pathLst>
                <a:path w="4931967" h="2539963">
                  <a:moveTo>
                    <a:pt x="0" y="0"/>
                  </a:moveTo>
                  <a:lnTo>
                    <a:pt x="4931967" y="0"/>
                  </a:lnTo>
                  <a:lnTo>
                    <a:pt x="4931967" y="2539963"/>
                  </a:lnTo>
                  <a:lnTo>
                    <a:pt x="0" y="2539963"/>
                  </a:lnTo>
                  <a:lnTo>
                    <a:pt x="0" y="0"/>
                  </a:lnTo>
                  <a:close/>
                </a:path>
              </a:pathLst>
            </a:custGeom>
            <a:blipFill>
              <a:blip r:embed="rId6"/>
              <a:stretch>
                <a:fillRect/>
              </a:stretch>
            </a:blipFill>
          </p:spPr>
        </p:sp>
        <p:sp>
          <p:nvSpPr>
            <p:cNvPr id="18" name="TextBox 17"/>
            <p:cNvSpPr txBox="1"/>
            <p:nvPr/>
          </p:nvSpPr>
          <p:spPr>
            <a:xfrm>
              <a:off x="9982200" y="8668854"/>
              <a:ext cx="6216483" cy="1372683"/>
            </a:xfrm>
            <a:prstGeom prst="rect">
              <a:avLst/>
            </a:prstGeom>
            <a:noFill/>
          </p:spPr>
          <p:txBody>
            <a:bodyPr wrap="square" rtlCol="0">
              <a:spAutoFit/>
            </a:bodyPr>
            <a:lstStyle/>
            <a:p>
              <a:pPr algn="ctr">
                <a:lnSpc>
                  <a:spcPct val="130000"/>
                </a:lnSpc>
              </a:pPr>
              <a:r>
                <a:rPr lang="vi-VN" sz="3200" i="1">
                  <a:latin typeface="Arial" panose="020B0604020202020204" pitchFamily="34" charset="0"/>
                  <a:cs typeface="Arial" panose="020B0604020202020204" pitchFamily="34" charset="0"/>
                </a:rPr>
                <a:t>Công tắc đóng, dòng điện chạy qua bóng đèn làm đèn sáng</a:t>
              </a:r>
              <a:endParaRPr lang="en-US" sz="32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990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2" name="Rectangle 1"/>
          <p:cNvSpPr/>
          <p:nvPr/>
        </p:nvSpPr>
        <p:spPr>
          <a:xfrm>
            <a:off x="1803399" y="7120016"/>
            <a:ext cx="10363202" cy="707886"/>
          </a:xfrm>
          <a:prstGeom prst="rect">
            <a:avLst/>
          </a:prstGeom>
        </p:spPr>
        <p:txBody>
          <a:bodyPr wrap="square">
            <a:spAutoFit/>
          </a:bodyPr>
          <a:lstStyle/>
          <a:p>
            <a:pPr algn="just"/>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Các thông số kĩ thuật chính </a:t>
            </a:r>
            <a:r>
              <a:rPr lang="vi-VN" sz="4000">
                <a:latin typeface="Arial" panose="020B0604020202020204" pitchFamily="34" charset="0"/>
                <a:cs typeface="Arial" panose="020B0604020202020204" pitchFamily="34" charset="0"/>
              </a:rPr>
              <a:t>của công tắc</a:t>
            </a:r>
            <a:r>
              <a:rPr lang="en-US" sz="4000">
                <a:latin typeface="Arial" panose="020B0604020202020204" pitchFamily="34" charset="0"/>
                <a:cs typeface="Arial" panose="020B0604020202020204" pitchFamily="34" charset="0"/>
              </a:rPr>
              <a:t>:</a:t>
            </a:r>
          </a:p>
        </p:txBody>
      </p:sp>
      <p:grpSp>
        <p:nvGrpSpPr>
          <p:cNvPr id="3" name="Group 2"/>
          <p:cNvGrpSpPr/>
          <p:nvPr/>
        </p:nvGrpSpPr>
        <p:grpSpPr>
          <a:xfrm>
            <a:off x="1066800" y="758930"/>
            <a:ext cx="15324764" cy="2837622"/>
            <a:chOff x="905836" y="7315200"/>
            <a:chExt cx="15324764" cy="2837622"/>
          </a:xfrm>
        </p:grpSpPr>
        <p:sp>
          <p:nvSpPr>
            <p:cNvPr id="4" name="Rounded Rectangle 3"/>
            <p:cNvSpPr/>
            <p:nvPr/>
          </p:nvSpPr>
          <p:spPr>
            <a:xfrm>
              <a:off x="1981200" y="7315200"/>
              <a:ext cx="14249400" cy="2362200"/>
            </a:xfrm>
            <a:prstGeom prst="roundRect">
              <a:avLst/>
            </a:prstGeom>
            <a:solidFill>
              <a:schemeClr val="bg1"/>
            </a:solidFill>
            <a:ln w="381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836" y="7677093"/>
              <a:ext cx="2150727" cy="2475729"/>
            </a:xfrm>
            <a:prstGeom prst="rect">
              <a:avLst/>
            </a:prstGeom>
          </p:spPr>
        </p:pic>
        <p:sp>
          <p:nvSpPr>
            <p:cNvPr id="6" name="Rectangle 5"/>
            <p:cNvSpPr/>
            <p:nvPr/>
          </p:nvSpPr>
          <p:spPr>
            <a:xfrm>
              <a:off x="3496636" y="7491042"/>
              <a:ext cx="11776638"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Trên vỏ công tắc có ghi 10A – 250V. Hãy giải thích ý nghĩa thông số kĩ thuật đó.</a:t>
              </a:r>
            </a:p>
          </p:txBody>
        </p:sp>
      </p:grpSp>
      <p:sp>
        <p:nvSpPr>
          <p:cNvPr id="7" name="Oval 6"/>
          <p:cNvSpPr/>
          <p:nvPr/>
        </p:nvSpPr>
        <p:spPr>
          <a:xfrm>
            <a:off x="4419600" y="3701188"/>
            <a:ext cx="1944220" cy="1944220"/>
          </a:xfrm>
          <a:prstGeom prst="ellips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10A</a:t>
            </a:r>
            <a:endParaRPr lang="en-US" sz="4000" b="1">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1828799" y="5779046"/>
            <a:ext cx="7197804" cy="707886"/>
          </a:xfrm>
          <a:prstGeom prst="rect">
            <a:avLst/>
          </a:prstGeom>
        </p:spPr>
        <p:txBody>
          <a:bodyPr wrap="none">
            <a:spAutoFit/>
          </a:bodyPr>
          <a:lstStyle/>
          <a:p>
            <a:r>
              <a:rPr lang="vi-VN" sz="4000">
                <a:solidFill>
                  <a:srgbClr val="002060"/>
                </a:solidFill>
                <a:latin typeface="Arial" panose="020B0604020202020204" pitchFamily="34" charset="0"/>
                <a:cs typeface="Arial" panose="020B0604020202020204" pitchFamily="34" charset="0"/>
              </a:rPr>
              <a:t>Cường độ dòng điện định mức</a:t>
            </a:r>
            <a:endParaRPr lang="en-US" sz="4000">
              <a:solidFill>
                <a:srgbClr val="002060"/>
              </a:solidFill>
              <a:latin typeface="Arial" panose="020B0604020202020204" pitchFamily="34" charset="0"/>
              <a:cs typeface="Arial" panose="020B0604020202020204" pitchFamily="34" charset="0"/>
            </a:endParaRPr>
          </a:p>
        </p:txBody>
      </p:sp>
      <p:sp>
        <p:nvSpPr>
          <p:cNvPr id="9" name="Oval 8"/>
          <p:cNvSpPr/>
          <p:nvPr/>
        </p:nvSpPr>
        <p:spPr>
          <a:xfrm>
            <a:off x="12192001" y="3701188"/>
            <a:ext cx="1944220" cy="1944220"/>
          </a:xfrm>
          <a:prstGeom prst="ellipse">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250V</a:t>
            </a:r>
            <a:endParaRPr lang="en-US" sz="4000" b="1">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11046383" y="5779046"/>
            <a:ext cx="4235455" cy="707886"/>
          </a:xfrm>
          <a:prstGeom prst="rect">
            <a:avLst/>
          </a:prstGeom>
        </p:spPr>
        <p:txBody>
          <a:bodyPr wrap="none">
            <a:spAutoFit/>
          </a:bodyPr>
          <a:lstStyle/>
          <a:p>
            <a:r>
              <a:rPr lang="vi-VN" sz="4000">
                <a:solidFill>
                  <a:srgbClr val="002060"/>
                </a:solidFill>
                <a:latin typeface="Arial" panose="020B0604020202020204" pitchFamily="34" charset="0"/>
                <a:cs typeface="Arial" panose="020B0604020202020204" pitchFamily="34" charset="0"/>
              </a:rPr>
              <a:t>Điện áp định mức</a:t>
            </a:r>
            <a:endParaRPr lang="en-US" sz="4000">
              <a:solidFill>
                <a:srgbClr val="002060"/>
              </a:solidFill>
              <a:latin typeface="Arial" panose="020B0604020202020204" pitchFamily="34" charset="0"/>
              <a:cs typeface="Arial" panose="020B0604020202020204" pitchFamily="34" charset="0"/>
            </a:endParaRPr>
          </a:p>
        </p:txBody>
      </p:sp>
      <p:sp>
        <p:nvSpPr>
          <p:cNvPr id="11" name="Rounded Rectangle 10"/>
          <p:cNvSpPr/>
          <p:nvPr/>
        </p:nvSpPr>
        <p:spPr>
          <a:xfrm>
            <a:off x="1828800" y="8283852"/>
            <a:ext cx="5029200" cy="1182796"/>
          </a:xfrm>
          <a:prstGeom prst="roundRect">
            <a:avLst/>
          </a:prstGeom>
          <a:solidFill>
            <a:schemeClr val="accent2">
              <a:lumMod val="75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bg1"/>
                </a:solidFill>
                <a:latin typeface="Arial" panose="020B0604020202020204" pitchFamily="34" charset="0"/>
                <a:cs typeface="Arial" panose="020B0604020202020204" pitchFamily="34" charset="0"/>
              </a:rPr>
              <a:t>Điện áp định mức</a:t>
            </a:r>
            <a:endParaRPr lang="en-US" sz="4000">
              <a:solidFill>
                <a:schemeClr val="bg1"/>
              </a:solidFill>
              <a:latin typeface="Arial" panose="020B0604020202020204" pitchFamily="34" charset="0"/>
              <a:cs typeface="Arial" panose="020B0604020202020204" pitchFamily="34" charset="0"/>
            </a:endParaRPr>
          </a:p>
        </p:txBody>
      </p:sp>
      <p:sp>
        <p:nvSpPr>
          <p:cNvPr id="12" name="Rounded Rectangle 11"/>
          <p:cNvSpPr/>
          <p:nvPr/>
        </p:nvSpPr>
        <p:spPr>
          <a:xfrm>
            <a:off x="7622794" y="8283852"/>
            <a:ext cx="7659044" cy="1182796"/>
          </a:xfrm>
          <a:prstGeom prst="roundRect">
            <a:avLst/>
          </a:prstGeom>
          <a:solidFill>
            <a:schemeClr val="accent5">
              <a:lumMod val="75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bg1"/>
                </a:solidFill>
                <a:cs typeface="Arial" panose="020B0604020202020204" pitchFamily="34" charset="0"/>
              </a:rPr>
              <a:t>Cường độ dòng điện định mức</a:t>
            </a:r>
            <a:endParaRPr lang="en-US" sz="4000">
              <a:solidFill>
                <a:schemeClr val="bg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a:stretch>
            <a:fillRect/>
          </a:stretch>
        </p:blipFill>
        <p:spPr>
          <a:xfrm>
            <a:off x="15621000" y="6635198"/>
            <a:ext cx="2667000" cy="3644182"/>
          </a:xfrm>
          <a:prstGeom prst="rect">
            <a:avLst/>
          </a:prstGeom>
        </p:spPr>
      </p:pic>
    </p:spTree>
    <p:extLst>
      <p:ext uri="{BB962C8B-B14F-4D97-AF65-F5344CB8AC3E}">
        <p14:creationId xmlns:p14="http://schemas.microsoft.com/office/powerpoint/2010/main" val="2183057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P spid="10" grpId="0"/>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12" name="Group 2"/>
          <p:cNvGrpSpPr/>
          <p:nvPr/>
        </p:nvGrpSpPr>
        <p:grpSpPr>
          <a:xfrm>
            <a:off x="-190500" y="7230265"/>
            <a:ext cx="18669000" cy="3247235"/>
            <a:chOff x="0" y="0"/>
            <a:chExt cx="4741333" cy="824695"/>
          </a:xfrm>
        </p:grpSpPr>
        <p:sp>
          <p:nvSpPr>
            <p:cNvPr id="1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14" name="TextBox 4"/>
            <p:cNvSpPr txBox="1"/>
            <p:nvPr/>
          </p:nvSpPr>
          <p:spPr>
            <a:xfrm>
              <a:off x="0" y="38100"/>
              <a:ext cx="4741333" cy="786595"/>
            </a:xfrm>
            <a:prstGeom prst="rect">
              <a:avLst/>
            </a:prstGeom>
          </p:spPr>
          <p:txBody>
            <a:bodyPr lIns="50800" tIns="50800" rIns="50800" bIns="50800" rtlCol="0" anchor="ctr"/>
            <a:lstStyle/>
            <a:p>
              <a:pPr algn="ctr">
                <a:lnSpc>
                  <a:spcPts val="2694"/>
                </a:lnSpc>
                <a:spcBef>
                  <a:spcPct val="0"/>
                </a:spcBef>
              </a:pPr>
              <a:endParaRPr>
                <a:solidFill>
                  <a:prstClr val="black"/>
                </a:solidFill>
              </a:endParaRPr>
            </a:p>
          </p:txBody>
        </p:sp>
      </p:grpSp>
      <p:sp>
        <p:nvSpPr>
          <p:cNvPr id="21" name="Freeform 9"/>
          <p:cNvSpPr/>
          <p:nvPr/>
        </p:nvSpPr>
        <p:spPr>
          <a:xfrm flipH="1">
            <a:off x="654199"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2"/>
            <a:stretch>
              <a:fillRect b="-67455"/>
            </a:stretch>
          </a:blipFill>
        </p:spPr>
      </p:sp>
      <p:sp>
        <p:nvSpPr>
          <p:cNvPr id="22" name="TextBox 14"/>
          <p:cNvSpPr txBox="1"/>
          <p:nvPr/>
        </p:nvSpPr>
        <p:spPr>
          <a:xfrm>
            <a:off x="6521597" y="1752147"/>
            <a:ext cx="10551717" cy="1769715"/>
          </a:xfrm>
          <a:prstGeom prst="rect">
            <a:avLst/>
          </a:prstGeom>
        </p:spPr>
        <p:txBody>
          <a:bodyPr lIns="0" tIns="0" rIns="0" bIns="0" rtlCol="0" anchor="ctr">
            <a:spAutoFit/>
          </a:bodyPr>
          <a:lstStyle/>
          <a:p>
            <a:pPr marL="0" lvl="1" algn="ctr">
              <a:spcBef>
                <a:spcPct val="0"/>
              </a:spcBef>
            </a:pPr>
            <a:r>
              <a:rPr lang="vi-VN" sz="11500" b="1">
                <a:solidFill>
                  <a:srgbClr val="3A3A66"/>
                </a:solidFill>
                <a:cs typeface="Arial" panose="020B0604020202020204" pitchFamily="34" charset="0"/>
              </a:rPr>
              <a:t>02</a:t>
            </a:r>
            <a:endParaRPr lang="en-US" sz="11500" b="1">
              <a:solidFill>
                <a:srgbClr val="3A3A66"/>
              </a:solidFill>
              <a:latin typeface="Arial" panose="020B0604020202020204" pitchFamily="34" charset="0"/>
              <a:cs typeface="Arial" panose="020B0604020202020204" pitchFamily="34" charset="0"/>
            </a:endParaRPr>
          </a:p>
        </p:txBody>
      </p:sp>
      <p:sp>
        <p:nvSpPr>
          <p:cNvPr id="23" name="TextBox 22"/>
          <p:cNvSpPr txBox="1"/>
          <p:nvPr/>
        </p:nvSpPr>
        <p:spPr>
          <a:xfrm>
            <a:off x="7010400" y="3999610"/>
            <a:ext cx="9574113" cy="1200329"/>
          </a:xfrm>
          <a:prstGeom prst="rect">
            <a:avLst/>
          </a:prstGeom>
          <a:noFill/>
        </p:spPr>
        <p:txBody>
          <a:bodyPr wrap="square" rtlCol="0">
            <a:spAutoFit/>
          </a:bodyPr>
          <a:lstStyle/>
          <a:p>
            <a:pPr algn="ctr"/>
            <a:r>
              <a:rPr lang="vi-VN" sz="7200" b="1">
                <a:solidFill>
                  <a:srgbClr val="C0504D">
                    <a:lumMod val="75000"/>
                  </a:srgbClr>
                </a:solidFill>
                <a:latin typeface="Arial" panose="020B0604020202020204" pitchFamily="34" charset="0"/>
                <a:cs typeface="Arial" panose="020B0604020202020204" pitchFamily="34" charset="0"/>
              </a:rPr>
              <a:t>THIẾT BỊ LẤY ĐIỆN</a:t>
            </a:r>
            <a:endParaRPr lang="en-US" sz="7200" b="1">
              <a:solidFill>
                <a:srgbClr val="C0504D">
                  <a:lumMod val="75000"/>
                </a:srgb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772400" y="7666487"/>
            <a:ext cx="2895600" cy="18269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67970" y="7633467"/>
            <a:ext cx="3316543" cy="3384472"/>
          </a:xfrm>
          <a:prstGeom prst="rect">
            <a:avLst/>
          </a:prstGeom>
        </p:spPr>
      </p:pic>
    </p:spTree>
    <p:extLst>
      <p:ext uri="{BB962C8B-B14F-4D97-AF65-F5344CB8AC3E}">
        <p14:creationId xmlns:p14="http://schemas.microsoft.com/office/powerpoint/2010/main" val="7855271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2" name="Group 1"/>
          <p:cNvGrpSpPr/>
          <p:nvPr/>
        </p:nvGrpSpPr>
        <p:grpSpPr>
          <a:xfrm>
            <a:off x="1311187" y="730084"/>
            <a:ext cx="13211076" cy="1371779"/>
            <a:chOff x="1174311" y="620553"/>
            <a:chExt cx="13211076" cy="1371779"/>
          </a:xfrm>
        </p:grpSpPr>
        <p:sp>
          <p:nvSpPr>
            <p:cNvPr id="3" name="Rectangle 2"/>
            <p:cNvSpPr/>
            <p:nvPr/>
          </p:nvSpPr>
          <p:spPr>
            <a:xfrm>
              <a:off x="2819400" y="1104900"/>
              <a:ext cx="11565987" cy="707886"/>
            </a:xfrm>
            <a:prstGeom prst="rect">
              <a:avLst/>
            </a:prstGeom>
          </p:spPr>
          <p:txBody>
            <a:bodyPr wrap="none">
              <a:spAutoFit/>
            </a:bodyPr>
            <a:lstStyle/>
            <a:p>
              <a:r>
                <a:rPr lang="vi-VN" sz="4000" i="1">
                  <a:solidFill>
                    <a:srgbClr val="002060"/>
                  </a:solidFill>
                  <a:latin typeface="Arial" panose="020B0604020202020204" pitchFamily="34" charset="0"/>
                  <a:cs typeface="Arial" panose="020B0604020202020204" pitchFamily="34" charset="0"/>
                </a:rPr>
                <a:t>C</a:t>
              </a:r>
              <a:r>
                <a:rPr lang="en-US" sz="4000" i="1">
                  <a:solidFill>
                    <a:srgbClr val="002060"/>
                  </a:solidFill>
                  <a:latin typeface="Arial" panose="020B0604020202020204" pitchFamily="34" charset="0"/>
                  <a:cs typeface="Arial" panose="020B0604020202020204" pitchFamily="34" charset="0"/>
                </a:rPr>
                <a:t>hia HS thành </a:t>
              </a:r>
              <a:r>
                <a:rPr lang="vi-VN" sz="4000" i="1">
                  <a:solidFill>
                    <a:srgbClr val="002060"/>
                  </a:solidFill>
                  <a:latin typeface="Arial" panose="020B0604020202020204" pitchFamily="34" charset="0"/>
                  <a:cs typeface="Arial" panose="020B0604020202020204" pitchFamily="34" charset="0"/>
                </a:rPr>
                <a:t>4 </a:t>
              </a:r>
              <a:r>
                <a:rPr lang="en-US" sz="4000" i="1">
                  <a:solidFill>
                    <a:srgbClr val="002060"/>
                  </a:solidFill>
                  <a:latin typeface="Arial" panose="020B0604020202020204" pitchFamily="34" charset="0"/>
                  <a:cs typeface="Arial" panose="020B0604020202020204" pitchFamily="34" charset="0"/>
                </a:rPr>
                <a:t>nhóm, </a:t>
              </a:r>
              <a:r>
                <a:rPr lang="vi-VN" sz="4000" i="1">
                  <a:solidFill>
                    <a:srgbClr val="002060"/>
                  </a:solidFill>
                  <a:latin typeface="Arial" panose="020B0604020202020204" pitchFamily="34" charset="0"/>
                  <a:cs typeface="Arial" panose="020B0604020202020204" pitchFamily="34" charset="0"/>
                </a:rPr>
                <a:t>hoàn thành nhiệm vụ sau:</a:t>
              </a:r>
              <a:endParaRPr lang="en-US" sz="4000" i="1">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174311" y="620553"/>
              <a:ext cx="1416489" cy="1371779"/>
            </a:xfrm>
            <a:prstGeom prst="rect">
              <a:avLst/>
            </a:prstGeom>
          </p:spPr>
        </p:pic>
      </p:grpSp>
      <p:grpSp>
        <p:nvGrpSpPr>
          <p:cNvPr id="5" name="Group 4"/>
          <p:cNvGrpSpPr/>
          <p:nvPr/>
        </p:nvGrpSpPr>
        <p:grpSpPr>
          <a:xfrm>
            <a:off x="2060071" y="2900679"/>
            <a:ext cx="6436935" cy="6248400"/>
            <a:chOff x="1046480" y="2857500"/>
            <a:chExt cx="5430520" cy="6248400"/>
          </a:xfrm>
        </p:grpSpPr>
        <p:sp>
          <p:nvSpPr>
            <p:cNvPr id="6" name="Rounded Rectangle 5"/>
            <p:cNvSpPr/>
            <p:nvPr/>
          </p:nvSpPr>
          <p:spPr>
            <a:xfrm>
              <a:off x="1046480" y="3009900"/>
              <a:ext cx="5430520" cy="6096000"/>
            </a:xfrm>
            <a:prstGeom prst="roundRect">
              <a:avLst>
                <a:gd name="adj" fmla="val 9183"/>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p:cNvSpPr/>
            <p:nvPr/>
          </p:nvSpPr>
          <p:spPr>
            <a:xfrm>
              <a:off x="1046480" y="2857500"/>
              <a:ext cx="5420360" cy="1219200"/>
            </a:xfrm>
            <a:prstGeom prst="round2SameRect">
              <a:avLst>
                <a:gd name="adj1" fmla="val 38333"/>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Nhóm 1, 3</a:t>
              </a:r>
              <a:endParaRPr lang="en-US" sz="4000" b="1">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1046480" y="4703533"/>
              <a:ext cx="5420360" cy="2862322"/>
            </a:xfrm>
            <a:prstGeom prst="rect">
              <a:avLst/>
            </a:prstGeom>
          </p:spPr>
          <p:txBody>
            <a:bodyPr wrap="square">
              <a:spAutoFit/>
            </a:bodyPr>
            <a:lstStyle/>
            <a:p>
              <a:pPr algn="ctr">
                <a:lnSpc>
                  <a:spcPct val="150000"/>
                </a:lnSpc>
              </a:pPr>
              <a:r>
                <a:rPr lang="vi-VN" sz="4000">
                  <a:cs typeface="Arial" panose="020B0604020202020204" pitchFamily="34" charset="0"/>
                </a:rPr>
                <a:t>Tìm hiểu về chức năng, cấu tạo, thông số kĩ thuật của ổ cắm điện.</a:t>
              </a:r>
              <a:endParaRPr lang="en-US" sz="4000">
                <a:latin typeface="Arial" panose="020B0604020202020204" pitchFamily="34" charset="0"/>
                <a:cs typeface="Arial" panose="020B0604020202020204" pitchFamily="34" charset="0"/>
              </a:endParaRPr>
            </a:p>
          </p:txBody>
        </p:sp>
      </p:grpSp>
      <p:pic>
        <p:nvPicPr>
          <p:cNvPr id="13" name="Picture 12"/>
          <p:cNvPicPr>
            <a:picLocks noChangeAspect="1"/>
          </p:cNvPicPr>
          <p:nvPr/>
        </p:nvPicPr>
        <p:blipFill>
          <a:blip r:embed="rId3"/>
          <a:stretch>
            <a:fillRect/>
          </a:stretch>
        </p:blipFill>
        <p:spPr>
          <a:xfrm>
            <a:off x="15800319" y="495939"/>
            <a:ext cx="1963082" cy="1810669"/>
          </a:xfrm>
          <a:prstGeom prst="rect">
            <a:avLst/>
          </a:prstGeom>
        </p:spPr>
      </p:pic>
      <p:grpSp>
        <p:nvGrpSpPr>
          <p:cNvPr id="16" name="Group 15"/>
          <p:cNvGrpSpPr/>
          <p:nvPr/>
        </p:nvGrpSpPr>
        <p:grpSpPr>
          <a:xfrm>
            <a:off x="9372600" y="2900679"/>
            <a:ext cx="7579971" cy="6248400"/>
            <a:chOff x="9144000" y="2900679"/>
            <a:chExt cx="7579971" cy="6248400"/>
          </a:xfrm>
        </p:grpSpPr>
        <p:grpSp>
          <p:nvGrpSpPr>
            <p:cNvPr id="9" name="Group 8"/>
            <p:cNvGrpSpPr/>
            <p:nvPr/>
          </p:nvGrpSpPr>
          <p:grpSpPr>
            <a:xfrm>
              <a:off x="9144000" y="2900679"/>
              <a:ext cx="6448980" cy="6248400"/>
              <a:chOff x="1041399" y="2857500"/>
              <a:chExt cx="5440681" cy="6248400"/>
            </a:xfrm>
          </p:grpSpPr>
          <p:sp>
            <p:nvSpPr>
              <p:cNvPr id="10" name="Rounded Rectangle 9"/>
              <p:cNvSpPr/>
              <p:nvPr/>
            </p:nvSpPr>
            <p:spPr>
              <a:xfrm>
                <a:off x="1046480" y="3009900"/>
                <a:ext cx="5430520" cy="6096000"/>
              </a:xfrm>
              <a:prstGeom prst="roundRect">
                <a:avLst>
                  <a:gd name="adj" fmla="val 9183"/>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p:cNvSpPr/>
              <p:nvPr/>
            </p:nvSpPr>
            <p:spPr>
              <a:xfrm>
                <a:off x="1046480" y="2857500"/>
                <a:ext cx="5435600" cy="1219200"/>
              </a:xfrm>
              <a:prstGeom prst="round2SameRect">
                <a:avLst>
                  <a:gd name="adj1" fmla="val 38333"/>
                  <a:gd name="adj2" fmla="val 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Nhóm 2, 4</a:t>
                </a:r>
                <a:endParaRPr lang="en-US" sz="4000" b="1">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1041399" y="4744173"/>
                <a:ext cx="5435601" cy="2862322"/>
              </a:xfrm>
              <a:prstGeom prst="rect">
                <a:avLst/>
              </a:prstGeom>
            </p:spPr>
            <p:txBody>
              <a:bodyPr wrap="square">
                <a:spAutoFit/>
              </a:bodyPr>
              <a:lstStyle/>
              <a:p>
                <a:pPr algn="ctr">
                  <a:lnSpc>
                    <a:spcPct val="150000"/>
                  </a:lnSpc>
                </a:pPr>
                <a:r>
                  <a:rPr lang="vi-VN" sz="4000">
                    <a:cs typeface="Arial" panose="020B0604020202020204" pitchFamily="34" charset="0"/>
                  </a:rPr>
                  <a:t>Tìm hiểu về chức năng, cấu tạo, thông số kĩ thuật của phích cắm điện.</a:t>
                </a:r>
                <a:endParaRPr lang="en-US" sz="4000">
                  <a:latin typeface="Arial" panose="020B0604020202020204" pitchFamily="34" charset="0"/>
                  <a:cs typeface="Arial" panose="020B0604020202020204" pitchFamily="34" charset="0"/>
                </a:endParaRPr>
              </a:p>
            </p:txBody>
          </p:sp>
        </p:grpSp>
        <p:pic>
          <p:nvPicPr>
            <p:cNvPr id="15" name="Picture 14"/>
            <p:cNvPicPr>
              <a:picLocks noChangeAspect="1"/>
            </p:cNvPicPr>
            <p:nvPr/>
          </p:nvPicPr>
          <p:blipFill>
            <a:blip r:embed="rId4"/>
            <a:stretch>
              <a:fillRect/>
            </a:stretch>
          </p:blipFill>
          <p:spPr>
            <a:xfrm flipH="1">
              <a:off x="15011400" y="3924300"/>
              <a:ext cx="1712571" cy="4752228"/>
            </a:xfrm>
            <a:prstGeom prst="rect">
              <a:avLst/>
            </a:prstGeom>
          </p:spPr>
        </p:pic>
      </p:grpSp>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flipH="1">
            <a:off x="132898" y="7649675"/>
            <a:ext cx="2567139" cy="2529718"/>
          </a:xfrm>
          <a:prstGeom prst="rect">
            <a:avLst/>
          </a:prstGeom>
        </p:spPr>
      </p:pic>
    </p:spTree>
    <p:extLst>
      <p:ext uri="{BB962C8B-B14F-4D97-AF65-F5344CB8AC3E}">
        <p14:creationId xmlns:p14="http://schemas.microsoft.com/office/powerpoint/2010/main" val="29054035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2" name="Rectangle 1"/>
          <p:cNvSpPr/>
          <p:nvPr/>
        </p:nvSpPr>
        <p:spPr>
          <a:xfrm>
            <a:off x="0" y="723900"/>
            <a:ext cx="182880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C00000"/>
                </a:solidFill>
                <a:latin typeface="Arial" panose="020B0604020202020204" pitchFamily="34" charset="0"/>
                <a:cs typeface="Arial" panose="020B0604020202020204" pitchFamily="34" charset="0"/>
              </a:rPr>
              <a:t>Hướng dẫn tìm hiểu</a:t>
            </a:r>
            <a:endParaRPr lang="en-US" sz="4800" b="1">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290320" y="2379593"/>
            <a:ext cx="8626079" cy="707886"/>
          </a:xfrm>
          <a:prstGeom prst="rect">
            <a:avLst/>
          </a:prstGeom>
        </p:spPr>
        <p:txBody>
          <a:bodyPr wrap="none">
            <a:spAutoFit/>
          </a:bodyPr>
          <a:lstStyle/>
          <a:p>
            <a:r>
              <a:rPr lang="en-US" sz="4000" b="1" u="sng">
                <a:solidFill>
                  <a:schemeClr val="tx2">
                    <a:lumMod val="50000"/>
                  </a:schemeClr>
                </a:solidFill>
                <a:latin typeface="Arial" panose="020B0604020202020204" pitchFamily="34" charset="0"/>
                <a:cs typeface="Arial" panose="020B0604020202020204" pitchFamily="34" charset="0"/>
              </a:rPr>
              <a:t>Nhóm 1,</a:t>
            </a:r>
            <a:r>
              <a:rPr lang="vi-VN" sz="4000" b="1" u="sng">
                <a:solidFill>
                  <a:schemeClr val="tx2">
                    <a:lumMod val="50000"/>
                  </a:schemeClr>
                </a:solidFill>
                <a:latin typeface="Arial" panose="020B0604020202020204" pitchFamily="34" charset="0"/>
                <a:cs typeface="Arial" panose="020B0604020202020204" pitchFamily="34" charset="0"/>
              </a:rPr>
              <a:t> </a:t>
            </a:r>
            <a:r>
              <a:rPr lang="en-US" sz="4000" b="1" u="sng">
                <a:solidFill>
                  <a:schemeClr val="tx2">
                    <a:lumMod val="50000"/>
                  </a:schemeClr>
                </a:solidFill>
                <a:latin typeface="Arial" panose="020B0604020202020204" pitchFamily="34" charset="0"/>
                <a:cs typeface="Arial" panose="020B0604020202020204" pitchFamily="34" charset="0"/>
              </a:rPr>
              <a:t>3</a:t>
            </a:r>
            <a:r>
              <a:rPr lang="en-US" sz="4000" b="1">
                <a:solidFill>
                  <a:schemeClr val="tx2">
                    <a:lumMod val="50000"/>
                  </a:schemeClr>
                </a:solidFill>
                <a:latin typeface="Arial" panose="020B0604020202020204" pitchFamily="34" charset="0"/>
                <a:cs typeface="Arial" panose="020B0604020202020204" pitchFamily="34" charset="0"/>
              </a:rPr>
              <a:t>:</a:t>
            </a:r>
            <a:r>
              <a:rPr lang="vi-VN" sz="4000" b="1">
                <a:solidFill>
                  <a:schemeClr val="tx2">
                    <a:lumMod val="50000"/>
                  </a:schemeClr>
                </a:solidFill>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Hoàn thành các yêu cầu:</a:t>
            </a:r>
            <a:endParaRPr lang="en-US" sz="4000">
              <a:latin typeface="Arial" panose="020B0604020202020204" pitchFamily="34" charset="0"/>
              <a:cs typeface="Arial" panose="020B0604020202020204" pitchFamily="34" charset="0"/>
            </a:endParaRPr>
          </a:p>
        </p:txBody>
      </p:sp>
      <p:sp>
        <p:nvSpPr>
          <p:cNvPr id="4" name="Rectangle 3"/>
          <p:cNvSpPr/>
          <p:nvPr/>
        </p:nvSpPr>
        <p:spPr>
          <a:xfrm>
            <a:off x="1295400" y="3334161"/>
            <a:ext cx="7924800" cy="182492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Quan sát hình 1.6 và cho biết cấu tạo của ổ cắm điện.</a:t>
            </a:r>
          </a:p>
        </p:txBody>
      </p:sp>
      <p:sp>
        <p:nvSpPr>
          <p:cNvPr id="5" name="Rectangle 4"/>
          <p:cNvSpPr/>
          <p:nvPr/>
        </p:nvSpPr>
        <p:spPr>
          <a:xfrm>
            <a:off x="1290320" y="5247116"/>
            <a:ext cx="7929880" cy="274825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Bộ phận nào của ổ cắm điện có chức năng cung cấp nguồn cho đồ dùng điện?</a:t>
            </a:r>
          </a:p>
        </p:txBody>
      </p:sp>
      <p:sp>
        <p:nvSpPr>
          <p:cNvPr id="6" name="Rectangle 5"/>
          <p:cNvSpPr/>
          <p:nvPr/>
        </p:nvSpPr>
        <p:spPr>
          <a:xfrm>
            <a:off x="1290320" y="7987388"/>
            <a:ext cx="15016480" cy="1824923"/>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Trên vỏ ổ cắm điện kéo dài có ghi 10A </a:t>
            </a:r>
            <a:r>
              <a:rPr lang="vi-VN" sz="4000">
                <a:solidFill>
                  <a:prstClr val="black"/>
                </a:solidFill>
                <a:latin typeface="Arial" panose="020B0604020202020204" pitchFamily="34" charset="0"/>
                <a:cs typeface="Arial" panose="020B0604020202020204" pitchFamily="34" charset="0"/>
              </a:rPr>
              <a:t>-</a:t>
            </a:r>
            <a:r>
              <a:rPr lang="en-US" sz="4000">
                <a:solidFill>
                  <a:prstClr val="black"/>
                </a:solidFill>
                <a:latin typeface="Arial" panose="020B0604020202020204" pitchFamily="34" charset="0"/>
                <a:cs typeface="Arial" panose="020B0604020202020204" pitchFamily="34" charset="0"/>
              </a:rPr>
              <a:t> 250V, giải thích ý nghĩa thông số kĩ thuật đó.</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6399" y="3277033"/>
            <a:ext cx="7773267" cy="4716364"/>
          </a:xfrm>
          <a:prstGeom prst="rect">
            <a:avLst/>
          </a:prstGeom>
        </p:spPr>
      </p:pic>
      <p:pic>
        <p:nvPicPr>
          <p:cNvPr id="8" name="Picture 7"/>
          <p:cNvPicPr>
            <a:picLocks noChangeAspect="1"/>
          </p:cNvPicPr>
          <p:nvPr/>
        </p:nvPicPr>
        <p:blipFill>
          <a:blip r:embed="rId3"/>
          <a:stretch>
            <a:fillRect/>
          </a:stretch>
        </p:blipFill>
        <p:spPr>
          <a:xfrm>
            <a:off x="15544800" y="-1332848"/>
            <a:ext cx="5175953" cy="4066384"/>
          </a:xfrm>
          <a:prstGeom prst="rect">
            <a:avLst/>
          </a:prstGeom>
        </p:spPr>
      </p:pic>
      <p:pic>
        <p:nvPicPr>
          <p:cNvPr id="9" name="Picture 8"/>
          <p:cNvPicPr>
            <a:picLocks noChangeAspect="1"/>
          </p:cNvPicPr>
          <p:nvPr/>
        </p:nvPicPr>
        <p:blipFill>
          <a:blip r:embed="rId4"/>
          <a:stretch>
            <a:fillRect/>
          </a:stretch>
        </p:blipFill>
        <p:spPr>
          <a:xfrm rot="21074728">
            <a:off x="222233" y="7999925"/>
            <a:ext cx="743776" cy="1993565"/>
          </a:xfrm>
          <a:prstGeom prst="rect">
            <a:avLst/>
          </a:prstGeom>
        </p:spPr>
      </p:pic>
    </p:spTree>
    <p:extLst>
      <p:ext uri="{BB962C8B-B14F-4D97-AF65-F5344CB8AC3E}">
        <p14:creationId xmlns:p14="http://schemas.microsoft.com/office/powerpoint/2010/main" val="238346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anim calcmode="lin" valueType="num">
                                      <p:cBhvr>
                                        <p:cTn id="35" dur="500" fill="hold"/>
                                        <p:tgtEl>
                                          <p:spTgt spid="6"/>
                                        </p:tgtEl>
                                        <p:attrNameLst>
                                          <p:attrName>ppt_x</p:attrName>
                                        </p:attrNameLst>
                                      </p:cBhvr>
                                      <p:tavLst>
                                        <p:tav tm="0">
                                          <p:val>
                                            <p:strVal val="#ppt_x"/>
                                          </p:val>
                                        </p:tav>
                                        <p:tav tm="100000">
                                          <p:val>
                                            <p:strVal val="#ppt_x"/>
                                          </p:val>
                                        </p:tav>
                                      </p:tavLst>
                                    </p:anim>
                                    <p:anim calcmode="lin" valueType="num">
                                      <p:cBhvr>
                                        <p:cTn id="3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2" name="Rectangle 1"/>
          <p:cNvSpPr/>
          <p:nvPr/>
        </p:nvSpPr>
        <p:spPr>
          <a:xfrm>
            <a:off x="0" y="723900"/>
            <a:ext cx="182880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C00000"/>
                </a:solidFill>
                <a:cs typeface="Arial" panose="020B0604020202020204" pitchFamily="34" charset="0"/>
              </a:rPr>
              <a:t>Hướng dẫn tìm hiểu</a:t>
            </a:r>
          </a:p>
        </p:txBody>
      </p:sp>
      <p:sp>
        <p:nvSpPr>
          <p:cNvPr id="3" name="Rectangle 2"/>
          <p:cNvSpPr/>
          <p:nvPr/>
        </p:nvSpPr>
        <p:spPr>
          <a:xfrm>
            <a:off x="1290320" y="2379593"/>
            <a:ext cx="8626079" cy="707886"/>
          </a:xfrm>
          <a:prstGeom prst="rect">
            <a:avLst/>
          </a:prstGeom>
        </p:spPr>
        <p:txBody>
          <a:bodyPr wrap="none">
            <a:spAutoFit/>
          </a:bodyPr>
          <a:lstStyle/>
          <a:p>
            <a:r>
              <a:rPr lang="en-US" sz="4000" b="1" u="sng">
                <a:solidFill>
                  <a:srgbClr val="1F497D">
                    <a:lumMod val="50000"/>
                  </a:srgbClr>
                </a:solidFill>
                <a:latin typeface="Arial" panose="020B0604020202020204" pitchFamily="34" charset="0"/>
                <a:cs typeface="Arial" panose="020B0604020202020204" pitchFamily="34" charset="0"/>
              </a:rPr>
              <a:t>Nhóm </a:t>
            </a:r>
            <a:r>
              <a:rPr lang="vi-VN" sz="4000" b="1" u="sng">
                <a:solidFill>
                  <a:srgbClr val="1F497D">
                    <a:lumMod val="50000"/>
                  </a:srgbClr>
                </a:solidFill>
                <a:latin typeface="Arial" panose="020B0604020202020204" pitchFamily="34" charset="0"/>
                <a:cs typeface="Arial" panose="020B0604020202020204" pitchFamily="34" charset="0"/>
              </a:rPr>
              <a:t>2, 4</a:t>
            </a:r>
            <a:r>
              <a:rPr lang="en-US" sz="4000" b="1">
                <a:solidFill>
                  <a:srgbClr val="1F497D">
                    <a:lumMod val="50000"/>
                  </a:srgbClr>
                </a:solidFill>
                <a:latin typeface="Arial" panose="020B0604020202020204" pitchFamily="34" charset="0"/>
                <a:cs typeface="Arial" panose="020B0604020202020204" pitchFamily="34" charset="0"/>
              </a:rPr>
              <a:t>:</a:t>
            </a:r>
            <a:r>
              <a:rPr lang="vi-VN" sz="4000" b="1">
                <a:solidFill>
                  <a:srgbClr val="1F497D">
                    <a:lumMod val="50000"/>
                  </a:srgbClr>
                </a:solidFill>
                <a:cs typeface="Arial" panose="020B0604020202020204" pitchFamily="34" charset="0"/>
              </a:rPr>
              <a:t> </a:t>
            </a:r>
            <a:r>
              <a:rPr lang="vi-VN" sz="4000">
                <a:solidFill>
                  <a:prstClr val="black"/>
                </a:solidFill>
                <a:cs typeface="Arial" panose="020B0604020202020204" pitchFamily="34" charset="0"/>
              </a:rPr>
              <a:t>Hoàn thành các yêu cầu:</a:t>
            </a:r>
            <a:endParaRPr lang="en-US" sz="4000">
              <a:solidFill>
                <a:prstClr val="black"/>
              </a:solidFill>
              <a:latin typeface="Arial" panose="020B0604020202020204" pitchFamily="34" charset="0"/>
              <a:cs typeface="Arial" panose="020B0604020202020204" pitchFamily="34" charset="0"/>
            </a:endParaRPr>
          </a:p>
        </p:txBody>
      </p:sp>
      <p:sp>
        <p:nvSpPr>
          <p:cNvPr id="5" name="Rectangle 4"/>
          <p:cNvSpPr/>
          <p:nvPr/>
        </p:nvSpPr>
        <p:spPr>
          <a:xfrm>
            <a:off x="1305560" y="6745033"/>
            <a:ext cx="15930880"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Bộ phận nào của phích cắm điện có chức năng lấy điện ra từ ổ cắm điện cho đồ dùng điện.</a:t>
            </a:r>
          </a:p>
        </p:txBody>
      </p:sp>
      <p:sp>
        <p:nvSpPr>
          <p:cNvPr id="6" name="Rectangle 5"/>
          <p:cNvSpPr/>
          <p:nvPr/>
        </p:nvSpPr>
        <p:spPr>
          <a:xfrm>
            <a:off x="1290320" y="8684025"/>
            <a:ext cx="12501880" cy="101566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Nêu thông số kĩ thuật chính của phích cắm điện.</a:t>
            </a:r>
          </a:p>
        </p:txBody>
      </p:sp>
      <p:pic>
        <p:nvPicPr>
          <p:cNvPr id="8" name="Picture 7"/>
          <p:cNvPicPr>
            <a:picLocks noChangeAspect="1"/>
          </p:cNvPicPr>
          <p:nvPr/>
        </p:nvPicPr>
        <p:blipFill>
          <a:blip r:embed="rId2"/>
          <a:stretch>
            <a:fillRect/>
          </a:stretch>
        </p:blipFill>
        <p:spPr>
          <a:xfrm>
            <a:off x="15544800" y="-1332848"/>
            <a:ext cx="5175953" cy="4066384"/>
          </a:xfrm>
          <a:prstGeom prst="rect">
            <a:avLst/>
          </a:prstGeom>
        </p:spPr>
      </p:pic>
      <p:pic>
        <p:nvPicPr>
          <p:cNvPr id="9" name="Picture 8"/>
          <p:cNvPicPr>
            <a:picLocks noChangeAspect="1"/>
          </p:cNvPicPr>
          <p:nvPr/>
        </p:nvPicPr>
        <p:blipFill>
          <a:blip r:embed="rId3"/>
          <a:stretch>
            <a:fillRect/>
          </a:stretch>
        </p:blipFill>
        <p:spPr>
          <a:xfrm rot="21074728">
            <a:off x="222233" y="7999925"/>
            <a:ext cx="743776" cy="1993565"/>
          </a:xfrm>
          <a:prstGeom prst="rect">
            <a:avLst/>
          </a:prstGeom>
        </p:spPr>
      </p:pic>
      <p:grpSp>
        <p:nvGrpSpPr>
          <p:cNvPr id="7" name="Group 6"/>
          <p:cNvGrpSpPr/>
          <p:nvPr/>
        </p:nvGrpSpPr>
        <p:grpSpPr>
          <a:xfrm>
            <a:off x="1290320" y="3484785"/>
            <a:ext cx="16771568" cy="3083371"/>
            <a:chOff x="1290320" y="3484785"/>
            <a:chExt cx="16771568" cy="3083371"/>
          </a:xfrm>
        </p:grpSpPr>
        <p:sp>
          <p:nvSpPr>
            <p:cNvPr id="4" name="Rectangle 3"/>
            <p:cNvSpPr/>
            <p:nvPr/>
          </p:nvSpPr>
          <p:spPr>
            <a:xfrm>
              <a:off x="1290320" y="4056974"/>
              <a:ext cx="6553200"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Quan sát hình 1.</a:t>
              </a:r>
              <a:r>
                <a:rPr lang="vi-VN" sz="4000">
                  <a:solidFill>
                    <a:prstClr val="black"/>
                  </a:solidFill>
                  <a:latin typeface="Arial" panose="020B0604020202020204" pitchFamily="34" charset="0"/>
                  <a:cs typeface="Arial" panose="020B0604020202020204" pitchFamily="34" charset="0"/>
                </a:rPr>
                <a:t>7</a:t>
              </a:r>
              <a:r>
                <a:rPr lang="en-US" sz="4000">
                  <a:solidFill>
                    <a:prstClr val="black"/>
                  </a:solidFill>
                  <a:latin typeface="Arial" panose="020B0604020202020204" pitchFamily="34" charset="0"/>
                  <a:cs typeface="Arial" panose="020B0604020202020204" pitchFamily="34" charset="0"/>
                </a:rPr>
                <a:t> và </a:t>
              </a:r>
              <a:r>
                <a:rPr lang="vi-VN" sz="4000">
                  <a:solidFill>
                    <a:prstClr val="black"/>
                  </a:solidFill>
                  <a:latin typeface="Arial" panose="020B0604020202020204" pitchFamily="34" charset="0"/>
                  <a:cs typeface="Arial" panose="020B0604020202020204" pitchFamily="34" charset="0"/>
                </a:rPr>
                <a:t>nêu </a:t>
              </a:r>
              <a:r>
                <a:rPr lang="en-US" sz="4000">
                  <a:solidFill>
                    <a:prstClr val="black"/>
                  </a:solidFill>
                  <a:latin typeface="Arial" panose="020B0604020202020204" pitchFamily="34" charset="0"/>
                  <a:cs typeface="Arial" panose="020B0604020202020204" pitchFamily="34" charset="0"/>
                </a:rPr>
                <a:t>cấu tạo của ổ cắm điện.</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3484785"/>
              <a:ext cx="9832288" cy="3083371"/>
            </a:xfrm>
            <a:prstGeom prst="rect">
              <a:avLst/>
            </a:prstGeom>
          </p:spPr>
        </p:pic>
      </p:grpSp>
      <p:pic>
        <p:nvPicPr>
          <p:cNvPr id="12" name="Picture 11"/>
          <p:cNvPicPr>
            <a:picLocks noChangeAspect="1"/>
          </p:cNvPicPr>
          <p:nvPr/>
        </p:nvPicPr>
        <p:blipFill>
          <a:blip r:embed="rId5"/>
          <a:stretch>
            <a:fillRect/>
          </a:stretch>
        </p:blipFill>
        <p:spPr>
          <a:xfrm>
            <a:off x="15087600" y="8342207"/>
            <a:ext cx="3596952" cy="1944793"/>
          </a:xfrm>
          <a:prstGeom prst="rect">
            <a:avLst/>
          </a:prstGeom>
        </p:spPr>
      </p:pic>
    </p:spTree>
    <p:extLst>
      <p:ext uri="{BB962C8B-B14F-4D97-AF65-F5344CB8AC3E}">
        <p14:creationId xmlns:p14="http://schemas.microsoft.com/office/powerpoint/2010/main" val="74806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35315935"/>
              </p:ext>
            </p:extLst>
          </p:nvPr>
        </p:nvGraphicFramePr>
        <p:xfrm>
          <a:off x="0" y="0"/>
          <a:ext cx="18288000" cy="10286999"/>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15240000">
                  <a:extLst>
                    <a:ext uri="{9D8B030D-6E8A-4147-A177-3AD203B41FA5}">
                      <a16:colId xmlns:a16="http://schemas.microsoft.com/office/drawing/2014/main" val="20001"/>
                    </a:ext>
                  </a:extLst>
                </a:gridCol>
              </a:tblGrid>
              <a:tr h="1271427">
                <a:tc gridSpan="2">
                  <a:txBody>
                    <a:bodyPr/>
                    <a:lstStyle/>
                    <a:p>
                      <a:pPr algn="ctr"/>
                      <a:r>
                        <a:rPr lang="vi-VN" sz="4800" b="1">
                          <a:latin typeface="Arial" panose="020B0604020202020204" pitchFamily="34" charset="0"/>
                          <a:cs typeface="Arial" panose="020B0604020202020204" pitchFamily="34" charset="0"/>
                        </a:rPr>
                        <a:t>2.1. </a:t>
                      </a:r>
                      <a:r>
                        <a:rPr lang="en-US" sz="4800" b="1">
                          <a:latin typeface="Arial" panose="020B0604020202020204" pitchFamily="34" charset="0"/>
                          <a:cs typeface="Arial" panose="020B0604020202020204" pitchFamily="34" charset="0"/>
                        </a:rPr>
                        <a:t>Ổ CẮM ĐIỆN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2C748"/>
                    </a:solid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74022">
                <a:tc>
                  <a:txBody>
                    <a:bodyPr/>
                    <a:lstStyle/>
                    <a:p>
                      <a:pPr algn="ctr"/>
                      <a:r>
                        <a:rPr lang="vi-VN" sz="4000">
                          <a:latin typeface="Arial" panose="020B0604020202020204" pitchFamily="34" charset="0"/>
                          <a:cs typeface="Arial" panose="020B0604020202020204" pitchFamily="34" charset="0"/>
                        </a:rPr>
                        <a:t>Chức</a:t>
                      </a:r>
                      <a:r>
                        <a:rPr lang="vi-VN" sz="4000" baseline="0">
                          <a:latin typeface="Arial" panose="020B0604020202020204" pitchFamily="34" charset="0"/>
                          <a:cs typeface="Arial" panose="020B0604020202020204" pitchFamily="34" charset="0"/>
                        </a:rPr>
                        <a:t> năng</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7DB8D"/>
                    </a:solidFill>
                  </a:tcPr>
                </a:tc>
                <a:tc>
                  <a:txBody>
                    <a:bodyPr/>
                    <a:lstStyle/>
                    <a:p>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86481">
                <a:tc>
                  <a:txBody>
                    <a:bodyPr/>
                    <a:lstStyle/>
                    <a:p>
                      <a:pPr algn="ctr"/>
                      <a:r>
                        <a:rPr lang="vi-VN" sz="4000">
                          <a:latin typeface="Arial" panose="020B0604020202020204" pitchFamily="34" charset="0"/>
                          <a:cs typeface="Arial" panose="020B0604020202020204" pitchFamily="34" charset="0"/>
                        </a:rPr>
                        <a:t>Cấu</a:t>
                      </a:r>
                      <a:r>
                        <a:rPr lang="vi-VN" sz="4000" baseline="0">
                          <a:latin typeface="Arial" panose="020B0604020202020204" pitchFamily="34" charset="0"/>
                          <a:cs typeface="Arial" panose="020B0604020202020204" pitchFamily="34" charset="0"/>
                        </a:rPr>
                        <a:t> tạo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7DB8D"/>
                    </a:solidFill>
                  </a:tcPr>
                </a:tc>
                <a:tc>
                  <a:txBody>
                    <a:bodyPr/>
                    <a:lstStyle/>
                    <a:p>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155069">
                <a:tc>
                  <a:txBody>
                    <a:bodyPr/>
                    <a:lstStyle/>
                    <a:p>
                      <a:pPr algn="ctr">
                        <a:lnSpc>
                          <a:spcPct val="150000"/>
                        </a:lnSpc>
                      </a:pPr>
                      <a:r>
                        <a:rPr lang="vi-VN" sz="4000">
                          <a:latin typeface="Arial" panose="020B0604020202020204" pitchFamily="34" charset="0"/>
                          <a:cs typeface="Arial" panose="020B0604020202020204" pitchFamily="34" charset="0"/>
                        </a:rPr>
                        <a:t>Thông</a:t>
                      </a:r>
                      <a:r>
                        <a:rPr lang="vi-VN" sz="4000" baseline="0">
                          <a:latin typeface="Arial" panose="020B0604020202020204" pitchFamily="34" charset="0"/>
                          <a:cs typeface="Arial" panose="020B0604020202020204" pitchFamily="34" charset="0"/>
                        </a:rPr>
                        <a:t> số</a:t>
                      </a:r>
                    </a:p>
                    <a:p>
                      <a:pPr algn="ctr">
                        <a:lnSpc>
                          <a:spcPct val="150000"/>
                        </a:lnSpc>
                      </a:pPr>
                      <a:r>
                        <a:rPr lang="vi-VN" sz="4000" baseline="0">
                          <a:latin typeface="Arial" panose="020B0604020202020204" pitchFamily="34" charset="0"/>
                          <a:cs typeface="Arial" panose="020B0604020202020204" pitchFamily="34" charset="0"/>
                        </a:rPr>
                        <a:t> kĩ thuật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7DB8D"/>
                    </a:solidFill>
                  </a:tcPr>
                </a:tc>
                <a:tc>
                  <a:txBody>
                    <a:bodyPr/>
                    <a:lstStyle/>
                    <a:p>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3" name="Rectangle 2"/>
          <p:cNvSpPr/>
          <p:nvPr/>
        </p:nvSpPr>
        <p:spPr>
          <a:xfrm>
            <a:off x="3581400" y="1562100"/>
            <a:ext cx="14173200"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Ổ cắm điện là thiết bị lấy điện để cung cấp cho các đồ dùng điện trong sinh hoạt.</a:t>
            </a:r>
          </a:p>
        </p:txBody>
      </p:sp>
      <p:sp>
        <p:nvSpPr>
          <p:cNvPr id="4" name="Rectangle 3"/>
          <p:cNvSpPr/>
          <p:nvPr/>
        </p:nvSpPr>
        <p:spPr>
          <a:xfrm>
            <a:off x="3581400" y="4152900"/>
            <a:ext cx="5257800" cy="2862322"/>
          </a:xfrm>
          <a:prstGeom prst="rect">
            <a:avLst/>
          </a:prstGeom>
        </p:spPr>
        <p:txBody>
          <a:bodyPr wrap="square">
            <a:spAutoFit/>
          </a:bodyPr>
          <a:lstStyle/>
          <a:p>
            <a:pPr>
              <a:lnSpc>
                <a:spcPct val="150000"/>
              </a:lnSpc>
            </a:pPr>
            <a:r>
              <a:rPr lang="vi-VN" sz="4000">
                <a:latin typeface="Arial" panose="020B0604020202020204" pitchFamily="34" charset="0"/>
                <a:cs typeface="Arial" panose="020B0604020202020204" pitchFamily="34" charset="0"/>
              </a:rPr>
              <a:t>Bao gồm:</a:t>
            </a:r>
          </a:p>
          <a:p>
            <a:pPr marL="571500" indent="-571500">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Vỏ ổ cắm điện</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Các cực tiếp điện</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4325600" y="4526382"/>
            <a:ext cx="3352800" cy="2115358"/>
          </a:xfrm>
          <a:prstGeom prst="rect">
            <a:avLst/>
          </a:prstGeom>
        </p:spPr>
      </p:pic>
      <p:sp>
        <p:nvSpPr>
          <p:cNvPr id="10" name="Rectangle 9"/>
          <p:cNvSpPr/>
          <p:nvPr/>
        </p:nvSpPr>
        <p:spPr>
          <a:xfrm>
            <a:off x="3581400" y="7667030"/>
            <a:ext cx="10043160" cy="1938992"/>
          </a:xfrm>
          <a:prstGeom prst="rect">
            <a:avLst/>
          </a:prstGeom>
        </p:spPr>
        <p:txBody>
          <a:bodyPr wrap="square">
            <a:spAutoFit/>
          </a:bodyPr>
          <a:lstStyle/>
          <a:p>
            <a:pPr marL="571500" indent="-571500">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Điện áp định mức: 250V.</a:t>
            </a:r>
          </a:p>
          <a:p>
            <a:pPr marL="571500" indent="-571500">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Cường độ dòng điện định mức: 10A,...</a:t>
            </a:r>
          </a:p>
        </p:txBody>
      </p:sp>
      <p:pic>
        <p:nvPicPr>
          <p:cNvPr id="11" name="Picture 10"/>
          <p:cNvPicPr>
            <a:picLocks noChangeAspect="1"/>
          </p:cNvPicPr>
          <p:nvPr/>
        </p:nvPicPr>
        <p:blipFill>
          <a:blip r:embed="rId3"/>
          <a:stretch>
            <a:fillRect/>
          </a:stretch>
        </p:blipFill>
        <p:spPr>
          <a:xfrm>
            <a:off x="16002000" y="7427728"/>
            <a:ext cx="2011854" cy="2859272"/>
          </a:xfrm>
          <a:prstGeom prst="rect">
            <a:avLst/>
          </a:prstGeom>
        </p:spPr>
      </p:pic>
      <p:grpSp>
        <p:nvGrpSpPr>
          <p:cNvPr id="14" name="Group 13"/>
          <p:cNvGrpSpPr/>
          <p:nvPr/>
        </p:nvGrpSpPr>
        <p:grpSpPr>
          <a:xfrm>
            <a:off x="8464112" y="3293281"/>
            <a:ext cx="5211248" cy="2722411"/>
            <a:chOff x="8464112" y="3293281"/>
            <a:chExt cx="5211248" cy="2722411"/>
          </a:xfrm>
        </p:grpSpPr>
        <p:sp>
          <p:nvSpPr>
            <p:cNvPr id="12" name="Rounded Rectangular Callout 11"/>
            <p:cNvSpPr/>
            <p:nvPr/>
          </p:nvSpPr>
          <p:spPr>
            <a:xfrm>
              <a:off x="9027160" y="3501092"/>
              <a:ext cx="4648200" cy="2514600"/>
            </a:xfrm>
            <a:prstGeom prst="wedgeRoundRectCallout">
              <a:avLst>
                <a:gd name="adj1" fmla="val 84158"/>
                <a:gd name="adj2" fmla="val 36118"/>
                <a:gd name="adj3" fmla="val 16667"/>
              </a:avLst>
            </a:prstGeom>
            <a:solidFill>
              <a:schemeClr val="accent3">
                <a:lumMod val="60000"/>
                <a:lumOff val="40000"/>
              </a:schemeClr>
            </a:solidFill>
            <a:ln>
              <a:solidFill>
                <a:schemeClr val="accent3">
                  <a:lumMod val="60000"/>
                  <a:lumOff val="4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Các cực tiếp </a:t>
              </a:r>
              <a:r>
                <a:rPr lang="en-US" sz="3600">
                  <a:solidFill>
                    <a:schemeClr val="tx1"/>
                  </a:solidFill>
                  <a:latin typeface="Arial" panose="020B0604020202020204" pitchFamily="34" charset="0"/>
                  <a:cs typeface="Arial" panose="020B0604020202020204" pitchFamily="34" charset="0"/>
                </a:rPr>
                <a:t>điện</a:t>
              </a:r>
              <a:r>
                <a:rPr lang="vi-VN" sz="3600">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cung cấp nguồn cho đồ dùng điện</a:t>
              </a:r>
              <a:r>
                <a:rPr lang="vi-VN" sz="3600">
                  <a:solidFill>
                    <a:schemeClr val="tx1"/>
                  </a:solidFill>
                  <a:latin typeface="Arial" panose="020B0604020202020204" pitchFamily="34" charset="0"/>
                  <a:cs typeface="Arial" panose="020B0604020202020204" pitchFamily="34" charset="0"/>
                </a:rPr>
                <a:t>.</a:t>
              </a:r>
              <a:endParaRPr lang="en-US" sz="3600">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rot="14832656">
              <a:off x="8521259" y="3236134"/>
              <a:ext cx="562205" cy="676500"/>
            </a:xfrm>
            <a:prstGeom prst="rect">
              <a:avLst/>
            </a:prstGeom>
          </p:spPr>
        </p:pic>
      </p:grpSp>
    </p:spTree>
    <p:extLst>
      <p:ext uri="{BB962C8B-B14F-4D97-AF65-F5344CB8AC3E}">
        <p14:creationId xmlns:p14="http://schemas.microsoft.com/office/powerpoint/2010/main" val="2241528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2"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ppt_x</p:attrName>
                                        </p:attrNameLst>
                                      </p:cBhvr>
                                      <p:tavLst>
                                        <p:tav tm="0">
                                          <p:val>
                                            <p:strVal val="#ppt_x+#ppt_w/2"/>
                                          </p:val>
                                        </p:tav>
                                        <p:tav tm="100000">
                                          <p:val>
                                            <p:strVal val="#ppt_x"/>
                                          </p:val>
                                        </p:tav>
                                      </p:tavLst>
                                    </p:anim>
                                    <p:anim calcmode="lin" valueType="num">
                                      <p:cBhvr>
                                        <p:cTn id="27" dur="500" fill="hold"/>
                                        <p:tgtEl>
                                          <p:spTgt spid="14"/>
                                        </p:tgtEl>
                                        <p:attrNameLst>
                                          <p:attrName>ppt_y</p:attrName>
                                        </p:attrNameLst>
                                      </p:cBhvr>
                                      <p:tavLst>
                                        <p:tav tm="0">
                                          <p:val>
                                            <p:strVal val="#ppt_y"/>
                                          </p:val>
                                        </p:tav>
                                        <p:tav tm="100000">
                                          <p:val>
                                            <p:strVal val="#ppt_y"/>
                                          </p:val>
                                        </p:tav>
                                      </p:tavLst>
                                    </p:anim>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fade">
                                      <p:cBhvr>
                                        <p:cTn id="3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uyên Tắc Thiết Kế Ổ Cắm Điện Trong Nhà An Toàn, Thẩm Mỹ - CHUYÊN GIA CƠ ĐIỆN">
            <a:hlinkClick r:id="" action="ppaction://media"/>
          </p:cNvPr>
          <p:cNvPicPr>
            <a:picLocks noChangeAspect="1"/>
          </p:cNvPicPr>
          <p:nvPr>
            <a:videoFile r:link="rId1"/>
            <p:extLst>
              <p:ext uri="{DAA4B4D4-6D71-4841-9C94-3DE7FCFB9230}">
                <p14:media xmlns:p14="http://schemas.microsoft.com/office/powerpoint/2010/main" r:embed="rId2">
                  <p14:trim st="10979" end="14602.3333"/>
                  <p14:fade in="250" out="250"/>
                </p14:media>
              </p:ext>
            </p:extLst>
          </p:nvPr>
        </p:nvPicPr>
        <p:blipFill>
          <a:blip r:embed="rId4"/>
          <a:stretch>
            <a:fillRect/>
          </a:stretch>
        </p:blipFill>
        <p:spPr>
          <a:xfrm>
            <a:off x="0" y="0"/>
            <a:ext cx="18288000" cy="10287000"/>
          </a:xfrm>
          <a:prstGeom prst="rect">
            <a:avLst/>
          </a:prstGeom>
        </p:spPr>
      </p:pic>
      <p:sp>
        <p:nvSpPr>
          <p:cNvPr id="3" name="TextBox 2"/>
          <p:cNvSpPr txBox="1"/>
          <p:nvPr/>
        </p:nvSpPr>
        <p:spPr>
          <a:xfrm>
            <a:off x="1371600" y="419100"/>
            <a:ext cx="15544800" cy="707886"/>
          </a:xfrm>
          <a:prstGeom prst="rect">
            <a:avLst/>
          </a:prstGeom>
          <a:noFill/>
        </p:spPr>
        <p:txBody>
          <a:bodyPr wrap="square" rtlCol="0">
            <a:spAutoFit/>
          </a:bodyPr>
          <a:lstStyle/>
          <a:p>
            <a:pPr algn="ctr"/>
            <a:r>
              <a:rPr lang="vi-VN" sz="4000" b="1">
                <a:solidFill>
                  <a:schemeClr val="bg1"/>
                </a:solidFill>
                <a:latin typeface="Arial" panose="020B0604020202020204" pitchFamily="34" charset="0"/>
                <a:cs typeface="Arial" panose="020B0604020202020204" pitchFamily="34" charset="0"/>
              </a:rPr>
              <a:t>Video về thiết kế ổ cắm điện trong nhà an toàn, thẩm mĩ</a:t>
            </a:r>
            <a:endParaRPr lang="en-US" sz="40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3661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48378106"/>
              </p:ext>
            </p:extLst>
          </p:nvPr>
        </p:nvGraphicFramePr>
        <p:xfrm>
          <a:off x="0" y="0"/>
          <a:ext cx="18288000" cy="1032510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15240000">
                  <a:extLst>
                    <a:ext uri="{9D8B030D-6E8A-4147-A177-3AD203B41FA5}">
                      <a16:colId xmlns:a16="http://schemas.microsoft.com/office/drawing/2014/main" val="20001"/>
                    </a:ext>
                  </a:extLst>
                </a:gridCol>
              </a:tblGrid>
              <a:tr h="1271427">
                <a:tc gridSpan="2">
                  <a:txBody>
                    <a:bodyPr/>
                    <a:lstStyle/>
                    <a:p>
                      <a:pPr algn="ctr"/>
                      <a:r>
                        <a:rPr lang="vi-VN" sz="4800" b="1">
                          <a:latin typeface="Arial" panose="020B0604020202020204" pitchFamily="34" charset="0"/>
                          <a:cs typeface="Arial" panose="020B0604020202020204" pitchFamily="34" charset="0"/>
                        </a:rPr>
                        <a:t>2.2. PHÍCH</a:t>
                      </a:r>
                      <a:r>
                        <a:rPr lang="en-US" sz="4800" b="1">
                          <a:latin typeface="Arial" panose="020B0604020202020204" pitchFamily="34" charset="0"/>
                          <a:cs typeface="Arial" panose="020B0604020202020204" pitchFamily="34" charset="0"/>
                        </a:rPr>
                        <a:t> CẮM ĐIỆN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2C748"/>
                    </a:solid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33873">
                <a:tc>
                  <a:txBody>
                    <a:bodyPr/>
                    <a:lstStyle/>
                    <a:p>
                      <a:pPr algn="ctr"/>
                      <a:r>
                        <a:rPr lang="vi-VN" sz="4000">
                          <a:latin typeface="Arial" panose="020B0604020202020204" pitchFamily="34" charset="0"/>
                          <a:cs typeface="Arial" panose="020B0604020202020204" pitchFamily="34" charset="0"/>
                        </a:rPr>
                        <a:t>Chức</a:t>
                      </a:r>
                      <a:r>
                        <a:rPr lang="vi-VN" sz="4000" baseline="0">
                          <a:latin typeface="Arial" panose="020B0604020202020204" pitchFamily="34" charset="0"/>
                          <a:cs typeface="Arial" panose="020B0604020202020204" pitchFamily="34" charset="0"/>
                        </a:rPr>
                        <a:t> năng</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7DB8D"/>
                    </a:solidFill>
                  </a:tcPr>
                </a:tc>
                <a:tc>
                  <a:txBody>
                    <a:bodyPr/>
                    <a:lstStyle/>
                    <a:p>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48000">
                <a:tc>
                  <a:txBody>
                    <a:bodyPr/>
                    <a:lstStyle/>
                    <a:p>
                      <a:pPr algn="ctr"/>
                      <a:r>
                        <a:rPr lang="vi-VN" sz="4000">
                          <a:latin typeface="Arial" panose="020B0604020202020204" pitchFamily="34" charset="0"/>
                          <a:cs typeface="Arial" panose="020B0604020202020204" pitchFamily="34" charset="0"/>
                        </a:rPr>
                        <a:t>Cấu</a:t>
                      </a:r>
                      <a:r>
                        <a:rPr lang="vi-VN" sz="4000" baseline="0">
                          <a:latin typeface="Arial" panose="020B0604020202020204" pitchFamily="34" charset="0"/>
                          <a:cs typeface="Arial" panose="020B0604020202020204" pitchFamily="34" charset="0"/>
                        </a:rPr>
                        <a:t> tạo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7DB8D"/>
                    </a:solidFill>
                  </a:tcPr>
                </a:tc>
                <a:tc>
                  <a:txBody>
                    <a:bodyPr/>
                    <a:lstStyle/>
                    <a:p>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71800">
                <a:tc>
                  <a:txBody>
                    <a:bodyPr/>
                    <a:lstStyle/>
                    <a:p>
                      <a:pPr algn="ctr">
                        <a:lnSpc>
                          <a:spcPct val="150000"/>
                        </a:lnSpc>
                      </a:pPr>
                      <a:r>
                        <a:rPr lang="vi-VN" sz="4000">
                          <a:latin typeface="Arial" panose="020B0604020202020204" pitchFamily="34" charset="0"/>
                          <a:cs typeface="Arial" panose="020B0604020202020204" pitchFamily="34" charset="0"/>
                        </a:rPr>
                        <a:t>Thông</a:t>
                      </a:r>
                      <a:r>
                        <a:rPr lang="vi-VN" sz="4000" baseline="0">
                          <a:latin typeface="Arial" panose="020B0604020202020204" pitchFamily="34" charset="0"/>
                          <a:cs typeface="Arial" panose="020B0604020202020204" pitchFamily="34" charset="0"/>
                        </a:rPr>
                        <a:t> số</a:t>
                      </a:r>
                    </a:p>
                    <a:p>
                      <a:pPr algn="ctr">
                        <a:lnSpc>
                          <a:spcPct val="150000"/>
                        </a:lnSpc>
                      </a:pPr>
                      <a:r>
                        <a:rPr lang="vi-VN" sz="4000" baseline="0">
                          <a:latin typeface="Arial" panose="020B0604020202020204" pitchFamily="34" charset="0"/>
                          <a:cs typeface="Arial" panose="020B0604020202020204" pitchFamily="34" charset="0"/>
                        </a:rPr>
                        <a:t> kĩ thuật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7DB8D"/>
                    </a:solidFill>
                  </a:tcPr>
                </a:tc>
                <a:tc>
                  <a:txBody>
                    <a:bodyPr/>
                    <a:lstStyle/>
                    <a:p>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3" name="Rectangle 2"/>
          <p:cNvSpPr/>
          <p:nvPr/>
        </p:nvSpPr>
        <p:spPr>
          <a:xfrm>
            <a:off x="3581400" y="1344453"/>
            <a:ext cx="14173200" cy="2748253"/>
          </a:xfrm>
          <a:prstGeom prst="rect">
            <a:avLst/>
          </a:prstGeom>
        </p:spPr>
        <p:txBody>
          <a:bodyPr wrap="square">
            <a:spAutoFit/>
          </a:bodyPr>
          <a:lstStyle/>
          <a:p>
            <a:pPr algn="just">
              <a:lnSpc>
                <a:spcPct val="150000"/>
              </a:lnSpc>
            </a:pPr>
            <a:r>
              <a:rPr lang="vi-VN" sz="4000">
                <a:cs typeface="Arial" panose="020B0604020202020204" pitchFamily="34" charset="0"/>
              </a:rPr>
              <a:t>Phích cắm điện là thiết bị dùng để lấy điện từ ổ cắm điện cung cấp cho các đồ dùng điện trong sinh hoạt như: quạt, bếp điện, tủ lạnh, ấm đun nước,…</a:t>
            </a:r>
            <a:endParaRPr lang="en-US" sz="4000">
              <a:latin typeface="Arial" panose="020B0604020202020204" pitchFamily="34" charset="0"/>
              <a:cs typeface="Arial" panose="020B0604020202020204" pitchFamily="34" charset="0"/>
            </a:endParaRPr>
          </a:p>
        </p:txBody>
      </p:sp>
      <p:sp>
        <p:nvSpPr>
          <p:cNvPr id="4" name="Rectangle 3"/>
          <p:cNvSpPr/>
          <p:nvPr/>
        </p:nvSpPr>
        <p:spPr>
          <a:xfrm>
            <a:off x="3581400" y="4399582"/>
            <a:ext cx="5257800" cy="2862322"/>
          </a:xfrm>
          <a:prstGeom prst="rect">
            <a:avLst/>
          </a:prstGeom>
        </p:spPr>
        <p:txBody>
          <a:bodyPr wrap="square">
            <a:spAutoFit/>
          </a:bodyPr>
          <a:lstStyle/>
          <a:p>
            <a:pPr>
              <a:lnSpc>
                <a:spcPct val="150000"/>
              </a:lnSpc>
            </a:pPr>
            <a:r>
              <a:rPr lang="vi-VN" sz="4000">
                <a:latin typeface="Arial" panose="020B0604020202020204" pitchFamily="34" charset="0"/>
                <a:cs typeface="Arial" panose="020B0604020202020204" pitchFamily="34" charset="0"/>
              </a:rPr>
              <a:t>Bao gồm:</a:t>
            </a:r>
          </a:p>
          <a:p>
            <a:pPr marL="571500" indent="-571500">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Vỏ </a:t>
            </a:r>
            <a:r>
              <a:rPr lang="vi-VN" sz="4000">
                <a:latin typeface="Arial" panose="020B0604020202020204" pitchFamily="34" charset="0"/>
                <a:cs typeface="Arial" panose="020B0604020202020204" pitchFamily="34" charset="0"/>
              </a:rPr>
              <a:t>phích</a:t>
            </a:r>
            <a:r>
              <a:rPr lang="en-US" sz="4000">
                <a:latin typeface="Arial" panose="020B0604020202020204" pitchFamily="34" charset="0"/>
                <a:cs typeface="Arial" panose="020B0604020202020204" pitchFamily="34" charset="0"/>
              </a:rPr>
              <a:t> cắm điện</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Các </a:t>
            </a:r>
            <a:r>
              <a:rPr lang="vi-VN" sz="4000">
                <a:latin typeface="Arial" panose="020B0604020202020204" pitchFamily="34" charset="0"/>
                <a:cs typeface="Arial" panose="020B0604020202020204" pitchFamily="34" charset="0"/>
              </a:rPr>
              <a:t>chốt</a:t>
            </a:r>
            <a:r>
              <a:rPr lang="en-US" sz="4000">
                <a:latin typeface="Arial" panose="020B0604020202020204" pitchFamily="34" charset="0"/>
                <a:cs typeface="Arial" panose="020B0604020202020204" pitchFamily="34" charset="0"/>
              </a:rPr>
              <a:t> tiếp điện</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
        <p:nvSpPr>
          <p:cNvPr id="10" name="Rectangle 9"/>
          <p:cNvSpPr/>
          <p:nvPr/>
        </p:nvSpPr>
        <p:spPr>
          <a:xfrm>
            <a:off x="3581400" y="7667030"/>
            <a:ext cx="10043160" cy="1938992"/>
          </a:xfrm>
          <a:prstGeom prst="rect">
            <a:avLst/>
          </a:prstGeom>
        </p:spPr>
        <p:txBody>
          <a:bodyPr wrap="square">
            <a:spAutoFit/>
          </a:bodyPr>
          <a:lstStyle/>
          <a:p>
            <a:pPr marL="571500" indent="-571500">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Điện áp định mức: 250V.</a:t>
            </a:r>
          </a:p>
          <a:p>
            <a:pPr marL="571500" indent="-571500">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Cường độ dòng điện định mức: 10A,...</a:t>
            </a:r>
          </a:p>
        </p:txBody>
      </p:sp>
      <p:pic>
        <p:nvPicPr>
          <p:cNvPr id="11" name="Picture 10"/>
          <p:cNvPicPr>
            <a:picLocks noChangeAspect="1"/>
          </p:cNvPicPr>
          <p:nvPr/>
        </p:nvPicPr>
        <p:blipFill>
          <a:blip r:embed="rId2"/>
          <a:stretch>
            <a:fillRect/>
          </a:stretch>
        </p:blipFill>
        <p:spPr>
          <a:xfrm>
            <a:off x="16002000" y="7427728"/>
            <a:ext cx="2011854" cy="2859272"/>
          </a:xfrm>
          <a:prstGeom prst="rect">
            <a:avLst/>
          </a:prstGeom>
        </p:spPr>
      </p:pic>
      <p:pic>
        <p:nvPicPr>
          <p:cNvPr id="6" name="Picture 5"/>
          <p:cNvPicPr>
            <a:picLocks noChangeAspect="1"/>
          </p:cNvPicPr>
          <p:nvPr/>
        </p:nvPicPr>
        <p:blipFill>
          <a:blip r:embed="rId3"/>
          <a:stretch>
            <a:fillRect/>
          </a:stretch>
        </p:blipFill>
        <p:spPr>
          <a:xfrm rot="17524722" flipH="1">
            <a:off x="9236957" y="5071122"/>
            <a:ext cx="3327026" cy="1804488"/>
          </a:xfrm>
          <a:prstGeom prst="rect">
            <a:avLst/>
          </a:prstGeom>
        </p:spPr>
      </p:pic>
      <p:grpSp>
        <p:nvGrpSpPr>
          <p:cNvPr id="15" name="Group 14"/>
          <p:cNvGrpSpPr/>
          <p:nvPr/>
        </p:nvGrpSpPr>
        <p:grpSpPr>
          <a:xfrm>
            <a:off x="13046163" y="3390900"/>
            <a:ext cx="4967691" cy="2983266"/>
            <a:chOff x="9027160" y="3032426"/>
            <a:chExt cx="4967691" cy="2983266"/>
          </a:xfrm>
        </p:grpSpPr>
        <p:sp>
          <p:nvSpPr>
            <p:cNvPr id="16" name="Rounded Rectangular Callout 15"/>
            <p:cNvSpPr/>
            <p:nvPr/>
          </p:nvSpPr>
          <p:spPr>
            <a:xfrm>
              <a:off x="9027160" y="3501092"/>
              <a:ext cx="4648200" cy="2514600"/>
            </a:xfrm>
            <a:prstGeom prst="wedgeRoundRectCallout">
              <a:avLst>
                <a:gd name="adj1" fmla="val -72345"/>
                <a:gd name="adj2" fmla="val -4286"/>
                <a:gd name="adj3" fmla="val 16667"/>
              </a:avLst>
            </a:prstGeom>
            <a:solidFill>
              <a:schemeClr val="accent3">
                <a:lumMod val="60000"/>
                <a:lumOff val="40000"/>
              </a:schemeClr>
            </a:solidFill>
            <a:ln>
              <a:solidFill>
                <a:schemeClr val="accent3">
                  <a:lumMod val="60000"/>
                  <a:lumOff val="4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Các chốt tiếp </a:t>
              </a:r>
              <a:r>
                <a:rPr lang="en-US" sz="3600">
                  <a:solidFill>
                    <a:schemeClr val="tx1"/>
                  </a:solidFill>
                  <a:latin typeface="Arial" panose="020B0604020202020204" pitchFamily="34" charset="0"/>
                  <a:cs typeface="Arial" panose="020B0604020202020204" pitchFamily="34" charset="0"/>
                </a:rPr>
                <a:t>điện</a:t>
              </a:r>
              <a:r>
                <a:rPr lang="vi-VN" sz="3600">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cung cấp nguồn cho đồ dùng điện</a:t>
              </a:r>
              <a:r>
                <a:rPr lang="vi-VN" sz="3600">
                  <a:solidFill>
                    <a:schemeClr val="tx1"/>
                  </a:solidFill>
                  <a:latin typeface="Arial" panose="020B0604020202020204" pitchFamily="34" charset="0"/>
                  <a:cs typeface="Arial" panose="020B0604020202020204" pitchFamily="34" charset="0"/>
                </a:rPr>
                <a:t>.</a:t>
              </a:r>
              <a:endParaRPr lang="en-US" sz="3600">
                <a:solidFill>
                  <a:schemeClr val="tx1"/>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stretch>
              <a:fillRect/>
            </a:stretch>
          </p:blipFill>
          <p:spPr>
            <a:xfrm rot="20760254">
              <a:off x="13432646" y="3032426"/>
              <a:ext cx="562205" cy="676500"/>
            </a:xfrm>
            <a:prstGeom prst="rect">
              <a:avLst/>
            </a:prstGeom>
          </p:spPr>
        </p:pic>
      </p:grpSp>
    </p:spTree>
    <p:extLst>
      <p:ext uri="{BB962C8B-B14F-4D97-AF65-F5344CB8AC3E}">
        <p14:creationId xmlns:p14="http://schemas.microsoft.com/office/powerpoint/2010/main" val="294329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500"/>
                            </p:stCondLst>
                            <p:childTnLst>
                              <p:par>
                                <p:cTn id="24" presetID="17" presetClass="entr" presetSubtype="8"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ppt_w/2"/>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44" name="Freeform 5"/>
          <p:cNvSpPr/>
          <p:nvPr/>
        </p:nvSpPr>
        <p:spPr>
          <a:xfrm>
            <a:off x="0" y="-17780"/>
            <a:ext cx="18288000" cy="10304780"/>
          </a:xfrm>
          <a:custGeom>
            <a:avLst/>
            <a:gdLst/>
            <a:ahLst/>
            <a:cxnLst/>
            <a:rect l="l" t="t" r="r" b="b"/>
            <a:pathLst>
              <a:path w="6256259" h="1555966">
                <a:moveTo>
                  <a:pt x="0" y="0"/>
                </a:moveTo>
                <a:lnTo>
                  <a:pt x="6256259" y="0"/>
                </a:lnTo>
                <a:lnTo>
                  <a:pt x="6256259" y="1555966"/>
                </a:lnTo>
                <a:lnTo>
                  <a:pt x="0" y="1555966"/>
                </a:lnTo>
                <a:close/>
              </a:path>
            </a:pathLst>
          </a:custGeom>
          <a:solidFill>
            <a:srgbClr val="3A3A66"/>
          </a:solidFill>
          <a:ln cap="sq">
            <a:noFill/>
            <a:prstDash val="solid"/>
            <a:miter/>
          </a:ln>
        </p:spPr>
      </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algn="ctr">
                <a:lnSpc>
                  <a:spcPts val="5199"/>
                </a:lnSpc>
                <a:spcBef>
                  <a:spcPct val="0"/>
                </a:spcBef>
              </a:pPr>
              <a:endParaRPr>
                <a:solidFill>
                  <a:prstClr val="black"/>
                </a:solidFill>
              </a:endParaRPr>
            </a:p>
          </p:txBody>
        </p:sp>
      </p:grpSp>
      <p:grpSp>
        <p:nvGrpSpPr>
          <p:cNvPr id="8" name="Group 7"/>
          <p:cNvGrpSpPr/>
          <p:nvPr/>
        </p:nvGrpSpPr>
        <p:grpSpPr>
          <a:xfrm>
            <a:off x="1142996" y="2116763"/>
            <a:ext cx="15618785" cy="1769449"/>
            <a:chOff x="1142996" y="2116763"/>
            <a:chExt cx="15618785" cy="1769449"/>
          </a:xfrm>
        </p:grpSpPr>
        <p:sp>
          <p:nvSpPr>
            <p:cNvPr id="3" name="Rectangle 2"/>
            <p:cNvSpPr/>
            <p:nvPr/>
          </p:nvSpPr>
          <p:spPr>
            <a:xfrm>
              <a:off x="2743200" y="2695107"/>
              <a:ext cx="14018581" cy="707886"/>
            </a:xfrm>
            <a:prstGeom prst="rect">
              <a:avLst/>
            </a:prstGeom>
          </p:spPr>
          <p:txBody>
            <a:bodyPr wrap="none">
              <a:spAutoFit/>
            </a:bodyPr>
            <a:lstStyle/>
            <a:p>
              <a:r>
                <a:rPr lang="en-US" sz="4000">
                  <a:solidFill>
                    <a:srgbClr val="002060"/>
                  </a:solidFill>
                  <a:latin typeface="Arial" panose="020B0604020202020204" pitchFamily="34" charset="0"/>
                  <a:cs typeface="Arial" panose="020B0604020202020204" pitchFamily="34" charset="0"/>
                </a:rPr>
                <a:t>Quan sát Hình 1.1 và kể tên các thiết bị đóng cắt và lấy điện.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996" y="2116763"/>
              <a:ext cx="1769449" cy="1769449"/>
            </a:xfrm>
            <a:prstGeom prst="rect">
              <a:avLst/>
            </a:prstGeom>
          </p:spPr>
        </p:pic>
      </p:grpSp>
      <p:grpSp>
        <p:nvGrpSpPr>
          <p:cNvPr id="13" name="Group 12"/>
          <p:cNvGrpSpPr/>
          <p:nvPr/>
        </p:nvGrpSpPr>
        <p:grpSpPr>
          <a:xfrm>
            <a:off x="1295398" y="3547654"/>
            <a:ext cx="7543802" cy="5856292"/>
            <a:chOff x="1295398" y="3547654"/>
            <a:chExt cx="7543802" cy="5856292"/>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398" y="3547654"/>
              <a:ext cx="7543802" cy="5126856"/>
            </a:xfrm>
            <a:prstGeom prst="rect">
              <a:avLst/>
            </a:prstGeom>
          </p:spPr>
        </p:pic>
        <p:sp>
          <p:nvSpPr>
            <p:cNvPr id="12" name="TextBox 11"/>
            <p:cNvSpPr txBox="1"/>
            <p:nvPr/>
          </p:nvSpPr>
          <p:spPr>
            <a:xfrm>
              <a:off x="1651000" y="8819171"/>
              <a:ext cx="7162800" cy="584775"/>
            </a:xfrm>
            <a:prstGeom prst="rect">
              <a:avLst/>
            </a:prstGeom>
            <a:noFill/>
          </p:spPr>
          <p:txBody>
            <a:bodyPr wrap="square" rtlCol="0">
              <a:spAutoFit/>
            </a:bodyPr>
            <a:lstStyle/>
            <a:p>
              <a:pPr algn="ctr"/>
              <a:r>
                <a:rPr lang="vi-VN" sz="3200" b="1" i="1">
                  <a:latin typeface="Arial" panose="020B0604020202020204" pitchFamily="34" charset="0"/>
                  <a:cs typeface="Arial" panose="020B0604020202020204" pitchFamily="34" charset="0"/>
                </a:rPr>
                <a:t>Hình 1.1. </a:t>
              </a:r>
              <a:r>
                <a:rPr lang="vi-VN" sz="3200" i="1">
                  <a:latin typeface="Arial" panose="020B0604020202020204" pitchFamily="34" charset="0"/>
                  <a:cs typeface="Arial" panose="020B0604020202020204" pitchFamily="34" charset="0"/>
                </a:rPr>
                <a:t>Các thiết điện trong gia đình</a:t>
              </a:r>
              <a:endParaRPr lang="en-US" sz="3200" i="1">
                <a:latin typeface="Arial" panose="020B0604020202020204" pitchFamily="34" charset="0"/>
                <a:cs typeface="Arial" panose="020B0604020202020204" pitchFamily="34" charset="0"/>
              </a:endParaRPr>
            </a:p>
          </p:txBody>
        </p:sp>
      </p:grpSp>
      <p:sp>
        <p:nvSpPr>
          <p:cNvPr id="14" name="TextBox 13"/>
          <p:cNvSpPr txBox="1"/>
          <p:nvPr/>
        </p:nvSpPr>
        <p:spPr>
          <a:xfrm>
            <a:off x="9525000" y="4152900"/>
            <a:ext cx="6477000" cy="707886"/>
          </a:xfrm>
          <a:prstGeom prst="rect">
            <a:avLst/>
          </a:prstGeom>
          <a:noFill/>
        </p:spPr>
        <p:txBody>
          <a:bodyPr wrap="square" rtlCol="0">
            <a:spAutoFit/>
          </a:bodyPr>
          <a:lstStyle/>
          <a:p>
            <a:pPr marL="571500" indent="-571500">
              <a:buFont typeface="Wingdings" panose="05000000000000000000" pitchFamily="2" charset="2"/>
              <a:buChar char="§"/>
            </a:pPr>
            <a:r>
              <a:rPr lang="vi-VN" sz="4000" b="1">
                <a:solidFill>
                  <a:schemeClr val="accent6">
                    <a:lumMod val="75000"/>
                  </a:schemeClr>
                </a:solidFill>
                <a:latin typeface="Arial" panose="020B0604020202020204" pitchFamily="34" charset="0"/>
                <a:cs typeface="Arial" panose="020B0604020202020204" pitchFamily="34" charset="0"/>
              </a:rPr>
              <a:t>Thiết bị lấy điện:</a:t>
            </a:r>
            <a:endParaRPr lang="en-US" sz="4000" b="1">
              <a:solidFill>
                <a:schemeClr val="accent6">
                  <a:lumMod val="75000"/>
                </a:schemeClr>
              </a:solidFill>
              <a:latin typeface="Arial" panose="020B0604020202020204" pitchFamily="34" charset="0"/>
              <a:cs typeface="Arial" panose="020B0604020202020204" pitchFamily="34" charset="0"/>
            </a:endParaRPr>
          </a:p>
        </p:txBody>
      </p:sp>
      <p:sp>
        <p:nvSpPr>
          <p:cNvPr id="15" name="Rectangle 14"/>
          <p:cNvSpPr/>
          <p:nvPr/>
        </p:nvSpPr>
        <p:spPr>
          <a:xfrm>
            <a:off x="10134600" y="5261669"/>
            <a:ext cx="4471096" cy="1938992"/>
          </a:xfrm>
          <a:prstGeom prst="rect">
            <a:avLst/>
          </a:prstGeom>
        </p:spPr>
        <p:txBody>
          <a:bodyPr wrap="none">
            <a:spAutoFit/>
          </a:bodyPr>
          <a:lstStyle/>
          <a:p>
            <a:pPr marL="742950" indent="-742950" algn="just">
              <a:lnSpc>
                <a:spcPct val="150000"/>
              </a:lnSpc>
              <a:buFont typeface="+mj-lt"/>
              <a:buAutoNum type="arabicPeriod" startAt="4"/>
            </a:pPr>
            <a:r>
              <a:rPr lang="vi-VN" sz="4000">
                <a:latin typeface="Arial" panose="020B0604020202020204" pitchFamily="34" charset="0"/>
                <a:cs typeface="Arial" panose="020B0604020202020204" pitchFamily="34" charset="0"/>
              </a:rPr>
              <a:t>Ổ cắm điện</a:t>
            </a:r>
          </a:p>
          <a:p>
            <a:pPr marL="742950" indent="-742950" algn="just">
              <a:lnSpc>
                <a:spcPct val="150000"/>
              </a:lnSpc>
              <a:buFont typeface="+mj-lt"/>
              <a:buAutoNum type="arabicPeriod" startAt="4"/>
            </a:pPr>
            <a:r>
              <a:rPr lang="vi-VN" sz="4000">
                <a:latin typeface="Arial" panose="020B0604020202020204" pitchFamily="34" charset="0"/>
                <a:cs typeface="Arial" panose="020B0604020202020204" pitchFamily="34" charset="0"/>
              </a:rPr>
              <a:t>Phích cắm điện</a:t>
            </a:r>
            <a:endParaRPr lang="en-US" sz="4000">
              <a:latin typeface="Arial" panose="020B0604020202020204" pitchFamily="34" charset="0"/>
              <a:cs typeface="Arial" panose="020B0604020202020204" pitchFamily="34" charset="0"/>
            </a:endParaRPr>
          </a:p>
        </p:txBody>
      </p:sp>
      <p:sp>
        <p:nvSpPr>
          <p:cNvPr id="16" name="TextBox 15"/>
          <p:cNvSpPr txBox="1"/>
          <p:nvPr/>
        </p:nvSpPr>
        <p:spPr>
          <a:xfrm>
            <a:off x="5857881" y="4324949"/>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3</a:t>
            </a:r>
            <a:endParaRPr lang="en-US" sz="4000">
              <a:solidFill>
                <a:srgbClr val="00B050"/>
              </a:solidFill>
              <a:latin typeface="Arial" panose="020B0604020202020204" pitchFamily="34" charset="0"/>
              <a:cs typeface="Arial" panose="020B0604020202020204" pitchFamily="34" charset="0"/>
            </a:endParaRPr>
          </a:p>
        </p:txBody>
      </p:sp>
      <p:sp>
        <p:nvSpPr>
          <p:cNvPr id="23" name="TextBox 22"/>
          <p:cNvSpPr txBox="1"/>
          <p:nvPr/>
        </p:nvSpPr>
        <p:spPr>
          <a:xfrm>
            <a:off x="1694178" y="5757139"/>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1</a:t>
            </a:r>
            <a:endParaRPr lang="en-US" sz="4000">
              <a:solidFill>
                <a:srgbClr val="00B050"/>
              </a:solidFill>
              <a:latin typeface="Arial" panose="020B0604020202020204" pitchFamily="34" charset="0"/>
              <a:cs typeface="Arial" panose="020B0604020202020204" pitchFamily="34" charset="0"/>
            </a:endParaRPr>
          </a:p>
        </p:txBody>
      </p:sp>
      <p:sp>
        <p:nvSpPr>
          <p:cNvPr id="24" name="TextBox 23"/>
          <p:cNvSpPr txBox="1"/>
          <p:nvPr/>
        </p:nvSpPr>
        <p:spPr>
          <a:xfrm>
            <a:off x="4524381" y="3668870"/>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2</a:t>
            </a:r>
            <a:endParaRPr lang="en-US" sz="4000">
              <a:solidFill>
                <a:srgbClr val="00B050"/>
              </a:solidFill>
              <a:latin typeface="Arial" panose="020B0604020202020204" pitchFamily="34" charset="0"/>
              <a:cs typeface="Arial" panose="020B0604020202020204" pitchFamily="34" charset="0"/>
            </a:endParaRPr>
          </a:p>
        </p:txBody>
      </p:sp>
      <p:sp>
        <p:nvSpPr>
          <p:cNvPr id="20" name="TextBox 19"/>
          <p:cNvSpPr txBox="1"/>
          <p:nvPr/>
        </p:nvSpPr>
        <p:spPr>
          <a:xfrm>
            <a:off x="8077200" y="6846718"/>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4</a:t>
            </a:r>
            <a:endParaRPr lang="en-US" sz="4000">
              <a:solidFill>
                <a:srgbClr val="00B050"/>
              </a:solidFill>
              <a:latin typeface="Arial" panose="020B0604020202020204" pitchFamily="34" charset="0"/>
              <a:cs typeface="Arial" panose="020B0604020202020204" pitchFamily="34" charset="0"/>
            </a:endParaRPr>
          </a:p>
        </p:txBody>
      </p:sp>
      <p:sp>
        <p:nvSpPr>
          <p:cNvPr id="21" name="TextBox 20"/>
          <p:cNvSpPr txBox="1"/>
          <p:nvPr/>
        </p:nvSpPr>
        <p:spPr>
          <a:xfrm>
            <a:off x="7886700" y="4955100"/>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5</a:t>
            </a:r>
            <a:endParaRPr lang="en-US" sz="4000">
              <a:solidFill>
                <a:srgbClr val="00B05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stretch>
            <a:fillRect/>
          </a:stretch>
        </p:blipFill>
        <p:spPr>
          <a:xfrm>
            <a:off x="15069029" y="6244173"/>
            <a:ext cx="3218967" cy="4115157"/>
          </a:xfrm>
          <a:prstGeom prst="rect">
            <a:avLst/>
          </a:prstGeom>
        </p:spPr>
      </p:pic>
      <p:sp>
        <p:nvSpPr>
          <p:cNvPr id="25" name="TextBox 10"/>
          <p:cNvSpPr txBox="1"/>
          <p:nvPr/>
        </p:nvSpPr>
        <p:spPr>
          <a:xfrm>
            <a:off x="5857881" y="1341626"/>
            <a:ext cx="6629400" cy="978528"/>
          </a:xfrm>
          <a:prstGeom prst="rect">
            <a:avLst/>
          </a:prstGeom>
        </p:spPr>
        <p:txBody>
          <a:bodyPr lIns="254000" tIns="254000" rIns="254000" bIns="254000" rtlCol="0" anchor="ctr"/>
          <a:lstStyle/>
          <a:p>
            <a:pPr algn="ctr"/>
            <a:r>
              <a:rPr lang="vi-VN" sz="6000" b="1">
                <a:solidFill>
                  <a:schemeClr val="tx2">
                    <a:lumMod val="75000"/>
                  </a:schemeClr>
                </a:solidFill>
                <a:latin typeface="Arial" panose="020B0604020202020204" pitchFamily="34" charset="0"/>
                <a:cs typeface="Arial" panose="020B0604020202020204" pitchFamily="34" charset="0"/>
              </a:rPr>
              <a:t>KHỞI ĐỘNG</a:t>
            </a:r>
            <a:endParaRPr lang="en-US" sz="6000" b="1">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97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Effect transition="in" filter="fade">
                                      <p:cBhvr>
                                        <p:cTn id="21" dur="500"/>
                                        <p:tgtEl>
                                          <p:spTgt spid="15">
                                            <p:txEl>
                                              <p:pRg st="1" end="1"/>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2"/>
          <a:stretch>
            <a:fillRect/>
          </a:stretch>
        </p:blipFill>
        <p:spPr>
          <a:xfrm>
            <a:off x="0" y="0"/>
            <a:ext cx="18288000" cy="10287000"/>
          </a:xfrm>
          <a:prstGeom prst="rect">
            <a:avLst/>
          </a:prstGeom>
        </p:spPr>
      </p:pic>
      <p:grpSp>
        <p:nvGrpSpPr>
          <p:cNvPr id="57" name="Group 56">
            <a:extLst>
              <a:ext uri="{FF2B5EF4-FFF2-40B4-BE49-F238E27FC236}">
                <a16:creationId xmlns:a16="http://schemas.microsoft.com/office/drawing/2014/main" id="{6C54D630-D761-AAC7-4011-60F1B11FD4FD}"/>
              </a:ext>
            </a:extLst>
          </p:cNvPr>
          <p:cNvGrpSpPr/>
          <p:nvPr/>
        </p:nvGrpSpPr>
        <p:grpSpPr>
          <a:xfrm>
            <a:off x="1869896" y="3768362"/>
            <a:ext cx="14548208" cy="1939366"/>
            <a:chOff x="1748959" y="4312665"/>
            <a:chExt cx="7150899" cy="1292911"/>
          </a:xfrm>
        </p:grpSpPr>
        <p:sp>
          <p:nvSpPr>
            <p:cNvPr id="55" name="TextBox 54">
              <a:extLst>
                <a:ext uri="{FF2B5EF4-FFF2-40B4-BE49-F238E27FC236}">
                  <a16:creationId xmlns:a16="http://schemas.microsoft.com/office/drawing/2014/main" id="{2C7189D6-21C9-63A4-CCA7-A8D9DD296C7F}"/>
                </a:ext>
              </a:extLst>
            </p:cNvPr>
            <p:cNvSpPr txBox="1"/>
            <p:nvPr/>
          </p:nvSpPr>
          <p:spPr>
            <a:xfrm>
              <a:off x="2045840" y="4312665"/>
              <a:ext cx="6557138" cy="1292662"/>
            </a:xfrm>
            <a:prstGeom prst="rect">
              <a:avLst/>
            </a:prstGeom>
            <a:noFill/>
          </p:spPr>
          <p:txBody>
            <a:bodyPr wrap="square" rtlCol="0">
              <a:spAutoFit/>
              <a:scene3d>
                <a:camera prst="obliqueBottomRight"/>
                <a:lightRig rig="soft" dir="t"/>
              </a:scene3d>
              <a:sp3d extrusionH="622300" contourW="76200" prstMaterial="plastic">
                <a:bevelT w="812800" h="38100" prst="hardEdge"/>
                <a:extrusionClr>
                  <a:srgbClr val="0070C0"/>
                </a:extrusionClr>
                <a:contourClr>
                  <a:schemeClr val="bg1"/>
                </a:contourClr>
              </a:sp3d>
            </a:bodyPr>
            <a:lstStyle/>
            <a:p>
              <a:pPr algn="ctr"/>
              <a:r>
                <a:rPr lang="vi-VN" sz="12000" b="1">
                  <a:solidFill>
                    <a:srgbClr val="00B0F0"/>
                  </a:solidFill>
                  <a:effectLst>
                    <a:glow rad="12700">
                      <a:srgbClr val="4472C4">
                        <a:alpha val="48000"/>
                      </a:srgbClr>
                    </a:glow>
                  </a:effectLst>
                  <a:cs typeface="Arial" panose="020B0604020202020204" pitchFamily="34" charset="0"/>
                  <a:sym typeface="Arial"/>
                </a:rPr>
                <a:t>LUYỆN TẬP</a:t>
              </a:r>
            </a:p>
          </p:txBody>
        </p:sp>
        <p:sp>
          <p:nvSpPr>
            <p:cNvPr id="56" name="TextBox 55">
              <a:extLst>
                <a:ext uri="{FF2B5EF4-FFF2-40B4-BE49-F238E27FC236}">
                  <a16:creationId xmlns:a16="http://schemas.microsoft.com/office/drawing/2014/main" id="{0A5CF5D4-C91D-FDA4-3F15-893BD84C9B1A}"/>
                </a:ext>
              </a:extLst>
            </p:cNvPr>
            <p:cNvSpPr txBox="1"/>
            <p:nvPr/>
          </p:nvSpPr>
          <p:spPr>
            <a:xfrm>
              <a:off x="1748959" y="4312914"/>
              <a:ext cx="7150899" cy="1292662"/>
            </a:xfrm>
            <a:prstGeom prst="rect">
              <a:avLst/>
            </a:prstGeom>
            <a:noFill/>
            <a:effectLst/>
          </p:spPr>
          <p:txBody>
            <a:bodyPr wrap="square" rtlCol="0">
              <a:spAutoFit/>
              <a:scene3d>
                <a:camera prst="obliqueBottomRight"/>
                <a:lightRig rig="soft" dir="t"/>
              </a:scene3d>
              <a:sp3d extrusionH="622300" prstMaterial="plastic">
                <a:bevelT w="812800" h="38100" prst="hardEdge"/>
                <a:extrusionClr>
                  <a:srgbClr val="0070C0"/>
                </a:extrusionClr>
                <a:contourClr>
                  <a:schemeClr val="bg1"/>
                </a:contourClr>
              </a:sp3d>
            </a:bodyPr>
            <a:lstStyle/>
            <a:p>
              <a:pPr algn="ctr"/>
              <a:r>
                <a:rPr lang="vi-VN" sz="12000" b="1">
                  <a:solidFill>
                    <a:srgbClr val="00B0F0"/>
                  </a:solidFill>
                  <a:effectLst>
                    <a:glow rad="12700">
                      <a:srgbClr val="4472C4">
                        <a:alpha val="48000"/>
                      </a:srgbClr>
                    </a:glow>
                  </a:effectLst>
                  <a:cs typeface="Arial" panose="020B0604020202020204" pitchFamily="34" charset="0"/>
                  <a:sym typeface="Arial"/>
                </a:rPr>
                <a:t>LUYỆN TẬP</a:t>
              </a:r>
            </a:p>
          </p:txBody>
        </p:sp>
      </p:grpSp>
      <p:pic>
        <p:nvPicPr>
          <p:cNvPr id="5" name="Picture 4" descr="Icon&#10;&#10;Description automatically generated">
            <a:extLst>
              <a:ext uri="{FF2B5EF4-FFF2-40B4-BE49-F238E27FC236}">
                <a16:creationId xmlns:a16="http://schemas.microsoft.com/office/drawing/2014/main" id="{7C0F9B18-3EEC-899F-5C47-F1710ED64137}"/>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rot="20341491">
            <a:off x="12930356" y="-796192"/>
            <a:ext cx="2434660" cy="2434660"/>
          </a:xfrm>
          <a:prstGeom prst="rect">
            <a:avLst/>
          </a:prstGeom>
        </p:spPr>
      </p:pic>
      <p:pic>
        <p:nvPicPr>
          <p:cNvPr id="7" name="Picture 6" descr="Logo&#10;&#10;Description automatically generated">
            <a:extLst>
              <a:ext uri="{FF2B5EF4-FFF2-40B4-BE49-F238E27FC236}">
                <a16:creationId xmlns:a16="http://schemas.microsoft.com/office/drawing/2014/main" id="{84FCEF14-BDF0-BFD9-A29E-8663868F4F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0041">
            <a:off x="2197237" y="981647"/>
            <a:ext cx="2375038" cy="2375038"/>
          </a:xfrm>
          <a:prstGeom prst="rect">
            <a:avLst/>
          </a:prstGeom>
        </p:spPr>
      </p:pic>
      <p:pic>
        <p:nvPicPr>
          <p:cNvPr id="9" name="Picture 8" descr="Logo, icon&#10;&#10;Description automatically generated">
            <a:extLst>
              <a:ext uri="{FF2B5EF4-FFF2-40B4-BE49-F238E27FC236}">
                <a16:creationId xmlns:a16="http://schemas.microsoft.com/office/drawing/2014/main" id="{BF8AA1DB-7843-28AE-3F55-D0384AB3960C}"/>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tretch>
            <a:fillRect/>
          </a:stretch>
        </p:blipFill>
        <p:spPr>
          <a:xfrm rot="20248969">
            <a:off x="-660166" y="7690358"/>
            <a:ext cx="4138480" cy="4138480"/>
          </a:xfrm>
          <a:prstGeom prst="rect">
            <a:avLst/>
          </a:prstGeom>
        </p:spPr>
      </p:pic>
      <p:pic>
        <p:nvPicPr>
          <p:cNvPr id="13" name="Picture 12" descr="Logo&#10;&#10;Description automatically generated">
            <a:extLst>
              <a:ext uri="{FF2B5EF4-FFF2-40B4-BE49-F238E27FC236}">
                <a16:creationId xmlns:a16="http://schemas.microsoft.com/office/drawing/2014/main" id="{2A96C0DE-C934-50C8-84A0-9D9B4100FC0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tretch>
            <a:fillRect/>
          </a:stretch>
        </p:blipFill>
        <p:spPr>
          <a:xfrm rot="900000">
            <a:off x="14481677" y="8310579"/>
            <a:ext cx="2972150" cy="2972150"/>
          </a:xfrm>
          <a:prstGeom prst="rect">
            <a:avLst/>
          </a:prstGeom>
        </p:spPr>
      </p:pic>
    </p:spTree>
    <p:extLst>
      <p:ext uri="{BB962C8B-B14F-4D97-AF65-F5344CB8AC3E}">
        <p14:creationId xmlns:p14="http://schemas.microsoft.com/office/powerpoint/2010/main" val="3181981740"/>
      </p:ext>
    </p:extLst>
  </p:cSld>
  <p:clrMapOvr>
    <a:masterClrMapping/>
  </p:clrMapOvr>
  <p:transition spd="med">
    <p:split orient="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57"/>
                                            </p:tgtEl>
                                            <p:attrNameLst>
                                              <p:attrName>style.visibility</p:attrName>
                                            </p:attrNameLst>
                                          </p:cBhvr>
                                          <p:to>
                                            <p:strVal val="visible"/>
                                          </p:to>
                                        </p:set>
                                        <p:anim calcmode="lin" valueType="num">
                                          <p:cBhvr>
                                            <p:cTn id="7" dur="200" fill="hold"/>
                                            <p:tgtEl>
                                              <p:spTgt spid="57"/>
                                            </p:tgtEl>
                                            <p:attrNameLst>
                                              <p:attrName>ppt_w</p:attrName>
                                            </p:attrNameLst>
                                          </p:cBhvr>
                                          <p:tavLst>
                                            <p:tav tm="0">
                                              <p:val>
                                                <p:fltVal val="0"/>
                                              </p:val>
                                            </p:tav>
                                            <p:tav tm="100000">
                                              <p:val>
                                                <p:strVal val="#ppt_w"/>
                                              </p:val>
                                            </p:tav>
                                          </p:tavLst>
                                        </p:anim>
                                        <p:anim calcmode="lin" valueType="num">
                                          <p:cBhvr>
                                            <p:cTn id="8" dur="200" fill="hold"/>
                                            <p:tgtEl>
                                              <p:spTgt spid="57"/>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500"/>
                                      </p:stCondLst>
                                      <p:childTnLst>
                                        <p:animScale p14:bounceEnd="99000">
                                          <p:cBhvr>
                                            <p:cTn id="10" dur="1000" fill="hold"/>
                                            <p:tgtEl>
                                              <p:spTgt spid="57"/>
                                            </p:tgtEl>
                                          </p:cBhvr>
                                          <p:by x="110000" y="110000"/>
                                        </p:animScale>
                                      </p:childTnLst>
                                    </p:cTn>
                                  </p:par>
                                  <p:par>
                                    <p:cTn id="11" presetID="6" presetClass="emph" presetSubtype="0" accel="50000" decel="50000" fill="hold" nodeType="withEffect">
                                      <p:stCondLst>
                                        <p:cond delay="500"/>
                                      </p:stCondLst>
                                      <p:childTnLst>
                                        <p:animScale>
                                          <p:cBhvr>
                                            <p:cTn id="12" dur="250" fill="hold"/>
                                            <p:tgtEl>
                                              <p:spTgt spid="57"/>
                                            </p:tgtEl>
                                          </p:cBhvr>
                                          <p:by x="91000" y="91000"/>
                                        </p:animScale>
                                      </p:childTnLst>
                                    </p:cTn>
                                  </p:par>
                                  <p:par>
                                    <p:cTn id="13" presetID="10" presetClass="entr" presetSubtype="0"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42" presetClass="path" presetSubtype="0" decel="100000" fill="hold" nodeType="withEffect">
                                      <p:stCondLst>
                                        <p:cond delay="500"/>
                                      </p:stCondLst>
                                      <p:childTnLst>
                                        <p:animMotion origin="layout" path="M 3.95833E-6 0.03889 L 0.02578 -0.01713 " pathEditMode="relative" rAng="0" ptsTypes="AA">
                                          <p:cBhvr>
                                            <p:cTn id="17" dur="1000" fill="hold"/>
                                            <p:tgtEl>
                                              <p:spTgt spid="7"/>
                                            </p:tgtEl>
                                            <p:attrNameLst>
                                              <p:attrName>ppt_x</p:attrName>
                                              <p:attrName>ppt_y</p:attrName>
                                            </p:attrNameLst>
                                          </p:cBhvr>
                                          <p:rCtr x="1289" y="-2801"/>
                                        </p:animMotion>
                                      </p:childTnLst>
                                    </p:cTn>
                                  </p:par>
                                  <p:par>
                                    <p:cTn id="18" presetID="10" presetClass="entr" presetSubtype="0" fill="hold" nodeType="with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42" presetClass="path" presetSubtype="0" decel="100000" fill="hold" nodeType="withEffect">
                                      <p:stCondLst>
                                        <p:cond delay="500"/>
                                      </p:stCondLst>
                                      <p:childTnLst>
                                        <p:animMotion origin="layout" path="M 2.29167E-6 0.03889 L 0.06979 0.09375 " pathEditMode="relative" rAng="0" ptsTypes="AA">
                                          <p:cBhvr>
                                            <p:cTn id="22" dur="1000" fill="hold"/>
                                            <p:tgtEl>
                                              <p:spTgt spid="5"/>
                                            </p:tgtEl>
                                            <p:attrNameLst>
                                              <p:attrName>ppt_x</p:attrName>
                                              <p:attrName>ppt_y</p:attrName>
                                            </p:attrNameLst>
                                          </p:cBhvr>
                                          <p:rCtr x="3490" y="2731"/>
                                        </p:animMotion>
                                      </p:childTnLst>
                                    </p:cTn>
                                  </p:par>
                                  <p:par>
                                    <p:cTn id="23" presetID="10" presetClass="entr" presetSubtype="0" fill="hold"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42" presetClass="path" presetSubtype="0" decel="100000" fill="hold" nodeType="withEffect">
                                      <p:stCondLst>
                                        <p:cond delay="500"/>
                                      </p:stCondLst>
                                      <p:childTnLst>
                                        <p:animMotion origin="layout" path="M 3.95833E-6 0.03889 L 0.02578 -0.01713 " pathEditMode="relative" rAng="0" ptsTypes="AA">
                                          <p:cBhvr>
                                            <p:cTn id="27" dur="1000" fill="hold"/>
                                            <p:tgtEl>
                                              <p:spTgt spid="9"/>
                                            </p:tgtEl>
                                            <p:attrNameLst>
                                              <p:attrName>ppt_x</p:attrName>
                                              <p:attrName>ppt_y</p:attrName>
                                            </p:attrNameLst>
                                          </p:cBhvr>
                                          <p:rCtr x="1289" y="-2801"/>
                                        </p:animMotion>
                                      </p:childTnLst>
                                    </p:cTn>
                                  </p:par>
                                  <p:par>
                                    <p:cTn id="28" presetID="10" presetClass="entr" presetSubtype="0" fill="hold" nodeType="with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42" presetClass="path" presetSubtype="0" decel="100000" fill="hold" nodeType="withEffect">
                                      <p:stCondLst>
                                        <p:cond delay="500"/>
                                      </p:stCondLst>
                                      <p:childTnLst>
                                        <p:animMotion origin="layout" path="M 2.91667E-6 0.03889 L 3.95833E-6 1.85185E-6 " pathEditMode="relative" rAng="0" ptsTypes="AA">
                                          <p:cBhvr>
                                            <p:cTn id="32" dur="1000" fill="hold"/>
                                            <p:tgtEl>
                                              <p:spTgt spid="13"/>
                                            </p:tgtEl>
                                            <p:attrNameLst>
                                              <p:attrName>ppt_x</p:attrName>
                                              <p:attrName>ppt_y</p:attrName>
                                            </p:attrNameLst>
                                          </p:cBhvr>
                                          <p:rCtr x="-1289"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57"/>
                                            </p:tgtEl>
                                            <p:attrNameLst>
                                              <p:attrName>style.visibility</p:attrName>
                                            </p:attrNameLst>
                                          </p:cBhvr>
                                          <p:to>
                                            <p:strVal val="visible"/>
                                          </p:to>
                                        </p:set>
                                        <p:anim calcmode="lin" valueType="num">
                                          <p:cBhvr>
                                            <p:cTn id="7" dur="200" fill="hold"/>
                                            <p:tgtEl>
                                              <p:spTgt spid="57"/>
                                            </p:tgtEl>
                                            <p:attrNameLst>
                                              <p:attrName>ppt_w</p:attrName>
                                            </p:attrNameLst>
                                          </p:cBhvr>
                                          <p:tavLst>
                                            <p:tav tm="0">
                                              <p:val>
                                                <p:fltVal val="0"/>
                                              </p:val>
                                            </p:tav>
                                            <p:tav tm="100000">
                                              <p:val>
                                                <p:strVal val="#ppt_w"/>
                                              </p:val>
                                            </p:tav>
                                          </p:tavLst>
                                        </p:anim>
                                        <p:anim calcmode="lin" valueType="num">
                                          <p:cBhvr>
                                            <p:cTn id="8" dur="200" fill="hold"/>
                                            <p:tgtEl>
                                              <p:spTgt spid="57"/>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500"/>
                                      </p:stCondLst>
                                      <p:childTnLst>
                                        <p:animScale>
                                          <p:cBhvr>
                                            <p:cTn id="10" dur="1000" fill="hold"/>
                                            <p:tgtEl>
                                              <p:spTgt spid="57"/>
                                            </p:tgtEl>
                                          </p:cBhvr>
                                          <p:by x="110000" y="110000"/>
                                        </p:animScale>
                                      </p:childTnLst>
                                    </p:cTn>
                                  </p:par>
                                  <p:par>
                                    <p:cTn id="11" presetID="6" presetClass="emph" presetSubtype="0" accel="50000" decel="50000" fill="hold" nodeType="withEffect">
                                      <p:stCondLst>
                                        <p:cond delay="500"/>
                                      </p:stCondLst>
                                      <p:childTnLst>
                                        <p:animScale>
                                          <p:cBhvr>
                                            <p:cTn id="12" dur="250" fill="hold"/>
                                            <p:tgtEl>
                                              <p:spTgt spid="57"/>
                                            </p:tgtEl>
                                          </p:cBhvr>
                                          <p:by x="91000" y="91000"/>
                                        </p:animScale>
                                      </p:childTnLst>
                                    </p:cTn>
                                  </p:par>
                                  <p:par>
                                    <p:cTn id="13" presetID="10" presetClass="entr" presetSubtype="0"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42" presetClass="path" presetSubtype="0" decel="100000" fill="hold" nodeType="withEffect">
                                      <p:stCondLst>
                                        <p:cond delay="500"/>
                                      </p:stCondLst>
                                      <p:childTnLst>
                                        <p:animMotion origin="layout" path="M 3.95833E-6 0.03889 L 0.02578 -0.01713 " pathEditMode="relative" rAng="0" ptsTypes="AA">
                                          <p:cBhvr>
                                            <p:cTn id="17" dur="1000" fill="hold"/>
                                            <p:tgtEl>
                                              <p:spTgt spid="7"/>
                                            </p:tgtEl>
                                            <p:attrNameLst>
                                              <p:attrName>ppt_x</p:attrName>
                                              <p:attrName>ppt_y</p:attrName>
                                            </p:attrNameLst>
                                          </p:cBhvr>
                                          <p:rCtr x="1289" y="-2801"/>
                                        </p:animMotion>
                                      </p:childTnLst>
                                    </p:cTn>
                                  </p:par>
                                  <p:par>
                                    <p:cTn id="18" presetID="10" presetClass="entr" presetSubtype="0" fill="hold" nodeType="with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42" presetClass="path" presetSubtype="0" decel="100000" fill="hold" nodeType="withEffect">
                                      <p:stCondLst>
                                        <p:cond delay="500"/>
                                      </p:stCondLst>
                                      <p:childTnLst>
                                        <p:animMotion origin="layout" path="M 2.29167E-6 0.03889 L 0.06979 0.09375 " pathEditMode="relative" rAng="0" ptsTypes="AA">
                                          <p:cBhvr>
                                            <p:cTn id="22" dur="1000" fill="hold"/>
                                            <p:tgtEl>
                                              <p:spTgt spid="5"/>
                                            </p:tgtEl>
                                            <p:attrNameLst>
                                              <p:attrName>ppt_x</p:attrName>
                                              <p:attrName>ppt_y</p:attrName>
                                            </p:attrNameLst>
                                          </p:cBhvr>
                                          <p:rCtr x="3490" y="2731"/>
                                        </p:animMotion>
                                      </p:childTnLst>
                                    </p:cTn>
                                  </p:par>
                                  <p:par>
                                    <p:cTn id="23" presetID="10" presetClass="entr" presetSubtype="0" fill="hold"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42" presetClass="path" presetSubtype="0" decel="100000" fill="hold" nodeType="withEffect">
                                      <p:stCondLst>
                                        <p:cond delay="500"/>
                                      </p:stCondLst>
                                      <p:childTnLst>
                                        <p:animMotion origin="layout" path="M 3.95833E-6 0.03889 L 0.02578 -0.01713 " pathEditMode="relative" rAng="0" ptsTypes="AA">
                                          <p:cBhvr>
                                            <p:cTn id="27" dur="1000" fill="hold"/>
                                            <p:tgtEl>
                                              <p:spTgt spid="9"/>
                                            </p:tgtEl>
                                            <p:attrNameLst>
                                              <p:attrName>ppt_x</p:attrName>
                                              <p:attrName>ppt_y</p:attrName>
                                            </p:attrNameLst>
                                          </p:cBhvr>
                                          <p:rCtr x="1289" y="-2801"/>
                                        </p:animMotion>
                                      </p:childTnLst>
                                    </p:cTn>
                                  </p:par>
                                  <p:par>
                                    <p:cTn id="28" presetID="10" presetClass="entr" presetSubtype="0" fill="hold" nodeType="with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42" presetClass="path" presetSubtype="0" decel="100000" fill="hold" nodeType="withEffect">
                                      <p:stCondLst>
                                        <p:cond delay="500"/>
                                      </p:stCondLst>
                                      <p:childTnLst>
                                        <p:animMotion origin="layout" path="M 2.91667E-6 0.03889 L 3.95833E-6 1.85185E-6 " pathEditMode="relative" rAng="0" ptsTypes="AA">
                                          <p:cBhvr>
                                            <p:cTn id="32" dur="1000" fill="hold"/>
                                            <p:tgtEl>
                                              <p:spTgt spid="13"/>
                                            </p:tgtEl>
                                            <p:attrNameLst>
                                              <p:attrName>ppt_x</p:attrName>
                                              <p:attrName>ppt_y</p:attrName>
                                            </p:attrNameLst>
                                          </p:cBhvr>
                                          <p:rCtr x="-1289"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id="{C8513431-7CB0-81D1-44CE-AC59FEA0750C}"/>
              </a:ext>
            </a:extLst>
          </p:cNvPr>
          <p:cNvSpPr/>
          <p:nvPr/>
        </p:nvSpPr>
        <p:spPr>
          <a:xfrm>
            <a:off x="1417320" y="685800"/>
            <a:ext cx="15453360" cy="3810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prstClr val="white"/>
                </a:solidFill>
                <a:cs typeface="Arial" panose="020B0604020202020204" pitchFamily="34" charset="0"/>
                <a:sym typeface="Arial"/>
              </a:rPr>
              <a:t>Câu 1: </a:t>
            </a:r>
            <a:r>
              <a:rPr lang="vi-VN" sz="4400">
                <a:solidFill>
                  <a:prstClr val="white"/>
                </a:solidFill>
                <a:cs typeface="Arial" panose="020B0604020202020204" pitchFamily="34" charset="0"/>
                <a:sym typeface="Arial"/>
              </a:rPr>
              <a:t>Thiết bị nào dưới đây có khả năng tự động cắt nguồn điện để bảo vệ mạng điện khi xảy ra sự cố như </a:t>
            </a:r>
          </a:p>
          <a:p>
            <a:pPr algn="ctr">
              <a:lnSpc>
                <a:spcPct val="150000"/>
              </a:lnSpc>
            </a:pPr>
            <a:r>
              <a:rPr lang="vi-VN" sz="4400">
                <a:solidFill>
                  <a:prstClr val="white"/>
                </a:solidFill>
                <a:cs typeface="Arial" panose="020B0604020202020204" pitchFamily="34" charset="0"/>
                <a:sym typeface="Arial"/>
              </a:rPr>
              <a:t>quá tải hoặc ngắn mạch?</a:t>
            </a:r>
          </a:p>
        </p:txBody>
      </p:sp>
      <p:sp>
        <p:nvSpPr>
          <p:cNvPr id="20" name="Rectangle: Rounded Corners 19">
            <a:hlinkClick r:id="" action="ppaction://noaction"/>
            <a:extLst>
              <a:ext uri="{FF2B5EF4-FFF2-40B4-BE49-F238E27FC236}">
                <a16:creationId xmlns:a16="http://schemas.microsoft.com/office/drawing/2014/main" id="{9E64FDE5-9863-0C26-3156-B26382A8BCE4}"/>
              </a:ext>
            </a:extLst>
          </p:cNvPr>
          <p:cNvSpPr/>
          <p:nvPr/>
        </p:nvSpPr>
        <p:spPr>
          <a:xfrm>
            <a:off x="1417320" y="514622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A. Công tắc điện</a:t>
            </a:r>
          </a:p>
        </p:txBody>
      </p:sp>
      <p:sp>
        <p:nvSpPr>
          <p:cNvPr id="21" name="Rectangle: Rounded Corners 20">
            <a:hlinkClick r:id="" action="ppaction://noaction"/>
            <a:extLst>
              <a:ext uri="{FF2B5EF4-FFF2-40B4-BE49-F238E27FC236}">
                <a16:creationId xmlns:a16="http://schemas.microsoft.com/office/drawing/2014/main" id="{610855D9-455C-0349-F3DE-2A9507903BD6}"/>
              </a:ext>
            </a:extLst>
          </p:cNvPr>
          <p:cNvSpPr/>
          <p:nvPr/>
        </p:nvSpPr>
        <p:spPr>
          <a:xfrm>
            <a:off x="9489204" y="514622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B. Cầu dao</a:t>
            </a:r>
          </a:p>
        </p:txBody>
      </p:sp>
      <p:sp>
        <p:nvSpPr>
          <p:cNvPr id="24" name="Rectangle: Rounded Corners 23">
            <a:extLst>
              <a:ext uri="{FF2B5EF4-FFF2-40B4-BE49-F238E27FC236}">
                <a16:creationId xmlns:a16="http://schemas.microsoft.com/office/drawing/2014/main" id="{52B2EF98-61C2-E376-04B1-8088012B1948}"/>
              </a:ext>
            </a:extLst>
          </p:cNvPr>
          <p:cNvSpPr/>
          <p:nvPr/>
        </p:nvSpPr>
        <p:spPr>
          <a:xfrm>
            <a:off x="9489204" y="753911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D. Phích cắm điện</a:t>
            </a:r>
          </a:p>
        </p:txBody>
      </p:sp>
      <p:sp>
        <p:nvSpPr>
          <p:cNvPr id="23" name="Rectangle: Rounded Corners 22">
            <a:hlinkClick r:id="" action="ppaction://noaction"/>
            <a:extLst>
              <a:ext uri="{FF2B5EF4-FFF2-40B4-BE49-F238E27FC236}">
                <a16:creationId xmlns:a16="http://schemas.microsoft.com/office/drawing/2014/main" id="{FD14B6BD-EF38-782A-AFAC-97E59218DC0F}"/>
              </a:ext>
            </a:extLst>
          </p:cNvPr>
          <p:cNvSpPr/>
          <p:nvPr/>
        </p:nvSpPr>
        <p:spPr>
          <a:xfrm>
            <a:off x="1417320" y="753911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C. Aptomat</a:t>
            </a:r>
          </a:p>
        </p:txBody>
      </p:sp>
    </p:spTree>
    <p:extLst>
      <p:ext uri="{BB962C8B-B14F-4D97-AF65-F5344CB8AC3E}">
        <p14:creationId xmlns:p14="http://schemas.microsoft.com/office/powerpoint/2010/main" val="231664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iterate type="lt">
                                    <p:tmPct val="0"/>
                                  </p:iterate>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2000" fill="hold" grpId="1" nodeType="clickEffect">
                                  <p:stCondLst>
                                    <p:cond delay="0"/>
                                  </p:stCondLst>
                                  <p:iterate type="lt">
                                    <p:tmPct val="0"/>
                                  </p:iterate>
                                  <p:childTnLst>
                                    <p:animEffect transition="out" filter="fade">
                                      <p:cBhvr>
                                        <p:cTn id="29" dur="500" tmFilter="0, 0; .2, .5; .8, .5; 1, 0"/>
                                        <p:tgtEl>
                                          <p:spTgt spid="23"/>
                                        </p:tgtEl>
                                      </p:cBhvr>
                                    </p:animEffect>
                                    <p:animScale>
                                      <p:cBhvr>
                                        <p:cTn id="30" dur="250" autoRev="1" fill="hold"/>
                                        <p:tgtEl>
                                          <p:spTgt spid="23"/>
                                        </p:tgtEl>
                                      </p:cBhvr>
                                      <p:by x="105000" y="105000"/>
                                    </p:animScale>
                                  </p:childTnLst>
                                </p:cTn>
                              </p:par>
                              <p:par>
                                <p:cTn id="31" presetID="1" presetClass="emph" presetSubtype="2" fill="hold" grpId="2" nodeType="withEffect">
                                  <p:stCondLst>
                                    <p:cond delay="0"/>
                                  </p:stCondLst>
                                  <p:childTnLst>
                                    <p:animClr clrSpc="rgb" dir="cw">
                                      <p:cBhvr>
                                        <p:cTn id="32" dur="500" fill="hold"/>
                                        <p:tgtEl>
                                          <p:spTgt spid="23"/>
                                        </p:tgtEl>
                                        <p:attrNameLst>
                                          <p:attrName>fillcolor</p:attrName>
                                        </p:attrNameLst>
                                      </p:cBhvr>
                                      <p:to>
                                        <a:srgbClr val="70AD47"/>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4" grpId="0" animBg="1"/>
      <p:bldP spid="23" grpId="0" animBg="1"/>
      <p:bldP spid="23" grpId="1" animBg="1"/>
      <p:bldP spid="23"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id="{C8513431-7CB0-81D1-44CE-AC59FEA0750C}"/>
              </a:ext>
            </a:extLst>
          </p:cNvPr>
          <p:cNvSpPr/>
          <p:nvPr/>
        </p:nvSpPr>
        <p:spPr>
          <a:xfrm>
            <a:off x="1417320" y="685800"/>
            <a:ext cx="15453360" cy="3810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prstClr val="white"/>
                </a:solidFill>
                <a:latin typeface="Arial" panose="020B0604020202020204" pitchFamily="34" charset="0"/>
                <a:cs typeface="Arial" panose="020B0604020202020204" pitchFamily="34" charset="0"/>
                <a:sym typeface="Arial"/>
              </a:rPr>
              <a:t>Câu 2: </a:t>
            </a:r>
            <a:r>
              <a:rPr lang="vi-VN" sz="4400">
                <a:solidFill>
                  <a:prstClr val="white"/>
                </a:solidFill>
                <a:latin typeface="Arial" panose="020B0604020202020204" pitchFamily="34" charset="0"/>
                <a:cs typeface="Arial" panose="020B0604020202020204" pitchFamily="34" charset="0"/>
                <a:sym typeface="Arial"/>
              </a:rPr>
              <a:t>Ổ cắm điện gồm các bộ phận chính nào?</a:t>
            </a:r>
          </a:p>
        </p:txBody>
      </p:sp>
      <p:sp>
        <p:nvSpPr>
          <p:cNvPr id="20" name="Rectangle: Rounded Corners 19">
            <a:hlinkClick r:id="" action="ppaction://noaction"/>
            <a:extLst>
              <a:ext uri="{FF2B5EF4-FFF2-40B4-BE49-F238E27FC236}">
                <a16:creationId xmlns:a16="http://schemas.microsoft.com/office/drawing/2014/main" id="{9E64FDE5-9863-0C26-3156-B26382A8BCE4}"/>
              </a:ext>
            </a:extLst>
          </p:cNvPr>
          <p:cNvSpPr/>
          <p:nvPr/>
        </p:nvSpPr>
        <p:spPr>
          <a:xfrm>
            <a:off x="1539240" y="514622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latin typeface="Arial" panose="020B0604020202020204" pitchFamily="34" charset="0"/>
                <a:cs typeface="Arial" panose="020B0604020202020204" pitchFamily="34" charset="0"/>
                <a:sym typeface="Arial"/>
              </a:rPr>
              <a:t>A. Vỏ và các cực tiếp điện</a:t>
            </a:r>
          </a:p>
        </p:txBody>
      </p:sp>
      <p:sp>
        <p:nvSpPr>
          <p:cNvPr id="21" name="Rectangle: Rounded Corners 20">
            <a:hlinkClick r:id="" action="ppaction://noaction"/>
            <a:extLst>
              <a:ext uri="{FF2B5EF4-FFF2-40B4-BE49-F238E27FC236}">
                <a16:creationId xmlns:a16="http://schemas.microsoft.com/office/drawing/2014/main" id="{610855D9-455C-0349-F3DE-2A9507903BD6}"/>
              </a:ext>
            </a:extLst>
          </p:cNvPr>
          <p:cNvSpPr/>
          <p:nvPr/>
        </p:nvSpPr>
        <p:spPr>
          <a:xfrm>
            <a:off x="9692640" y="514622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latin typeface="Arial" panose="020B0604020202020204" pitchFamily="34" charset="0"/>
                <a:cs typeface="Arial" panose="020B0604020202020204" pitchFamily="34" charset="0"/>
                <a:sym typeface="Arial"/>
              </a:rPr>
              <a:t>B. Vỏ và các chốt tiếp điện</a:t>
            </a:r>
          </a:p>
        </p:txBody>
      </p:sp>
      <p:sp>
        <p:nvSpPr>
          <p:cNvPr id="24" name="Rectangle: Rounded Corners 23">
            <a:extLst>
              <a:ext uri="{FF2B5EF4-FFF2-40B4-BE49-F238E27FC236}">
                <a16:creationId xmlns:a16="http://schemas.microsoft.com/office/drawing/2014/main" id="{52B2EF98-61C2-E376-04B1-8088012B1948}"/>
              </a:ext>
            </a:extLst>
          </p:cNvPr>
          <p:cNvSpPr/>
          <p:nvPr/>
        </p:nvSpPr>
        <p:spPr>
          <a:xfrm>
            <a:off x="9692640" y="753911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latin typeface="Arial" panose="020B0604020202020204" pitchFamily="34" charset="0"/>
                <a:cs typeface="Arial" panose="020B0604020202020204" pitchFamily="34" charset="0"/>
                <a:sym typeface="Arial"/>
              </a:rPr>
              <a:t>D. Vỏ và cần đóng cắt</a:t>
            </a:r>
          </a:p>
        </p:txBody>
      </p:sp>
      <p:sp>
        <p:nvSpPr>
          <p:cNvPr id="23" name="Rectangle: Rounded Corners 22">
            <a:hlinkClick r:id="" action="ppaction://noaction"/>
            <a:extLst>
              <a:ext uri="{FF2B5EF4-FFF2-40B4-BE49-F238E27FC236}">
                <a16:creationId xmlns:a16="http://schemas.microsoft.com/office/drawing/2014/main" id="{FD14B6BD-EF38-782A-AFAC-97E59218DC0F}"/>
              </a:ext>
            </a:extLst>
          </p:cNvPr>
          <p:cNvSpPr/>
          <p:nvPr/>
        </p:nvSpPr>
        <p:spPr>
          <a:xfrm>
            <a:off x="1539240" y="753911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latin typeface="Arial" panose="020B0604020202020204" pitchFamily="34" charset="0"/>
                <a:cs typeface="Arial" panose="020B0604020202020204" pitchFamily="34" charset="0"/>
                <a:sym typeface="Arial"/>
              </a:rPr>
              <a:t>C. </a:t>
            </a:r>
            <a:r>
              <a:rPr lang="en-US" sz="4400">
                <a:latin typeface="Arial" panose="020B0604020202020204" pitchFamily="34" charset="0"/>
                <a:cs typeface="Arial" panose="020B0604020202020204" pitchFamily="34" charset="0"/>
              </a:rPr>
              <a:t>Vỏ và các cực nối điện</a:t>
            </a:r>
            <a:endParaRPr lang="vi-VN" sz="440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15299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20"/>
                                        </p:tgtEl>
                                        <p:attrNameLst>
                                          <p:attrName>fillcolor</p:attrName>
                                        </p:attrNameLst>
                                      </p:cBhvr>
                                      <p:to>
                                        <a:srgbClr val="70AD47"/>
                                      </p:to>
                                    </p:animClr>
                                    <p:set>
                                      <p:cBhvr>
                                        <p:cTn id="30" dur="500" fill="hold"/>
                                        <p:tgtEl>
                                          <p:spTgt spid="20"/>
                                        </p:tgtEl>
                                        <p:attrNameLst>
                                          <p:attrName>fill.type</p:attrName>
                                        </p:attrNameLst>
                                      </p:cBhvr>
                                      <p:to>
                                        <p:strVal val="solid"/>
                                      </p:to>
                                    </p:set>
                                    <p:set>
                                      <p:cBhvr>
                                        <p:cTn id="31" dur="500" fill="hold"/>
                                        <p:tgtEl>
                                          <p:spTgt spid="20"/>
                                        </p:tgtEl>
                                        <p:attrNameLst>
                                          <p:attrName>fill.on</p:attrName>
                                        </p:attrNameLst>
                                      </p:cBhvr>
                                      <p:to>
                                        <p:strVal val="tru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20"/>
                                        </p:tgtEl>
                                      </p:cBhvr>
                                    </p:animEffect>
                                    <p:animScale>
                                      <p:cBhvr>
                                        <p:cTn id="34" dur="250" autoRev="1" fill="hold"/>
                                        <p:tgtEl>
                                          <p:spTgt spid="2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0" grpId="1" animBg="1"/>
      <p:bldP spid="21" grpId="0" animBg="1"/>
      <p:bldP spid="24"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id="{C8513431-7CB0-81D1-44CE-AC59FEA0750C}"/>
              </a:ext>
            </a:extLst>
          </p:cNvPr>
          <p:cNvSpPr/>
          <p:nvPr/>
        </p:nvSpPr>
        <p:spPr>
          <a:xfrm>
            <a:off x="1417320" y="685800"/>
            <a:ext cx="15453360" cy="3810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prstClr val="white"/>
                </a:solidFill>
                <a:cs typeface="Arial" panose="020B0604020202020204" pitchFamily="34" charset="0"/>
                <a:sym typeface="Arial"/>
              </a:rPr>
              <a:t>Câu 3: </a:t>
            </a:r>
            <a:r>
              <a:rPr lang="vi-VN" sz="4400">
                <a:solidFill>
                  <a:prstClr val="white"/>
                </a:solidFill>
                <a:cs typeface="Arial" panose="020B0604020202020204" pitchFamily="34" charset="0"/>
                <a:sym typeface="Arial"/>
              </a:rPr>
              <a:t>Trên vỏ aptomat có ghi thông số kĩ thuật 20A - 240V, trong đó 20A là gì?</a:t>
            </a:r>
          </a:p>
        </p:txBody>
      </p:sp>
      <p:sp>
        <p:nvSpPr>
          <p:cNvPr id="20" name="Rectangle: Rounded Corners 19">
            <a:hlinkClick r:id="" action="ppaction://noaction"/>
            <a:extLst>
              <a:ext uri="{FF2B5EF4-FFF2-40B4-BE49-F238E27FC236}">
                <a16:creationId xmlns:a16="http://schemas.microsoft.com/office/drawing/2014/main" id="{9E64FDE5-9863-0C26-3156-B26382A8BCE4}"/>
              </a:ext>
            </a:extLst>
          </p:cNvPr>
          <p:cNvSpPr/>
          <p:nvPr/>
        </p:nvSpPr>
        <p:spPr>
          <a:xfrm>
            <a:off x="1539240" y="514622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A. Điện áp định mức</a:t>
            </a:r>
          </a:p>
        </p:txBody>
      </p:sp>
      <p:sp>
        <p:nvSpPr>
          <p:cNvPr id="21" name="Rectangle: Rounded Corners 20">
            <a:hlinkClick r:id="" action="ppaction://noaction"/>
            <a:extLst>
              <a:ext uri="{FF2B5EF4-FFF2-40B4-BE49-F238E27FC236}">
                <a16:creationId xmlns:a16="http://schemas.microsoft.com/office/drawing/2014/main" id="{610855D9-455C-0349-F3DE-2A9507903BD6}"/>
              </a:ext>
            </a:extLst>
          </p:cNvPr>
          <p:cNvSpPr/>
          <p:nvPr/>
        </p:nvSpPr>
        <p:spPr>
          <a:xfrm>
            <a:off x="9692640" y="514622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a:solidFill>
                  <a:prstClr val="white"/>
                </a:solidFill>
                <a:cs typeface="Arial" panose="020B0604020202020204" pitchFamily="34" charset="0"/>
                <a:sym typeface="Arial"/>
              </a:rPr>
              <a:t>B. Dòng điện định mức</a:t>
            </a:r>
          </a:p>
        </p:txBody>
      </p:sp>
      <p:sp>
        <p:nvSpPr>
          <p:cNvPr id="24" name="Rectangle: Rounded Corners 23">
            <a:extLst>
              <a:ext uri="{FF2B5EF4-FFF2-40B4-BE49-F238E27FC236}">
                <a16:creationId xmlns:a16="http://schemas.microsoft.com/office/drawing/2014/main" id="{52B2EF98-61C2-E376-04B1-8088012B1948}"/>
              </a:ext>
            </a:extLst>
          </p:cNvPr>
          <p:cNvSpPr/>
          <p:nvPr/>
        </p:nvSpPr>
        <p:spPr>
          <a:xfrm>
            <a:off x="9692640" y="753911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a:solidFill>
                  <a:prstClr val="white"/>
                </a:solidFill>
                <a:cs typeface="Arial" panose="020B0604020202020204" pitchFamily="34" charset="0"/>
                <a:sym typeface="Arial"/>
              </a:rPr>
              <a:t>D. Cường độ dòng điện nhỏ nhất</a:t>
            </a:r>
          </a:p>
        </p:txBody>
      </p:sp>
      <p:sp>
        <p:nvSpPr>
          <p:cNvPr id="23" name="Rectangle: Rounded Corners 22">
            <a:hlinkClick r:id="" action="ppaction://noaction"/>
            <a:extLst>
              <a:ext uri="{FF2B5EF4-FFF2-40B4-BE49-F238E27FC236}">
                <a16:creationId xmlns:a16="http://schemas.microsoft.com/office/drawing/2014/main" id="{FD14B6BD-EF38-782A-AFAC-97E59218DC0F}"/>
              </a:ext>
            </a:extLst>
          </p:cNvPr>
          <p:cNvSpPr/>
          <p:nvPr/>
        </p:nvSpPr>
        <p:spPr>
          <a:xfrm>
            <a:off x="1539240" y="753911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a:solidFill>
                  <a:prstClr val="white"/>
                </a:solidFill>
                <a:cs typeface="Arial" panose="020B0604020202020204" pitchFamily="34" charset="0"/>
                <a:sym typeface="Arial"/>
              </a:rPr>
              <a:t>C. Điện trở</a:t>
            </a:r>
          </a:p>
        </p:txBody>
      </p:sp>
    </p:spTree>
    <p:extLst>
      <p:ext uri="{BB962C8B-B14F-4D97-AF65-F5344CB8AC3E}">
        <p14:creationId xmlns:p14="http://schemas.microsoft.com/office/powerpoint/2010/main" val="217772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21"/>
                                        </p:tgtEl>
                                        <p:attrNameLst>
                                          <p:attrName>fillcolor</p:attrName>
                                        </p:attrNameLst>
                                      </p:cBhvr>
                                      <p:to>
                                        <a:srgbClr val="70AD47"/>
                                      </p:to>
                                    </p:animClr>
                                    <p:set>
                                      <p:cBhvr>
                                        <p:cTn id="30" dur="500" fill="hold"/>
                                        <p:tgtEl>
                                          <p:spTgt spid="21"/>
                                        </p:tgtEl>
                                        <p:attrNameLst>
                                          <p:attrName>fill.type</p:attrName>
                                        </p:attrNameLst>
                                      </p:cBhvr>
                                      <p:to>
                                        <p:strVal val="solid"/>
                                      </p:to>
                                    </p:set>
                                    <p:set>
                                      <p:cBhvr>
                                        <p:cTn id="31" dur="500" fill="hold"/>
                                        <p:tgtEl>
                                          <p:spTgt spid="21"/>
                                        </p:tgtEl>
                                        <p:attrNameLst>
                                          <p:attrName>fill.on</p:attrName>
                                        </p:attrNameLst>
                                      </p:cBhvr>
                                      <p:to>
                                        <p:strVal val="tru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21"/>
                                        </p:tgtEl>
                                      </p:cBhvr>
                                    </p:animEffect>
                                    <p:animScale>
                                      <p:cBhvr>
                                        <p:cTn id="34" dur="250" autoRev="1" fill="hold"/>
                                        <p:tgtEl>
                                          <p:spTgt spid="21"/>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1" grpId="1" animBg="1"/>
      <p:bldP spid="24"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id="{C8513431-7CB0-81D1-44CE-AC59FEA0750C}"/>
              </a:ext>
            </a:extLst>
          </p:cNvPr>
          <p:cNvSpPr/>
          <p:nvPr/>
        </p:nvSpPr>
        <p:spPr>
          <a:xfrm>
            <a:off x="1417320" y="685800"/>
            <a:ext cx="15453360" cy="3810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prstClr val="white"/>
                </a:solidFill>
                <a:latin typeface="Arial" panose="020B0604020202020204" pitchFamily="34" charset="0"/>
                <a:cs typeface="Arial" panose="020B0604020202020204" pitchFamily="34" charset="0"/>
                <a:sym typeface="Arial"/>
              </a:rPr>
              <a:t>Câu 4: </a:t>
            </a:r>
            <a:r>
              <a:rPr lang="vi-VN" sz="4400">
                <a:solidFill>
                  <a:prstClr val="white"/>
                </a:solidFill>
                <a:latin typeface="Arial" panose="020B0604020202020204" pitchFamily="34" charset="0"/>
                <a:cs typeface="Arial" panose="020B0604020202020204" pitchFamily="34" charset="0"/>
                <a:sym typeface="Arial"/>
              </a:rPr>
              <a:t>Đâu </a:t>
            </a:r>
            <a:r>
              <a:rPr lang="vi-VN" sz="4400" b="1">
                <a:solidFill>
                  <a:prstClr val="white"/>
                </a:solidFill>
                <a:latin typeface="Arial" panose="020B0604020202020204" pitchFamily="34" charset="0"/>
                <a:cs typeface="Arial" panose="020B0604020202020204" pitchFamily="34" charset="0"/>
                <a:sym typeface="Arial"/>
              </a:rPr>
              <a:t>không</a:t>
            </a:r>
            <a:r>
              <a:rPr lang="vi-VN" sz="4400">
                <a:solidFill>
                  <a:prstClr val="white"/>
                </a:solidFill>
                <a:latin typeface="Arial" panose="020B0604020202020204" pitchFamily="34" charset="0"/>
                <a:cs typeface="Arial" panose="020B0604020202020204" pitchFamily="34" charset="0"/>
                <a:sym typeface="Arial"/>
              </a:rPr>
              <a:t> phải thiết bị đóng cắt mạch điện</a:t>
            </a:r>
          </a:p>
          <a:p>
            <a:pPr algn="ctr">
              <a:lnSpc>
                <a:spcPct val="150000"/>
              </a:lnSpc>
            </a:pPr>
            <a:r>
              <a:rPr lang="vi-VN" sz="4400">
                <a:solidFill>
                  <a:prstClr val="white"/>
                </a:solidFill>
                <a:latin typeface="Arial" panose="020B0604020202020204" pitchFamily="34" charset="0"/>
                <a:cs typeface="Arial" panose="020B0604020202020204" pitchFamily="34" charset="0"/>
                <a:sym typeface="Arial"/>
              </a:rPr>
              <a:t> trong gia đình?</a:t>
            </a:r>
          </a:p>
        </p:txBody>
      </p:sp>
      <p:sp>
        <p:nvSpPr>
          <p:cNvPr id="20" name="Rectangle: Rounded Corners 19">
            <a:hlinkClick r:id="" action="ppaction://noaction"/>
            <a:extLst>
              <a:ext uri="{FF2B5EF4-FFF2-40B4-BE49-F238E27FC236}">
                <a16:creationId xmlns:a16="http://schemas.microsoft.com/office/drawing/2014/main" id="{9E64FDE5-9863-0C26-3156-B26382A8BCE4}"/>
              </a:ext>
            </a:extLst>
          </p:cNvPr>
          <p:cNvSpPr/>
          <p:nvPr/>
        </p:nvSpPr>
        <p:spPr>
          <a:xfrm>
            <a:off x="1539240" y="514622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A. Công tắc</a:t>
            </a:r>
          </a:p>
        </p:txBody>
      </p:sp>
      <p:sp>
        <p:nvSpPr>
          <p:cNvPr id="21" name="Rectangle: Rounded Corners 20">
            <a:hlinkClick r:id="" action="ppaction://noaction"/>
            <a:extLst>
              <a:ext uri="{FF2B5EF4-FFF2-40B4-BE49-F238E27FC236}">
                <a16:creationId xmlns:a16="http://schemas.microsoft.com/office/drawing/2014/main" id="{610855D9-455C-0349-F3DE-2A9507903BD6}"/>
              </a:ext>
            </a:extLst>
          </p:cNvPr>
          <p:cNvSpPr/>
          <p:nvPr/>
        </p:nvSpPr>
        <p:spPr>
          <a:xfrm>
            <a:off x="9692640" y="514622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a:solidFill>
                  <a:prstClr val="white"/>
                </a:solidFill>
                <a:cs typeface="Arial" panose="020B0604020202020204" pitchFamily="34" charset="0"/>
                <a:sym typeface="Arial"/>
              </a:rPr>
              <a:t>B. Cầu dao</a:t>
            </a:r>
          </a:p>
        </p:txBody>
      </p:sp>
      <p:sp>
        <p:nvSpPr>
          <p:cNvPr id="24" name="Rectangle: Rounded Corners 23">
            <a:extLst>
              <a:ext uri="{FF2B5EF4-FFF2-40B4-BE49-F238E27FC236}">
                <a16:creationId xmlns:a16="http://schemas.microsoft.com/office/drawing/2014/main" id="{52B2EF98-61C2-E376-04B1-8088012B1948}"/>
              </a:ext>
            </a:extLst>
          </p:cNvPr>
          <p:cNvSpPr/>
          <p:nvPr/>
        </p:nvSpPr>
        <p:spPr>
          <a:xfrm>
            <a:off x="9692640" y="753911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a:solidFill>
                  <a:prstClr val="white"/>
                </a:solidFill>
                <a:cs typeface="Arial" panose="020B0604020202020204" pitchFamily="34" charset="0"/>
                <a:sym typeface="Arial"/>
              </a:rPr>
              <a:t>D. Ổ cắm điện</a:t>
            </a:r>
          </a:p>
        </p:txBody>
      </p:sp>
      <p:sp>
        <p:nvSpPr>
          <p:cNvPr id="23" name="Rectangle: Rounded Corners 22">
            <a:hlinkClick r:id="" action="ppaction://noaction"/>
            <a:extLst>
              <a:ext uri="{FF2B5EF4-FFF2-40B4-BE49-F238E27FC236}">
                <a16:creationId xmlns:a16="http://schemas.microsoft.com/office/drawing/2014/main" id="{FD14B6BD-EF38-782A-AFAC-97E59218DC0F}"/>
              </a:ext>
            </a:extLst>
          </p:cNvPr>
          <p:cNvSpPr/>
          <p:nvPr/>
        </p:nvSpPr>
        <p:spPr>
          <a:xfrm>
            <a:off x="1539240" y="753911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a:solidFill>
                  <a:prstClr val="white"/>
                </a:solidFill>
                <a:cs typeface="Arial" panose="020B0604020202020204" pitchFamily="34" charset="0"/>
                <a:sym typeface="Arial"/>
              </a:rPr>
              <a:t>C. Aptomat</a:t>
            </a:r>
          </a:p>
        </p:txBody>
      </p:sp>
    </p:spTree>
    <p:extLst>
      <p:ext uri="{BB962C8B-B14F-4D97-AF65-F5344CB8AC3E}">
        <p14:creationId xmlns:p14="http://schemas.microsoft.com/office/powerpoint/2010/main" val="171904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2000" fill="hold" grpId="1" nodeType="clickEffect">
                                  <p:stCondLst>
                                    <p:cond delay="0"/>
                                  </p:stCondLst>
                                  <p:childTnLst>
                                    <p:animEffect transition="out" filter="fade">
                                      <p:cBhvr>
                                        <p:cTn id="29" dur="500" tmFilter="0, 0; .2, .5; .8, .5; 1, 0"/>
                                        <p:tgtEl>
                                          <p:spTgt spid="24"/>
                                        </p:tgtEl>
                                      </p:cBhvr>
                                    </p:animEffect>
                                    <p:animScale>
                                      <p:cBhvr>
                                        <p:cTn id="30" dur="250" autoRev="1" fill="hold"/>
                                        <p:tgtEl>
                                          <p:spTgt spid="24"/>
                                        </p:tgtEl>
                                      </p:cBhvr>
                                      <p:by x="105000" y="105000"/>
                                    </p:animScale>
                                  </p:childTnLst>
                                </p:cTn>
                              </p:par>
                              <p:par>
                                <p:cTn id="31" presetID="1" presetClass="emph" presetSubtype="2" fill="hold" nodeType="withEffect">
                                  <p:stCondLst>
                                    <p:cond delay="0"/>
                                  </p:stCondLst>
                                  <p:childTnLst>
                                    <p:animClr clrSpc="rgb" dir="cw">
                                      <p:cBhvr>
                                        <p:cTn id="32" dur="500" fill="hold"/>
                                        <p:tgtEl>
                                          <p:spTgt spid="24"/>
                                        </p:tgtEl>
                                        <p:attrNameLst>
                                          <p:attrName>fillcolor</p:attrName>
                                        </p:attrNameLst>
                                      </p:cBhvr>
                                      <p:to>
                                        <a:srgbClr val="70AD47"/>
                                      </p:to>
                                    </p:animClr>
                                    <p:set>
                                      <p:cBhvr>
                                        <p:cTn id="33" dur="500" fill="hold"/>
                                        <p:tgtEl>
                                          <p:spTgt spid="24"/>
                                        </p:tgtEl>
                                        <p:attrNameLst>
                                          <p:attrName>fill.type</p:attrName>
                                        </p:attrNameLst>
                                      </p:cBhvr>
                                      <p:to>
                                        <p:strVal val="solid"/>
                                      </p:to>
                                    </p:set>
                                    <p:set>
                                      <p:cBhvr>
                                        <p:cTn id="34" dur="500" fill="hold"/>
                                        <p:tgtEl>
                                          <p:spTgt spid="24"/>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4" grpId="0" animBg="1"/>
      <p:bldP spid="24" grpId="1"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id="{C8513431-7CB0-81D1-44CE-AC59FEA0750C}"/>
              </a:ext>
            </a:extLst>
          </p:cNvPr>
          <p:cNvSpPr/>
          <p:nvPr/>
        </p:nvSpPr>
        <p:spPr>
          <a:xfrm>
            <a:off x="1143000" y="655995"/>
            <a:ext cx="15986760" cy="2354791"/>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a:solidFill>
                  <a:prstClr val="white"/>
                </a:solidFill>
                <a:latin typeface="Arial" panose="020B0604020202020204" pitchFamily="34" charset="0"/>
                <a:cs typeface="Arial" panose="020B0604020202020204" pitchFamily="34" charset="0"/>
                <a:sym typeface="Arial"/>
              </a:rPr>
              <a:t>Câu 5: </a:t>
            </a:r>
            <a:r>
              <a:rPr lang="vi-VN" sz="4200">
                <a:solidFill>
                  <a:prstClr val="white"/>
                </a:solidFill>
                <a:latin typeface="Arial" panose="020B0604020202020204" pitchFamily="34" charset="0"/>
                <a:cs typeface="Arial" panose="020B0604020202020204" pitchFamily="34" charset="0"/>
                <a:sym typeface="Arial"/>
              </a:rPr>
              <a:t>Phích cắm điện là thiết bị dùng để</a:t>
            </a:r>
          </a:p>
        </p:txBody>
      </p:sp>
      <p:sp>
        <p:nvSpPr>
          <p:cNvPr id="20" name="Rectangle: Rounded Corners 19">
            <a:hlinkClick r:id="" action="ppaction://noaction"/>
            <a:extLst>
              <a:ext uri="{FF2B5EF4-FFF2-40B4-BE49-F238E27FC236}">
                <a16:creationId xmlns:a16="http://schemas.microsoft.com/office/drawing/2014/main" id="{9E64FDE5-9863-0C26-3156-B26382A8BCE4}"/>
              </a:ext>
            </a:extLst>
          </p:cNvPr>
          <p:cNvSpPr/>
          <p:nvPr/>
        </p:nvSpPr>
        <p:spPr>
          <a:xfrm>
            <a:off x="1143000" y="3467100"/>
            <a:ext cx="7833360" cy="2797901"/>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a:solidFill>
                  <a:prstClr val="white"/>
                </a:solidFill>
                <a:latin typeface="Arial" panose="020B0604020202020204" pitchFamily="34" charset="0"/>
                <a:cs typeface="Arial" panose="020B0604020202020204" pitchFamily="34" charset="0"/>
                <a:sym typeface="Arial"/>
              </a:rPr>
              <a:t>A. </a:t>
            </a:r>
            <a:r>
              <a:rPr lang="en-US" sz="4200">
                <a:solidFill>
                  <a:prstClr val="white"/>
                </a:solidFill>
                <a:latin typeface="Arial" panose="020B0604020202020204" pitchFamily="34" charset="0"/>
                <a:cs typeface="Arial" panose="020B0604020202020204" pitchFamily="34" charset="0"/>
              </a:rPr>
              <a:t>đóng cắt dòng điện cung cấp cho các đồ dùng điện.</a:t>
            </a:r>
            <a:endParaRPr lang="vi-VN" sz="4200">
              <a:solidFill>
                <a:prstClr val="white"/>
              </a:solidFill>
              <a:latin typeface="Arial" panose="020B0604020202020204" pitchFamily="34" charset="0"/>
              <a:cs typeface="Arial" panose="020B0604020202020204" pitchFamily="34" charset="0"/>
              <a:sym typeface="Arial"/>
            </a:endParaRPr>
          </a:p>
        </p:txBody>
      </p:sp>
      <p:sp>
        <p:nvSpPr>
          <p:cNvPr id="21" name="Rectangle: Rounded Corners 20">
            <a:hlinkClick r:id="" action="ppaction://noaction"/>
            <a:extLst>
              <a:ext uri="{FF2B5EF4-FFF2-40B4-BE49-F238E27FC236}">
                <a16:creationId xmlns:a16="http://schemas.microsoft.com/office/drawing/2014/main" id="{610855D9-455C-0349-F3DE-2A9507903BD6}"/>
              </a:ext>
            </a:extLst>
          </p:cNvPr>
          <p:cNvSpPr/>
          <p:nvPr/>
        </p:nvSpPr>
        <p:spPr>
          <a:xfrm>
            <a:off x="9296400" y="3467100"/>
            <a:ext cx="7833360" cy="2797901"/>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a:solidFill>
                  <a:prstClr val="white"/>
                </a:solidFill>
                <a:latin typeface="Arial" panose="020B0604020202020204" pitchFamily="34" charset="0"/>
                <a:cs typeface="Arial" panose="020B0604020202020204" pitchFamily="34" charset="0"/>
                <a:sym typeface="Arial"/>
              </a:rPr>
              <a:t>B. </a:t>
            </a:r>
            <a:r>
              <a:rPr lang="en-US" sz="4200">
                <a:solidFill>
                  <a:prstClr val="white"/>
                </a:solidFill>
                <a:latin typeface="Arial" panose="020B0604020202020204" pitchFamily="34" charset="0"/>
                <a:cs typeface="Arial" panose="020B0604020202020204" pitchFamily="34" charset="0"/>
              </a:rPr>
              <a:t>đóng cắt dòng điện cho các mạng điện.</a:t>
            </a:r>
            <a:endParaRPr lang="vi-VN" sz="4200">
              <a:solidFill>
                <a:prstClr val="white"/>
              </a:solidFill>
              <a:latin typeface="Arial" panose="020B0604020202020204" pitchFamily="34" charset="0"/>
              <a:cs typeface="Arial" panose="020B0604020202020204" pitchFamily="34" charset="0"/>
              <a:sym typeface="Arial"/>
            </a:endParaRPr>
          </a:p>
        </p:txBody>
      </p:sp>
      <p:sp>
        <p:nvSpPr>
          <p:cNvPr id="24" name="Rectangle: Rounded Corners 23">
            <a:extLst>
              <a:ext uri="{FF2B5EF4-FFF2-40B4-BE49-F238E27FC236}">
                <a16:creationId xmlns:a16="http://schemas.microsoft.com/office/drawing/2014/main" id="{52B2EF98-61C2-E376-04B1-8088012B1948}"/>
              </a:ext>
            </a:extLst>
          </p:cNvPr>
          <p:cNvSpPr/>
          <p:nvPr/>
        </p:nvSpPr>
        <p:spPr>
          <a:xfrm>
            <a:off x="9296400" y="6721315"/>
            <a:ext cx="7833360" cy="2797901"/>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a:solidFill>
                  <a:prstClr val="white"/>
                </a:solidFill>
                <a:latin typeface="Arial" panose="020B0604020202020204" pitchFamily="34" charset="0"/>
                <a:cs typeface="Arial" panose="020B0604020202020204" pitchFamily="34" charset="0"/>
                <a:sym typeface="Arial"/>
              </a:rPr>
              <a:t>D. lấy điện từ ổ cắm điện cung cấp cho các đồ dùng điện.</a:t>
            </a:r>
          </a:p>
        </p:txBody>
      </p:sp>
      <p:sp>
        <p:nvSpPr>
          <p:cNvPr id="23" name="Rectangle: Rounded Corners 22">
            <a:hlinkClick r:id="" action="ppaction://noaction"/>
            <a:extLst>
              <a:ext uri="{FF2B5EF4-FFF2-40B4-BE49-F238E27FC236}">
                <a16:creationId xmlns:a16="http://schemas.microsoft.com/office/drawing/2014/main" id="{FD14B6BD-EF38-782A-AFAC-97E59218DC0F}"/>
              </a:ext>
            </a:extLst>
          </p:cNvPr>
          <p:cNvSpPr/>
          <p:nvPr/>
        </p:nvSpPr>
        <p:spPr>
          <a:xfrm>
            <a:off x="1143000" y="6721315"/>
            <a:ext cx="7833360" cy="2797901"/>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4200">
                <a:solidFill>
                  <a:prstClr val="white"/>
                </a:solidFill>
                <a:latin typeface="Arial" panose="020B0604020202020204" pitchFamily="34" charset="0"/>
                <a:cs typeface="Arial" panose="020B0604020202020204" pitchFamily="34" charset="0"/>
                <a:sym typeface="Arial"/>
              </a:rPr>
              <a:t>C. đóng cắt và có khả năng tự động cắt để bảo vệ mạng điện khi có sự cố.</a:t>
            </a:r>
          </a:p>
        </p:txBody>
      </p:sp>
    </p:spTree>
    <p:extLst>
      <p:ext uri="{BB962C8B-B14F-4D97-AF65-F5344CB8AC3E}">
        <p14:creationId xmlns:p14="http://schemas.microsoft.com/office/powerpoint/2010/main" val="403835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24"/>
                                        </p:tgtEl>
                                        <p:attrNameLst>
                                          <p:attrName>fillcolor</p:attrName>
                                        </p:attrNameLst>
                                      </p:cBhvr>
                                      <p:to>
                                        <a:srgbClr val="70AD47"/>
                                      </p:to>
                                    </p:animClr>
                                    <p:set>
                                      <p:cBhvr>
                                        <p:cTn id="30" dur="500" fill="hold"/>
                                        <p:tgtEl>
                                          <p:spTgt spid="24"/>
                                        </p:tgtEl>
                                        <p:attrNameLst>
                                          <p:attrName>fill.type</p:attrName>
                                        </p:attrNameLst>
                                      </p:cBhvr>
                                      <p:to>
                                        <p:strVal val="solid"/>
                                      </p:to>
                                    </p:set>
                                    <p:set>
                                      <p:cBhvr>
                                        <p:cTn id="31" dur="500" fill="hold"/>
                                        <p:tgtEl>
                                          <p:spTgt spid="2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par>
                          <p:cTn id="32" fill="hold">
                            <p:stCondLst>
                              <p:cond delay="500"/>
                            </p:stCondLst>
                            <p:childTnLst>
                              <p:par>
                                <p:cTn id="33" presetID="26" presetClass="emph" presetSubtype="0" repeatCount="2000" fill="hold" grpId="1" nodeType="afterEffect">
                                  <p:stCondLst>
                                    <p:cond delay="0"/>
                                  </p:stCondLst>
                                  <p:childTnLst>
                                    <p:animEffect transition="out" filter="fade">
                                      <p:cBhvr>
                                        <p:cTn id="34" dur="500" tmFilter="0, 0; .2, .5; .8, .5; 1, 0"/>
                                        <p:tgtEl>
                                          <p:spTgt spid="24"/>
                                        </p:tgtEl>
                                      </p:cBhvr>
                                    </p:animEffect>
                                    <p:animScale>
                                      <p:cBhvr>
                                        <p:cTn id="35"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4" grpId="0" animBg="1"/>
      <p:bldP spid="24" grpId="1"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id="{C8513431-7CB0-81D1-44CE-AC59FEA0750C}"/>
              </a:ext>
            </a:extLst>
          </p:cNvPr>
          <p:cNvSpPr/>
          <p:nvPr/>
        </p:nvSpPr>
        <p:spPr>
          <a:xfrm>
            <a:off x="1417320" y="685800"/>
            <a:ext cx="15453360" cy="24003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a:solidFill>
                  <a:prstClr val="white"/>
                </a:solidFill>
                <a:latin typeface="Arial" panose="020B0604020202020204" pitchFamily="34" charset="0"/>
                <a:cs typeface="Arial" panose="020B0604020202020204" pitchFamily="34" charset="0"/>
                <a:sym typeface="Arial"/>
              </a:rPr>
              <a:t>Câu 6: </a:t>
            </a:r>
            <a:r>
              <a:rPr lang="vi-VN" sz="4200">
                <a:solidFill>
                  <a:prstClr val="white"/>
                </a:solidFill>
                <a:latin typeface="Arial" panose="020B0604020202020204" pitchFamily="34" charset="0"/>
                <a:cs typeface="Arial" panose="020B0604020202020204" pitchFamily="34" charset="0"/>
                <a:sym typeface="Arial"/>
              </a:rPr>
              <a:t>Để sử dụng điện an toàn, </a:t>
            </a:r>
            <a:r>
              <a:rPr lang="vi-VN" sz="4200" b="1">
                <a:solidFill>
                  <a:prstClr val="white"/>
                </a:solidFill>
                <a:latin typeface="Arial" panose="020B0604020202020204" pitchFamily="34" charset="0"/>
                <a:cs typeface="Arial" panose="020B0604020202020204" pitchFamily="34" charset="0"/>
                <a:sym typeface="Arial"/>
              </a:rPr>
              <a:t>không</a:t>
            </a:r>
            <a:r>
              <a:rPr lang="vi-VN" sz="4200">
                <a:solidFill>
                  <a:prstClr val="white"/>
                </a:solidFill>
                <a:latin typeface="Arial" panose="020B0604020202020204" pitchFamily="34" charset="0"/>
                <a:cs typeface="Arial" panose="020B0604020202020204" pitchFamily="34" charset="0"/>
                <a:sym typeface="Arial"/>
              </a:rPr>
              <a:t> nên:</a:t>
            </a:r>
          </a:p>
        </p:txBody>
      </p:sp>
      <p:sp>
        <p:nvSpPr>
          <p:cNvPr id="20" name="Rectangle: Rounded Corners 19">
            <a:hlinkClick r:id="" action="ppaction://noaction"/>
            <a:extLst>
              <a:ext uri="{FF2B5EF4-FFF2-40B4-BE49-F238E27FC236}">
                <a16:creationId xmlns:a16="http://schemas.microsoft.com/office/drawing/2014/main" id="{9E64FDE5-9863-0C26-3156-B26382A8BCE4}"/>
              </a:ext>
            </a:extLst>
          </p:cNvPr>
          <p:cNvSpPr/>
          <p:nvPr/>
        </p:nvSpPr>
        <p:spPr>
          <a:xfrm>
            <a:off x="1417320" y="3646078"/>
            <a:ext cx="7589520" cy="2578493"/>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a:solidFill>
                  <a:prstClr val="white"/>
                </a:solidFill>
                <a:latin typeface="Arial" panose="020B0604020202020204" pitchFamily="34" charset="0"/>
                <a:cs typeface="Arial" panose="020B0604020202020204" pitchFamily="34" charset="0"/>
                <a:sym typeface="Arial"/>
              </a:rPr>
              <a:t>A. Lắp đặt aptomat, cầu dao.</a:t>
            </a:r>
          </a:p>
        </p:txBody>
      </p:sp>
      <p:sp>
        <p:nvSpPr>
          <p:cNvPr id="21" name="Rectangle: Rounded Corners 20">
            <a:hlinkClick r:id="" action="ppaction://noaction"/>
            <a:extLst>
              <a:ext uri="{FF2B5EF4-FFF2-40B4-BE49-F238E27FC236}">
                <a16:creationId xmlns:a16="http://schemas.microsoft.com/office/drawing/2014/main" id="{610855D9-455C-0349-F3DE-2A9507903BD6}"/>
              </a:ext>
            </a:extLst>
          </p:cNvPr>
          <p:cNvSpPr/>
          <p:nvPr/>
        </p:nvSpPr>
        <p:spPr>
          <a:xfrm>
            <a:off x="9570720" y="3646078"/>
            <a:ext cx="7574280" cy="2578493"/>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200">
                <a:solidFill>
                  <a:prstClr val="white"/>
                </a:solidFill>
                <a:latin typeface="Arial" panose="020B0604020202020204" pitchFamily="34" charset="0"/>
                <a:cs typeface="Arial" panose="020B0604020202020204" pitchFamily="34" charset="0"/>
                <a:sym typeface="Arial"/>
              </a:rPr>
              <a:t>B. Cắm nhiều phích cắm của đồ dùng điện có công suất lớn vào cùng một ở cắm.</a:t>
            </a:r>
          </a:p>
        </p:txBody>
      </p:sp>
      <p:sp>
        <p:nvSpPr>
          <p:cNvPr id="24" name="Rectangle: Rounded Corners 23">
            <a:extLst>
              <a:ext uri="{FF2B5EF4-FFF2-40B4-BE49-F238E27FC236}">
                <a16:creationId xmlns:a16="http://schemas.microsoft.com/office/drawing/2014/main" id="{52B2EF98-61C2-E376-04B1-8088012B1948}"/>
              </a:ext>
            </a:extLst>
          </p:cNvPr>
          <p:cNvSpPr/>
          <p:nvPr/>
        </p:nvSpPr>
        <p:spPr>
          <a:xfrm>
            <a:off x="9585960" y="6850590"/>
            <a:ext cx="7574280" cy="2578493"/>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a:solidFill>
                  <a:prstClr val="white"/>
                </a:solidFill>
                <a:latin typeface="Arial" panose="020B0604020202020204" pitchFamily="34" charset="0"/>
                <a:cs typeface="Arial" panose="020B0604020202020204" pitchFamily="34" charset="0"/>
                <a:sym typeface="Arial"/>
              </a:rPr>
              <a:t>D. </a:t>
            </a:r>
            <a:r>
              <a:rPr lang="vi-VN" sz="4200">
                <a:solidFill>
                  <a:prstClr val="white"/>
                </a:solidFill>
                <a:cs typeface="Arial" panose="020B0604020202020204" pitchFamily="34" charset="0"/>
                <a:sym typeface="Arial"/>
              </a:rPr>
              <a:t>Mang đồ bảo hộ khi sử dụng công cụ điện cầm tay.</a:t>
            </a:r>
            <a:endParaRPr lang="vi-VN" sz="4200">
              <a:solidFill>
                <a:prstClr val="white"/>
              </a:solidFill>
              <a:latin typeface="Arial" panose="020B0604020202020204" pitchFamily="34" charset="0"/>
              <a:cs typeface="Arial" panose="020B0604020202020204" pitchFamily="34" charset="0"/>
              <a:sym typeface="Arial"/>
            </a:endParaRPr>
          </a:p>
        </p:txBody>
      </p:sp>
      <p:sp>
        <p:nvSpPr>
          <p:cNvPr id="23" name="Rectangle: Rounded Corners 22">
            <a:hlinkClick r:id="" action="ppaction://noaction"/>
            <a:extLst>
              <a:ext uri="{FF2B5EF4-FFF2-40B4-BE49-F238E27FC236}">
                <a16:creationId xmlns:a16="http://schemas.microsoft.com/office/drawing/2014/main" id="{FD14B6BD-EF38-782A-AFAC-97E59218DC0F}"/>
              </a:ext>
            </a:extLst>
          </p:cNvPr>
          <p:cNvSpPr/>
          <p:nvPr/>
        </p:nvSpPr>
        <p:spPr>
          <a:xfrm>
            <a:off x="1432560" y="6850590"/>
            <a:ext cx="7574280" cy="2578493"/>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a:solidFill>
                  <a:prstClr val="white"/>
                </a:solidFill>
                <a:latin typeface="Arial" panose="020B0604020202020204" pitchFamily="34" charset="0"/>
                <a:cs typeface="Arial" panose="020B0604020202020204" pitchFamily="34" charset="0"/>
                <a:sym typeface="Arial"/>
              </a:rPr>
              <a:t>C. </a:t>
            </a:r>
            <a:r>
              <a:rPr lang="vi-VN" sz="4200">
                <a:solidFill>
                  <a:prstClr val="white"/>
                </a:solidFill>
                <a:cs typeface="Arial" panose="020B0604020202020204" pitchFamily="34" charset="0"/>
                <a:sym typeface="Arial"/>
              </a:rPr>
              <a:t>Sử dụng dây dẫn và các thiết bị điện chất lượng.</a:t>
            </a:r>
            <a:endParaRPr lang="vi-VN" sz="420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23597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21"/>
                                        </p:tgtEl>
                                        <p:attrNameLst>
                                          <p:attrName>fillcolor</p:attrName>
                                        </p:attrNameLst>
                                      </p:cBhvr>
                                      <p:to>
                                        <a:srgbClr val="70AD47"/>
                                      </p:to>
                                    </p:animClr>
                                    <p:set>
                                      <p:cBhvr>
                                        <p:cTn id="30" dur="500" fill="hold"/>
                                        <p:tgtEl>
                                          <p:spTgt spid="21"/>
                                        </p:tgtEl>
                                        <p:attrNameLst>
                                          <p:attrName>fill.type</p:attrName>
                                        </p:attrNameLst>
                                      </p:cBhvr>
                                      <p:to>
                                        <p:strVal val="solid"/>
                                      </p:to>
                                    </p:set>
                                    <p:set>
                                      <p:cBhvr>
                                        <p:cTn id="31" dur="500" fill="hold"/>
                                        <p:tgtEl>
                                          <p:spTgt spid="21"/>
                                        </p:tgtEl>
                                        <p:attrNameLst>
                                          <p:attrName>fill.on</p:attrName>
                                        </p:attrNameLst>
                                      </p:cBhvr>
                                      <p:to>
                                        <p:strVal val="tru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21"/>
                                        </p:tgtEl>
                                      </p:cBhvr>
                                    </p:animEffect>
                                    <p:animScale>
                                      <p:cBhvr>
                                        <p:cTn id="34" dur="250" autoRev="1" fill="hold"/>
                                        <p:tgtEl>
                                          <p:spTgt spid="21"/>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1" grpId="1" animBg="1"/>
      <p:bldP spid="24"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id="{C8513431-7CB0-81D1-44CE-AC59FEA0750C}"/>
              </a:ext>
            </a:extLst>
          </p:cNvPr>
          <p:cNvSpPr/>
          <p:nvPr/>
        </p:nvSpPr>
        <p:spPr>
          <a:xfrm>
            <a:off x="1417320" y="685800"/>
            <a:ext cx="15453360" cy="3810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prstClr val="white"/>
                </a:solidFill>
                <a:cs typeface="Arial" panose="020B0604020202020204" pitchFamily="34" charset="0"/>
                <a:sym typeface="Arial"/>
              </a:rPr>
              <a:t>Câu 7: </a:t>
            </a:r>
            <a:r>
              <a:rPr lang="vi-VN" sz="4400">
                <a:solidFill>
                  <a:prstClr val="white"/>
                </a:solidFill>
                <a:cs typeface="Arial" panose="020B0604020202020204" pitchFamily="34" charset="0"/>
                <a:sym typeface="Arial"/>
              </a:rPr>
              <a:t>Các cực nối điện ở công tắc thường được làm bằng vật liệu gì?</a:t>
            </a:r>
          </a:p>
        </p:txBody>
      </p:sp>
      <p:sp>
        <p:nvSpPr>
          <p:cNvPr id="20" name="Rectangle: Rounded Corners 19">
            <a:hlinkClick r:id="" action="ppaction://noaction"/>
            <a:extLst>
              <a:ext uri="{FF2B5EF4-FFF2-40B4-BE49-F238E27FC236}">
                <a16:creationId xmlns:a16="http://schemas.microsoft.com/office/drawing/2014/main" id="{9E64FDE5-9863-0C26-3156-B26382A8BCE4}"/>
              </a:ext>
            </a:extLst>
          </p:cNvPr>
          <p:cNvSpPr/>
          <p:nvPr/>
        </p:nvSpPr>
        <p:spPr>
          <a:xfrm>
            <a:off x="1417320" y="514622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A. Nhựa</a:t>
            </a:r>
          </a:p>
        </p:txBody>
      </p:sp>
      <p:sp>
        <p:nvSpPr>
          <p:cNvPr id="21" name="Rectangle: Rounded Corners 20">
            <a:hlinkClick r:id="" action="ppaction://noaction"/>
            <a:extLst>
              <a:ext uri="{FF2B5EF4-FFF2-40B4-BE49-F238E27FC236}">
                <a16:creationId xmlns:a16="http://schemas.microsoft.com/office/drawing/2014/main" id="{610855D9-455C-0349-F3DE-2A9507903BD6}"/>
              </a:ext>
            </a:extLst>
          </p:cNvPr>
          <p:cNvSpPr/>
          <p:nvPr/>
        </p:nvSpPr>
        <p:spPr>
          <a:xfrm>
            <a:off x="9489204" y="514622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B. Thủy ngân</a:t>
            </a:r>
          </a:p>
        </p:txBody>
      </p:sp>
      <p:sp>
        <p:nvSpPr>
          <p:cNvPr id="24" name="Rectangle: Rounded Corners 23">
            <a:extLst>
              <a:ext uri="{FF2B5EF4-FFF2-40B4-BE49-F238E27FC236}">
                <a16:creationId xmlns:a16="http://schemas.microsoft.com/office/drawing/2014/main" id="{52B2EF98-61C2-E376-04B1-8088012B1948}"/>
              </a:ext>
            </a:extLst>
          </p:cNvPr>
          <p:cNvSpPr/>
          <p:nvPr/>
        </p:nvSpPr>
        <p:spPr>
          <a:xfrm>
            <a:off x="9489204" y="753911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D. Sắt</a:t>
            </a:r>
          </a:p>
        </p:txBody>
      </p:sp>
      <p:sp>
        <p:nvSpPr>
          <p:cNvPr id="23" name="Rectangle: Rounded Corners 22">
            <a:hlinkClick r:id="" action="ppaction://noaction"/>
            <a:extLst>
              <a:ext uri="{FF2B5EF4-FFF2-40B4-BE49-F238E27FC236}">
                <a16:creationId xmlns:a16="http://schemas.microsoft.com/office/drawing/2014/main" id="{FD14B6BD-EF38-782A-AFAC-97E59218DC0F}"/>
              </a:ext>
            </a:extLst>
          </p:cNvPr>
          <p:cNvSpPr/>
          <p:nvPr/>
        </p:nvSpPr>
        <p:spPr>
          <a:xfrm>
            <a:off x="1417320" y="753911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C. Đồng</a:t>
            </a:r>
          </a:p>
        </p:txBody>
      </p:sp>
    </p:spTree>
    <p:extLst>
      <p:ext uri="{BB962C8B-B14F-4D97-AF65-F5344CB8AC3E}">
        <p14:creationId xmlns:p14="http://schemas.microsoft.com/office/powerpoint/2010/main" val="17755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iterate type="lt">
                                    <p:tmPct val="0"/>
                                  </p:iterate>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2000" fill="hold" grpId="1" nodeType="clickEffect">
                                  <p:stCondLst>
                                    <p:cond delay="0"/>
                                  </p:stCondLst>
                                  <p:iterate type="lt">
                                    <p:tmPct val="0"/>
                                  </p:iterate>
                                  <p:childTnLst>
                                    <p:animEffect transition="out" filter="fade">
                                      <p:cBhvr>
                                        <p:cTn id="29" dur="500" tmFilter="0, 0; .2, .5; .8, .5; 1, 0"/>
                                        <p:tgtEl>
                                          <p:spTgt spid="23"/>
                                        </p:tgtEl>
                                      </p:cBhvr>
                                    </p:animEffect>
                                    <p:animScale>
                                      <p:cBhvr>
                                        <p:cTn id="30" dur="250" autoRev="1" fill="hold"/>
                                        <p:tgtEl>
                                          <p:spTgt spid="23"/>
                                        </p:tgtEl>
                                      </p:cBhvr>
                                      <p:by x="105000" y="105000"/>
                                    </p:animScale>
                                  </p:childTnLst>
                                </p:cTn>
                              </p:par>
                              <p:par>
                                <p:cTn id="31" presetID="1" presetClass="emph" presetSubtype="2" fill="hold" grpId="2" nodeType="withEffect">
                                  <p:stCondLst>
                                    <p:cond delay="0"/>
                                  </p:stCondLst>
                                  <p:childTnLst>
                                    <p:animClr clrSpc="rgb" dir="cw">
                                      <p:cBhvr>
                                        <p:cTn id="32" dur="500" fill="hold"/>
                                        <p:tgtEl>
                                          <p:spTgt spid="23"/>
                                        </p:tgtEl>
                                        <p:attrNameLst>
                                          <p:attrName>fillcolor</p:attrName>
                                        </p:attrNameLst>
                                      </p:cBhvr>
                                      <p:to>
                                        <a:srgbClr val="70AD47"/>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4" grpId="0" animBg="1"/>
      <p:bldP spid="23" grpId="0" animBg="1"/>
      <p:bldP spid="23" grpId="1" animBg="1"/>
      <p:bldP spid="23"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3" name="Freeform 3"/>
          <p:cNvSpPr/>
          <p:nvPr/>
        </p:nvSpPr>
        <p:spPr>
          <a:xfrm>
            <a:off x="1408626" y="762000"/>
            <a:ext cx="8116374" cy="2095500"/>
          </a:xfrm>
          <a:custGeom>
            <a:avLst/>
            <a:gdLst/>
            <a:ahLst/>
            <a:cxnLst/>
            <a:rect l="l" t="t" r="r" b="b"/>
            <a:pathLst>
              <a:path w="2137646" h="551901">
                <a:moveTo>
                  <a:pt x="23847" y="0"/>
                </a:moveTo>
                <a:lnTo>
                  <a:pt x="2113799" y="0"/>
                </a:lnTo>
                <a:cubicBezTo>
                  <a:pt x="2120124" y="0"/>
                  <a:pt x="2126189" y="2512"/>
                  <a:pt x="2130661" y="6985"/>
                </a:cubicBezTo>
                <a:cubicBezTo>
                  <a:pt x="2135133" y="11457"/>
                  <a:pt x="2137646" y="17522"/>
                  <a:pt x="2137646" y="23847"/>
                </a:cubicBezTo>
                <a:lnTo>
                  <a:pt x="2137646" y="528055"/>
                </a:lnTo>
                <a:cubicBezTo>
                  <a:pt x="2137646" y="541225"/>
                  <a:pt x="2126969" y="551901"/>
                  <a:pt x="2113799" y="551901"/>
                </a:cubicBezTo>
                <a:lnTo>
                  <a:pt x="23847" y="551901"/>
                </a:lnTo>
                <a:cubicBezTo>
                  <a:pt x="17522" y="551901"/>
                  <a:pt x="11457" y="549389"/>
                  <a:pt x="6985" y="544917"/>
                </a:cubicBezTo>
                <a:cubicBezTo>
                  <a:pt x="2512" y="540445"/>
                  <a:pt x="0" y="534379"/>
                  <a:pt x="0" y="528055"/>
                </a:cubicBezTo>
                <a:lnTo>
                  <a:pt x="0" y="23847"/>
                </a:lnTo>
                <a:cubicBezTo>
                  <a:pt x="0" y="17522"/>
                  <a:pt x="2512" y="11457"/>
                  <a:pt x="6985" y="6985"/>
                </a:cubicBezTo>
                <a:cubicBezTo>
                  <a:pt x="11457" y="2512"/>
                  <a:pt x="17522" y="0"/>
                  <a:pt x="23847" y="0"/>
                </a:cubicBezTo>
                <a:close/>
              </a:path>
            </a:pathLst>
          </a:custGeom>
          <a:solidFill>
            <a:srgbClr val="F2C748"/>
          </a:solidFill>
          <a:ln cap="rnd">
            <a:noFill/>
            <a:prstDash val="solid"/>
            <a:round/>
          </a:ln>
        </p:spPr>
      </p:sp>
      <p:grpSp>
        <p:nvGrpSpPr>
          <p:cNvPr id="8" name="Group 8"/>
          <p:cNvGrpSpPr/>
          <p:nvPr/>
        </p:nvGrpSpPr>
        <p:grpSpPr>
          <a:xfrm>
            <a:off x="1408626" y="3143250"/>
            <a:ext cx="15470747" cy="3048000"/>
            <a:chOff x="0" y="0"/>
            <a:chExt cx="4074600" cy="802765"/>
          </a:xfrm>
        </p:grpSpPr>
        <p:sp>
          <p:nvSpPr>
            <p:cNvPr id="9" name="Freeform 9"/>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sp>
        <p:sp>
          <p:nvSpPr>
            <p:cNvPr id="10" name="TextBox 10"/>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grpSp>
        <p:nvGrpSpPr>
          <p:cNvPr id="14" name="Group 14"/>
          <p:cNvGrpSpPr/>
          <p:nvPr/>
        </p:nvGrpSpPr>
        <p:grpSpPr>
          <a:xfrm>
            <a:off x="1408626" y="6476965"/>
            <a:ext cx="15470747" cy="30480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sp>
        <p:sp>
          <p:nvSpPr>
            <p:cNvPr id="16" name="TextBox 16"/>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sp>
        <p:nvSpPr>
          <p:cNvPr id="26" name="TextBox 25"/>
          <p:cNvSpPr txBox="1"/>
          <p:nvPr/>
        </p:nvSpPr>
        <p:spPr>
          <a:xfrm>
            <a:off x="2114013" y="1394251"/>
            <a:ext cx="6705600" cy="830997"/>
          </a:xfrm>
          <a:prstGeom prst="rect">
            <a:avLst/>
          </a:prstGeom>
          <a:noFill/>
        </p:spPr>
        <p:txBody>
          <a:bodyPr wrap="square" rtlCol="0">
            <a:spAutoFit/>
          </a:bodyPr>
          <a:lstStyle/>
          <a:p>
            <a:r>
              <a:rPr lang="vi-VN" sz="4800" b="1">
                <a:latin typeface="Arial" panose="020B0604020202020204" pitchFamily="34" charset="0"/>
                <a:cs typeface="Arial" panose="020B0604020202020204" pitchFamily="34" charset="0"/>
              </a:rPr>
              <a:t>Luyện tập (SGK - tr.8)</a:t>
            </a:r>
            <a:endParaRPr lang="en-US" sz="4800" b="1">
              <a:latin typeface="Arial" panose="020B0604020202020204" pitchFamily="34" charset="0"/>
              <a:cs typeface="Arial" panose="020B0604020202020204" pitchFamily="34" charset="0"/>
            </a:endParaRPr>
          </a:p>
        </p:txBody>
      </p:sp>
      <p:sp>
        <p:nvSpPr>
          <p:cNvPr id="27" name="Rectangle 26"/>
          <p:cNvSpPr/>
          <p:nvPr/>
        </p:nvSpPr>
        <p:spPr>
          <a:xfrm>
            <a:off x="2082798" y="3685036"/>
            <a:ext cx="14122401" cy="1938992"/>
          </a:xfrm>
          <a:prstGeom prst="rect">
            <a:avLst/>
          </a:prstGeom>
        </p:spPr>
        <p:txBody>
          <a:bodyPr wrap="square">
            <a:spAutoFit/>
          </a:bodyPr>
          <a:lstStyle/>
          <a:p>
            <a:pPr algn="just">
              <a:lnSpc>
                <a:spcPct val="150000"/>
              </a:lnSpc>
            </a:pPr>
            <a:r>
              <a:rPr lang="vi-VN" sz="4000" b="1">
                <a:solidFill>
                  <a:schemeClr val="accent2">
                    <a:lumMod val="75000"/>
                  </a:schemeClr>
                </a:solidFill>
                <a:latin typeface="Arial" panose="020B0604020202020204" pitchFamily="34" charset="0"/>
                <a:cs typeface="Arial" panose="020B0604020202020204" pitchFamily="34" charset="0"/>
              </a:rPr>
              <a:t>Bài </a:t>
            </a:r>
            <a:r>
              <a:rPr lang="en-US" sz="4000" b="1">
                <a:solidFill>
                  <a:schemeClr val="accent2">
                    <a:lumMod val="75000"/>
                  </a:schemeClr>
                </a:solidFill>
                <a:latin typeface="Arial" panose="020B0604020202020204" pitchFamily="34" charset="0"/>
                <a:cs typeface="Arial" panose="020B0604020202020204" pitchFamily="34" charset="0"/>
              </a:rPr>
              <a:t>1. </a:t>
            </a:r>
            <a:r>
              <a:rPr lang="en-US" sz="4000">
                <a:latin typeface="Arial" panose="020B0604020202020204" pitchFamily="34" charset="0"/>
                <a:cs typeface="Arial" panose="020B0604020202020204" pitchFamily="34" charset="0"/>
              </a:rPr>
              <a:t>Nêu tên bộ phận thực hiện chức năng đóng, cắt nguồn điện của cầu dao.</a:t>
            </a:r>
          </a:p>
        </p:txBody>
      </p:sp>
      <p:grpSp>
        <p:nvGrpSpPr>
          <p:cNvPr id="31" name="Group 30"/>
          <p:cNvGrpSpPr/>
          <p:nvPr/>
        </p:nvGrpSpPr>
        <p:grpSpPr>
          <a:xfrm>
            <a:off x="13267385" y="560921"/>
            <a:ext cx="3964681" cy="2853222"/>
            <a:chOff x="13267385" y="560921"/>
            <a:chExt cx="3964681" cy="2853222"/>
          </a:xfrm>
        </p:grpSpPr>
        <p:sp>
          <p:nvSpPr>
            <p:cNvPr id="28" name="Oval Callout 27"/>
            <p:cNvSpPr/>
            <p:nvPr/>
          </p:nvSpPr>
          <p:spPr>
            <a:xfrm>
              <a:off x="13267385" y="560921"/>
              <a:ext cx="3964681" cy="2853222"/>
            </a:xfrm>
            <a:prstGeom prst="wedgeEllipseCallout">
              <a:avLst>
                <a:gd name="adj1" fmla="val -45434"/>
                <a:gd name="adj2" fmla="val 63212"/>
              </a:avLst>
            </a:prstGeom>
            <a:solidFill>
              <a:schemeClr val="accent3">
                <a:lumMod val="60000"/>
                <a:lumOff val="40000"/>
              </a:schemeClr>
            </a:solidFill>
            <a:ln w="28575"/>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3652748" y="1136542"/>
              <a:ext cx="3236784" cy="707886"/>
            </a:xfrm>
            <a:prstGeom prst="rect">
              <a:avLst/>
            </a:prstGeom>
          </p:spPr>
          <p:txBody>
            <a:bodyPr wrap="none">
              <a:spAutoFit/>
            </a:bodyPr>
            <a:lstStyle/>
            <a:p>
              <a:r>
                <a:rPr lang="vi-VN" sz="4000">
                  <a:solidFill>
                    <a:srgbClr val="C00000"/>
                  </a:solidFill>
                  <a:latin typeface="Arial" panose="020B0604020202020204" pitchFamily="34" charset="0"/>
                  <a:cs typeface="Arial" panose="020B0604020202020204" pitchFamily="34" charset="0"/>
                </a:rPr>
                <a:t>C</a:t>
              </a:r>
              <a:r>
                <a:rPr lang="en-US" sz="4000">
                  <a:solidFill>
                    <a:srgbClr val="C00000"/>
                  </a:solidFill>
                  <a:latin typeface="Arial" panose="020B0604020202020204" pitchFamily="34" charset="0"/>
                  <a:cs typeface="Arial" panose="020B0604020202020204" pitchFamily="34" charset="0"/>
                </a:rPr>
                <a:t>ần đóng cắt</a:t>
              </a:r>
            </a:p>
          </p:txBody>
        </p:sp>
        <p:pic>
          <p:nvPicPr>
            <p:cNvPr id="30" name="Picture 29"/>
            <p:cNvPicPr>
              <a:picLocks noChangeAspect="1"/>
            </p:cNvPicPr>
            <p:nvPr/>
          </p:nvPicPr>
          <p:blipFill>
            <a:blip r:embed="rId2"/>
            <a:stretch>
              <a:fillRect/>
            </a:stretch>
          </p:blipFill>
          <p:spPr>
            <a:xfrm>
              <a:off x="14846203" y="1909405"/>
              <a:ext cx="849874" cy="1217972"/>
            </a:xfrm>
            <a:prstGeom prst="rect">
              <a:avLst/>
            </a:prstGeom>
          </p:spPr>
        </p:pic>
      </p:grpSp>
      <p:sp>
        <p:nvSpPr>
          <p:cNvPr id="32" name="Rectangle 31"/>
          <p:cNvSpPr/>
          <p:nvPr/>
        </p:nvSpPr>
        <p:spPr>
          <a:xfrm>
            <a:off x="2114013" y="6733036"/>
            <a:ext cx="14091186" cy="1938992"/>
          </a:xfrm>
          <a:prstGeom prst="rect">
            <a:avLst/>
          </a:prstGeom>
        </p:spPr>
        <p:txBody>
          <a:bodyPr wrap="square">
            <a:spAutoFit/>
          </a:bodyPr>
          <a:lstStyle/>
          <a:p>
            <a:pPr algn="just">
              <a:lnSpc>
                <a:spcPct val="150000"/>
              </a:lnSpc>
            </a:pPr>
            <a:r>
              <a:rPr lang="vi-VN" sz="4000" b="1">
                <a:solidFill>
                  <a:schemeClr val="accent2">
                    <a:lumMod val="75000"/>
                  </a:schemeClr>
                </a:solidFill>
                <a:latin typeface="Arial" panose="020B0604020202020204" pitchFamily="34" charset="0"/>
                <a:cs typeface="Arial" panose="020B0604020202020204" pitchFamily="34" charset="0"/>
              </a:rPr>
              <a:t>Bài 2. </a:t>
            </a:r>
            <a:r>
              <a:rPr lang="en-US" sz="4000">
                <a:latin typeface="Arial" panose="020B0604020202020204" pitchFamily="34" charset="0"/>
                <a:cs typeface="Arial" panose="020B0604020202020204" pitchFamily="34" charset="0"/>
              </a:rPr>
              <a:t>Ngoài chức năng đóng, cắt nguồn điện bằng tay, aptomat còn có những chức năng nào?</a:t>
            </a:r>
          </a:p>
        </p:txBody>
      </p:sp>
      <p:sp>
        <p:nvSpPr>
          <p:cNvPr id="33" name="Rounded Rectangular Callout 32"/>
          <p:cNvSpPr/>
          <p:nvPr/>
        </p:nvSpPr>
        <p:spPr>
          <a:xfrm>
            <a:off x="12392294" y="7956531"/>
            <a:ext cx="5192466" cy="1943135"/>
          </a:xfrm>
          <a:prstGeom prst="wedgeRoundRectCallout">
            <a:avLst>
              <a:gd name="adj1" fmla="val -69050"/>
              <a:gd name="adj2" fmla="val -48347"/>
              <a:gd name="adj3" fmla="val 16667"/>
            </a:avLst>
          </a:prstGeom>
          <a:solidFill>
            <a:schemeClr val="accent3">
              <a:lumMod val="60000"/>
              <a:lumOff val="40000"/>
            </a:schemeClr>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T</a:t>
            </a:r>
            <a:r>
              <a:rPr lang="en-US" sz="4000">
                <a:solidFill>
                  <a:schemeClr val="tx1"/>
                </a:solidFill>
                <a:latin typeface="Arial" panose="020B0604020202020204" pitchFamily="34" charset="0"/>
                <a:cs typeface="Arial" panose="020B0604020202020204" pitchFamily="34" charset="0"/>
              </a:rPr>
              <a:t>ự động cắt nguồn điện khi có sự cố</a:t>
            </a:r>
            <a:r>
              <a:rPr lang="vi-VN" sz="4000">
                <a:solidFill>
                  <a:schemeClr val="tx1"/>
                </a:solidFill>
                <a:latin typeface="Arial" panose="020B0604020202020204" pitchFamily="34" charset="0"/>
                <a:cs typeface="Arial" panose="020B0604020202020204" pitchFamily="34" charset="0"/>
              </a:rPr>
              <a:t>.</a:t>
            </a:r>
            <a:r>
              <a:rPr lang="en-US" sz="4000">
                <a:solidFill>
                  <a:schemeClr val="tx1"/>
                </a:solidFill>
                <a:latin typeface="Arial" panose="020B0604020202020204" pitchFamily="34" charset="0"/>
                <a:cs typeface="Arial" panose="020B0604020202020204" pitchFamily="34" charset="0"/>
              </a:rPr>
              <a:t> </a:t>
            </a:r>
          </a:p>
        </p:txBody>
      </p:sp>
      <p:pic>
        <p:nvPicPr>
          <p:cNvPr id="34" name="Picture 33"/>
          <p:cNvPicPr>
            <a:picLocks noChangeAspect="1"/>
          </p:cNvPicPr>
          <p:nvPr/>
        </p:nvPicPr>
        <p:blipFill>
          <a:blip r:embed="rId3"/>
          <a:stretch>
            <a:fillRect/>
          </a:stretch>
        </p:blipFill>
        <p:spPr>
          <a:xfrm rot="21080866">
            <a:off x="840999" y="7931315"/>
            <a:ext cx="743776" cy="19935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3"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strips(upRight)">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strips(downRight)">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2" grpId="0"/>
      <p:bldP spid="3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3337775"/>
            <a:ext cx="16006054" cy="6017117"/>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algn="ctr">
                <a:lnSpc>
                  <a:spcPts val="2694"/>
                </a:lnSpc>
              </a:pPr>
              <a:endParaRPr/>
            </a:p>
          </p:txBody>
        </p:sp>
      </p:grpSp>
      <p:grpSp>
        <p:nvGrpSpPr>
          <p:cNvPr id="8" name="Group 8"/>
          <p:cNvGrpSpPr/>
          <p:nvPr/>
        </p:nvGrpSpPr>
        <p:grpSpPr>
          <a:xfrm>
            <a:off x="5808223" y="876300"/>
            <a:ext cx="6667500" cy="1905000"/>
            <a:chOff x="0" y="0"/>
            <a:chExt cx="1756049" cy="501728"/>
          </a:xfrm>
        </p:grpSpPr>
        <p:sp>
          <p:nvSpPr>
            <p:cNvPr id="9" name="Freeform 9"/>
            <p:cNvSpPr/>
            <p:nvPr/>
          </p:nvSpPr>
          <p:spPr>
            <a:xfrm>
              <a:off x="0" y="0"/>
              <a:ext cx="1756049" cy="501728"/>
            </a:xfrm>
            <a:custGeom>
              <a:avLst/>
              <a:gdLst/>
              <a:ahLst/>
              <a:cxnLst/>
              <a:rect l="l" t="t" r="r" b="b"/>
              <a:pathLst>
                <a:path w="1756049" h="501728">
                  <a:moveTo>
                    <a:pt x="29029" y="0"/>
                  </a:moveTo>
                  <a:lnTo>
                    <a:pt x="1727021" y="0"/>
                  </a:lnTo>
                  <a:cubicBezTo>
                    <a:pt x="1734720" y="0"/>
                    <a:pt x="1742103" y="3058"/>
                    <a:pt x="1747547" y="8502"/>
                  </a:cubicBezTo>
                  <a:cubicBezTo>
                    <a:pt x="1752991" y="13946"/>
                    <a:pt x="1756049" y="21330"/>
                    <a:pt x="1756049" y="29029"/>
                  </a:cubicBezTo>
                  <a:lnTo>
                    <a:pt x="1756049" y="472700"/>
                  </a:lnTo>
                  <a:cubicBezTo>
                    <a:pt x="1756049" y="488732"/>
                    <a:pt x="1743053" y="501728"/>
                    <a:pt x="1727021" y="501728"/>
                  </a:cubicBezTo>
                  <a:lnTo>
                    <a:pt x="29029" y="501728"/>
                  </a:lnTo>
                  <a:cubicBezTo>
                    <a:pt x="12997" y="501728"/>
                    <a:pt x="0" y="488732"/>
                    <a:pt x="0" y="472700"/>
                  </a:cubicBezTo>
                  <a:lnTo>
                    <a:pt x="0" y="29029"/>
                  </a:lnTo>
                  <a:cubicBezTo>
                    <a:pt x="0" y="12997"/>
                    <a:pt x="12997" y="0"/>
                    <a:pt x="29029" y="0"/>
                  </a:cubicBezTo>
                  <a:close/>
                </a:path>
              </a:pathLst>
            </a:custGeom>
            <a:solidFill>
              <a:srgbClr val="F2C748"/>
            </a:solidFill>
            <a:ln cap="rnd">
              <a:noFill/>
              <a:prstDash val="solid"/>
              <a:round/>
            </a:ln>
          </p:spPr>
        </p:sp>
        <p:sp>
          <p:nvSpPr>
            <p:cNvPr id="10" name="TextBox 10"/>
            <p:cNvSpPr txBox="1"/>
            <p:nvPr/>
          </p:nvSpPr>
          <p:spPr>
            <a:xfrm>
              <a:off x="0" y="-28575"/>
              <a:ext cx="1756049" cy="530303"/>
            </a:xfrm>
            <a:prstGeom prst="rect">
              <a:avLst/>
            </a:prstGeom>
          </p:spPr>
          <p:txBody>
            <a:bodyPr lIns="254000" tIns="254000" rIns="254000" bIns="254000" rtlCol="0" anchor="ctr"/>
            <a:lstStyle/>
            <a:p>
              <a:pPr algn="ctr"/>
              <a:r>
                <a:rPr lang="vi-VN" sz="6600" b="1">
                  <a:solidFill>
                    <a:srgbClr val="000001"/>
                  </a:solidFill>
                  <a:latin typeface="Arial" panose="020B0604020202020204" pitchFamily="34" charset="0"/>
                  <a:cs typeface="Arial" panose="020B0604020202020204" pitchFamily="34" charset="0"/>
                </a:rPr>
                <a:t>VẬN DỤNG</a:t>
              </a:r>
              <a:endParaRPr lang="en-US" sz="6600" b="1">
                <a:solidFill>
                  <a:srgbClr val="000001"/>
                </a:solidFill>
                <a:latin typeface="Arial" panose="020B0604020202020204" pitchFamily="34" charset="0"/>
                <a:cs typeface="Arial" panose="020B0604020202020204" pitchFamily="34" charset="0"/>
              </a:endParaRPr>
            </a:p>
          </p:txBody>
        </p:sp>
      </p:grpSp>
      <p:sp>
        <p:nvSpPr>
          <p:cNvPr id="17" name="Rectangle 16"/>
          <p:cNvSpPr/>
          <p:nvPr/>
        </p:nvSpPr>
        <p:spPr>
          <a:xfrm>
            <a:off x="1864873" y="3771900"/>
            <a:ext cx="14554200" cy="1824923"/>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Em hãy tìm hiểu và cho biết aptomat chống giật thường được lắp đặt ở những nơi nào trong mạng điện gia đình? Vì sao?</a:t>
            </a:r>
            <a:endParaRPr lang="en-US" sz="400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14554200" y="437041"/>
            <a:ext cx="2888533" cy="2807621"/>
          </a:xfrm>
          <a:prstGeom prst="rect">
            <a:avLst/>
          </a:prstGeom>
        </p:spPr>
      </p:pic>
      <p:pic>
        <p:nvPicPr>
          <p:cNvPr id="19" name="Picture 18"/>
          <p:cNvPicPr>
            <a:picLocks noChangeAspect="1"/>
          </p:cNvPicPr>
          <p:nvPr/>
        </p:nvPicPr>
        <p:blipFill rotWithShape="1">
          <a:blip r:embed="rId3"/>
          <a:srcRect r="33238"/>
          <a:stretch/>
        </p:blipFill>
        <p:spPr>
          <a:xfrm>
            <a:off x="445108" y="502085"/>
            <a:ext cx="3284638" cy="3279932"/>
          </a:xfrm>
          <a:prstGeom prst="ellipse">
            <a:avLst/>
          </a:prstGeom>
          <a:ln>
            <a:solidFill>
              <a:schemeClr val="tx1"/>
            </a:solidFill>
          </a:ln>
        </p:spPr>
      </p:pic>
      <p:grpSp>
        <p:nvGrpSpPr>
          <p:cNvPr id="22" name="Group 21"/>
          <p:cNvGrpSpPr/>
          <p:nvPr/>
        </p:nvGrpSpPr>
        <p:grpSpPr>
          <a:xfrm>
            <a:off x="1864873" y="6170616"/>
            <a:ext cx="2478527" cy="1868484"/>
            <a:chOff x="1864873" y="6170616"/>
            <a:chExt cx="2478527" cy="1868484"/>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4873" y="6170616"/>
              <a:ext cx="2478527" cy="1868484"/>
            </a:xfrm>
            <a:prstGeom prst="rect">
              <a:avLst/>
            </a:prstGeom>
          </p:spPr>
        </p:pic>
        <p:sp>
          <p:nvSpPr>
            <p:cNvPr id="21" name="TextBox 20"/>
            <p:cNvSpPr txBox="1"/>
            <p:nvPr/>
          </p:nvSpPr>
          <p:spPr>
            <a:xfrm>
              <a:off x="2166649" y="6617707"/>
              <a:ext cx="1874973"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Gợi ý</a:t>
              </a:r>
              <a:endParaRPr lang="en-US" sz="4000" b="1">
                <a:solidFill>
                  <a:srgbClr val="C00000"/>
                </a:solidFill>
                <a:latin typeface="Arial" panose="020B0604020202020204" pitchFamily="34" charset="0"/>
                <a:cs typeface="Arial" panose="020B0604020202020204" pitchFamily="34" charset="0"/>
              </a:endParaRPr>
            </a:p>
          </p:txBody>
        </p:sp>
      </p:grpSp>
      <p:sp>
        <p:nvSpPr>
          <p:cNvPr id="23" name="Rectangle 22"/>
          <p:cNvSpPr/>
          <p:nvPr/>
        </p:nvSpPr>
        <p:spPr>
          <a:xfrm>
            <a:off x="5253618" y="6135980"/>
            <a:ext cx="11008873"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Aptomat chống giật thường được lắp đặt ở những nơi khô ráo, thoáng mát, tránh những nơi ẩm thấp.</a:t>
            </a:r>
            <a:endParaRPr lang="en-US" sz="4000">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16" name="Rounded Rectangle 15"/>
          <p:cNvSpPr/>
          <p:nvPr/>
        </p:nvSpPr>
        <p:spPr>
          <a:xfrm>
            <a:off x="1696452" y="1562100"/>
            <a:ext cx="14915148" cy="7620000"/>
          </a:xfrm>
          <a:prstGeom prst="roundRect">
            <a:avLst>
              <a:gd name="adj" fmla="val 7118"/>
            </a:avLst>
          </a:prstGeom>
          <a:solidFill>
            <a:srgbClr val="FFEFCD"/>
          </a:solidFill>
          <a:ln>
            <a:solidFill>
              <a:srgbClr val="FFEF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8"/>
          <p:cNvSpPr/>
          <p:nvPr/>
        </p:nvSpPr>
        <p:spPr>
          <a:xfrm rot="3674716">
            <a:off x="4418351" y="7342287"/>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2"/>
            <a:stretch>
              <a:fillRect/>
            </a:stretch>
          </a:blipFill>
        </p:spPr>
      </p:sp>
      <p:sp>
        <p:nvSpPr>
          <p:cNvPr id="9" name="Freeform 9"/>
          <p:cNvSpPr/>
          <p:nvPr/>
        </p:nvSpPr>
        <p:spPr>
          <a:xfrm rot="-2118277">
            <a:off x="15425312" y="3593478"/>
            <a:ext cx="2645594" cy="3752616"/>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3"/>
            <a:stretch>
              <a:fillRect/>
            </a:stretch>
          </a:blipFill>
        </p:spPr>
      </p:sp>
      <p:sp>
        <p:nvSpPr>
          <p:cNvPr id="10" name="Freeform 10"/>
          <p:cNvSpPr/>
          <p:nvPr/>
        </p:nvSpPr>
        <p:spPr>
          <a:xfrm rot="868453">
            <a:off x="6713532" y="238439"/>
            <a:ext cx="4860935" cy="856740"/>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4"/>
            <a:stretch>
              <a:fillRect/>
            </a:stretch>
          </a:blipFill>
        </p:spPr>
      </p:sp>
      <p:sp>
        <p:nvSpPr>
          <p:cNvPr id="11" name="Freeform 11"/>
          <p:cNvSpPr/>
          <p:nvPr/>
        </p:nvSpPr>
        <p:spPr>
          <a:xfrm rot="9869627">
            <a:off x="14508456" y="8499989"/>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5"/>
            <a:stretch>
              <a:fillRect/>
            </a:stretch>
          </a:blipFill>
        </p:spPr>
      </p:sp>
      <p:sp>
        <p:nvSpPr>
          <p:cNvPr id="14" name="Freeform 14"/>
          <p:cNvSpPr/>
          <p:nvPr/>
        </p:nvSpPr>
        <p:spPr>
          <a:xfrm rot="-10800000">
            <a:off x="896427" y="-368146"/>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sp>
      <p:grpSp>
        <p:nvGrpSpPr>
          <p:cNvPr id="2" name="Group 1"/>
          <p:cNvGrpSpPr/>
          <p:nvPr/>
        </p:nvGrpSpPr>
        <p:grpSpPr>
          <a:xfrm>
            <a:off x="5447475" y="1562100"/>
            <a:ext cx="7315200" cy="1611972"/>
            <a:chOff x="5447475" y="1562100"/>
            <a:chExt cx="7315200" cy="1611972"/>
          </a:xfrm>
        </p:grpSpPr>
        <p:sp>
          <p:nvSpPr>
            <p:cNvPr id="17" name="Round Same Side Corner Rectangle 16"/>
            <p:cNvSpPr/>
            <p:nvPr/>
          </p:nvSpPr>
          <p:spPr>
            <a:xfrm flipV="1">
              <a:off x="5447475" y="1562100"/>
              <a:ext cx="7315200" cy="1611972"/>
            </a:xfrm>
            <a:prstGeom prst="round2SameRect">
              <a:avLst>
                <a:gd name="adj1" fmla="val 50000"/>
                <a:gd name="adj2" fmla="val 0"/>
              </a:avLst>
            </a:prstGeom>
            <a:solidFill>
              <a:srgbClr val="F2C748"/>
            </a:solidFill>
            <a:ln>
              <a:solidFill>
                <a:srgbClr val="F2C7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258426" y="1767921"/>
              <a:ext cx="5791200" cy="1200329"/>
            </a:xfrm>
            <a:prstGeom prst="rect">
              <a:avLst/>
            </a:prstGeom>
            <a:noFill/>
          </p:spPr>
          <p:txBody>
            <a:bodyPr wrap="square" rtlCol="0">
              <a:spAutoFit/>
            </a:bodyPr>
            <a:lstStyle/>
            <a:p>
              <a:pPr algn="ctr"/>
              <a:r>
                <a:rPr lang="vi-VN" sz="7200" b="1">
                  <a:solidFill>
                    <a:schemeClr val="tx2">
                      <a:lumMod val="75000"/>
                    </a:schemeClr>
                  </a:solidFill>
                  <a:latin typeface="Arial" panose="020B0604020202020204" pitchFamily="34" charset="0"/>
                  <a:cs typeface="Arial" panose="020B0604020202020204" pitchFamily="34" charset="0"/>
                </a:rPr>
                <a:t>CHỦ ĐỀ 1</a:t>
              </a:r>
              <a:endParaRPr lang="en-US" sz="7200" b="1">
                <a:solidFill>
                  <a:schemeClr val="tx2">
                    <a:lumMod val="75000"/>
                  </a:schemeClr>
                </a:solidFill>
                <a:latin typeface="Arial" panose="020B0604020202020204" pitchFamily="34" charset="0"/>
                <a:cs typeface="Arial" panose="020B0604020202020204" pitchFamily="34" charset="0"/>
              </a:endParaRPr>
            </a:p>
          </p:txBody>
        </p:sp>
      </p:grpSp>
      <p:sp>
        <p:nvSpPr>
          <p:cNvPr id="19" name="Rectangle 18"/>
          <p:cNvSpPr/>
          <p:nvPr/>
        </p:nvSpPr>
        <p:spPr>
          <a:xfrm>
            <a:off x="2168873" y="3804185"/>
            <a:ext cx="13950251" cy="3557512"/>
          </a:xfrm>
          <a:prstGeom prst="rect">
            <a:avLst/>
          </a:prstGeom>
        </p:spPr>
        <p:txBody>
          <a:bodyPr wrap="square">
            <a:spAutoFit/>
          </a:bodyPr>
          <a:lstStyle/>
          <a:p>
            <a:pPr algn="ctr">
              <a:lnSpc>
                <a:spcPct val="150000"/>
              </a:lnSpc>
            </a:pPr>
            <a:r>
              <a:rPr lang="en-US" sz="8000" b="1">
                <a:solidFill>
                  <a:schemeClr val="accent2">
                    <a:lumMod val="75000"/>
                  </a:schemeClr>
                </a:solidFill>
                <a:latin typeface="Arial" panose="020B0604020202020204" pitchFamily="34" charset="0"/>
                <a:cs typeface="Arial" panose="020B0604020202020204" pitchFamily="34" charset="0"/>
              </a:rPr>
              <a:t>THIẾT BỊ ĐÓNG CẮT VÀ LẤY ĐIỆN TRONG GIA ĐÌNH</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47" name="TextBox 13"/>
          <p:cNvSpPr txBox="1"/>
          <p:nvPr/>
        </p:nvSpPr>
        <p:spPr>
          <a:xfrm>
            <a:off x="1478372" y="1322002"/>
            <a:ext cx="15206528" cy="1056571"/>
          </a:xfrm>
          <a:prstGeom prst="rect">
            <a:avLst/>
          </a:prstGeom>
        </p:spPr>
        <p:txBody>
          <a:bodyPr lIns="0" tIns="0" rIns="0" bIns="0" rtlCol="0" anchor="t">
            <a:spAutoFit/>
          </a:bodyPr>
          <a:lstStyle/>
          <a:p>
            <a:pPr algn="ctr">
              <a:lnSpc>
                <a:spcPts val="8800"/>
              </a:lnSpc>
            </a:pPr>
            <a:r>
              <a:rPr lang="vi-VN" sz="6600" b="1">
                <a:solidFill>
                  <a:schemeClr val="bg1"/>
                </a:solidFill>
                <a:cs typeface="Arial" panose="020B0604020202020204" pitchFamily="34" charset="0"/>
              </a:rPr>
              <a:t>HƯỚNG DẪN VỀ NHÀ</a:t>
            </a:r>
            <a:endParaRPr lang="en-US" sz="6600" b="1">
              <a:solidFill>
                <a:schemeClr val="bg1"/>
              </a:solidFill>
              <a:latin typeface="Arial" panose="020B0604020202020204" pitchFamily="34" charset="0"/>
              <a:cs typeface="Arial" panose="020B0604020202020204" pitchFamily="34" charset="0"/>
            </a:endParaRPr>
          </a:p>
        </p:txBody>
      </p:sp>
      <p:sp>
        <p:nvSpPr>
          <p:cNvPr id="48" name="Freeform 15"/>
          <p:cNvSpPr/>
          <p:nvPr/>
        </p:nvSpPr>
        <p:spPr>
          <a:xfrm rot="1136892">
            <a:off x="15610178" y="200376"/>
            <a:ext cx="2149445" cy="2243253"/>
          </a:xfrm>
          <a:custGeom>
            <a:avLst/>
            <a:gdLst/>
            <a:ahLst/>
            <a:cxnLst/>
            <a:rect l="l" t="t" r="r" b="b"/>
            <a:pathLst>
              <a:path w="2149445" h="2243253">
                <a:moveTo>
                  <a:pt x="0" y="0"/>
                </a:moveTo>
                <a:lnTo>
                  <a:pt x="2149445" y="0"/>
                </a:lnTo>
                <a:lnTo>
                  <a:pt x="2149445" y="2243254"/>
                </a:lnTo>
                <a:lnTo>
                  <a:pt x="0" y="2243254"/>
                </a:lnTo>
                <a:lnTo>
                  <a:pt x="0" y="0"/>
                </a:lnTo>
                <a:close/>
              </a:path>
            </a:pathLst>
          </a:custGeom>
          <a:blipFill>
            <a:blip r:embed="rId2"/>
            <a:stretch>
              <a:fillRect/>
            </a:stretch>
          </a:blipFill>
        </p:spPr>
      </p:sp>
      <p:grpSp>
        <p:nvGrpSpPr>
          <p:cNvPr id="49" name="Group 48"/>
          <p:cNvGrpSpPr/>
          <p:nvPr/>
        </p:nvGrpSpPr>
        <p:grpSpPr>
          <a:xfrm>
            <a:off x="914400" y="3467100"/>
            <a:ext cx="5129981" cy="4783141"/>
            <a:chOff x="1046480" y="2857500"/>
            <a:chExt cx="5430520" cy="4783141"/>
          </a:xfrm>
        </p:grpSpPr>
        <p:sp>
          <p:nvSpPr>
            <p:cNvPr id="50" name="Rounded Rectangle 49"/>
            <p:cNvSpPr/>
            <p:nvPr/>
          </p:nvSpPr>
          <p:spPr>
            <a:xfrm>
              <a:off x="1046480" y="3009900"/>
              <a:ext cx="5430520" cy="4630741"/>
            </a:xfrm>
            <a:prstGeom prst="roundRect">
              <a:avLst>
                <a:gd name="adj" fmla="val 9183"/>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ound Same Side Corner Rectangle 50"/>
            <p:cNvSpPr/>
            <p:nvPr/>
          </p:nvSpPr>
          <p:spPr>
            <a:xfrm>
              <a:off x="1046480" y="2857500"/>
              <a:ext cx="5420360" cy="1219200"/>
            </a:xfrm>
            <a:prstGeom prst="round2SameRect">
              <a:avLst>
                <a:gd name="adj1" fmla="val 38333"/>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solidFill>
                    <a:prstClr val="white"/>
                  </a:solidFill>
                  <a:cs typeface="Arial" panose="020B0604020202020204" pitchFamily="34" charset="0"/>
                </a:rPr>
                <a:t>01</a:t>
              </a:r>
              <a:endParaRPr lang="en-US" sz="6000" b="1">
                <a:solidFill>
                  <a:prstClr val="white"/>
                </a:solidFill>
                <a:latin typeface="Arial" panose="020B0604020202020204" pitchFamily="34" charset="0"/>
                <a:cs typeface="Arial" panose="020B0604020202020204" pitchFamily="34" charset="0"/>
              </a:endParaRPr>
            </a:p>
          </p:txBody>
        </p:sp>
        <p:sp>
          <p:nvSpPr>
            <p:cNvPr id="52" name="Rectangle 51"/>
            <p:cNvSpPr/>
            <p:nvPr/>
          </p:nvSpPr>
          <p:spPr>
            <a:xfrm>
              <a:off x="1318260" y="4626739"/>
              <a:ext cx="4886960" cy="1938992"/>
            </a:xfrm>
            <a:prstGeom prst="rect">
              <a:avLst/>
            </a:prstGeom>
          </p:spPr>
          <p:txBody>
            <a:bodyPr wrap="square">
              <a:spAutoFit/>
            </a:bodyPr>
            <a:lstStyle/>
            <a:p>
              <a:pPr algn="ctr">
                <a:lnSpc>
                  <a:spcPct val="150000"/>
                </a:lnSpc>
              </a:pPr>
              <a:r>
                <a:rPr lang="vi-VN" sz="4000">
                  <a:solidFill>
                    <a:prstClr val="black"/>
                  </a:solidFill>
                  <a:cs typeface="Arial" panose="020B0604020202020204" pitchFamily="34" charset="0"/>
                </a:rPr>
                <a:t>Ghi nhớ kiến thức đã học trong bài</a:t>
              </a:r>
              <a:endParaRPr lang="en-US" sz="4000">
                <a:solidFill>
                  <a:prstClr val="black"/>
                </a:solidFill>
                <a:latin typeface="Arial" panose="020B0604020202020204" pitchFamily="34" charset="0"/>
                <a:cs typeface="Arial" panose="020B0604020202020204" pitchFamily="34" charset="0"/>
              </a:endParaRPr>
            </a:p>
          </p:txBody>
        </p:sp>
      </p:grpSp>
      <p:grpSp>
        <p:nvGrpSpPr>
          <p:cNvPr id="53" name="Group 52"/>
          <p:cNvGrpSpPr/>
          <p:nvPr/>
        </p:nvGrpSpPr>
        <p:grpSpPr>
          <a:xfrm>
            <a:off x="6518818" y="3467100"/>
            <a:ext cx="5155327" cy="4783141"/>
            <a:chOff x="1024729" y="2857500"/>
            <a:chExt cx="5457351" cy="4783141"/>
          </a:xfrm>
        </p:grpSpPr>
        <p:sp>
          <p:nvSpPr>
            <p:cNvPr id="54" name="Rounded Rectangle 53"/>
            <p:cNvSpPr/>
            <p:nvPr/>
          </p:nvSpPr>
          <p:spPr>
            <a:xfrm>
              <a:off x="1046480" y="3009900"/>
              <a:ext cx="5430520" cy="4630741"/>
            </a:xfrm>
            <a:prstGeom prst="roundRect">
              <a:avLst>
                <a:gd name="adj" fmla="val 9183"/>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ound Same Side Corner Rectangle 54"/>
            <p:cNvSpPr/>
            <p:nvPr/>
          </p:nvSpPr>
          <p:spPr>
            <a:xfrm>
              <a:off x="1046480" y="2857500"/>
              <a:ext cx="5435600" cy="1219200"/>
            </a:xfrm>
            <a:prstGeom prst="round2SameRect">
              <a:avLst>
                <a:gd name="adj1" fmla="val 38333"/>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solidFill>
                    <a:prstClr val="white"/>
                  </a:solidFill>
                  <a:cs typeface="Arial" panose="020B0604020202020204" pitchFamily="34" charset="0"/>
                </a:rPr>
                <a:t>02</a:t>
              </a:r>
              <a:endParaRPr lang="en-US" sz="6000" b="1">
                <a:solidFill>
                  <a:prstClr val="white"/>
                </a:solidFill>
                <a:latin typeface="Arial" panose="020B0604020202020204" pitchFamily="34" charset="0"/>
                <a:cs typeface="Arial" panose="020B0604020202020204" pitchFamily="34" charset="0"/>
              </a:endParaRPr>
            </a:p>
          </p:txBody>
        </p:sp>
        <p:sp>
          <p:nvSpPr>
            <p:cNvPr id="56" name="Rectangle 55"/>
            <p:cNvSpPr/>
            <p:nvPr/>
          </p:nvSpPr>
          <p:spPr>
            <a:xfrm>
              <a:off x="1024729" y="4336996"/>
              <a:ext cx="5452271" cy="2862322"/>
            </a:xfrm>
            <a:prstGeom prst="rect">
              <a:avLst/>
            </a:prstGeom>
          </p:spPr>
          <p:txBody>
            <a:bodyPr wrap="square">
              <a:spAutoFit/>
            </a:bodyPr>
            <a:lstStyle/>
            <a:p>
              <a:pPr algn="ctr">
                <a:lnSpc>
                  <a:spcPct val="150000"/>
                </a:lnSpc>
              </a:pPr>
              <a:r>
                <a:rPr lang="vi-VN" sz="4000">
                  <a:solidFill>
                    <a:prstClr val="black"/>
                  </a:solidFill>
                  <a:cs typeface="Arial" panose="020B0604020202020204" pitchFamily="34" charset="0"/>
                </a:rPr>
                <a:t>Hoàn thành bài 3 Luyện tập và bài tập phần Vận dụng</a:t>
              </a:r>
              <a:endParaRPr lang="en-US" sz="4000">
                <a:solidFill>
                  <a:prstClr val="black"/>
                </a:solidFill>
                <a:latin typeface="Arial" panose="020B0604020202020204" pitchFamily="34" charset="0"/>
                <a:cs typeface="Arial" panose="020B0604020202020204" pitchFamily="34" charset="0"/>
              </a:endParaRPr>
            </a:p>
          </p:txBody>
        </p:sp>
      </p:grpSp>
      <p:grpSp>
        <p:nvGrpSpPr>
          <p:cNvPr id="57" name="Group 56"/>
          <p:cNvGrpSpPr/>
          <p:nvPr/>
        </p:nvGrpSpPr>
        <p:grpSpPr>
          <a:xfrm>
            <a:off x="12187403" y="3467100"/>
            <a:ext cx="5129981" cy="4783141"/>
            <a:chOff x="1046480" y="2857500"/>
            <a:chExt cx="5430520" cy="4783141"/>
          </a:xfrm>
        </p:grpSpPr>
        <p:sp>
          <p:nvSpPr>
            <p:cNvPr id="58" name="Rounded Rectangle 57"/>
            <p:cNvSpPr/>
            <p:nvPr/>
          </p:nvSpPr>
          <p:spPr>
            <a:xfrm>
              <a:off x="1046480" y="3009900"/>
              <a:ext cx="5430520" cy="4630741"/>
            </a:xfrm>
            <a:prstGeom prst="roundRect">
              <a:avLst>
                <a:gd name="adj" fmla="val 9183"/>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ound Same Side Corner Rectangle 58"/>
            <p:cNvSpPr/>
            <p:nvPr/>
          </p:nvSpPr>
          <p:spPr>
            <a:xfrm>
              <a:off x="1046480" y="2857500"/>
              <a:ext cx="5430520" cy="1219200"/>
            </a:xfrm>
            <a:prstGeom prst="round2SameRect">
              <a:avLst>
                <a:gd name="adj1" fmla="val 38333"/>
                <a:gd name="adj2" fmla="val 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solidFill>
                    <a:prstClr val="white"/>
                  </a:solidFill>
                  <a:cs typeface="Arial" panose="020B0604020202020204" pitchFamily="34" charset="0"/>
                </a:rPr>
                <a:t>03</a:t>
              </a:r>
              <a:endParaRPr lang="en-US" sz="6000" b="1">
                <a:solidFill>
                  <a:prstClr val="white"/>
                </a:solidFill>
                <a:latin typeface="Arial" panose="020B0604020202020204" pitchFamily="34" charset="0"/>
                <a:cs typeface="Arial" panose="020B0604020202020204" pitchFamily="34" charset="0"/>
              </a:endParaRPr>
            </a:p>
          </p:txBody>
        </p:sp>
        <p:sp>
          <p:nvSpPr>
            <p:cNvPr id="60" name="Rectangle 59"/>
            <p:cNvSpPr/>
            <p:nvPr/>
          </p:nvSpPr>
          <p:spPr>
            <a:xfrm>
              <a:off x="1265466" y="4336996"/>
              <a:ext cx="4992545" cy="2862322"/>
            </a:xfrm>
            <a:prstGeom prst="rect">
              <a:avLst/>
            </a:prstGeom>
          </p:spPr>
          <p:txBody>
            <a:bodyPr wrap="square">
              <a:spAutoFit/>
            </a:bodyPr>
            <a:lstStyle/>
            <a:p>
              <a:pPr algn="ctr">
                <a:lnSpc>
                  <a:spcPct val="150000"/>
                </a:lnSpc>
              </a:pPr>
              <a:r>
                <a:rPr lang="vi-VN" sz="4000">
                  <a:solidFill>
                    <a:prstClr val="black"/>
                  </a:solidFill>
                  <a:latin typeface="Arial" panose="020B0604020202020204" pitchFamily="34" charset="0"/>
                  <a:cs typeface="Arial" panose="020B0604020202020204" pitchFamily="34" charset="0"/>
                </a:rPr>
                <a:t>Chuẩn bị trước </a:t>
              </a:r>
              <a:r>
                <a:rPr lang="vi-VN" sz="4000" b="1">
                  <a:solidFill>
                    <a:prstClr val="black"/>
                  </a:solidFill>
                  <a:latin typeface="Arial" panose="020B0604020202020204" pitchFamily="34" charset="0"/>
                  <a:cs typeface="Arial" panose="020B0604020202020204" pitchFamily="34" charset="0"/>
                </a:rPr>
                <a:t>Chủ đề 2: Dụng cụ đo điện cơ bản</a:t>
              </a:r>
              <a:endParaRPr lang="en-US" sz="4000" b="1">
                <a:solidFill>
                  <a:prstClr val="black"/>
                </a:solidFill>
                <a:latin typeface="Arial" panose="020B0604020202020204" pitchFamily="34" charset="0"/>
                <a:cs typeface="Arial" panose="020B0604020202020204" pitchFamily="34" charset="0"/>
              </a:endParaRPr>
            </a:p>
          </p:txBody>
        </p:sp>
      </p:grpSp>
      <p:sp>
        <p:nvSpPr>
          <p:cNvPr id="61" name="Freeform 5"/>
          <p:cNvSpPr/>
          <p:nvPr/>
        </p:nvSpPr>
        <p:spPr>
          <a:xfrm rot="6108550">
            <a:off x="842483" y="-129251"/>
            <a:ext cx="1271781" cy="3398971"/>
          </a:xfrm>
          <a:custGeom>
            <a:avLst/>
            <a:gdLst/>
            <a:ahLst/>
            <a:cxnLst/>
            <a:rect l="l" t="t" r="r" b="b"/>
            <a:pathLst>
              <a:path w="1403984" h="3752296">
                <a:moveTo>
                  <a:pt x="0" y="0"/>
                </a:moveTo>
                <a:lnTo>
                  <a:pt x="1403984" y="0"/>
                </a:lnTo>
                <a:lnTo>
                  <a:pt x="1403984" y="3752296"/>
                </a:lnTo>
                <a:lnTo>
                  <a:pt x="0" y="3752296"/>
                </a:lnTo>
                <a:lnTo>
                  <a:pt x="0" y="0"/>
                </a:lnTo>
                <a:close/>
              </a:path>
            </a:pathLst>
          </a:custGeom>
          <a:blipFill>
            <a:blip r:embed="rId3"/>
            <a:stretch>
              <a:fillRect/>
            </a:stretch>
          </a:blipFill>
        </p:spPr>
      </p:sp>
      <p:grpSp>
        <p:nvGrpSpPr>
          <p:cNvPr id="62" name="Group 61"/>
          <p:cNvGrpSpPr/>
          <p:nvPr/>
        </p:nvGrpSpPr>
        <p:grpSpPr>
          <a:xfrm rot="2677321">
            <a:off x="4766789" y="7606607"/>
            <a:ext cx="1961120" cy="2298876"/>
            <a:chOff x="7091404" y="7876506"/>
            <a:chExt cx="1422463" cy="1667448"/>
          </a:xfrm>
        </p:grpSpPr>
        <p:sp>
          <p:nvSpPr>
            <p:cNvPr id="63" name="Freeform 7"/>
            <p:cNvSpPr/>
            <p:nvPr/>
          </p:nvSpPr>
          <p:spPr>
            <a:xfrm>
              <a:off x="7091404" y="7909457"/>
              <a:ext cx="610893" cy="1634497"/>
            </a:xfrm>
            <a:custGeom>
              <a:avLst/>
              <a:gdLst/>
              <a:ahLst/>
              <a:cxnLst/>
              <a:rect l="l" t="t" r="r" b="b"/>
              <a:pathLst>
                <a:path w="610893" h="1634497">
                  <a:moveTo>
                    <a:pt x="0" y="0"/>
                  </a:moveTo>
                  <a:lnTo>
                    <a:pt x="610894" y="0"/>
                  </a:lnTo>
                  <a:lnTo>
                    <a:pt x="610894" y="1634497"/>
                  </a:lnTo>
                  <a:lnTo>
                    <a:pt x="0" y="1634497"/>
                  </a:lnTo>
                  <a:lnTo>
                    <a:pt x="0" y="0"/>
                  </a:lnTo>
                  <a:close/>
                </a:path>
              </a:pathLst>
            </a:custGeom>
            <a:blipFill>
              <a:blip r:embed="rId4"/>
              <a:stretch>
                <a:fillRect/>
              </a:stretch>
            </a:blipFill>
          </p:spPr>
        </p:sp>
        <p:sp>
          <p:nvSpPr>
            <p:cNvPr id="64" name="Freeform 8"/>
            <p:cNvSpPr/>
            <p:nvPr/>
          </p:nvSpPr>
          <p:spPr>
            <a:xfrm>
              <a:off x="7872443" y="7876506"/>
              <a:ext cx="641424" cy="1606907"/>
            </a:xfrm>
            <a:custGeom>
              <a:avLst/>
              <a:gdLst/>
              <a:ahLst/>
              <a:cxnLst/>
              <a:rect l="l" t="t" r="r" b="b"/>
              <a:pathLst>
                <a:path w="641424" h="1606907">
                  <a:moveTo>
                    <a:pt x="0" y="0"/>
                  </a:moveTo>
                  <a:lnTo>
                    <a:pt x="641424" y="0"/>
                  </a:lnTo>
                  <a:lnTo>
                    <a:pt x="641424" y="1606908"/>
                  </a:lnTo>
                  <a:lnTo>
                    <a:pt x="0" y="1606908"/>
                  </a:lnTo>
                  <a:lnTo>
                    <a:pt x="0" y="0"/>
                  </a:lnTo>
                  <a:close/>
                </a:path>
              </a:pathLst>
            </a:custGeom>
            <a:blipFill>
              <a:blip r:embed="rId5"/>
              <a:stretch>
                <a:fillRect/>
              </a:stretch>
            </a:blipFill>
          </p:spPr>
        </p:sp>
      </p:grpSp>
      <p:pic>
        <p:nvPicPr>
          <p:cNvPr id="65" name="Picture 64"/>
          <p:cNvPicPr>
            <a:picLocks noChangeAspect="1"/>
          </p:cNvPicPr>
          <p:nvPr/>
        </p:nvPicPr>
        <p:blipFill>
          <a:blip r:embed="rId6"/>
          <a:stretch>
            <a:fillRect/>
          </a:stretch>
        </p:blipFill>
        <p:spPr>
          <a:xfrm>
            <a:off x="10976593" y="7370644"/>
            <a:ext cx="2011854" cy="2859272"/>
          </a:xfrm>
          <a:prstGeom prst="rect">
            <a:avLst/>
          </a:prstGeom>
        </p:spPr>
      </p:pic>
    </p:spTree>
    <p:extLst>
      <p:ext uri="{BB962C8B-B14F-4D97-AF65-F5344CB8AC3E}">
        <p14:creationId xmlns:p14="http://schemas.microsoft.com/office/powerpoint/2010/main" val="10655167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500" fill="hold"/>
                                        <p:tgtEl>
                                          <p:spTgt spid="57"/>
                                        </p:tgtEl>
                                        <p:attrNameLst>
                                          <p:attrName>ppt_w</p:attrName>
                                        </p:attrNameLst>
                                      </p:cBhvr>
                                      <p:tavLst>
                                        <p:tav tm="0">
                                          <p:val>
                                            <p:fltVal val="0"/>
                                          </p:val>
                                        </p:tav>
                                        <p:tav tm="100000">
                                          <p:val>
                                            <p:strVal val="#ppt_w"/>
                                          </p:val>
                                        </p:tav>
                                      </p:tavLst>
                                    </p:anim>
                                    <p:anim calcmode="lin" valueType="num">
                                      <p:cBhvr>
                                        <p:cTn id="20" dur="500" fill="hold"/>
                                        <p:tgtEl>
                                          <p:spTgt spid="57"/>
                                        </p:tgtEl>
                                        <p:attrNameLst>
                                          <p:attrName>ppt_h</p:attrName>
                                        </p:attrNameLst>
                                      </p:cBhvr>
                                      <p:tavLst>
                                        <p:tav tm="0">
                                          <p:val>
                                            <p:fltVal val="0"/>
                                          </p:val>
                                        </p:tav>
                                        <p:tav tm="100000">
                                          <p:val>
                                            <p:strVal val="#ppt_h"/>
                                          </p:val>
                                        </p:tav>
                                      </p:tavLst>
                                    </p:anim>
                                    <p:animEffect transition="in" filter="fade">
                                      <p:cBhvr>
                                        <p:cTn id="2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3" name="Group 3"/>
          <p:cNvGrpSpPr/>
          <p:nvPr/>
        </p:nvGrpSpPr>
        <p:grpSpPr>
          <a:xfrm>
            <a:off x="-274717" y="5819531"/>
            <a:ext cx="18829198" cy="4682925"/>
            <a:chOff x="0" y="0"/>
            <a:chExt cx="6256259" cy="1555966"/>
          </a:xfrm>
        </p:grpSpPr>
        <p:sp>
          <p:nvSpPr>
            <p:cNvPr id="4" name="Freeform 4"/>
            <p:cNvSpPr/>
            <p:nvPr/>
          </p:nvSpPr>
          <p:spPr>
            <a:xfrm>
              <a:off x="0" y="0"/>
              <a:ext cx="6256259" cy="1555966"/>
            </a:xfrm>
            <a:custGeom>
              <a:avLst/>
              <a:gdLst/>
              <a:ahLst/>
              <a:cxnLst/>
              <a:rect l="l" t="t" r="r" b="b"/>
              <a:pathLst>
                <a:path w="6256259" h="1555966">
                  <a:moveTo>
                    <a:pt x="0" y="0"/>
                  </a:moveTo>
                  <a:lnTo>
                    <a:pt x="6256259" y="0"/>
                  </a:lnTo>
                  <a:lnTo>
                    <a:pt x="6256259" y="1555966"/>
                  </a:lnTo>
                  <a:lnTo>
                    <a:pt x="0" y="1555966"/>
                  </a:lnTo>
                  <a:close/>
                </a:path>
              </a:pathLst>
            </a:custGeom>
            <a:solidFill>
              <a:srgbClr val="3A3A66"/>
            </a:solidFill>
            <a:ln cap="sq">
              <a:noFill/>
              <a:prstDash val="solid"/>
              <a:miter/>
            </a:ln>
          </p:spPr>
        </p:sp>
        <p:sp>
          <p:nvSpPr>
            <p:cNvPr id="5" name="TextBox 5"/>
            <p:cNvSpPr txBox="1"/>
            <p:nvPr/>
          </p:nvSpPr>
          <p:spPr>
            <a:xfrm>
              <a:off x="0" y="-19050"/>
              <a:ext cx="6256259" cy="1575016"/>
            </a:xfrm>
            <a:prstGeom prst="rect">
              <a:avLst/>
            </a:prstGeom>
          </p:spPr>
          <p:txBody>
            <a:bodyPr lIns="50800" tIns="50800" rIns="50800" bIns="50800" rtlCol="0" anchor="ctr"/>
            <a:lstStyle/>
            <a:p>
              <a:pPr marL="0" lvl="0" indent="0" algn="ctr">
                <a:lnSpc>
                  <a:spcPts val="1679"/>
                </a:lnSpc>
                <a:spcBef>
                  <a:spcPct val="0"/>
                </a:spcBef>
              </a:pPr>
              <a:endParaRPr/>
            </a:p>
          </p:txBody>
        </p:sp>
      </p:grpSp>
      <p:grpSp>
        <p:nvGrpSpPr>
          <p:cNvPr id="6" name="Group 6"/>
          <p:cNvGrpSpPr/>
          <p:nvPr/>
        </p:nvGrpSpPr>
        <p:grpSpPr>
          <a:xfrm>
            <a:off x="3423833" y="7036929"/>
            <a:ext cx="11440334" cy="1714087"/>
            <a:chOff x="0" y="0"/>
            <a:chExt cx="3801208" cy="569529"/>
          </a:xfrm>
        </p:grpSpPr>
        <p:sp>
          <p:nvSpPr>
            <p:cNvPr id="7" name="Freeform 7"/>
            <p:cNvSpPr/>
            <p:nvPr/>
          </p:nvSpPr>
          <p:spPr>
            <a:xfrm>
              <a:off x="0" y="0"/>
              <a:ext cx="3801208" cy="569529"/>
            </a:xfrm>
            <a:custGeom>
              <a:avLst/>
              <a:gdLst/>
              <a:ahLst/>
              <a:cxnLst/>
              <a:rect l="l" t="t" r="r" b="b"/>
              <a:pathLst>
                <a:path w="3801208" h="569529">
                  <a:moveTo>
                    <a:pt x="58875" y="0"/>
                  </a:moveTo>
                  <a:lnTo>
                    <a:pt x="3742333" y="0"/>
                  </a:lnTo>
                  <a:cubicBezTo>
                    <a:pt x="3774848" y="0"/>
                    <a:pt x="3801208" y="26359"/>
                    <a:pt x="3801208" y="58875"/>
                  </a:cubicBezTo>
                  <a:lnTo>
                    <a:pt x="3801208" y="510654"/>
                  </a:lnTo>
                  <a:cubicBezTo>
                    <a:pt x="3801208" y="526269"/>
                    <a:pt x="3795005" y="541244"/>
                    <a:pt x="3783964" y="552285"/>
                  </a:cubicBezTo>
                  <a:cubicBezTo>
                    <a:pt x="3772922" y="563326"/>
                    <a:pt x="3757947" y="569529"/>
                    <a:pt x="3742333" y="569529"/>
                  </a:cubicBezTo>
                  <a:lnTo>
                    <a:pt x="58875" y="569529"/>
                  </a:lnTo>
                  <a:cubicBezTo>
                    <a:pt x="43260" y="569529"/>
                    <a:pt x="28285" y="563326"/>
                    <a:pt x="17244" y="552285"/>
                  </a:cubicBezTo>
                  <a:cubicBezTo>
                    <a:pt x="6203" y="541244"/>
                    <a:pt x="0" y="526269"/>
                    <a:pt x="0" y="510654"/>
                  </a:cubicBezTo>
                  <a:lnTo>
                    <a:pt x="0" y="58875"/>
                  </a:lnTo>
                  <a:cubicBezTo>
                    <a:pt x="0" y="43260"/>
                    <a:pt x="6203" y="28285"/>
                    <a:pt x="17244" y="17244"/>
                  </a:cubicBezTo>
                  <a:cubicBezTo>
                    <a:pt x="28285" y="6203"/>
                    <a:pt x="43260" y="0"/>
                    <a:pt x="58875" y="0"/>
                  </a:cubicBezTo>
                  <a:close/>
                </a:path>
              </a:pathLst>
            </a:custGeom>
            <a:solidFill>
              <a:srgbClr val="000000">
                <a:alpha val="0"/>
              </a:srgbClr>
            </a:solidFill>
            <a:ln w="142875" cap="rnd">
              <a:solidFill>
                <a:srgbClr val="DDEBD3"/>
              </a:solidFill>
              <a:prstDash val="solid"/>
              <a:round/>
            </a:ln>
          </p:spPr>
        </p:sp>
        <p:sp>
          <p:nvSpPr>
            <p:cNvPr id="8" name="TextBox 8"/>
            <p:cNvSpPr txBox="1"/>
            <p:nvPr/>
          </p:nvSpPr>
          <p:spPr>
            <a:xfrm>
              <a:off x="0" y="-19050"/>
              <a:ext cx="3801208" cy="588579"/>
            </a:xfrm>
            <a:prstGeom prst="rect">
              <a:avLst/>
            </a:prstGeom>
          </p:spPr>
          <p:txBody>
            <a:bodyPr lIns="50800" tIns="50800" rIns="50800" bIns="50800" rtlCol="0" anchor="ctr"/>
            <a:lstStyle/>
            <a:p>
              <a:pPr marL="0" lvl="0" indent="0" algn="ctr">
                <a:lnSpc>
                  <a:spcPts val="1679"/>
                </a:lnSpc>
                <a:spcBef>
                  <a:spcPct val="0"/>
                </a:spcBef>
              </a:pPr>
              <a:endParaRPr/>
            </a:p>
          </p:txBody>
        </p:sp>
      </p:grpSp>
      <p:sp>
        <p:nvSpPr>
          <p:cNvPr id="9" name="Freeform 9"/>
          <p:cNvSpPr/>
          <p:nvPr/>
        </p:nvSpPr>
        <p:spPr>
          <a:xfrm rot="171621">
            <a:off x="7607160" y="8135508"/>
            <a:ext cx="2223292" cy="1231016"/>
          </a:xfrm>
          <a:custGeom>
            <a:avLst/>
            <a:gdLst/>
            <a:ahLst/>
            <a:cxnLst/>
            <a:rect l="l" t="t" r="r" b="b"/>
            <a:pathLst>
              <a:path w="2223292" h="1231016">
                <a:moveTo>
                  <a:pt x="0" y="0"/>
                </a:moveTo>
                <a:lnTo>
                  <a:pt x="2223292" y="0"/>
                </a:lnTo>
                <a:lnTo>
                  <a:pt x="2223292" y="1231016"/>
                </a:lnTo>
                <a:lnTo>
                  <a:pt x="0" y="1231016"/>
                </a:lnTo>
                <a:lnTo>
                  <a:pt x="0" y="0"/>
                </a:lnTo>
                <a:close/>
              </a:path>
            </a:pathLst>
          </a:custGeom>
          <a:blipFill>
            <a:blip r:embed="rId2"/>
            <a:stretch>
              <a:fillRect l="-175356" t="-354636" r="-37669" b="-1172"/>
            </a:stretch>
          </a:blipFill>
        </p:spPr>
      </p:sp>
      <p:sp>
        <p:nvSpPr>
          <p:cNvPr id="10" name="Freeform 10"/>
          <p:cNvSpPr/>
          <p:nvPr/>
        </p:nvSpPr>
        <p:spPr>
          <a:xfrm>
            <a:off x="11902473" y="6094049"/>
            <a:ext cx="1550799" cy="3139303"/>
          </a:xfrm>
          <a:custGeom>
            <a:avLst/>
            <a:gdLst/>
            <a:ahLst/>
            <a:cxnLst/>
            <a:rect l="l" t="t" r="r" b="b"/>
            <a:pathLst>
              <a:path w="1550799" h="3139303">
                <a:moveTo>
                  <a:pt x="0" y="0"/>
                </a:moveTo>
                <a:lnTo>
                  <a:pt x="1550799" y="0"/>
                </a:lnTo>
                <a:lnTo>
                  <a:pt x="1550799" y="3139303"/>
                </a:lnTo>
                <a:lnTo>
                  <a:pt x="0" y="3139303"/>
                </a:lnTo>
                <a:lnTo>
                  <a:pt x="0" y="0"/>
                </a:lnTo>
                <a:close/>
              </a:path>
            </a:pathLst>
          </a:custGeom>
          <a:blipFill>
            <a:blip r:embed="rId2"/>
            <a:stretch>
              <a:fillRect l="-206376" r="-201112" b="-102124"/>
            </a:stretch>
          </a:blipFill>
        </p:spPr>
      </p:sp>
      <p:sp>
        <p:nvSpPr>
          <p:cNvPr id="11" name="Freeform 11"/>
          <p:cNvSpPr/>
          <p:nvPr/>
        </p:nvSpPr>
        <p:spPr>
          <a:xfrm rot="-8585228" flipH="1" flipV="1">
            <a:off x="1557922" y="6411103"/>
            <a:ext cx="1731028" cy="2903747"/>
          </a:xfrm>
          <a:custGeom>
            <a:avLst/>
            <a:gdLst/>
            <a:ahLst/>
            <a:cxnLst/>
            <a:rect l="l" t="t" r="r" b="b"/>
            <a:pathLst>
              <a:path w="1731028" h="2903747">
                <a:moveTo>
                  <a:pt x="1731028" y="2903747"/>
                </a:moveTo>
                <a:lnTo>
                  <a:pt x="0" y="2903747"/>
                </a:lnTo>
                <a:lnTo>
                  <a:pt x="0" y="0"/>
                </a:lnTo>
                <a:lnTo>
                  <a:pt x="1731028" y="0"/>
                </a:lnTo>
                <a:lnTo>
                  <a:pt x="1731028" y="2903747"/>
                </a:lnTo>
                <a:close/>
              </a:path>
            </a:pathLst>
          </a:custGeom>
          <a:blipFill>
            <a:blip r:embed="rId3"/>
            <a:stretch>
              <a:fillRect l="-33638"/>
            </a:stretch>
          </a:blipFill>
        </p:spPr>
      </p:sp>
      <p:sp>
        <p:nvSpPr>
          <p:cNvPr id="12" name="Freeform 12"/>
          <p:cNvSpPr/>
          <p:nvPr/>
        </p:nvSpPr>
        <p:spPr>
          <a:xfrm rot="1029465">
            <a:off x="15047386" y="7074051"/>
            <a:ext cx="2619190" cy="2013503"/>
          </a:xfrm>
          <a:custGeom>
            <a:avLst/>
            <a:gdLst/>
            <a:ahLst/>
            <a:cxnLst/>
            <a:rect l="l" t="t" r="r" b="b"/>
            <a:pathLst>
              <a:path w="2619190" h="2013503">
                <a:moveTo>
                  <a:pt x="0" y="0"/>
                </a:moveTo>
                <a:lnTo>
                  <a:pt x="2619191" y="0"/>
                </a:lnTo>
                <a:lnTo>
                  <a:pt x="2619191" y="2013502"/>
                </a:lnTo>
                <a:lnTo>
                  <a:pt x="0" y="2013502"/>
                </a:lnTo>
                <a:lnTo>
                  <a:pt x="0" y="0"/>
                </a:lnTo>
                <a:close/>
              </a:path>
            </a:pathLst>
          </a:custGeom>
          <a:blipFill>
            <a:blip r:embed="rId4"/>
            <a:stretch>
              <a:fillRect/>
            </a:stretch>
          </a:blipFill>
        </p:spPr>
      </p:sp>
      <p:sp>
        <p:nvSpPr>
          <p:cNvPr id="13" name="Freeform 13"/>
          <p:cNvSpPr/>
          <p:nvPr/>
        </p:nvSpPr>
        <p:spPr>
          <a:xfrm rot="5400000" flipH="1">
            <a:off x="5724100" y="5821509"/>
            <a:ext cx="891063" cy="2430839"/>
          </a:xfrm>
          <a:custGeom>
            <a:avLst/>
            <a:gdLst/>
            <a:ahLst/>
            <a:cxnLst/>
            <a:rect l="l" t="t" r="r" b="b"/>
            <a:pathLst>
              <a:path w="891063" h="2430839">
                <a:moveTo>
                  <a:pt x="891063" y="0"/>
                </a:moveTo>
                <a:lnTo>
                  <a:pt x="0" y="0"/>
                </a:lnTo>
                <a:lnTo>
                  <a:pt x="0" y="2430840"/>
                </a:lnTo>
                <a:lnTo>
                  <a:pt x="891063" y="2430840"/>
                </a:lnTo>
                <a:lnTo>
                  <a:pt x="891063" y="0"/>
                </a:lnTo>
                <a:close/>
              </a:path>
            </a:pathLst>
          </a:custGeom>
          <a:blipFill>
            <a:blip r:embed="rId2"/>
            <a:stretch>
              <a:fillRect t="-62401" r="-590899" b="-41790"/>
            </a:stretch>
          </a:blipFill>
        </p:spPr>
      </p:sp>
      <p:sp>
        <p:nvSpPr>
          <p:cNvPr id="14" name="TextBox 2"/>
          <p:cNvSpPr txBox="1"/>
          <p:nvPr/>
        </p:nvSpPr>
        <p:spPr>
          <a:xfrm>
            <a:off x="1181458" y="1316079"/>
            <a:ext cx="15916848" cy="3693319"/>
          </a:xfrm>
          <a:prstGeom prst="rect">
            <a:avLst/>
          </a:prstGeom>
        </p:spPr>
        <p:txBody>
          <a:bodyPr wrap="square" lIns="0" tIns="0" rIns="0" bIns="0" rtlCol="0" anchor="t">
            <a:spAutoFit/>
          </a:bodyPr>
          <a:lstStyle/>
          <a:p>
            <a:pPr algn="ctr">
              <a:lnSpc>
                <a:spcPct val="150000"/>
              </a:lnSpc>
            </a:pPr>
            <a:r>
              <a:rPr lang="vi-VN" sz="8000" b="1">
                <a:solidFill>
                  <a:srgbClr val="3A3A66"/>
                </a:solidFill>
                <a:latin typeface="Arial" panose="020B0604020202020204" pitchFamily="34" charset="0"/>
                <a:cs typeface="Arial" panose="020B0604020202020204" pitchFamily="34" charset="0"/>
              </a:rPr>
              <a:t>CẢM ƠN SỰ CHÚ Ý </a:t>
            </a:r>
          </a:p>
          <a:p>
            <a:pPr algn="ctr">
              <a:lnSpc>
                <a:spcPct val="150000"/>
              </a:lnSpc>
            </a:pPr>
            <a:r>
              <a:rPr lang="vi-VN" sz="8000" b="1">
                <a:solidFill>
                  <a:srgbClr val="3A3A66"/>
                </a:solidFill>
                <a:latin typeface="Arial" panose="020B0604020202020204" pitchFamily="34" charset="0"/>
                <a:cs typeface="Arial" panose="020B0604020202020204" pitchFamily="34" charset="0"/>
              </a:rPr>
              <a:t>LẮNG NGHE CỦA CÁC EM!</a:t>
            </a:r>
            <a:endParaRPr lang="en-US" sz="8000" b="1">
              <a:solidFill>
                <a:srgbClr val="3A3A66"/>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C6A33C"/>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17" name="TextBox 17"/>
          <p:cNvSpPr txBox="1"/>
          <p:nvPr/>
        </p:nvSpPr>
        <p:spPr>
          <a:xfrm>
            <a:off x="1143000" y="762000"/>
            <a:ext cx="16002000" cy="1000530"/>
          </a:xfrm>
          <a:prstGeom prst="rect">
            <a:avLst/>
          </a:prstGeom>
        </p:spPr>
        <p:txBody>
          <a:bodyPr lIns="0" tIns="0" rIns="0" bIns="0" rtlCol="0" anchor="t">
            <a:spAutoFit/>
          </a:bodyPr>
          <a:lstStyle/>
          <a:p>
            <a:pPr algn="ctr">
              <a:lnSpc>
                <a:spcPts val="8399"/>
              </a:lnSpc>
            </a:pPr>
            <a:r>
              <a:rPr lang="vi-VN" sz="6600" b="1">
                <a:solidFill>
                  <a:schemeClr val="bg1"/>
                </a:solidFill>
                <a:latin typeface="Arial" panose="020B0604020202020204" pitchFamily="34" charset="0"/>
                <a:cs typeface="Arial" panose="020B0604020202020204" pitchFamily="34" charset="0"/>
              </a:rPr>
              <a:t>NỘI DUNG BÀI HỌC</a:t>
            </a:r>
            <a:endParaRPr lang="en-US" sz="6600" b="1">
              <a:solidFill>
                <a:schemeClr val="bg1"/>
              </a:solidFill>
              <a:latin typeface="Arial" panose="020B0604020202020204" pitchFamily="34" charset="0"/>
              <a:cs typeface="Arial" panose="020B0604020202020204" pitchFamily="34" charset="0"/>
            </a:endParaRPr>
          </a:p>
        </p:txBody>
      </p:sp>
      <p:grpSp>
        <p:nvGrpSpPr>
          <p:cNvPr id="47" name="Group 46"/>
          <p:cNvGrpSpPr/>
          <p:nvPr/>
        </p:nvGrpSpPr>
        <p:grpSpPr>
          <a:xfrm>
            <a:off x="1143000" y="2476500"/>
            <a:ext cx="7620000" cy="7048500"/>
            <a:chOff x="1143000" y="2476500"/>
            <a:chExt cx="7620000" cy="7048500"/>
          </a:xfrm>
        </p:grpSpPr>
        <p:grpSp>
          <p:nvGrpSpPr>
            <p:cNvPr id="5" name="Group 5"/>
            <p:cNvGrpSpPr/>
            <p:nvPr/>
          </p:nvGrpSpPr>
          <p:grpSpPr>
            <a:xfrm>
              <a:off x="1143000" y="2952750"/>
              <a:ext cx="7620000" cy="6572250"/>
              <a:chOff x="0" y="0"/>
              <a:chExt cx="2006914" cy="1730963"/>
            </a:xfrm>
          </p:grpSpPr>
          <p:sp>
            <p:nvSpPr>
              <p:cNvPr id="6" name="Freeform 6"/>
              <p:cNvSpPr/>
              <p:nvPr/>
            </p:nvSpPr>
            <p:spPr>
              <a:xfrm>
                <a:off x="0" y="0"/>
                <a:ext cx="2006914" cy="1730963"/>
              </a:xfrm>
              <a:custGeom>
                <a:avLst/>
                <a:gdLst/>
                <a:ahLst/>
                <a:cxnLst/>
                <a:rect l="l" t="t" r="r" b="b"/>
                <a:pathLst>
                  <a:path w="2006914" h="1730963">
                    <a:moveTo>
                      <a:pt x="30480" y="0"/>
                    </a:moveTo>
                    <a:lnTo>
                      <a:pt x="1976434" y="0"/>
                    </a:lnTo>
                    <a:cubicBezTo>
                      <a:pt x="1993267" y="0"/>
                      <a:pt x="2006914" y="13646"/>
                      <a:pt x="2006914" y="30480"/>
                    </a:cubicBezTo>
                    <a:lnTo>
                      <a:pt x="2006914" y="1700483"/>
                    </a:lnTo>
                    <a:cubicBezTo>
                      <a:pt x="2006914" y="1708567"/>
                      <a:pt x="2003702" y="1716319"/>
                      <a:pt x="1997986" y="1722036"/>
                    </a:cubicBezTo>
                    <a:cubicBezTo>
                      <a:pt x="1992270" y="1727752"/>
                      <a:pt x="1984517" y="1730963"/>
                      <a:pt x="1976434" y="1730963"/>
                    </a:cubicBezTo>
                    <a:lnTo>
                      <a:pt x="30480" y="1730963"/>
                    </a:lnTo>
                    <a:cubicBezTo>
                      <a:pt x="13646" y="1730963"/>
                      <a:pt x="0" y="1717317"/>
                      <a:pt x="0" y="1700483"/>
                    </a:cubicBezTo>
                    <a:lnTo>
                      <a:pt x="0" y="30480"/>
                    </a:lnTo>
                    <a:cubicBezTo>
                      <a:pt x="0" y="13646"/>
                      <a:pt x="13646" y="0"/>
                      <a:pt x="30480" y="0"/>
                    </a:cubicBezTo>
                    <a:close/>
                  </a:path>
                </a:pathLst>
              </a:custGeom>
              <a:solidFill>
                <a:srgbClr val="FFFFFF"/>
              </a:solidFill>
            </p:spPr>
          </p:sp>
          <p:sp>
            <p:nvSpPr>
              <p:cNvPr id="7" name="TextBox 7"/>
              <p:cNvSpPr txBox="1"/>
              <p:nvPr/>
            </p:nvSpPr>
            <p:spPr>
              <a:xfrm>
                <a:off x="0" y="38100"/>
                <a:ext cx="2006914" cy="1692863"/>
              </a:xfrm>
              <a:prstGeom prst="rect">
                <a:avLst/>
              </a:prstGeom>
            </p:spPr>
            <p:txBody>
              <a:bodyPr lIns="50800" tIns="50800" rIns="50800" bIns="50800" rtlCol="0" anchor="ctr"/>
              <a:lstStyle/>
              <a:p>
                <a:pPr algn="ctr">
                  <a:lnSpc>
                    <a:spcPts val="2694"/>
                  </a:lnSpc>
                </a:pPr>
                <a:endParaRPr/>
              </a:p>
            </p:txBody>
          </p:sp>
        </p:grpSp>
        <p:sp>
          <p:nvSpPr>
            <p:cNvPr id="21" name="Freeform 21"/>
            <p:cNvSpPr/>
            <p:nvPr/>
          </p:nvSpPr>
          <p:spPr>
            <a:xfrm>
              <a:off x="2667000" y="2476500"/>
              <a:ext cx="4572000" cy="1200150"/>
            </a:xfrm>
            <a:custGeom>
              <a:avLst/>
              <a:gdLst/>
              <a:ahLst/>
              <a:cxnLst/>
              <a:rect l="l" t="t" r="r" b="b"/>
              <a:pathLst>
                <a:path w="1592583" h="418053">
                  <a:moveTo>
                    <a:pt x="42333" y="0"/>
                  </a:moveTo>
                  <a:lnTo>
                    <a:pt x="1550250" y="0"/>
                  </a:lnTo>
                  <a:cubicBezTo>
                    <a:pt x="1561477" y="0"/>
                    <a:pt x="1572245" y="4460"/>
                    <a:pt x="1580184" y="12399"/>
                  </a:cubicBezTo>
                  <a:cubicBezTo>
                    <a:pt x="1588123" y="20338"/>
                    <a:pt x="1592583" y="31106"/>
                    <a:pt x="1592583" y="42333"/>
                  </a:cubicBezTo>
                  <a:lnTo>
                    <a:pt x="1592583" y="375720"/>
                  </a:lnTo>
                  <a:cubicBezTo>
                    <a:pt x="1592583" y="386947"/>
                    <a:pt x="1588123" y="397715"/>
                    <a:pt x="1580184" y="405654"/>
                  </a:cubicBezTo>
                  <a:cubicBezTo>
                    <a:pt x="1572245" y="413593"/>
                    <a:pt x="1561477" y="418053"/>
                    <a:pt x="1550250" y="418053"/>
                  </a:cubicBezTo>
                  <a:lnTo>
                    <a:pt x="42333" y="418053"/>
                  </a:lnTo>
                  <a:cubicBezTo>
                    <a:pt x="31106" y="418053"/>
                    <a:pt x="20338" y="413593"/>
                    <a:pt x="12399" y="405654"/>
                  </a:cubicBezTo>
                  <a:cubicBezTo>
                    <a:pt x="4460" y="397715"/>
                    <a:pt x="0" y="386947"/>
                    <a:pt x="0" y="375720"/>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sp>
        <p:sp>
          <p:nvSpPr>
            <p:cNvPr id="22" name="TextBox 22"/>
            <p:cNvSpPr txBox="1"/>
            <p:nvPr/>
          </p:nvSpPr>
          <p:spPr>
            <a:xfrm>
              <a:off x="2667000" y="2476501"/>
              <a:ext cx="4572000" cy="1200150"/>
            </a:xfrm>
            <a:prstGeom prst="rect">
              <a:avLst/>
            </a:prstGeom>
          </p:spPr>
          <p:txBody>
            <a:bodyPr lIns="254000" tIns="254000" rIns="254000" bIns="254000" rtlCol="0" anchor="ctr"/>
            <a:lstStyle/>
            <a:p>
              <a:pPr marL="0" lvl="0" indent="0" algn="ctr"/>
              <a:r>
                <a:rPr lang="vi-VN" sz="6000" b="1">
                  <a:solidFill>
                    <a:srgbClr val="000001"/>
                  </a:solidFill>
                  <a:latin typeface="Arial" panose="020B0604020202020204" pitchFamily="34" charset="0"/>
                  <a:cs typeface="Arial" panose="020B0604020202020204" pitchFamily="34" charset="0"/>
                </a:rPr>
                <a:t>01</a:t>
              </a:r>
              <a:endParaRPr lang="en-US" sz="6000" b="1">
                <a:solidFill>
                  <a:srgbClr val="000001"/>
                </a:solidFill>
                <a:latin typeface="Arial" panose="020B0604020202020204" pitchFamily="34" charset="0"/>
                <a:cs typeface="Arial" panose="020B0604020202020204" pitchFamily="34" charset="0"/>
              </a:endParaRPr>
            </a:p>
          </p:txBody>
        </p:sp>
        <p:sp>
          <p:nvSpPr>
            <p:cNvPr id="41" name="TextBox 40"/>
            <p:cNvSpPr txBox="1"/>
            <p:nvPr/>
          </p:nvSpPr>
          <p:spPr>
            <a:xfrm>
              <a:off x="2057400" y="4207805"/>
              <a:ext cx="5791200" cy="2171428"/>
            </a:xfrm>
            <a:prstGeom prst="rect">
              <a:avLst/>
            </a:prstGeom>
            <a:noFill/>
          </p:spPr>
          <p:txBody>
            <a:bodyPr wrap="square" rtlCol="0">
              <a:spAutoFit/>
            </a:bodyPr>
            <a:lstStyle/>
            <a:p>
              <a:pPr algn="ctr">
                <a:lnSpc>
                  <a:spcPct val="150000"/>
                </a:lnSpc>
              </a:pPr>
              <a:r>
                <a:rPr lang="vi-VN" sz="4800" b="1">
                  <a:latin typeface="Arial" panose="020B0604020202020204" pitchFamily="34" charset="0"/>
                  <a:cs typeface="Arial" panose="020B0604020202020204" pitchFamily="34" charset="0"/>
                </a:rPr>
                <a:t>Thiết bị đóng cắt mạch điện</a:t>
              </a:r>
              <a:endParaRPr lang="en-US" sz="4800" b="1">
                <a:latin typeface="Arial" panose="020B0604020202020204" pitchFamily="34" charset="0"/>
                <a:cs typeface="Arial" panose="020B0604020202020204" pitchFamily="34" charset="0"/>
              </a:endParaRPr>
            </a:p>
          </p:txBody>
        </p:sp>
        <p:pic>
          <p:nvPicPr>
            <p:cNvPr id="43" name="Picture 42"/>
            <p:cNvPicPr>
              <a:picLocks noChangeAspect="1"/>
            </p:cNvPicPr>
            <p:nvPr/>
          </p:nvPicPr>
          <p:blipFill>
            <a:blip r:embed="rId2"/>
            <a:stretch>
              <a:fillRect/>
            </a:stretch>
          </p:blipFill>
          <p:spPr>
            <a:xfrm>
              <a:off x="2329180" y="6855482"/>
              <a:ext cx="1465580" cy="2100354"/>
            </a:xfrm>
            <a:prstGeom prst="rect">
              <a:avLst/>
            </a:prstGeom>
          </p:spPr>
        </p:pic>
        <p:pic>
          <p:nvPicPr>
            <p:cNvPr id="44" name="Picture 43"/>
            <p:cNvPicPr>
              <a:picLocks noChangeAspect="1"/>
            </p:cNvPicPr>
            <p:nvPr/>
          </p:nvPicPr>
          <p:blipFill>
            <a:blip r:embed="rId3"/>
            <a:stretch>
              <a:fillRect/>
            </a:stretch>
          </p:blipFill>
          <p:spPr>
            <a:xfrm>
              <a:off x="5068663" y="7103316"/>
              <a:ext cx="2461073" cy="1697601"/>
            </a:xfrm>
            <a:prstGeom prst="rect">
              <a:avLst/>
            </a:prstGeom>
          </p:spPr>
        </p:pic>
      </p:grpSp>
      <p:grpSp>
        <p:nvGrpSpPr>
          <p:cNvPr id="48" name="Group 47"/>
          <p:cNvGrpSpPr/>
          <p:nvPr/>
        </p:nvGrpSpPr>
        <p:grpSpPr>
          <a:xfrm>
            <a:off x="9525000" y="2476500"/>
            <a:ext cx="7620000" cy="7048500"/>
            <a:chOff x="9525000" y="2476500"/>
            <a:chExt cx="7620000" cy="7048500"/>
          </a:xfrm>
        </p:grpSpPr>
        <p:grpSp>
          <p:nvGrpSpPr>
            <p:cNvPr id="8" name="Group 8"/>
            <p:cNvGrpSpPr/>
            <p:nvPr/>
          </p:nvGrpSpPr>
          <p:grpSpPr>
            <a:xfrm>
              <a:off x="9525000" y="2952750"/>
              <a:ext cx="7620000" cy="6572250"/>
              <a:chOff x="0" y="0"/>
              <a:chExt cx="2006914" cy="1730963"/>
            </a:xfrm>
          </p:grpSpPr>
          <p:sp>
            <p:nvSpPr>
              <p:cNvPr id="9" name="Freeform 9"/>
              <p:cNvSpPr/>
              <p:nvPr/>
            </p:nvSpPr>
            <p:spPr>
              <a:xfrm>
                <a:off x="0" y="0"/>
                <a:ext cx="2006914" cy="1730963"/>
              </a:xfrm>
              <a:custGeom>
                <a:avLst/>
                <a:gdLst/>
                <a:ahLst/>
                <a:cxnLst/>
                <a:rect l="l" t="t" r="r" b="b"/>
                <a:pathLst>
                  <a:path w="2006914" h="1730963">
                    <a:moveTo>
                      <a:pt x="30480" y="0"/>
                    </a:moveTo>
                    <a:lnTo>
                      <a:pt x="1976434" y="0"/>
                    </a:lnTo>
                    <a:cubicBezTo>
                      <a:pt x="1993267" y="0"/>
                      <a:pt x="2006914" y="13646"/>
                      <a:pt x="2006914" y="30480"/>
                    </a:cubicBezTo>
                    <a:lnTo>
                      <a:pt x="2006914" y="1700483"/>
                    </a:lnTo>
                    <a:cubicBezTo>
                      <a:pt x="2006914" y="1708567"/>
                      <a:pt x="2003702" y="1716319"/>
                      <a:pt x="1997986" y="1722036"/>
                    </a:cubicBezTo>
                    <a:cubicBezTo>
                      <a:pt x="1992270" y="1727752"/>
                      <a:pt x="1984517" y="1730963"/>
                      <a:pt x="1976434" y="1730963"/>
                    </a:cubicBezTo>
                    <a:lnTo>
                      <a:pt x="30480" y="1730963"/>
                    </a:lnTo>
                    <a:cubicBezTo>
                      <a:pt x="13646" y="1730963"/>
                      <a:pt x="0" y="1717317"/>
                      <a:pt x="0" y="1700483"/>
                    </a:cubicBezTo>
                    <a:lnTo>
                      <a:pt x="0" y="30480"/>
                    </a:lnTo>
                    <a:cubicBezTo>
                      <a:pt x="0" y="13646"/>
                      <a:pt x="13646" y="0"/>
                      <a:pt x="30480" y="0"/>
                    </a:cubicBezTo>
                    <a:close/>
                  </a:path>
                </a:pathLst>
              </a:custGeom>
              <a:solidFill>
                <a:srgbClr val="FFFFFF"/>
              </a:solidFill>
            </p:spPr>
          </p:sp>
          <p:sp>
            <p:nvSpPr>
              <p:cNvPr id="10" name="TextBox 10"/>
              <p:cNvSpPr txBox="1"/>
              <p:nvPr/>
            </p:nvSpPr>
            <p:spPr>
              <a:xfrm>
                <a:off x="0" y="38100"/>
                <a:ext cx="2006914" cy="1692863"/>
              </a:xfrm>
              <a:prstGeom prst="rect">
                <a:avLst/>
              </a:prstGeom>
            </p:spPr>
            <p:txBody>
              <a:bodyPr lIns="50800" tIns="50800" rIns="50800" bIns="50800" rtlCol="0" anchor="ctr"/>
              <a:lstStyle/>
              <a:p>
                <a:pPr algn="ctr">
                  <a:lnSpc>
                    <a:spcPts val="2694"/>
                  </a:lnSpc>
                </a:pPr>
                <a:endParaRPr/>
              </a:p>
            </p:txBody>
          </p:sp>
        </p:grpSp>
        <p:sp>
          <p:nvSpPr>
            <p:cNvPr id="24" name="Freeform 24"/>
            <p:cNvSpPr/>
            <p:nvPr/>
          </p:nvSpPr>
          <p:spPr>
            <a:xfrm>
              <a:off x="11049000" y="2476500"/>
              <a:ext cx="4572000" cy="1200150"/>
            </a:xfrm>
            <a:custGeom>
              <a:avLst/>
              <a:gdLst/>
              <a:ahLst/>
              <a:cxnLst/>
              <a:rect l="l" t="t" r="r" b="b"/>
              <a:pathLst>
                <a:path w="1592583" h="418053">
                  <a:moveTo>
                    <a:pt x="42333" y="0"/>
                  </a:moveTo>
                  <a:lnTo>
                    <a:pt x="1550250" y="0"/>
                  </a:lnTo>
                  <a:cubicBezTo>
                    <a:pt x="1561477" y="0"/>
                    <a:pt x="1572245" y="4460"/>
                    <a:pt x="1580184" y="12399"/>
                  </a:cubicBezTo>
                  <a:cubicBezTo>
                    <a:pt x="1588123" y="20338"/>
                    <a:pt x="1592583" y="31106"/>
                    <a:pt x="1592583" y="42333"/>
                  </a:cubicBezTo>
                  <a:lnTo>
                    <a:pt x="1592583" y="375720"/>
                  </a:lnTo>
                  <a:cubicBezTo>
                    <a:pt x="1592583" y="386947"/>
                    <a:pt x="1588123" y="397715"/>
                    <a:pt x="1580184" y="405654"/>
                  </a:cubicBezTo>
                  <a:cubicBezTo>
                    <a:pt x="1572245" y="413593"/>
                    <a:pt x="1561477" y="418053"/>
                    <a:pt x="1550250" y="418053"/>
                  </a:cubicBezTo>
                  <a:lnTo>
                    <a:pt x="42333" y="418053"/>
                  </a:lnTo>
                  <a:cubicBezTo>
                    <a:pt x="31106" y="418053"/>
                    <a:pt x="20338" y="413593"/>
                    <a:pt x="12399" y="405654"/>
                  </a:cubicBezTo>
                  <a:cubicBezTo>
                    <a:pt x="4460" y="397715"/>
                    <a:pt x="0" y="386947"/>
                    <a:pt x="0" y="375720"/>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sp>
        <p:sp>
          <p:nvSpPr>
            <p:cNvPr id="25" name="TextBox 25"/>
            <p:cNvSpPr txBox="1"/>
            <p:nvPr/>
          </p:nvSpPr>
          <p:spPr>
            <a:xfrm>
              <a:off x="11049000" y="2476500"/>
              <a:ext cx="4572000" cy="1200150"/>
            </a:xfrm>
            <a:prstGeom prst="rect">
              <a:avLst/>
            </a:prstGeom>
          </p:spPr>
          <p:txBody>
            <a:bodyPr lIns="254000" tIns="254000" rIns="254000" bIns="254000" rtlCol="0" anchor="ctr"/>
            <a:lstStyle/>
            <a:p>
              <a:pPr marL="0" lvl="0" indent="0" algn="ctr"/>
              <a:r>
                <a:rPr lang="vi-VN" sz="6000" b="1">
                  <a:solidFill>
                    <a:srgbClr val="000001"/>
                  </a:solidFill>
                  <a:latin typeface="Arial" panose="020B0604020202020204" pitchFamily="34" charset="0"/>
                  <a:cs typeface="Arial" panose="020B0604020202020204" pitchFamily="34" charset="0"/>
                </a:rPr>
                <a:t>02</a:t>
              </a:r>
              <a:endParaRPr lang="en-US" sz="6000" b="1">
                <a:solidFill>
                  <a:srgbClr val="000001"/>
                </a:solidFill>
                <a:latin typeface="Arial" panose="020B0604020202020204" pitchFamily="34" charset="0"/>
                <a:cs typeface="Arial" panose="020B0604020202020204" pitchFamily="34" charset="0"/>
              </a:endParaRPr>
            </a:p>
          </p:txBody>
        </p:sp>
        <p:sp>
          <p:nvSpPr>
            <p:cNvPr id="42" name="TextBox 41"/>
            <p:cNvSpPr txBox="1"/>
            <p:nvPr/>
          </p:nvSpPr>
          <p:spPr>
            <a:xfrm>
              <a:off x="10439400" y="4390620"/>
              <a:ext cx="5791200" cy="1200329"/>
            </a:xfrm>
            <a:prstGeom prst="rect">
              <a:avLst/>
            </a:prstGeom>
            <a:noFill/>
          </p:spPr>
          <p:txBody>
            <a:bodyPr wrap="square" rtlCol="0">
              <a:spAutoFit/>
            </a:bodyPr>
            <a:lstStyle/>
            <a:p>
              <a:pPr algn="ctr">
                <a:lnSpc>
                  <a:spcPct val="150000"/>
                </a:lnSpc>
              </a:pPr>
              <a:r>
                <a:rPr lang="vi-VN" sz="4800" b="1">
                  <a:latin typeface="Arial" panose="020B0604020202020204" pitchFamily="34" charset="0"/>
                  <a:cs typeface="Arial" panose="020B0604020202020204" pitchFamily="34" charset="0"/>
                </a:rPr>
                <a:t>Thiết bị lấy điện</a:t>
              </a:r>
              <a:endParaRPr lang="en-US" sz="4800" b="1">
                <a:latin typeface="Arial" panose="020B0604020202020204" pitchFamily="34" charset="0"/>
                <a:cs typeface="Arial" panose="020B0604020202020204" pitchFamily="34" charset="0"/>
              </a:endParaRPr>
            </a:p>
          </p:txBody>
        </p:sp>
        <p:pic>
          <p:nvPicPr>
            <p:cNvPr id="45" name="Picture 44"/>
            <p:cNvPicPr>
              <a:picLocks noChangeAspect="1"/>
            </p:cNvPicPr>
            <p:nvPr/>
          </p:nvPicPr>
          <p:blipFill>
            <a:blip r:embed="rId4"/>
            <a:stretch>
              <a:fillRect/>
            </a:stretch>
          </p:blipFill>
          <p:spPr>
            <a:xfrm>
              <a:off x="10477500" y="6640753"/>
              <a:ext cx="2621074" cy="1985425"/>
            </a:xfrm>
            <a:prstGeom prst="rect">
              <a:avLst/>
            </a:prstGeom>
          </p:spPr>
        </p:pic>
        <p:pic>
          <p:nvPicPr>
            <p:cNvPr id="46" name="Picture 45"/>
            <p:cNvPicPr>
              <a:picLocks noChangeAspect="1"/>
            </p:cNvPicPr>
            <p:nvPr/>
          </p:nvPicPr>
          <p:blipFill>
            <a:blip r:embed="rId5"/>
            <a:stretch>
              <a:fillRect/>
            </a:stretch>
          </p:blipFill>
          <p:spPr>
            <a:xfrm>
              <a:off x="14051074" y="6644991"/>
              <a:ext cx="2377424" cy="1981187"/>
            </a:xfrm>
            <a:prstGeom prst="rect">
              <a:avLst/>
            </a:prstGeom>
          </p:spPr>
        </p:pic>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anim calcmode="lin" valueType="num">
                                      <p:cBhvr>
                                        <p:cTn id="8" dur="500" fill="hold"/>
                                        <p:tgtEl>
                                          <p:spTgt spid="47"/>
                                        </p:tgtEl>
                                        <p:attrNameLst>
                                          <p:attrName>ppt_x</p:attrName>
                                        </p:attrNameLst>
                                      </p:cBhvr>
                                      <p:tavLst>
                                        <p:tav tm="0">
                                          <p:val>
                                            <p:strVal val="#ppt_x"/>
                                          </p:val>
                                        </p:tav>
                                        <p:tav tm="100000">
                                          <p:val>
                                            <p:strVal val="#ppt_x"/>
                                          </p:val>
                                        </p:tav>
                                      </p:tavLst>
                                    </p:anim>
                                    <p:anim calcmode="lin" valueType="num">
                                      <p:cBhvr>
                                        <p:cTn id="9" dur="5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anim calcmode="lin" valueType="num">
                                      <p:cBhvr>
                                        <p:cTn id="14" dur="500" fill="hold"/>
                                        <p:tgtEl>
                                          <p:spTgt spid="48"/>
                                        </p:tgtEl>
                                        <p:attrNameLst>
                                          <p:attrName>ppt_x</p:attrName>
                                        </p:attrNameLst>
                                      </p:cBhvr>
                                      <p:tavLst>
                                        <p:tav tm="0">
                                          <p:val>
                                            <p:strVal val="#ppt_x"/>
                                          </p:val>
                                        </p:tav>
                                        <p:tav tm="100000">
                                          <p:val>
                                            <p:strVal val="#ppt_x"/>
                                          </p:val>
                                        </p:tav>
                                      </p:tavLst>
                                    </p:anim>
                                    <p:anim calcmode="lin" valueType="num">
                                      <p:cBhvr>
                                        <p:cTn id="15"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12" name="Group 2"/>
          <p:cNvGrpSpPr/>
          <p:nvPr/>
        </p:nvGrpSpPr>
        <p:grpSpPr>
          <a:xfrm>
            <a:off x="-190500" y="7230265"/>
            <a:ext cx="18669000" cy="3247235"/>
            <a:chOff x="0" y="0"/>
            <a:chExt cx="4741333" cy="824695"/>
          </a:xfrm>
        </p:grpSpPr>
        <p:sp>
          <p:nvSpPr>
            <p:cNvPr id="1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14" name="TextBox 4"/>
            <p:cNvSpPr txBox="1"/>
            <p:nvPr/>
          </p:nvSpPr>
          <p:spPr>
            <a:xfrm>
              <a:off x="0" y="38100"/>
              <a:ext cx="4741333" cy="786595"/>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21" name="Freeform 9"/>
          <p:cNvSpPr/>
          <p:nvPr/>
        </p:nvSpPr>
        <p:spPr>
          <a:xfrm flipH="1">
            <a:off x="654199"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2"/>
            <a:stretch>
              <a:fillRect b="-67455"/>
            </a:stretch>
          </a:blipFill>
        </p:spPr>
      </p:sp>
      <p:sp>
        <p:nvSpPr>
          <p:cNvPr id="22" name="TextBox 14"/>
          <p:cNvSpPr txBox="1"/>
          <p:nvPr/>
        </p:nvSpPr>
        <p:spPr>
          <a:xfrm>
            <a:off x="6521599" y="1182986"/>
            <a:ext cx="10551717" cy="1769715"/>
          </a:xfrm>
          <a:prstGeom prst="rect">
            <a:avLst/>
          </a:prstGeom>
        </p:spPr>
        <p:txBody>
          <a:bodyPr lIns="0" tIns="0" rIns="0" bIns="0" rtlCol="0" anchor="ctr">
            <a:spAutoFit/>
          </a:bodyPr>
          <a:lstStyle/>
          <a:p>
            <a:pPr marL="0" lvl="1" algn="ctr">
              <a:spcBef>
                <a:spcPct val="0"/>
              </a:spcBef>
            </a:pPr>
            <a:r>
              <a:rPr lang="vi-VN" sz="11500" b="1">
                <a:solidFill>
                  <a:srgbClr val="3A3A66"/>
                </a:solidFill>
                <a:latin typeface="Arial" panose="020B0604020202020204" pitchFamily="34" charset="0"/>
                <a:cs typeface="Arial" panose="020B0604020202020204" pitchFamily="34" charset="0"/>
              </a:rPr>
              <a:t>01</a:t>
            </a:r>
            <a:endParaRPr lang="en-US" sz="11500" b="1">
              <a:solidFill>
                <a:srgbClr val="3A3A66"/>
              </a:solidFill>
              <a:latin typeface="Arial" panose="020B0604020202020204" pitchFamily="34" charset="0"/>
              <a:cs typeface="Arial" panose="020B0604020202020204" pitchFamily="34" charset="0"/>
            </a:endParaRPr>
          </a:p>
        </p:txBody>
      </p:sp>
      <p:sp>
        <p:nvSpPr>
          <p:cNvPr id="23" name="TextBox 22"/>
          <p:cNvSpPr txBox="1"/>
          <p:nvPr/>
        </p:nvSpPr>
        <p:spPr>
          <a:xfrm>
            <a:off x="7010400" y="3051105"/>
            <a:ext cx="9574113" cy="3416320"/>
          </a:xfrm>
          <a:prstGeom prst="rect">
            <a:avLst/>
          </a:prstGeom>
          <a:noFill/>
        </p:spPr>
        <p:txBody>
          <a:bodyPr wrap="square" rtlCol="0">
            <a:spAutoFit/>
          </a:bodyPr>
          <a:lstStyle/>
          <a:p>
            <a:pPr algn="ctr">
              <a:lnSpc>
                <a:spcPct val="150000"/>
              </a:lnSpc>
            </a:pPr>
            <a:r>
              <a:rPr lang="vi-VN" sz="7200" b="1">
                <a:solidFill>
                  <a:schemeClr val="accent2">
                    <a:lumMod val="75000"/>
                  </a:schemeClr>
                </a:solidFill>
                <a:latin typeface="Arial" panose="020B0604020202020204" pitchFamily="34" charset="0"/>
                <a:cs typeface="Arial" panose="020B0604020202020204" pitchFamily="34" charset="0"/>
              </a:rPr>
              <a:t>THIẾT BỊ ĐÓNG CẮT MẠCH ĐIỆN</a:t>
            </a:r>
            <a:endParaRPr lang="en-US" sz="7200" b="1">
              <a:solidFill>
                <a:schemeClr val="accent2">
                  <a:lumMod val="75000"/>
                </a:schemeClr>
              </a:solidFill>
              <a:latin typeface="Arial" panose="020B0604020202020204" pitchFamily="34" charset="0"/>
              <a:cs typeface="Arial" panose="020B0604020202020204" pitchFamily="34" charset="0"/>
            </a:endParaRPr>
          </a:p>
        </p:txBody>
      </p:sp>
      <p:grpSp>
        <p:nvGrpSpPr>
          <p:cNvPr id="24" name="Group 23"/>
          <p:cNvGrpSpPr/>
          <p:nvPr/>
        </p:nvGrpSpPr>
        <p:grpSpPr>
          <a:xfrm>
            <a:off x="7010400" y="7753714"/>
            <a:ext cx="9500125" cy="2200336"/>
            <a:chOff x="7391400" y="7459368"/>
            <a:chExt cx="9500125" cy="2200336"/>
          </a:xfrm>
        </p:grpSpPr>
        <p:grpSp>
          <p:nvGrpSpPr>
            <p:cNvPr id="25" name="Group 22"/>
            <p:cNvGrpSpPr/>
            <p:nvPr/>
          </p:nvGrpSpPr>
          <p:grpSpPr>
            <a:xfrm>
              <a:off x="7391400" y="7818115"/>
              <a:ext cx="9500125" cy="1241283"/>
              <a:chOff x="0" y="0"/>
              <a:chExt cx="5148443" cy="412433"/>
            </a:xfrm>
          </p:grpSpPr>
          <p:sp>
            <p:nvSpPr>
              <p:cNvPr id="30" name="Freeform 23"/>
              <p:cNvSpPr/>
              <p:nvPr/>
            </p:nvSpPr>
            <p:spPr>
              <a:xfrm>
                <a:off x="0" y="0"/>
                <a:ext cx="5148443" cy="412433"/>
              </a:xfrm>
              <a:custGeom>
                <a:avLst/>
                <a:gdLst/>
                <a:ahLst/>
                <a:cxnLst/>
                <a:rect l="l" t="t" r="r" b="b"/>
                <a:pathLst>
                  <a:path w="5148443" h="412433">
                    <a:moveTo>
                      <a:pt x="43469" y="0"/>
                    </a:moveTo>
                    <a:lnTo>
                      <a:pt x="5104974" y="0"/>
                    </a:lnTo>
                    <a:cubicBezTo>
                      <a:pt x="5128981" y="0"/>
                      <a:pt x="5148443" y="19462"/>
                      <a:pt x="5148443" y="43469"/>
                    </a:cubicBezTo>
                    <a:lnTo>
                      <a:pt x="5148443" y="368965"/>
                    </a:lnTo>
                    <a:cubicBezTo>
                      <a:pt x="5148443" y="392972"/>
                      <a:pt x="5128981" y="412433"/>
                      <a:pt x="5104974" y="412433"/>
                    </a:cubicBezTo>
                    <a:lnTo>
                      <a:pt x="43469" y="412433"/>
                    </a:lnTo>
                    <a:cubicBezTo>
                      <a:pt x="19462" y="412433"/>
                      <a:pt x="0" y="392972"/>
                      <a:pt x="0" y="368965"/>
                    </a:cubicBezTo>
                    <a:lnTo>
                      <a:pt x="0" y="43469"/>
                    </a:lnTo>
                    <a:cubicBezTo>
                      <a:pt x="0" y="19462"/>
                      <a:pt x="19462" y="0"/>
                      <a:pt x="43469" y="0"/>
                    </a:cubicBezTo>
                    <a:close/>
                  </a:path>
                </a:pathLst>
              </a:custGeom>
              <a:solidFill>
                <a:srgbClr val="000000">
                  <a:alpha val="0"/>
                </a:srgbClr>
              </a:solidFill>
              <a:ln w="95250" cap="rnd">
                <a:solidFill>
                  <a:srgbClr val="FFEFCD"/>
                </a:solidFill>
                <a:prstDash val="solid"/>
                <a:round/>
              </a:ln>
            </p:spPr>
          </p:sp>
          <p:sp>
            <p:nvSpPr>
              <p:cNvPr id="31" name="TextBox 24"/>
              <p:cNvSpPr txBox="1"/>
              <p:nvPr/>
            </p:nvSpPr>
            <p:spPr>
              <a:xfrm>
                <a:off x="0" y="-19050"/>
                <a:ext cx="5148443" cy="431483"/>
              </a:xfrm>
              <a:prstGeom prst="rect">
                <a:avLst/>
              </a:prstGeom>
            </p:spPr>
            <p:txBody>
              <a:bodyPr lIns="50800" tIns="50800" rIns="50800" bIns="50800" rtlCol="0" anchor="ctr"/>
              <a:lstStyle/>
              <a:p>
                <a:pPr algn="ctr">
                  <a:lnSpc>
                    <a:spcPts val="1679"/>
                  </a:lnSpc>
                  <a:spcBef>
                    <a:spcPct val="0"/>
                  </a:spcBef>
                </a:pPr>
                <a:endParaRPr>
                  <a:solidFill>
                    <a:prstClr val="black"/>
                  </a:solidFill>
                </a:endParaRPr>
              </a:p>
            </p:txBody>
          </p:sp>
        </p:grpSp>
        <p:sp>
          <p:nvSpPr>
            <p:cNvPr id="26" name="Freeform 25"/>
            <p:cNvSpPr/>
            <p:nvPr/>
          </p:nvSpPr>
          <p:spPr>
            <a:xfrm rot="261418">
              <a:off x="8839172" y="8573758"/>
              <a:ext cx="1961286" cy="1085946"/>
            </a:xfrm>
            <a:custGeom>
              <a:avLst/>
              <a:gdLst/>
              <a:ahLst/>
              <a:cxnLst/>
              <a:rect l="l" t="t" r="r" b="b"/>
              <a:pathLst>
                <a:path w="1961286" h="1085946">
                  <a:moveTo>
                    <a:pt x="0" y="0"/>
                  </a:moveTo>
                  <a:lnTo>
                    <a:pt x="1961286" y="0"/>
                  </a:lnTo>
                  <a:lnTo>
                    <a:pt x="1961286" y="1085945"/>
                  </a:lnTo>
                  <a:lnTo>
                    <a:pt x="0" y="1085945"/>
                  </a:lnTo>
                  <a:lnTo>
                    <a:pt x="0" y="0"/>
                  </a:lnTo>
                  <a:close/>
                </a:path>
              </a:pathLst>
            </a:custGeom>
            <a:blipFill>
              <a:blip r:embed="rId3"/>
              <a:stretch>
                <a:fillRect l="-175356" t="-354636" r="-37669" b="-1172"/>
              </a:stretch>
            </a:blipFill>
          </p:spPr>
        </p:sp>
        <p:sp>
          <p:nvSpPr>
            <p:cNvPr id="27" name="Freeform 26"/>
            <p:cNvSpPr/>
            <p:nvPr/>
          </p:nvSpPr>
          <p:spPr>
            <a:xfrm rot="5400000" flipH="1">
              <a:off x="8434837" y="6827052"/>
              <a:ext cx="731838" cy="1996469"/>
            </a:xfrm>
            <a:custGeom>
              <a:avLst/>
              <a:gdLst/>
              <a:ahLst/>
              <a:cxnLst/>
              <a:rect l="l" t="t" r="r" b="b"/>
              <a:pathLst>
                <a:path w="731838" h="1996469">
                  <a:moveTo>
                    <a:pt x="731838" y="0"/>
                  </a:moveTo>
                  <a:lnTo>
                    <a:pt x="0" y="0"/>
                  </a:lnTo>
                  <a:lnTo>
                    <a:pt x="0" y="1996469"/>
                  </a:lnTo>
                  <a:lnTo>
                    <a:pt x="731838" y="1996469"/>
                  </a:lnTo>
                  <a:lnTo>
                    <a:pt x="731838" y="0"/>
                  </a:lnTo>
                  <a:close/>
                </a:path>
              </a:pathLst>
            </a:custGeom>
            <a:blipFill>
              <a:blip r:embed="rId3"/>
              <a:stretch>
                <a:fillRect t="-62401" r="-590899" b="-41790"/>
              </a:stretch>
            </a:blipFill>
          </p:spPr>
        </p:sp>
        <p:sp>
          <p:nvSpPr>
            <p:cNvPr id="28" name="Freeform 27"/>
            <p:cNvSpPr/>
            <p:nvPr/>
          </p:nvSpPr>
          <p:spPr>
            <a:xfrm>
              <a:off x="14909174" y="7460442"/>
              <a:ext cx="968167" cy="1959872"/>
            </a:xfrm>
            <a:custGeom>
              <a:avLst/>
              <a:gdLst/>
              <a:ahLst/>
              <a:cxnLst/>
              <a:rect l="l" t="t" r="r" b="b"/>
              <a:pathLst>
                <a:path w="968167" h="1959872">
                  <a:moveTo>
                    <a:pt x="0" y="0"/>
                  </a:moveTo>
                  <a:lnTo>
                    <a:pt x="968167" y="0"/>
                  </a:lnTo>
                  <a:lnTo>
                    <a:pt x="968167" y="1959873"/>
                  </a:lnTo>
                  <a:lnTo>
                    <a:pt x="0" y="1959873"/>
                  </a:lnTo>
                  <a:lnTo>
                    <a:pt x="0" y="0"/>
                  </a:lnTo>
                  <a:close/>
                </a:path>
              </a:pathLst>
            </a:custGeom>
            <a:blipFill>
              <a:blip r:embed="rId3"/>
              <a:stretch>
                <a:fillRect l="-206376" r="-201112" b="-102124"/>
              </a:stretch>
            </a:blipFill>
          </p:spPr>
        </p:sp>
        <p:sp>
          <p:nvSpPr>
            <p:cNvPr id="29" name="Freeform 28"/>
            <p:cNvSpPr/>
            <p:nvPr/>
          </p:nvSpPr>
          <p:spPr>
            <a:xfrm>
              <a:off x="13555692" y="7460442"/>
              <a:ext cx="968167" cy="1959872"/>
            </a:xfrm>
            <a:custGeom>
              <a:avLst/>
              <a:gdLst/>
              <a:ahLst/>
              <a:cxnLst/>
              <a:rect l="l" t="t" r="r" b="b"/>
              <a:pathLst>
                <a:path w="968167" h="1959872">
                  <a:moveTo>
                    <a:pt x="0" y="0"/>
                  </a:moveTo>
                  <a:lnTo>
                    <a:pt x="968167" y="0"/>
                  </a:lnTo>
                  <a:lnTo>
                    <a:pt x="968167" y="1959873"/>
                  </a:lnTo>
                  <a:lnTo>
                    <a:pt x="0" y="1959873"/>
                  </a:lnTo>
                  <a:lnTo>
                    <a:pt x="0" y="0"/>
                  </a:lnTo>
                  <a:close/>
                </a:path>
              </a:pathLst>
            </a:custGeom>
            <a:blipFill>
              <a:blip r:embed="rId3"/>
              <a:stretch>
                <a:fillRect l="-206376" r="-201112" b="-102124"/>
              </a:stretch>
            </a:blipFill>
          </p:spPr>
        </p:sp>
      </p:grpSp>
    </p:spTree>
    <p:extLst>
      <p:ext uri="{BB962C8B-B14F-4D97-AF65-F5344CB8AC3E}">
        <p14:creationId xmlns:p14="http://schemas.microsoft.com/office/powerpoint/2010/main" val="4993831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15" name="Group 14"/>
          <p:cNvGrpSpPr/>
          <p:nvPr/>
        </p:nvGrpSpPr>
        <p:grpSpPr>
          <a:xfrm>
            <a:off x="903988" y="571500"/>
            <a:ext cx="16143281" cy="1475712"/>
            <a:chOff x="903988" y="571500"/>
            <a:chExt cx="16143281" cy="1475712"/>
          </a:xfrm>
        </p:grpSpPr>
        <p:sp>
          <p:nvSpPr>
            <p:cNvPr id="2" name="Rectangle 1"/>
            <p:cNvSpPr/>
            <p:nvPr/>
          </p:nvSpPr>
          <p:spPr>
            <a:xfrm>
              <a:off x="2570229" y="1104900"/>
              <a:ext cx="14477040" cy="707886"/>
            </a:xfrm>
            <a:prstGeom prst="rect">
              <a:avLst/>
            </a:prstGeom>
          </p:spPr>
          <p:txBody>
            <a:bodyPr wrap="none">
              <a:spAutoFit/>
            </a:bodyPr>
            <a:lstStyle/>
            <a:p>
              <a:r>
                <a:rPr lang="en-US" sz="4000" i="1">
                  <a:latin typeface="Arial" panose="020B0604020202020204" pitchFamily="34" charset="0"/>
                  <a:cs typeface="Arial" panose="020B0604020202020204" pitchFamily="34" charset="0"/>
                </a:rPr>
                <a:t>Em hãy nêu một số thiết bị đóng cắt trong gia đình mà em biết.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988" y="571500"/>
              <a:ext cx="1610612" cy="1475712"/>
            </a:xfrm>
            <a:prstGeom prst="rect">
              <a:avLst/>
            </a:prstGeom>
          </p:spPr>
        </p:pic>
      </p:grpSp>
      <p:grpSp>
        <p:nvGrpSpPr>
          <p:cNvPr id="6" name="Group 5"/>
          <p:cNvGrpSpPr/>
          <p:nvPr/>
        </p:nvGrpSpPr>
        <p:grpSpPr>
          <a:xfrm>
            <a:off x="12344400" y="2781300"/>
            <a:ext cx="4967954" cy="6118085"/>
            <a:chOff x="2691863" y="4076700"/>
            <a:chExt cx="6002041" cy="739157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1863" y="4076700"/>
              <a:ext cx="6002041" cy="5891912"/>
            </a:xfrm>
            <a:prstGeom prst="ellipse">
              <a:avLst/>
            </a:prstGeom>
          </p:spPr>
        </p:pic>
        <p:sp>
          <p:nvSpPr>
            <p:cNvPr id="8" name="TextBox 7"/>
            <p:cNvSpPr txBox="1"/>
            <p:nvPr/>
          </p:nvSpPr>
          <p:spPr>
            <a:xfrm>
              <a:off x="3562678" y="10613039"/>
              <a:ext cx="4260411" cy="855233"/>
            </a:xfrm>
            <a:prstGeom prst="rect">
              <a:avLst/>
            </a:prstGeom>
            <a:solidFill>
              <a:schemeClr val="accent3">
                <a:lumMod val="60000"/>
                <a:lumOff val="40000"/>
              </a:schemeClr>
            </a:solidFill>
          </p:spPr>
          <p:txBody>
            <a:bodyPr wrap="square" rtlCol="0">
              <a:spAutoFit/>
            </a:bodyPr>
            <a:lstStyle/>
            <a:p>
              <a:pPr algn="ctr"/>
              <a:r>
                <a:rPr lang="vi-VN" sz="4000">
                  <a:latin typeface="Arial" panose="020B0604020202020204" pitchFamily="34" charset="0"/>
                  <a:cs typeface="Arial" panose="020B0604020202020204" pitchFamily="34" charset="0"/>
                </a:rPr>
                <a:t>Công tắc điện</a:t>
              </a:r>
              <a:endParaRPr lang="en-US" sz="4000">
                <a:latin typeface="Arial" panose="020B0604020202020204" pitchFamily="34" charset="0"/>
                <a:cs typeface="Arial" panose="020B0604020202020204" pitchFamily="34" charset="0"/>
              </a:endParaRPr>
            </a:p>
          </p:txBody>
        </p:sp>
      </p:grpSp>
      <p:grpSp>
        <p:nvGrpSpPr>
          <p:cNvPr id="9" name="Group 8"/>
          <p:cNvGrpSpPr/>
          <p:nvPr/>
        </p:nvGrpSpPr>
        <p:grpSpPr>
          <a:xfrm>
            <a:off x="6553200" y="2781300"/>
            <a:ext cx="4983229" cy="6118085"/>
            <a:chOff x="9702911" y="3900964"/>
            <a:chExt cx="6020495" cy="7391573"/>
          </a:xfrm>
        </p:grpSpPr>
        <p:pic>
          <p:nvPicPr>
            <p:cNvPr id="10" name="Picture 9"/>
            <p:cNvPicPr>
              <a:picLocks noChangeAspect="1"/>
            </p:cNvPicPr>
            <p:nvPr/>
          </p:nvPicPr>
          <p:blipFill rotWithShape="1">
            <a:blip r:embed="rId4"/>
            <a:srcRect l="19742" r="12260"/>
            <a:stretch/>
          </p:blipFill>
          <p:spPr>
            <a:xfrm>
              <a:off x="9702911" y="3900964"/>
              <a:ext cx="6020495" cy="5891913"/>
            </a:xfrm>
            <a:prstGeom prst="ellipse">
              <a:avLst/>
            </a:prstGeom>
          </p:spPr>
        </p:pic>
        <p:sp>
          <p:nvSpPr>
            <p:cNvPr id="11" name="TextBox 10"/>
            <p:cNvSpPr txBox="1"/>
            <p:nvPr/>
          </p:nvSpPr>
          <p:spPr>
            <a:xfrm>
              <a:off x="11323911" y="10437304"/>
              <a:ext cx="2778493" cy="855233"/>
            </a:xfrm>
            <a:prstGeom prst="rect">
              <a:avLst/>
            </a:prstGeom>
            <a:solidFill>
              <a:schemeClr val="accent2">
                <a:lumMod val="40000"/>
                <a:lumOff val="60000"/>
              </a:schemeClr>
            </a:solidFill>
          </p:spPr>
          <p:txBody>
            <a:bodyPr wrap="square" rtlCol="0">
              <a:spAutoFit/>
            </a:bodyPr>
            <a:lstStyle/>
            <a:p>
              <a:pPr algn="ctr"/>
              <a:r>
                <a:rPr lang="vi-VN" sz="4000">
                  <a:latin typeface="Arial" panose="020B0604020202020204" pitchFamily="34" charset="0"/>
                  <a:cs typeface="Arial" panose="020B0604020202020204" pitchFamily="34" charset="0"/>
                </a:rPr>
                <a:t>Aptomat</a:t>
              </a:r>
              <a:endParaRPr lang="en-US" sz="4000">
                <a:latin typeface="Arial" panose="020B0604020202020204" pitchFamily="34" charset="0"/>
                <a:cs typeface="Arial" panose="020B0604020202020204" pitchFamily="34" charset="0"/>
              </a:endParaRPr>
            </a:p>
          </p:txBody>
        </p:sp>
      </p:grpSp>
      <p:grpSp>
        <p:nvGrpSpPr>
          <p:cNvPr id="14" name="Group 13"/>
          <p:cNvGrpSpPr/>
          <p:nvPr/>
        </p:nvGrpSpPr>
        <p:grpSpPr>
          <a:xfrm>
            <a:off x="868428" y="2781300"/>
            <a:ext cx="4876801" cy="6118085"/>
            <a:chOff x="868428" y="2781300"/>
            <a:chExt cx="4876801" cy="6118085"/>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28" y="2781300"/>
              <a:ext cx="4876801" cy="4876801"/>
            </a:xfrm>
            <a:prstGeom prst="ellipse">
              <a:avLst/>
            </a:prstGeom>
          </p:spPr>
        </p:pic>
        <p:sp>
          <p:nvSpPr>
            <p:cNvPr id="13" name="TextBox 12"/>
            <p:cNvSpPr txBox="1"/>
            <p:nvPr/>
          </p:nvSpPr>
          <p:spPr>
            <a:xfrm>
              <a:off x="2156933" y="8191499"/>
              <a:ext cx="2299789" cy="707886"/>
            </a:xfrm>
            <a:prstGeom prst="rect">
              <a:avLst/>
            </a:prstGeom>
            <a:solidFill>
              <a:schemeClr val="accent5">
                <a:lumMod val="60000"/>
                <a:lumOff val="40000"/>
              </a:schemeClr>
            </a:solidFill>
          </p:spPr>
          <p:txBody>
            <a:bodyPr wrap="square" rtlCol="0">
              <a:spAutoFit/>
            </a:bodyPr>
            <a:lstStyle/>
            <a:p>
              <a:pPr algn="ctr"/>
              <a:r>
                <a:rPr lang="vi-VN" sz="4000">
                  <a:latin typeface="Arial" panose="020B0604020202020204" pitchFamily="34" charset="0"/>
                  <a:cs typeface="Arial" panose="020B0604020202020204" pitchFamily="34" charset="0"/>
                </a:rPr>
                <a:t>Cầu dao</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0506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4" name="Group 3"/>
          <p:cNvGrpSpPr/>
          <p:nvPr/>
        </p:nvGrpSpPr>
        <p:grpSpPr>
          <a:xfrm>
            <a:off x="1311187" y="730084"/>
            <a:ext cx="13211076" cy="1371779"/>
            <a:chOff x="1174311" y="620553"/>
            <a:chExt cx="13211076" cy="1371779"/>
          </a:xfrm>
        </p:grpSpPr>
        <p:sp>
          <p:nvSpPr>
            <p:cNvPr id="2" name="Rectangle 1"/>
            <p:cNvSpPr/>
            <p:nvPr/>
          </p:nvSpPr>
          <p:spPr>
            <a:xfrm>
              <a:off x="2819400" y="1104900"/>
              <a:ext cx="11565987" cy="707886"/>
            </a:xfrm>
            <a:prstGeom prst="rect">
              <a:avLst/>
            </a:prstGeom>
          </p:spPr>
          <p:txBody>
            <a:bodyPr wrap="none">
              <a:spAutoFit/>
            </a:bodyPr>
            <a:lstStyle/>
            <a:p>
              <a:r>
                <a:rPr lang="vi-VN" sz="4000" i="1">
                  <a:solidFill>
                    <a:srgbClr val="002060"/>
                  </a:solidFill>
                  <a:latin typeface="Arial" panose="020B0604020202020204" pitchFamily="34" charset="0"/>
                  <a:cs typeface="Arial" panose="020B0604020202020204" pitchFamily="34" charset="0"/>
                </a:rPr>
                <a:t>C</a:t>
              </a:r>
              <a:r>
                <a:rPr lang="en-US" sz="4000" i="1">
                  <a:solidFill>
                    <a:srgbClr val="002060"/>
                  </a:solidFill>
                  <a:latin typeface="Arial" panose="020B0604020202020204" pitchFamily="34" charset="0"/>
                  <a:cs typeface="Arial" panose="020B0604020202020204" pitchFamily="34" charset="0"/>
                </a:rPr>
                <a:t>hia HS thành 6 nhóm, </a:t>
              </a:r>
              <a:r>
                <a:rPr lang="vi-VN" sz="4000" i="1">
                  <a:solidFill>
                    <a:srgbClr val="002060"/>
                  </a:solidFill>
                  <a:latin typeface="Arial" panose="020B0604020202020204" pitchFamily="34" charset="0"/>
                  <a:cs typeface="Arial" panose="020B0604020202020204" pitchFamily="34" charset="0"/>
                </a:rPr>
                <a:t>hoàn thành nhiệm vụ sau:</a:t>
              </a:r>
              <a:endParaRPr lang="en-US" sz="4000" i="1">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174311" y="620553"/>
              <a:ext cx="1416489" cy="1371779"/>
            </a:xfrm>
            <a:prstGeom prst="rect">
              <a:avLst/>
            </a:prstGeom>
          </p:spPr>
        </p:pic>
      </p:grpSp>
      <p:grpSp>
        <p:nvGrpSpPr>
          <p:cNvPr id="6" name="Group 5"/>
          <p:cNvGrpSpPr/>
          <p:nvPr/>
        </p:nvGrpSpPr>
        <p:grpSpPr>
          <a:xfrm>
            <a:off x="473531" y="2857500"/>
            <a:ext cx="5707155" cy="6248400"/>
            <a:chOff x="1046480" y="2857500"/>
            <a:chExt cx="5430520" cy="6248400"/>
          </a:xfrm>
        </p:grpSpPr>
        <p:sp>
          <p:nvSpPr>
            <p:cNvPr id="7" name="Rounded Rectangle 6"/>
            <p:cNvSpPr/>
            <p:nvPr/>
          </p:nvSpPr>
          <p:spPr>
            <a:xfrm>
              <a:off x="1046480" y="3009900"/>
              <a:ext cx="5430520" cy="6096000"/>
            </a:xfrm>
            <a:prstGeom prst="roundRect">
              <a:avLst>
                <a:gd name="adj" fmla="val 9183"/>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p:cNvSpPr/>
            <p:nvPr/>
          </p:nvSpPr>
          <p:spPr>
            <a:xfrm>
              <a:off x="1046480" y="2857500"/>
              <a:ext cx="5420360" cy="1219200"/>
            </a:xfrm>
            <a:prstGeom prst="round2SameRect">
              <a:avLst>
                <a:gd name="adj1" fmla="val 38333"/>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Nhóm 1, 4</a:t>
              </a:r>
              <a:endParaRPr lang="en-US" sz="4000" b="1">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1046480" y="4703533"/>
              <a:ext cx="5430520" cy="2862322"/>
            </a:xfrm>
            <a:prstGeom prst="rect">
              <a:avLst/>
            </a:prstGeom>
          </p:spPr>
          <p:txBody>
            <a:bodyPr wrap="square">
              <a:spAutoFit/>
            </a:bodyPr>
            <a:lstStyle/>
            <a:p>
              <a:pPr algn="ctr">
                <a:lnSpc>
                  <a:spcPct val="150000"/>
                </a:lnSpc>
              </a:pPr>
              <a:r>
                <a:rPr lang="vi-VN" sz="4000">
                  <a:cs typeface="Arial" panose="020B0604020202020204" pitchFamily="34" charset="0"/>
                </a:rPr>
                <a:t>Tìm hiểu về chức năng, cấu tạo, thông số kĩ thuật của cầu dao.</a:t>
              </a:r>
              <a:endParaRPr lang="en-US" sz="4000">
                <a:latin typeface="Arial" panose="020B0604020202020204" pitchFamily="34" charset="0"/>
                <a:cs typeface="Arial" panose="020B0604020202020204" pitchFamily="34" charset="0"/>
              </a:endParaRPr>
            </a:p>
          </p:txBody>
        </p:sp>
      </p:grpSp>
      <p:grpSp>
        <p:nvGrpSpPr>
          <p:cNvPr id="10" name="Group 9"/>
          <p:cNvGrpSpPr/>
          <p:nvPr/>
        </p:nvGrpSpPr>
        <p:grpSpPr>
          <a:xfrm>
            <a:off x="6284791" y="2857500"/>
            <a:ext cx="5717834" cy="6248400"/>
            <a:chOff x="1041399" y="2857500"/>
            <a:chExt cx="5440681" cy="6248400"/>
          </a:xfrm>
        </p:grpSpPr>
        <p:sp>
          <p:nvSpPr>
            <p:cNvPr id="11" name="Rounded Rectangle 10"/>
            <p:cNvSpPr/>
            <p:nvPr/>
          </p:nvSpPr>
          <p:spPr>
            <a:xfrm>
              <a:off x="1046480" y="3009900"/>
              <a:ext cx="5430520" cy="6096000"/>
            </a:xfrm>
            <a:prstGeom prst="roundRect">
              <a:avLst>
                <a:gd name="adj" fmla="val 9183"/>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ame Side Corner Rectangle 11"/>
            <p:cNvSpPr/>
            <p:nvPr/>
          </p:nvSpPr>
          <p:spPr>
            <a:xfrm>
              <a:off x="1046480" y="2857500"/>
              <a:ext cx="5435600" cy="1219200"/>
            </a:xfrm>
            <a:prstGeom prst="round2SameRect">
              <a:avLst>
                <a:gd name="adj1" fmla="val 38333"/>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Nhóm 2, 5</a:t>
              </a:r>
              <a:endParaRPr lang="en-US" sz="4000" b="1">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1041399" y="4744173"/>
              <a:ext cx="5435601" cy="2862322"/>
            </a:xfrm>
            <a:prstGeom prst="rect">
              <a:avLst/>
            </a:prstGeom>
          </p:spPr>
          <p:txBody>
            <a:bodyPr wrap="square">
              <a:spAutoFit/>
            </a:bodyPr>
            <a:lstStyle/>
            <a:p>
              <a:pPr algn="ctr">
                <a:lnSpc>
                  <a:spcPct val="150000"/>
                </a:lnSpc>
              </a:pPr>
              <a:r>
                <a:rPr lang="vi-VN" sz="4000">
                  <a:cs typeface="Arial" panose="020B0604020202020204" pitchFamily="34" charset="0"/>
                </a:rPr>
                <a:t>Tìm hiểu về chức năng, cấu tạo, thông số kĩ thuật của aptomat.</a:t>
              </a:r>
              <a:endParaRPr lang="en-US" sz="4000">
                <a:latin typeface="Arial" panose="020B0604020202020204" pitchFamily="34" charset="0"/>
                <a:cs typeface="Arial" panose="020B0604020202020204" pitchFamily="34" charset="0"/>
              </a:endParaRPr>
            </a:p>
          </p:txBody>
        </p:sp>
      </p:grpSp>
      <p:grpSp>
        <p:nvGrpSpPr>
          <p:cNvPr id="14" name="Group 13"/>
          <p:cNvGrpSpPr/>
          <p:nvPr/>
        </p:nvGrpSpPr>
        <p:grpSpPr>
          <a:xfrm>
            <a:off x="12101391" y="2857500"/>
            <a:ext cx="5712495" cy="6248400"/>
            <a:chOff x="1041399" y="2857500"/>
            <a:chExt cx="5435601" cy="6248400"/>
          </a:xfrm>
        </p:grpSpPr>
        <p:sp>
          <p:nvSpPr>
            <p:cNvPr id="15" name="Rounded Rectangle 14"/>
            <p:cNvSpPr/>
            <p:nvPr/>
          </p:nvSpPr>
          <p:spPr>
            <a:xfrm>
              <a:off x="1046480" y="3009900"/>
              <a:ext cx="5430520" cy="6096000"/>
            </a:xfrm>
            <a:prstGeom prst="roundRect">
              <a:avLst>
                <a:gd name="adj" fmla="val 9183"/>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Same Side Corner Rectangle 15"/>
            <p:cNvSpPr/>
            <p:nvPr/>
          </p:nvSpPr>
          <p:spPr>
            <a:xfrm>
              <a:off x="1046480" y="2857500"/>
              <a:ext cx="5430520" cy="1219200"/>
            </a:xfrm>
            <a:prstGeom prst="round2SameRect">
              <a:avLst>
                <a:gd name="adj1" fmla="val 38333"/>
                <a:gd name="adj2" fmla="val 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Nhóm 3, 6</a:t>
              </a:r>
              <a:endParaRPr lang="en-US" sz="4000" b="1">
                <a:solidFill>
                  <a:schemeClr val="bg1"/>
                </a:solidFill>
                <a:latin typeface="Arial" panose="020B0604020202020204" pitchFamily="34" charset="0"/>
                <a:cs typeface="Arial" panose="020B0604020202020204" pitchFamily="34" charset="0"/>
              </a:endParaRPr>
            </a:p>
          </p:txBody>
        </p:sp>
        <p:sp>
          <p:nvSpPr>
            <p:cNvPr id="17" name="Rectangle 16"/>
            <p:cNvSpPr/>
            <p:nvPr/>
          </p:nvSpPr>
          <p:spPr>
            <a:xfrm>
              <a:off x="1041399" y="4744173"/>
              <a:ext cx="5435601" cy="2862322"/>
            </a:xfrm>
            <a:prstGeom prst="rect">
              <a:avLst/>
            </a:prstGeom>
          </p:spPr>
          <p:txBody>
            <a:bodyPr wrap="square">
              <a:spAutoFit/>
            </a:bodyPr>
            <a:lstStyle/>
            <a:p>
              <a:pPr algn="ctr">
                <a:lnSpc>
                  <a:spcPct val="150000"/>
                </a:lnSpc>
              </a:pPr>
              <a:r>
                <a:rPr lang="vi-VN" sz="4000">
                  <a:cs typeface="Arial" panose="020B0604020202020204" pitchFamily="34" charset="0"/>
                </a:rPr>
                <a:t>Tìm hiểu về chức năng, cấu tạo, thông số kĩ thuật của công tắc.</a:t>
              </a:r>
              <a:endParaRPr lang="en-US" sz="4000">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a:blip r:embed="rId3"/>
          <a:stretch>
            <a:fillRect/>
          </a:stretch>
        </p:blipFill>
        <p:spPr>
          <a:xfrm>
            <a:off x="16095980" y="329090"/>
            <a:ext cx="1963082" cy="1810669"/>
          </a:xfrm>
          <a:prstGeom prst="rect">
            <a:avLst/>
          </a:prstGeom>
        </p:spPr>
      </p:pic>
      <p:pic>
        <p:nvPicPr>
          <p:cNvPr id="19" name="Picture 18"/>
          <p:cNvPicPr>
            <a:picLocks noChangeAspect="1"/>
          </p:cNvPicPr>
          <p:nvPr/>
        </p:nvPicPr>
        <p:blipFill>
          <a:blip r:embed="rId4"/>
          <a:stretch>
            <a:fillRect/>
          </a:stretch>
        </p:blipFill>
        <p:spPr>
          <a:xfrm flipH="1">
            <a:off x="35560" y="7574874"/>
            <a:ext cx="2581735" cy="2712126"/>
          </a:xfrm>
          <a:prstGeom prst="rect">
            <a:avLst/>
          </a:prstGeom>
        </p:spPr>
      </p:pic>
    </p:spTree>
    <p:extLst>
      <p:ext uri="{BB962C8B-B14F-4D97-AF65-F5344CB8AC3E}">
        <p14:creationId xmlns:p14="http://schemas.microsoft.com/office/powerpoint/2010/main" val="275352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anim calcmode="lin" valueType="num">
                                      <p:cBhvr>
                                        <p:cTn id="19" dur="500" fill="hold"/>
                                        <p:tgtEl>
                                          <p:spTgt spid="10"/>
                                        </p:tgtEl>
                                        <p:attrNameLst>
                                          <p:attrName>ppt_x</p:attrName>
                                        </p:attrNameLst>
                                      </p:cBhvr>
                                      <p:tavLst>
                                        <p:tav tm="0">
                                          <p:val>
                                            <p:strVal val="#ppt_x"/>
                                          </p:val>
                                        </p:tav>
                                        <p:tav tm="100000">
                                          <p:val>
                                            <p:strVal val="#ppt_x"/>
                                          </p:val>
                                        </p:tav>
                                      </p:tavLst>
                                    </p:anim>
                                    <p:anim calcmode="lin" valueType="num">
                                      <p:cBhvr>
                                        <p:cTn id="20" dur="5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3" name="Rectangle 2"/>
          <p:cNvSpPr/>
          <p:nvPr/>
        </p:nvSpPr>
        <p:spPr>
          <a:xfrm>
            <a:off x="0" y="723900"/>
            <a:ext cx="182880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C00000"/>
                </a:solidFill>
                <a:latin typeface="Arial" panose="020B0604020202020204" pitchFamily="34" charset="0"/>
                <a:cs typeface="Arial" panose="020B0604020202020204" pitchFamily="34" charset="0"/>
              </a:rPr>
              <a:t>1.1. CẦU DAO</a:t>
            </a:r>
            <a:endParaRPr lang="en-US" sz="4800" b="1">
              <a:solidFill>
                <a:srgbClr val="C00000"/>
              </a:solidFill>
              <a:latin typeface="Arial" panose="020B0604020202020204" pitchFamily="34" charset="0"/>
              <a:cs typeface="Arial" panose="020B0604020202020204" pitchFamily="34" charset="0"/>
            </a:endParaRPr>
          </a:p>
        </p:txBody>
      </p:sp>
      <p:sp>
        <p:nvSpPr>
          <p:cNvPr id="2" name="Rounded Rectangle 1"/>
          <p:cNvSpPr/>
          <p:nvPr/>
        </p:nvSpPr>
        <p:spPr>
          <a:xfrm>
            <a:off x="1003300" y="2777494"/>
            <a:ext cx="5562600" cy="1143000"/>
          </a:xfrm>
          <a:prstGeom prst="roundRect">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Câu hỏi 1 (SGK </a:t>
            </a:r>
            <a:r>
              <a:rPr lang="vi-VN" sz="4000" b="1">
                <a:latin typeface="Arial" panose="020B0604020202020204" pitchFamily="34" charset="0"/>
                <a:cs typeface="Arial" panose="020B0604020202020204" pitchFamily="34" charset="0"/>
              </a:rPr>
              <a:t>-</a:t>
            </a:r>
            <a:r>
              <a:rPr lang="en-US" sz="4000" b="1">
                <a:latin typeface="Arial" panose="020B0604020202020204" pitchFamily="34" charset="0"/>
                <a:cs typeface="Arial" panose="020B0604020202020204" pitchFamily="34" charset="0"/>
              </a:rPr>
              <a:t> tr5)</a:t>
            </a:r>
          </a:p>
        </p:txBody>
      </p:sp>
      <p:sp>
        <p:nvSpPr>
          <p:cNvPr id="6" name="Rectangle 5"/>
          <p:cNvSpPr/>
          <p:nvPr/>
        </p:nvSpPr>
        <p:spPr>
          <a:xfrm>
            <a:off x="1003300" y="4549161"/>
            <a:ext cx="5791200" cy="378565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Cầu dao có những chức năng nào? Hãy kể tên các bộ phận chính của cầu dao ở Hình 1.2.</a:t>
            </a:r>
          </a:p>
        </p:txBody>
      </p:sp>
      <p:grpSp>
        <p:nvGrpSpPr>
          <p:cNvPr id="10" name="Group 9"/>
          <p:cNvGrpSpPr/>
          <p:nvPr/>
        </p:nvGrpSpPr>
        <p:grpSpPr>
          <a:xfrm>
            <a:off x="7322594" y="2148827"/>
            <a:ext cx="10623904" cy="6880873"/>
            <a:chOff x="7322594" y="2148827"/>
            <a:chExt cx="10623904" cy="688087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2594" y="4305300"/>
              <a:ext cx="10623904" cy="4724400"/>
            </a:xfrm>
            <a:prstGeom prst="rect">
              <a:avLst/>
            </a:prstGeom>
          </p:spPr>
        </p:pic>
        <p:pic>
          <p:nvPicPr>
            <p:cNvPr id="9" name="Picture 8"/>
            <p:cNvPicPr>
              <a:picLocks noChangeAspect="1"/>
            </p:cNvPicPr>
            <p:nvPr/>
          </p:nvPicPr>
          <p:blipFill>
            <a:blip r:embed="rId3"/>
            <a:stretch>
              <a:fillRect/>
            </a:stretch>
          </p:blipFill>
          <p:spPr>
            <a:xfrm flipH="1">
              <a:off x="14684786" y="2148827"/>
              <a:ext cx="2917413" cy="2400334"/>
            </a:xfrm>
            <a:prstGeom prst="rect">
              <a:avLst/>
            </a:prstGeom>
          </p:spPr>
        </p:pic>
      </p:grpSp>
      <p:pic>
        <p:nvPicPr>
          <p:cNvPr id="8" name="Picture 7"/>
          <p:cNvPicPr>
            <a:picLocks noChangeAspect="1"/>
          </p:cNvPicPr>
          <p:nvPr/>
        </p:nvPicPr>
        <p:blipFill>
          <a:blip r:embed="rId4"/>
          <a:stretch>
            <a:fillRect/>
          </a:stretch>
        </p:blipFill>
        <p:spPr>
          <a:xfrm>
            <a:off x="6536142" y="7624617"/>
            <a:ext cx="1572904" cy="2200847"/>
          </a:xfrm>
          <a:prstGeom prst="rect">
            <a:avLst/>
          </a:prstGeom>
        </p:spPr>
      </p:pic>
    </p:spTree>
    <p:extLst>
      <p:ext uri="{BB962C8B-B14F-4D97-AF65-F5344CB8AC3E}">
        <p14:creationId xmlns:p14="http://schemas.microsoft.com/office/powerpoint/2010/main" val="16429462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699</TotalTime>
  <Words>1717</Words>
  <Application>Microsoft Office PowerPoint</Application>
  <PresentationFormat>Custom</PresentationFormat>
  <Paragraphs>210</Paragraphs>
  <Slides>41</Slides>
  <Notes>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Calibri Light</vt:lpstr>
      <vt:lpstr>Calibri</vt:lpstr>
      <vt:lpstr>Wingdings</vt:lpstr>
      <vt:lpstr>Inter</vt:lpstr>
      <vt:lpstr>Arial</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điện 9 ctst</dc:title>
  <dc:creator>Xinh Đẹp Dịu Hiền Huế Thị</dc:creator>
  <cp:lastModifiedBy>Admin</cp:lastModifiedBy>
  <cp:revision>57</cp:revision>
  <dcterms:created xsi:type="dcterms:W3CDTF">2006-08-16T00:00:00Z</dcterms:created>
  <dcterms:modified xsi:type="dcterms:W3CDTF">2025-11-12T08:05:23Z</dcterms:modified>
  <dc:identifier>DAFn2dd0_sY</dc:identifier>
</cp:coreProperties>
</file>