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6" r:id="rId3"/>
    <p:sldId id="258" r:id="rId4"/>
    <p:sldId id="378" r:id="rId5"/>
    <p:sldId id="395" r:id="rId6"/>
    <p:sldId id="309" r:id="rId7"/>
    <p:sldId id="402" r:id="rId8"/>
    <p:sldId id="401" r:id="rId9"/>
    <p:sldId id="317" r:id="rId10"/>
    <p:sldId id="403" r:id="rId11"/>
    <p:sldId id="320" r:id="rId12"/>
    <p:sldId id="404" r:id="rId13"/>
    <p:sldId id="400" r:id="rId14"/>
    <p:sldId id="332" r:id="rId15"/>
    <p:sldId id="359" r:id="rId16"/>
    <p:sldId id="344" r:id="rId17"/>
    <p:sldId id="360" r:id="rId18"/>
    <p:sldId id="405" r:id="rId19"/>
    <p:sldId id="361" r:id="rId20"/>
    <p:sldId id="406" r:id="rId21"/>
    <p:sldId id="346" r:id="rId22"/>
    <p:sldId id="407" r:id="rId23"/>
    <p:sldId id="408" r:id="rId24"/>
    <p:sldId id="328" r:id="rId25"/>
    <p:sldId id="409" r:id="rId26"/>
    <p:sldId id="410" r:id="rId27"/>
    <p:sldId id="313" r:id="rId28"/>
    <p:sldId id="411" r:id="rId29"/>
    <p:sldId id="331" r:id="rId30"/>
    <p:sldId id="300" r:id="rId31"/>
  </p:sldIdLst>
  <p:sldSz cx="18288000" cy="10287000"/>
  <p:notesSz cx="6858000" cy="9144000"/>
  <p:embeddedFontLst>
    <p:embeddedFont>
      <p:font typeface="Bahnschrift SemiBold Condensed" panose="020B0502040204020203" pitchFamily="34" charset="0"/>
      <p:bold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9CD"/>
    <a:srgbClr val="DFB254"/>
    <a:srgbClr val="333D2E"/>
    <a:srgbClr val="F4EBD7"/>
    <a:srgbClr val="776831"/>
    <a:srgbClr val="00FF21"/>
    <a:srgbClr val="FF6A00"/>
    <a:srgbClr val="FF006E"/>
    <a:srgbClr val="FFD800"/>
    <a:srgbClr val="00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2" d="100"/>
          <a:sy n="52" d="100"/>
        </p:scale>
        <p:origin x="8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99B51-A6C1-4BB3-9DBF-76E3A5243085}"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1907E-AF95-4DF0-A412-680446020A29}" type="slidenum">
              <a:rPr lang="en-US" smtClean="0"/>
              <a:t>‹#›</a:t>
            </a:fld>
            <a:endParaRPr lang="en-US"/>
          </a:p>
        </p:txBody>
      </p:sp>
    </p:spTree>
    <p:extLst>
      <p:ext uri="{BB962C8B-B14F-4D97-AF65-F5344CB8AC3E}">
        <p14:creationId xmlns:p14="http://schemas.microsoft.com/office/powerpoint/2010/main" val="16065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54350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0667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0902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5422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71465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3493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2298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3273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10788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6014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15639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7/11/2023</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75118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slideLayout" Target="../slideLayouts/slideLayout18.xml"/><Relationship Id="rId10" Type="http://schemas.openxmlformats.org/officeDocument/2006/relationships/image" Target="../media/image46.svg"/><Relationship Id="rId4" Type="http://schemas.openxmlformats.org/officeDocument/2006/relationships/audio" Target="../media/media2.mp3"/><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sv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2.sv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29.jpg"/></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D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5122" y="1028700"/>
            <a:ext cx="6164593" cy="168755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389716" y="1028700"/>
            <a:ext cx="6164593" cy="168755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829"/>
          <a:stretch>
            <a:fillRect/>
          </a:stretch>
        </p:blipFill>
        <p:spPr>
          <a:xfrm>
            <a:off x="-1623378" y="2705892"/>
            <a:ext cx="4357069" cy="758110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829"/>
          <a:stretch>
            <a:fillRect/>
          </a:stretch>
        </p:blipFill>
        <p:spPr>
          <a:xfrm flipH="1">
            <a:off x="15554309" y="2705892"/>
            <a:ext cx="4357069" cy="758110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9658"/>
          <a:stretch>
            <a:fillRect/>
          </a:stretch>
        </p:blipFill>
        <p:spPr>
          <a:xfrm>
            <a:off x="1690894" y="7526289"/>
            <a:ext cx="2213242" cy="276071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9658"/>
          <a:stretch>
            <a:fillRect/>
          </a:stretch>
        </p:blipFill>
        <p:spPr>
          <a:xfrm flipH="1">
            <a:off x="14383863" y="7526289"/>
            <a:ext cx="2213242" cy="276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003"/>
          <a:stretch>
            <a:fillRect/>
          </a:stretch>
        </p:blipFill>
        <p:spPr>
          <a:xfrm>
            <a:off x="6410567" y="8552093"/>
            <a:ext cx="5466866" cy="173490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768" b="27261"/>
          <a:stretch>
            <a:fillRect/>
          </a:stretch>
        </p:blipFill>
        <p:spPr>
          <a:xfrm flipH="1">
            <a:off x="4354230" y="8552488"/>
            <a:ext cx="771997" cy="173451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768" b="27261"/>
          <a:stretch>
            <a:fillRect/>
          </a:stretch>
        </p:blipFill>
        <p:spPr>
          <a:xfrm>
            <a:off x="13161773" y="8552488"/>
            <a:ext cx="771997" cy="173451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94" b="27742"/>
          <a:stretch>
            <a:fillRect/>
          </a:stretch>
        </p:blipFill>
        <p:spPr>
          <a:xfrm flipH="1">
            <a:off x="4999025" y="8712818"/>
            <a:ext cx="1197399" cy="157418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94" b="27742"/>
          <a:stretch>
            <a:fillRect/>
          </a:stretch>
        </p:blipFill>
        <p:spPr>
          <a:xfrm>
            <a:off x="12091576" y="8723938"/>
            <a:ext cx="1197399" cy="157418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0491"/>
          <a:stretch>
            <a:fillRect/>
          </a:stretch>
        </p:blipFill>
        <p:spPr>
          <a:xfrm flipH="1">
            <a:off x="3678640" y="8372388"/>
            <a:ext cx="761551" cy="1914612"/>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0491"/>
          <a:stretch>
            <a:fillRect/>
          </a:stretch>
        </p:blipFill>
        <p:spPr>
          <a:xfrm>
            <a:off x="13847809" y="8372388"/>
            <a:ext cx="761551" cy="1914612"/>
          </a:xfrm>
          <a:prstGeom prst="rect">
            <a:avLst/>
          </a:prstGeom>
        </p:spPr>
      </p:pic>
      <p:sp>
        <p:nvSpPr>
          <p:cNvPr id="17" name="TextBox 2">
            <a:extLst>
              <a:ext uri="{FF2B5EF4-FFF2-40B4-BE49-F238E27FC236}">
                <a16:creationId xmlns:a16="http://schemas.microsoft.com/office/drawing/2014/main" id="{8E075056-6A13-734A-645A-295A07795330}"/>
              </a:ext>
            </a:extLst>
          </p:cNvPr>
          <p:cNvSpPr txBox="1"/>
          <p:nvPr/>
        </p:nvSpPr>
        <p:spPr>
          <a:xfrm>
            <a:off x="1419745" y="3100301"/>
            <a:ext cx="15448510" cy="3465179"/>
          </a:xfrm>
          <a:prstGeom prst="rect">
            <a:avLst/>
          </a:prstGeom>
        </p:spPr>
        <p:txBody>
          <a:bodyPr wrap="square" lIns="0" tIns="0" rIns="0" bIns="0" rtlCol="0" anchor="t">
            <a:spAutoFit/>
          </a:bodyPr>
          <a:lstStyle/>
          <a:p>
            <a:pPr algn="ctr">
              <a:lnSpc>
                <a:spcPct val="150000"/>
              </a:lnSpc>
            </a:pPr>
            <a:r>
              <a:rPr lang="en-US" sz="8000" b="1">
                <a:solidFill>
                  <a:schemeClr val="bg1"/>
                </a:solidFill>
                <a:latin typeface="Arial" panose="020B0604020202020204" pitchFamily="34" charset="0"/>
                <a:cs typeface="Arial" panose="020B0604020202020204" pitchFamily="34" charset="0"/>
              </a:rPr>
              <a:t>CHÀO MỪNG CÁC EM ĐẾN VỚI TIẾT HỌC LỊCH SỬ HÔM NAY!</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88477">
            <a:off x="-1378713" y="9070654"/>
            <a:ext cx="3504377" cy="1594492"/>
          </a:xfrm>
          <a:prstGeom prst="rect">
            <a:avLst/>
          </a:prstGeom>
        </p:spPr>
      </p:pic>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74114">
            <a:off x="17411178" y="-105867"/>
            <a:ext cx="1006692" cy="1344497"/>
          </a:xfrm>
          <a:prstGeom prst="rect">
            <a:avLst/>
          </a:prstGeom>
        </p:spPr>
      </p:pic>
      <p:grpSp>
        <p:nvGrpSpPr>
          <p:cNvPr id="45" name="Group 44">
            <a:extLst>
              <a:ext uri="{FF2B5EF4-FFF2-40B4-BE49-F238E27FC236}">
                <a16:creationId xmlns:a16="http://schemas.microsoft.com/office/drawing/2014/main" id="{A49D2CB2-67D2-43BF-AB56-0DF6379A1C99}"/>
              </a:ext>
            </a:extLst>
          </p:cNvPr>
          <p:cNvGrpSpPr/>
          <p:nvPr/>
        </p:nvGrpSpPr>
        <p:grpSpPr>
          <a:xfrm>
            <a:off x="9059977" y="3083571"/>
            <a:ext cx="8844715" cy="6571352"/>
            <a:chOff x="220379" y="1777228"/>
            <a:chExt cx="8844715" cy="6571352"/>
          </a:xfrm>
        </p:grpSpPr>
        <p:pic>
          <p:nvPicPr>
            <p:cNvPr id="39" name="Picture 38">
              <a:extLst>
                <a:ext uri="{FF2B5EF4-FFF2-40B4-BE49-F238E27FC236}">
                  <a16:creationId xmlns:a16="http://schemas.microsoft.com/office/drawing/2014/main" id="{95851656-8688-FA11-AFFF-E3F26468FA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0379" y="1777228"/>
              <a:ext cx="8844715" cy="5430655"/>
            </a:xfrm>
            <a:prstGeom prst="rect">
              <a:avLst/>
            </a:prstGeom>
          </p:spPr>
        </p:pic>
        <p:sp>
          <p:nvSpPr>
            <p:cNvPr id="44" name="TextBox 43">
              <a:extLst>
                <a:ext uri="{FF2B5EF4-FFF2-40B4-BE49-F238E27FC236}">
                  <a16:creationId xmlns:a16="http://schemas.microsoft.com/office/drawing/2014/main" id="{1D94AB61-B181-51CD-1367-E6CE35CB58A8}"/>
                </a:ext>
              </a:extLst>
            </p:cNvPr>
            <p:cNvSpPr txBox="1"/>
            <p:nvPr/>
          </p:nvSpPr>
          <p:spPr>
            <a:xfrm>
              <a:off x="647761" y="7207883"/>
              <a:ext cx="7989949" cy="114069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a:solidFill>
                    <a:prstClr val="black"/>
                  </a:solidFill>
                  <a:latin typeface="Arial" panose="020B0604020202020204" pitchFamily="34" charset="0"/>
                  <a:ea typeface="Times New Roman" panose="02020603050405020304" pitchFamily="18" charset="0"/>
                  <a:cs typeface="Arial" panose="020B0604020202020204" pitchFamily="34" charset="0"/>
                </a:rPr>
                <a:t>Quân Anh đột kích vào một chiến lũy của quân Miến Điện trong chiến tranh Miến Điện – Anh đầu tiên (8/7/1824).</a:t>
              </a:r>
              <a:endParaRPr kumimoji="0" lang="en-US" sz="240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C0DCC134-2CD7-4397-AD60-E60F014277E7}"/>
              </a:ext>
            </a:extLst>
          </p:cNvPr>
          <p:cNvSpPr/>
          <p:nvPr/>
        </p:nvSpPr>
        <p:spPr>
          <a:xfrm>
            <a:off x="0" y="1028700"/>
            <a:ext cx="18288000" cy="1295400"/>
          </a:xfrm>
          <a:prstGeom prst="rect">
            <a:avLst/>
          </a:prstGeom>
          <a:solidFill>
            <a:srgbClr val="4A5744"/>
          </a:solidFill>
          <a:ln>
            <a:solidFill>
              <a:srgbClr val="4A5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latin typeface="Arial" panose="020B0604020202020204" pitchFamily="34" charset="0"/>
                <a:cs typeface="Arial" panose="020B0604020202020204" pitchFamily="34" charset="0"/>
              </a:rPr>
              <a:t>Cuộc đấu tranh chống thực dân Pháp, Anh ở lục địa:</a:t>
            </a:r>
          </a:p>
        </p:txBody>
      </p:sp>
      <p:sp>
        <p:nvSpPr>
          <p:cNvPr id="4" name="TextBox 3">
            <a:extLst>
              <a:ext uri="{FF2B5EF4-FFF2-40B4-BE49-F238E27FC236}">
                <a16:creationId xmlns:a16="http://schemas.microsoft.com/office/drawing/2014/main" id="{192B5733-1E50-213A-9298-64E8201289EA}"/>
              </a:ext>
            </a:extLst>
          </p:cNvPr>
          <p:cNvSpPr txBox="1"/>
          <p:nvPr/>
        </p:nvSpPr>
        <p:spPr>
          <a:xfrm>
            <a:off x="990600" y="2628900"/>
            <a:ext cx="7010400" cy="6688947"/>
          </a:xfrm>
          <a:prstGeom prst="rect">
            <a:avLst/>
          </a:prstGeom>
          <a:noFill/>
        </p:spPr>
        <p:txBody>
          <a:bodyPr wrap="square">
            <a:spAutoFit/>
          </a:bodyPr>
          <a:lstStyle/>
          <a:p>
            <a:pPr algn="just">
              <a:lnSpc>
                <a:spcPct val="150000"/>
              </a:lnSpc>
              <a:spcBef>
                <a:spcPts val="100"/>
              </a:spcBef>
              <a:spcAft>
                <a:spcPts val="1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Nhân dân Miến Điện kháng chiến quyết liệt </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ch</a:t>
            </a:r>
            <a:r>
              <a:rPr lang="vi-VN" sz="3600">
                <a:effectLst/>
                <a:latin typeface="Arial" panose="020B0604020202020204" pitchFamily="34" charset="0"/>
                <a:ea typeface="Calibri" panose="020F0502020204030204" pitchFamily="34" charset="0"/>
                <a:cs typeface="Arial" panose="020B0604020202020204" pitchFamily="34" charset="0"/>
              </a:rPr>
              <a:t>ố</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ng thực dân Anh</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100"/>
              </a:spcBef>
              <a:spcAft>
                <a:spcPts val="10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Từ năm 1824 – 1885: trải qua 3 cuộc chiến tranh.</a:t>
            </a:r>
          </a:p>
          <a:p>
            <a:pPr marL="571500" indent="-571500" algn="just">
              <a:lnSpc>
                <a:spcPct val="150000"/>
              </a:lnSpc>
              <a:spcBef>
                <a:spcPts val="100"/>
              </a:spcBef>
              <a:spcAft>
                <a:spcPts val="10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Sau khi trở thành một tỉnh của Ấn Độ thuộc Anh, tiếp tục tiến hành chiến tranh du kích trên toàn quốc.</a:t>
            </a:r>
          </a:p>
        </p:txBody>
      </p:sp>
    </p:spTree>
    <p:extLst>
      <p:ext uri="{BB962C8B-B14F-4D97-AF65-F5344CB8AC3E}">
        <p14:creationId xmlns:p14="http://schemas.microsoft.com/office/powerpoint/2010/main" val="597202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10" name="Rectangle: Rounded Corners 9">
            <a:extLst>
              <a:ext uri="{FF2B5EF4-FFF2-40B4-BE49-F238E27FC236}">
                <a16:creationId xmlns:a16="http://schemas.microsoft.com/office/drawing/2014/main" id="{C0D4A73F-7638-7341-CA07-B76165225381}"/>
              </a:ext>
            </a:extLst>
          </p:cNvPr>
          <p:cNvSpPr/>
          <p:nvPr/>
        </p:nvSpPr>
        <p:spPr>
          <a:xfrm>
            <a:off x="876304" y="415130"/>
            <a:ext cx="16535391" cy="2408957"/>
          </a:xfrm>
          <a:prstGeom prst="roundRect">
            <a:avLst/>
          </a:prstGeom>
          <a:solidFill>
            <a:srgbClr val="F4EB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
              </a:spcBef>
              <a:spcAft>
                <a:spcPts val="100"/>
              </a:spcAft>
            </a:pPr>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Dựa vào tư liệu 3.9 và 3.10, em có nhận xét gì về tinh thần đấu tranh của người dân In-đô-nê-xi-a chống lại ách đô hộ của thực dân Hà Lan?</a:t>
            </a:r>
            <a:endParaRPr lang="en-US" sz="32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C83B597A-AC1B-53D7-3C1A-21D7988945D4}"/>
              </a:ext>
            </a:extLst>
          </p:cNvPr>
          <p:cNvSpPr/>
          <p:nvPr/>
        </p:nvSpPr>
        <p:spPr>
          <a:xfrm>
            <a:off x="0" y="3196176"/>
            <a:ext cx="4267200" cy="1242478"/>
          </a:xfrm>
          <a:prstGeom prst="homePlate">
            <a:avLst/>
          </a:prstGeom>
          <a:solidFill>
            <a:srgbClr val="333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00"/>
              </a:spcBef>
              <a:spcAft>
                <a:spcPts val="1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Hướng dẫn</a:t>
            </a:r>
            <a:endPar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0301192-759C-A9F4-02D8-E12CF3C58623}"/>
              </a:ext>
            </a:extLst>
          </p:cNvPr>
          <p:cNvSpPr/>
          <p:nvPr/>
        </p:nvSpPr>
        <p:spPr>
          <a:xfrm>
            <a:off x="2826064" y="4610100"/>
            <a:ext cx="3352800" cy="1130406"/>
          </a:xfrm>
          <a:prstGeom prst="roundRect">
            <a:avLst/>
          </a:prstGeom>
          <a:solidFill>
            <a:srgbClr val="DFB25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Tư liệu 3.9</a:t>
            </a:r>
          </a:p>
        </p:txBody>
      </p:sp>
      <p:sp>
        <p:nvSpPr>
          <p:cNvPr id="15" name="Rectangle: Rounded Corners 14">
            <a:extLst>
              <a:ext uri="{FF2B5EF4-FFF2-40B4-BE49-F238E27FC236}">
                <a16:creationId xmlns:a16="http://schemas.microsoft.com/office/drawing/2014/main" id="{1C3E0B80-5625-2C12-67AA-C22007FC9113}"/>
              </a:ext>
            </a:extLst>
          </p:cNvPr>
          <p:cNvSpPr/>
          <p:nvPr/>
        </p:nvSpPr>
        <p:spPr>
          <a:xfrm>
            <a:off x="11842432" y="4610100"/>
            <a:ext cx="3352800" cy="1130406"/>
          </a:xfrm>
          <a:prstGeom prst="roundRect">
            <a:avLst/>
          </a:prstGeom>
          <a:solidFill>
            <a:srgbClr val="DFB25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Tư liệu 3.10</a:t>
            </a:r>
          </a:p>
        </p:txBody>
      </p:sp>
      <p:cxnSp>
        <p:nvCxnSpPr>
          <p:cNvPr id="19" name="Straight Connector 18">
            <a:extLst>
              <a:ext uri="{FF2B5EF4-FFF2-40B4-BE49-F238E27FC236}">
                <a16:creationId xmlns:a16="http://schemas.microsoft.com/office/drawing/2014/main" id="{501A8D4B-DEF2-3D94-DC24-D96F1CB5B8B9}"/>
              </a:ext>
            </a:extLst>
          </p:cNvPr>
          <p:cNvCxnSpPr>
            <a:cxnSpLocks/>
          </p:cNvCxnSpPr>
          <p:nvPr/>
        </p:nvCxnSpPr>
        <p:spPr>
          <a:xfrm>
            <a:off x="8343896" y="4374735"/>
            <a:ext cx="0" cy="5638800"/>
          </a:xfrm>
          <a:prstGeom prst="line">
            <a:avLst/>
          </a:prstGeom>
          <a:ln w="571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B3366B-5CCB-C9AB-5443-68F5F60DF34B}"/>
              </a:ext>
            </a:extLst>
          </p:cNvPr>
          <p:cNvSpPr txBox="1"/>
          <p:nvPr/>
        </p:nvSpPr>
        <p:spPr>
          <a:xfrm>
            <a:off x="609600" y="5981269"/>
            <a:ext cx="7357693" cy="3706143"/>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vi-VN" sz="3200">
                <a:solidFill>
                  <a:srgbClr val="000000"/>
                </a:solidFill>
                <a:effectLst/>
                <a:ea typeface="Noto Sans Symbols"/>
                <a:cs typeface="Noto Sans Symbols"/>
              </a:rPr>
              <a:t>Những chi tiết nào thể hiện sự đối đầu giữa nhân dân Gia-va và chính quyền thực dân?</a:t>
            </a:r>
            <a:endParaRPr lang="en-US" sz="3200">
              <a:effectLst/>
              <a:ea typeface="Noto Sans Symbols"/>
              <a:cs typeface="Noto Sans Symbols"/>
            </a:endParaRPr>
          </a:p>
          <a:p>
            <a:pPr marL="285750" lvl="0" indent="-285750" algn="just">
              <a:lnSpc>
                <a:spcPct val="150000"/>
              </a:lnSpc>
              <a:buFont typeface="Arial" panose="020B0604020202020204" pitchFamily="34" charset="0"/>
              <a:buChar char="•"/>
            </a:pPr>
            <a:r>
              <a:rPr lang="vi-VN" sz="3200">
                <a:solidFill>
                  <a:srgbClr val="000000"/>
                </a:solidFill>
                <a:effectLst/>
                <a:ea typeface="Noto Sans Symbols"/>
                <a:cs typeface="Noto Sans Symbols"/>
              </a:rPr>
              <a:t>Chi tiết nào thể hiện tinh thần bất khuất của nhân dân?</a:t>
            </a:r>
            <a:endParaRPr lang="en-US" sz="3200">
              <a:effectLst/>
              <a:ea typeface="Noto Sans Symbols"/>
              <a:cs typeface="Noto Sans Symbols"/>
            </a:endParaRPr>
          </a:p>
        </p:txBody>
      </p:sp>
      <p:sp>
        <p:nvSpPr>
          <p:cNvPr id="23" name="TextBox 22">
            <a:extLst>
              <a:ext uri="{FF2B5EF4-FFF2-40B4-BE49-F238E27FC236}">
                <a16:creationId xmlns:a16="http://schemas.microsoft.com/office/drawing/2014/main" id="{F0730115-AD35-1E22-1BFE-BB913C565D04}"/>
              </a:ext>
            </a:extLst>
          </p:cNvPr>
          <p:cNvSpPr txBox="1"/>
          <p:nvPr/>
        </p:nvSpPr>
        <p:spPr>
          <a:xfrm>
            <a:off x="8586015" y="5987135"/>
            <a:ext cx="9220198" cy="3694409"/>
          </a:xfrm>
          <a:prstGeom prst="rect">
            <a:avLst/>
          </a:prstGeom>
          <a:noFill/>
        </p:spPr>
        <p:txBody>
          <a:bodyPr wrap="square">
            <a:spAutoFit/>
          </a:bodyPr>
          <a:lstStyle/>
          <a:p>
            <a:pPr marL="571500" lvl="0" indent="-571500" algn="just">
              <a:lnSpc>
                <a:spcPct val="150000"/>
              </a:lnSpc>
              <a:buFont typeface="Arial" panose="020B0604020202020204" pitchFamily="34" charset="0"/>
              <a:buChar char="•"/>
            </a:pPr>
            <a:r>
              <a:rPr lang="vi-VN" sz="3200">
                <a:solidFill>
                  <a:srgbClr val="000000"/>
                </a:solidFill>
                <a:effectLst/>
                <a:ea typeface="Noto Sans Symbols"/>
                <a:cs typeface="Noto Sans Symbols"/>
              </a:rPr>
              <a:t>Những chi tiết nào nói lên tinh thần đấu tranh bất khuất của nhân dân?</a:t>
            </a:r>
          </a:p>
          <a:p>
            <a:pPr marL="571500" lvl="0" indent="-571500" algn="just">
              <a:lnSpc>
                <a:spcPct val="150000"/>
              </a:lnSpc>
              <a:buFont typeface="Arial" panose="020B0604020202020204" pitchFamily="34" charset="0"/>
              <a:buChar char="•"/>
            </a:pPr>
            <a:r>
              <a:rPr lang="vi-VN" sz="3200">
                <a:solidFill>
                  <a:srgbClr val="000000"/>
                </a:solidFill>
                <a:effectLst/>
                <a:ea typeface="Noto Sans Symbols"/>
                <a:cs typeface="Noto Sans Symbols"/>
              </a:rPr>
              <a:t>Nêu dẫn chứng cụ thể chứng minh chính quyền Hà Lan hao người tốn của, mất một thời gian dài mới đàn áp được cuộc đấu tranh.</a:t>
            </a:r>
          </a:p>
        </p:txBody>
      </p:sp>
    </p:spTree>
    <p:extLst>
      <p:ext uri="{BB962C8B-B14F-4D97-AF65-F5344CB8AC3E}">
        <p14:creationId xmlns:p14="http://schemas.microsoft.com/office/powerpoint/2010/main" val="1738102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0" presetClass="entr" presetSubtype="0" decel="10000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strVal val="#ppt_w+.3"/>
                                          </p:val>
                                        </p:tav>
                                        <p:tav tm="100000">
                                          <p:val>
                                            <p:strVal val="#ppt_w"/>
                                          </p:val>
                                        </p:tav>
                                      </p:tavLst>
                                    </p:anim>
                                    <p:anim calcmode="lin" valueType="num">
                                      <p:cBhvr>
                                        <p:cTn id="23" dur="500" fill="hold"/>
                                        <p:tgtEl>
                                          <p:spTgt spid="22"/>
                                        </p:tgtEl>
                                        <p:attrNameLst>
                                          <p:attrName>ppt_h</p:attrName>
                                        </p:attrNameLst>
                                      </p:cBhvr>
                                      <p:tavLst>
                                        <p:tav tm="0">
                                          <p:val>
                                            <p:strVal val="#ppt_h"/>
                                          </p:val>
                                        </p:tav>
                                        <p:tav tm="100000">
                                          <p:val>
                                            <p:strVal val="#ppt_h"/>
                                          </p:val>
                                        </p:tav>
                                      </p:tavLst>
                                    </p:anim>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500"/>
                            </p:stCondLst>
                            <p:childTnLst>
                              <p:par>
                                <p:cTn id="35" presetID="50" presetClass="entr" presetSubtype="0" decel="10000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strVal val="#ppt_w+.3"/>
                                          </p:val>
                                        </p:tav>
                                        <p:tav tm="100000">
                                          <p:val>
                                            <p:strVal val="#ppt_w"/>
                                          </p:val>
                                        </p:tav>
                                      </p:tavLst>
                                    </p:anim>
                                    <p:anim calcmode="lin" valueType="num">
                                      <p:cBhvr>
                                        <p:cTn id="38" dur="500" fill="hold"/>
                                        <p:tgtEl>
                                          <p:spTgt spid="23"/>
                                        </p:tgtEl>
                                        <p:attrNameLst>
                                          <p:attrName>ppt_h</p:attrName>
                                        </p:attrNameLst>
                                      </p:cBhvr>
                                      <p:tavLst>
                                        <p:tav tm="0">
                                          <p:val>
                                            <p:strVal val="#ppt_h"/>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B8DC5D3-A3CB-684D-BA9F-709DAF20CFBA}"/>
              </a:ext>
            </a:extLst>
          </p:cNvPr>
          <p:cNvSpPr/>
          <p:nvPr/>
        </p:nvSpPr>
        <p:spPr>
          <a:xfrm>
            <a:off x="0" y="0"/>
            <a:ext cx="14325600" cy="10287000"/>
          </a:xfrm>
          <a:prstGeom prst="rect">
            <a:avLst/>
          </a:prstGeom>
          <a:gradFill flip="none" rotWithShape="1">
            <a:gsLst>
              <a:gs pos="0">
                <a:srgbClr val="000000"/>
              </a:gs>
              <a:gs pos="63000">
                <a:srgbClr val="000000">
                  <a:alpha val="7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C02843E2-C9A0-E4CC-E145-FE9E8EF0CC5B}"/>
              </a:ext>
            </a:extLst>
          </p:cNvPr>
          <p:cNvGrpSpPr/>
          <p:nvPr/>
        </p:nvGrpSpPr>
        <p:grpSpPr>
          <a:xfrm>
            <a:off x="2514600" y="1149258"/>
            <a:ext cx="3983393" cy="2018983"/>
            <a:chOff x="4897513" y="190500"/>
            <a:chExt cx="8435201" cy="2018983"/>
          </a:xfrm>
        </p:grpSpPr>
        <p:sp>
          <p:nvSpPr>
            <p:cNvPr id="2" name="TextBox 1">
              <a:extLst>
                <a:ext uri="{FF2B5EF4-FFF2-40B4-BE49-F238E27FC236}">
                  <a16:creationId xmlns:a16="http://schemas.microsoft.com/office/drawing/2014/main" id="{34FC3A62-E177-0D10-9C58-96837E5DE0F1}"/>
                </a:ext>
              </a:extLst>
            </p:cNvPr>
            <p:cNvSpPr txBox="1"/>
            <p:nvPr/>
          </p:nvSpPr>
          <p:spPr>
            <a:xfrm>
              <a:off x="4950714" y="190500"/>
              <a:ext cx="8382000" cy="2007922"/>
            </a:xfrm>
            <a:prstGeom prst="rect">
              <a:avLst/>
            </a:prstGeom>
            <a:noFill/>
          </p:spPr>
          <p:txBody>
            <a:bodyPr wrap="square">
              <a:spAutoFit/>
            </a:bodyPr>
            <a:lstStyle/>
            <a:p>
              <a:pPr marL="685800" marR="0" lvl="0" indent="-685800" algn="ctr" defTabSz="914400" rtl="0" eaLnBrk="1" fontAlgn="auto" latinLnBrk="0" hangingPunct="1">
                <a:lnSpc>
                  <a:spcPct val="150000"/>
                </a:lnSpc>
                <a:spcBef>
                  <a:spcPct val="0"/>
                </a:spcBef>
                <a:spcAft>
                  <a:spcPts val="600"/>
                </a:spcAft>
                <a:buClrTx/>
                <a:buSzTx/>
                <a:buFontTx/>
                <a:buNone/>
                <a:tabLst/>
                <a:defRPr/>
              </a:pPr>
              <a:r>
                <a:rPr kumimoji="0" lang="en-US" sz="9600" b="1" i="0" u="none" strike="noStrike" kern="1200" cap="none" spc="0" normalizeH="0" baseline="0" noProof="0">
                  <a:ln>
                    <a:noFill/>
                  </a:ln>
                  <a:solidFill>
                    <a:prstClr val="white"/>
                  </a:solidFill>
                  <a:effectLst/>
                  <a:uLnTx/>
                  <a:uFillTx/>
                  <a:latin typeface="Bahnschrift SemiBold Condensed" panose="020B0502040204020203" pitchFamily="34" charset="0"/>
                  <a:ea typeface="+mn-ea"/>
                  <a:cs typeface="Arial" panose="020B0604020202020204" pitchFamily="34" charset="0"/>
                </a:rPr>
                <a:t>Kết luận</a:t>
              </a:r>
            </a:p>
          </p:txBody>
        </p:sp>
        <p:sp>
          <p:nvSpPr>
            <p:cNvPr id="4" name="TextBox 3">
              <a:extLst>
                <a:ext uri="{FF2B5EF4-FFF2-40B4-BE49-F238E27FC236}">
                  <a16:creationId xmlns:a16="http://schemas.microsoft.com/office/drawing/2014/main" id="{3601F92D-ED25-96CD-4545-7F5AFF2EB665}"/>
                </a:ext>
              </a:extLst>
            </p:cNvPr>
            <p:cNvSpPr txBox="1"/>
            <p:nvPr/>
          </p:nvSpPr>
          <p:spPr>
            <a:xfrm>
              <a:off x="4897513" y="201561"/>
              <a:ext cx="8382000" cy="2007922"/>
            </a:xfrm>
            <a:prstGeom prst="rect">
              <a:avLst/>
            </a:prstGeom>
            <a:noFill/>
          </p:spPr>
          <p:txBody>
            <a:bodyPr wrap="square">
              <a:spAutoFit/>
            </a:bodyPr>
            <a:lstStyle/>
            <a:p>
              <a:pPr marL="685800" marR="0" lvl="0" indent="-685800" algn="ctr" defTabSz="914400" rtl="0" eaLnBrk="1" fontAlgn="auto" latinLnBrk="0" hangingPunct="1">
                <a:lnSpc>
                  <a:spcPct val="150000"/>
                </a:lnSpc>
                <a:spcBef>
                  <a:spcPct val="0"/>
                </a:spcBef>
                <a:spcAft>
                  <a:spcPts val="600"/>
                </a:spcAft>
                <a:buClrTx/>
                <a:buSzTx/>
                <a:buFontTx/>
                <a:buNone/>
                <a:tabLst/>
                <a:defRPr/>
              </a:pPr>
              <a:r>
                <a:rPr kumimoji="0" lang="en-US" sz="9600" b="1" i="0" u="none" strike="noStrike" kern="1200" cap="none" spc="0" normalizeH="0" baseline="0" noProof="0">
                  <a:ln>
                    <a:noFill/>
                  </a:ln>
                  <a:solidFill>
                    <a:srgbClr val="FFC000"/>
                  </a:solidFill>
                  <a:effectLst/>
                  <a:uLnTx/>
                  <a:uFillTx/>
                  <a:latin typeface="Bahnschrift SemiBold Condensed" panose="020B0502040204020203" pitchFamily="34" charset="0"/>
                  <a:ea typeface="+mn-ea"/>
                  <a:cs typeface="Arial" panose="020B0604020202020204" pitchFamily="34" charset="0"/>
                </a:rPr>
                <a:t>Kết luận</a:t>
              </a:r>
            </a:p>
          </p:txBody>
        </p:sp>
      </p:grpSp>
      <p:sp>
        <p:nvSpPr>
          <p:cNvPr id="8" name="TextBox 7">
            <a:extLst>
              <a:ext uri="{FF2B5EF4-FFF2-40B4-BE49-F238E27FC236}">
                <a16:creationId xmlns:a16="http://schemas.microsoft.com/office/drawing/2014/main" id="{A7C35830-BDB4-9F71-8F89-A1BA9F97E847}"/>
              </a:ext>
            </a:extLst>
          </p:cNvPr>
          <p:cNvSpPr txBox="1"/>
          <p:nvPr/>
        </p:nvSpPr>
        <p:spPr>
          <a:xfrm>
            <a:off x="838200" y="3619500"/>
            <a:ext cx="8801100" cy="5518242"/>
          </a:xfrm>
          <a:prstGeom prst="rect">
            <a:avLst/>
          </a:prstGeom>
          <a:noFill/>
        </p:spPr>
        <p:txBody>
          <a:bodyPr wrap="square">
            <a:spAutoFit/>
          </a:bodyPr>
          <a:lstStyle/>
          <a:p>
            <a:pPr marL="571500" lvl="0" indent="-571500" algn="just">
              <a:lnSpc>
                <a:spcPct val="150000"/>
              </a:lnSpc>
              <a:buFont typeface="Arial" panose="020B0604020202020204" pitchFamily="34" charset="0"/>
              <a:buChar char="•"/>
            </a:pPr>
            <a:r>
              <a:rPr lang="vi-VN" sz="4000">
                <a:solidFill>
                  <a:srgbClr val="F6F6F6"/>
                </a:solidFill>
                <a:ea typeface="Calibri" panose="020F0502020204030204" pitchFamily="34" charset="0"/>
                <a:cs typeface="Arial" panose="020B0604020202020204" pitchFamily="34" charset="0"/>
              </a:rPr>
              <a:t>Quá trình đấu tranh chống thực dân phương Tây ở các nước Đông Nam Á tuy khác nhau về thời điểm, hình thức đấu tranh nhưng cùng mục đích là chống lại ách cai trị bất công của chế độ thực dân. </a:t>
            </a:r>
          </a:p>
        </p:txBody>
      </p:sp>
    </p:spTree>
    <p:extLst>
      <p:ext uri="{BB962C8B-B14F-4D97-AF65-F5344CB8AC3E}">
        <p14:creationId xmlns:p14="http://schemas.microsoft.com/office/powerpoint/2010/main" val="279901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28B0515-8A11-6665-3C35-C9CF5843AD31}"/>
              </a:ext>
            </a:extLst>
          </p:cNvPr>
          <p:cNvGrpSpPr/>
          <p:nvPr/>
        </p:nvGrpSpPr>
        <p:grpSpPr>
          <a:xfrm>
            <a:off x="502920" y="388620"/>
            <a:ext cx="17282160" cy="9509760"/>
            <a:chOff x="595722" y="535530"/>
            <a:chExt cx="17096555" cy="9422315"/>
          </a:xfrm>
          <a:solidFill>
            <a:srgbClr val="F6F6F6"/>
          </a:solidFill>
        </p:grpSpPr>
        <p:sp>
          <p:nvSpPr>
            <p:cNvPr id="9" name="AutoShape 2">
              <a:extLst>
                <a:ext uri="{FF2B5EF4-FFF2-40B4-BE49-F238E27FC236}">
                  <a16:creationId xmlns:a16="http://schemas.microsoft.com/office/drawing/2014/main" id="{06C9B2CC-A673-6A81-9C10-D55AFB7614EF}"/>
                </a:ext>
              </a:extLst>
            </p:cNvPr>
            <p:cNvSpPr/>
            <p:nvPr/>
          </p:nvSpPr>
          <p:spPr>
            <a:xfrm>
              <a:off x="783767" y="703031"/>
              <a:ext cx="16720463" cy="9080414"/>
            </a:xfrm>
            <a:prstGeom prst="rect">
              <a:avLst/>
            </a:prstGeom>
            <a:grpFill/>
          </p:spPr>
        </p:sp>
        <p:grpSp>
          <p:nvGrpSpPr>
            <p:cNvPr id="10" name="Group 3">
              <a:extLst>
                <a:ext uri="{FF2B5EF4-FFF2-40B4-BE49-F238E27FC236}">
                  <a16:creationId xmlns:a16="http://schemas.microsoft.com/office/drawing/2014/main" id="{271FBC72-D857-4558-0E1D-89369F77D59E}"/>
                </a:ext>
              </a:extLst>
            </p:cNvPr>
            <p:cNvGrpSpPr/>
            <p:nvPr/>
          </p:nvGrpSpPr>
          <p:grpSpPr>
            <a:xfrm>
              <a:off x="595722" y="535530"/>
              <a:ext cx="17096555" cy="9422315"/>
              <a:chOff x="0" y="0"/>
              <a:chExt cx="6295575" cy="3469640"/>
            </a:xfrm>
            <a:grpFill/>
          </p:grpSpPr>
          <p:sp>
            <p:nvSpPr>
              <p:cNvPr id="11" name="Freeform 4">
                <a:extLst>
                  <a:ext uri="{FF2B5EF4-FFF2-40B4-BE49-F238E27FC236}">
                    <a16:creationId xmlns:a16="http://schemas.microsoft.com/office/drawing/2014/main" id="{EB243E75-DD35-28AA-C3DD-83641E48D055}"/>
                  </a:ext>
                </a:extLst>
              </p:cNvPr>
              <p:cNvSpPr/>
              <p:nvPr/>
            </p:nvSpPr>
            <p:spPr>
              <a:xfrm>
                <a:off x="0" y="-2540"/>
                <a:ext cx="6295575" cy="3472180"/>
              </a:xfrm>
              <a:custGeom>
                <a:avLst/>
                <a:gdLst/>
                <a:ahLst/>
                <a:cxnLst/>
                <a:rect l="l" t="t" r="r" b="b"/>
                <a:pathLst>
                  <a:path w="6295575" h="3472180">
                    <a:moveTo>
                      <a:pt x="6293035" y="1087120"/>
                    </a:moveTo>
                    <a:lnTo>
                      <a:pt x="6295575" y="1071880"/>
                    </a:lnTo>
                    <a:lnTo>
                      <a:pt x="6289225" y="1075690"/>
                    </a:lnTo>
                    <a:lnTo>
                      <a:pt x="6289225" y="1051560"/>
                    </a:lnTo>
                    <a:cubicBezTo>
                      <a:pt x="6289225" y="1050290"/>
                      <a:pt x="6287955" y="1046480"/>
                      <a:pt x="6286685" y="1041400"/>
                    </a:cubicBezTo>
                    <a:lnTo>
                      <a:pt x="6286685" y="1038860"/>
                    </a:lnTo>
                    <a:lnTo>
                      <a:pt x="6285415" y="1038860"/>
                    </a:lnTo>
                    <a:cubicBezTo>
                      <a:pt x="6284145" y="1033780"/>
                      <a:pt x="6280335" y="1033780"/>
                      <a:pt x="6279065" y="1033780"/>
                    </a:cubicBezTo>
                    <a:cubicBezTo>
                      <a:pt x="6279065" y="993140"/>
                      <a:pt x="6280335" y="951230"/>
                      <a:pt x="6281605" y="910590"/>
                    </a:cubicBezTo>
                    <a:cubicBezTo>
                      <a:pt x="6281605" y="899160"/>
                      <a:pt x="6282875" y="889000"/>
                      <a:pt x="6282875" y="877570"/>
                    </a:cubicBezTo>
                    <a:lnTo>
                      <a:pt x="6286685" y="877570"/>
                    </a:lnTo>
                    <a:lnTo>
                      <a:pt x="6286685" y="847090"/>
                    </a:lnTo>
                    <a:lnTo>
                      <a:pt x="6290495" y="847090"/>
                    </a:lnTo>
                    <a:lnTo>
                      <a:pt x="6290495" y="816610"/>
                    </a:lnTo>
                    <a:cubicBezTo>
                      <a:pt x="6293035" y="781050"/>
                      <a:pt x="6295575" y="726440"/>
                      <a:pt x="6293035" y="692150"/>
                    </a:cubicBezTo>
                    <a:cubicBezTo>
                      <a:pt x="6294305" y="674370"/>
                      <a:pt x="6291765" y="652780"/>
                      <a:pt x="6290495" y="641350"/>
                    </a:cubicBezTo>
                    <a:lnTo>
                      <a:pt x="6291765" y="641350"/>
                    </a:lnTo>
                    <a:lnTo>
                      <a:pt x="6287955" y="542290"/>
                    </a:lnTo>
                    <a:lnTo>
                      <a:pt x="6289225" y="541020"/>
                    </a:lnTo>
                    <a:lnTo>
                      <a:pt x="6289225" y="537210"/>
                    </a:lnTo>
                    <a:cubicBezTo>
                      <a:pt x="6289225" y="502920"/>
                      <a:pt x="6287955" y="468630"/>
                      <a:pt x="6287955" y="431800"/>
                    </a:cubicBezTo>
                    <a:cubicBezTo>
                      <a:pt x="6285415" y="361950"/>
                      <a:pt x="6284145" y="290830"/>
                      <a:pt x="6290495" y="213360"/>
                    </a:cubicBezTo>
                    <a:lnTo>
                      <a:pt x="6290495" y="207010"/>
                    </a:lnTo>
                    <a:cubicBezTo>
                      <a:pt x="6289225" y="191770"/>
                      <a:pt x="6289225" y="176530"/>
                      <a:pt x="6289225" y="158750"/>
                    </a:cubicBezTo>
                    <a:lnTo>
                      <a:pt x="6289225" y="80010"/>
                    </a:lnTo>
                    <a:lnTo>
                      <a:pt x="6294305" y="59690"/>
                    </a:lnTo>
                    <a:lnTo>
                      <a:pt x="6294305" y="8890"/>
                    </a:lnTo>
                    <a:lnTo>
                      <a:pt x="6287955" y="8890"/>
                    </a:lnTo>
                    <a:cubicBezTo>
                      <a:pt x="6249855" y="8890"/>
                      <a:pt x="6193975" y="7620"/>
                      <a:pt x="6178735" y="7620"/>
                    </a:cubicBezTo>
                    <a:cubicBezTo>
                      <a:pt x="6150795" y="7620"/>
                      <a:pt x="6135555" y="7620"/>
                      <a:pt x="6127935" y="8890"/>
                    </a:cubicBezTo>
                    <a:cubicBezTo>
                      <a:pt x="6094915" y="0"/>
                      <a:pt x="6016175" y="1270"/>
                      <a:pt x="5939975" y="3810"/>
                    </a:cubicBezTo>
                    <a:cubicBezTo>
                      <a:pt x="5901875" y="5080"/>
                      <a:pt x="5865045" y="5080"/>
                      <a:pt x="5839645" y="3810"/>
                    </a:cubicBezTo>
                    <a:lnTo>
                      <a:pt x="5835835" y="3810"/>
                    </a:lnTo>
                    <a:lnTo>
                      <a:pt x="5833295" y="10160"/>
                    </a:lnTo>
                    <a:cubicBezTo>
                      <a:pt x="5782495" y="10160"/>
                      <a:pt x="5732965" y="11430"/>
                      <a:pt x="5668195" y="13970"/>
                    </a:cubicBezTo>
                    <a:lnTo>
                      <a:pt x="5656765" y="13970"/>
                    </a:lnTo>
                    <a:lnTo>
                      <a:pt x="5658035" y="16510"/>
                    </a:lnTo>
                    <a:lnTo>
                      <a:pt x="5625015" y="16510"/>
                    </a:lnTo>
                    <a:lnTo>
                      <a:pt x="5625015" y="21590"/>
                    </a:lnTo>
                    <a:cubicBezTo>
                      <a:pt x="5602155" y="21590"/>
                      <a:pt x="5578025" y="20320"/>
                      <a:pt x="5551355" y="19050"/>
                    </a:cubicBezTo>
                    <a:cubicBezTo>
                      <a:pt x="5528495" y="17780"/>
                      <a:pt x="5505635" y="17780"/>
                      <a:pt x="5482775" y="16510"/>
                    </a:cubicBezTo>
                    <a:lnTo>
                      <a:pt x="5482775" y="15240"/>
                    </a:lnTo>
                    <a:cubicBezTo>
                      <a:pt x="5475155" y="13970"/>
                      <a:pt x="5466265" y="13970"/>
                      <a:pt x="5458645" y="12700"/>
                    </a:cubicBezTo>
                    <a:lnTo>
                      <a:pt x="5457375" y="44450"/>
                    </a:lnTo>
                    <a:lnTo>
                      <a:pt x="5453565" y="44450"/>
                    </a:lnTo>
                    <a:lnTo>
                      <a:pt x="5453565" y="13970"/>
                    </a:lnTo>
                    <a:cubicBezTo>
                      <a:pt x="5345548" y="10160"/>
                      <a:pt x="5209368" y="12700"/>
                      <a:pt x="5076510" y="15240"/>
                    </a:cubicBezTo>
                    <a:cubicBezTo>
                      <a:pt x="4940330" y="17780"/>
                      <a:pt x="4810793" y="20320"/>
                      <a:pt x="4691220" y="16510"/>
                    </a:cubicBezTo>
                    <a:cubicBezTo>
                      <a:pt x="4634755" y="17780"/>
                      <a:pt x="4591576" y="17780"/>
                      <a:pt x="4555040" y="16510"/>
                    </a:cubicBezTo>
                    <a:lnTo>
                      <a:pt x="4555040" y="15240"/>
                    </a:lnTo>
                    <a:lnTo>
                      <a:pt x="4442111" y="12700"/>
                    </a:lnTo>
                    <a:lnTo>
                      <a:pt x="4442111" y="16510"/>
                    </a:lnTo>
                    <a:cubicBezTo>
                      <a:pt x="4405574" y="16510"/>
                      <a:pt x="4365717" y="17780"/>
                      <a:pt x="4322538" y="17780"/>
                    </a:cubicBezTo>
                    <a:lnTo>
                      <a:pt x="4295966" y="12700"/>
                    </a:lnTo>
                    <a:lnTo>
                      <a:pt x="4279359" y="12700"/>
                    </a:lnTo>
                    <a:cubicBezTo>
                      <a:pt x="4236180" y="11430"/>
                      <a:pt x="4216252" y="11430"/>
                      <a:pt x="4209609" y="19050"/>
                    </a:cubicBezTo>
                    <a:lnTo>
                      <a:pt x="4209609" y="21590"/>
                    </a:lnTo>
                    <a:cubicBezTo>
                      <a:pt x="4193001" y="22860"/>
                      <a:pt x="4176394" y="22860"/>
                      <a:pt x="4163108" y="24130"/>
                    </a:cubicBezTo>
                    <a:cubicBezTo>
                      <a:pt x="4129893" y="19050"/>
                      <a:pt x="4086715" y="20320"/>
                      <a:pt x="4036893" y="20320"/>
                    </a:cubicBezTo>
                    <a:cubicBezTo>
                      <a:pt x="3987071" y="21590"/>
                      <a:pt x="3933927" y="21590"/>
                      <a:pt x="3897391" y="16510"/>
                    </a:cubicBezTo>
                    <a:lnTo>
                      <a:pt x="3894070" y="15240"/>
                    </a:lnTo>
                    <a:lnTo>
                      <a:pt x="3887427" y="15240"/>
                    </a:lnTo>
                    <a:cubicBezTo>
                      <a:pt x="3870820" y="16510"/>
                      <a:pt x="3804390" y="17780"/>
                      <a:pt x="3741282" y="19050"/>
                    </a:cubicBezTo>
                    <a:cubicBezTo>
                      <a:pt x="3681496" y="20320"/>
                      <a:pt x="3615067" y="21590"/>
                      <a:pt x="3561924" y="22860"/>
                    </a:cubicBezTo>
                    <a:cubicBezTo>
                      <a:pt x="3551960" y="20320"/>
                      <a:pt x="3532031" y="19050"/>
                      <a:pt x="3508780" y="19050"/>
                    </a:cubicBezTo>
                    <a:cubicBezTo>
                      <a:pt x="3432387" y="20320"/>
                      <a:pt x="3346029" y="21590"/>
                      <a:pt x="3239742" y="21590"/>
                    </a:cubicBezTo>
                    <a:lnTo>
                      <a:pt x="3236421" y="20320"/>
                    </a:lnTo>
                    <a:lnTo>
                      <a:pt x="3219813" y="21590"/>
                    </a:lnTo>
                    <a:cubicBezTo>
                      <a:pt x="3150063" y="21590"/>
                      <a:pt x="3080312" y="20320"/>
                      <a:pt x="3010561" y="20320"/>
                    </a:cubicBezTo>
                    <a:lnTo>
                      <a:pt x="3010561" y="17780"/>
                    </a:lnTo>
                    <a:cubicBezTo>
                      <a:pt x="2990633" y="19050"/>
                      <a:pt x="2970704" y="19050"/>
                      <a:pt x="2954097" y="20320"/>
                    </a:cubicBezTo>
                    <a:lnTo>
                      <a:pt x="2927525" y="20320"/>
                    </a:lnTo>
                    <a:cubicBezTo>
                      <a:pt x="2764773" y="19050"/>
                      <a:pt x="2595379" y="17780"/>
                      <a:pt x="2422663" y="17780"/>
                    </a:cubicBezTo>
                    <a:lnTo>
                      <a:pt x="2416020" y="17780"/>
                    </a:lnTo>
                    <a:lnTo>
                      <a:pt x="2406056" y="22860"/>
                    </a:lnTo>
                    <a:lnTo>
                      <a:pt x="2406056" y="27940"/>
                    </a:lnTo>
                    <a:lnTo>
                      <a:pt x="2399413" y="27940"/>
                    </a:lnTo>
                    <a:lnTo>
                      <a:pt x="2193482" y="16510"/>
                    </a:lnTo>
                    <a:cubicBezTo>
                      <a:pt x="2163589" y="16510"/>
                      <a:pt x="2146982" y="19050"/>
                      <a:pt x="2127053" y="20320"/>
                    </a:cubicBezTo>
                    <a:cubicBezTo>
                      <a:pt x="2097160" y="22860"/>
                      <a:pt x="2070588" y="26670"/>
                      <a:pt x="1984230" y="21590"/>
                    </a:cubicBezTo>
                    <a:lnTo>
                      <a:pt x="1984230" y="24130"/>
                    </a:lnTo>
                    <a:lnTo>
                      <a:pt x="1774978" y="24130"/>
                    </a:lnTo>
                    <a:cubicBezTo>
                      <a:pt x="1532512" y="24130"/>
                      <a:pt x="1253509" y="24130"/>
                      <a:pt x="1037614" y="19050"/>
                    </a:cubicBezTo>
                    <a:lnTo>
                      <a:pt x="947935" y="17780"/>
                    </a:lnTo>
                    <a:lnTo>
                      <a:pt x="984471" y="24130"/>
                    </a:lnTo>
                    <a:lnTo>
                      <a:pt x="964542" y="24130"/>
                    </a:lnTo>
                    <a:cubicBezTo>
                      <a:pt x="878184"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060"/>
                      <a:pt x="6350" y="873760"/>
                      <a:pt x="6350" y="929640"/>
                    </a:cubicBezTo>
                    <a:lnTo>
                      <a:pt x="10160" y="929640"/>
                    </a:lnTo>
                    <a:lnTo>
                      <a:pt x="10160" y="935990"/>
                    </a:lnTo>
                    <a:lnTo>
                      <a:pt x="19050" y="937260"/>
                    </a:lnTo>
                    <a:lnTo>
                      <a:pt x="19050" y="955040"/>
                    </a:lnTo>
                    <a:lnTo>
                      <a:pt x="12700" y="955040"/>
                    </a:lnTo>
                    <a:lnTo>
                      <a:pt x="16510" y="1005840"/>
                    </a:lnTo>
                    <a:lnTo>
                      <a:pt x="16510" y="1013460"/>
                    </a:lnTo>
                    <a:cubicBezTo>
                      <a:pt x="13970" y="1060450"/>
                      <a:pt x="10160" y="1108710"/>
                      <a:pt x="16510" y="1141730"/>
                    </a:cubicBezTo>
                    <a:cubicBezTo>
                      <a:pt x="16510" y="1144270"/>
                      <a:pt x="16510" y="1145540"/>
                      <a:pt x="15240" y="1146810"/>
                    </a:cubicBezTo>
                    <a:lnTo>
                      <a:pt x="12700" y="1148080"/>
                    </a:lnTo>
                    <a:lnTo>
                      <a:pt x="12700" y="1153160"/>
                    </a:lnTo>
                    <a:cubicBezTo>
                      <a:pt x="13970" y="1165860"/>
                      <a:pt x="13970" y="1184910"/>
                      <a:pt x="15240" y="1205230"/>
                    </a:cubicBezTo>
                    <a:cubicBezTo>
                      <a:pt x="16510" y="1245870"/>
                      <a:pt x="19050" y="1291590"/>
                      <a:pt x="21590" y="1313180"/>
                    </a:cubicBezTo>
                    <a:cubicBezTo>
                      <a:pt x="21590" y="1315720"/>
                      <a:pt x="20320" y="1318260"/>
                      <a:pt x="20320" y="1319530"/>
                    </a:cubicBezTo>
                    <a:cubicBezTo>
                      <a:pt x="20320" y="1320800"/>
                      <a:pt x="19050" y="1322070"/>
                      <a:pt x="19050" y="1323340"/>
                    </a:cubicBezTo>
                    <a:lnTo>
                      <a:pt x="21590" y="1323340"/>
                    </a:lnTo>
                    <a:lnTo>
                      <a:pt x="21590" y="1324610"/>
                    </a:lnTo>
                    <a:cubicBezTo>
                      <a:pt x="15240" y="1353820"/>
                      <a:pt x="17780" y="1414780"/>
                      <a:pt x="20320" y="1469390"/>
                    </a:cubicBezTo>
                    <a:cubicBezTo>
                      <a:pt x="21590" y="1510030"/>
                      <a:pt x="24130" y="1560830"/>
                      <a:pt x="20320" y="1570990"/>
                    </a:cubicBezTo>
                    <a:lnTo>
                      <a:pt x="16510" y="1570990"/>
                    </a:lnTo>
                    <a:lnTo>
                      <a:pt x="17780" y="1668780"/>
                    </a:lnTo>
                    <a:lnTo>
                      <a:pt x="11430" y="1668780"/>
                    </a:lnTo>
                    <a:cubicBezTo>
                      <a:pt x="11430" y="1680210"/>
                      <a:pt x="10160" y="1690370"/>
                      <a:pt x="10160" y="1700530"/>
                    </a:cubicBezTo>
                    <a:lnTo>
                      <a:pt x="8890" y="1699260"/>
                    </a:lnTo>
                    <a:lnTo>
                      <a:pt x="10160" y="1714500"/>
                    </a:lnTo>
                    <a:lnTo>
                      <a:pt x="10160" y="1718310"/>
                    </a:lnTo>
                    <a:lnTo>
                      <a:pt x="13970" y="1813560"/>
                    </a:lnTo>
                    <a:lnTo>
                      <a:pt x="21590" y="1813560"/>
                    </a:lnTo>
                    <a:cubicBezTo>
                      <a:pt x="22860" y="1819910"/>
                      <a:pt x="22860" y="1826260"/>
                      <a:pt x="24130" y="1831340"/>
                    </a:cubicBezTo>
                    <a:lnTo>
                      <a:pt x="22860" y="1830070"/>
                    </a:lnTo>
                    <a:lnTo>
                      <a:pt x="21590" y="1850390"/>
                    </a:lnTo>
                    <a:cubicBezTo>
                      <a:pt x="20320" y="1870710"/>
                      <a:pt x="20320" y="1887220"/>
                      <a:pt x="20320" y="1902460"/>
                    </a:cubicBezTo>
                    <a:cubicBezTo>
                      <a:pt x="17780" y="1910080"/>
                      <a:pt x="15240" y="1917700"/>
                      <a:pt x="13970" y="1926590"/>
                    </a:cubicBezTo>
                    <a:lnTo>
                      <a:pt x="12700" y="1930400"/>
                    </a:lnTo>
                    <a:lnTo>
                      <a:pt x="12700" y="1932940"/>
                    </a:lnTo>
                    <a:cubicBezTo>
                      <a:pt x="13970" y="1934210"/>
                      <a:pt x="15240" y="1939290"/>
                      <a:pt x="16510" y="1962150"/>
                    </a:cubicBezTo>
                    <a:cubicBezTo>
                      <a:pt x="16510" y="1992630"/>
                      <a:pt x="19050" y="2018030"/>
                      <a:pt x="22860" y="2057400"/>
                    </a:cubicBezTo>
                    <a:lnTo>
                      <a:pt x="12700" y="2094230"/>
                    </a:lnTo>
                    <a:cubicBezTo>
                      <a:pt x="8890" y="2108200"/>
                      <a:pt x="8890" y="2112010"/>
                      <a:pt x="8890" y="2118360"/>
                    </a:cubicBezTo>
                    <a:cubicBezTo>
                      <a:pt x="8890" y="2123440"/>
                      <a:pt x="8890" y="2131060"/>
                      <a:pt x="5080" y="2152650"/>
                    </a:cubicBezTo>
                    <a:lnTo>
                      <a:pt x="8890" y="2153920"/>
                    </a:lnTo>
                    <a:cubicBezTo>
                      <a:pt x="10160" y="2161540"/>
                      <a:pt x="10160" y="2190750"/>
                      <a:pt x="10160" y="2209800"/>
                    </a:cubicBezTo>
                    <a:cubicBezTo>
                      <a:pt x="10160" y="2247900"/>
                      <a:pt x="10160" y="2261870"/>
                      <a:pt x="12700" y="2265680"/>
                    </a:cubicBezTo>
                    <a:cubicBezTo>
                      <a:pt x="10160" y="2283460"/>
                      <a:pt x="8890" y="2299970"/>
                      <a:pt x="8890" y="2317750"/>
                    </a:cubicBezTo>
                    <a:cubicBezTo>
                      <a:pt x="7620" y="2338070"/>
                      <a:pt x="7620" y="2359660"/>
                      <a:pt x="2540" y="2386330"/>
                    </a:cubicBezTo>
                    <a:lnTo>
                      <a:pt x="0" y="2401570"/>
                    </a:lnTo>
                    <a:lnTo>
                      <a:pt x="6350" y="2397760"/>
                    </a:lnTo>
                    <a:lnTo>
                      <a:pt x="6350" y="2421890"/>
                    </a:lnTo>
                    <a:cubicBezTo>
                      <a:pt x="6350" y="2423160"/>
                      <a:pt x="7620" y="2426970"/>
                      <a:pt x="8890" y="2432050"/>
                    </a:cubicBezTo>
                    <a:lnTo>
                      <a:pt x="8890" y="2434590"/>
                    </a:lnTo>
                    <a:lnTo>
                      <a:pt x="10160" y="2434590"/>
                    </a:lnTo>
                    <a:cubicBezTo>
                      <a:pt x="11430" y="2439670"/>
                      <a:pt x="15240" y="2439670"/>
                      <a:pt x="16510" y="2439670"/>
                    </a:cubicBezTo>
                    <a:cubicBezTo>
                      <a:pt x="16510" y="2480310"/>
                      <a:pt x="15240" y="2522220"/>
                      <a:pt x="13970" y="2562860"/>
                    </a:cubicBezTo>
                    <a:cubicBezTo>
                      <a:pt x="13970" y="2574290"/>
                      <a:pt x="12700" y="2584450"/>
                      <a:pt x="12700" y="2595880"/>
                    </a:cubicBezTo>
                    <a:lnTo>
                      <a:pt x="8890" y="2595880"/>
                    </a:lnTo>
                    <a:lnTo>
                      <a:pt x="8890" y="2625090"/>
                    </a:lnTo>
                    <a:lnTo>
                      <a:pt x="6350" y="2625090"/>
                    </a:lnTo>
                    <a:lnTo>
                      <a:pt x="6350" y="2655570"/>
                    </a:lnTo>
                    <a:cubicBezTo>
                      <a:pt x="3810" y="2691130"/>
                      <a:pt x="1270" y="2745740"/>
                      <a:pt x="3810" y="2780030"/>
                    </a:cubicBezTo>
                    <a:cubicBezTo>
                      <a:pt x="2540" y="2797810"/>
                      <a:pt x="5080" y="2819400"/>
                      <a:pt x="6350" y="2830830"/>
                    </a:cubicBezTo>
                    <a:lnTo>
                      <a:pt x="5080" y="2830830"/>
                    </a:lnTo>
                    <a:lnTo>
                      <a:pt x="8890" y="2929890"/>
                    </a:lnTo>
                    <a:lnTo>
                      <a:pt x="7620" y="2931160"/>
                    </a:lnTo>
                    <a:lnTo>
                      <a:pt x="7620" y="2934970"/>
                    </a:lnTo>
                    <a:cubicBezTo>
                      <a:pt x="7620" y="2969260"/>
                      <a:pt x="8890" y="3003550"/>
                      <a:pt x="8890" y="3040380"/>
                    </a:cubicBezTo>
                    <a:cubicBezTo>
                      <a:pt x="11430" y="3110230"/>
                      <a:pt x="12700" y="3181350"/>
                      <a:pt x="6350" y="3258820"/>
                    </a:cubicBezTo>
                    <a:lnTo>
                      <a:pt x="6350" y="3265170"/>
                    </a:lnTo>
                    <a:cubicBezTo>
                      <a:pt x="7620" y="3280410"/>
                      <a:pt x="7620" y="3295650"/>
                      <a:pt x="7620" y="3313430"/>
                    </a:cubicBezTo>
                    <a:lnTo>
                      <a:pt x="7620" y="3392170"/>
                    </a:lnTo>
                    <a:lnTo>
                      <a:pt x="2540" y="3412490"/>
                    </a:lnTo>
                    <a:lnTo>
                      <a:pt x="2540" y="3463290"/>
                    </a:lnTo>
                    <a:lnTo>
                      <a:pt x="8890" y="3463290"/>
                    </a:lnTo>
                    <a:cubicBezTo>
                      <a:pt x="46990" y="3463290"/>
                      <a:pt x="102870" y="3464560"/>
                      <a:pt x="118110" y="3464560"/>
                    </a:cubicBezTo>
                    <a:cubicBezTo>
                      <a:pt x="146050" y="3464560"/>
                      <a:pt x="161290" y="3464560"/>
                      <a:pt x="168910" y="3463290"/>
                    </a:cubicBezTo>
                    <a:cubicBezTo>
                      <a:pt x="189230" y="3468370"/>
                      <a:pt x="227330" y="3469640"/>
                      <a:pt x="271780" y="3469640"/>
                    </a:cubicBezTo>
                    <a:cubicBezTo>
                      <a:pt x="298450" y="3469640"/>
                      <a:pt x="327660" y="3469640"/>
                      <a:pt x="356870" y="3468370"/>
                    </a:cubicBezTo>
                    <a:cubicBezTo>
                      <a:pt x="394970" y="3467100"/>
                      <a:pt x="431800" y="3467100"/>
                      <a:pt x="457200" y="3468370"/>
                    </a:cubicBezTo>
                    <a:lnTo>
                      <a:pt x="461010" y="3468370"/>
                    </a:lnTo>
                    <a:lnTo>
                      <a:pt x="463550" y="3462020"/>
                    </a:lnTo>
                    <a:cubicBezTo>
                      <a:pt x="514350" y="3462020"/>
                      <a:pt x="563880" y="3460750"/>
                      <a:pt x="628650" y="3458210"/>
                    </a:cubicBezTo>
                    <a:lnTo>
                      <a:pt x="640080" y="3458210"/>
                    </a:lnTo>
                    <a:lnTo>
                      <a:pt x="638810" y="3455670"/>
                    </a:lnTo>
                    <a:lnTo>
                      <a:pt x="671830" y="3455670"/>
                    </a:lnTo>
                    <a:lnTo>
                      <a:pt x="671830" y="3450590"/>
                    </a:lnTo>
                    <a:cubicBezTo>
                      <a:pt x="694690" y="3450590"/>
                      <a:pt x="718820" y="3451860"/>
                      <a:pt x="745490" y="3453130"/>
                    </a:cubicBezTo>
                    <a:cubicBezTo>
                      <a:pt x="763270" y="3454400"/>
                      <a:pt x="781050" y="3454400"/>
                      <a:pt x="798830" y="3455670"/>
                    </a:cubicBezTo>
                    <a:lnTo>
                      <a:pt x="798830" y="3467100"/>
                    </a:lnTo>
                    <a:lnTo>
                      <a:pt x="1030971" y="3467100"/>
                    </a:lnTo>
                    <a:cubicBezTo>
                      <a:pt x="1094079" y="3467100"/>
                      <a:pt x="1153865" y="3465830"/>
                      <a:pt x="1216973" y="3464560"/>
                    </a:cubicBezTo>
                    <a:cubicBezTo>
                      <a:pt x="1353153" y="3462020"/>
                      <a:pt x="1482690" y="3459480"/>
                      <a:pt x="1602262" y="3463290"/>
                    </a:cubicBezTo>
                    <a:cubicBezTo>
                      <a:pt x="1658727" y="3462020"/>
                      <a:pt x="1701906" y="3462020"/>
                      <a:pt x="1738442" y="3463290"/>
                    </a:cubicBezTo>
                    <a:lnTo>
                      <a:pt x="1738442" y="3464560"/>
                    </a:lnTo>
                    <a:lnTo>
                      <a:pt x="1761692" y="3464560"/>
                    </a:lnTo>
                    <a:lnTo>
                      <a:pt x="1848050" y="3467100"/>
                    </a:lnTo>
                    <a:lnTo>
                      <a:pt x="1848050" y="3463290"/>
                    </a:lnTo>
                    <a:cubicBezTo>
                      <a:pt x="1884586" y="3463290"/>
                      <a:pt x="1924444" y="3462020"/>
                      <a:pt x="1967623" y="3462020"/>
                    </a:cubicBezTo>
                    <a:lnTo>
                      <a:pt x="1997516" y="3468370"/>
                    </a:lnTo>
                    <a:lnTo>
                      <a:pt x="2017445" y="3468370"/>
                    </a:lnTo>
                    <a:cubicBezTo>
                      <a:pt x="2060624" y="3469640"/>
                      <a:pt x="2080552" y="3469640"/>
                      <a:pt x="2087195" y="3462020"/>
                    </a:cubicBezTo>
                    <a:lnTo>
                      <a:pt x="2087195" y="3459480"/>
                    </a:lnTo>
                    <a:cubicBezTo>
                      <a:pt x="2103803" y="3458210"/>
                      <a:pt x="2120410" y="3458210"/>
                      <a:pt x="2133696" y="3456940"/>
                    </a:cubicBezTo>
                    <a:cubicBezTo>
                      <a:pt x="2166910" y="3462020"/>
                      <a:pt x="2210089" y="3460750"/>
                      <a:pt x="2259911" y="3460750"/>
                    </a:cubicBezTo>
                    <a:cubicBezTo>
                      <a:pt x="2309733" y="3459480"/>
                      <a:pt x="2362877" y="3459480"/>
                      <a:pt x="2399413" y="3464560"/>
                    </a:cubicBezTo>
                    <a:lnTo>
                      <a:pt x="2402734" y="3465830"/>
                    </a:lnTo>
                    <a:lnTo>
                      <a:pt x="2409377" y="3465830"/>
                    </a:lnTo>
                    <a:cubicBezTo>
                      <a:pt x="2425984" y="3464560"/>
                      <a:pt x="2492414" y="3463290"/>
                      <a:pt x="2555521" y="3462020"/>
                    </a:cubicBezTo>
                    <a:cubicBezTo>
                      <a:pt x="2615308" y="3460750"/>
                      <a:pt x="2681737" y="3459480"/>
                      <a:pt x="2734880" y="3458210"/>
                    </a:cubicBezTo>
                    <a:cubicBezTo>
                      <a:pt x="2744844" y="3460750"/>
                      <a:pt x="2768095" y="3462020"/>
                      <a:pt x="2788023" y="3462020"/>
                    </a:cubicBezTo>
                    <a:cubicBezTo>
                      <a:pt x="2864417" y="3460750"/>
                      <a:pt x="2950775" y="3459480"/>
                      <a:pt x="3057062" y="3459480"/>
                    </a:cubicBezTo>
                    <a:lnTo>
                      <a:pt x="3060383" y="3460750"/>
                    </a:lnTo>
                    <a:lnTo>
                      <a:pt x="3076990" y="3459480"/>
                    </a:lnTo>
                    <a:cubicBezTo>
                      <a:pt x="3146741" y="3459480"/>
                      <a:pt x="3216492" y="3460750"/>
                      <a:pt x="3286242" y="3460750"/>
                    </a:cubicBezTo>
                    <a:lnTo>
                      <a:pt x="3286242" y="3463290"/>
                    </a:lnTo>
                    <a:lnTo>
                      <a:pt x="3342707" y="3460750"/>
                    </a:lnTo>
                    <a:lnTo>
                      <a:pt x="3369279" y="3460750"/>
                    </a:lnTo>
                    <a:cubicBezTo>
                      <a:pt x="3532031" y="3462020"/>
                      <a:pt x="3701425" y="3463290"/>
                      <a:pt x="3874141" y="3463290"/>
                    </a:cubicBezTo>
                    <a:lnTo>
                      <a:pt x="3880784" y="3463290"/>
                    </a:lnTo>
                    <a:lnTo>
                      <a:pt x="3890748" y="3458210"/>
                    </a:lnTo>
                    <a:lnTo>
                      <a:pt x="3890748" y="3453130"/>
                    </a:lnTo>
                    <a:lnTo>
                      <a:pt x="3897391" y="3453130"/>
                    </a:lnTo>
                    <a:lnTo>
                      <a:pt x="4103322" y="3464560"/>
                    </a:lnTo>
                    <a:cubicBezTo>
                      <a:pt x="4133215" y="3464560"/>
                      <a:pt x="4149822" y="3462020"/>
                      <a:pt x="4169751" y="3460750"/>
                    </a:cubicBezTo>
                    <a:cubicBezTo>
                      <a:pt x="4199644" y="3458210"/>
                      <a:pt x="4226216" y="3454400"/>
                      <a:pt x="4312574" y="3459480"/>
                    </a:cubicBezTo>
                    <a:lnTo>
                      <a:pt x="4312574" y="3456940"/>
                    </a:lnTo>
                    <a:lnTo>
                      <a:pt x="4518504" y="3456940"/>
                    </a:lnTo>
                    <a:cubicBezTo>
                      <a:pt x="4760971" y="3456940"/>
                      <a:pt x="5039973" y="3456940"/>
                      <a:pt x="5255868" y="3462020"/>
                    </a:cubicBezTo>
                    <a:lnTo>
                      <a:pt x="5345548" y="3463290"/>
                    </a:lnTo>
                    <a:lnTo>
                      <a:pt x="5309012" y="3456940"/>
                    </a:lnTo>
                    <a:lnTo>
                      <a:pt x="5328941" y="3456940"/>
                    </a:lnTo>
                    <a:cubicBezTo>
                      <a:pt x="5411977" y="3459480"/>
                      <a:pt x="5445945" y="3460750"/>
                      <a:pt x="5453565" y="3456940"/>
                    </a:cubicBezTo>
                    <a:lnTo>
                      <a:pt x="5453565" y="3458210"/>
                    </a:lnTo>
                    <a:cubicBezTo>
                      <a:pt x="5454835" y="3458210"/>
                      <a:pt x="5454835" y="3458210"/>
                      <a:pt x="5456105" y="3456940"/>
                    </a:cubicBezTo>
                    <a:cubicBezTo>
                      <a:pt x="5457375" y="3456940"/>
                      <a:pt x="5458645" y="3458210"/>
                      <a:pt x="5461185" y="3458210"/>
                    </a:cubicBezTo>
                    <a:lnTo>
                      <a:pt x="5461185" y="3464560"/>
                    </a:lnTo>
                    <a:cubicBezTo>
                      <a:pt x="5496745" y="3463290"/>
                      <a:pt x="5525955" y="3463290"/>
                      <a:pt x="5551355" y="3464560"/>
                    </a:cubicBezTo>
                    <a:cubicBezTo>
                      <a:pt x="5580565" y="3465830"/>
                      <a:pt x="5607235" y="3465830"/>
                      <a:pt x="5635175" y="3463290"/>
                    </a:cubicBezTo>
                    <a:cubicBezTo>
                      <a:pt x="5636445" y="3464560"/>
                      <a:pt x="5637715" y="3467100"/>
                      <a:pt x="5641525" y="3468370"/>
                    </a:cubicBezTo>
                    <a:lnTo>
                      <a:pt x="5644065" y="3468370"/>
                    </a:lnTo>
                    <a:cubicBezTo>
                      <a:pt x="5647875" y="3468370"/>
                      <a:pt x="5650415" y="3467100"/>
                      <a:pt x="5652955" y="3467100"/>
                    </a:cubicBezTo>
                    <a:lnTo>
                      <a:pt x="5652955" y="3472180"/>
                    </a:lnTo>
                    <a:cubicBezTo>
                      <a:pt x="5721535" y="3472180"/>
                      <a:pt x="5743125" y="3464560"/>
                      <a:pt x="5753285" y="3458210"/>
                    </a:cubicBezTo>
                    <a:cubicBezTo>
                      <a:pt x="5807895" y="3459480"/>
                      <a:pt x="5856155" y="3462020"/>
                      <a:pt x="5903145" y="3465830"/>
                    </a:cubicBezTo>
                    <a:lnTo>
                      <a:pt x="5903145" y="3460750"/>
                    </a:lnTo>
                    <a:lnTo>
                      <a:pt x="5920925" y="3460750"/>
                    </a:lnTo>
                    <a:lnTo>
                      <a:pt x="5920925" y="3456940"/>
                    </a:lnTo>
                    <a:lnTo>
                      <a:pt x="5995855" y="3456940"/>
                    </a:lnTo>
                    <a:lnTo>
                      <a:pt x="6042845" y="3459480"/>
                    </a:lnTo>
                    <a:lnTo>
                      <a:pt x="6044115" y="3459480"/>
                    </a:lnTo>
                    <a:cubicBezTo>
                      <a:pt x="6054275" y="3455670"/>
                      <a:pt x="6088565" y="3455670"/>
                      <a:pt x="6120315" y="3455670"/>
                    </a:cubicBezTo>
                    <a:cubicBezTo>
                      <a:pt x="6148255" y="3455670"/>
                      <a:pt x="6173655" y="3455670"/>
                      <a:pt x="6185085" y="3453130"/>
                    </a:cubicBezTo>
                    <a:lnTo>
                      <a:pt x="6248585" y="3453130"/>
                    </a:lnTo>
                    <a:lnTo>
                      <a:pt x="6248585" y="3446780"/>
                    </a:lnTo>
                    <a:lnTo>
                      <a:pt x="6265095" y="3446780"/>
                    </a:lnTo>
                    <a:lnTo>
                      <a:pt x="6265095" y="3440430"/>
                    </a:lnTo>
                    <a:cubicBezTo>
                      <a:pt x="6265095" y="3430270"/>
                      <a:pt x="6265095" y="3418840"/>
                      <a:pt x="6266365" y="3406140"/>
                    </a:cubicBezTo>
                    <a:lnTo>
                      <a:pt x="6266365" y="3393440"/>
                    </a:lnTo>
                    <a:cubicBezTo>
                      <a:pt x="6266365" y="3383280"/>
                      <a:pt x="6266365" y="3375660"/>
                      <a:pt x="6267635" y="3366770"/>
                    </a:cubicBezTo>
                    <a:lnTo>
                      <a:pt x="6268905" y="3350260"/>
                    </a:lnTo>
                    <a:cubicBezTo>
                      <a:pt x="6272715" y="3286760"/>
                      <a:pt x="6271445" y="3272790"/>
                      <a:pt x="6271445" y="3258820"/>
                    </a:cubicBezTo>
                    <a:cubicBezTo>
                      <a:pt x="6270175" y="3244850"/>
                      <a:pt x="6270175" y="3232150"/>
                      <a:pt x="6273985" y="3169920"/>
                    </a:cubicBezTo>
                    <a:lnTo>
                      <a:pt x="6275255" y="3152140"/>
                    </a:lnTo>
                    <a:lnTo>
                      <a:pt x="6263825" y="3164840"/>
                    </a:lnTo>
                    <a:cubicBezTo>
                      <a:pt x="6262555" y="3152140"/>
                      <a:pt x="6265095" y="3124200"/>
                      <a:pt x="6266365" y="3102610"/>
                    </a:cubicBezTo>
                    <a:cubicBezTo>
                      <a:pt x="6268905" y="3069590"/>
                      <a:pt x="6272715" y="3031490"/>
                      <a:pt x="6270175" y="2997200"/>
                    </a:cubicBezTo>
                    <a:lnTo>
                      <a:pt x="6279065" y="3025140"/>
                    </a:lnTo>
                    <a:lnTo>
                      <a:pt x="6277795" y="2978150"/>
                    </a:lnTo>
                    <a:cubicBezTo>
                      <a:pt x="6277795" y="2962910"/>
                      <a:pt x="6276525" y="2946400"/>
                      <a:pt x="6276525" y="2929890"/>
                    </a:cubicBezTo>
                    <a:cubicBezTo>
                      <a:pt x="6279065" y="2917190"/>
                      <a:pt x="6281605" y="2904490"/>
                      <a:pt x="6282875" y="2894330"/>
                    </a:cubicBezTo>
                    <a:lnTo>
                      <a:pt x="6287955" y="2894330"/>
                    </a:lnTo>
                    <a:cubicBezTo>
                      <a:pt x="6291765" y="2842260"/>
                      <a:pt x="6290495" y="2838450"/>
                      <a:pt x="6286685" y="2834640"/>
                    </a:cubicBezTo>
                    <a:cubicBezTo>
                      <a:pt x="6285415" y="2833370"/>
                      <a:pt x="6282875" y="2832100"/>
                      <a:pt x="6281605" y="2832100"/>
                    </a:cubicBezTo>
                    <a:cubicBezTo>
                      <a:pt x="6280335" y="2829560"/>
                      <a:pt x="6279065" y="2823210"/>
                      <a:pt x="6279065" y="2806700"/>
                    </a:cubicBezTo>
                    <a:cubicBezTo>
                      <a:pt x="6280335" y="2806700"/>
                      <a:pt x="6281605" y="2806700"/>
                      <a:pt x="6284145" y="2805430"/>
                    </a:cubicBezTo>
                    <a:cubicBezTo>
                      <a:pt x="6289225" y="2802890"/>
                      <a:pt x="6290495" y="2796540"/>
                      <a:pt x="6290495" y="2769870"/>
                    </a:cubicBezTo>
                    <a:cubicBezTo>
                      <a:pt x="6291765" y="2759710"/>
                      <a:pt x="6290495" y="2734310"/>
                      <a:pt x="6287955" y="2702560"/>
                    </a:cubicBezTo>
                    <a:cubicBezTo>
                      <a:pt x="6286685" y="2682240"/>
                      <a:pt x="6285415" y="2659380"/>
                      <a:pt x="6284145" y="2636520"/>
                    </a:cubicBezTo>
                    <a:lnTo>
                      <a:pt x="6284145" y="2613660"/>
                    </a:lnTo>
                    <a:cubicBezTo>
                      <a:pt x="6289225" y="2608580"/>
                      <a:pt x="6290495" y="2592070"/>
                      <a:pt x="6289225" y="2543810"/>
                    </a:cubicBezTo>
                    <a:lnTo>
                      <a:pt x="6285415" y="2543810"/>
                    </a:lnTo>
                    <a:lnTo>
                      <a:pt x="6285415" y="2537460"/>
                    </a:lnTo>
                    <a:lnTo>
                      <a:pt x="6276525" y="2536190"/>
                    </a:lnTo>
                    <a:lnTo>
                      <a:pt x="6276525" y="2518410"/>
                    </a:lnTo>
                    <a:lnTo>
                      <a:pt x="6282875" y="2518410"/>
                    </a:lnTo>
                    <a:lnTo>
                      <a:pt x="6279065" y="2467610"/>
                    </a:lnTo>
                    <a:lnTo>
                      <a:pt x="6279065" y="2459990"/>
                    </a:lnTo>
                    <a:cubicBezTo>
                      <a:pt x="6281605" y="2413000"/>
                      <a:pt x="6285415" y="2364740"/>
                      <a:pt x="6279065" y="2331720"/>
                    </a:cubicBezTo>
                    <a:cubicBezTo>
                      <a:pt x="6279065" y="2329180"/>
                      <a:pt x="6279065" y="2327910"/>
                      <a:pt x="6280335" y="2326640"/>
                    </a:cubicBezTo>
                    <a:lnTo>
                      <a:pt x="6282875" y="2325370"/>
                    </a:lnTo>
                    <a:lnTo>
                      <a:pt x="6282875" y="2320290"/>
                    </a:lnTo>
                    <a:cubicBezTo>
                      <a:pt x="6281605" y="2307590"/>
                      <a:pt x="6281605" y="2288540"/>
                      <a:pt x="6280335" y="2268220"/>
                    </a:cubicBezTo>
                    <a:cubicBezTo>
                      <a:pt x="6279065" y="2227580"/>
                      <a:pt x="6276525" y="2181860"/>
                      <a:pt x="6273985" y="2160270"/>
                    </a:cubicBezTo>
                    <a:cubicBezTo>
                      <a:pt x="6273985" y="2157730"/>
                      <a:pt x="6275255" y="2155190"/>
                      <a:pt x="6275255" y="2153920"/>
                    </a:cubicBezTo>
                    <a:cubicBezTo>
                      <a:pt x="6275255" y="2152650"/>
                      <a:pt x="6275255" y="2151380"/>
                      <a:pt x="6276525" y="2151380"/>
                    </a:cubicBezTo>
                    <a:lnTo>
                      <a:pt x="6271445" y="2148840"/>
                    </a:lnTo>
                    <a:lnTo>
                      <a:pt x="6277795" y="2150110"/>
                    </a:lnTo>
                    <a:lnTo>
                      <a:pt x="6279065" y="2148840"/>
                    </a:lnTo>
                    <a:lnTo>
                      <a:pt x="6279065" y="2147570"/>
                    </a:lnTo>
                    <a:cubicBezTo>
                      <a:pt x="6285415" y="2118360"/>
                      <a:pt x="6282875" y="2057400"/>
                      <a:pt x="6280335" y="2002790"/>
                    </a:cubicBezTo>
                    <a:cubicBezTo>
                      <a:pt x="6279065" y="1962150"/>
                      <a:pt x="6276525" y="1911350"/>
                      <a:pt x="6280335" y="1901190"/>
                    </a:cubicBezTo>
                    <a:lnTo>
                      <a:pt x="6284145" y="1901190"/>
                    </a:lnTo>
                    <a:lnTo>
                      <a:pt x="6282875" y="1803400"/>
                    </a:lnTo>
                    <a:lnTo>
                      <a:pt x="6289225" y="1803400"/>
                    </a:lnTo>
                    <a:cubicBezTo>
                      <a:pt x="6289225" y="1793240"/>
                      <a:pt x="6290495" y="1781810"/>
                      <a:pt x="6290495" y="1771650"/>
                    </a:cubicBezTo>
                    <a:lnTo>
                      <a:pt x="6291765" y="1774190"/>
                    </a:lnTo>
                    <a:lnTo>
                      <a:pt x="6290495" y="1757680"/>
                    </a:lnTo>
                    <a:lnTo>
                      <a:pt x="6290495" y="1755140"/>
                    </a:lnTo>
                    <a:lnTo>
                      <a:pt x="6286685" y="1659890"/>
                    </a:lnTo>
                    <a:lnTo>
                      <a:pt x="6279065" y="1659890"/>
                    </a:lnTo>
                    <a:cubicBezTo>
                      <a:pt x="6277795" y="1653540"/>
                      <a:pt x="6277795" y="1647190"/>
                      <a:pt x="6276525" y="1642110"/>
                    </a:cubicBezTo>
                    <a:lnTo>
                      <a:pt x="6277795" y="1643380"/>
                    </a:lnTo>
                    <a:lnTo>
                      <a:pt x="6279065" y="1623060"/>
                    </a:lnTo>
                    <a:cubicBezTo>
                      <a:pt x="6280335" y="1602740"/>
                      <a:pt x="6280335" y="1586230"/>
                      <a:pt x="6280335" y="1570990"/>
                    </a:cubicBezTo>
                    <a:cubicBezTo>
                      <a:pt x="6282875" y="1563370"/>
                      <a:pt x="6285415" y="1555750"/>
                      <a:pt x="6286685" y="1546860"/>
                    </a:cubicBezTo>
                    <a:lnTo>
                      <a:pt x="6287955" y="1543050"/>
                    </a:lnTo>
                    <a:lnTo>
                      <a:pt x="6284145" y="1540510"/>
                    </a:lnTo>
                    <a:cubicBezTo>
                      <a:pt x="6284145" y="1539240"/>
                      <a:pt x="6281605" y="1534160"/>
                      <a:pt x="6280335" y="1511300"/>
                    </a:cubicBezTo>
                    <a:cubicBezTo>
                      <a:pt x="6280335" y="1480820"/>
                      <a:pt x="6277795" y="1456690"/>
                      <a:pt x="6273985" y="1416050"/>
                    </a:cubicBezTo>
                    <a:lnTo>
                      <a:pt x="6284145" y="1379220"/>
                    </a:lnTo>
                    <a:cubicBezTo>
                      <a:pt x="6287955" y="1365250"/>
                      <a:pt x="6287955" y="1361440"/>
                      <a:pt x="6287955" y="1355090"/>
                    </a:cubicBezTo>
                    <a:cubicBezTo>
                      <a:pt x="6287955" y="1350010"/>
                      <a:pt x="6287955" y="1342390"/>
                      <a:pt x="6291765" y="1320800"/>
                    </a:cubicBezTo>
                    <a:lnTo>
                      <a:pt x="6287955" y="1319530"/>
                    </a:lnTo>
                    <a:cubicBezTo>
                      <a:pt x="6286685" y="1311910"/>
                      <a:pt x="6286685" y="1282700"/>
                      <a:pt x="6286685" y="1263650"/>
                    </a:cubicBezTo>
                    <a:cubicBezTo>
                      <a:pt x="6286685" y="1225550"/>
                      <a:pt x="6286685" y="1211580"/>
                      <a:pt x="6284145" y="1207770"/>
                    </a:cubicBezTo>
                    <a:cubicBezTo>
                      <a:pt x="6286685" y="1189990"/>
                      <a:pt x="6287955" y="1173480"/>
                      <a:pt x="6287955" y="1155700"/>
                    </a:cubicBezTo>
                    <a:cubicBezTo>
                      <a:pt x="6287955" y="1135380"/>
                      <a:pt x="6287955" y="1113790"/>
                      <a:pt x="6293035" y="1087120"/>
                    </a:cubicBezTo>
                    <a:close/>
                    <a:moveTo>
                      <a:pt x="27940" y="495300"/>
                    </a:moveTo>
                    <a:lnTo>
                      <a:pt x="27940" y="488950"/>
                    </a:lnTo>
                    <a:lnTo>
                      <a:pt x="29210" y="488950"/>
                    </a:lnTo>
                    <a:cubicBezTo>
                      <a:pt x="27940" y="491490"/>
                      <a:pt x="27940" y="492760"/>
                      <a:pt x="27940" y="495300"/>
                    </a:cubicBezTo>
                    <a:close/>
                    <a:moveTo>
                      <a:pt x="38100" y="2854960"/>
                    </a:moveTo>
                    <a:cubicBezTo>
                      <a:pt x="38100" y="2851150"/>
                      <a:pt x="36830" y="2848610"/>
                      <a:pt x="36830" y="2846070"/>
                    </a:cubicBezTo>
                    <a:lnTo>
                      <a:pt x="38100" y="2846070"/>
                    </a:lnTo>
                    <a:lnTo>
                      <a:pt x="38100" y="2854960"/>
                    </a:lnTo>
                    <a:close/>
                    <a:moveTo>
                      <a:pt x="6218105" y="546100"/>
                    </a:moveTo>
                    <a:lnTo>
                      <a:pt x="6219375" y="577850"/>
                    </a:lnTo>
                    <a:lnTo>
                      <a:pt x="6210485" y="563880"/>
                    </a:lnTo>
                    <a:lnTo>
                      <a:pt x="6213025" y="591820"/>
                    </a:lnTo>
                    <a:cubicBezTo>
                      <a:pt x="6218105" y="647700"/>
                      <a:pt x="6216835" y="669290"/>
                      <a:pt x="6215565" y="718820"/>
                    </a:cubicBezTo>
                    <a:lnTo>
                      <a:pt x="6214295" y="741680"/>
                    </a:lnTo>
                    <a:lnTo>
                      <a:pt x="6211755" y="762000"/>
                    </a:lnTo>
                    <a:cubicBezTo>
                      <a:pt x="6209215" y="786130"/>
                      <a:pt x="6209215" y="817880"/>
                      <a:pt x="6210485" y="843280"/>
                    </a:cubicBezTo>
                    <a:lnTo>
                      <a:pt x="6206675" y="843280"/>
                    </a:lnTo>
                    <a:lnTo>
                      <a:pt x="6206675" y="885190"/>
                    </a:lnTo>
                    <a:lnTo>
                      <a:pt x="6210485" y="885190"/>
                    </a:lnTo>
                    <a:lnTo>
                      <a:pt x="6215565" y="956310"/>
                    </a:lnTo>
                    <a:lnTo>
                      <a:pt x="6210485" y="956310"/>
                    </a:lnTo>
                    <a:cubicBezTo>
                      <a:pt x="6210485" y="962660"/>
                      <a:pt x="6210485" y="967740"/>
                      <a:pt x="6211755" y="974090"/>
                    </a:cubicBezTo>
                    <a:lnTo>
                      <a:pt x="6202865" y="974090"/>
                    </a:lnTo>
                    <a:lnTo>
                      <a:pt x="6202865" y="976630"/>
                    </a:lnTo>
                    <a:lnTo>
                      <a:pt x="6207945" y="1078230"/>
                    </a:lnTo>
                    <a:cubicBezTo>
                      <a:pt x="6206675" y="1082040"/>
                      <a:pt x="6206675" y="1088390"/>
                      <a:pt x="6205405" y="1097280"/>
                    </a:cubicBezTo>
                    <a:cubicBezTo>
                      <a:pt x="6204135" y="1104900"/>
                      <a:pt x="6202865" y="1116330"/>
                      <a:pt x="6201595" y="1118870"/>
                    </a:cubicBezTo>
                    <a:lnTo>
                      <a:pt x="6200325" y="1118870"/>
                    </a:lnTo>
                    <a:cubicBezTo>
                      <a:pt x="6199055" y="1146810"/>
                      <a:pt x="6200325" y="1179830"/>
                      <a:pt x="6202865" y="1215390"/>
                    </a:cubicBezTo>
                    <a:cubicBezTo>
                      <a:pt x="6205405" y="1256030"/>
                      <a:pt x="6207945" y="1299210"/>
                      <a:pt x="6205405" y="1339850"/>
                    </a:cubicBezTo>
                    <a:lnTo>
                      <a:pt x="6205405" y="1342390"/>
                    </a:lnTo>
                    <a:cubicBezTo>
                      <a:pt x="6206675" y="1346200"/>
                      <a:pt x="6206675" y="1356360"/>
                      <a:pt x="6207945" y="1369060"/>
                    </a:cubicBezTo>
                    <a:cubicBezTo>
                      <a:pt x="6207945" y="1389380"/>
                      <a:pt x="6206675" y="1408430"/>
                      <a:pt x="6206675" y="1428750"/>
                    </a:cubicBezTo>
                    <a:cubicBezTo>
                      <a:pt x="6205405" y="1478280"/>
                      <a:pt x="6202865" y="1530350"/>
                      <a:pt x="6207945" y="1592580"/>
                    </a:cubicBezTo>
                    <a:lnTo>
                      <a:pt x="6199055" y="1642110"/>
                    </a:lnTo>
                    <a:lnTo>
                      <a:pt x="6199055" y="1643380"/>
                    </a:lnTo>
                    <a:cubicBezTo>
                      <a:pt x="6199055" y="1662430"/>
                      <a:pt x="6200325" y="1668780"/>
                      <a:pt x="6206675" y="1670050"/>
                    </a:cubicBezTo>
                    <a:cubicBezTo>
                      <a:pt x="6209215" y="1670050"/>
                      <a:pt x="6210485" y="1670050"/>
                      <a:pt x="6213025" y="1667510"/>
                    </a:cubicBezTo>
                    <a:cubicBezTo>
                      <a:pt x="6213025" y="1673860"/>
                      <a:pt x="6213025" y="1680210"/>
                      <a:pt x="6214295" y="1690370"/>
                    </a:cubicBezTo>
                    <a:cubicBezTo>
                      <a:pt x="6215565" y="1717040"/>
                      <a:pt x="6214295" y="1727200"/>
                      <a:pt x="6214295" y="1732280"/>
                    </a:cubicBezTo>
                    <a:cubicBezTo>
                      <a:pt x="6213025" y="1732280"/>
                      <a:pt x="6211755" y="1732280"/>
                      <a:pt x="6209215" y="1733550"/>
                    </a:cubicBezTo>
                    <a:cubicBezTo>
                      <a:pt x="6205405" y="1736090"/>
                      <a:pt x="6204135" y="1741170"/>
                      <a:pt x="6204135" y="1747520"/>
                    </a:cubicBezTo>
                    <a:lnTo>
                      <a:pt x="6205405" y="1756410"/>
                    </a:lnTo>
                    <a:cubicBezTo>
                      <a:pt x="6209215" y="1784350"/>
                      <a:pt x="6213025" y="1821180"/>
                      <a:pt x="6213025" y="1863090"/>
                    </a:cubicBezTo>
                    <a:lnTo>
                      <a:pt x="6211755" y="1863090"/>
                    </a:lnTo>
                    <a:lnTo>
                      <a:pt x="6211755" y="1856740"/>
                    </a:lnTo>
                    <a:cubicBezTo>
                      <a:pt x="6210485" y="1830070"/>
                      <a:pt x="6209215" y="1827530"/>
                      <a:pt x="6202865" y="1827530"/>
                    </a:cubicBezTo>
                    <a:cubicBezTo>
                      <a:pt x="6195245" y="1827530"/>
                      <a:pt x="6195245" y="1832610"/>
                      <a:pt x="6192705" y="1855470"/>
                    </a:cubicBezTo>
                    <a:lnTo>
                      <a:pt x="6191435" y="1859280"/>
                    </a:lnTo>
                    <a:lnTo>
                      <a:pt x="6195245" y="1861820"/>
                    </a:lnTo>
                    <a:cubicBezTo>
                      <a:pt x="6201595" y="1869440"/>
                      <a:pt x="6201595" y="1926590"/>
                      <a:pt x="6201595" y="1969770"/>
                    </a:cubicBezTo>
                    <a:cubicBezTo>
                      <a:pt x="6201595" y="2044700"/>
                      <a:pt x="6204135" y="2075180"/>
                      <a:pt x="6210485" y="2084070"/>
                    </a:cubicBezTo>
                    <a:lnTo>
                      <a:pt x="6209215" y="2095500"/>
                    </a:lnTo>
                    <a:lnTo>
                      <a:pt x="6206675" y="2095500"/>
                    </a:lnTo>
                    <a:cubicBezTo>
                      <a:pt x="6202865" y="2132330"/>
                      <a:pt x="6205405" y="2146300"/>
                      <a:pt x="6209215" y="2162810"/>
                    </a:cubicBezTo>
                    <a:cubicBezTo>
                      <a:pt x="6213025" y="2178050"/>
                      <a:pt x="6216835" y="2195830"/>
                      <a:pt x="6215565" y="2241550"/>
                    </a:cubicBezTo>
                    <a:cubicBezTo>
                      <a:pt x="6214295" y="2258060"/>
                      <a:pt x="6214295" y="2269490"/>
                      <a:pt x="6213025" y="2274570"/>
                    </a:cubicBezTo>
                    <a:lnTo>
                      <a:pt x="6209215" y="2274570"/>
                    </a:lnTo>
                    <a:lnTo>
                      <a:pt x="6213025" y="2345690"/>
                    </a:lnTo>
                    <a:lnTo>
                      <a:pt x="6213025" y="2349500"/>
                    </a:lnTo>
                    <a:lnTo>
                      <a:pt x="6210485" y="2349500"/>
                    </a:lnTo>
                    <a:lnTo>
                      <a:pt x="6211755" y="2426970"/>
                    </a:lnTo>
                    <a:lnTo>
                      <a:pt x="6206675" y="2418080"/>
                    </a:lnTo>
                    <a:lnTo>
                      <a:pt x="6211755" y="2449830"/>
                    </a:lnTo>
                    <a:cubicBezTo>
                      <a:pt x="6213025" y="2458720"/>
                      <a:pt x="6215565" y="2473960"/>
                      <a:pt x="6216835" y="2487930"/>
                    </a:cubicBezTo>
                    <a:lnTo>
                      <a:pt x="6213025" y="2501900"/>
                    </a:lnTo>
                    <a:cubicBezTo>
                      <a:pt x="6204135" y="2531110"/>
                      <a:pt x="6205405" y="2545080"/>
                      <a:pt x="6206675" y="2566670"/>
                    </a:cubicBezTo>
                    <a:cubicBezTo>
                      <a:pt x="6207945" y="2575560"/>
                      <a:pt x="6207945" y="2585720"/>
                      <a:pt x="6209215" y="2599690"/>
                    </a:cubicBezTo>
                    <a:lnTo>
                      <a:pt x="6204135" y="2616200"/>
                    </a:lnTo>
                    <a:cubicBezTo>
                      <a:pt x="6202865" y="2620010"/>
                      <a:pt x="6202865" y="2622550"/>
                      <a:pt x="6201595" y="2626360"/>
                    </a:cubicBezTo>
                    <a:lnTo>
                      <a:pt x="6209215" y="2626360"/>
                    </a:lnTo>
                    <a:lnTo>
                      <a:pt x="6209215" y="2636520"/>
                    </a:lnTo>
                    <a:lnTo>
                      <a:pt x="6204135" y="2636520"/>
                    </a:lnTo>
                    <a:cubicBezTo>
                      <a:pt x="6201595" y="2649220"/>
                      <a:pt x="6200325" y="2670810"/>
                      <a:pt x="6199055" y="2698750"/>
                    </a:cubicBezTo>
                    <a:cubicBezTo>
                      <a:pt x="6197785" y="2719070"/>
                      <a:pt x="6197785" y="2740660"/>
                      <a:pt x="6195245" y="2766060"/>
                    </a:cubicBezTo>
                    <a:lnTo>
                      <a:pt x="6207945" y="2767330"/>
                    </a:lnTo>
                    <a:cubicBezTo>
                      <a:pt x="6209215" y="2764790"/>
                      <a:pt x="6209215" y="2758440"/>
                      <a:pt x="6210485" y="2752090"/>
                    </a:cubicBezTo>
                    <a:lnTo>
                      <a:pt x="6214295" y="2752090"/>
                    </a:lnTo>
                    <a:cubicBezTo>
                      <a:pt x="6214295" y="2759710"/>
                      <a:pt x="6215565" y="2768600"/>
                      <a:pt x="6216835" y="2777490"/>
                    </a:cubicBezTo>
                    <a:cubicBezTo>
                      <a:pt x="6211755" y="2783840"/>
                      <a:pt x="6211755" y="2801620"/>
                      <a:pt x="6213025" y="2839720"/>
                    </a:cubicBezTo>
                    <a:lnTo>
                      <a:pt x="6213025" y="2849880"/>
                    </a:lnTo>
                    <a:lnTo>
                      <a:pt x="6204135" y="2847340"/>
                    </a:lnTo>
                    <a:lnTo>
                      <a:pt x="6204135" y="2857500"/>
                    </a:lnTo>
                    <a:cubicBezTo>
                      <a:pt x="6205405" y="2887980"/>
                      <a:pt x="6207945" y="2896870"/>
                      <a:pt x="6210485" y="2908300"/>
                    </a:cubicBezTo>
                    <a:cubicBezTo>
                      <a:pt x="6211755" y="2913380"/>
                      <a:pt x="6213025" y="2919730"/>
                      <a:pt x="6214295" y="2928620"/>
                    </a:cubicBezTo>
                    <a:cubicBezTo>
                      <a:pt x="6213025" y="2975610"/>
                      <a:pt x="6207945" y="2988310"/>
                      <a:pt x="6202865" y="2998470"/>
                    </a:cubicBezTo>
                    <a:lnTo>
                      <a:pt x="6201595" y="3001010"/>
                    </a:lnTo>
                    <a:lnTo>
                      <a:pt x="6201595" y="3003550"/>
                    </a:lnTo>
                    <a:cubicBezTo>
                      <a:pt x="6201595" y="3032760"/>
                      <a:pt x="6201595" y="3036570"/>
                      <a:pt x="6207945" y="3037840"/>
                    </a:cubicBezTo>
                    <a:cubicBezTo>
                      <a:pt x="6210485" y="3037840"/>
                      <a:pt x="6211755" y="3037840"/>
                      <a:pt x="6213025" y="3036570"/>
                    </a:cubicBezTo>
                    <a:lnTo>
                      <a:pt x="6213025" y="3044190"/>
                    </a:lnTo>
                    <a:cubicBezTo>
                      <a:pt x="6210485" y="3110230"/>
                      <a:pt x="6213025" y="3158490"/>
                      <a:pt x="6216835" y="3232150"/>
                    </a:cubicBezTo>
                    <a:lnTo>
                      <a:pt x="6218105" y="3244850"/>
                    </a:lnTo>
                    <a:cubicBezTo>
                      <a:pt x="6211755" y="3244850"/>
                      <a:pt x="6211755" y="3251200"/>
                      <a:pt x="6210485" y="3253740"/>
                    </a:cubicBezTo>
                    <a:lnTo>
                      <a:pt x="6210485" y="3255010"/>
                    </a:lnTo>
                    <a:lnTo>
                      <a:pt x="6214295" y="3280410"/>
                    </a:lnTo>
                    <a:lnTo>
                      <a:pt x="6211755" y="3276600"/>
                    </a:lnTo>
                    <a:lnTo>
                      <a:pt x="6213025" y="3304540"/>
                    </a:lnTo>
                    <a:cubicBezTo>
                      <a:pt x="6214295" y="3321050"/>
                      <a:pt x="6215565" y="3324860"/>
                      <a:pt x="6218105" y="3328670"/>
                    </a:cubicBezTo>
                    <a:cubicBezTo>
                      <a:pt x="6219375" y="3331210"/>
                      <a:pt x="6221915" y="3333750"/>
                      <a:pt x="6223185" y="3364230"/>
                    </a:cubicBezTo>
                    <a:lnTo>
                      <a:pt x="6223185" y="3366770"/>
                    </a:lnTo>
                    <a:cubicBezTo>
                      <a:pt x="6225725" y="3373120"/>
                      <a:pt x="6224455" y="3388360"/>
                      <a:pt x="6223185" y="3398520"/>
                    </a:cubicBezTo>
                    <a:lnTo>
                      <a:pt x="6209215" y="3397250"/>
                    </a:lnTo>
                    <a:lnTo>
                      <a:pt x="6183815" y="3394710"/>
                    </a:lnTo>
                    <a:cubicBezTo>
                      <a:pt x="6163495" y="3393440"/>
                      <a:pt x="6144445" y="3394710"/>
                      <a:pt x="6129205" y="3395980"/>
                    </a:cubicBezTo>
                    <a:lnTo>
                      <a:pt x="6129205" y="3392170"/>
                    </a:lnTo>
                    <a:lnTo>
                      <a:pt x="6124125" y="3389630"/>
                    </a:lnTo>
                    <a:lnTo>
                      <a:pt x="6077135" y="3393440"/>
                    </a:lnTo>
                    <a:cubicBezTo>
                      <a:pt x="6032685" y="3395980"/>
                      <a:pt x="6025065" y="3397250"/>
                      <a:pt x="5979345" y="3402330"/>
                    </a:cubicBezTo>
                    <a:cubicBezTo>
                      <a:pt x="5952675" y="3399790"/>
                      <a:pt x="5926005" y="3398520"/>
                      <a:pt x="5899335" y="3398520"/>
                    </a:cubicBezTo>
                    <a:lnTo>
                      <a:pt x="5885365" y="3398520"/>
                    </a:lnTo>
                    <a:cubicBezTo>
                      <a:pt x="5875205" y="3397250"/>
                      <a:pt x="5862505" y="3395980"/>
                      <a:pt x="5845995" y="3395980"/>
                    </a:cubicBezTo>
                    <a:lnTo>
                      <a:pt x="5845995" y="3398520"/>
                    </a:lnTo>
                    <a:lnTo>
                      <a:pt x="5843455" y="3398520"/>
                    </a:lnTo>
                    <a:cubicBezTo>
                      <a:pt x="5842185" y="3397250"/>
                      <a:pt x="5840915" y="3397250"/>
                      <a:pt x="5839645" y="3395980"/>
                    </a:cubicBezTo>
                    <a:lnTo>
                      <a:pt x="5837105" y="3395980"/>
                    </a:lnTo>
                    <a:cubicBezTo>
                      <a:pt x="5825675" y="3398520"/>
                      <a:pt x="5812975" y="3399790"/>
                      <a:pt x="5797735" y="3401060"/>
                    </a:cubicBezTo>
                    <a:lnTo>
                      <a:pt x="5779955" y="3393440"/>
                    </a:lnTo>
                    <a:lnTo>
                      <a:pt x="5773605" y="3398520"/>
                    </a:lnTo>
                    <a:lnTo>
                      <a:pt x="5658035" y="3393440"/>
                    </a:lnTo>
                    <a:cubicBezTo>
                      <a:pt x="5640255" y="3395980"/>
                      <a:pt x="5622475" y="3397250"/>
                      <a:pt x="5605965" y="3399790"/>
                    </a:cubicBezTo>
                    <a:cubicBezTo>
                      <a:pt x="5580565" y="3399790"/>
                      <a:pt x="5556435" y="3398520"/>
                      <a:pt x="5531035" y="3398520"/>
                    </a:cubicBezTo>
                    <a:lnTo>
                      <a:pt x="5531035" y="3393440"/>
                    </a:lnTo>
                    <a:lnTo>
                      <a:pt x="5480235" y="3397250"/>
                    </a:lnTo>
                    <a:cubicBezTo>
                      <a:pt x="5471345" y="3397250"/>
                      <a:pt x="5463725" y="3397250"/>
                      <a:pt x="5453565" y="3395980"/>
                    </a:cubicBezTo>
                    <a:lnTo>
                      <a:pt x="5453565" y="3394710"/>
                    </a:lnTo>
                    <a:cubicBezTo>
                      <a:pt x="5395370" y="3390900"/>
                      <a:pt x="5302369" y="3389630"/>
                      <a:pt x="5192761" y="3389630"/>
                    </a:cubicBezTo>
                    <a:lnTo>
                      <a:pt x="5116368" y="3389630"/>
                    </a:lnTo>
                    <a:lnTo>
                      <a:pt x="5146261" y="3394710"/>
                    </a:lnTo>
                    <a:cubicBezTo>
                      <a:pt x="5126332" y="3394710"/>
                      <a:pt x="5113046" y="3393440"/>
                      <a:pt x="5096439" y="3393440"/>
                    </a:cubicBezTo>
                    <a:cubicBezTo>
                      <a:pt x="5086474" y="3393440"/>
                      <a:pt x="5076510" y="3392170"/>
                      <a:pt x="5066546" y="3392170"/>
                    </a:cubicBezTo>
                    <a:lnTo>
                      <a:pt x="5059903" y="3392170"/>
                    </a:lnTo>
                    <a:cubicBezTo>
                      <a:pt x="5049938" y="3393440"/>
                      <a:pt x="5036653" y="3394710"/>
                      <a:pt x="5030010" y="3397250"/>
                    </a:cubicBezTo>
                    <a:lnTo>
                      <a:pt x="5030010" y="3395980"/>
                    </a:lnTo>
                    <a:cubicBezTo>
                      <a:pt x="4953616" y="3392170"/>
                      <a:pt x="4900473" y="3393440"/>
                      <a:pt x="4857294" y="3397250"/>
                    </a:cubicBezTo>
                    <a:lnTo>
                      <a:pt x="4850651" y="3397250"/>
                    </a:lnTo>
                    <a:cubicBezTo>
                      <a:pt x="4691221" y="3397250"/>
                      <a:pt x="4511862" y="3397250"/>
                      <a:pt x="4472004" y="3389630"/>
                    </a:cubicBezTo>
                    <a:lnTo>
                      <a:pt x="4465362" y="3389630"/>
                    </a:lnTo>
                    <a:cubicBezTo>
                      <a:pt x="4408896" y="3389630"/>
                      <a:pt x="4392289" y="3389630"/>
                      <a:pt x="4388968" y="3395980"/>
                    </a:cubicBezTo>
                    <a:lnTo>
                      <a:pt x="4362396" y="3395980"/>
                    </a:lnTo>
                    <a:lnTo>
                      <a:pt x="4319217" y="3392170"/>
                    </a:lnTo>
                    <a:lnTo>
                      <a:pt x="4279360" y="3397250"/>
                    </a:lnTo>
                    <a:cubicBezTo>
                      <a:pt x="4259431" y="3397250"/>
                      <a:pt x="4239502" y="3397250"/>
                      <a:pt x="4226216" y="3395980"/>
                    </a:cubicBezTo>
                    <a:lnTo>
                      <a:pt x="4226216" y="3387090"/>
                    </a:lnTo>
                    <a:cubicBezTo>
                      <a:pt x="4143180" y="3384550"/>
                      <a:pt x="4020286" y="3385820"/>
                      <a:pt x="3930606" y="3387090"/>
                    </a:cubicBezTo>
                    <a:cubicBezTo>
                      <a:pt x="3890749" y="3387090"/>
                      <a:pt x="3854213" y="3388360"/>
                      <a:pt x="3834284" y="3388360"/>
                    </a:cubicBezTo>
                    <a:lnTo>
                      <a:pt x="3834284" y="3390900"/>
                    </a:lnTo>
                    <a:lnTo>
                      <a:pt x="3561924" y="3390900"/>
                    </a:lnTo>
                    <a:lnTo>
                      <a:pt x="3561924" y="3388360"/>
                    </a:lnTo>
                    <a:cubicBezTo>
                      <a:pt x="3551960" y="3389630"/>
                      <a:pt x="3541995" y="3389630"/>
                      <a:pt x="3535352" y="3390900"/>
                    </a:cubicBezTo>
                    <a:lnTo>
                      <a:pt x="3445673" y="3390900"/>
                    </a:lnTo>
                    <a:cubicBezTo>
                      <a:pt x="3209849" y="3390900"/>
                      <a:pt x="2964061" y="3390900"/>
                      <a:pt x="2748167" y="3394710"/>
                    </a:cubicBezTo>
                    <a:lnTo>
                      <a:pt x="2734881" y="3394710"/>
                    </a:lnTo>
                    <a:cubicBezTo>
                      <a:pt x="2711630" y="3394710"/>
                      <a:pt x="2691702" y="3395980"/>
                      <a:pt x="2668451" y="3395980"/>
                    </a:cubicBezTo>
                    <a:lnTo>
                      <a:pt x="2555522" y="3398520"/>
                    </a:lnTo>
                    <a:lnTo>
                      <a:pt x="2578772" y="3401060"/>
                    </a:lnTo>
                    <a:lnTo>
                      <a:pt x="2528950" y="3401060"/>
                    </a:lnTo>
                    <a:cubicBezTo>
                      <a:pt x="2512343" y="3397250"/>
                      <a:pt x="2482450" y="3394710"/>
                      <a:pt x="2462521" y="3392170"/>
                    </a:cubicBezTo>
                    <a:lnTo>
                      <a:pt x="2459200" y="3398520"/>
                    </a:lnTo>
                    <a:lnTo>
                      <a:pt x="2455878" y="3393440"/>
                    </a:lnTo>
                    <a:cubicBezTo>
                      <a:pt x="2445914" y="3394710"/>
                      <a:pt x="2382806" y="3393440"/>
                      <a:pt x="2329662" y="3393440"/>
                    </a:cubicBezTo>
                    <a:lnTo>
                      <a:pt x="2176875" y="3393440"/>
                    </a:lnTo>
                    <a:lnTo>
                      <a:pt x="2176875" y="3397250"/>
                    </a:lnTo>
                    <a:cubicBezTo>
                      <a:pt x="2163589" y="3397250"/>
                      <a:pt x="2153625" y="3397250"/>
                      <a:pt x="2140339" y="3398520"/>
                    </a:cubicBezTo>
                    <a:lnTo>
                      <a:pt x="2137018" y="3398520"/>
                    </a:lnTo>
                    <a:cubicBezTo>
                      <a:pt x="2100482" y="3399790"/>
                      <a:pt x="2060624" y="3401060"/>
                      <a:pt x="2014124" y="3402330"/>
                    </a:cubicBezTo>
                    <a:cubicBezTo>
                      <a:pt x="2017445" y="3401060"/>
                      <a:pt x="2017445" y="3399790"/>
                      <a:pt x="2020767" y="3398520"/>
                    </a:cubicBezTo>
                    <a:cubicBezTo>
                      <a:pt x="2024088" y="3392170"/>
                      <a:pt x="2004159" y="3388360"/>
                      <a:pt x="1994195" y="3387090"/>
                    </a:cubicBezTo>
                    <a:lnTo>
                      <a:pt x="1987552" y="3387090"/>
                    </a:lnTo>
                    <a:cubicBezTo>
                      <a:pt x="1897873" y="3385820"/>
                      <a:pt x="1881265" y="3387090"/>
                      <a:pt x="1867980" y="3390900"/>
                    </a:cubicBezTo>
                    <a:cubicBezTo>
                      <a:pt x="1864658" y="3392170"/>
                      <a:pt x="1854694" y="3393440"/>
                      <a:pt x="1781622" y="3392170"/>
                    </a:cubicBezTo>
                    <a:lnTo>
                      <a:pt x="1774979" y="3392170"/>
                    </a:lnTo>
                    <a:cubicBezTo>
                      <a:pt x="1765014" y="3393440"/>
                      <a:pt x="1758371" y="3394710"/>
                      <a:pt x="1755050" y="3395980"/>
                    </a:cubicBezTo>
                    <a:cubicBezTo>
                      <a:pt x="1668692" y="3397250"/>
                      <a:pt x="1638799" y="3398520"/>
                      <a:pt x="1615549" y="3399790"/>
                    </a:cubicBezTo>
                    <a:lnTo>
                      <a:pt x="1532512" y="3397250"/>
                    </a:lnTo>
                    <a:cubicBezTo>
                      <a:pt x="1502619" y="3395980"/>
                      <a:pt x="1486012" y="3395980"/>
                      <a:pt x="1476047" y="3394710"/>
                    </a:cubicBezTo>
                    <a:lnTo>
                      <a:pt x="1476047" y="3385820"/>
                    </a:lnTo>
                    <a:lnTo>
                      <a:pt x="1080794" y="3383280"/>
                    </a:lnTo>
                    <a:lnTo>
                      <a:pt x="1090758" y="3388360"/>
                    </a:lnTo>
                    <a:cubicBezTo>
                      <a:pt x="1064186" y="3389630"/>
                      <a:pt x="1011043" y="3392170"/>
                      <a:pt x="974507" y="3392170"/>
                    </a:cubicBezTo>
                    <a:cubicBezTo>
                      <a:pt x="957899" y="3392170"/>
                      <a:pt x="941292" y="3393440"/>
                      <a:pt x="928006" y="3393440"/>
                    </a:cubicBezTo>
                    <a:lnTo>
                      <a:pt x="840740" y="3393440"/>
                    </a:lnTo>
                    <a:lnTo>
                      <a:pt x="840740" y="3389630"/>
                    </a:lnTo>
                    <a:lnTo>
                      <a:pt x="836930" y="3390900"/>
                    </a:lnTo>
                    <a:cubicBezTo>
                      <a:pt x="830580" y="3392170"/>
                      <a:pt x="805180" y="3393440"/>
                      <a:pt x="778510" y="3394710"/>
                    </a:cubicBezTo>
                    <a:lnTo>
                      <a:pt x="778510" y="3389630"/>
                    </a:lnTo>
                    <a:cubicBezTo>
                      <a:pt x="754380" y="3388360"/>
                      <a:pt x="734060" y="3389630"/>
                      <a:pt x="713740" y="3392170"/>
                    </a:cubicBezTo>
                    <a:cubicBezTo>
                      <a:pt x="687070" y="3394710"/>
                      <a:pt x="660400" y="3397250"/>
                      <a:pt x="623570" y="3392170"/>
                    </a:cubicBezTo>
                    <a:cubicBezTo>
                      <a:pt x="614680" y="3392170"/>
                      <a:pt x="601980" y="3389630"/>
                      <a:pt x="589280" y="3388360"/>
                    </a:cubicBezTo>
                    <a:cubicBezTo>
                      <a:pt x="561340" y="3384550"/>
                      <a:pt x="551180" y="3383280"/>
                      <a:pt x="546100" y="3388360"/>
                    </a:cubicBezTo>
                    <a:lnTo>
                      <a:pt x="544830" y="3389630"/>
                    </a:lnTo>
                    <a:cubicBezTo>
                      <a:pt x="537210" y="3389630"/>
                      <a:pt x="529590" y="3389630"/>
                      <a:pt x="520700" y="3390900"/>
                    </a:cubicBezTo>
                    <a:cubicBezTo>
                      <a:pt x="497840" y="3392170"/>
                      <a:pt x="474980" y="3393440"/>
                      <a:pt x="448310" y="3389630"/>
                    </a:cubicBezTo>
                    <a:lnTo>
                      <a:pt x="445770" y="3389630"/>
                    </a:lnTo>
                    <a:cubicBezTo>
                      <a:pt x="444500" y="3389630"/>
                      <a:pt x="443230" y="3389630"/>
                      <a:pt x="443230" y="3390900"/>
                    </a:cubicBezTo>
                    <a:lnTo>
                      <a:pt x="429260" y="3388360"/>
                    </a:lnTo>
                    <a:cubicBezTo>
                      <a:pt x="416560" y="3385820"/>
                      <a:pt x="393700" y="3387090"/>
                      <a:pt x="373380" y="3388360"/>
                    </a:cubicBezTo>
                    <a:cubicBezTo>
                      <a:pt x="363220" y="3388360"/>
                      <a:pt x="351790" y="3389630"/>
                      <a:pt x="346710" y="3389630"/>
                    </a:cubicBezTo>
                    <a:lnTo>
                      <a:pt x="345440" y="3384550"/>
                    </a:lnTo>
                    <a:cubicBezTo>
                      <a:pt x="323850" y="3390900"/>
                      <a:pt x="297180" y="3390900"/>
                      <a:pt x="266700" y="3389630"/>
                    </a:cubicBezTo>
                    <a:cubicBezTo>
                      <a:pt x="242570" y="3388360"/>
                      <a:pt x="214630" y="3388360"/>
                      <a:pt x="185420" y="3390900"/>
                    </a:cubicBezTo>
                    <a:lnTo>
                      <a:pt x="189230" y="3385820"/>
                    </a:lnTo>
                    <a:lnTo>
                      <a:pt x="166370" y="3388360"/>
                    </a:lnTo>
                    <a:cubicBezTo>
                      <a:pt x="163830" y="3388360"/>
                      <a:pt x="161290" y="3388360"/>
                      <a:pt x="157480" y="3389630"/>
                    </a:cubicBezTo>
                    <a:lnTo>
                      <a:pt x="156210" y="3383280"/>
                    </a:lnTo>
                    <a:cubicBezTo>
                      <a:pt x="139700" y="3384550"/>
                      <a:pt x="123190" y="3385820"/>
                      <a:pt x="101600" y="3384550"/>
                    </a:cubicBezTo>
                    <a:lnTo>
                      <a:pt x="97790" y="3384550"/>
                    </a:lnTo>
                    <a:lnTo>
                      <a:pt x="87630" y="3383280"/>
                    </a:lnTo>
                    <a:lnTo>
                      <a:pt x="87630" y="3362960"/>
                    </a:lnTo>
                    <a:lnTo>
                      <a:pt x="74930" y="3362960"/>
                    </a:lnTo>
                    <a:lnTo>
                      <a:pt x="74930" y="3356610"/>
                    </a:lnTo>
                    <a:cubicBezTo>
                      <a:pt x="76200" y="3342640"/>
                      <a:pt x="77470" y="3333750"/>
                      <a:pt x="80010" y="3323590"/>
                    </a:cubicBezTo>
                    <a:lnTo>
                      <a:pt x="80010" y="3321050"/>
                    </a:lnTo>
                    <a:cubicBezTo>
                      <a:pt x="85090" y="3296920"/>
                      <a:pt x="88900" y="3270250"/>
                      <a:pt x="87630" y="3200400"/>
                    </a:cubicBezTo>
                    <a:lnTo>
                      <a:pt x="83820" y="3200400"/>
                    </a:lnTo>
                    <a:cubicBezTo>
                      <a:pt x="85090" y="3178810"/>
                      <a:pt x="86360" y="3161030"/>
                      <a:pt x="88900" y="3150870"/>
                    </a:cubicBezTo>
                    <a:cubicBezTo>
                      <a:pt x="88900" y="3102610"/>
                      <a:pt x="87630" y="3100070"/>
                      <a:pt x="81280" y="3100070"/>
                    </a:cubicBezTo>
                    <a:cubicBezTo>
                      <a:pt x="81280" y="3087370"/>
                      <a:pt x="80010" y="3077210"/>
                      <a:pt x="77470" y="3064510"/>
                    </a:cubicBezTo>
                    <a:cubicBezTo>
                      <a:pt x="76200" y="3054350"/>
                      <a:pt x="73660" y="3042920"/>
                      <a:pt x="73660" y="3028950"/>
                    </a:cubicBezTo>
                    <a:lnTo>
                      <a:pt x="78740" y="3028950"/>
                    </a:lnTo>
                    <a:lnTo>
                      <a:pt x="78740" y="3022600"/>
                    </a:lnTo>
                    <a:cubicBezTo>
                      <a:pt x="81280" y="2959100"/>
                      <a:pt x="77470" y="2951480"/>
                      <a:pt x="73660" y="2943860"/>
                    </a:cubicBezTo>
                    <a:cubicBezTo>
                      <a:pt x="72390" y="2941320"/>
                      <a:pt x="71120" y="2937510"/>
                      <a:pt x="69850" y="2927350"/>
                    </a:cubicBezTo>
                    <a:lnTo>
                      <a:pt x="78740" y="2926080"/>
                    </a:lnTo>
                    <a:lnTo>
                      <a:pt x="77470" y="2894330"/>
                    </a:lnTo>
                    <a:lnTo>
                      <a:pt x="86360" y="2908300"/>
                    </a:lnTo>
                    <a:lnTo>
                      <a:pt x="83820" y="2880360"/>
                    </a:lnTo>
                    <a:cubicBezTo>
                      <a:pt x="78740" y="2824480"/>
                      <a:pt x="80010" y="2802890"/>
                      <a:pt x="81280" y="2753360"/>
                    </a:cubicBezTo>
                    <a:lnTo>
                      <a:pt x="82550" y="2730500"/>
                    </a:lnTo>
                    <a:lnTo>
                      <a:pt x="85090" y="2710180"/>
                    </a:lnTo>
                    <a:cubicBezTo>
                      <a:pt x="87630" y="2686050"/>
                      <a:pt x="87630" y="2655570"/>
                      <a:pt x="86360" y="2630170"/>
                    </a:cubicBezTo>
                    <a:lnTo>
                      <a:pt x="88900" y="2630170"/>
                    </a:lnTo>
                    <a:cubicBezTo>
                      <a:pt x="87630" y="2623820"/>
                      <a:pt x="87630" y="2618740"/>
                      <a:pt x="87630" y="2613660"/>
                    </a:cubicBezTo>
                    <a:lnTo>
                      <a:pt x="87630" y="2586990"/>
                    </a:lnTo>
                    <a:lnTo>
                      <a:pt x="83820" y="2586990"/>
                    </a:lnTo>
                    <a:lnTo>
                      <a:pt x="78740" y="2515870"/>
                    </a:lnTo>
                    <a:lnTo>
                      <a:pt x="83820" y="2515870"/>
                    </a:lnTo>
                    <a:cubicBezTo>
                      <a:pt x="83820" y="2509520"/>
                      <a:pt x="83820" y="2504440"/>
                      <a:pt x="82550" y="2498090"/>
                    </a:cubicBezTo>
                    <a:lnTo>
                      <a:pt x="91440" y="2498090"/>
                    </a:lnTo>
                    <a:lnTo>
                      <a:pt x="91440" y="2495550"/>
                    </a:lnTo>
                    <a:lnTo>
                      <a:pt x="86360" y="2393950"/>
                    </a:lnTo>
                    <a:cubicBezTo>
                      <a:pt x="87630" y="2390140"/>
                      <a:pt x="87630" y="2383790"/>
                      <a:pt x="88900" y="2374900"/>
                    </a:cubicBezTo>
                    <a:cubicBezTo>
                      <a:pt x="90170" y="2367280"/>
                      <a:pt x="91440" y="2355850"/>
                      <a:pt x="92710" y="2353310"/>
                    </a:cubicBezTo>
                    <a:lnTo>
                      <a:pt x="93980" y="2353310"/>
                    </a:lnTo>
                    <a:cubicBezTo>
                      <a:pt x="95250" y="2325370"/>
                      <a:pt x="92710" y="2292350"/>
                      <a:pt x="91440" y="2256790"/>
                    </a:cubicBezTo>
                    <a:cubicBezTo>
                      <a:pt x="88900" y="2216150"/>
                      <a:pt x="86360" y="2172970"/>
                      <a:pt x="88900" y="2131060"/>
                    </a:cubicBezTo>
                    <a:lnTo>
                      <a:pt x="88900" y="2128520"/>
                    </a:lnTo>
                    <a:cubicBezTo>
                      <a:pt x="87630" y="2124710"/>
                      <a:pt x="87630" y="2114550"/>
                      <a:pt x="86360" y="2101850"/>
                    </a:cubicBezTo>
                    <a:cubicBezTo>
                      <a:pt x="86360" y="2081530"/>
                      <a:pt x="87630" y="2062480"/>
                      <a:pt x="87630" y="2042160"/>
                    </a:cubicBezTo>
                    <a:cubicBezTo>
                      <a:pt x="88900" y="1992630"/>
                      <a:pt x="91440" y="1940560"/>
                      <a:pt x="86360" y="1877060"/>
                    </a:cubicBezTo>
                    <a:lnTo>
                      <a:pt x="95250" y="1827530"/>
                    </a:lnTo>
                    <a:lnTo>
                      <a:pt x="95250" y="1826260"/>
                    </a:lnTo>
                    <a:cubicBezTo>
                      <a:pt x="95250" y="1807210"/>
                      <a:pt x="93980" y="1800860"/>
                      <a:pt x="87630" y="1799590"/>
                    </a:cubicBezTo>
                    <a:cubicBezTo>
                      <a:pt x="85090" y="1799590"/>
                      <a:pt x="83820" y="1799590"/>
                      <a:pt x="81280" y="1802130"/>
                    </a:cubicBezTo>
                    <a:cubicBezTo>
                      <a:pt x="81280" y="1795780"/>
                      <a:pt x="81280" y="1789430"/>
                      <a:pt x="80010" y="1779270"/>
                    </a:cubicBezTo>
                    <a:cubicBezTo>
                      <a:pt x="78740" y="1752600"/>
                      <a:pt x="80010" y="1742440"/>
                      <a:pt x="80010" y="1737360"/>
                    </a:cubicBezTo>
                    <a:cubicBezTo>
                      <a:pt x="81280" y="1737360"/>
                      <a:pt x="82550" y="1737360"/>
                      <a:pt x="85090" y="1736090"/>
                    </a:cubicBezTo>
                    <a:cubicBezTo>
                      <a:pt x="88900" y="1733550"/>
                      <a:pt x="90170" y="1728470"/>
                      <a:pt x="90170" y="1722120"/>
                    </a:cubicBezTo>
                    <a:lnTo>
                      <a:pt x="90170" y="1720850"/>
                    </a:lnTo>
                    <a:lnTo>
                      <a:pt x="88900" y="1714500"/>
                    </a:lnTo>
                    <a:cubicBezTo>
                      <a:pt x="85090" y="1686560"/>
                      <a:pt x="81280" y="1649730"/>
                      <a:pt x="81280" y="1607820"/>
                    </a:cubicBezTo>
                    <a:lnTo>
                      <a:pt x="82550" y="1607820"/>
                    </a:lnTo>
                    <a:lnTo>
                      <a:pt x="82550" y="1614170"/>
                    </a:lnTo>
                    <a:cubicBezTo>
                      <a:pt x="83820" y="1640840"/>
                      <a:pt x="85090" y="1643380"/>
                      <a:pt x="91440" y="1643380"/>
                    </a:cubicBezTo>
                    <a:cubicBezTo>
                      <a:pt x="99060" y="1643380"/>
                      <a:pt x="99060" y="1638300"/>
                      <a:pt x="101600" y="1615440"/>
                    </a:cubicBezTo>
                    <a:lnTo>
                      <a:pt x="102870" y="1611630"/>
                    </a:lnTo>
                    <a:lnTo>
                      <a:pt x="99060" y="1609090"/>
                    </a:lnTo>
                    <a:cubicBezTo>
                      <a:pt x="92710" y="1601470"/>
                      <a:pt x="92710" y="1544320"/>
                      <a:pt x="92710" y="1501140"/>
                    </a:cubicBezTo>
                    <a:cubicBezTo>
                      <a:pt x="92710" y="1426210"/>
                      <a:pt x="90170" y="1395730"/>
                      <a:pt x="83820" y="1386840"/>
                    </a:cubicBezTo>
                    <a:lnTo>
                      <a:pt x="85090" y="1375410"/>
                    </a:lnTo>
                    <a:lnTo>
                      <a:pt x="87630" y="1375410"/>
                    </a:lnTo>
                    <a:cubicBezTo>
                      <a:pt x="91440" y="1338580"/>
                      <a:pt x="88900" y="1324610"/>
                      <a:pt x="85090" y="1308100"/>
                    </a:cubicBezTo>
                    <a:cubicBezTo>
                      <a:pt x="81280" y="1292860"/>
                      <a:pt x="77470" y="1275080"/>
                      <a:pt x="78740" y="1229360"/>
                    </a:cubicBezTo>
                    <a:cubicBezTo>
                      <a:pt x="80010" y="1212850"/>
                      <a:pt x="80010" y="1201420"/>
                      <a:pt x="81280" y="1196340"/>
                    </a:cubicBezTo>
                    <a:lnTo>
                      <a:pt x="85090" y="1196340"/>
                    </a:lnTo>
                    <a:lnTo>
                      <a:pt x="81280" y="1125220"/>
                    </a:lnTo>
                    <a:lnTo>
                      <a:pt x="81280" y="1121410"/>
                    </a:lnTo>
                    <a:lnTo>
                      <a:pt x="83820" y="1121410"/>
                    </a:lnTo>
                    <a:lnTo>
                      <a:pt x="82550" y="1043940"/>
                    </a:lnTo>
                    <a:lnTo>
                      <a:pt x="87630" y="1052830"/>
                    </a:lnTo>
                    <a:lnTo>
                      <a:pt x="82550" y="1021080"/>
                    </a:lnTo>
                    <a:cubicBezTo>
                      <a:pt x="81280" y="1012190"/>
                      <a:pt x="78740" y="998220"/>
                      <a:pt x="77470" y="982980"/>
                    </a:cubicBezTo>
                    <a:lnTo>
                      <a:pt x="81280" y="969010"/>
                    </a:lnTo>
                    <a:cubicBezTo>
                      <a:pt x="90170" y="939800"/>
                      <a:pt x="88900" y="925830"/>
                      <a:pt x="87630" y="904240"/>
                    </a:cubicBezTo>
                    <a:cubicBezTo>
                      <a:pt x="86360" y="895350"/>
                      <a:pt x="86360" y="885190"/>
                      <a:pt x="85090" y="871220"/>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898113" y="83820"/>
                      <a:pt x="991114" y="85090"/>
                      <a:pt x="1100722" y="85090"/>
                    </a:cubicBezTo>
                    <a:lnTo>
                      <a:pt x="1177115" y="85090"/>
                    </a:lnTo>
                    <a:lnTo>
                      <a:pt x="1147222" y="80010"/>
                    </a:lnTo>
                    <a:cubicBezTo>
                      <a:pt x="1167151" y="80010"/>
                      <a:pt x="1180437" y="81280"/>
                      <a:pt x="1197044" y="81280"/>
                    </a:cubicBezTo>
                    <a:cubicBezTo>
                      <a:pt x="1207009" y="81280"/>
                      <a:pt x="1216973" y="82550"/>
                      <a:pt x="1226937" y="82550"/>
                    </a:cubicBezTo>
                    <a:lnTo>
                      <a:pt x="1233580" y="82550"/>
                    </a:lnTo>
                    <a:cubicBezTo>
                      <a:pt x="1243545" y="81280"/>
                      <a:pt x="1256830" y="80010"/>
                      <a:pt x="1263473" y="77470"/>
                    </a:cubicBezTo>
                    <a:lnTo>
                      <a:pt x="1263473" y="78740"/>
                    </a:lnTo>
                    <a:cubicBezTo>
                      <a:pt x="1339867" y="83820"/>
                      <a:pt x="1393010" y="82550"/>
                      <a:pt x="1436189" y="78740"/>
                    </a:cubicBezTo>
                    <a:lnTo>
                      <a:pt x="1442832" y="78740"/>
                    </a:lnTo>
                    <a:cubicBezTo>
                      <a:pt x="1602262" y="78740"/>
                      <a:pt x="1781621" y="78740"/>
                      <a:pt x="1821479" y="86360"/>
                    </a:cubicBezTo>
                    <a:lnTo>
                      <a:pt x="1828122" y="86360"/>
                    </a:lnTo>
                    <a:cubicBezTo>
                      <a:pt x="1887908" y="86360"/>
                      <a:pt x="1901194" y="86360"/>
                      <a:pt x="1904515" y="80010"/>
                    </a:cubicBezTo>
                    <a:lnTo>
                      <a:pt x="1931087" y="80010"/>
                    </a:lnTo>
                    <a:lnTo>
                      <a:pt x="1974266" y="83820"/>
                    </a:lnTo>
                    <a:lnTo>
                      <a:pt x="2014123" y="78740"/>
                    </a:lnTo>
                    <a:cubicBezTo>
                      <a:pt x="2034052" y="78740"/>
                      <a:pt x="2053981" y="78740"/>
                      <a:pt x="2067267" y="80010"/>
                    </a:cubicBezTo>
                    <a:lnTo>
                      <a:pt x="2067267" y="88900"/>
                    </a:lnTo>
                    <a:cubicBezTo>
                      <a:pt x="2150303" y="91440"/>
                      <a:pt x="2273197" y="90170"/>
                      <a:pt x="2362877" y="88900"/>
                    </a:cubicBezTo>
                    <a:cubicBezTo>
                      <a:pt x="2402734" y="88900"/>
                      <a:pt x="2439270" y="87630"/>
                      <a:pt x="2459199" y="87630"/>
                    </a:cubicBezTo>
                    <a:lnTo>
                      <a:pt x="2459199" y="85090"/>
                    </a:lnTo>
                    <a:lnTo>
                      <a:pt x="2731559" y="85090"/>
                    </a:lnTo>
                    <a:lnTo>
                      <a:pt x="2731559" y="87630"/>
                    </a:lnTo>
                    <a:cubicBezTo>
                      <a:pt x="2741523" y="86360"/>
                      <a:pt x="2751487" y="86360"/>
                      <a:pt x="2758130" y="85090"/>
                    </a:cubicBezTo>
                    <a:lnTo>
                      <a:pt x="2847810" y="85090"/>
                    </a:lnTo>
                    <a:cubicBezTo>
                      <a:pt x="3083633" y="85090"/>
                      <a:pt x="3329422" y="85090"/>
                      <a:pt x="3545317" y="81280"/>
                    </a:cubicBezTo>
                    <a:lnTo>
                      <a:pt x="3558602" y="81280"/>
                    </a:lnTo>
                    <a:cubicBezTo>
                      <a:pt x="3581853" y="81280"/>
                      <a:pt x="3601781" y="80010"/>
                      <a:pt x="3625031" y="80010"/>
                    </a:cubicBezTo>
                    <a:lnTo>
                      <a:pt x="3737961" y="77470"/>
                    </a:lnTo>
                    <a:lnTo>
                      <a:pt x="3714711" y="74930"/>
                    </a:lnTo>
                    <a:lnTo>
                      <a:pt x="3764533" y="74930"/>
                    </a:lnTo>
                    <a:cubicBezTo>
                      <a:pt x="3781140" y="78740"/>
                      <a:pt x="3811033" y="81280"/>
                      <a:pt x="3830962" y="83820"/>
                    </a:cubicBezTo>
                    <a:lnTo>
                      <a:pt x="3834283" y="77470"/>
                    </a:lnTo>
                    <a:lnTo>
                      <a:pt x="3837605" y="82550"/>
                    </a:lnTo>
                    <a:cubicBezTo>
                      <a:pt x="3847569" y="81280"/>
                      <a:pt x="3910677" y="82550"/>
                      <a:pt x="3963820" y="82550"/>
                    </a:cubicBezTo>
                    <a:lnTo>
                      <a:pt x="4116608" y="82550"/>
                    </a:lnTo>
                    <a:lnTo>
                      <a:pt x="4116608" y="78740"/>
                    </a:lnTo>
                    <a:cubicBezTo>
                      <a:pt x="4129894" y="78740"/>
                      <a:pt x="4139858" y="78740"/>
                      <a:pt x="4153144" y="77470"/>
                    </a:cubicBezTo>
                    <a:lnTo>
                      <a:pt x="4156465" y="77470"/>
                    </a:lnTo>
                    <a:cubicBezTo>
                      <a:pt x="4193001" y="76200"/>
                      <a:pt x="4232859" y="74930"/>
                      <a:pt x="4279359" y="73660"/>
                    </a:cubicBezTo>
                    <a:cubicBezTo>
                      <a:pt x="4276038" y="74930"/>
                      <a:pt x="4276038" y="76200"/>
                      <a:pt x="4272716" y="77470"/>
                    </a:cubicBezTo>
                    <a:cubicBezTo>
                      <a:pt x="4269395" y="83820"/>
                      <a:pt x="4289323" y="87630"/>
                      <a:pt x="4299288" y="88900"/>
                    </a:cubicBezTo>
                    <a:lnTo>
                      <a:pt x="4305931" y="88900"/>
                    </a:lnTo>
                    <a:cubicBezTo>
                      <a:pt x="4395610" y="90170"/>
                      <a:pt x="4412218" y="88900"/>
                      <a:pt x="4425504" y="85090"/>
                    </a:cubicBezTo>
                    <a:cubicBezTo>
                      <a:pt x="4428825" y="83820"/>
                      <a:pt x="4435468" y="82550"/>
                      <a:pt x="4511861" y="83820"/>
                    </a:cubicBezTo>
                    <a:lnTo>
                      <a:pt x="4518504" y="83820"/>
                    </a:lnTo>
                    <a:cubicBezTo>
                      <a:pt x="4528469" y="82550"/>
                      <a:pt x="4535112" y="81280"/>
                      <a:pt x="4538433" y="80010"/>
                    </a:cubicBezTo>
                    <a:cubicBezTo>
                      <a:pt x="4624791" y="78740"/>
                      <a:pt x="4654684" y="77470"/>
                      <a:pt x="4677934" y="76200"/>
                    </a:cubicBezTo>
                    <a:lnTo>
                      <a:pt x="4760971" y="78740"/>
                    </a:lnTo>
                    <a:cubicBezTo>
                      <a:pt x="4790864" y="80010"/>
                      <a:pt x="4807471" y="80010"/>
                      <a:pt x="4817436" y="81280"/>
                    </a:cubicBezTo>
                    <a:lnTo>
                      <a:pt x="4817436" y="90170"/>
                    </a:lnTo>
                    <a:lnTo>
                      <a:pt x="5212690" y="92710"/>
                    </a:lnTo>
                    <a:lnTo>
                      <a:pt x="5199404" y="91440"/>
                    </a:lnTo>
                    <a:cubicBezTo>
                      <a:pt x="5225975" y="90170"/>
                      <a:pt x="5279119" y="87630"/>
                      <a:pt x="5315655" y="87630"/>
                    </a:cubicBezTo>
                    <a:cubicBezTo>
                      <a:pt x="5395370" y="85090"/>
                      <a:pt x="5428585" y="83820"/>
                      <a:pt x="5440865" y="81280"/>
                    </a:cubicBezTo>
                    <a:lnTo>
                      <a:pt x="5451025" y="81280"/>
                    </a:lnTo>
                    <a:lnTo>
                      <a:pt x="5453565" y="85090"/>
                    </a:lnTo>
                    <a:lnTo>
                      <a:pt x="5453565" y="63500"/>
                    </a:lnTo>
                    <a:lnTo>
                      <a:pt x="5456105" y="63500"/>
                    </a:lnTo>
                    <a:lnTo>
                      <a:pt x="5454835" y="85090"/>
                    </a:lnTo>
                    <a:lnTo>
                      <a:pt x="5458645" y="83820"/>
                    </a:lnTo>
                    <a:cubicBezTo>
                      <a:pt x="5464995" y="82550"/>
                      <a:pt x="5490395" y="81280"/>
                      <a:pt x="5517065" y="80010"/>
                    </a:cubicBezTo>
                    <a:lnTo>
                      <a:pt x="5517065" y="85090"/>
                    </a:lnTo>
                    <a:cubicBezTo>
                      <a:pt x="5541195" y="86360"/>
                      <a:pt x="5561515" y="85090"/>
                      <a:pt x="5581835" y="82550"/>
                    </a:cubicBezTo>
                    <a:cubicBezTo>
                      <a:pt x="5608505" y="80010"/>
                      <a:pt x="5635175" y="77470"/>
                      <a:pt x="5672005" y="82550"/>
                    </a:cubicBezTo>
                    <a:cubicBezTo>
                      <a:pt x="5680895" y="82550"/>
                      <a:pt x="5693595" y="85090"/>
                      <a:pt x="5706295" y="86360"/>
                    </a:cubicBezTo>
                    <a:cubicBezTo>
                      <a:pt x="5734235" y="90170"/>
                      <a:pt x="5744395" y="91440"/>
                      <a:pt x="5749475" y="86360"/>
                    </a:cubicBezTo>
                    <a:lnTo>
                      <a:pt x="5750745" y="85090"/>
                    </a:lnTo>
                    <a:cubicBezTo>
                      <a:pt x="5758365" y="85090"/>
                      <a:pt x="5765985" y="85090"/>
                      <a:pt x="5774875" y="83820"/>
                    </a:cubicBezTo>
                    <a:cubicBezTo>
                      <a:pt x="5797735" y="82550"/>
                      <a:pt x="5820595" y="81280"/>
                      <a:pt x="5847265" y="85090"/>
                    </a:cubicBezTo>
                    <a:lnTo>
                      <a:pt x="5849805" y="85090"/>
                    </a:lnTo>
                    <a:cubicBezTo>
                      <a:pt x="5851075" y="85090"/>
                      <a:pt x="5852345" y="85090"/>
                      <a:pt x="5852345" y="83820"/>
                    </a:cubicBezTo>
                    <a:lnTo>
                      <a:pt x="5866315" y="86360"/>
                    </a:lnTo>
                    <a:cubicBezTo>
                      <a:pt x="5879015" y="88900"/>
                      <a:pt x="5901875" y="87630"/>
                      <a:pt x="5922195" y="86360"/>
                    </a:cubicBezTo>
                    <a:cubicBezTo>
                      <a:pt x="5932355" y="86360"/>
                      <a:pt x="5943785" y="85090"/>
                      <a:pt x="5950135" y="85090"/>
                    </a:cubicBezTo>
                    <a:lnTo>
                      <a:pt x="5951405" y="90170"/>
                    </a:lnTo>
                    <a:cubicBezTo>
                      <a:pt x="5972995" y="83820"/>
                      <a:pt x="5999665" y="83820"/>
                      <a:pt x="6030145" y="85090"/>
                    </a:cubicBezTo>
                    <a:cubicBezTo>
                      <a:pt x="6054275" y="86360"/>
                      <a:pt x="6082215" y="86360"/>
                      <a:pt x="6111425" y="83820"/>
                    </a:cubicBezTo>
                    <a:lnTo>
                      <a:pt x="6107615" y="87630"/>
                    </a:lnTo>
                    <a:lnTo>
                      <a:pt x="6130475" y="85090"/>
                    </a:lnTo>
                    <a:cubicBezTo>
                      <a:pt x="6133015" y="85090"/>
                      <a:pt x="6135555" y="85090"/>
                      <a:pt x="6139365" y="83820"/>
                    </a:cubicBezTo>
                    <a:lnTo>
                      <a:pt x="6140635" y="90170"/>
                    </a:lnTo>
                    <a:cubicBezTo>
                      <a:pt x="6157145" y="88900"/>
                      <a:pt x="6173655" y="87630"/>
                      <a:pt x="6195245" y="88900"/>
                    </a:cubicBezTo>
                    <a:lnTo>
                      <a:pt x="6199055" y="88900"/>
                    </a:lnTo>
                    <a:lnTo>
                      <a:pt x="6209215" y="90170"/>
                    </a:lnTo>
                    <a:lnTo>
                      <a:pt x="6209215" y="109220"/>
                    </a:lnTo>
                    <a:lnTo>
                      <a:pt x="6221915" y="109220"/>
                    </a:lnTo>
                    <a:lnTo>
                      <a:pt x="6221915" y="115570"/>
                    </a:lnTo>
                    <a:cubicBezTo>
                      <a:pt x="6220645" y="129540"/>
                      <a:pt x="6219375" y="138430"/>
                      <a:pt x="6216835" y="148590"/>
                    </a:cubicBezTo>
                    <a:lnTo>
                      <a:pt x="6216835" y="151130"/>
                    </a:lnTo>
                    <a:cubicBezTo>
                      <a:pt x="6211755" y="176530"/>
                      <a:pt x="6207945" y="201930"/>
                      <a:pt x="6209215" y="271780"/>
                    </a:cubicBezTo>
                    <a:lnTo>
                      <a:pt x="6213025" y="271780"/>
                    </a:lnTo>
                    <a:cubicBezTo>
                      <a:pt x="6211755" y="293370"/>
                      <a:pt x="6210485" y="311150"/>
                      <a:pt x="6207945" y="321310"/>
                    </a:cubicBezTo>
                    <a:cubicBezTo>
                      <a:pt x="6207945" y="369570"/>
                      <a:pt x="6209215" y="372110"/>
                      <a:pt x="6215565" y="372110"/>
                    </a:cubicBezTo>
                    <a:cubicBezTo>
                      <a:pt x="6215565" y="384810"/>
                      <a:pt x="6216835" y="394970"/>
                      <a:pt x="6219375" y="407670"/>
                    </a:cubicBezTo>
                    <a:cubicBezTo>
                      <a:pt x="6220645" y="417830"/>
                      <a:pt x="6223185" y="429260"/>
                      <a:pt x="6223185" y="443230"/>
                    </a:cubicBezTo>
                    <a:lnTo>
                      <a:pt x="6218105" y="443230"/>
                    </a:lnTo>
                    <a:lnTo>
                      <a:pt x="6218105" y="449580"/>
                    </a:lnTo>
                    <a:cubicBezTo>
                      <a:pt x="6215565" y="513080"/>
                      <a:pt x="6219375" y="520700"/>
                      <a:pt x="6223185" y="528320"/>
                    </a:cubicBezTo>
                    <a:cubicBezTo>
                      <a:pt x="6224455" y="530860"/>
                      <a:pt x="6225725" y="534670"/>
                      <a:pt x="6226995" y="544830"/>
                    </a:cubicBezTo>
                    <a:lnTo>
                      <a:pt x="6218105" y="546100"/>
                    </a:lnTo>
                    <a:close/>
                    <a:moveTo>
                      <a:pt x="6221915" y="756920"/>
                    </a:moveTo>
                    <a:lnTo>
                      <a:pt x="6219375" y="751840"/>
                    </a:lnTo>
                    <a:lnTo>
                      <a:pt x="6220645" y="745490"/>
                    </a:lnTo>
                    <a:cubicBezTo>
                      <a:pt x="6221915" y="750570"/>
                      <a:pt x="6221915" y="754380"/>
                      <a:pt x="6221915" y="756920"/>
                    </a:cubicBezTo>
                    <a:close/>
                    <a:moveTo>
                      <a:pt x="73660" y="2716530"/>
                    </a:moveTo>
                    <a:lnTo>
                      <a:pt x="76200" y="2721610"/>
                    </a:lnTo>
                    <a:lnTo>
                      <a:pt x="74930" y="2727960"/>
                    </a:lnTo>
                    <a:cubicBezTo>
                      <a:pt x="73660" y="2724150"/>
                      <a:pt x="73660" y="2720340"/>
                      <a:pt x="73660" y="2716530"/>
                    </a:cubicBezTo>
                    <a:close/>
                    <a:moveTo>
                      <a:pt x="6257475" y="628650"/>
                    </a:moveTo>
                    <a:lnTo>
                      <a:pt x="6257475" y="619760"/>
                    </a:lnTo>
                    <a:cubicBezTo>
                      <a:pt x="6257475" y="623570"/>
                      <a:pt x="6258745" y="626110"/>
                      <a:pt x="6258745" y="628650"/>
                    </a:cubicBezTo>
                    <a:lnTo>
                      <a:pt x="6257475" y="628650"/>
                    </a:lnTo>
                    <a:close/>
                    <a:moveTo>
                      <a:pt x="6286685" y="1320800"/>
                    </a:moveTo>
                    <a:lnTo>
                      <a:pt x="6282875" y="1319530"/>
                    </a:lnTo>
                    <a:cubicBezTo>
                      <a:pt x="6284145" y="1319530"/>
                      <a:pt x="6285415" y="1320800"/>
                      <a:pt x="6286685" y="1320800"/>
                    </a:cubicBezTo>
                    <a:close/>
                  </a:path>
                </a:pathLst>
              </a:custGeom>
              <a:grpFill/>
            </p:spPr>
          </p:sp>
        </p:grpSp>
      </p:grpSp>
      <p:sp>
        <p:nvSpPr>
          <p:cNvPr id="3" name="TextBox 2">
            <a:extLst>
              <a:ext uri="{FF2B5EF4-FFF2-40B4-BE49-F238E27FC236}">
                <a16:creationId xmlns:a16="http://schemas.microsoft.com/office/drawing/2014/main" id="{C35C78F8-DD8B-4D94-19BB-9520107FD2DD}"/>
              </a:ext>
            </a:extLst>
          </p:cNvPr>
          <p:cNvSpPr txBox="1"/>
          <p:nvPr/>
        </p:nvSpPr>
        <p:spPr>
          <a:xfrm>
            <a:off x="1142996" y="2235617"/>
            <a:ext cx="16002000" cy="301383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1"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Luật chơi: </a:t>
            </a: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t>
            </a:r>
            <a:r>
              <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hia lớp thành 2 đội và thi đua nhau trả lời, khoanh tròn vào đáp án đặt trước câu trả lời đúng. Đội nào trả lời được đúng và nhanh nhất sẽ là đội chiến thắng</a:t>
            </a: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TextBox 11">
            <a:extLst>
              <a:ext uri="{FF2B5EF4-FFF2-40B4-BE49-F238E27FC236}">
                <a16:creationId xmlns:a16="http://schemas.microsoft.com/office/drawing/2014/main" id="{3713F6BD-5F7C-7699-F6C2-E03DD55C47A9}"/>
              </a:ext>
            </a:extLst>
          </p:cNvPr>
          <p:cNvSpPr txBox="1"/>
          <p:nvPr/>
        </p:nvSpPr>
        <p:spPr>
          <a:xfrm>
            <a:off x="3487991" y="917672"/>
            <a:ext cx="11312010"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197" normalizeH="0" baseline="0" noProof="0">
                <a:ln>
                  <a:noFill/>
                </a:ln>
                <a:solidFill>
                  <a:srgbClr val="057F97"/>
                </a:solidFill>
                <a:effectLst/>
                <a:uLnTx/>
                <a:uFillTx/>
                <a:latin typeface="Arial" panose="020B0604020202020204" pitchFamily="34" charset="0"/>
                <a:ea typeface="+mn-ea"/>
                <a:cs typeface="Arial" panose="020B0604020202020204" pitchFamily="34" charset="0"/>
              </a:rPr>
              <a:t>TRÒ CHƠI “AI NHANH HƠN”</a:t>
            </a:r>
            <a:endParaRPr kumimoji="0" lang="en-US" sz="6000" b="1" i="0" u="none" strike="noStrike" kern="1200" cap="none" spc="197" normalizeH="0" baseline="0" noProof="0" dirty="0">
              <a:ln>
                <a:noFill/>
              </a:ln>
              <a:solidFill>
                <a:srgbClr val="057F97"/>
              </a:solidFill>
              <a:effectLst/>
              <a:uLnTx/>
              <a:uFillTx/>
              <a:latin typeface="Arial" panose="020B0604020202020204" pitchFamily="34" charset="0"/>
              <a:ea typeface="+mn-ea"/>
              <a:cs typeface="Arial" panose="020B0604020202020204" pitchFamily="34" charset="0"/>
            </a:endParaRPr>
          </a:p>
        </p:txBody>
      </p:sp>
      <p:pic>
        <p:nvPicPr>
          <p:cNvPr id="2" name="Picture 13">
            <a:extLst>
              <a:ext uri="{FF2B5EF4-FFF2-40B4-BE49-F238E27FC236}">
                <a16:creationId xmlns:a16="http://schemas.microsoft.com/office/drawing/2014/main" id="{A2E735AD-16E7-DF86-C502-53FFE3812F66}"/>
              </a:ext>
            </a:extLst>
          </p:cNvPr>
          <p:cNvPicPr>
            <a:picLocks noChangeAspect="1"/>
          </p:cNvPicPr>
          <p:nvPr/>
        </p:nvPicPr>
        <p:blipFill>
          <a:blip r:embed="rId2"/>
          <a:srcRect/>
          <a:stretch>
            <a:fillRect/>
          </a:stretch>
        </p:blipFill>
        <p:spPr>
          <a:xfrm>
            <a:off x="2619525" y="5589377"/>
            <a:ext cx="13048949" cy="4697623"/>
          </a:xfrm>
          <a:prstGeom prst="rect">
            <a:avLst/>
          </a:prstGeom>
        </p:spPr>
      </p:pic>
    </p:spTree>
    <p:extLst>
      <p:ext uri="{BB962C8B-B14F-4D97-AF65-F5344CB8AC3E}">
        <p14:creationId xmlns:p14="http://schemas.microsoft.com/office/powerpoint/2010/main" val="3363173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2E6035C0-AC96-74CB-34DF-FD5747606B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830235"/>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kumimoji="0" lang="en-US"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1</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Sự kiện nào đã mở đầu quá trình xâm chiếm, áp đặt sự thống trị, biến các nước Đông Nam Á thành thuộc địa của thực dân phương Tây?</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600201" y="7020985"/>
            <a:ext cx="7221794" cy="27432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vi-VN" sz="3200" noProof="1">
                <a:solidFill>
                  <a:prstClr val="black"/>
                </a:solidFill>
                <a:cs typeface="Arial" panose="020B0604020202020204" pitchFamily="34" charset="0"/>
              </a:rPr>
              <a:t>Năm 1511, Bồ Đào Nha đánh chiếm vương quốc Ma-lắc-ca, làm chủ cửa ngõ đi từ Ấn Độ Dương vào vùng Biển Đông.</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00198" y="4000500"/>
            <a:ext cx="7221794" cy="27432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en-US" sz="3200" noProof="1">
                <a:solidFill>
                  <a:prstClr val="black"/>
                </a:solidFill>
                <a:latin typeface="Arial" panose="020B0604020202020204" pitchFamily="34" charset="0"/>
                <a:cs typeface="Arial" panose="020B0604020202020204" pitchFamily="34" charset="0"/>
              </a:rPr>
              <a:t>Anh chiếm toàn bộ bán đảo Ma-lay-a, phía Bắc đảo Booc-nê-ô và Miến Điện (Mi-an-ma ngày nay).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441871" y="4000500"/>
            <a:ext cx="7221794" cy="27432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200" noProof="1">
                <a:solidFill>
                  <a:prstClr val="black"/>
                </a:solidFill>
                <a:cs typeface="Arial" panose="020B0604020202020204" pitchFamily="34" charset="0"/>
              </a:rPr>
              <a:t>Pháp đặt ách đô hộ lên ba nước Đông Dương.</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441870" y="7020985"/>
            <a:ext cx="7221794" cy="27432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200" noProof="1">
                <a:solidFill>
                  <a:prstClr val="black"/>
                </a:solidFill>
                <a:cs typeface="Arial" panose="020B0604020202020204" pitchFamily="34" charset="0"/>
              </a:rPr>
              <a:t>Tây Ban Nha, sau đó là Mỹ chiếm Phi-lip-pin.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50" y="7752393"/>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68699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741228"/>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468699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0253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14F76B4B-57E0-5E8A-B41A-ED84A35A45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647700"/>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2</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Điều gì đã tạo nên sự chia rẽ dân tộc, tôn giáo và tạo nên khoảng cách giữa các quốc gia trong khu vực Đông Nam Á?</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530928" y="3893123"/>
            <a:ext cx="7329056" cy="28194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200" noProof="1">
                <a:solidFill>
                  <a:prstClr val="black"/>
                </a:solidFill>
                <a:latin typeface="Arial" panose="020B0604020202020204" pitchFamily="34" charset="0"/>
                <a:cs typeface="Arial" panose="020B0604020202020204" pitchFamily="34" charset="0"/>
              </a:rPr>
              <a:t>Chính quyền thực dân </a:t>
            </a:r>
            <a:r>
              <a:rPr lang="en-US" sz="3200" noProof="1">
                <a:solidFill>
                  <a:prstClr val="black"/>
                </a:solidFill>
                <a:latin typeface="Arial" panose="020B0604020202020204" pitchFamily="34" charset="0"/>
                <a:cs typeface="Arial" panose="020B0604020202020204" pitchFamily="34" charset="0"/>
              </a:rPr>
              <a:t>thực thi chính sách “chia để trị”.</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530928" y="6941123"/>
            <a:ext cx="7329056" cy="28194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en-US" sz="3200" noProof="1">
                <a:solidFill>
                  <a:prstClr val="black"/>
                </a:solidFill>
                <a:latin typeface="Arial" panose="020B0604020202020204" pitchFamily="34" charset="0"/>
                <a:cs typeface="Arial" panose="020B0604020202020204" pitchFamily="34" charset="0"/>
              </a:rPr>
              <a:t>Triều đình phong kiến đầu hàng, lệ thuộc vào chính quyền thực dân.</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372601" y="3893123"/>
            <a:ext cx="7329056" cy="28194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200" noProof="1">
                <a:solidFill>
                  <a:prstClr val="black"/>
                </a:solidFill>
                <a:cs typeface="Arial" panose="020B0604020202020204" pitchFamily="34" charset="0"/>
              </a:rPr>
              <a:t>Quan chức thực dân trực tiếp cai trị ở Trung ương.</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372600" y="6941123"/>
            <a:ext cx="7329056" cy="28194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200" noProof="1">
                <a:solidFill>
                  <a:prstClr val="black"/>
                </a:solidFill>
                <a:cs typeface="Arial" panose="020B0604020202020204" pitchFamily="34" charset="0"/>
              </a:rPr>
              <a:t>Quan chức thực dân cử người bản xứ cai quản ở địa phương.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47" y="5013343"/>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979664"/>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775858"/>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3" y="7775858"/>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BDABD2D2-DB25-AF19-D494-E6D203A44C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571500"/>
            <a:ext cx="14644256" cy="320040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3</a:t>
            </a:r>
            <a:r>
              <a:rPr kumimoji="0" lang="en-US"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Ý nào dưới đây </a:t>
            </a:r>
            <a:r>
              <a:rPr lang="vi-VN" sz="4000" b="1" i="1" noProof="1">
                <a:solidFill>
                  <a:prstClr val="black"/>
                </a:solidFill>
                <a:cs typeface="Arial" panose="020B0604020202020204" pitchFamily="34" charset="0"/>
              </a:rPr>
              <a:t>không đúng </a:t>
            </a:r>
            <a:r>
              <a:rPr lang="vi-VN" sz="4000" noProof="1">
                <a:solidFill>
                  <a:prstClr val="black"/>
                </a:solidFill>
                <a:cs typeface="Arial" panose="020B0604020202020204" pitchFamily="34" charset="0"/>
              </a:rPr>
              <a:t>khi nói về tình hình kinh tế của các nước Đông Nam Á dưới ách đô hộ của thực dân phương Tây?</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372600" y="6937257"/>
            <a:ext cx="72528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200" noProof="1">
                <a:solidFill>
                  <a:prstClr val="black"/>
                </a:solidFill>
                <a:latin typeface="Arial" panose="020B0604020202020204" pitchFamily="34" charset="0"/>
                <a:cs typeface="Arial" panose="020B0604020202020204" pitchFamily="34" charset="0"/>
              </a:rPr>
              <a:t>Chính quyền thực dân thực hiện chính sách </a:t>
            </a:r>
            <a:r>
              <a:rPr lang="en-US" sz="3200" noProof="1">
                <a:solidFill>
                  <a:prstClr val="black"/>
                </a:solidFill>
                <a:latin typeface="Arial" panose="020B0604020202020204" pitchFamily="34" charset="0"/>
                <a:cs typeface="Arial" panose="020B0604020202020204" pitchFamily="34" charset="0"/>
              </a:rPr>
              <a:t>“chia để trị”, “đồng hóa”, “ngu dân”.</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530928" y="4000502"/>
            <a:ext cx="72528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200" noProof="1">
                <a:solidFill>
                  <a:prstClr val="black"/>
                </a:solidFill>
                <a:cs typeface="Arial" panose="020B0604020202020204" pitchFamily="34" charset="0"/>
              </a:rPr>
              <a:t>Nhiều đồn điền thực dân xuất hiện ở khắp các nước Đông Nam Á thời kì này.</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530928" y="6937257"/>
            <a:ext cx="72528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vi-VN" sz="3200" noProof="1">
                <a:solidFill>
                  <a:prstClr val="black"/>
                </a:solidFill>
                <a:cs typeface="Arial" panose="020B0604020202020204" pitchFamily="34" charset="0"/>
              </a:rPr>
              <a:t>Các ngành công nghiệp, chế biến, sản xuất hàng tiêu dùng được chính quyền thực dân chú trọng đầu tư.</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372600" y="4000500"/>
            <a:ext cx="72528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200" noProof="1">
                <a:solidFill>
                  <a:prstClr val="black"/>
                </a:solidFill>
                <a:cs typeface="Arial" panose="020B0604020202020204" pitchFamily="34" charset="0"/>
              </a:rPr>
              <a:t>Chính quyền thực dân thực hiện chính sách cướp đoạt ruộng đất</a:t>
            </a:r>
            <a:r>
              <a:rPr lang="en-US" sz="3200" noProof="1">
                <a:solidFill>
                  <a:prstClr val="black"/>
                </a:solidFill>
                <a:latin typeface="Arial" panose="020B0604020202020204" pitchFamily="34" charset="0"/>
                <a:cs typeface="Arial" panose="020B0604020202020204" pitchFamily="34" charset="0"/>
              </a:rPr>
              <a:t>, “cưỡng bức trồng trọt”</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835195"/>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7812865"/>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764864"/>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4764865"/>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415770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2E6035C0-AC96-74CB-34DF-FD5747606B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830235"/>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4</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Thung lung Kin-ta – nơi sản xuất thiếc đứng đầu trên thế giới của thực dân Anh thuộc quốc gia nào?</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018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lang="vi-VN" sz="4400" noProof="1">
                <a:solidFill>
                  <a:prstClr val="black"/>
                </a:solidFill>
                <a:cs typeface="Arial" panose="020B0604020202020204" pitchFamily="34" charset="0"/>
              </a:rPr>
              <a:t>Ma-lai-xi-a.</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280016"/>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4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en-US" sz="4400" noProof="1">
                <a:solidFill>
                  <a:prstClr val="black"/>
                </a:solidFill>
                <a:latin typeface="Arial" panose="020B0604020202020204" pitchFamily="34" charset="0"/>
                <a:cs typeface="Arial" panose="020B0604020202020204" pitchFamily="34" charset="0"/>
              </a:rPr>
              <a:t>Mi-an-ma. </a:t>
            </a:r>
            <a:endParaRPr kumimoji="0" lang="vi-VN" sz="44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280016"/>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lang="vi-VN" sz="4400" noProof="1">
                <a:solidFill>
                  <a:prstClr val="black"/>
                </a:solidFill>
                <a:cs typeface="Arial" panose="020B0604020202020204" pitchFamily="34" charset="0"/>
              </a:rPr>
              <a:t>Lào.</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18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lang="vi-VN" sz="4400" noProof="1">
                <a:solidFill>
                  <a:prstClr val="black"/>
                </a:solidFill>
                <a:cs typeface="Arial" panose="020B0604020202020204" pitchFamily="34" charset="0"/>
              </a:rPr>
              <a:t>Cam-pu-chia. </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50" y="7458675"/>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68699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44751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468699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99732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14F76B4B-57E0-5E8A-B41A-ED84A35A45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831277"/>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5</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Tầng lớp mới xuất hiện trong thời kì thực dân phương Tây đô hộ là:</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4351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600" noProof="1">
                <a:solidFill>
                  <a:prstClr val="black"/>
                </a:solidFill>
                <a:cs typeface="Arial" panose="020B0604020202020204" pitchFamily="34" charset="0"/>
              </a:rPr>
              <a:t>Tiểu tư sản.</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712470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vi-VN" sz="3600" noProof="1">
                <a:solidFill>
                  <a:prstClr val="black"/>
                </a:solidFill>
                <a:cs typeface="Arial" panose="020B0604020202020204" pitchFamily="34" charset="0"/>
              </a:rPr>
              <a:t>Địa chủ.</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351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600" noProof="1">
                <a:solidFill>
                  <a:prstClr val="black"/>
                </a:solidFill>
                <a:cs typeface="Arial" panose="020B0604020202020204" pitchFamily="34" charset="0"/>
              </a:rPr>
              <a:t>Nông dân.</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12470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600" noProof="1">
                <a:solidFill>
                  <a:prstClr val="black"/>
                </a:solidFill>
                <a:cs typeface="Arial" panose="020B0604020202020204" pitchFamily="34" charset="0"/>
              </a:rPr>
              <a:t>Chủ nô. </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47" y="519692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5163241"/>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959435"/>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3" y="7959435"/>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382701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2E6035C0-AC96-74CB-34DF-FD5747606B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830235"/>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6</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latin typeface="Arial" panose="020B0604020202020204" pitchFamily="34" charset="0"/>
                <a:cs typeface="Arial" panose="020B0604020202020204" pitchFamily="34" charset="0"/>
              </a:rPr>
              <a:t>Quá trình đấu tranh chống thực dân phương Tây ở các nước Đông Nam </a:t>
            </a:r>
            <a:r>
              <a:rPr lang="en-US" sz="4000" noProof="1">
                <a:solidFill>
                  <a:prstClr val="black"/>
                </a:solidFill>
                <a:latin typeface="Arial" panose="020B0604020202020204" pitchFamily="34" charset="0"/>
                <a:cs typeface="Arial" panose="020B0604020202020204" pitchFamily="34" charset="0"/>
              </a:rPr>
              <a:t>Á </a:t>
            </a:r>
            <a:r>
              <a:rPr lang="vi-VN" sz="4000" noProof="1">
                <a:solidFill>
                  <a:prstClr val="black"/>
                </a:solidFill>
                <a:latin typeface="Arial" panose="020B0604020202020204" pitchFamily="34" charset="0"/>
                <a:cs typeface="Arial" panose="020B0604020202020204" pitchFamily="34" charset="0"/>
              </a:rPr>
              <a:t>tuy khác nhau về thời điểm</a:t>
            </a:r>
            <a:r>
              <a:rPr lang="en-US" sz="4000" noProof="1">
                <a:solidFill>
                  <a:prstClr val="black"/>
                </a:solidFill>
                <a:latin typeface="Arial" panose="020B0604020202020204" pitchFamily="34" charset="0"/>
                <a:cs typeface="Arial" panose="020B0604020202020204" pitchFamily="34" charset="0"/>
              </a:rPr>
              <a:t>, hình thức đấu tranh</a:t>
            </a:r>
            <a:r>
              <a:rPr lang="vi-VN" sz="4000" noProof="1">
                <a:solidFill>
                  <a:prstClr val="black"/>
                </a:solidFill>
                <a:latin typeface="Arial" panose="020B0604020202020204" pitchFamily="34" charset="0"/>
                <a:cs typeface="Arial" panose="020B0604020202020204" pitchFamily="34" charset="0"/>
              </a:rPr>
              <a:t> nhưng đều cùng mục đích là:</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018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en-US" sz="3600" noProof="1">
                <a:solidFill>
                  <a:prstClr val="black"/>
                </a:solidFill>
                <a:latin typeface="Arial" panose="020B0604020202020204" pitchFamily="34" charset="0"/>
                <a:cs typeface="Arial" panose="020B0604020202020204" pitchFamily="34" charset="0"/>
              </a:rPr>
              <a:t>Chống lại ách cai trị bất công của chế độ thực dân.</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280016"/>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600" noProof="1">
                <a:solidFill>
                  <a:prstClr val="black"/>
                </a:solidFill>
                <a:latin typeface="Arial" panose="020B0604020202020204" pitchFamily="34" charset="0"/>
                <a:cs typeface="Arial" panose="020B0604020202020204" pitchFamily="34" charset="0"/>
              </a:rPr>
              <a:t>Xóa bỏ chế độ “cưỡng bức trồng trọt” và chính sách cướp đoạt ruộng đất.</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280016"/>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600" noProof="1">
                <a:solidFill>
                  <a:prstClr val="black"/>
                </a:solidFill>
                <a:cs typeface="Arial" panose="020B0604020202020204" pitchFamily="34" charset="0"/>
              </a:rPr>
              <a:t>Xóa bỏ nền thống trị kì thị chủng tộc và chính sách “ngu dân”.</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18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600" noProof="1">
                <a:solidFill>
                  <a:prstClr val="black"/>
                </a:solidFill>
                <a:cs typeface="Arial" panose="020B0604020202020204" pitchFamily="34" charset="0"/>
              </a:rPr>
              <a:t>Chống lại chính sách độc quyền cây hương liệu.</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50" y="7458675"/>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68699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44751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468699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95146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D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5266" b="5576"/>
          <a:stretch>
            <a:fillRect/>
          </a:stretch>
        </p:blipFill>
        <p:spPr>
          <a:xfrm>
            <a:off x="-421296" y="1952181"/>
            <a:ext cx="3149871" cy="83348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0482"/>
          <a:stretch>
            <a:fillRect/>
          </a:stretch>
        </p:blipFill>
        <p:spPr>
          <a:xfrm>
            <a:off x="10007883" y="7662926"/>
            <a:ext cx="8590005" cy="262407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982"/>
          <a:stretch>
            <a:fillRect/>
          </a:stretch>
        </p:blipFill>
        <p:spPr>
          <a:xfrm>
            <a:off x="2393758" y="7796128"/>
            <a:ext cx="7932467" cy="249087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47405"/>
          <a:stretch>
            <a:fillRect/>
          </a:stretch>
        </p:blipFill>
        <p:spPr>
          <a:xfrm>
            <a:off x="456657" y="5886450"/>
            <a:ext cx="2353207" cy="4400550"/>
          </a:xfrm>
          <a:prstGeom prst="rect">
            <a:avLst/>
          </a:prstGeom>
        </p:spPr>
      </p:pic>
      <p:sp>
        <p:nvSpPr>
          <p:cNvPr id="8" name="TextBox 7">
            <a:extLst>
              <a:ext uri="{FF2B5EF4-FFF2-40B4-BE49-F238E27FC236}">
                <a16:creationId xmlns:a16="http://schemas.microsoft.com/office/drawing/2014/main" id="{72DA9AEE-C97C-97C2-1201-0C6A4BA0D121}"/>
              </a:ext>
            </a:extLst>
          </p:cNvPr>
          <p:cNvSpPr txBox="1"/>
          <p:nvPr/>
        </p:nvSpPr>
        <p:spPr>
          <a:xfrm>
            <a:off x="1296490" y="1263844"/>
            <a:ext cx="15695019" cy="6560642"/>
          </a:xfrm>
          <a:prstGeom prst="rect">
            <a:avLst/>
          </a:prstGeom>
          <a:noFill/>
        </p:spPr>
        <p:txBody>
          <a:bodyPr wrap="square">
            <a:spAutoFit/>
          </a:bodyPr>
          <a:lstStyle/>
          <a:p>
            <a:pPr algn="ctr">
              <a:lnSpc>
                <a:spcPct val="150000"/>
              </a:lnSpc>
              <a:spcBef>
                <a:spcPts val="100"/>
              </a:spcBef>
              <a:spcAft>
                <a:spcPts val="100"/>
              </a:spcAft>
            </a:pPr>
            <a:r>
              <a:rPr lang="vi-VN" sz="7200" b="1">
                <a:solidFill>
                  <a:srgbClr val="FFFF00"/>
                </a:solidFill>
                <a:latin typeface="Arial" panose="020B0604020202020204" pitchFamily="34" charset="0"/>
                <a:ea typeface="Times New Roman" panose="02020603050405020304" pitchFamily="18" charset="0"/>
                <a:cs typeface="Arial" panose="020B0604020202020204" pitchFamily="34" charset="0"/>
              </a:rPr>
              <a:t>CHƯƠNG 2</a:t>
            </a:r>
            <a:r>
              <a:rPr lang="en-US" sz="7200" b="1">
                <a:solidFill>
                  <a:srgbClr val="FFFF00"/>
                </a:solidFill>
                <a:latin typeface="Arial" panose="020B0604020202020204" pitchFamily="34" charset="0"/>
                <a:ea typeface="Times New Roman" panose="02020603050405020304" pitchFamily="18" charset="0"/>
                <a:cs typeface="Arial" panose="020B0604020202020204" pitchFamily="34" charset="0"/>
              </a:rPr>
              <a:t> – BÀI 3: </a:t>
            </a:r>
          </a:p>
          <a:p>
            <a:pPr algn="ctr">
              <a:lnSpc>
                <a:spcPct val="150000"/>
              </a:lnSpc>
              <a:spcBef>
                <a:spcPts val="100"/>
              </a:spcBef>
              <a:spcAft>
                <a:spcPts val="100"/>
              </a:spcAft>
            </a:pPr>
            <a:r>
              <a:rPr lang="en-US" sz="7200" b="1">
                <a:solidFill>
                  <a:schemeClr val="bg1"/>
                </a:solidFill>
                <a:latin typeface="Arial" panose="020B0604020202020204" pitchFamily="34" charset="0"/>
                <a:ea typeface="Times New Roman" panose="02020603050405020304" pitchFamily="18" charset="0"/>
                <a:cs typeface="Arial" panose="020B0604020202020204" pitchFamily="34" charset="0"/>
              </a:rPr>
              <a:t>TÌNH HÌNH </a:t>
            </a:r>
            <a:r>
              <a:rPr lang="vi-VN" sz="7200" b="1">
                <a:solidFill>
                  <a:schemeClr val="bg1"/>
                </a:solidFill>
                <a:ea typeface="Times New Roman" panose="02020603050405020304" pitchFamily="18" charset="0"/>
                <a:cs typeface="Arial" panose="020B0604020202020204" pitchFamily="34" charset="0"/>
              </a:rPr>
              <a:t>ĐÔNG NAM Á </a:t>
            </a:r>
            <a:endParaRPr lang="en-US" sz="7200" b="1">
              <a:solidFill>
                <a:schemeClr val="bg1"/>
              </a:solidFill>
              <a:ea typeface="Times New Roman" panose="02020603050405020304" pitchFamily="18" charset="0"/>
              <a:cs typeface="Arial" panose="020B0604020202020204" pitchFamily="34" charset="0"/>
            </a:endParaRPr>
          </a:p>
          <a:p>
            <a:pPr algn="ctr">
              <a:lnSpc>
                <a:spcPct val="150000"/>
              </a:lnSpc>
              <a:spcBef>
                <a:spcPts val="100"/>
              </a:spcBef>
              <a:spcAft>
                <a:spcPts val="100"/>
              </a:spcAft>
            </a:pPr>
            <a:r>
              <a:rPr lang="vi-VN" sz="7200" b="1">
                <a:solidFill>
                  <a:schemeClr val="bg1"/>
                </a:solidFill>
                <a:ea typeface="Times New Roman" panose="02020603050405020304" pitchFamily="18" charset="0"/>
                <a:cs typeface="Arial" panose="020B0604020202020204" pitchFamily="34" charset="0"/>
              </a:rPr>
              <a:t>TỪ NỬA SAU THẾ KỈ XVI </a:t>
            </a:r>
            <a:endParaRPr lang="en-US" sz="7200" b="1">
              <a:solidFill>
                <a:schemeClr val="bg1"/>
              </a:solidFill>
              <a:ea typeface="Times New Roman" panose="02020603050405020304" pitchFamily="18" charset="0"/>
              <a:cs typeface="Arial" panose="020B0604020202020204" pitchFamily="34" charset="0"/>
            </a:endParaRPr>
          </a:p>
          <a:p>
            <a:pPr algn="ctr">
              <a:lnSpc>
                <a:spcPct val="150000"/>
              </a:lnSpc>
              <a:spcBef>
                <a:spcPts val="100"/>
              </a:spcBef>
              <a:spcAft>
                <a:spcPts val="100"/>
              </a:spcAft>
            </a:pPr>
            <a:r>
              <a:rPr lang="vi-VN" sz="7200" b="1">
                <a:solidFill>
                  <a:schemeClr val="bg1"/>
                </a:solidFill>
                <a:ea typeface="Times New Roman" panose="02020603050405020304" pitchFamily="18" charset="0"/>
                <a:cs typeface="Arial" panose="020B0604020202020204" pitchFamily="34" charset="0"/>
              </a:rPr>
              <a:t>ĐẾN GIỮA THẾ KỈ XIX</a:t>
            </a:r>
            <a:endParaRPr lang="en-US" sz="72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02ABF413-BEB9-1E45-015F-981842EF88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0" y="595150"/>
            <a:ext cx="14644256" cy="3465098"/>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7</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Cuộc khởi nghĩa Đi-pô-nê-gô-rô kéo dài bao nhiêu năm?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372600" y="4381500"/>
            <a:ext cx="7093527"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en-US" sz="3600" noProof="1">
                <a:solidFill>
                  <a:prstClr val="black"/>
                </a:solidFill>
                <a:latin typeface="Arial" panose="020B0604020202020204" pitchFamily="34" charset="0"/>
                <a:cs typeface="Arial" panose="020B0604020202020204" pitchFamily="34" charset="0"/>
              </a:rPr>
              <a:t>5</a:t>
            </a:r>
            <a:r>
              <a:rPr lang="vi-VN" sz="3600" noProof="1">
                <a:solidFill>
                  <a:prstClr val="black"/>
                </a:solidFill>
                <a:latin typeface="Arial" panose="020B0604020202020204" pitchFamily="34" charset="0"/>
                <a:cs typeface="Arial" panose="020B0604020202020204" pitchFamily="34" charset="0"/>
              </a:rPr>
              <a:t> năm</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17325" y="4372850"/>
            <a:ext cx="7093527"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600" noProof="1">
                <a:solidFill>
                  <a:prstClr val="black"/>
                </a:solidFill>
                <a:cs typeface="Arial" panose="020B0604020202020204" pitchFamily="34" charset="0"/>
              </a:rPr>
              <a:t>3 năm</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17325" y="7200900"/>
            <a:ext cx="7093527"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en-US" sz="3600" noProof="1">
                <a:solidFill>
                  <a:prstClr val="black"/>
                </a:solidFill>
                <a:latin typeface="Arial" panose="020B0604020202020204" pitchFamily="34" charset="0"/>
                <a:cs typeface="Arial" panose="020B0604020202020204" pitchFamily="34" charset="0"/>
              </a:rPr>
              <a:t>4</a:t>
            </a:r>
            <a:r>
              <a:rPr lang="vi-VN" sz="3600" noProof="1">
                <a:solidFill>
                  <a:prstClr val="black"/>
                </a:solidFill>
                <a:latin typeface="Arial" panose="020B0604020202020204" pitchFamily="34" charset="0"/>
                <a:cs typeface="Arial" panose="020B0604020202020204" pitchFamily="34" charset="0"/>
              </a:rPr>
              <a:t> năm</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372600" y="7200900"/>
            <a:ext cx="7093527"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en-US" sz="3600" noProof="1">
                <a:solidFill>
                  <a:prstClr val="black"/>
                </a:solidFill>
                <a:latin typeface="Arial" panose="020B0604020202020204" pitchFamily="34" charset="0"/>
                <a:cs typeface="Arial" panose="020B0604020202020204" pitchFamily="34" charset="0"/>
              </a:rPr>
              <a:t>6</a:t>
            </a:r>
            <a:r>
              <a:rPr lang="vi-VN" sz="3600" noProof="1">
                <a:solidFill>
                  <a:prstClr val="black"/>
                </a:solidFill>
                <a:latin typeface="Arial" panose="020B0604020202020204" pitchFamily="34" charset="0"/>
                <a:cs typeface="Arial" panose="020B0604020202020204" pitchFamily="34" charset="0"/>
              </a:rPr>
              <a:t> năm</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75184" y="518357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455090" y="7884299"/>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72668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467600" y="4950076"/>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622900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BDABD2D2-DB25-AF19-D494-E6D203A44C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647700"/>
            <a:ext cx="14644256" cy="2910145"/>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8</a:t>
            </a:r>
            <a:r>
              <a:rPr kumimoji="0" lang="en-US"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Tại sao các nước tư bản phương Tây lại có mặt ở Đông Nam Á?</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518072" y="6774182"/>
            <a:ext cx="69480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200" noProof="1">
                <a:solidFill>
                  <a:prstClr val="black"/>
                </a:solidFill>
                <a:cs typeface="Arial" panose="020B0604020202020204" pitchFamily="34" charset="0"/>
              </a:rPr>
              <a:t>Vì đây là vùng đất giàu hương liệu, nguyên liệu, có vị trí quan trọng cho giao thương trên biển.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76400" y="3848102"/>
            <a:ext cx="69480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200" noProof="1">
                <a:solidFill>
                  <a:prstClr val="black"/>
                </a:solidFill>
                <a:cs typeface="Arial" panose="020B0604020202020204" pitchFamily="34" charset="0"/>
              </a:rPr>
              <a:t>Vì tư bản phương Tây có thể dễ dàng phá vỡ trật tự xã hội truyền thống.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676400" y="6774182"/>
            <a:ext cx="69480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vi-VN" sz="3200" noProof="1">
                <a:solidFill>
                  <a:prstClr val="black"/>
                </a:solidFill>
                <a:cs typeface="Arial" panose="020B0604020202020204" pitchFamily="34" charset="0"/>
              </a:rPr>
              <a:t>Vì thực dân phương Tây muốn truyền bá tôn giáo, luật pháp, giáo dục để phục vụ nền cai trị của thực dân.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518072" y="3848100"/>
            <a:ext cx="6948056" cy="27736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200" noProof="1">
                <a:solidFill>
                  <a:prstClr val="black"/>
                </a:solidFill>
                <a:cs typeface="Arial" panose="020B0604020202020204" pitchFamily="34" charset="0"/>
              </a:rPr>
              <a:t>Vì đây là kế hoạch của các cuộc phát kiến địa lí. </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415472"/>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7543110"/>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590359"/>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6" y="4590360"/>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03754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D1C5"/>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14F76B4B-57E0-5E8A-B41A-ED84A35A45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10896" y="0"/>
            <a:ext cx="12266208" cy="10272953"/>
          </a:xfrm>
          <a:prstGeom prst="rect">
            <a:avLst/>
          </a:prstGeom>
        </p:spPr>
      </p:pic>
      <p:sp>
        <p:nvSpPr>
          <p:cNvPr id="2" name="Câu hỏi">
            <a:extLst>
              <a:ext uri="{FF2B5EF4-FFF2-40B4-BE49-F238E27FC236}">
                <a16:creationId xmlns:a16="http://schemas.microsoft.com/office/drawing/2014/main" id="{4ADFFF1A-F500-CC57-185E-00F4826D0836}"/>
              </a:ext>
            </a:extLst>
          </p:cNvPr>
          <p:cNvSpPr/>
          <p:nvPr/>
        </p:nvSpPr>
        <p:spPr>
          <a:xfrm>
            <a:off x="1821872" y="831277"/>
            <a:ext cx="14644256" cy="2992581"/>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en-US" sz="4000" b="1" i="1" noProof="1">
                <a:solidFill>
                  <a:prstClr val="black"/>
                </a:solidFill>
                <a:latin typeface="Arial" panose="020B0604020202020204" pitchFamily="34" charset="0"/>
                <a:cs typeface="Arial" panose="020B0604020202020204" pitchFamily="34" charset="0"/>
              </a:rPr>
              <a:t>9</a:t>
            </a:r>
            <a:r>
              <a:rPr kumimoji="0" lang="vi-VN" sz="4000" b="1" i="1"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 </a:t>
            </a:r>
            <a:r>
              <a:rPr lang="vi-VN" sz="4000" noProof="1">
                <a:solidFill>
                  <a:prstClr val="black"/>
                </a:solidFill>
                <a:cs typeface="Arial" panose="020B0604020202020204" pitchFamily="34" charset="0"/>
              </a:rPr>
              <a:t>Mặc dù chịu nhiều lệ thuộc về chính trị, kinh tế vào Anh và Pháp, nhưng quốc gia nào ở Đông Nam Á vẫn giữ được độc lập?</a:t>
            </a:r>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4351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lang="vi-VN" sz="3600" noProof="1">
                <a:solidFill>
                  <a:prstClr val="black"/>
                </a:solidFill>
                <a:cs typeface="Arial" panose="020B0604020202020204" pitchFamily="34" charset="0"/>
              </a:rPr>
              <a:t>Xiêm (Thái Lan) ngày nay.</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712470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lang="vi-VN" sz="3600" noProof="1">
                <a:solidFill>
                  <a:prstClr val="black"/>
                </a:solidFill>
                <a:cs typeface="Arial" panose="020B0604020202020204" pitchFamily="34" charset="0"/>
              </a:rPr>
              <a:t>In-đô-nê-xi-a.</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35102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lang="vi-VN" sz="3600" noProof="1">
                <a:solidFill>
                  <a:prstClr val="black"/>
                </a:solidFill>
                <a:cs typeface="Arial" panose="020B0604020202020204" pitchFamily="34" charset="0"/>
              </a:rPr>
              <a:t>Ma-lai-xi-a.</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124700"/>
            <a:ext cx="6802583" cy="2468880"/>
          </a:xfrm>
          <a:prstGeom prst="plaqu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lnSpc>
                <a:spcPct val="150000"/>
              </a:lnSpc>
            </a:pPr>
            <a:r>
              <a:rPr kumimoji="0" lang="en-US"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lang="vi-VN" sz="3600" noProof="1">
                <a:solidFill>
                  <a:prstClr val="black"/>
                </a:solidFill>
                <a:cs typeface="Arial" panose="020B0604020202020204" pitchFamily="34" charset="0"/>
              </a:rPr>
              <a:t>Việt Nam.</a:t>
            </a:r>
            <a:endParaRPr kumimoji="0" lang="vi-VN" sz="36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4647" y="519692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5163241"/>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959435"/>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3" y="7959435"/>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117639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3D2E"/>
        </a:solidFill>
        <a:effectLst/>
      </p:bgPr>
    </p:bg>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6CF98566-034F-15BC-2978-D6DB6D9A19DB}"/>
              </a:ext>
            </a:extLst>
          </p:cNvPr>
          <p:cNvSpPr/>
          <p:nvPr/>
        </p:nvSpPr>
        <p:spPr>
          <a:xfrm>
            <a:off x="1320974" y="2001118"/>
            <a:ext cx="11099626" cy="3066181"/>
          </a:xfrm>
          <a:prstGeom prst="wedgeRoundRectCallout">
            <a:avLst>
              <a:gd name="adj1" fmla="val 69630"/>
              <a:gd name="adj2" fmla="val 873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
              </a:spcBef>
              <a:spcAft>
                <a:spcPts val="100"/>
              </a:spcAft>
            </a:pPr>
            <a:r>
              <a:rPr lang="en-US" sz="4000" b="1" i="1">
                <a:solidFill>
                  <a:schemeClr val="tx1"/>
                </a:solidFill>
                <a:latin typeface="Arial" panose="020B0604020202020204" pitchFamily="34" charset="0"/>
                <a:ea typeface="Times New Roman" panose="02020603050405020304" pitchFamily="18" charset="0"/>
                <a:cs typeface="Arial" panose="020B0604020202020204" pitchFamily="34" charset="0"/>
              </a:rPr>
              <a:t>Câu 1: </a:t>
            </a:r>
            <a:r>
              <a:rPr lang="vi-VN" sz="4000">
                <a:solidFill>
                  <a:schemeClr val="tx1"/>
                </a:solidFill>
                <a:latin typeface="Arial" panose="020B0604020202020204" pitchFamily="34" charset="0"/>
                <a:ea typeface="Times New Roman" panose="02020603050405020304" pitchFamily="18" charset="0"/>
                <a:cs typeface="Arial" panose="020B0604020202020204" pitchFamily="34" charset="0"/>
              </a:rPr>
              <a:t>Hoàn thành bảng thống kê các thuộc địa của thực dân phương Tây ở khu vực Đông Nam Á đến cuối thế kỉ XIX theo mẫu</a:t>
            </a:r>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en-US" sz="32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9" name="TextBox 5">
            <a:extLst>
              <a:ext uri="{FF2B5EF4-FFF2-40B4-BE49-F238E27FC236}">
                <a16:creationId xmlns:a16="http://schemas.microsoft.com/office/drawing/2014/main" id="{B31FB1C1-8D72-5C36-A16F-5E813ABA2C30}"/>
              </a:ext>
            </a:extLst>
          </p:cNvPr>
          <p:cNvSpPr txBox="1"/>
          <p:nvPr/>
        </p:nvSpPr>
        <p:spPr>
          <a:xfrm>
            <a:off x="6616874" y="419100"/>
            <a:ext cx="5054252" cy="1335237"/>
          </a:xfrm>
          <a:prstGeom prst="rect">
            <a:avLst/>
          </a:prstGeom>
        </p:spPr>
        <p:txBody>
          <a:bodyPr lIns="0" tIns="0" rIns="0" bIns="0" rtlCol="0" anchor="t">
            <a:spAutoFit/>
          </a:bodyPr>
          <a:lstStyle/>
          <a:p>
            <a:pPr algn="ctr">
              <a:lnSpc>
                <a:spcPct val="150000"/>
              </a:lnSpc>
            </a:pPr>
            <a:r>
              <a:rPr lang="en-US" sz="6600" b="1">
                <a:solidFill>
                  <a:srgbClr val="E3DABB"/>
                </a:solidFill>
                <a:latin typeface="Arial" panose="020B0604020202020204" pitchFamily="34" charset="0"/>
                <a:cs typeface="Arial" panose="020B0604020202020204" pitchFamily="34" charset="0"/>
              </a:rPr>
              <a:t>LUYỆN TẬP</a:t>
            </a:r>
            <a:endParaRPr lang="en-US" sz="6600" b="1" dirty="0">
              <a:solidFill>
                <a:srgbClr val="E3DABB"/>
              </a:solidFill>
              <a:latin typeface="Arial" panose="020B0604020202020204" pitchFamily="34" charset="0"/>
              <a:cs typeface="Arial" panose="020B0604020202020204" pitchFamily="34" charset="0"/>
            </a:endParaRPr>
          </a:p>
        </p:txBody>
      </p:sp>
      <p:pic>
        <p:nvPicPr>
          <p:cNvPr id="3" name="Picture 8">
            <a:extLst>
              <a:ext uri="{FF2B5EF4-FFF2-40B4-BE49-F238E27FC236}">
                <a16:creationId xmlns:a16="http://schemas.microsoft.com/office/drawing/2014/main" id="{0D4FD884-3785-5CDE-19CD-A402E5874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055"/>
          <a:stretch>
            <a:fillRect/>
          </a:stretch>
        </p:blipFill>
        <p:spPr>
          <a:xfrm>
            <a:off x="14896827" y="8388161"/>
            <a:ext cx="3391173" cy="1898839"/>
          </a:xfrm>
          <a:prstGeom prst="rect">
            <a:avLst/>
          </a:prstGeom>
        </p:spPr>
      </p:pic>
      <p:pic>
        <p:nvPicPr>
          <p:cNvPr id="4" name="Picture 9">
            <a:extLst>
              <a:ext uri="{FF2B5EF4-FFF2-40B4-BE49-F238E27FC236}">
                <a16:creationId xmlns:a16="http://schemas.microsoft.com/office/drawing/2014/main" id="{23672F34-E01C-F1AB-8482-BC912AC81C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055"/>
          <a:stretch>
            <a:fillRect/>
          </a:stretch>
        </p:blipFill>
        <p:spPr>
          <a:xfrm flipH="1">
            <a:off x="0" y="8408118"/>
            <a:ext cx="3391173" cy="1898839"/>
          </a:xfrm>
          <a:prstGeom prst="rect">
            <a:avLst/>
          </a:prstGeom>
        </p:spPr>
      </p:pic>
      <p:pic>
        <p:nvPicPr>
          <p:cNvPr id="7" name="Picture 6">
            <a:extLst>
              <a:ext uri="{FF2B5EF4-FFF2-40B4-BE49-F238E27FC236}">
                <a16:creationId xmlns:a16="http://schemas.microsoft.com/office/drawing/2014/main" id="{192AE32D-B70C-A854-10F5-AFE40B6731CF}"/>
              </a:ext>
            </a:extLst>
          </p:cNvPr>
          <p:cNvPicPr>
            <a:picLocks noChangeAspect="1"/>
          </p:cNvPicPr>
          <p:nvPr/>
        </p:nvPicPr>
        <p:blipFill>
          <a:blip r:embed="rId4"/>
          <a:srcRect/>
          <a:stretch>
            <a:fillRect/>
          </a:stretch>
        </p:blipFill>
        <p:spPr>
          <a:xfrm>
            <a:off x="14706600" y="1739604"/>
            <a:ext cx="3038509" cy="7961163"/>
          </a:xfrm>
          <a:prstGeom prst="rect">
            <a:avLst/>
          </a:prstGeom>
        </p:spPr>
      </p:pic>
      <p:graphicFrame>
        <p:nvGraphicFramePr>
          <p:cNvPr id="2" name="Table 1">
            <a:extLst>
              <a:ext uri="{FF2B5EF4-FFF2-40B4-BE49-F238E27FC236}">
                <a16:creationId xmlns:a16="http://schemas.microsoft.com/office/drawing/2014/main" id="{07BFE10F-E079-5FF9-B8C2-5437D80B3835}"/>
              </a:ext>
            </a:extLst>
          </p:cNvPr>
          <p:cNvGraphicFramePr>
            <a:graphicFrameLocks noGrp="1"/>
          </p:cNvGraphicFramePr>
          <p:nvPr>
            <p:extLst>
              <p:ext uri="{D42A27DB-BD31-4B8C-83A1-F6EECF244321}">
                <p14:modId xmlns:p14="http://schemas.microsoft.com/office/powerpoint/2010/main" val="1496446515"/>
              </p:ext>
            </p:extLst>
          </p:nvPr>
        </p:nvGraphicFramePr>
        <p:xfrm>
          <a:off x="660487" y="5314080"/>
          <a:ext cx="14198512" cy="4603816"/>
        </p:xfrm>
        <a:graphic>
          <a:graphicData uri="http://schemas.openxmlformats.org/drawingml/2006/table">
            <a:tbl>
              <a:tblPr bandRow="1">
                <a:tableStyleId>{16D9F66E-5EB9-4882-86FB-DCBF35E3C3E4}</a:tableStyleId>
              </a:tblPr>
              <a:tblGrid>
                <a:gridCol w="2438400">
                  <a:extLst>
                    <a:ext uri="{9D8B030D-6E8A-4147-A177-3AD203B41FA5}">
                      <a16:colId xmlns:a16="http://schemas.microsoft.com/office/drawing/2014/main" val="785240611"/>
                    </a:ext>
                  </a:extLst>
                </a:gridCol>
                <a:gridCol w="2235113">
                  <a:extLst>
                    <a:ext uri="{9D8B030D-6E8A-4147-A177-3AD203B41FA5}">
                      <a16:colId xmlns:a16="http://schemas.microsoft.com/office/drawing/2014/main" val="983420002"/>
                    </a:ext>
                  </a:extLst>
                </a:gridCol>
                <a:gridCol w="3644943">
                  <a:extLst>
                    <a:ext uri="{9D8B030D-6E8A-4147-A177-3AD203B41FA5}">
                      <a16:colId xmlns:a16="http://schemas.microsoft.com/office/drawing/2014/main" val="1393322436"/>
                    </a:ext>
                  </a:extLst>
                </a:gridCol>
                <a:gridCol w="2940028">
                  <a:extLst>
                    <a:ext uri="{9D8B030D-6E8A-4147-A177-3AD203B41FA5}">
                      <a16:colId xmlns:a16="http://schemas.microsoft.com/office/drawing/2014/main" val="347051880"/>
                    </a:ext>
                  </a:extLst>
                </a:gridCol>
                <a:gridCol w="2940028">
                  <a:extLst>
                    <a:ext uri="{9D8B030D-6E8A-4147-A177-3AD203B41FA5}">
                      <a16:colId xmlns:a16="http://schemas.microsoft.com/office/drawing/2014/main" val="3939452771"/>
                    </a:ext>
                  </a:extLst>
                </a:gridCol>
              </a:tblGrid>
              <a:tr h="1359748">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Thực dân cai trị</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Hà Lan</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Anh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Pháp</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Tây Ban Nha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1688565"/>
                  </a:ext>
                </a:extLst>
              </a:tr>
              <a:tr h="3059559">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Các thuộc địa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4199100"/>
                  </a:ext>
                </a:extLst>
              </a:tr>
            </a:tbl>
          </a:graphicData>
        </a:graphic>
      </p:graphicFrame>
      <p:sp>
        <p:nvSpPr>
          <p:cNvPr id="6" name="TextBox 5">
            <a:extLst>
              <a:ext uri="{FF2B5EF4-FFF2-40B4-BE49-F238E27FC236}">
                <a16:creationId xmlns:a16="http://schemas.microsoft.com/office/drawing/2014/main" id="{DADD1917-7699-D895-A1A3-3DE11EEA54B3}"/>
              </a:ext>
            </a:extLst>
          </p:cNvPr>
          <p:cNvSpPr txBox="1"/>
          <p:nvPr/>
        </p:nvSpPr>
        <p:spPr>
          <a:xfrm>
            <a:off x="3124200" y="7328897"/>
            <a:ext cx="1981200" cy="1664879"/>
          </a:xfrm>
          <a:prstGeom prst="rect">
            <a:avLst/>
          </a:prstGeom>
          <a:noFill/>
        </p:spPr>
        <p:txBody>
          <a:bodyPr wrap="square">
            <a:spAutoFit/>
          </a:bodyPr>
          <a:lstStyle/>
          <a:p>
            <a:pPr algn="ctr">
              <a:lnSpc>
                <a:spcPct val="150000"/>
              </a:lnSpc>
            </a:pPr>
            <a:r>
              <a:rPr lang="vi-VN" sz="3600">
                <a:solidFill>
                  <a:srgbClr val="FF0000"/>
                </a:solidFill>
                <a:effectLst/>
                <a:ea typeface="Calibri" panose="020F0502020204030204" pitchFamily="34" charset="0"/>
              </a:rPr>
              <a:t>In-đô-nê-xi-a</a:t>
            </a:r>
            <a:endParaRPr lang="en-US" sz="3600">
              <a:solidFill>
                <a:srgbClr val="FF0000"/>
              </a:solidFill>
            </a:endParaRPr>
          </a:p>
        </p:txBody>
      </p:sp>
      <p:sp>
        <p:nvSpPr>
          <p:cNvPr id="8" name="TextBox 7">
            <a:extLst>
              <a:ext uri="{FF2B5EF4-FFF2-40B4-BE49-F238E27FC236}">
                <a16:creationId xmlns:a16="http://schemas.microsoft.com/office/drawing/2014/main" id="{D7940190-AC9F-CABC-C1B7-06B404563460}"/>
              </a:ext>
            </a:extLst>
          </p:cNvPr>
          <p:cNvSpPr txBox="1"/>
          <p:nvPr/>
        </p:nvSpPr>
        <p:spPr>
          <a:xfrm>
            <a:off x="5448028" y="6667500"/>
            <a:ext cx="3391172" cy="3313664"/>
          </a:xfrm>
          <a:prstGeom prst="rect">
            <a:avLst/>
          </a:prstGeom>
          <a:noFill/>
        </p:spPr>
        <p:txBody>
          <a:bodyPr wrap="square">
            <a:spAutoFit/>
          </a:bodyPr>
          <a:lstStyle/>
          <a:p>
            <a:pPr algn="ctr">
              <a:lnSpc>
                <a:spcPct val="150000"/>
              </a:lnSpc>
            </a:pPr>
            <a:r>
              <a:rPr lang="vi-VN" sz="3600">
                <a:solidFill>
                  <a:srgbClr val="FF0000"/>
                </a:solidFill>
                <a:effectLst/>
                <a:latin typeface="Arial" panose="020B0604020202020204" pitchFamily="34" charset="0"/>
                <a:ea typeface="Calibri" panose="020F0502020204030204" pitchFamily="34" charset="0"/>
                <a:cs typeface="Arial" panose="020B0604020202020204" pitchFamily="34" charset="0"/>
              </a:rPr>
              <a:t>Mi-an-ma, Ma-lai-xi-a, phần phía Bắc bản đảo Bo</a:t>
            </a:r>
            <a:r>
              <a:rPr lang="en-US" sz="3600">
                <a:solidFill>
                  <a:srgbClr val="FF0000"/>
                </a:solidFill>
                <a:latin typeface="Arial" panose="020B0604020202020204" pitchFamily="34" charset="0"/>
                <a:ea typeface="Calibri" panose="020F0502020204030204" pitchFamily="34" charset="0"/>
                <a:cs typeface="Arial" panose="020B0604020202020204" pitchFamily="34" charset="0"/>
              </a:rPr>
              <a:t>ó</a:t>
            </a:r>
            <a:r>
              <a:rPr lang="vi-VN" sz="3600">
                <a:solidFill>
                  <a:srgbClr val="FF0000"/>
                </a:solidFill>
                <a:effectLst/>
                <a:latin typeface="Arial" panose="020B0604020202020204" pitchFamily="34" charset="0"/>
                <a:ea typeface="Calibri" panose="020F0502020204030204" pitchFamily="34" charset="0"/>
                <a:cs typeface="Arial" panose="020B0604020202020204" pitchFamily="34" charset="0"/>
              </a:rPr>
              <a:t>c-nê-ô</a:t>
            </a:r>
            <a:endParaRPr lang="en-US" sz="360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D54A46-3C27-032D-10B9-E7D6F75C0994}"/>
              </a:ext>
            </a:extLst>
          </p:cNvPr>
          <p:cNvSpPr txBox="1"/>
          <p:nvPr/>
        </p:nvSpPr>
        <p:spPr>
          <a:xfrm>
            <a:off x="9073915" y="6854913"/>
            <a:ext cx="2794098" cy="2482667"/>
          </a:xfrm>
          <a:prstGeom prst="rect">
            <a:avLst/>
          </a:prstGeom>
          <a:noFill/>
        </p:spPr>
        <p:txBody>
          <a:bodyPr wrap="square">
            <a:spAutoFit/>
          </a:bodyPr>
          <a:lstStyle/>
          <a:p>
            <a:pPr algn="ctr">
              <a:lnSpc>
                <a:spcPct val="150000"/>
              </a:lnSpc>
            </a:pPr>
            <a:r>
              <a:rPr lang="vi-VN" sz="3600">
                <a:solidFill>
                  <a:srgbClr val="FF0000"/>
                </a:solidFill>
                <a:effectLst/>
                <a:latin typeface="Arial" panose="020B0604020202020204" pitchFamily="34" charset="0"/>
                <a:ea typeface="Calibri" panose="020F0502020204030204" pitchFamily="34" charset="0"/>
                <a:cs typeface="Arial" panose="020B0604020202020204" pitchFamily="34" charset="0"/>
              </a:rPr>
              <a:t>Việt Nam, Lào, Cam-pu-chia</a:t>
            </a:r>
            <a:endParaRPr lang="en-US" sz="360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A01C51E-BFA6-FB81-CF5A-4DE19E165FF5}"/>
              </a:ext>
            </a:extLst>
          </p:cNvPr>
          <p:cNvSpPr txBox="1"/>
          <p:nvPr/>
        </p:nvSpPr>
        <p:spPr>
          <a:xfrm>
            <a:off x="12055907" y="7726722"/>
            <a:ext cx="2794098" cy="820674"/>
          </a:xfrm>
          <a:prstGeom prst="rect">
            <a:avLst/>
          </a:prstGeom>
          <a:noFill/>
        </p:spPr>
        <p:txBody>
          <a:bodyPr wrap="square">
            <a:spAutoFit/>
          </a:bodyPr>
          <a:lstStyle/>
          <a:p>
            <a:pPr algn="ctr">
              <a:lnSpc>
                <a:spcPct val="150000"/>
              </a:lnSpc>
            </a:pPr>
            <a:r>
              <a:rPr lang="vi-VN" sz="3600">
                <a:solidFill>
                  <a:srgbClr val="FF0000"/>
                </a:solidFill>
                <a:effectLst/>
                <a:latin typeface="Arial" panose="020B0604020202020204" pitchFamily="34" charset="0"/>
                <a:ea typeface="Calibri" panose="020F0502020204030204" pitchFamily="34" charset="0"/>
                <a:cs typeface="Arial" panose="020B0604020202020204" pitchFamily="34" charset="0"/>
              </a:rPr>
              <a:t>Phi-l</a:t>
            </a:r>
            <a:r>
              <a:rPr lang="en-US" sz="3600">
                <a:solidFill>
                  <a:srgbClr val="FF0000"/>
                </a:solidFill>
                <a:latin typeface="Arial" panose="020B0604020202020204" pitchFamily="34" charset="0"/>
                <a:ea typeface="Calibri" panose="020F0502020204030204" pitchFamily="34" charset="0"/>
                <a:cs typeface="Arial" panose="020B0604020202020204" pitchFamily="34" charset="0"/>
              </a:rPr>
              <a:t>í</a:t>
            </a:r>
            <a:r>
              <a:rPr lang="vi-VN" sz="3600">
                <a:solidFill>
                  <a:srgbClr val="FF0000"/>
                </a:solidFill>
                <a:effectLst/>
                <a:latin typeface="Arial" panose="020B0604020202020204" pitchFamily="34" charset="0"/>
                <a:ea typeface="Calibri" panose="020F0502020204030204" pitchFamily="34" charset="0"/>
                <a:cs typeface="Arial" panose="020B0604020202020204" pitchFamily="34" charset="0"/>
              </a:rPr>
              <a:t>p-pin</a:t>
            </a:r>
            <a:endParaRPr lang="en-US" sz="3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60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2" name="TextBox 5">
            <a:extLst>
              <a:ext uri="{FF2B5EF4-FFF2-40B4-BE49-F238E27FC236}">
                <a16:creationId xmlns:a16="http://schemas.microsoft.com/office/drawing/2014/main" id="{5355984A-3A47-1AE2-9B96-DC6D8A887EA2}"/>
              </a:ext>
            </a:extLst>
          </p:cNvPr>
          <p:cNvSpPr txBox="1"/>
          <p:nvPr/>
        </p:nvSpPr>
        <p:spPr>
          <a:xfrm>
            <a:off x="6616874" y="419100"/>
            <a:ext cx="5054252" cy="1335237"/>
          </a:xfrm>
          <a:prstGeom prst="rect">
            <a:avLst/>
          </a:prstGeom>
        </p:spPr>
        <p:txBody>
          <a:bodyPr lIns="0" tIns="0" rIns="0" bIns="0" rtlCol="0" anchor="t">
            <a:spAutoFit/>
          </a:bodyPr>
          <a:lstStyle/>
          <a:p>
            <a:pPr algn="ctr">
              <a:lnSpc>
                <a:spcPct val="150000"/>
              </a:lnSpc>
            </a:pPr>
            <a:r>
              <a:rPr lang="en-US" sz="6600" b="1">
                <a:solidFill>
                  <a:srgbClr val="333D2E"/>
                </a:solidFill>
                <a:latin typeface="Arial" panose="020B0604020202020204" pitchFamily="34" charset="0"/>
                <a:cs typeface="Arial" panose="020B0604020202020204" pitchFamily="34" charset="0"/>
              </a:rPr>
              <a:t>LUYỆN TẬP</a:t>
            </a:r>
            <a:endParaRPr lang="en-US" sz="6600" b="1" dirty="0">
              <a:solidFill>
                <a:srgbClr val="333D2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22AB07-867D-0841-AA83-40E0A9E0429A}"/>
              </a:ext>
            </a:extLst>
          </p:cNvPr>
          <p:cNvSpPr txBox="1"/>
          <p:nvPr/>
        </p:nvSpPr>
        <p:spPr>
          <a:xfrm>
            <a:off x="876300" y="2019300"/>
            <a:ext cx="16535400" cy="1651671"/>
          </a:xfrm>
          <a:prstGeom prst="rect">
            <a:avLst/>
          </a:prstGeom>
          <a:noFill/>
        </p:spPr>
        <p:txBody>
          <a:bodyPr wrap="square">
            <a:spAutoFit/>
          </a:bodyPr>
          <a:lstStyle/>
          <a:p>
            <a:pPr algn="just">
              <a:lnSpc>
                <a:spcPct val="150000"/>
              </a:lnSpc>
              <a:spcBef>
                <a:spcPts val="100"/>
              </a:spcBef>
              <a:spcAft>
                <a:spcPts val="100"/>
              </a:spcAft>
            </a:pPr>
            <a:r>
              <a:rPr lang="en-US" sz="3600" b="1" i="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bảng tóm tắt về tình hình chính trị, kinh tế, xã hội và văn hóa của các nước Đông Nam Á dưới ách đô hộ của thực dân phương Tây theo mẫu</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16F7257-6FE5-7D14-1D49-7A6DB74EC682}"/>
              </a:ext>
            </a:extLst>
          </p:cNvPr>
          <p:cNvGraphicFramePr>
            <a:graphicFrameLocks noGrp="1"/>
          </p:cNvGraphicFramePr>
          <p:nvPr>
            <p:extLst>
              <p:ext uri="{D42A27DB-BD31-4B8C-83A1-F6EECF244321}">
                <p14:modId xmlns:p14="http://schemas.microsoft.com/office/powerpoint/2010/main" val="4156108070"/>
              </p:ext>
            </p:extLst>
          </p:nvPr>
        </p:nvGraphicFramePr>
        <p:xfrm>
          <a:off x="876300" y="3971576"/>
          <a:ext cx="16535400" cy="5933377"/>
        </p:xfrm>
        <a:graphic>
          <a:graphicData uri="http://schemas.openxmlformats.org/drawingml/2006/table">
            <a:tbl>
              <a:tblPr bandRow="1">
                <a:tableStyleId>{22838BEF-8BB2-4498-84A7-C5851F593DF1}</a:tableStyleId>
              </a:tblPr>
              <a:tblGrid>
                <a:gridCol w="4134255">
                  <a:extLst>
                    <a:ext uri="{9D8B030D-6E8A-4147-A177-3AD203B41FA5}">
                      <a16:colId xmlns:a16="http://schemas.microsoft.com/office/drawing/2014/main" val="2658086926"/>
                    </a:ext>
                  </a:extLst>
                </a:gridCol>
                <a:gridCol w="3904213">
                  <a:extLst>
                    <a:ext uri="{9D8B030D-6E8A-4147-A177-3AD203B41FA5}">
                      <a16:colId xmlns:a16="http://schemas.microsoft.com/office/drawing/2014/main" val="754131969"/>
                    </a:ext>
                  </a:extLst>
                </a:gridCol>
                <a:gridCol w="4362677">
                  <a:extLst>
                    <a:ext uri="{9D8B030D-6E8A-4147-A177-3AD203B41FA5}">
                      <a16:colId xmlns:a16="http://schemas.microsoft.com/office/drawing/2014/main" val="1588655835"/>
                    </a:ext>
                  </a:extLst>
                </a:gridCol>
                <a:gridCol w="4134255">
                  <a:extLst>
                    <a:ext uri="{9D8B030D-6E8A-4147-A177-3AD203B41FA5}">
                      <a16:colId xmlns:a16="http://schemas.microsoft.com/office/drawing/2014/main" val="2817994333"/>
                    </a:ext>
                  </a:extLst>
                </a:gridCol>
              </a:tblGrid>
              <a:tr h="0">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chính trị</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kinh tế</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xã hội</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văn hóa</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31204172"/>
                  </a:ext>
                </a:extLst>
              </a:tr>
              <a:tr h="5212080">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1994828"/>
                  </a:ext>
                </a:extLst>
              </a:tr>
            </a:tbl>
          </a:graphicData>
        </a:graphic>
      </p:graphicFrame>
    </p:spTree>
    <p:extLst>
      <p:ext uri="{BB962C8B-B14F-4D97-AF65-F5344CB8AC3E}">
        <p14:creationId xmlns:p14="http://schemas.microsoft.com/office/powerpoint/2010/main" val="3639257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graphicFrame>
        <p:nvGraphicFramePr>
          <p:cNvPr id="5" name="Table 4">
            <a:extLst>
              <a:ext uri="{FF2B5EF4-FFF2-40B4-BE49-F238E27FC236}">
                <a16:creationId xmlns:a16="http://schemas.microsoft.com/office/drawing/2014/main" id="{F16F7257-6FE5-7D14-1D49-7A6DB74EC682}"/>
              </a:ext>
            </a:extLst>
          </p:cNvPr>
          <p:cNvGraphicFramePr>
            <a:graphicFrameLocks noGrp="1"/>
          </p:cNvGraphicFramePr>
          <p:nvPr>
            <p:extLst>
              <p:ext uri="{D42A27DB-BD31-4B8C-83A1-F6EECF244321}">
                <p14:modId xmlns:p14="http://schemas.microsoft.com/office/powerpoint/2010/main" val="4136595340"/>
              </p:ext>
            </p:extLst>
          </p:nvPr>
        </p:nvGraphicFramePr>
        <p:xfrm>
          <a:off x="419100" y="438832"/>
          <a:ext cx="17449800" cy="9590977"/>
        </p:xfrm>
        <a:graphic>
          <a:graphicData uri="http://schemas.openxmlformats.org/drawingml/2006/table">
            <a:tbl>
              <a:tblPr bandRow="1">
                <a:tableStyleId>{22838BEF-8BB2-4498-84A7-C5851F593DF1}</a:tableStyleId>
              </a:tblPr>
              <a:tblGrid>
                <a:gridCol w="4362450">
                  <a:extLst>
                    <a:ext uri="{9D8B030D-6E8A-4147-A177-3AD203B41FA5}">
                      <a16:colId xmlns:a16="http://schemas.microsoft.com/office/drawing/2014/main" val="2658086926"/>
                    </a:ext>
                  </a:extLst>
                </a:gridCol>
                <a:gridCol w="4362450">
                  <a:extLst>
                    <a:ext uri="{9D8B030D-6E8A-4147-A177-3AD203B41FA5}">
                      <a16:colId xmlns:a16="http://schemas.microsoft.com/office/drawing/2014/main" val="754131969"/>
                    </a:ext>
                  </a:extLst>
                </a:gridCol>
                <a:gridCol w="4362450">
                  <a:extLst>
                    <a:ext uri="{9D8B030D-6E8A-4147-A177-3AD203B41FA5}">
                      <a16:colId xmlns:a16="http://schemas.microsoft.com/office/drawing/2014/main" val="1588655835"/>
                    </a:ext>
                  </a:extLst>
                </a:gridCol>
                <a:gridCol w="4362450">
                  <a:extLst>
                    <a:ext uri="{9D8B030D-6E8A-4147-A177-3AD203B41FA5}">
                      <a16:colId xmlns:a16="http://schemas.microsoft.com/office/drawing/2014/main" val="2817994333"/>
                    </a:ext>
                  </a:extLst>
                </a:gridCol>
              </a:tblGrid>
              <a:tr h="0">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chính trị</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kinh tế</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xã hội</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b="1">
                          <a:effectLst/>
                          <a:latin typeface="Arial" panose="020B0604020202020204" pitchFamily="34" charset="0"/>
                          <a:cs typeface="Arial" panose="020B0604020202020204" pitchFamily="34" charset="0"/>
                        </a:rPr>
                        <a:t>Tình hình văn hóa</a:t>
                      </a:r>
                      <a:endParaRPr lang="en-US" sz="3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31204172"/>
                  </a:ext>
                </a:extLst>
              </a:tr>
              <a:tr h="8869680">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100"/>
                        </a:spcBef>
                        <a:spcAft>
                          <a:spcPts val="100"/>
                        </a:spcAft>
                      </a:pPr>
                      <a:r>
                        <a:rPr lang="vi-VN" sz="3600">
                          <a:effectLst/>
                          <a:latin typeface="Arial" panose="020B060402020202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1994828"/>
                  </a:ext>
                </a:extLst>
              </a:tr>
            </a:tbl>
          </a:graphicData>
        </a:graphic>
      </p:graphicFrame>
      <p:sp>
        <p:nvSpPr>
          <p:cNvPr id="7" name="TextBox 6">
            <a:extLst>
              <a:ext uri="{FF2B5EF4-FFF2-40B4-BE49-F238E27FC236}">
                <a16:creationId xmlns:a16="http://schemas.microsoft.com/office/drawing/2014/main" id="{3C2AD48D-B6EB-1BEC-42D5-0331F26F6A41}"/>
              </a:ext>
            </a:extLst>
          </p:cNvPr>
          <p:cNvSpPr txBox="1"/>
          <p:nvPr/>
        </p:nvSpPr>
        <p:spPr>
          <a:xfrm>
            <a:off x="609600" y="1422528"/>
            <a:ext cx="4000500" cy="5922134"/>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vi-VN" sz="3200">
                <a:solidFill>
                  <a:srgbClr val="000000"/>
                </a:solidFill>
                <a:effectLst/>
                <a:ea typeface="Calibri" panose="020F0502020204030204" pitchFamily="34" charset="0"/>
              </a:rPr>
              <a:t>Thi hành chính sách “chia để trị”.</a:t>
            </a:r>
            <a:endParaRPr lang="en-US" sz="3200">
              <a:effectLst/>
              <a:ea typeface="Calibri" panose="020F0502020204030204" pitchFamily="34" charset="0"/>
            </a:endParaRPr>
          </a:p>
          <a:p>
            <a:pPr marL="457200" indent="-457200" algn="just">
              <a:lnSpc>
                <a:spcPct val="150000"/>
              </a:lnSpc>
              <a:buFont typeface="Arial" panose="020B0604020202020204" pitchFamily="34" charset="0"/>
              <a:buChar char="•"/>
            </a:pPr>
            <a:r>
              <a:rPr lang="vi-VN" sz="3200">
                <a:solidFill>
                  <a:srgbClr val="000000"/>
                </a:solidFill>
                <a:effectLst/>
                <a:ea typeface="Calibri" panose="020F0502020204030204" pitchFamily="34" charset="0"/>
              </a:rPr>
              <a:t>Quan chức thực dân cai trị trực tiếp ở trung ương, cử người bản xứ cai quản ở địa phương. </a:t>
            </a:r>
            <a:endParaRPr lang="en-US" sz="3200"/>
          </a:p>
        </p:txBody>
      </p:sp>
      <p:sp>
        <p:nvSpPr>
          <p:cNvPr id="3" name="TextBox 2">
            <a:extLst>
              <a:ext uri="{FF2B5EF4-FFF2-40B4-BE49-F238E27FC236}">
                <a16:creationId xmlns:a16="http://schemas.microsoft.com/office/drawing/2014/main" id="{68C643EE-218B-A0CB-B340-045BBD568CA5}"/>
              </a:ext>
            </a:extLst>
          </p:cNvPr>
          <p:cNvSpPr txBox="1"/>
          <p:nvPr/>
        </p:nvSpPr>
        <p:spPr>
          <a:xfrm>
            <a:off x="4953000" y="1422528"/>
            <a:ext cx="4000500" cy="7387728"/>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vi-VN" sz="320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chính sách cướp đoạt ruộng đất, “cưỡng bức trồng trọt”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3200">
                <a:solidFill>
                  <a:srgbClr val="000000"/>
                </a:solidFill>
                <a:effectLst/>
                <a:latin typeface="Arial" panose="020B0604020202020204" pitchFamily="34" charset="0"/>
                <a:ea typeface="Calibri" panose="020F0502020204030204" pitchFamily="34" charset="0"/>
                <a:cs typeface="Arial" panose="020B0604020202020204" pitchFamily="34" charset="0"/>
              </a:rPr>
              <a:t>hiết lập các đồn điền, biến thuộc địa thành nơi cung cấp nguyên liệu, nhân công và thị trường tiêu thụ</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8E578A-BF2E-05F2-90C4-30EF567B3333}"/>
              </a:ext>
            </a:extLst>
          </p:cNvPr>
          <p:cNvSpPr txBox="1"/>
          <p:nvPr/>
        </p:nvSpPr>
        <p:spPr>
          <a:xfrm>
            <a:off x="9258300" y="1422528"/>
            <a:ext cx="4000500" cy="8126392"/>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3200">
                <a:solidFill>
                  <a:srgbClr val="000000"/>
                </a:solidFill>
                <a:effectLst/>
                <a:latin typeface="Arial" panose="020B0604020202020204" pitchFamily="34" charset="0"/>
                <a:ea typeface="Calibri" panose="020F0502020204030204" pitchFamily="34" charset="0"/>
                <a:cs typeface="Arial" panose="020B0604020202020204" pitchFamily="34" charset="0"/>
              </a:rPr>
              <a:t>hực thi chính sách kì thị chủng tộc và “ngu dân”.</a:t>
            </a:r>
          </a:p>
          <a:p>
            <a:pPr marL="457200" indent="-457200" algn="just">
              <a:lnSpc>
                <a:spcPct val="150000"/>
              </a:lnSpc>
              <a:buFont typeface="Arial" panose="020B0604020202020204" pitchFamily="34" charset="0"/>
              <a:buChar char="•"/>
            </a:pPr>
            <a:r>
              <a:rPr lang="vi-VN" sz="3200">
                <a:solidFill>
                  <a:srgbClr val="000000"/>
                </a:solidFill>
                <a:effectLst/>
                <a:latin typeface="Arial" panose="020B0604020202020204" pitchFamily="34" charset="0"/>
                <a:ea typeface="Calibri" panose="020F0502020204030204" pitchFamily="34" charset="0"/>
                <a:cs typeface="Arial" panose="020B0604020202020204" pitchFamily="34" charset="0"/>
              </a:rPr>
              <a:t>Các giai cấp cũ vẫn tồn tại nhưng bị phân hóa.</a:t>
            </a:r>
          </a:p>
          <a:p>
            <a:pPr marL="457200" indent="-457200" algn="just">
              <a:lnSpc>
                <a:spcPct val="150000"/>
              </a:lnSpc>
              <a:buFont typeface="Arial" panose="020B0604020202020204" pitchFamily="34" charset="0"/>
              <a:buChar char="•"/>
            </a:pPr>
            <a:r>
              <a:rPr lang="vi-VN" sz="3200">
                <a:solidFill>
                  <a:srgbClr val="000000"/>
                </a:solidFill>
                <a:effectLst/>
                <a:latin typeface="Arial" panose="020B0604020202020204" pitchFamily="34" charset="0"/>
                <a:ea typeface="Calibri" panose="020F0502020204030204" pitchFamily="34" charset="0"/>
                <a:cs typeface="Arial" panose="020B0604020202020204" pitchFamily="34" charset="0"/>
              </a:rPr>
              <a:t>Một số tầng lớp mới xuất hiện: tư sản dân tộc, trí thức mới, tiểu tư sản, công nhân. </a:t>
            </a:r>
          </a:p>
        </p:txBody>
      </p:sp>
      <p:sp>
        <p:nvSpPr>
          <p:cNvPr id="8" name="TextBox 7">
            <a:extLst>
              <a:ext uri="{FF2B5EF4-FFF2-40B4-BE49-F238E27FC236}">
                <a16:creationId xmlns:a16="http://schemas.microsoft.com/office/drawing/2014/main" id="{D7D63D65-5627-45D6-4F27-7CB2DA4091E3}"/>
              </a:ext>
            </a:extLst>
          </p:cNvPr>
          <p:cNvSpPr txBox="1"/>
          <p:nvPr/>
        </p:nvSpPr>
        <p:spPr>
          <a:xfrm>
            <a:off x="13677900" y="1422528"/>
            <a:ext cx="4000500" cy="5171737"/>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Du nhập văn hóa phương Tây.</a:t>
            </a:r>
            <a:endParaRPr lang="vi-VN" sz="32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vi-VN" sz="3200">
                <a:solidFill>
                  <a:srgbClr val="000000"/>
                </a:solidFill>
                <a:latin typeface="Arial" panose="020B0604020202020204" pitchFamily="34" charset="0"/>
                <a:ea typeface="Calibri" panose="020F0502020204030204" pitchFamily="34" charset="0"/>
                <a:cs typeface="Arial" panose="020B0604020202020204" pitchFamily="34" charset="0"/>
              </a:rPr>
              <a:t>Tôn giáo, luật pháp, nghệ thuật, giáo dục phương Tây được truyền bá vào khu vực. </a:t>
            </a:r>
          </a:p>
        </p:txBody>
      </p:sp>
    </p:spTree>
    <p:extLst>
      <p:ext uri="{BB962C8B-B14F-4D97-AF65-F5344CB8AC3E}">
        <p14:creationId xmlns:p14="http://schemas.microsoft.com/office/powerpoint/2010/main" val="8864227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3"/>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3D2E"/>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4114"/>
          <a:stretch>
            <a:fillRect/>
          </a:stretch>
        </p:blipFill>
        <p:spPr>
          <a:xfrm>
            <a:off x="16017337" y="7574927"/>
            <a:ext cx="2270663" cy="2713887"/>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360"/>
          <a:stretch>
            <a:fillRect/>
          </a:stretch>
        </p:blipFill>
        <p:spPr>
          <a:xfrm flipH="1">
            <a:off x="0" y="7338891"/>
            <a:ext cx="1297732" cy="3185958"/>
          </a:xfrm>
          <a:prstGeom prst="rect">
            <a:avLst/>
          </a:prstGeom>
        </p:spPr>
      </p:pic>
      <p:sp>
        <p:nvSpPr>
          <p:cNvPr id="17" name="Speech Bubble: Rectangle with Corners Rounded 16">
            <a:extLst>
              <a:ext uri="{FF2B5EF4-FFF2-40B4-BE49-F238E27FC236}">
                <a16:creationId xmlns:a16="http://schemas.microsoft.com/office/drawing/2014/main" id="{6CF98566-034F-15BC-2978-D6DB6D9A19DB}"/>
              </a:ext>
            </a:extLst>
          </p:cNvPr>
          <p:cNvSpPr/>
          <p:nvPr/>
        </p:nvSpPr>
        <p:spPr>
          <a:xfrm>
            <a:off x="5793532" y="3467100"/>
            <a:ext cx="11597737" cy="5464770"/>
          </a:xfrm>
          <a:prstGeom prst="wedgeRoundRectCallout">
            <a:avLst>
              <a:gd name="adj1" fmla="val -63286"/>
              <a:gd name="adj2" fmla="val -3729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
              </a:spcBef>
              <a:spcAft>
                <a:spcPts val="100"/>
              </a:spcAft>
            </a:pPr>
            <a:r>
              <a:rPr lang="vi-VN" sz="4000">
                <a:solidFill>
                  <a:schemeClr val="tx1"/>
                </a:solidFill>
                <a:ea typeface="Times New Roman" panose="02020603050405020304" pitchFamily="18" charset="0"/>
              </a:rPr>
              <a:t>Tìm hiểu thêm về một người anh hùng dân tộc của các nước Đông Nam Á trong thời kì chống lại ách đô hộ của thực dân phương Tây. Viết một đoạn văn (khoảng 150 chữ) giới thiệu về người anh hùng dân tộc đó. </a:t>
            </a:r>
            <a:endParaRPr lang="en-US" sz="3200" i="1">
              <a:solidFill>
                <a:schemeClr val="tx1"/>
              </a:solidFill>
              <a:ea typeface="Calibri" panose="020F0502020204030204" pitchFamily="34" charset="0"/>
            </a:endParaRPr>
          </a:p>
        </p:txBody>
      </p:sp>
      <p:pic>
        <p:nvPicPr>
          <p:cNvPr id="18" name="Picture 14">
            <a:extLst>
              <a:ext uri="{FF2B5EF4-FFF2-40B4-BE49-F238E27FC236}">
                <a16:creationId xmlns:a16="http://schemas.microsoft.com/office/drawing/2014/main" id="{9949882A-A243-9D24-E31A-7DB08CC723C5}"/>
              </a:ext>
            </a:extLst>
          </p:cNvPr>
          <p:cNvPicPr>
            <a:picLocks noChangeAspect="1"/>
          </p:cNvPicPr>
          <p:nvPr/>
        </p:nvPicPr>
        <p:blipFill>
          <a:blip r:embed="rId6"/>
          <a:srcRect/>
          <a:stretch>
            <a:fillRect/>
          </a:stretch>
        </p:blipFill>
        <p:spPr>
          <a:xfrm>
            <a:off x="648866" y="583096"/>
            <a:ext cx="4495800" cy="9120808"/>
          </a:xfrm>
          <a:prstGeom prst="rect">
            <a:avLst/>
          </a:prstGeom>
        </p:spPr>
      </p:pic>
      <p:sp>
        <p:nvSpPr>
          <p:cNvPr id="19" name="TextBox 5">
            <a:extLst>
              <a:ext uri="{FF2B5EF4-FFF2-40B4-BE49-F238E27FC236}">
                <a16:creationId xmlns:a16="http://schemas.microsoft.com/office/drawing/2014/main" id="{B31FB1C1-8D72-5C36-A16F-5E813ABA2C30}"/>
              </a:ext>
            </a:extLst>
          </p:cNvPr>
          <p:cNvSpPr txBox="1"/>
          <p:nvPr/>
        </p:nvSpPr>
        <p:spPr>
          <a:xfrm>
            <a:off x="6616874" y="1104900"/>
            <a:ext cx="5054252" cy="1335237"/>
          </a:xfrm>
          <a:prstGeom prst="rect">
            <a:avLst/>
          </a:prstGeom>
        </p:spPr>
        <p:txBody>
          <a:bodyPr lIns="0" tIns="0" rIns="0" bIns="0" rtlCol="0" anchor="t">
            <a:spAutoFit/>
          </a:bodyPr>
          <a:lstStyle/>
          <a:p>
            <a:pPr algn="ctr">
              <a:lnSpc>
                <a:spcPct val="150000"/>
              </a:lnSpc>
            </a:pPr>
            <a:r>
              <a:rPr lang="en-US" sz="6600" b="1">
                <a:solidFill>
                  <a:srgbClr val="E3DABB"/>
                </a:solidFill>
                <a:latin typeface="Arial" panose="020B0604020202020204" pitchFamily="34" charset="0"/>
                <a:cs typeface="Arial" panose="020B0604020202020204" pitchFamily="34" charset="0"/>
              </a:rPr>
              <a:t>VẬN DỤNG</a:t>
            </a:r>
            <a:endParaRPr lang="en-US" sz="6600" b="1" dirty="0">
              <a:solidFill>
                <a:srgbClr val="E3DAB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3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4" name="TextBox 3">
            <a:extLst>
              <a:ext uri="{FF2B5EF4-FFF2-40B4-BE49-F238E27FC236}">
                <a16:creationId xmlns:a16="http://schemas.microsoft.com/office/drawing/2014/main" id="{5F22AB07-867D-0841-AA83-40E0A9E0429A}"/>
              </a:ext>
            </a:extLst>
          </p:cNvPr>
          <p:cNvSpPr txBox="1"/>
          <p:nvPr/>
        </p:nvSpPr>
        <p:spPr>
          <a:xfrm>
            <a:off x="3295650" y="419100"/>
            <a:ext cx="11696700" cy="833883"/>
          </a:xfrm>
          <a:prstGeom prst="rect">
            <a:avLst/>
          </a:prstGeom>
          <a:noFill/>
        </p:spPr>
        <p:txBody>
          <a:bodyPr wrap="square">
            <a:spAutoFit/>
          </a:bodyPr>
          <a:lstStyle/>
          <a:p>
            <a:pPr algn="ctr">
              <a:lnSpc>
                <a:spcPct val="150000"/>
              </a:lnSpc>
              <a:spcBef>
                <a:spcPts val="100"/>
              </a:spcBef>
              <a:spcAft>
                <a:spcPts val="100"/>
              </a:spcAft>
            </a:pPr>
            <a:r>
              <a:rPr lang="en-US" sz="3600" b="1" i="1">
                <a:solidFill>
                  <a:srgbClr val="FF0000"/>
                </a:solidFill>
                <a:effectLst/>
                <a:latin typeface="Arial" panose="020B0604020202020204" pitchFamily="34" charset="0"/>
                <a:ea typeface="Times New Roman" panose="02020603050405020304" pitchFamily="18" charset="0"/>
                <a:cs typeface="Arial" panose="020B0604020202020204" pitchFamily="34" charset="0"/>
              </a:rPr>
              <a:t>Gợi ý: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ác anh hùng dân tộc tiêu biểu ở Đông Nam Á</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3CF4D71E-DFCB-379C-C7C2-62D2B9D78BB3}"/>
              </a:ext>
            </a:extLst>
          </p:cNvPr>
          <p:cNvSpPr/>
          <p:nvPr/>
        </p:nvSpPr>
        <p:spPr>
          <a:xfrm>
            <a:off x="914400" y="1845722"/>
            <a:ext cx="4038600" cy="1242478"/>
          </a:xfrm>
          <a:prstGeom prst="roundRect">
            <a:avLst/>
          </a:prstGeom>
          <a:solidFill>
            <a:srgbClr val="D1D9C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00"/>
              </a:spcBef>
              <a:spcAft>
                <a:spcPts val="100"/>
              </a:spcAft>
            </a:pPr>
            <a:r>
              <a:rPr lang="en-US" sz="4000" b="1">
                <a:solidFill>
                  <a:schemeClr val="tx1"/>
                </a:solidFill>
                <a:latin typeface="Arial" panose="020B0604020202020204" pitchFamily="34" charset="0"/>
                <a:ea typeface="Calibri" panose="020F0502020204030204" pitchFamily="34" charset="0"/>
                <a:cs typeface="Arial" panose="020B0604020202020204" pitchFamily="34" charset="0"/>
              </a:rPr>
              <a:t>Ở Cam-pu-chia</a:t>
            </a:r>
            <a:endParaRPr lang="en-US" sz="3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6ED5A23-D196-54BB-DDB2-83706668DBCB}"/>
              </a:ext>
            </a:extLst>
          </p:cNvPr>
          <p:cNvSpPr/>
          <p:nvPr/>
        </p:nvSpPr>
        <p:spPr>
          <a:xfrm>
            <a:off x="5690419" y="1844120"/>
            <a:ext cx="4038600" cy="1242478"/>
          </a:xfrm>
          <a:prstGeom prst="roundRect">
            <a:avLst/>
          </a:prstGeom>
          <a:solidFill>
            <a:srgbClr val="D1D9C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00"/>
              </a:spcBef>
              <a:spcAft>
                <a:spcPts val="100"/>
              </a:spcAft>
            </a:pPr>
            <a:r>
              <a:rPr lang="en-US" sz="4000" b="1">
                <a:solidFill>
                  <a:schemeClr val="tx1"/>
                </a:solidFill>
                <a:latin typeface="Arial" panose="020B0604020202020204" pitchFamily="34" charset="0"/>
                <a:ea typeface="Calibri" panose="020F0502020204030204" pitchFamily="34" charset="0"/>
                <a:cs typeface="Arial" panose="020B0604020202020204" pitchFamily="34" charset="0"/>
              </a:rPr>
              <a:t>Ở Miến Điện</a:t>
            </a:r>
            <a:endParaRPr lang="en-US" sz="3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9EEE2B7-1857-B610-37EA-41FFF49C7518}"/>
              </a:ext>
            </a:extLst>
          </p:cNvPr>
          <p:cNvSpPr/>
          <p:nvPr/>
        </p:nvSpPr>
        <p:spPr>
          <a:xfrm>
            <a:off x="11734800" y="1844120"/>
            <a:ext cx="4038600" cy="1242478"/>
          </a:xfrm>
          <a:prstGeom prst="roundRect">
            <a:avLst/>
          </a:prstGeom>
          <a:solidFill>
            <a:srgbClr val="D1D9C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00"/>
              </a:spcBef>
              <a:spcAft>
                <a:spcPts val="100"/>
              </a:spcAft>
            </a:pPr>
            <a:r>
              <a:rPr lang="en-US" sz="4000" b="1">
                <a:solidFill>
                  <a:schemeClr val="tx1"/>
                </a:solidFill>
                <a:latin typeface="Arial" panose="020B0604020202020204" pitchFamily="34" charset="0"/>
                <a:ea typeface="Calibri" panose="020F0502020204030204" pitchFamily="34" charset="0"/>
                <a:cs typeface="Arial" panose="020B0604020202020204" pitchFamily="34" charset="0"/>
              </a:rPr>
              <a:t>Ở Việt Nam</a:t>
            </a:r>
            <a:endParaRPr lang="en-US" sz="32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A2CA630-E3F3-CD78-991D-F15486D8F3D3}"/>
              </a:ext>
            </a:extLst>
          </p:cNvPr>
          <p:cNvSpPr txBox="1"/>
          <p:nvPr/>
        </p:nvSpPr>
        <p:spPr>
          <a:xfrm>
            <a:off x="1170607" y="3482642"/>
            <a:ext cx="3526186" cy="2547172"/>
          </a:xfrm>
          <a:prstGeom prst="rect">
            <a:avLst/>
          </a:prstGeom>
          <a:noFill/>
        </p:spPr>
        <p:txBody>
          <a:bodyPr wrap="square">
            <a:spAutoFit/>
          </a:bodyPr>
          <a:lstStyle/>
          <a:p>
            <a:pPr marL="571500" indent="-571500" algn="just">
              <a:lnSpc>
                <a:spcPct val="150000"/>
              </a:lnSpc>
              <a:spcBef>
                <a:spcPts val="100"/>
              </a:spcBef>
              <a:spcAft>
                <a:spcPts val="100"/>
              </a:spcAft>
              <a:buFont typeface="Arial" panose="020B0604020202020204" pitchFamily="34" charset="0"/>
              <a:buChar char="•"/>
            </a:pPr>
            <a:r>
              <a:rPr lang="vi-VN" sz="3600">
                <a:effectLst/>
                <a:ea typeface="Times New Roman" panose="02020603050405020304" pitchFamily="18" charset="0"/>
              </a:rPr>
              <a:t>Si-vô-tha</a:t>
            </a:r>
            <a:endParaRPr lang="en-US" sz="3600">
              <a:ea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3600">
                <a:effectLst/>
                <a:ea typeface="Times New Roman" panose="02020603050405020304" pitchFamily="18" charset="0"/>
              </a:rPr>
              <a:t>A-cha Xoa</a:t>
            </a:r>
            <a:endParaRPr lang="en-US" sz="3600">
              <a:ea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3600">
                <a:effectLst/>
                <a:ea typeface="Times New Roman" panose="02020603050405020304" pitchFamily="18" charset="0"/>
              </a:rPr>
              <a:t>Pu-côm-bô.</a:t>
            </a:r>
            <a:endParaRPr lang="en-US" sz="2800">
              <a:effectLst/>
              <a:ea typeface="Calibri" panose="020F0502020204030204" pitchFamily="34" charset="0"/>
            </a:endParaRPr>
          </a:p>
        </p:txBody>
      </p:sp>
      <p:grpSp>
        <p:nvGrpSpPr>
          <p:cNvPr id="13" name="Group 12">
            <a:extLst>
              <a:ext uri="{FF2B5EF4-FFF2-40B4-BE49-F238E27FC236}">
                <a16:creationId xmlns:a16="http://schemas.microsoft.com/office/drawing/2014/main" id="{6F232163-E3C5-25F3-2738-E8E827B54A92}"/>
              </a:ext>
            </a:extLst>
          </p:cNvPr>
          <p:cNvGrpSpPr/>
          <p:nvPr/>
        </p:nvGrpSpPr>
        <p:grpSpPr>
          <a:xfrm>
            <a:off x="5334000" y="3539944"/>
            <a:ext cx="4547419" cy="5753918"/>
            <a:chOff x="6595046" y="3484745"/>
            <a:chExt cx="4547419" cy="5753918"/>
          </a:xfrm>
        </p:grpSpPr>
        <p:sp>
          <p:nvSpPr>
            <p:cNvPr id="10" name="TextBox 9">
              <a:extLst>
                <a:ext uri="{FF2B5EF4-FFF2-40B4-BE49-F238E27FC236}">
                  <a16:creationId xmlns:a16="http://schemas.microsoft.com/office/drawing/2014/main" id="{367DF897-BD5E-B522-9333-BD168EF775EF}"/>
                </a:ext>
              </a:extLst>
            </p:cNvPr>
            <p:cNvSpPr txBox="1"/>
            <p:nvPr/>
          </p:nvSpPr>
          <p:spPr>
            <a:xfrm>
              <a:off x="6595046" y="8404780"/>
              <a:ext cx="4547419" cy="833883"/>
            </a:xfrm>
            <a:prstGeom prst="rect">
              <a:avLst/>
            </a:prstGeom>
            <a:noFill/>
          </p:spPr>
          <p:txBody>
            <a:bodyPr wrap="square">
              <a:spAutoFit/>
            </a:bodyPr>
            <a:lstStyle/>
            <a:p>
              <a:pPr algn="ctr">
                <a:lnSpc>
                  <a:spcPct val="150000"/>
                </a:lnSpc>
                <a:spcBef>
                  <a:spcPts val="100"/>
                </a:spcBef>
                <a:spcAft>
                  <a:spcPts val="100"/>
                </a:spcAft>
              </a:pPr>
              <a:r>
                <a:rPr lang="vi-VN" sz="3600">
                  <a:effectLst/>
                  <a:ea typeface="Times New Roman" panose="02020603050405020304" pitchFamily="18" charset="0"/>
                </a:rPr>
                <a:t>Ma-ha Ban-đu-la.</a:t>
              </a:r>
              <a:endParaRPr lang="en-US" sz="2800">
                <a:effectLst/>
                <a:ea typeface="Calibri" panose="020F0502020204030204" pitchFamily="34" charset="0"/>
              </a:endParaRPr>
            </a:p>
          </p:txBody>
        </p:sp>
        <p:pic>
          <p:nvPicPr>
            <p:cNvPr id="12" name="Picture 11" descr="A statue of a person in a hat&#10;&#10;Description automatically generated">
              <a:extLst>
                <a:ext uri="{FF2B5EF4-FFF2-40B4-BE49-F238E27FC236}">
                  <a16:creationId xmlns:a16="http://schemas.microsoft.com/office/drawing/2014/main" id="{3BFB5473-A490-1E0F-3C5D-89715294B4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42" b="7789"/>
            <a:stretch/>
          </p:blipFill>
          <p:spPr>
            <a:xfrm>
              <a:off x="7226309" y="3484745"/>
              <a:ext cx="3284895" cy="4979741"/>
            </a:xfrm>
            <a:prstGeom prst="rect">
              <a:avLst/>
            </a:prstGeom>
          </p:spPr>
        </p:pic>
      </p:grpSp>
      <p:grpSp>
        <p:nvGrpSpPr>
          <p:cNvPr id="21" name="Group 20">
            <a:extLst>
              <a:ext uri="{FF2B5EF4-FFF2-40B4-BE49-F238E27FC236}">
                <a16:creationId xmlns:a16="http://schemas.microsoft.com/office/drawing/2014/main" id="{2B7C4163-D1BA-62FD-7300-5FC92A692C1D}"/>
              </a:ext>
            </a:extLst>
          </p:cNvPr>
          <p:cNvGrpSpPr/>
          <p:nvPr/>
        </p:nvGrpSpPr>
        <p:grpSpPr>
          <a:xfrm>
            <a:off x="9906000" y="3539944"/>
            <a:ext cx="4547419" cy="6468835"/>
            <a:chOff x="10134600" y="3539944"/>
            <a:chExt cx="4547419" cy="6468835"/>
          </a:xfrm>
        </p:grpSpPr>
        <p:pic>
          <p:nvPicPr>
            <p:cNvPr id="15" name="Picture 14" descr="A statue of a person holding a sword&#10;&#10;Description automatically generated">
              <a:extLst>
                <a:ext uri="{FF2B5EF4-FFF2-40B4-BE49-F238E27FC236}">
                  <a16:creationId xmlns:a16="http://schemas.microsoft.com/office/drawing/2014/main" id="{C089FF3C-0942-6A69-C484-76CEED8807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598" y="3539944"/>
              <a:ext cx="3587240" cy="4784481"/>
            </a:xfrm>
            <a:prstGeom prst="rect">
              <a:avLst/>
            </a:prstGeom>
          </p:spPr>
        </p:pic>
        <p:sp>
          <p:nvSpPr>
            <p:cNvPr id="20" name="TextBox 19">
              <a:extLst>
                <a:ext uri="{FF2B5EF4-FFF2-40B4-BE49-F238E27FC236}">
                  <a16:creationId xmlns:a16="http://schemas.microsoft.com/office/drawing/2014/main" id="{0AEAF91D-830B-E5F1-2E53-8E7CA62FB046}"/>
                </a:ext>
              </a:extLst>
            </p:cNvPr>
            <p:cNvSpPr txBox="1"/>
            <p:nvPr/>
          </p:nvSpPr>
          <p:spPr>
            <a:xfrm>
              <a:off x="10134600" y="8343900"/>
              <a:ext cx="4547419" cy="1664879"/>
            </a:xfrm>
            <a:prstGeom prst="rect">
              <a:avLst/>
            </a:prstGeom>
            <a:noFill/>
          </p:spPr>
          <p:txBody>
            <a:bodyPr wrap="square">
              <a:spAutoFit/>
            </a:bodyPr>
            <a:lstStyle/>
            <a:p>
              <a:pPr algn="ctr">
                <a:lnSpc>
                  <a:spcPct val="150000"/>
                </a:lnSpc>
                <a:spcBef>
                  <a:spcPts val="100"/>
                </a:spcBef>
                <a:spcAft>
                  <a:spcPts val="100"/>
                </a:spcAft>
              </a:pPr>
              <a:r>
                <a:rPr lang="vi-VN" sz="3600">
                  <a:effectLst/>
                  <a:latin typeface="Arial" panose="020B0604020202020204" pitchFamily="34" charset="0"/>
                  <a:ea typeface="Times New Roman" panose="02020603050405020304" pitchFamily="18" charset="0"/>
                  <a:cs typeface="Arial" panose="020B0604020202020204" pitchFamily="34" charset="0"/>
                </a:rPr>
                <a:t>Nguyễn Trung Trực (</a:t>
              </a:r>
              <a:r>
                <a:rPr lang="en-US" altLang="ja-JP" sz="3600">
                  <a:effectLst/>
                  <a:latin typeface="Arial" panose="020B0604020202020204" pitchFamily="34" charset="0"/>
                  <a:ea typeface="Times New Roman" panose="02020603050405020304" pitchFamily="18" charset="0"/>
                  <a:cs typeface="Arial" panose="020B0604020202020204" pitchFamily="34" charset="0"/>
                </a:rPr>
                <a:t>1838</a:t>
              </a:r>
              <a:r>
                <a:rPr lang="vi-VN" sz="3600">
                  <a:effectLst/>
                  <a:latin typeface="Arial" panose="020B0604020202020204" pitchFamily="34" charset="0"/>
                  <a:ea typeface="Times New Roman" panose="02020603050405020304" pitchFamily="18" charset="0"/>
                  <a:cs typeface="Arial" panose="020B0604020202020204" pitchFamily="34" charset="0"/>
                </a:rPr>
                <a:t> – 1868)</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81A9FCA0-F87D-6B8B-425E-AA669997985E}"/>
              </a:ext>
            </a:extLst>
          </p:cNvPr>
          <p:cNvGrpSpPr/>
          <p:nvPr/>
        </p:nvGrpSpPr>
        <p:grpSpPr>
          <a:xfrm>
            <a:off x="14325600" y="3535874"/>
            <a:ext cx="3284895" cy="6455627"/>
            <a:chOff x="10790442" y="3539944"/>
            <a:chExt cx="3284895" cy="6455627"/>
          </a:xfrm>
        </p:grpSpPr>
        <p:pic>
          <p:nvPicPr>
            <p:cNvPr id="23" name="Picture 22">
              <a:extLst>
                <a:ext uri="{FF2B5EF4-FFF2-40B4-BE49-F238E27FC236}">
                  <a16:creationId xmlns:a16="http://schemas.microsoft.com/office/drawing/2014/main" id="{8AABE305-3B37-97EC-B5F5-D92571B262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96341" y="3539944"/>
              <a:ext cx="3189654" cy="4784481"/>
            </a:xfrm>
            <a:prstGeom prst="rect">
              <a:avLst/>
            </a:prstGeom>
          </p:spPr>
        </p:pic>
        <p:sp>
          <p:nvSpPr>
            <p:cNvPr id="24" name="TextBox 23">
              <a:extLst>
                <a:ext uri="{FF2B5EF4-FFF2-40B4-BE49-F238E27FC236}">
                  <a16:creationId xmlns:a16="http://schemas.microsoft.com/office/drawing/2014/main" id="{F033946D-514D-04D0-8BFE-524B414038FA}"/>
                </a:ext>
              </a:extLst>
            </p:cNvPr>
            <p:cNvSpPr txBox="1"/>
            <p:nvPr/>
          </p:nvSpPr>
          <p:spPr>
            <a:xfrm>
              <a:off x="10790442" y="8343900"/>
              <a:ext cx="3284895" cy="1651671"/>
            </a:xfrm>
            <a:prstGeom prst="rect">
              <a:avLst/>
            </a:prstGeom>
            <a:noFill/>
          </p:spPr>
          <p:txBody>
            <a:bodyPr wrap="square">
              <a:spAutoFit/>
            </a:bodyPr>
            <a:lstStyle/>
            <a:p>
              <a:pPr algn="ctr">
                <a:lnSpc>
                  <a:spcPct val="150000"/>
                </a:lnSpc>
                <a:spcBef>
                  <a:spcPts val="100"/>
                </a:spcBef>
                <a:spcAft>
                  <a:spcPts val="100"/>
                </a:spcAft>
              </a:pPr>
              <a:r>
                <a:rPr lang="en-US" sz="3600">
                  <a:effectLst/>
                  <a:latin typeface="Arial" panose="020B0604020202020204" pitchFamily="34" charset="0"/>
                  <a:ea typeface="Times New Roman" panose="02020603050405020304" pitchFamily="18" charset="0"/>
                  <a:cs typeface="Arial" panose="020B0604020202020204" pitchFamily="34" charset="0"/>
                </a:rPr>
                <a:t>Trương Định </a:t>
              </a:r>
              <a:r>
                <a:rPr lang="vi-VN" sz="3600">
                  <a:effectLst/>
                  <a:latin typeface="Arial" panose="020B0604020202020204" pitchFamily="34" charset="0"/>
                  <a:ea typeface="Times New Roman" panose="02020603050405020304" pitchFamily="18" charset="0"/>
                  <a:cs typeface="Arial" panose="020B0604020202020204" pitchFamily="34" charset="0"/>
                </a:rPr>
                <a:t>(</a:t>
              </a:r>
              <a:r>
                <a:rPr lang="en-US" altLang="ja-JP" sz="3600">
                  <a:effectLst/>
                  <a:latin typeface="Arial" panose="020B0604020202020204" pitchFamily="34" charset="0"/>
                  <a:ea typeface="Times New Roman" panose="02020603050405020304" pitchFamily="18" charset="0"/>
                  <a:cs typeface="Arial" panose="020B0604020202020204" pitchFamily="34" charset="0"/>
                </a:rPr>
                <a:t>1820 – 1864</a:t>
              </a:r>
              <a:r>
                <a:rPr lang="vi-VN" sz="36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81643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2" name="Picture 15">
            <a:extLst>
              <a:ext uri="{FF2B5EF4-FFF2-40B4-BE49-F238E27FC236}">
                <a16:creationId xmlns:a16="http://schemas.microsoft.com/office/drawing/2014/main" id="{023C7FBD-8609-AFA4-68E9-4B061F8A21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5725">
            <a:off x="17020401" y="-47728"/>
            <a:ext cx="1410416" cy="1883694"/>
          </a:xfrm>
          <a:prstGeom prst="rect">
            <a:avLst/>
          </a:prstGeom>
        </p:spPr>
      </p:pic>
      <p:pic>
        <p:nvPicPr>
          <p:cNvPr id="13" name="Picture 16">
            <a:extLst>
              <a:ext uri="{FF2B5EF4-FFF2-40B4-BE49-F238E27FC236}">
                <a16:creationId xmlns:a16="http://schemas.microsoft.com/office/drawing/2014/main" id="{95DA20F0-8A60-834C-8062-4705E2109A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1348">
            <a:off x="-13679" y="8454738"/>
            <a:ext cx="1674487" cy="1910969"/>
          </a:xfrm>
          <a:prstGeom prst="rect">
            <a:avLst/>
          </a:prstGeom>
        </p:spPr>
      </p:pic>
      <p:cxnSp>
        <p:nvCxnSpPr>
          <p:cNvPr id="14" name="Straight Connector 13">
            <a:extLst>
              <a:ext uri="{FF2B5EF4-FFF2-40B4-BE49-F238E27FC236}">
                <a16:creationId xmlns:a16="http://schemas.microsoft.com/office/drawing/2014/main" id="{6ED353DF-1FA6-848B-6511-C398C606C581}"/>
              </a:ext>
            </a:extLst>
          </p:cNvPr>
          <p:cNvCxnSpPr>
            <a:cxnSpLocks/>
          </p:cNvCxnSpPr>
          <p:nvPr/>
        </p:nvCxnSpPr>
        <p:spPr>
          <a:xfrm>
            <a:off x="225218" y="5829300"/>
            <a:ext cx="17781143" cy="0"/>
          </a:xfrm>
          <a:prstGeom prst="line">
            <a:avLst/>
          </a:prstGeom>
          <a:ln w="57150">
            <a:solidFill>
              <a:srgbClr val="EAAE1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D8E43B46-F75B-437D-A73B-488B7FEAE1D1}"/>
              </a:ext>
            </a:extLst>
          </p:cNvPr>
          <p:cNvSpPr/>
          <p:nvPr/>
        </p:nvSpPr>
        <p:spPr>
          <a:xfrm>
            <a:off x="2585125" y="5372100"/>
            <a:ext cx="1968243" cy="9144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6" name="Flowchart: Terminator 15">
            <a:extLst>
              <a:ext uri="{FF2B5EF4-FFF2-40B4-BE49-F238E27FC236}">
                <a16:creationId xmlns:a16="http://schemas.microsoft.com/office/drawing/2014/main" id="{29F6BC04-27E9-BA26-297C-7F4088E47B9D}"/>
              </a:ext>
            </a:extLst>
          </p:cNvPr>
          <p:cNvSpPr/>
          <p:nvPr/>
        </p:nvSpPr>
        <p:spPr>
          <a:xfrm>
            <a:off x="8159877" y="5372100"/>
            <a:ext cx="1968243" cy="9144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7" name="Flowchart: Terminator 16">
            <a:extLst>
              <a:ext uri="{FF2B5EF4-FFF2-40B4-BE49-F238E27FC236}">
                <a16:creationId xmlns:a16="http://schemas.microsoft.com/office/drawing/2014/main" id="{5CAAB10E-DB8D-836C-9FC0-4887C6754925}"/>
              </a:ext>
            </a:extLst>
          </p:cNvPr>
          <p:cNvSpPr/>
          <p:nvPr/>
        </p:nvSpPr>
        <p:spPr>
          <a:xfrm>
            <a:off x="13739537" y="5372100"/>
            <a:ext cx="1968243" cy="914400"/>
          </a:xfrm>
          <a:prstGeom prst="flowChartTerminator">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2" name="TextBox 2">
            <a:extLst>
              <a:ext uri="{FF2B5EF4-FFF2-40B4-BE49-F238E27FC236}">
                <a16:creationId xmlns:a16="http://schemas.microsoft.com/office/drawing/2014/main" id="{0EB3EDFC-1571-7FEB-239F-A0BB656913D4}"/>
              </a:ext>
            </a:extLst>
          </p:cNvPr>
          <p:cNvSpPr txBox="1"/>
          <p:nvPr/>
        </p:nvSpPr>
        <p:spPr>
          <a:xfrm>
            <a:off x="3889580" y="801268"/>
            <a:ext cx="10508835" cy="1021755"/>
          </a:xfrm>
          <a:prstGeom prst="rect">
            <a:avLst/>
          </a:prstGeom>
        </p:spPr>
        <p:txBody>
          <a:bodyPr lIns="0" tIns="0" rIns="0" bIns="0" rtlCol="0" anchor="t">
            <a:spAutoFit/>
          </a:bodyPr>
          <a:lstStyle/>
          <a:p>
            <a:pPr marL="0" lvl="0" indent="0" algn="ctr">
              <a:lnSpc>
                <a:spcPts val="8399"/>
              </a:lnSpc>
              <a:spcBef>
                <a:spcPct val="0"/>
              </a:spcBef>
            </a:pPr>
            <a:r>
              <a:rPr lang="en-US" sz="6600" b="1">
                <a:solidFill>
                  <a:srgbClr val="473D2D"/>
                </a:solidFill>
                <a:latin typeface="Arial" panose="020B0604020202020204" pitchFamily="34" charset="0"/>
                <a:cs typeface="Arial" panose="020B0604020202020204" pitchFamily="34" charset="0"/>
              </a:rPr>
              <a:t>HƯỚNG DẪN VỀ NHÀ</a:t>
            </a:r>
          </a:p>
        </p:txBody>
      </p:sp>
      <p:grpSp>
        <p:nvGrpSpPr>
          <p:cNvPr id="3" name="Group 2">
            <a:extLst>
              <a:ext uri="{FF2B5EF4-FFF2-40B4-BE49-F238E27FC236}">
                <a16:creationId xmlns:a16="http://schemas.microsoft.com/office/drawing/2014/main" id="{0603FDE8-7AE6-DA61-4CDB-8CF15A3DC345}"/>
              </a:ext>
            </a:extLst>
          </p:cNvPr>
          <p:cNvGrpSpPr/>
          <p:nvPr/>
        </p:nvGrpSpPr>
        <p:grpSpPr>
          <a:xfrm>
            <a:off x="736820" y="6390760"/>
            <a:ext cx="5359522" cy="3376951"/>
            <a:chOff x="736820" y="6390760"/>
            <a:chExt cx="5359522" cy="3376951"/>
          </a:xfrm>
        </p:grpSpPr>
        <p:sp>
          <p:nvSpPr>
            <p:cNvPr id="21" name="TextBox 20">
              <a:extLst>
                <a:ext uri="{FF2B5EF4-FFF2-40B4-BE49-F238E27FC236}">
                  <a16:creationId xmlns:a16="http://schemas.microsoft.com/office/drawing/2014/main" id="{11B510D0-4BEC-ECD6-3119-2BFFA8CCAE3A}"/>
                </a:ext>
              </a:extLst>
            </p:cNvPr>
            <p:cNvSpPr txBox="1"/>
            <p:nvPr/>
          </p:nvSpPr>
          <p:spPr>
            <a:xfrm>
              <a:off x="2085437" y="6390760"/>
              <a:ext cx="4010905" cy="1651671"/>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3600">
                  <a:solidFill>
                    <a:prstClr val="black"/>
                  </a:solidFill>
                  <a:latin typeface="Arial" panose="020B0604020202020204" pitchFamily="34" charset="0"/>
                  <a:cs typeface="Arial" panose="020B0604020202020204" pitchFamily="34" charset="0"/>
                </a:rPr>
                <a:t>Ôn tập kiến thức đã học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4">
              <a:extLst>
                <a:ext uri="{FF2B5EF4-FFF2-40B4-BE49-F238E27FC236}">
                  <a16:creationId xmlns:a16="http://schemas.microsoft.com/office/drawing/2014/main" id="{BD5C2276-E4EF-FB50-3399-71D94E187A08}"/>
                </a:ext>
              </a:extLst>
            </p:cNvPr>
            <p:cNvPicPr>
              <a:picLocks noChangeAspect="1"/>
            </p:cNvPicPr>
            <p:nvPr/>
          </p:nvPicPr>
          <p:blipFill>
            <a:blip r:embed="rId6"/>
            <a:srcRect/>
            <a:stretch>
              <a:fillRect/>
            </a:stretch>
          </p:blipFill>
          <p:spPr>
            <a:xfrm>
              <a:off x="736820" y="6418217"/>
              <a:ext cx="1651022" cy="3349494"/>
            </a:xfrm>
            <a:prstGeom prst="rect">
              <a:avLst/>
            </a:prstGeom>
          </p:spPr>
        </p:pic>
      </p:grpSp>
      <p:grpSp>
        <p:nvGrpSpPr>
          <p:cNvPr id="7" name="Group 6">
            <a:extLst>
              <a:ext uri="{FF2B5EF4-FFF2-40B4-BE49-F238E27FC236}">
                <a16:creationId xmlns:a16="http://schemas.microsoft.com/office/drawing/2014/main" id="{AC9A73E9-3E6F-D563-B5B1-7CC6DDF3DED8}"/>
              </a:ext>
            </a:extLst>
          </p:cNvPr>
          <p:cNvGrpSpPr/>
          <p:nvPr/>
        </p:nvGrpSpPr>
        <p:grpSpPr>
          <a:xfrm>
            <a:off x="10933578" y="6418217"/>
            <a:ext cx="6158061" cy="3325908"/>
            <a:chOff x="10933578" y="6418217"/>
            <a:chExt cx="6158061" cy="3325908"/>
          </a:xfrm>
        </p:grpSpPr>
        <p:sp>
          <p:nvSpPr>
            <p:cNvPr id="28" name="TextBox 27">
              <a:extLst>
                <a:ext uri="{FF2B5EF4-FFF2-40B4-BE49-F238E27FC236}">
                  <a16:creationId xmlns:a16="http://schemas.microsoft.com/office/drawing/2014/main" id="{B35E19B0-3411-3EC7-4B56-2C8CA2B4C083}"/>
                </a:ext>
              </a:extLst>
            </p:cNvPr>
            <p:cNvSpPr txBox="1"/>
            <p:nvPr/>
          </p:nvSpPr>
          <p:spPr>
            <a:xfrm>
              <a:off x="10933578" y="6418217"/>
              <a:ext cx="4774202" cy="3313664"/>
            </a:xfrm>
            <a:prstGeom prst="rect">
              <a:avLst/>
            </a:prstGeom>
            <a:noFill/>
          </p:spPr>
          <p:txBody>
            <a:bodyPr wrap="square">
              <a:spAutoFit/>
            </a:bodyPr>
            <a:lstStyle/>
            <a:p>
              <a:pPr algn="ctr">
                <a:lnSpc>
                  <a:spcPct val="150000"/>
                </a:lnSpc>
                <a:spcAft>
                  <a:spcPts val="100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 và tìm hiểu trước </a:t>
              </a:r>
              <a:r>
                <a:rPr lang="vi-VN" sz="36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4: Xung đột Nam – Bắc triều và Trịnh – Nguyễn</a:t>
              </a:r>
              <a:endParaRPr lang="en-US" sz="3600" b="1" i="1">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8E0821C-7166-F3ED-AC5F-79BBD9068364}"/>
                </a:ext>
              </a:extLst>
            </p:cNvPr>
            <p:cNvPicPr>
              <a:picLocks noChangeAspect="1"/>
            </p:cNvPicPr>
            <p:nvPr/>
          </p:nvPicPr>
          <p:blipFill>
            <a:blip r:embed="rId7"/>
            <a:srcRect/>
            <a:stretch>
              <a:fillRect/>
            </a:stretch>
          </p:blipFill>
          <p:spPr>
            <a:xfrm>
              <a:off x="15725714" y="6607071"/>
              <a:ext cx="1365925" cy="3137054"/>
            </a:xfrm>
            <a:prstGeom prst="rect">
              <a:avLst/>
            </a:prstGeom>
          </p:spPr>
        </p:pic>
      </p:grpSp>
      <p:grpSp>
        <p:nvGrpSpPr>
          <p:cNvPr id="6" name="Group 5">
            <a:extLst>
              <a:ext uri="{FF2B5EF4-FFF2-40B4-BE49-F238E27FC236}">
                <a16:creationId xmlns:a16="http://schemas.microsoft.com/office/drawing/2014/main" id="{AB77A7DB-72EB-618F-0562-4065971466D8}"/>
              </a:ext>
            </a:extLst>
          </p:cNvPr>
          <p:cNvGrpSpPr/>
          <p:nvPr/>
        </p:nvGrpSpPr>
        <p:grpSpPr>
          <a:xfrm>
            <a:off x="4419600" y="1793195"/>
            <a:ext cx="9906000" cy="3258336"/>
            <a:chOff x="2743200" y="1793195"/>
            <a:chExt cx="9906000" cy="3258336"/>
          </a:xfrm>
        </p:grpSpPr>
        <p:sp>
          <p:nvSpPr>
            <p:cNvPr id="25" name="TextBox 24">
              <a:extLst>
                <a:ext uri="{FF2B5EF4-FFF2-40B4-BE49-F238E27FC236}">
                  <a16:creationId xmlns:a16="http://schemas.microsoft.com/office/drawing/2014/main" id="{34BC954B-8874-3898-DA4A-AC77F7589620}"/>
                </a:ext>
              </a:extLst>
            </p:cNvPr>
            <p:cNvSpPr txBox="1"/>
            <p:nvPr/>
          </p:nvSpPr>
          <p:spPr>
            <a:xfrm>
              <a:off x="2743200" y="2386030"/>
              <a:ext cx="8420098" cy="2482667"/>
            </a:xfrm>
            <a:prstGeom prst="rect">
              <a:avLst/>
            </a:prstGeom>
            <a:noFill/>
          </p:spPr>
          <p:txBody>
            <a:bodyPr wrap="square">
              <a:spAutoFit/>
            </a:bodyPr>
            <a:lstStyle/>
            <a:p>
              <a:pPr algn="ctr">
                <a:lnSpc>
                  <a:spcPct val="150000"/>
                </a:lnSpc>
                <a:spcAft>
                  <a:spcPts val="1000"/>
                </a:spcAft>
              </a:pPr>
              <a:r>
                <a:rPr lang="fr-FR"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Trả lời câu 3 phần Luyện tập và phần Vận dụng SGK tr.</a:t>
              </a:r>
              <a:r>
                <a:rPr lang="fr-FR" sz="3600">
                  <a:solidFill>
                    <a:srgbClr val="000000"/>
                  </a:solidFill>
                  <a:latin typeface="Arial" panose="020B0604020202020204" pitchFamily="34" charset="0"/>
                  <a:ea typeface="Times New Roman" panose="02020603050405020304" pitchFamily="18" charset="0"/>
                  <a:cs typeface="Arial" panose="020B0604020202020204" pitchFamily="34" charset="0"/>
                </a:rPr>
                <a:t>25 và làm bài tập Bài 3 – SBT Lịch sử và Địa lí 8, phần Lịch sử.</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7">
              <a:extLst>
                <a:ext uri="{FF2B5EF4-FFF2-40B4-BE49-F238E27FC236}">
                  <a16:creationId xmlns:a16="http://schemas.microsoft.com/office/drawing/2014/main" id="{53406090-84A0-5EEB-92A1-124338920993}"/>
                </a:ext>
              </a:extLst>
            </p:cNvPr>
            <p:cNvPicPr>
              <a:picLocks noChangeAspect="1"/>
            </p:cNvPicPr>
            <p:nvPr/>
          </p:nvPicPr>
          <p:blipFill>
            <a:blip r:embed="rId8"/>
            <a:srcRect/>
            <a:stretch>
              <a:fillRect/>
            </a:stretch>
          </p:blipFill>
          <p:spPr>
            <a:xfrm>
              <a:off x="11370303" y="1793195"/>
              <a:ext cx="1278897" cy="3258336"/>
            </a:xfrm>
            <a:prstGeom prst="rect">
              <a:avLst/>
            </a:prstGeom>
          </p:spPr>
        </p:pic>
      </p:grpSp>
    </p:spTree>
    <p:extLst>
      <p:ext uri="{BB962C8B-B14F-4D97-AF65-F5344CB8AC3E}">
        <p14:creationId xmlns:p14="http://schemas.microsoft.com/office/powerpoint/2010/main" val="2925506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3D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5122" y="1028700"/>
            <a:ext cx="6164593" cy="168755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389716" y="1028700"/>
            <a:ext cx="6164593" cy="168755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829"/>
          <a:stretch>
            <a:fillRect/>
          </a:stretch>
        </p:blipFill>
        <p:spPr>
          <a:xfrm>
            <a:off x="-1623378" y="2705892"/>
            <a:ext cx="4357069" cy="758110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829"/>
          <a:stretch>
            <a:fillRect/>
          </a:stretch>
        </p:blipFill>
        <p:spPr>
          <a:xfrm flipH="1">
            <a:off x="15554309" y="2705892"/>
            <a:ext cx="4357069" cy="758110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9658"/>
          <a:stretch>
            <a:fillRect/>
          </a:stretch>
        </p:blipFill>
        <p:spPr>
          <a:xfrm>
            <a:off x="1690894" y="7526289"/>
            <a:ext cx="2213242" cy="276071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9658"/>
          <a:stretch>
            <a:fillRect/>
          </a:stretch>
        </p:blipFill>
        <p:spPr>
          <a:xfrm flipH="1">
            <a:off x="14383863" y="7526289"/>
            <a:ext cx="2213242" cy="276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003"/>
          <a:stretch>
            <a:fillRect/>
          </a:stretch>
        </p:blipFill>
        <p:spPr>
          <a:xfrm>
            <a:off x="6410567" y="8552093"/>
            <a:ext cx="5466866" cy="173490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768" b="27261"/>
          <a:stretch>
            <a:fillRect/>
          </a:stretch>
        </p:blipFill>
        <p:spPr>
          <a:xfrm flipH="1">
            <a:off x="4354230" y="8552488"/>
            <a:ext cx="771997" cy="173451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768" b="27261"/>
          <a:stretch>
            <a:fillRect/>
          </a:stretch>
        </p:blipFill>
        <p:spPr>
          <a:xfrm>
            <a:off x="13161773" y="8552488"/>
            <a:ext cx="771997" cy="173451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94" b="27742"/>
          <a:stretch>
            <a:fillRect/>
          </a:stretch>
        </p:blipFill>
        <p:spPr>
          <a:xfrm flipH="1">
            <a:off x="4999025" y="8712818"/>
            <a:ext cx="1197399" cy="1574182"/>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94" b="27742"/>
          <a:stretch>
            <a:fillRect/>
          </a:stretch>
        </p:blipFill>
        <p:spPr>
          <a:xfrm>
            <a:off x="12091576" y="8723938"/>
            <a:ext cx="1197399" cy="157418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0491"/>
          <a:stretch>
            <a:fillRect/>
          </a:stretch>
        </p:blipFill>
        <p:spPr>
          <a:xfrm flipH="1">
            <a:off x="3678640" y="8372388"/>
            <a:ext cx="761551" cy="1914612"/>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0491"/>
          <a:stretch>
            <a:fillRect/>
          </a:stretch>
        </p:blipFill>
        <p:spPr>
          <a:xfrm>
            <a:off x="13847809" y="8372388"/>
            <a:ext cx="761551" cy="1914612"/>
          </a:xfrm>
          <a:prstGeom prst="rect">
            <a:avLst/>
          </a:prstGeom>
        </p:spPr>
      </p:pic>
      <p:sp>
        <p:nvSpPr>
          <p:cNvPr id="4" name="TextBox 2">
            <a:extLst>
              <a:ext uri="{FF2B5EF4-FFF2-40B4-BE49-F238E27FC236}">
                <a16:creationId xmlns:a16="http://schemas.microsoft.com/office/drawing/2014/main" id="{F28F98E5-2914-ECF6-727E-A6C057D6E30E}"/>
              </a:ext>
            </a:extLst>
          </p:cNvPr>
          <p:cNvSpPr txBox="1"/>
          <p:nvPr/>
        </p:nvSpPr>
        <p:spPr>
          <a:xfrm>
            <a:off x="1419745" y="3100301"/>
            <a:ext cx="15448510" cy="3465179"/>
          </a:xfrm>
          <a:prstGeom prst="rect">
            <a:avLst/>
          </a:prstGeom>
        </p:spPr>
        <p:txBody>
          <a:bodyPr wrap="square" lIns="0" tIns="0" rIns="0" bIns="0" rtlCol="0" anchor="t">
            <a:spAutoFit/>
          </a:bodyPr>
          <a:lstStyle/>
          <a:p>
            <a:pPr algn="ctr">
              <a:lnSpc>
                <a:spcPct val="150000"/>
              </a:lnSpc>
            </a:pPr>
            <a:r>
              <a:rPr lang="vi-VN" sz="8000" b="1">
                <a:solidFill>
                  <a:schemeClr val="bg1"/>
                </a:solidFill>
                <a:latin typeface="Arial" panose="020B0604020202020204" pitchFamily="34" charset="0"/>
                <a:cs typeface="Arial" panose="020B0604020202020204" pitchFamily="34" charset="0"/>
              </a:rPr>
              <a:t>CẢM ƠN CÁC EM </a:t>
            </a:r>
          </a:p>
          <a:p>
            <a:pPr algn="ctr">
              <a:lnSpc>
                <a:spcPct val="150000"/>
              </a:lnSpc>
            </a:pPr>
            <a:r>
              <a:rPr lang="vi-VN" sz="8000" b="1">
                <a:solidFill>
                  <a:schemeClr val="bg1"/>
                </a:solidFill>
                <a:latin typeface="Arial" panose="020B0604020202020204" pitchFamily="34" charset="0"/>
                <a:cs typeface="Arial" panose="020B0604020202020204" pitchFamily="34" charset="0"/>
              </a:rPr>
              <a:t>ĐÃ </a:t>
            </a:r>
            <a:r>
              <a:rPr lang="en-US" sz="8000" b="1">
                <a:solidFill>
                  <a:schemeClr val="bg1"/>
                </a:solidFill>
                <a:latin typeface="Arial" panose="020B0604020202020204" pitchFamily="34" charset="0"/>
                <a:cs typeface="Arial" panose="020B0604020202020204" pitchFamily="34" charset="0"/>
              </a:rPr>
              <a:t>CHÚ Ý LẮNG NGHE!</a:t>
            </a:r>
            <a:endParaRPr lang="vi-VN" sz="8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599731"/>
      </p:ext>
    </p:extLst>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274996" y="2364151"/>
            <a:ext cx="4200343" cy="7778413"/>
          </a:xfrm>
          <a:prstGeom prst="rect">
            <a:avLst/>
          </a:prstGeom>
        </p:spPr>
      </p:pic>
      <p:sp>
        <p:nvSpPr>
          <p:cNvPr id="3" name="TextBox 3"/>
          <p:cNvSpPr txBox="1"/>
          <p:nvPr/>
        </p:nvSpPr>
        <p:spPr>
          <a:xfrm>
            <a:off x="4998720" y="601074"/>
            <a:ext cx="8290560" cy="1426737"/>
          </a:xfrm>
          <a:prstGeom prst="rect">
            <a:avLst/>
          </a:prstGeom>
        </p:spPr>
        <p:txBody>
          <a:bodyPr wrap="square" lIns="0" tIns="0" rIns="0" bIns="0" rtlCol="0" anchor="t">
            <a:spAutoFit/>
          </a:bodyPr>
          <a:lstStyle/>
          <a:p>
            <a:pPr marL="0" marR="0" lvl="0" indent="0" algn="ctr" defTabSz="914400" rtl="0" eaLnBrk="1" fontAlgn="auto" latinLnBrk="0" hangingPunct="1">
              <a:lnSpc>
                <a:spcPts val="12319"/>
              </a:lnSpc>
              <a:spcBef>
                <a:spcPct val="0"/>
              </a:spcBef>
              <a:spcAft>
                <a:spcPts val="0"/>
              </a:spcAft>
              <a:buClrTx/>
              <a:buSzTx/>
              <a:buFontTx/>
              <a:buNone/>
              <a:tabLst/>
              <a:defRPr/>
            </a:pPr>
            <a:r>
              <a:rPr kumimoji="0" lang="en-US" sz="6600" b="1" i="0" u="none" strike="noStrike" kern="1200" cap="none" spc="0" normalizeH="0" baseline="0" noProof="0">
                <a:ln>
                  <a:noFill/>
                </a:ln>
                <a:solidFill>
                  <a:srgbClr val="4A5744"/>
                </a:solidFill>
                <a:effectLst/>
                <a:uLnTx/>
                <a:uFillTx/>
                <a:latin typeface="Arial" panose="020B0604020202020204" pitchFamily="34" charset="0"/>
                <a:ea typeface="+mn-ea"/>
                <a:cs typeface="Arial" panose="020B0604020202020204" pitchFamily="34" charset="0"/>
              </a:rPr>
              <a:t>NỘI DUNG BÀI HỌC</a:t>
            </a:r>
          </a:p>
        </p:txBody>
      </p:sp>
      <p:pic>
        <p:nvPicPr>
          <p:cNvPr id="4" name="Picture 4"/>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348" y="2364151"/>
            <a:ext cx="4370156" cy="8092881"/>
          </a:xfrm>
          <a:prstGeom prst="rect">
            <a:avLst/>
          </a:prstGeom>
        </p:spPr>
      </p:pic>
      <p:grpSp>
        <p:nvGrpSpPr>
          <p:cNvPr id="29" name="Group 28">
            <a:extLst>
              <a:ext uri="{FF2B5EF4-FFF2-40B4-BE49-F238E27FC236}">
                <a16:creationId xmlns:a16="http://schemas.microsoft.com/office/drawing/2014/main" id="{41673925-036D-E6C7-9228-0A9DE9D28DBE}"/>
              </a:ext>
            </a:extLst>
          </p:cNvPr>
          <p:cNvGrpSpPr/>
          <p:nvPr/>
        </p:nvGrpSpPr>
        <p:grpSpPr>
          <a:xfrm>
            <a:off x="666063" y="2333177"/>
            <a:ext cx="7701301" cy="3342740"/>
            <a:chOff x="1168070" y="2400300"/>
            <a:chExt cx="7701301" cy="3342740"/>
          </a:xfrm>
        </p:grpSpPr>
        <p:grpSp>
          <p:nvGrpSpPr>
            <p:cNvPr id="22" name="Group 21">
              <a:extLst>
                <a:ext uri="{FF2B5EF4-FFF2-40B4-BE49-F238E27FC236}">
                  <a16:creationId xmlns:a16="http://schemas.microsoft.com/office/drawing/2014/main" id="{A67F912A-438D-558E-ABD4-1389C3C339EF}"/>
                </a:ext>
              </a:extLst>
            </p:cNvPr>
            <p:cNvGrpSpPr/>
            <p:nvPr/>
          </p:nvGrpSpPr>
          <p:grpSpPr>
            <a:xfrm>
              <a:off x="1168070" y="2400300"/>
              <a:ext cx="7701301" cy="3342740"/>
              <a:chOff x="1862444" y="3333239"/>
              <a:chExt cx="7701301" cy="3342740"/>
            </a:xfrm>
          </p:grpSpPr>
          <p:grpSp>
            <p:nvGrpSpPr>
              <p:cNvPr id="7" name="Group 7"/>
              <p:cNvGrpSpPr/>
              <p:nvPr/>
            </p:nvGrpSpPr>
            <p:grpSpPr>
              <a:xfrm>
                <a:off x="2358390" y="3695700"/>
                <a:ext cx="7205355" cy="2980279"/>
                <a:chOff x="0" y="0"/>
                <a:chExt cx="2567724" cy="2029252"/>
              </a:xfrm>
            </p:grpSpPr>
            <p:sp>
              <p:nvSpPr>
                <p:cNvPr id="8" name="Freeform 8"/>
                <p:cNvSpPr/>
                <p:nvPr/>
              </p:nvSpPr>
              <p:spPr>
                <a:xfrm>
                  <a:off x="0" y="0"/>
                  <a:ext cx="2567724" cy="2029252"/>
                </a:xfrm>
                <a:custGeom>
                  <a:avLst/>
                  <a:gdLst/>
                  <a:ahLst/>
                  <a:cxnLst/>
                  <a:rect l="l" t="t" r="r" b="b"/>
                  <a:pathLst>
                    <a:path w="2228058" h="2029252">
                      <a:moveTo>
                        <a:pt x="2103598" y="2029252"/>
                      </a:moveTo>
                      <a:lnTo>
                        <a:pt x="124460" y="2029252"/>
                      </a:lnTo>
                      <a:cubicBezTo>
                        <a:pt x="55880" y="2029252"/>
                        <a:pt x="0" y="1973372"/>
                        <a:pt x="0" y="1904791"/>
                      </a:cubicBezTo>
                      <a:lnTo>
                        <a:pt x="0" y="124460"/>
                      </a:lnTo>
                      <a:cubicBezTo>
                        <a:pt x="0" y="55880"/>
                        <a:pt x="55880" y="0"/>
                        <a:pt x="124460" y="0"/>
                      </a:cubicBezTo>
                      <a:lnTo>
                        <a:pt x="2103598" y="0"/>
                      </a:lnTo>
                      <a:cubicBezTo>
                        <a:pt x="2172178" y="0"/>
                        <a:pt x="2228058" y="55880"/>
                        <a:pt x="2228058" y="124460"/>
                      </a:cubicBezTo>
                      <a:lnTo>
                        <a:pt x="2228058" y="1904792"/>
                      </a:lnTo>
                      <a:cubicBezTo>
                        <a:pt x="2228058" y="1973372"/>
                        <a:pt x="2172178" y="2029252"/>
                        <a:pt x="2103598" y="2029252"/>
                      </a:cubicBezTo>
                      <a:close/>
                    </a:path>
                  </a:pathLst>
                </a:custGeom>
                <a:solidFill>
                  <a:srgbClr val="C9D1C5"/>
                </a:solidFill>
              </p:spPr>
            </p:sp>
          </p:grpSp>
          <p:pic>
            <p:nvPicPr>
              <p:cNvPr id="20" name="Picture 4">
                <a:extLst>
                  <a:ext uri="{FF2B5EF4-FFF2-40B4-BE49-F238E27FC236}">
                    <a16:creationId xmlns:a16="http://schemas.microsoft.com/office/drawing/2014/main" id="{8DE3401E-7C84-4789-9A21-35C196AF862E}"/>
                  </a:ext>
                </a:extLst>
              </p:cNvPr>
              <p:cNvPicPr>
                <a:picLocks noChangeAspect="1"/>
              </p:cNvPicPr>
              <p:nvPr/>
            </p:nvPicPr>
            <p:blipFill>
              <a:blip r:embed="rId4"/>
              <a:srcRect/>
              <a:stretch>
                <a:fillRect/>
              </a:stretch>
            </p:blipFill>
            <p:spPr>
              <a:xfrm>
                <a:off x="1862444" y="3333239"/>
                <a:ext cx="1199208" cy="3342740"/>
              </a:xfrm>
              <a:prstGeom prst="rect">
                <a:avLst/>
              </a:prstGeom>
            </p:spPr>
          </p:pic>
        </p:grpSp>
        <p:sp>
          <p:nvSpPr>
            <p:cNvPr id="28" name="TextBox 27">
              <a:extLst>
                <a:ext uri="{FF2B5EF4-FFF2-40B4-BE49-F238E27FC236}">
                  <a16:creationId xmlns:a16="http://schemas.microsoft.com/office/drawing/2014/main" id="{E32211D1-43FC-B605-740A-737F995BDB4A}"/>
                </a:ext>
              </a:extLst>
            </p:cNvPr>
            <p:cNvSpPr txBox="1"/>
            <p:nvPr/>
          </p:nvSpPr>
          <p:spPr>
            <a:xfrm>
              <a:off x="2326281" y="2834540"/>
              <a:ext cx="6329125" cy="274825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Quá trình xâm nhập của tư bản phương Tây vào các nước Đông Nam Á</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262A829B-178B-2520-8093-4DB9588D950D}"/>
              </a:ext>
            </a:extLst>
          </p:cNvPr>
          <p:cNvGrpSpPr/>
          <p:nvPr/>
        </p:nvGrpSpPr>
        <p:grpSpPr>
          <a:xfrm>
            <a:off x="3831091" y="6350442"/>
            <a:ext cx="10625817" cy="3064959"/>
            <a:chOff x="5106979" y="6507428"/>
            <a:chExt cx="10625817" cy="3064959"/>
          </a:xfrm>
        </p:grpSpPr>
        <p:grpSp>
          <p:nvGrpSpPr>
            <p:cNvPr id="24" name="Group 23">
              <a:extLst>
                <a:ext uri="{FF2B5EF4-FFF2-40B4-BE49-F238E27FC236}">
                  <a16:creationId xmlns:a16="http://schemas.microsoft.com/office/drawing/2014/main" id="{6BFF2F6E-F8C0-DCBE-94F8-B8DE6759EC83}"/>
                </a:ext>
              </a:extLst>
            </p:cNvPr>
            <p:cNvGrpSpPr/>
            <p:nvPr/>
          </p:nvGrpSpPr>
          <p:grpSpPr>
            <a:xfrm>
              <a:off x="5106979" y="6507428"/>
              <a:ext cx="10625817" cy="3064959"/>
              <a:chOff x="5106979" y="6627682"/>
              <a:chExt cx="10625817" cy="3064959"/>
            </a:xfrm>
          </p:grpSpPr>
          <p:sp>
            <p:nvSpPr>
              <p:cNvPr id="23" name="Freeform 8">
                <a:extLst>
                  <a:ext uri="{FF2B5EF4-FFF2-40B4-BE49-F238E27FC236}">
                    <a16:creationId xmlns:a16="http://schemas.microsoft.com/office/drawing/2014/main" id="{333494DA-A166-B5D4-5E7A-218BDB0BB79F}"/>
                  </a:ext>
                </a:extLst>
              </p:cNvPr>
              <p:cNvSpPr/>
              <p:nvPr/>
            </p:nvSpPr>
            <p:spPr>
              <a:xfrm>
                <a:off x="6017894" y="6670023"/>
                <a:ext cx="9714902" cy="2980279"/>
              </a:xfrm>
              <a:custGeom>
                <a:avLst/>
                <a:gdLst/>
                <a:ahLst/>
                <a:cxnLst/>
                <a:rect l="l" t="t" r="r" b="b"/>
                <a:pathLst>
                  <a:path w="2228058" h="2029252">
                    <a:moveTo>
                      <a:pt x="2103598" y="2029252"/>
                    </a:moveTo>
                    <a:lnTo>
                      <a:pt x="124460" y="2029252"/>
                    </a:lnTo>
                    <a:cubicBezTo>
                      <a:pt x="55880" y="2029252"/>
                      <a:pt x="0" y="1973372"/>
                      <a:pt x="0" y="1904791"/>
                    </a:cubicBezTo>
                    <a:lnTo>
                      <a:pt x="0" y="124460"/>
                    </a:lnTo>
                    <a:cubicBezTo>
                      <a:pt x="0" y="55880"/>
                      <a:pt x="55880" y="0"/>
                      <a:pt x="124460" y="0"/>
                    </a:cubicBezTo>
                    <a:lnTo>
                      <a:pt x="2103598" y="0"/>
                    </a:lnTo>
                    <a:cubicBezTo>
                      <a:pt x="2172178" y="0"/>
                      <a:pt x="2228058" y="55880"/>
                      <a:pt x="2228058" y="124460"/>
                    </a:cubicBezTo>
                    <a:lnTo>
                      <a:pt x="2228058" y="1904792"/>
                    </a:lnTo>
                    <a:cubicBezTo>
                      <a:pt x="2228058" y="1973372"/>
                      <a:pt x="2172178" y="2029252"/>
                      <a:pt x="2103598" y="2029252"/>
                    </a:cubicBezTo>
                    <a:close/>
                  </a:path>
                </a:pathLst>
              </a:custGeom>
              <a:solidFill>
                <a:srgbClr val="C9D1C5"/>
              </a:solidFill>
            </p:spPr>
          </p:sp>
          <p:pic>
            <p:nvPicPr>
              <p:cNvPr id="21" name="Picture 6">
                <a:extLst>
                  <a:ext uri="{FF2B5EF4-FFF2-40B4-BE49-F238E27FC236}">
                    <a16:creationId xmlns:a16="http://schemas.microsoft.com/office/drawing/2014/main" id="{56F0CC24-50EA-F9D0-7854-1122C6D80F35}"/>
                  </a:ext>
                </a:extLst>
              </p:cNvPr>
              <p:cNvPicPr>
                <a:picLocks noChangeAspect="1"/>
              </p:cNvPicPr>
              <p:nvPr/>
            </p:nvPicPr>
            <p:blipFill>
              <a:blip r:embed="rId5"/>
              <a:srcRect/>
              <a:stretch>
                <a:fillRect/>
              </a:stretch>
            </p:blipFill>
            <p:spPr>
              <a:xfrm>
                <a:off x="5106979" y="6627682"/>
                <a:ext cx="1169792" cy="3064959"/>
              </a:xfrm>
              <a:prstGeom prst="rect">
                <a:avLst/>
              </a:prstGeom>
            </p:spPr>
          </p:pic>
        </p:grpSp>
        <p:sp>
          <p:nvSpPr>
            <p:cNvPr id="30" name="TextBox 29">
              <a:extLst>
                <a:ext uri="{FF2B5EF4-FFF2-40B4-BE49-F238E27FC236}">
                  <a16:creationId xmlns:a16="http://schemas.microsoft.com/office/drawing/2014/main" id="{78BA5802-62B9-D45D-FA54-2184B535E52E}"/>
                </a:ext>
              </a:extLst>
            </p:cNvPr>
            <p:cNvSpPr txBox="1"/>
            <p:nvPr/>
          </p:nvSpPr>
          <p:spPr>
            <a:xfrm>
              <a:off x="6479641" y="6665780"/>
              <a:ext cx="9253155" cy="274825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Tình hình chính trị, kinh tế, văn hóa – xã hội của các nước Đông Nam Á dưới ách đô hộ của thực dân phương Tây</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EF530FD1-8299-7379-CDC0-5F6CB990FC34}"/>
              </a:ext>
            </a:extLst>
          </p:cNvPr>
          <p:cNvGrpSpPr/>
          <p:nvPr/>
        </p:nvGrpSpPr>
        <p:grpSpPr>
          <a:xfrm>
            <a:off x="8758365" y="2716808"/>
            <a:ext cx="8955273" cy="2980279"/>
            <a:chOff x="10213893" y="2762761"/>
            <a:chExt cx="8955273" cy="2980279"/>
          </a:xfrm>
        </p:grpSpPr>
        <p:grpSp>
          <p:nvGrpSpPr>
            <p:cNvPr id="26" name="Group 25">
              <a:extLst>
                <a:ext uri="{FF2B5EF4-FFF2-40B4-BE49-F238E27FC236}">
                  <a16:creationId xmlns:a16="http://schemas.microsoft.com/office/drawing/2014/main" id="{D557A6C2-135A-D5D3-C0B5-FA09CC3530E3}"/>
                </a:ext>
              </a:extLst>
            </p:cNvPr>
            <p:cNvGrpSpPr/>
            <p:nvPr/>
          </p:nvGrpSpPr>
          <p:grpSpPr>
            <a:xfrm>
              <a:off x="10213893" y="2762761"/>
              <a:ext cx="8955273" cy="2980279"/>
              <a:chOff x="10213893" y="2883015"/>
              <a:chExt cx="8955273" cy="2980279"/>
            </a:xfrm>
          </p:grpSpPr>
          <p:sp>
            <p:nvSpPr>
              <p:cNvPr id="25" name="Freeform 8">
                <a:extLst>
                  <a:ext uri="{FF2B5EF4-FFF2-40B4-BE49-F238E27FC236}">
                    <a16:creationId xmlns:a16="http://schemas.microsoft.com/office/drawing/2014/main" id="{7A9D56C8-246E-9C00-EA4F-349BD25C3E96}"/>
                  </a:ext>
                </a:extLst>
              </p:cNvPr>
              <p:cNvSpPr/>
              <p:nvPr/>
            </p:nvSpPr>
            <p:spPr>
              <a:xfrm>
                <a:off x="10878606" y="2883015"/>
                <a:ext cx="8290560" cy="2980279"/>
              </a:xfrm>
              <a:custGeom>
                <a:avLst/>
                <a:gdLst/>
                <a:ahLst/>
                <a:cxnLst/>
                <a:rect l="l" t="t" r="r" b="b"/>
                <a:pathLst>
                  <a:path w="2228058" h="2029252">
                    <a:moveTo>
                      <a:pt x="2103598" y="2029252"/>
                    </a:moveTo>
                    <a:lnTo>
                      <a:pt x="124460" y="2029252"/>
                    </a:lnTo>
                    <a:cubicBezTo>
                      <a:pt x="55880" y="2029252"/>
                      <a:pt x="0" y="1973372"/>
                      <a:pt x="0" y="1904791"/>
                    </a:cubicBezTo>
                    <a:lnTo>
                      <a:pt x="0" y="124460"/>
                    </a:lnTo>
                    <a:cubicBezTo>
                      <a:pt x="0" y="55880"/>
                      <a:pt x="55880" y="0"/>
                      <a:pt x="124460" y="0"/>
                    </a:cubicBezTo>
                    <a:lnTo>
                      <a:pt x="2103598" y="0"/>
                    </a:lnTo>
                    <a:cubicBezTo>
                      <a:pt x="2172178" y="0"/>
                      <a:pt x="2228058" y="55880"/>
                      <a:pt x="2228058" y="124460"/>
                    </a:cubicBezTo>
                    <a:lnTo>
                      <a:pt x="2228058" y="1904792"/>
                    </a:lnTo>
                    <a:cubicBezTo>
                      <a:pt x="2228058" y="1973372"/>
                      <a:pt x="2172178" y="2029252"/>
                      <a:pt x="2103598" y="2029252"/>
                    </a:cubicBezTo>
                    <a:close/>
                  </a:path>
                </a:pathLst>
              </a:custGeom>
              <a:solidFill>
                <a:srgbClr val="C9D1C5"/>
              </a:solidFill>
            </p:spPr>
          </p:sp>
          <p:pic>
            <p:nvPicPr>
              <p:cNvPr id="19" name="Picture 14">
                <a:extLst>
                  <a:ext uri="{FF2B5EF4-FFF2-40B4-BE49-F238E27FC236}">
                    <a16:creationId xmlns:a16="http://schemas.microsoft.com/office/drawing/2014/main" id="{0997AA7B-C9A1-5180-7F42-0DB48AD87844}"/>
                  </a:ext>
                </a:extLst>
              </p:cNvPr>
              <p:cNvPicPr>
                <a:picLocks noChangeAspect="1"/>
              </p:cNvPicPr>
              <p:nvPr/>
            </p:nvPicPr>
            <p:blipFill>
              <a:blip r:embed="rId6"/>
              <a:srcRect/>
              <a:stretch>
                <a:fillRect/>
              </a:stretch>
            </p:blipFill>
            <p:spPr>
              <a:xfrm>
                <a:off x="10213893" y="2883015"/>
                <a:ext cx="1292696" cy="2980279"/>
              </a:xfrm>
              <a:prstGeom prst="rect">
                <a:avLst/>
              </a:prstGeom>
            </p:spPr>
          </p:pic>
        </p:grpSp>
        <p:sp>
          <p:nvSpPr>
            <p:cNvPr id="32" name="TextBox 31">
              <a:extLst>
                <a:ext uri="{FF2B5EF4-FFF2-40B4-BE49-F238E27FC236}">
                  <a16:creationId xmlns:a16="http://schemas.microsoft.com/office/drawing/2014/main" id="{F0326011-E245-4341-7A33-3F28DD2FF2A0}"/>
                </a:ext>
              </a:extLst>
            </p:cNvPr>
            <p:cNvSpPr txBox="1"/>
            <p:nvPr/>
          </p:nvSpPr>
          <p:spPr>
            <a:xfrm>
              <a:off x="11902651" y="2878773"/>
              <a:ext cx="6936105" cy="274825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Cuộc đấu tranh chống ách đô hộ của thực dân phương Tây ở Đông Nam Á</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D5B653-2C0E-753B-75F6-380C152898D9}"/>
              </a:ext>
            </a:extLst>
          </p:cNvPr>
          <p:cNvSpPr/>
          <p:nvPr/>
        </p:nvSpPr>
        <p:spPr>
          <a:xfrm>
            <a:off x="1371600" y="1257300"/>
            <a:ext cx="15657957"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4">
            <a:extLst>
              <a:ext uri="{FF2B5EF4-FFF2-40B4-BE49-F238E27FC236}">
                <a16:creationId xmlns:a16="http://schemas.microsoft.com/office/drawing/2014/main" id="{3EAA8291-3670-AEA9-5F80-62884D9ED676}"/>
              </a:ext>
            </a:extLst>
          </p:cNvPr>
          <p:cNvSpPr txBox="1"/>
          <p:nvPr/>
        </p:nvSpPr>
        <p:spPr>
          <a:xfrm>
            <a:off x="1833419" y="3508394"/>
            <a:ext cx="14621161" cy="5368906"/>
          </a:xfrm>
          <a:prstGeom prst="rect">
            <a:avLst/>
          </a:prstGeom>
        </p:spPr>
        <p:txBody>
          <a:bodyPr wrap="square" lIns="0" tIns="0" rIns="0" bIns="0" rtlCol="0" anchor="t">
            <a:spAutoFit/>
          </a:bodyPr>
          <a:lstStyle/>
          <a:p>
            <a:pPr algn="ctr">
              <a:lnSpc>
                <a:spcPct val="150000"/>
              </a:lnSpc>
            </a:pPr>
            <a:r>
              <a:rPr lang="vi-VN" sz="6000" b="1">
                <a:cs typeface="Arial" panose="020B0604020202020204" pitchFamily="34" charset="0"/>
              </a:rPr>
              <a:t>CUỘC ĐẤU TRANH CHỐNG ÁCH ĐÔ HỘ CỦA THỰC DÂN PHƯƠNG TÂY Ở ĐÔNG NAM Á TỪ CUỐI THẾ KỈ XVI </a:t>
            </a:r>
            <a:endParaRPr lang="en-US" sz="6000" b="1">
              <a:cs typeface="Arial" panose="020B0604020202020204" pitchFamily="34" charset="0"/>
            </a:endParaRPr>
          </a:p>
          <a:p>
            <a:pPr algn="ctr">
              <a:lnSpc>
                <a:spcPct val="150000"/>
              </a:lnSpc>
            </a:pPr>
            <a:r>
              <a:rPr lang="vi-VN" sz="6000" b="1">
                <a:cs typeface="Arial" panose="020B0604020202020204" pitchFamily="34" charset="0"/>
              </a:rPr>
              <a:t>ĐẾN THẾ KỈ XIX</a:t>
            </a:r>
            <a:endParaRPr lang="vi-VN" sz="6000" b="1">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5FBDAD3-14B5-E778-FEAC-142643E44CAC}"/>
              </a:ext>
            </a:extLst>
          </p:cNvPr>
          <p:cNvGrpSpPr/>
          <p:nvPr/>
        </p:nvGrpSpPr>
        <p:grpSpPr>
          <a:xfrm>
            <a:off x="5994400" y="1485900"/>
            <a:ext cx="6299200" cy="2209800"/>
            <a:chOff x="3020848" y="1447800"/>
            <a:chExt cx="6299200" cy="2362200"/>
          </a:xfrm>
        </p:grpSpPr>
        <p:pic>
          <p:nvPicPr>
            <p:cNvPr id="5" name="Picture 5">
              <a:extLst>
                <a:ext uri="{FF2B5EF4-FFF2-40B4-BE49-F238E27FC236}">
                  <a16:creationId xmlns:a16="http://schemas.microsoft.com/office/drawing/2014/main" id="{5CDB0E1B-F9FF-DEB1-8992-62089FD9C9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id="{9DE726A4-F669-53C2-C3A0-532211B634D0}"/>
                </a:ext>
              </a:extLst>
            </p:cNvPr>
            <p:cNvSpPr txBox="1"/>
            <p:nvPr/>
          </p:nvSpPr>
          <p:spPr>
            <a:xfrm>
              <a:off x="3666771" y="1807145"/>
              <a:ext cx="5054252" cy="1335237"/>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PHẦN </a:t>
              </a:r>
              <a:r>
                <a:rPr lang="vi-VN" sz="6600" b="1">
                  <a:solidFill>
                    <a:prstClr val="white"/>
                  </a:solidFill>
                  <a:latin typeface="Arial" panose="020B0604020202020204" pitchFamily="34" charset="0"/>
                  <a:cs typeface="Arial" panose="020B0604020202020204" pitchFamily="34" charset="0"/>
                </a:rPr>
                <a:t>3</a:t>
              </a:r>
              <a:endParaRPr kumimoji="0" lang="en-US"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81212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3" name="TextBox 2">
            <a:extLst>
              <a:ext uri="{FF2B5EF4-FFF2-40B4-BE49-F238E27FC236}">
                <a16:creationId xmlns:a16="http://schemas.microsoft.com/office/drawing/2014/main" id="{07C65F00-78CF-8391-EFF8-9C2BD659AA50}"/>
              </a:ext>
            </a:extLst>
          </p:cNvPr>
          <p:cNvSpPr txBox="1"/>
          <p:nvPr/>
        </p:nvSpPr>
        <p:spPr>
          <a:xfrm>
            <a:off x="2552700" y="316890"/>
            <a:ext cx="13182600" cy="1824923"/>
          </a:xfrm>
          <a:prstGeom prst="rect">
            <a:avLst/>
          </a:prstGeom>
          <a:noFill/>
        </p:spPr>
        <p:txBody>
          <a:bodyPr wrap="square">
            <a:spAutoFit/>
          </a:bodyPr>
          <a:lstStyle/>
          <a:p>
            <a:pPr algn="ctr">
              <a:lnSpc>
                <a:spcPct val="150000"/>
              </a:lnSpc>
              <a:spcBef>
                <a:spcPts val="100"/>
              </a:spcBef>
              <a:spcAft>
                <a:spcPts val="100"/>
              </a:spcAft>
            </a:pPr>
            <a:r>
              <a:rPr lang="en-US" sz="4000" b="1" i="1">
                <a:solidFill>
                  <a:srgbClr val="FF0000"/>
                </a:solidFill>
                <a:latin typeface="Arial" panose="020B0604020202020204" pitchFamily="34" charset="0"/>
                <a:ea typeface="Calibri" panose="020F0502020204030204" pitchFamily="34" charset="0"/>
                <a:cs typeface="Arial" panose="020B0604020202020204" pitchFamily="34" charset="0"/>
              </a:rPr>
              <a:t>Em hãy </a:t>
            </a:r>
            <a:r>
              <a:rPr lang="vi-VN" sz="4000" b="1" i="1">
                <a:solidFill>
                  <a:srgbClr val="FF0000"/>
                </a:solidFill>
                <a:ea typeface="Calibri" panose="020F0502020204030204" pitchFamily="34" charset="0"/>
                <a:cs typeface="Arial" panose="020B0604020202020204" pitchFamily="34" charset="0"/>
              </a:rPr>
              <a:t>đoạn tư liệu 3.10 SGK tr.24 và trả lời nhanh các câu hỏi trắc nghiệm sau:</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DC5ABB3-EA8E-C058-AEC4-788BBA674979}"/>
              </a:ext>
            </a:extLst>
          </p:cNvPr>
          <p:cNvGrpSpPr/>
          <p:nvPr/>
        </p:nvGrpSpPr>
        <p:grpSpPr>
          <a:xfrm>
            <a:off x="11277600" y="2244768"/>
            <a:ext cx="6490518" cy="7315200"/>
            <a:chOff x="3092768" y="2324100"/>
            <a:chExt cx="6490518" cy="7315200"/>
          </a:xfrm>
        </p:grpSpPr>
        <p:sp>
          <p:nvSpPr>
            <p:cNvPr id="5" name="Rectangle 4">
              <a:extLst>
                <a:ext uri="{FF2B5EF4-FFF2-40B4-BE49-F238E27FC236}">
                  <a16:creationId xmlns:a16="http://schemas.microsoft.com/office/drawing/2014/main" id="{E255FF11-26D1-F79A-5221-A0B2FDFF1706}"/>
                </a:ext>
              </a:extLst>
            </p:cNvPr>
            <p:cNvSpPr/>
            <p:nvPr/>
          </p:nvSpPr>
          <p:spPr>
            <a:xfrm>
              <a:off x="3581399" y="2580204"/>
              <a:ext cx="6001887" cy="7059096"/>
            </a:xfrm>
            <a:prstGeom prst="rect">
              <a:avLst/>
            </a:prstGeom>
            <a:solidFill>
              <a:srgbClr val="F4EB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a:solidFill>
                    <a:schemeClr val="tx1"/>
                  </a:solidFill>
                  <a:latin typeface="Arial" panose="020B0604020202020204" pitchFamily="34" charset="0"/>
                  <a:cs typeface="Arial" panose="020B0604020202020204" pitchFamily="34" charset="0"/>
                </a:rPr>
                <a:t>		Cuộc khởi nghĩa Đi-pô-nê-gô-rô kéo dài 5 năm. Hà an tốn tới hàng chục triệu gin-đơ (guilder) và đặc biệt đã tổn thất tới 8 000 quân Hà Lan và 7 000 lính bản xứ trong cuộc khởi nghĩa này. Đi-pô-nê-gô-rô đã trở thành người anh hùng dân tộc của In-đô-nê-xi-a.</a:t>
              </a:r>
            </a:p>
            <a:p>
              <a:pPr algn="r">
                <a:lnSpc>
                  <a:spcPct val="150000"/>
                </a:lnSpc>
              </a:pPr>
              <a:r>
                <a:rPr lang="en-US" sz="2800">
                  <a:solidFill>
                    <a:schemeClr val="tx1"/>
                  </a:solidFill>
                  <a:latin typeface="Arial" panose="020B0604020202020204" pitchFamily="34" charset="0"/>
                  <a:cs typeface="Arial" panose="020B0604020202020204" pitchFamily="34" charset="0"/>
                </a:rPr>
                <a:t>(Lương Ninh (Chủ biên), </a:t>
              </a:r>
              <a:r>
                <a:rPr lang="en-US" sz="2800" i="1">
                  <a:solidFill>
                    <a:schemeClr val="tx1"/>
                  </a:solidFill>
                  <a:latin typeface="Arial" panose="020B0604020202020204" pitchFamily="34" charset="0"/>
                  <a:cs typeface="Arial" panose="020B0604020202020204" pitchFamily="34" charset="0"/>
                </a:rPr>
                <a:t>Lịch sử Đông Nam Á, </a:t>
              </a:r>
              <a:r>
                <a:rPr lang="en-US" sz="2800">
                  <a:solidFill>
                    <a:schemeClr val="tx1"/>
                  </a:solidFill>
                  <a:latin typeface="Arial" panose="020B0604020202020204" pitchFamily="34" charset="0"/>
                  <a:cs typeface="Arial" panose="020B0604020202020204" pitchFamily="34" charset="0"/>
                </a:rPr>
                <a:t>NXB Giáo dục, Hà Nội, 2005, trang 273)</a:t>
              </a:r>
            </a:p>
          </p:txBody>
        </p:sp>
        <p:sp>
          <p:nvSpPr>
            <p:cNvPr id="7" name="Oval 6">
              <a:extLst>
                <a:ext uri="{FF2B5EF4-FFF2-40B4-BE49-F238E27FC236}">
                  <a16:creationId xmlns:a16="http://schemas.microsoft.com/office/drawing/2014/main" id="{6AD02597-0832-345A-6395-F2E12AE4C684}"/>
                </a:ext>
              </a:extLst>
            </p:cNvPr>
            <p:cNvSpPr/>
            <p:nvPr/>
          </p:nvSpPr>
          <p:spPr>
            <a:xfrm>
              <a:off x="3092768" y="2324100"/>
              <a:ext cx="1600200" cy="914400"/>
            </a:xfrm>
            <a:prstGeom prst="ellipse">
              <a:avLst/>
            </a:prstGeom>
            <a:solidFill>
              <a:srgbClr val="DFB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3.10</a:t>
              </a:r>
            </a:p>
          </p:txBody>
        </p:sp>
      </p:grpSp>
      <p:sp>
        <p:nvSpPr>
          <p:cNvPr id="9" name="Rectangle 8">
            <a:extLst>
              <a:ext uri="{FF2B5EF4-FFF2-40B4-BE49-F238E27FC236}">
                <a16:creationId xmlns:a16="http://schemas.microsoft.com/office/drawing/2014/main" id="{E236E277-BB63-F07F-1394-CF13A7155804}"/>
              </a:ext>
            </a:extLst>
          </p:cNvPr>
          <p:cNvSpPr/>
          <p:nvPr/>
        </p:nvSpPr>
        <p:spPr>
          <a:xfrm>
            <a:off x="850263" y="2472723"/>
            <a:ext cx="10234330" cy="1725096"/>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i="1">
                <a:solidFill>
                  <a:schemeClr val="tx1"/>
                </a:solidFill>
                <a:latin typeface="Arial" panose="020B0604020202020204" pitchFamily="34" charset="0"/>
                <a:cs typeface="Arial" panose="020B0604020202020204" pitchFamily="34" charset="0"/>
              </a:rPr>
              <a:t>Câu 1: </a:t>
            </a:r>
            <a:r>
              <a:rPr lang="vi-VN" sz="3200">
                <a:solidFill>
                  <a:schemeClr val="tx1"/>
                </a:solidFill>
                <a:latin typeface="Arial" panose="020B0604020202020204" pitchFamily="34" charset="0"/>
                <a:cs typeface="Arial" panose="020B0604020202020204" pitchFamily="34" charset="0"/>
              </a:rPr>
              <a:t>Nội dung chính của đoạn tư liệu đề cập đến vấn đề gì?</a:t>
            </a:r>
            <a:endParaRPr lang="en-US" sz="32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B59929-1DEF-09CB-2A99-360162405C76}"/>
              </a:ext>
            </a:extLst>
          </p:cNvPr>
          <p:cNvSpPr/>
          <p:nvPr/>
        </p:nvSpPr>
        <p:spPr>
          <a:xfrm>
            <a:off x="850262" y="4438994"/>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latin typeface="Arial" panose="020B0604020202020204" pitchFamily="34" charset="0"/>
                <a:cs typeface="Arial" panose="020B0604020202020204" pitchFamily="34" charset="0"/>
              </a:rPr>
              <a:t>A. Cuộc khởi nghĩa của nhân dân trên đảo Gia-va dưới sự lãnh đạo của Đi-pô-nê-gô-rô.</a:t>
            </a:r>
            <a:endParaRPr lang="en-US" sz="28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1394E05-537C-1AF1-E9DF-781403DB7474}"/>
              </a:ext>
            </a:extLst>
          </p:cNvPr>
          <p:cNvSpPr/>
          <p:nvPr/>
        </p:nvSpPr>
        <p:spPr>
          <a:xfrm>
            <a:off x="6068209" y="4465292"/>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latin typeface="Arial" panose="020B0604020202020204" pitchFamily="34" charset="0"/>
                <a:cs typeface="Arial" panose="020B0604020202020204" pitchFamily="34" charset="0"/>
              </a:rPr>
              <a:t>B. Sự khó khăn của chính quyền thực dân Hà Lan khi đối đầu với nhân dân Gia-va.</a:t>
            </a:r>
            <a:endParaRPr lang="en-US" sz="28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637F690-E2A8-5B0B-0693-39B43ACFF408}"/>
              </a:ext>
            </a:extLst>
          </p:cNvPr>
          <p:cNvSpPr/>
          <p:nvPr/>
        </p:nvSpPr>
        <p:spPr>
          <a:xfrm>
            <a:off x="850262" y="7274087"/>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latin typeface="Arial" panose="020B0604020202020204" pitchFamily="34" charset="0"/>
                <a:cs typeface="Arial" panose="020B0604020202020204" pitchFamily="34" charset="0"/>
              </a:rPr>
              <a:t>C. Sự tài năn của người anh hùng ở In-đô-nê-xi-a.</a:t>
            </a:r>
            <a:endParaRPr lang="en-US" sz="28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35442D9-58C6-42AA-2583-B790021795B8}"/>
              </a:ext>
            </a:extLst>
          </p:cNvPr>
          <p:cNvSpPr/>
          <p:nvPr/>
        </p:nvSpPr>
        <p:spPr>
          <a:xfrm>
            <a:off x="6046396" y="7277100"/>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latin typeface="Arial" panose="020B0604020202020204" pitchFamily="34" charset="0"/>
                <a:cs typeface="Arial" panose="020B0604020202020204" pitchFamily="34" charset="0"/>
              </a:rPr>
              <a:t>D. Thời gian của cuộc khởi nghĩa Đi-pô-nê-gô-rô. </a:t>
            </a:r>
            <a:endParaRPr lang="en-US" sz="2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848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Righ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0"/>
                                        </p:tgtEl>
                                        <p:attrNameLst>
                                          <p:attrName>fillcolor</p:attrName>
                                        </p:attrNameLst>
                                      </p:cBhvr>
                                      <p:to>
                                        <a:srgbClr val="92D050"/>
                                      </p:to>
                                    </p:animClr>
                                    <p:set>
                                      <p:cBhvr>
                                        <p:cTn id="39" dur="500" fill="hold"/>
                                        <p:tgtEl>
                                          <p:spTgt spid="10"/>
                                        </p:tgtEl>
                                        <p:attrNameLst>
                                          <p:attrName>fill.type</p:attrName>
                                        </p:attrNameLst>
                                      </p:cBhvr>
                                      <p:to>
                                        <p:strVal val="solid"/>
                                      </p:to>
                                    </p:set>
                                    <p:set>
                                      <p:cBhvr>
                                        <p:cTn id="40"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5"/>
                                        </p:tgtEl>
                                        <p:attrNameLst>
                                          <p:attrName>fillcolor</p:attrName>
                                        </p:attrNameLst>
                                      </p:cBhvr>
                                      <p:to>
                                        <a:srgbClr val="D99694"/>
                                      </p:to>
                                    </p:animClr>
                                    <p:set>
                                      <p:cBhvr>
                                        <p:cTn id="46" dur="500" fill="hold"/>
                                        <p:tgtEl>
                                          <p:spTgt spid="15"/>
                                        </p:tgtEl>
                                        <p:attrNameLst>
                                          <p:attrName>fill.type</p:attrName>
                                        </p:attrNameLst>
                                      </p:cBhvr>
                                      <p:to>
                                        <p:strVal val="solid"/>
                                      </p:to>
                                    </p:set>
                                    <p:set>
                                      <p:cBhvr>
                                        <p:cTn id="47"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8"/>
                                        </p:tgtEl>
                                        <p:attrNameLst>
                                          <p:attrName>fillcolor</p:attrName>
                                        </p:attrNameLst>
                                      </p:cBhvr>
                                      <p:to>
                                        <a:srgbClr val="D99694"/>
                                      </p:to>
                                    </p:animClr>
                                    <p:set>
                                      <p:cBhvr>
                                        <p:cTn id="53" dur="500" fill="hold"/>
                                        <p:tgtEl>
                                          <p:spTgt spid="18"/>
                                        </p:tgtEl>
                                        <p:attrNameLst>
                                          <p:attrName>fill.type</p:attrName>
                                        </p:attrNameLst>
                                      </p:cBhvr>
                                      <p:to>
                                        <p:strVal val="solid"/>
                                      </p:to>
                                    </p:set>
                                    <p:set>
                                      <p:cBhvr>
                                        <p:cTn id="54"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D99694"/>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3" grpId="0"/>
      <p:bldP spid="9" grpId="0" animBg="1"/>
      <p:bldP spid="10" grpId="0" animBg="1"/>
      <p:bldP spid="15"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3" name="TextBox 2">
            <a:extLst>
              <a:ext uri="{FF2B5EF4-FFF2-40B4-BE49-F238E27FC236}">
                <a16:creationId xmlns:a16="http://schemas.microsoft.com/office/drawing/2014/main" id="{07C65F00-78CF-8391-EFF8-9C2BD659AA50}"/>
              </a:ext>
            </a:extLst>
          </p:cNvPr>
          <p:cNvSpPr txBox="1"/>
          <p:nvPr/>
        </p:nvSpPr>
        <p:spPr>
          <a:xfrm>
            <a:off x="2552700" y="316890"/>
            <a:ext cx="13182600" cy="1824923"/>
          </a:xfrm>
          <a:prstGeom prst="rect">
            <a:avLst/>
          </a:prstGeom>
          <a:noFill/>
        </p:spPr>
        <p:txBody>
          <a:bodyPr wrap="square">
            <a:spAutoFit/>
          </a:bodyPr>
          <a:lstStyle/>
          <a:p>
            <a:pPr algn="ctr">
              <a:lnSpc>
                <a:spcPct val="150000"/>
              </a:lnSpc>
              <a:spcBef>
                <a:spcPts val="100"/>
              </a:spcBef>
              <a:spcAft>
                <a:spcPts val="100"/>
              </a:spcAft>
            </a:pPr>
            <a:r>
              <a:rPr lang="en-US" sz="4000" b="1" i="1">
                <a:solidFill>
                  <a:srgbClr val="FF0000"/>
                </a:solidFill>
                <a:latin typeface="Arial" panose="020B0604020202020204" pitchFamily="34" charset="0"/>
                <a:ea typeface="Calibri" panose="020F0502020204030204" pitchFamily="34" charset="0"/>
                <a:cs typeface="Arial" panose="020B0604020202020204" pitchFamily="34" charset="0"/>
              </a:rPr>
              <a:t>Em hãy </a:t>
            </a:r>
            <a:r>
              <a:rPr lang="vi-VN" sz="4000" b="1" i="1">
                <a:solidFill>
                  <a:srgbClr val="FF0000"/>
                </a:solidFill>
                <a:ea typeface="Calibri" panose="020F0502020204030204" pitchFamily="34" charset="0"/>
                <a:cs typeface="Arial" panose="020B0604020202020204" pitchFamily="34" charset="0"/>
              </a:rPr>
              <a:t>đoạn tư liệu 3.10 SGK tr.24 và trả lời nhanh các câu hỏi trắc nghiệm sau:</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DC5ABB3-EA8E-C058-AEC4-788BBA674979}"/>
              </a:ext>
            </a:extLst>
          </p:cNvPr>
          <p:cNvGrpSpPr/>
          <p:nvPr/>
        </p:nvGrpSpPr>
        <p:grpSpPr>
          <a:xfrm>
            <a:off x="11277600" y="2244768"/>
            <a:ext cx="6490518" cy="7315200"/>
            <a:chOff x="3092768" y="2324100"/>
            <a:chExt cx="6490518" cy="7315200"/>
          </a:xfrm>
        </p:grpSpPr>
        <p:sp>
          <p:nvSpPr>
            <p:cNvPr id="5" name="Rectangle 4">
              <a:extLst>
                <a:ext uri="{FF2B5EF4-FFF2-40B4-BE49-F238E27FC236}">
                  <a16:creationId xmlns:a16="http://schemas.microsoft.com/office/drawing/2014/main" id="{E255FF11-26D1-F79A-5221-A0B2FDFF1706}"/>
                </a:ext>
              </a:extLst>
            </p:cNvPr>
            <p:cNvSpPr/>
            <p:nvPr/>
          </p:nvSpPr>
          <p:spPr>
            <a:xfrm>
              <a:off x="3581399" y="2580204"/>
              <a:ext cx="6001887" cy="7059096"/>
            </a:xfrm>
            <a:prstGeom prst="rect">
              <a:avLst/>
            </a:prstGeom>
            <a:solidFill>
              <a:srgbClr val="F4EB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a:solidFill>
                    <a:schemeClr val="tx1"/>
                  </a:solidFill>
                  <a:latin typeface="Arial" panose="020B0604020202020204" pitchFamily="34" charset="0"/>
                  <a:cs typeface="Arial" panose="020B0604020202020204" pitchFamily="34" charset="0"/>
                </a:rPr>
                <a:t>		Cuộc khởi nghĩa Đi-pô-nê-gô-rô kéo dài 5 năm. Hà an tốn tới hàng chục triệu gin-đơ (guilder) và đặc biệt đã tổn thất tới 8 000 quân Hà Lan và 7 000 lính bản xứ trong cuộc khởi nghĩa này. Đi-pô-nê-gô-rô đã trở thành người anh hùng dân tộc của In-đô-nê-xi-a.</a:t>
              </a:r>
            </a:p>
            <a:p>
              <a:pPr algn="r">
                <a:lnSpc>
                  <a:spcPct val="150000"/>
                </a:lnSpc>
              </a:pPr>
              <a:r>
                <a:rPr lang="en-US" sz="2800">
                  <a:solidFill>
                    <a:schemeClr val="tx1"/>
                  </a:solidFill>
                  <a:latin typeface="Arial" panose="020B0604020202020204" pitchFamily="34" charset="0"/>
                  <a:cs typeface="Arial" panose="020B0604020202020204" pitchFamily="34" charset="0"/>
                </a:rPr>
                <a:t>(Lương Ninh (Chủ biên), </a:t>
              </a:r>
              <a:r>
                <a:rPr lang="en-US" sz="2800" i="1">
                  <a:solidFill>
                    <a:schemeClr val="tx1"/>
                  </a:solidFill>
                  <a:latin typeface="Arial" panose="020B0604020202020204" pitchFamily="34" charset="0"/>
                  <a:cs typeface="Arial" panose="020B0604020202020204" pitchFamily="34" charset="0"/>
                </a:rPr>
                <a:t>Lịch sử Đông Nam Á, </a:t>
              </a:r>
              <a:r>
                <a:rPr lang="en-US" sz="2800">
                  <a:solidFill>
                    <a:schemeClr val="tx1"/>
                  </a:solidFill>
                  <a:latin typeface="Arial" panose="020B0604020202020204" pitchFamily="34" charset="0"/>
                  <a:cs typeface="Arial" panose="020B0604020202020204" pitchFamily="34" charset="0"/>
                </a:rPr>
                <a:t>NXB Giáo dục, Hà Nội, 2005, trang 273)</a:t>
              </a:r>
            </a:p>
          </p:txBody>
        </p:sp>
        <p:sp>
          <p:nvSpPr>
            <p:cNvPr id="7" name="Oval 6">
              <a:extLst>
                <a:ext uri="{FF2B5EF4-FFF2-40B4-BE49-F238E27FC236}">
                  <a16:creationId xmlns:a16="http://schemas.microsoft.com/office/drawing/2014/main" id="{6AD02597-0832-345A-6395-F2E12AE4C684}"/>
                </a:ext>
              </a:extLst>
            </p:cNvPr>
            <p:cNvSpPr/>
            <p:nvPr/>
          </p:nvSpPr>
          <p:spPr>
            <a:xfrm>
              <a:off x="3092768" y="2324100"/>
              <a:ext cx="1600200" cy="914400"/>
            </a:xfrm>
            <a:prstGeom prst="ellipse">
              <a:avLst/>
            </a:prstGeom>
            <a:solidFill>
              <a:srgbClr val="DFB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3.10</a:t>
              </a:r>
            </a:p>
          </p:txBody>
        </p:sp>
      </p:grpSp>
      <p:sp>
        <p:nvSpPr>
          <p:cNvPr id="9" name="Rectangle 8">
            <a:extLst>
              <a:ext uri="{FF2B5EF4-FFF2-40B4-BE49-F238E27FC236}">
                <a16:creationId xmlns:a16="http://schemas.microsoft.com/office/drawing/2014/main" id="{E236E277-BB63-F07F-1394-CF13A7155804}"/>
              </a:ext>
            </a:extLst>
          </p:cNvPr>
          <p:cNvSpPr/>
          <p:nvPr/>
        </p:nvSpPr>
        <p:spPr>
          <a:xfrm>
            <a:off x="850263" y="2472723"/>
            <a:ext cx="10234330" cy="1725096"/>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i="1">
                <a:solidFill>
                  <a:schemeClr val="tx1"/>
                </a:solidFill>
                <a:latin typeface="Arial" panose="020B0604020202020204" pitchFamily="34" charset="0"/>
                <a:cs typeface="Arial" panose="020B0604020202020204" pitchFamily="34" charset="0"/>
              </a:rPr>
              <a:t>Câu </a:t>
            </a:r>
            <a:r>
              <a:rPr lang="en-US" sz="3200" b="1" i="1">
                <a:solidFill>
                  <a:schemeClr val="tx1"/>
                </a:solidFill>
                <a:latin typeface="Arial" panose="020B0604020202020204" pitchFamily="34" charset="0"/>
                <a:cs typeface="Arial" panose="020B0604020202020204" pitchFamily="34" charset="0"/>
              </a:rPr>
              <a:t>2</a:t>
            </a:r>
            <a:r>
              <a:rPr lang="vi-VN" sz="3200" b="1" i="1">
                <a:solidFill>
                  <a:schemeClr val="tx1"/>
                </a:solidFill>
                <a:latin typeface="Arial" panose="020B0604020202020204" pitchFamily="34" charset="0"/>
                <a:cs typeface="Arial" panose="020B0604020202020204" pitchFamily="34" charset="0"/>
              </a:rPr>
              <a:t>: </a:t>
            </a:r>
            <a:r>
              <a:rPr lang="vi-VN" sz="3200">
                <a:solidFill>
                  <a:schemeClr val="tx1"/>
                </a:solidFill>
                <a:cs typeface="Arial" panose="020B0604020202020204" pitchFamily="34" charset="0"/>
              </a:rPr>
              <a:t>Theo đoạn tư liệu trên, để đàn áp cuộc khởi nghĩa, chính quyền thực dân đã:</a:t>
            </a:r>
            <a:endParaRPr lang="en-US" sz="32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B59929-1DEF-09CB-2A99-360162405C76}"/>
              </a:ext>
            </a:extLst>
          </p:cNvPr>
          <p:cNvSpPr/>
          <p:nvPr/>
        </p:nvSpPr>
        <p:spPr>
          <a:xfrm>
            <a:off x="850262" y="4438994"/>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cs typeface="Arial" panose="020B0604020202020204" pitchFamily="34" charset="0"/>
              </a:rPr>
              <a:t>A. Mua chuộc hoàng tử của người Gia-va.</a:t>
            </a:r>
            <a:endParaRPr lang="en-US" sz="28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1394E05-537C-1AF1-E9DF-781403DB7474}"/>
              </a:ext>
            </a:extLst>
          </p:cNvPr>
          <p:cNvSpPr/>
          <p:nvPr/>
        </p:nvSpPr>
        <p:spPr>
          <a:xfrm>
            <a:off x="6068209" y="4465292"/>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cs typeface="Arial" panose="020B0604020202020204" pitchFamily="34" charset="0"/>
              </a:rPr>
              <a:t>B. Chi tiền cho quân lính Hà Lan và lính bản xứ.</a:t>
            </a:r>
            <a:endParaRPr lang="en-US" sz="28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637F690-E2A8-5B0B-0693-39B43ACFF408}"/>
              </a:ext>
            </a:extLst>
          </p:cNvPr>
          <p:cNvSpPr/>
          <p:nvPr/>
        </p:nvSpPr>
        <p:spPr>
          <a:xfrm>
            <a:off x="850262" y="7274087"/>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cs typeface="Arial" panose="020B0604020202020204" pitchFamily="34" charset="0"/>
              </a:rPr>
              <a:t>C. Huy động nhiều binh lính và tốn nhiều tiền.</a:t>
            </a:r>
            <a:endParaRPr lang="en-US" sz="28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35442D9-58C6-42AA-2583-B790021795B8}"/>
              </a:ext>
            </a:extLst>
          </p:cNvPr>
          <p:cNvSpPr/>
          <p:nvPr/>
        </p:nvSpPr>
        <p:spPr>
          <a:xfrm>
            <a:off x="6046396" y="7277100"/>
            <a:ext cx="5038197" cy="2544335"/>
          </a:xfrm>
          <a:prstGeom prst="rect">
            <a:avLst/>
          </a:prstGeom>
          <a:solidFill>
            <a:srgbClr val="D1D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solidFill>
                  <a:schemeClr val="tx1"/>
                </a:solidFill>
                <a:cs typeface="Arial" panose="020B0604020202020204" pitchFamily="34" charset="0"/>
              </a:rPr>
              <a:t>D. Bắt hoàng tử </a:t>
            </a:r>
            <a:endParaRPr lang="en-US" sz="2800">
              <a:solidFill>
                <a:schemeClr val="tx1"/>
              </a:solidFill>
              <a:cs typeface="Arial" panose="020B0604020202020204" pitchFamily="34" charset="0"/>
            </a:endParaRPr>
          </a:p>
          <a:p>
            <a:pPr algn="ctr">
              <a:lnSpc>
                <a:spcPct val="150000"/>
              </a:lnSpc>
            </a:pPr>
            <a:r>
              <a:rPr lang="vi-VN" sz="2800">
                <a:solidFill>
                  <a:schemeClr val="tx1"/>
                </a:solidFill>
                <a:cs typeface="Arial" panose="020B0604020202020204" pitchFamily="34" charset="0"/>
              </a:rPr>
              <a:t>Đi-pô-nê-gô-rô.</a:t>
            </a:r>
            <a:endParaRPr lang="en-US" sz="2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02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downRight)">
                                      <p:cBhvr>
                                        <p:cTn id="18" dur="500"/>
                                        <p:tgtEl>
                                          <p:spTgt spid="18"/>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trips(downRigh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D99694"/>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5"/>
                                        </p:tgtEl>
                                        <p:attrNameLst>
                                          <p:attrName>fillcolor</p:attrName>
                                        </p:attrNameLst>
                                      </p:cBhvr>
                                      <p:to>
                                        <a:srgbClr val="92D050"/>
                                      </p:to>
                                    </p:animClr>
                                    <p:set>
                                      <p:cBhvr>
                                        <p:cTn id="34" dur="500" fill="hold"/>
                                        <p:tgtEl>
                                          <p:spTgt spid="15"/>
                                        </p:tgtEl>
                                        <p:attrNameLst>
                                          <p:attrName>fill.type</p:attrName>
                                        </p:attrNameLst>
                                      </p:cBhvr>
                                      <p:to>
                                        <p:strVal val="solid"/>
                                      </p:to>
                                    </p:set>
                                    <p:set>
                                      <p:cBhvr>
                                        <p:cTn id="35"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43" restart="whenNotActive" fill="hold" evtFilter="cancelBubble" nodeType="interactiveSeq">
                <p:stCondLst>
                  <p:cond evt="onClick" delay="0">
                    <p:tgtEl>
                      <p:spTgt spid="19"/>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9"/>
                                        </p:tgtEl>
                                        <p:attrNameLst>
                                          <p:attrName>fillcolor</p:attrName>
                                        </p:attrNameLst>
                                      </p:cBhvr>
                                      <p:to>
                                        <a:srgbClr val="D99694"/>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2151" y="8793176"/>
            <a:ext cx="7189838" cy="178847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59967" y="8793176"/>
            <a:ext cx="7189838" cy="1788472"/>
          </a:xfrm>
          <a:prstGeom prst="rect">
            <a:avLst/>
          </a:prstGeom>
        </p:spPr>
      </p:pic>
      <p:sp>
        <p:nvSpPr>
          <p:cNvPr id="3" name="TextBox 2">
            <a:extLst>
              <a:ext uri="{FF2B5EF4-FFF2-40B4-BE49-F238E27FC236}">
                <a16:creationId xmlns:a16="http://schemas.microsoft.com/office/drawing/2014/main" id="{07C65F00-78CF-8391-EFF8-9C2BD659AA50}"/>
              </a:ext>
            </a:extLst>
          </p:cNvPr>
          <p:cNvSpPr txBox="1"/>
          <p:nvPr/>
        </p:nvSpPr>
        <p:spPr>
          <a:xfrm>
            <a:off x="838200" y="2580204"/>
            <a:ext cx="8077200" cy="6441572"/>
          </a:xfrm>
          <a:prstGeom prst="rect">
            <a:avLst/>
          </a:prstGeom>
          <a:noFill/>
        </p:spPr>
        <p:txBody>
          <a:bodyPr wrap="square">
            <a:spAutoFit/>
          </a:bodyPr>
          <a:lstStyle/>
          <a:p>
            <a:pPr algn="just">
              <a:lnSpc>
                <a:spcPct val="150000"/>
              </a:lnSpc>
              <a:spcBef>
                <a:spcPts val="100"/>
              </a:spcBef>
              <a:spcAft>
                <a:spcPts val="100"/>
              </a:spcAft>
            </a:pPr>
            <a:r>
              <a:rPr lang="en-US" sz="4000" b="1" i="1">
                <a:solidFill>
                  <a:srgbClr val="FF0000"/>
                </a:solidFill>
                <a:latin typeface="Arial" panose="020B0604020202020204" pitchFamily="34" charset="0"/>
                <a:ea typeface="Calibri" panose="020F0502020204030204" pitchFamily="34" charset="0"/>
                <a:cs typeface="Arial" panose="020B0604020202020204" pitchFamily="34" charset="0"/>
              </a:rPr>
              <a:t>Em hãy khai thác </a:t>
            </a:r>
            <a:r>
              <a:rPr lang="vi-VN" sz="4000" b="1" i="1">
                <a:solidFill>
                  <a:srgbClr val="FF0000"/>
                </a:solidFill>
                <a:ea typeface="Calibri" panose="020F0502020204030204" pitchFamily="34" charset="0"/>
                <a:cs typeface="Arial" panose="020B0604020202020204" pitchFamily="34" charset="0"/>
              </a:rPr>
              <a:t>tư liệu 3.9, 3.10, đọc thông tin trong mục 3 và trả lời câu hỏi: </a:t>
            </a:r>
            <a:r>
              <a:rPr lang="vi-VN" sz="4000">
                <a:ea typeface="Calibri" panose="020F0502020204030204" pitchFamily="34" charset="0"/>
                <a:cs typeface="Arial" panose="020B0604020202020204" pitchFamily="34" charset="0"/>
              </a:rPr>
              <a:t>Cuộc đấu tranh chống ách đô hộ của thực dân phương Tây ở Đông Nam Á từ cuối thế kỉ XVI đến thế kỉ XIX diễn ra như thế nào?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11">
            <a:extLst>
              <a:ext uri="{FF2B5EF4-FFF2-40B4-BE49-F238E27FC236}">
                <a16:creationId xmlns:a16="http://schemas.microsoft.com/office/drawing/2014/main" id="{E4C67FAA-90B9-0BA7-09B6-EB45DBAC861E}"/>
              </a:ext>
            </a:extLst>
          </p:cNvPr>
          <p:cNvSpPr txBox="1"/>
          <p:nvPr/>
        </p:nvSpPr>
        <p:spPr>
          <a:xfrm>
            <a:off x="5642876" y="1128236"/>
            <a:ext cx="7002248" cy="738664"/>
          </a:xfrm>
          <a:prstGeom prst="rect">
            <a:avLst/>
          </a:prstGeom>
        </p:spPr>
        <p:txBody>
          <a:bodyPr wrap="square" lIns="0" tIns="0" rIns="0" bIns="0" rtlCol="0" anchor="t">
            <a:spAutoFit/>
          </a:bodyPr>
          <a:lstStyle/>
          <a:p>
            <a:pPr algn="ctr">
              <a:spcBef>
                <a:spcPct val="0"/>
              </a:spcBef>
            </a:pPr>
            <a:r>
              <a:rPr lang="en-US" sz="4800" b="1">
                <a:solidFill>
                  <a:srgbClr val="002060"/>
                </a:solidFill>
                <a:latin typeface="Arial" panose="020B0604020202020204" pitchFamily="34" charset="0"/>
                <a:cs typeface="Arial" panose="020B0604020202020204" pitchFamily="34" charset="0"/>
              </a:rPr>
              <a:t>THẢO LUẬN NHÓM</a:t>
            </a:r>
            <a:endParaRPr lang="en-US" sz="4800" b="1" dirty="0">
              <a:solidFill>
                <a:srgbClr val="002060"/>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A83DBDB3-F9E4-9008-35EB-2B91E31239C5}"/>
              </a:ext>
            </a:extLst>
          </p:cNvPr>
          <p:cNvGrpSpPr/>
          <p:nvPr/>
        </p:nvGrpSpPr>
        <p:grpSpPr>
          <a:xfrm>
            <a:off x="9372602" y="2580204"/>
            <a:ext cx="8077200" cy="6677512"/>
            <a:chOff x="9372602" y="2171700"/>
            <a:chExt cx="8077200" cy="6677512"/>
          </a:xfrm>
        </p:grpSpPr>
        <p:pic>
          <p:nvPicPr>
            <p:cNvPr id="6" name="Picture 5">
              <a:extLst>
                <a:ext uri="{FF2B5EF4-FFF2-40B4-BE49-F238E27FC236}">
                  <a16:creationId xmlns:a16="http://schemas.microsoft.com/office/drawing/2014/main" id="{B83266CD-9246-1CCA-B4C3-6A848AB69043}"/>
                </a:ext>
              </a:extLst>
            </p:cNvPr>
            <p:cNvPicPr>
              <a:picLocks noChangeAspect="1"/>
            </p:cNvPicPr>
            <p:nvPr/>
          </p:nvPicPr>
          <p:blipFill>
            <a:blip r:embed="rId4">
              <a:extLst>
                <a:ext uri="{28A0092B-C50C-407E-A947-70E740481C1C}">
                  <a14:useLocalDpi xmlns:a14="http://schemas.microsoft.com/office/drawing/2010/main" val="0"/>
                </a:ext>
              </a:extLst>
            </a:blip>
            <a:srcRect l="3630" r="3630"/>
            <a:stretch/>
          </p:blipFill>
          <p:spPr>
            <a:xfrm>
              <a:off x="9372602" y="2171700"/>
              <a:ext cx="8077200" cy="5391179"/>
            </a:xfrm>
            <a:prstGeom prst="rect">
              <a:avLst/>
            </a:prstGeom>
          </p:spPr>
        </p:pic>
        <p:sp>
          <p:nvSpPr>
            <p:cNvPr id="11" name="TextBox 10">
              <a:extLst>
                <a:ext uri="{FF2B5EF4-FFF2-40B4-BE49-F238E27FC236}">
                  <a16:creationId xmlns:a16="http://schemas.microsoft.com/office/drawing/2014/main" id="{1388D3BC-5DF3-5D5A-0984-08E14168C3A7}"/>
                </a:ext>
              </a:extLst>
            </p:cNvPr>
            <p:cNvSpPr txBox="1"/>
            <p:nvPr/>
          </p:nvSpPr>
          <p:spPr>
            <a:xfrm>
              <a:off x="9897707" y="7533787"/>
              <a:ext cx="7026990" cy="1315425"/>
            </a:xfrm>
            <a:prstGeom prst="rect">
              <a:avLst/>
            </a:prstGeom>
            <a:noFill/>
          </p:spPr>
          <p:txBody>
            <a:bodyPr wrap="square">
              <a:spAutoFit/>
            </a:bodyPr>
            <a:lstStyle/>
            <a:p>
              <a:pPr algn="ctr">
                <a:lnSpc>
                  <a:spcPct val="150000"/>
                </a:lnSpc>
              </a:pPr>
              <a:r>
                <a:rPr lang="en-US" sz="2800" b="1">
                  <a:latin typeface="Arial" panose="020B0604020202020204" pitchFamily="34" charset="0"/>
                  <a:ea typeface="Calibri" panose="020F0502020204030204" pitchFamily="34" charset="0"/>
                  <a:cs typeface="Arial" panose="020B0604020202020204" pitchFamily="34" charset="0"/>
                </a:rPr>
                <a:t>Hình 3.9. </a:t>
              </a:r>
              <a:r>
                <a:rPr lang="en-US" sz="2800">
                  <a:latin typeface="Arial" panose="020B0604020202020204" pitchFamily="34" charset="0"/>
                  <a:ea typeface="Calibri" panose="020F0502020204030204" pitchFamily="34" charset="0"/>
                  <a:cs typeface="Arial" panose="020B0604020202020204" pitchFamily="34" charset="0"/>
                </a:rPr>
                <a:t>Hoàng tử Đi-pô-nê-gô-rô bị bắt vào năm 1830</a:t>
              </a:r>
              <a:endParaRPr lang="en-US" sz="2800"/>
            </a:p>
          </p:txBody>
        </p:sp>
      </p:grpSp>
    </p:spTree>
    <p:extLst>
      <p:ext uri="{BB962C8B-B14F-4D97-AF65-F5344CB8AC3E}">
        <p14:creationId xmlns:p14="http://schemas.microsoft.com/office/powerpoint/2010/main" val="2331376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234"/>
          <a:stretch>
            <a:fillRect/>
          </a:stretch>
        </p:blipFill>
        <p:spPr>
          <a:xfrm>
            <a:off x="15468813" y="8074209"/>
            <a:ext cx="3238970" cy="2368181"/>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88477">
            <a:off x="-1230029" y="8967357"/>
            <a:ext cx="3504377" cy="1594492"/>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74114">
            <a:off x="17411178" y="-105867"/>
            <a:ext cx="1006692" cy="1344497"/>
          </a:xfrm>
          <a:prstGeom prst="rect">
            <a:avLst/>
          </a:prstGeom>
        </p:spPr>
      </p:pic>
      <p:sp>
        <p:nvSpPr>
          <p:cNvPr id="7" name="Rectangle 6">
            <a:extLst>
              <a:ext uri="{FF2B5EF4-FFF2-40B4-BE49-F238E27FC236}">
                <a16:creationId xmlns:a16="http://schemas.microsoft.com/office/drawing/2014/main" id="{1BCFC076-A318-E1C2-92A1-0FDFE8CD0369}"/>
              </a:ext>
            </a:extLst>
          </p:cNvPr>
          <p:cNvSpPr/>
          <p:nvPr/>
        </p:nvSpPr>
        <p:spPr>
          <a:xfrm>
            <a:off x="0" y="1028700"/>
            <a:ext cx="18288000" cy="1295400"/>
          </a:xfrm>
          <a:prstGeom prst="rect">
            <a:avLst/>
          </a:prstGeom>
          <a:solidFill>
            <a:srgbClr val="4A5744"/>
          </a:solidFill>
          <a:ln>
            <a:solidFill>
              <a:srgbClr val="4A5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latin typeface="Arial" panose="020B0604020202020204" pitchFamily="34" charset="0"/>
                <a:cs typeface="Arial" panose="020B0604020202020204" pitchFamily="34" charset="0"/>
              </a:rPr>
              <a:t>Cuộc đấu tranh chống thực dân Hà Lan ở hải đảo:</a:t>
            </a:r>
          </a:p>
        </p:txBody>
      </p:sp>
      <p:sp>
        <p:nvSpPr>
          <p:cNvPr id="9" name="TextBox 8">
            <a:extLst>
              <a:ext uri="{FF2B5EF4-FFF2-40B4-BE49-F238E27FC236}">
                <a16:creationId xmlns:a16="http://schemas.microsoft.com/office/drawing/2014/main" id="{7FA5482F-8229-BE49-8E42-AD698911A480}"/>
              </a:ext>
            </a:extLst>
          </p:cNvPr>
          <p:cNvSpPr txBox="1"/>
          <p:nvPr/>
        </p:nvSpPr>
        <p:spPr>
          <a:xfrm>
            <a:off x="8557259" y="2501454"/>
            <a:ext cx="7848600" cy="2495876"/>
          </a:xfrm>
          <a:prstGeom prst="rect">
            <a:avLst/>
          </a:prstGeom>
          <a:noFill/>
        </p:spPr>
        <p:txBody>
          <a:bodyPr wrap="square">
            <a:spAutoFit/>
          </a:bodyPr>
          <a:lstStyle/>
          <a:p>
            <a:pPr algn="ctr" defTabSz="914445">
              <a:lnSpc>
                <a:spcPct val="150000"/>
              </a:lnSpc>
              <a:defRPr/>
            </a:pPr>
            <a:r>
              <a:rPr lang="en-US" sz="3600">
                <a:solidFill>
                  <a:prstClr val="black"/>
                </a:solidFill>
                <a:latin typeface="Arial" panose="020B0604020202020204" pitchFamily="34" charset="0"/>
                <a:cs typeface="Arial" panose="020B0604020202020204" pitchFamily="34" charset="0"/>
              </a:rPr>
              <a:t>Cuộc khởi nghĩa của Hoàng tử Đi-pô-nê-gô-rô ở Gia-va làm rung chuyển chế độ cai trị của thực dân Anh.</a:t>
            </a:r>
            <a:endParaRPr lang="en-US" sz="3600">
              <a:solidFill>
                <a:prstClr val="black"/>
              </a:solidFill>
              <a:latin typeface="Calibri"/>
            </a:endParaRPr>
          </a:p>
        </p:txBody>
      </p:sp>
      <p:sp>
        <p:nvSpPr>
          <p:cNvPr id="10" name="TextBox 9">
            <a:extLst>
              <a:ext uri="{FF2B5EF4-FFF2-40B4-BE49-F238E27FC236}">
                <a16:creationId xmlns:a16="http://schemas.microsoft.com/office/drawing/2014/main" id="{B4716E2D-1CED-7F20-4415-B4A60088AB97}"/>
              </a:ext>
            </a:extLst>
          </p:cNvPr>
          <p:cNvSpPr txBox="1"/>
          <p:nvPr/>
        </p:nvSpPr>
        <p:spPr>
          <a:xfrm>
            <a:off x="1034321" y="2498654"/>
            <a:ext cx="6722715" cy="2495876"/>
          </a:xfrm>
          <a:prstGeom prst="rect">
            <a:avLst/>
          </a:prstGeom>
          <a:noFill/>
        </p:spPr>
        <p:txBody>
          <a:bodyPr wrap="square">
            <a:spAutoFit/>
          </a:bodyPr>
          <a:lstStyle/>
          <a:p>
            <a:pPr algn="ctr" defTabSz="914445">
              <a:lnSpc>
                <a:spcPct val="150000"/>
              </a:lnSpc>
              <a:defRPr/>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Nhân dân trên quần đảo Ban-đa nổi dậy chống lại chính sách độc quyền cây hương liệu</a:t>
            </a:r>
            <a:endParaRPr lang="en-US" sz="3600">
              <a:solidFill>
                <a:prstClr val="black"/>
              </a:solidFill>
              <a:latin typeface="Calibri"/>
            </a:endParaRPr>
          </a:p>
        </p:txBody>
      </p:sp>
      <p:cxnSp>
        <p:nvCxnSpPr>
          <p:cNvPr id="11" name="Straight Connector 10">
            <a:extLst>
              <a:ext uri="{FF2B5EF4-FFF2-40B4-BE49-F238E27FC236}">
                <a16:creationId xmlns:a16="http://schemas.microsoft.com/office/drawing/2014/main" id="{1133E3F2-832E-BD5A-944D-E8CA1CC20F1E}"/>
              </a:ext>
            </a:extLst>
          </p:cNvPr>
          <p:cNvCxnSpPr>
            <a:cxnSpLocks/>
          </p:cNvCxnSpPr>
          <p:nvPr/>
        </p:nvCxnSpPr>
        <p:spPr>
          <a:xfrm>
            <a:off x="1371600" y="5753100"/>
            <a:ext cx="15468600" cy="0"/>
          </a:xfrm>
          <a:prstGeom prst="line">
            <a:avLst/>
          </a:prstGeom>
          <a:ln w="57150">
            <a:solidFill>
              <a:srgbClr val="EAAE1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1F0A7AB-AB02-4AD4-A1EC-19FD3916FB89}"/>
              </a:ext>
            </a:extLst>
          </p:cNvPr>
          <p:cNvSpPr/>
          <p:nvPr/>
        </p:nvSpPr>
        <p:spPr>
          <a:xfrm>
            <a:off x="3276600" y="5263114"/>
            <a:ext cx="2103120" cy="914400"/>
          </a:xfrm>
          <a:prstGeom prst="roundRect">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r>
              <a:rPr lang="en-US" sz="4001" b="1">
                <a:solidFill>
                  <a:prstClr val="white"/>
                </a:solidFill>
                <a:latin typeface="Arial" panose="020B0604020202020204" pitchFamily="34" charset="0"/>
                <a:cs typeface="Arial" panose="020B0604020202020204" pitchFamily="34" charset="0"/>
              </a:rPr>
              <a:t>TK XVII</a:t>
            </a:r>
          </a:p>
        </p:txBody>
      </p:sp>
      <p:sp>
        <p:nvSpPr>
          <p:cNvPr id="13" name="Rectangle: Rounded Corners 12">
            <a:extLst>
              <a:ext uri="{FF2B5EF4-FFF2-40B4-BE49-F238E27FC236}">
                <a16:creationId xmlns:a16="http://schemas.microsoft.com/office/drawing/2014/main" id="{12CF16A7-DADC-6696-6ECB-5F14C4D4F598}"/>
              </a:ext>
            </a:extLst>
          </p:cNvPr>
          <p:cNvSpPr/>
          <p:nvPr/>
        </p:nvSpPr>
        <p:spPr>
          <a:xfrm>
            <a:off x="10668000" y="5295900"/>
            <a:ext cx="3627119" cy="914400"/>
          </a:xfrm>
          <a:prstGeom prst="roundRect">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r>
              <a:rPr lang="en-US" sz="4001" b="1">
                <a:solidFill>
                  <a:prstClr val="white"/>
                </a:solidFill>
                <a:latin typeface="Arial" panose="020B0604020202020204" pitchFamily="34" charset="0"/>
                <a:cs typeface="Arial" panose="020B0604020202020204" pitchFamily="34" charset="0"/>
              </a:rPr>
              <a:t>Đầu TK XIX</a:t>
            </a:r>
          </a:p>
        </p:txBody>
      </p:sp>
      <p:grpSp>
        <p:nvGrpSpPr>
          <p:cNvPr id="16" name="Group 15">
            <a:extLst>
              <a:ext uri="{FF2B5EF4-FFF2-40B4-BE49-F238E27FC236}">
                <a16:creationId xmlns:a16="http://schemas.microsoft.com/office/drawing/2014/main" id="{DC18A8CB-7BA1-38B1-2555-79F4A5ECED70}"/>
              </a:ext>
            </a:extLst>
          </p:cNvPr>
          <p:cNvGrpSpPr/>
          <p:nvPr/>
        </p:nvGrpSpPr>
        <p:grpSpPr>
          <a:xfrm>
            <a:off x="2223035" y="6558876"/>
            <a:ext cx="14304737" cy="3357135"/>
            <a:chOff x="2461619" y="6672614"/>
            <a:chExt cx="14304737" cy="3357135"/>
          </a:xfrm>
        </p:grpSpPr>
        <p:pic>
          <p:nvPicPr>
            <p:cNvPr id="17" name="Picture 16" descr="A picture containing painting, sky, outdoor, clothing&#10;&#10;Description automatically generated">
              <a:extLst>
                <a:ext uri="{FF2B5EF4-FFF2-40B4-BE49-F238E27FC236}">
                  <a16:creationId xmlns:a16="http://schemas.microsoft.com/office/drawing/2014/main" id="{E191FA7D-9EBB-BB8B-DF8C-B5929E98AD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9998" y="6672614"/>
              <a:ext cx="4395611" cy="3309586"/>
            </a:xfrm>
            <a:prstGeom prst="rect">
              <a:avLst/>
            </a:prstGeom>
          </p:spPr>
        </p:pic>
        <p:pic>
          <p:nvPicPr>
            <p:cNvPr id="18" name="Picture 17" descr="A painting of a group of people&#10;&#10;Description automatically generated with low confidence">
              <a:extLst>
                <a:ext uri="{FF2B5EF4-FFF2-40B4-BE49-F238E27FC236}">
                  <a16:creationId xmlns:a16="http://schemas.microsoft.com/office/drawing/2014/main" id="{73668D11-7EE3-EE6C-48A2-0D4A9AF35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1619" y="6672614"/>
              <a:ext cx="5317694" cy="3309586"/>
            </a:xfrm>
            <a:prstGeom prst="rect">
              <a:avLst/>
            </a:prstGeom>
          </p:spPr>
        </p:pic>
        <p:sp>
          <p:nvSpPr>
            <p:cNvPr id="19" name="TextBox 18">
              <a:extLst>
                <a:ext uri="{FF2B5EF4-FFF2-40B4-BE49-F238E27FC236}">
                  <a16:creationId xmlns:a16="http://schemas.microsoft.com/office/drawing/2014/main" id="{5AF12FD2-4CD4-36FC-2720-0CFF59803926}"/>
                </a:ext>
              </a:extLst>
            </p:cNvPr>
            <p:cNvSpPr txBox="1"/>
            <p:nvPr/>
          </p:nvSpPr>
          <p:spPr>
            <a:xfrm>
              <a:off x="12456294" y="8714324"/>
              <a:ext cx="4310062" cy="1315425"/>
            </a:xfrm>
            <a:prstGeom prst="rect">
              <a:avLst/>
            </a:prstGeom>
            <a:noFill/>
          </p:spPr>
          <p:txBody>
            <a:bodyPr wrap="square">
              <a:spAutoFit/>
            </a:bodyPr>
            <a:lstStyle/>
            <a:p>
              <a:pPr algn="ctr">
                <a:lnSpc>
                  <a:spcPct val="150000"/>
                </a:lnSpc>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Cuộc khởi nghĩa của Hoàng tử Đi-pô-nê-gô-rô</a:t>
              </a:r>
              <a:endParaRPr lang="en-US" sz="2800"/>
            </a:p>
          </p:txBody>
        </p:sp>
      </p:grpSp>
    </p:spTree>
    <p:extLst>
      <p:ext uri="{BB962C8B-B14F-4D97-AF65-F5344CB8AC3E}">
        <p14:creationId xmlns:p14="http://schemas.microsoft.com/office/powerpoint/2010/main" val="239256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4234"/>
          <a:stretch>
            <a:fillRect/>
          </a:stretch>
        </p:blipFill>
        <p:spPr>
          <a:xfrm>
            <a:off x="15468813" y="8074209"/>
            <a:ext cx="3238970" cy="2368181"/>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88477">
            <a:off x="-1230029" y="8967357"/>
            <a:ext cx="3504377" cy="1594492"/>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74114">
            <a:off x="17411178" y="-105867"/>
            <a:ext cx="1006692" cy="1344497"/>
          </a:xfrm>
          <a:prstGeom prst="rect">
            <a:avLst/>
          </a:prstGeom>
        </p:spPr>
      </p:pic>
      <p:sp>
        <p:nvSpPr>
          <p:cNvPr id="7" name="Rectangle 6">
            <a:extLst>
              <a:ext uri="{FF2B5EF4-FFF2-40B4-BE49-F238E27FC236}">
                <a16:creationId xmlns:a16="http://schemas.microsoft.com/office/drawing/2014/main" id="{1BCFC076-A318-E1C2-92A1-0FDFE8CD0369}"/>
              </a:ext>
            </a:extLst>
          </p:cNvPr>
          <p:cNvSpPr/>
          <p:nvPr/>
        </p:nvSpPr>
        <p:spPr>
          <a:xfrm>
            <a:off x="0" y="1028700"/>
            <a:ext cx="18288000" cy="1295400"/>
          </a:xfrm>
          <a:prstGeom prst="rect">
            <a:avLst/>
          </a:prstGeom>
          <a:solidFill>
            <a:srgbClr val="4A5744"/>
          </a:solidFill>
          <a:ln>
            <a:solidFill>
              <a:srgbClr val="4A5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latin typeface="Arial" panose="020B0604020202020204" pitchFamily="34" charset="0"/>
                <a:cs typeface="Arial" panose="020B0604020202020204" pitchFamily="34" charset="0"/>
              </a:rPr>
              <a:t>Cuộc đấu tranh chống thực dân Pháp, Anh ở lục địa:</a:t>
            </a:r>
          </a:p>
        </p:txBody>
      </p:sp>
      <p:sp>
        <p:nvSpPr>
          <p:cNvPr id="9" name="TextBox 8">
            <a:extLst>
              <a:ext uri="{FF2B5EF4-FFF2-40B4-BE49-F238E27FC236}">
                <a16:creationId xmlns:a16="http://schemas.microsoft.com/office/drawing/2014/main" id="{7FA5482F-8229-BE49-8E42-AD698911A480}"/>
              </a:ext>
            </a:extLst>
          </p:cNvPr>
          <p:cNvSpPr txBox="1"/>
          <p:nvPr/>
        </p:nvSpPr>
        <p:spPr>
          <a:xfrm>
            <a:off x="8862058" y="2514683"/>
            <a:ext cx="7848600" cy="1664879"/>
          </a:xfrm>
          <a:prstGeom prst="rect">
            <a:avLst/>
          </a:prstGeom>
          <a:noFill/>
        </p:spPr>
        <p:txBody>
          <a:bodyPr wrap="square">
            <a:spAutoFit/>
          </a:bodyPr>
          <a:lstStyle/>
          <a:p>
            <a:pPr algn="ctr" defTabSz="914445">
              <a:lnSpc>
                <a:spcPct val="150000"/>
              </a:lnSpc>
              <a:defRPr/>
            </a:pPr>
            <a:r>
              <a:rPr lang="en-US" sz="3600">
                <a:solidFill>
                  <a:prstClr val="black"/>
                </a:solidFill>
                <a:latin typeface="Arial" panose="020B0604020202020204" pitchFamily="34" charset="0"/>
                <a:cs typeface="Arial" panose="020B0604020202020204" pitchFamily="34" charset="0"/>
              </a:rPr>
              <a:t>Khởi nghĩa của Nguyễn Trung Trực (1861 – 1868).</a:t>
            </a:r>
            <a:endParaRPr lang="en-US" sz="3600">
              <a:solidFill>
                <a:prstClr val="black"/>
              </a:solidFill>
              <a:latin typeface="Calibri"/>
            </a:endParaRPr>
          </a:p>
        </p:txBody>
      </p:sp>
      <p:sp>
        <p:nvSpPr>
          <p:cNvPr id="10" name="TextBox 9">
            <a:extLst>
              <a:ext uri="{FF2B5EF4-FFF2-40B4-BE49-F238E27FC236}">
                <a16:creationId xmlns:a16="http://schemas.microsoft.com/office/drawing/2014/main" id="{B4716E2D-1CED-7F20-4415-B4A60088AB97}"/>
              </a:ext>
            </a:extLst>
          </p:cNvPr>
          <p:cNvSpPr txBox="1"/>
          <p:nvPr/>
        </p:nvSpPr>
        <p:spPr>
          <a:xfrm>
            <a:off x="1102837" y="2502500"/>
            <a:ext cx="6280879" cy="1664879"/>
          </a:xfrm>
          <a:prstGeom prst="rect">
            <a:avLst/>
          </a:prstGeom>
          <a:noFill/>
        </p:spPr>
        <p:txBody>
          <a:bodyPr wrap="square">
            <a:spAutoFit/>
          </a:bodyPr>
          <a:lstStyle/>
          <a:p>
            <a:pPr algn="ctr" defTabSz="914445">
              <a:lnSpc>
                <a:spcPct val="150000"/>
              </a:lnSpc>
              <a:defRPr/>
            </a:pPr>
            <a:r>
              <a:rPr lang="vi-VN" sz="3600">
                <a:solidFill>
                  <a:prstClr val="black"/>
                </a:solidFill>
                <a:ea typeface="Times New Roman" panose="02020603050405020304" pitchFamily="18" charset="0"/>
                <a:cs typeface="Arial" panose="020B0604020202020204" pitchFamily="34" charset="0"/>
              </a:rPr>
              <a:t>Khởi nghĩa của Trương Định (1862 – 1864).</a:t>
            </a:r>
            <a:endParaRPr lang="en-US" sz="3600">
              <a:solidFill>
                <a:prstClr val="black"/>
              </a:solidFill>
              <a:latin typeface="Calibri"/>
            </a:endParaRPr>
          </a:p>
        </p:txBody>
      </p:sp>
      <p:cxnSp>
        <p:nvCxnSpPr>
          <p:cNvPr id="11" name="Straight Connector 10">
            <a:extLst>
              <a:ext uri="{FF2B5EF4-FFF2-40B4-BE49-F238E27FC236}">
                <a16:creationId xmlns:a16="http://schemas.microsoft.com/office/drawing/2014/main" id="{1133E3F2-832E-BD5A-944D-E8CA1CC20F1E}"/>
              </a:ext>
            </a:extLst>
          </p:cNvPr>
          <p:cNvCxnSpPr>
            <a:cxnSpLocks/>
          </p:cNvCxnSpPr>
          <p:nvPr/>
        </p:nvCxnSpPr>
        <p:spPr>
          <a:xfrm>
            <a:off x="1676399" y="5055531"/>
            <a:ext cx="15468600" cy="0"/>
          </a:xfrm>
          <a:prstGeom prst="line">
            <a:avLst/>
          </a:prstGeom>
          <a:ln w="57150">
            <a:solidFill>
              <a:srgbClr val="EAAE1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1F0A7AB-AB02-4AD4-A1EC-19FD3916FB89}"/>
              </a:ext>
            </a:extLst>
          </p:cNvPr>
          <p:cNvSpPr/>
          <p:nvPr/>
        </p:nvSpPr>
        <p:spPr>
          <a:xfrm>
            <a:off x="3786077" y="4564403"/>
            <a:ext cx="914400" cy="914400"/>
          </a:xfrm>
          <a:prstGeom prst="ellipse">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r>
              <a:rPr lang="en-US" sz="4001" b="1">
                <a:solidFill>
                  <a:prstClr val="white"/>
                </a:solidFill>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12CF16A7-DADC-6696-6ECB-5F14C4D4F598}"/>
              </a:ext>
            </a:extLst>
          </p:cNvPr>
          <p:cNvSpPr/>
          <p:nvPr/>
        </p:nvSpPr>
        <p:spPr>
          <a:xfrm>
            <a:off x="12329158" y="4598331"/>
            <a:ext cx="914400" cy="914400"/>
          </a:xfrm>
          <a:prstGeom prst="ellipse">
            <a:avLst/>
          </a:prstGeom>
          <a:solidFill>
            <a:srgbClr val="057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r>
              <a:rPr lang="en-US" sz="4001" b="1">
                <a:solidFill>
                  <a:prstClr val="white"/>
                </a:solidFill>
                <a:latin typeface="Arial" panose="020B0604020202020204" pitchFamily="34" charset="0"/>
                <a:cs typeface="Arial" panose="020B0604020202020204" pitchFamily="34" charset="0"/>
              </a:rPr>
              <a:t>2</a:t>
            </a:r>
          </a:p>
        </p:txBody>
      </p:sp>
      <p:grpSp>
        <p:nvGrpSpPr>
          <p:cNvPr id="6" name="Group 5">
            <a:extLst>
              <a:ext uri="{FF2B5EF4-FFF2-40B4-BE49-F238E27FC236}">
                <a16:creationId xmlns:a16="http://schemas.microsoft.com/office/drawing/2014/main" id="{7EF9D197-47DC-1A74-6348-6900203859BF}"/>
              </a:ext>
            </a:extLst>
          </p:cNvPr>
          <p:cNvGrpSpPr/>
          <p:nvPr/>
        </p:nvGrpSpPr>
        <p:grpSpPr>
          <a:xfrm>
            <a:off x="605176" y="5595537"/>
            <a:ext cx="8077200" cy="4483409"/>
            <a:chOff x="605176" y="5595537"/>
            <a:chExt cx="8077200" cy="4483409"/>
          </a:xfrm>
        </p:grpSpPr>
        <p:pic>
          <p:nvPicPr>
            <p:cNvPr id="3" name="Picture 2" descr="A painting of a person standing on a throne&#10;&#10;Description automatically generated">
              <a:extLst>
                <a:ext uri="{FF2B5EF4-FFF2-40B4-BE49-F238E27FC236}">
                  <a16:creationId xmlns:a16="http://schemas.microsoft.com/office/drawing/2014/main" id="{489D7EEB-AA0A-3BD4-4843-F6CAD2F2FE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276" y="5595537"/>
              <a:ext cx="4572000" cy="3238500"/>
            </a:xfrm>
            <a:prstGeom prst="rect">
              <a:avLst/>
            </a:prstGeom>
          </p:spPr>
        </p:pic>
        <p:sp>
          <p:nvSpPr>
            <p:cNvPr id="5" name="TextBox 4">
              <a:extLst>
                <a:ext uri="{FF2B5EF4-FFF2-40B4-BE49-F238E27FC236}">
                  <a16:creationId xmlns:a16="http://schemas.microsoft.com/office/drawing/2014/main" id="{F9B49EF7-EFAC-5336-0F53-6EC96F84FBFA}"/>
                </a:ext>
              </a:extLst>
            </p:cNvPr>
            <p:cNvSpPr txBox="1"/>
            <p:nvPr/>
          </p:nvSpPr>
          <p:spPr>
            <a:xfrm>
              <a:off x="605176" y="8763521"/>
              <a:ext cx="8077200" cy="1315425"/>
            </a:xfrm>
            <a:prstGeom prst="rect">
              <a:avLst/>
            </a:prstGeom>
            <a:noFill/>
          </p:spPr>
          <p:txBody>
            <a:bodyPr wrap="square">
              <a:spAutoFit/>
            </a:bodyPr>
            <a:lstStyle/>
            <a:p>
              <a:pPr algn="ctr">
                <a:lnSpc>
                  <a:spcPct val="150000"/>
                </a:lnSpc>
              </a:pPr>
              <a:r>
                <a:rPr lang="vi-VN" sz="2800" b="0">
                  <a:solidFill>
                    <a:srgbClr val="111111"/>
                  </a:solidFill>
                  <a:effectLst/>
                </a:rPr>
                <a:t>“Nhân dân Gò Công suy tôn Trương Công Định làm Bình Tây Đại Nguyên Soái” </a:t>
              </a:r>
              <a:endParaRPr lang="en-US" sz="2800"/>
            </a:p>
          </p:txBody>
        </p:sp>
      </p:grpSp>
      <p:grpSp>
        <p:nvGrpSpPr>
          <p:cNvPr id="8" name="Group 7">
            <a:extLst>
              <a:ext uri="{FF2B5EF4-FFF2-40B4-BE49-F238E27FC236}">
                <a16:creationId xmlns:a16="http://schemas.microsoft.com/office/drawing/2014/main" id="{7B790F74-FE1A-8A88-EA7B-D228588D3E86}"/>
              </a:ext>
            </a:extLst>
          </p:cNvPr>
          <p:cNvGrpSpPr/>
          <p:nvPr/>
        </p:nvGrpSpPr>
        <p:grpSpPr>
          <a:xfrm>
            <a:off x="8682376" y="5608479"/>
            <a:ext cx="8686800" cy="4449159"/>
            <a:chOff x="143552" y="5595537"/>
            <a:chExt cx="8686800" cy="4449159"/>
          </a:xfrm>
        </p:grpSpPr>
        <p:pic>
          <p:nvPicPr>
            <p:cNvPr id="14" name="Picture 13">
              <a:extLst>
                <a:ext uri="{FF2B5EF4-FFF2-40B4-BE49-F238E27FC236}">
                  <a16:creationId xmlns:a16="http://schemas.microsoft.com/office/drawing/2014/main" id="{67B73F0E-2108-3E0F-1264-762D64DF322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22590" y="5595537"/>
              <a:ext cx="4441371" cy="3238500"/>
            </a:xfrm>
            <a:prstGeom prst="rect">
              <a:avLst/>
            </a:prstGeom>
          </p:spPr>
        </p:pic>
        <p:sp>
          <p:nvSpPr>
            <p:cNvPr id="15" name="TextBox 14">
              <a:extLst>
                <a:ext uri="{FF2B5EF4-FFF2-40B4-BE49-F238E27FC236}">
                  <a16:creationId xmlns:a16="http://schemas.microsoft.com/office/drawing/2014/main" id="{F9174E49-3E5F-9E64-887E-8223EFE06DC9}"/>
                </a:ext>
              </a:extLst>
            </p:cNvPr>
            <p:cNvSpPr txBox="1"/>
            <p:nvPr/>
          </p:nvSpPr>
          <p:spPr>
            <a:xfrm>
              <a:off x="143552" y="8729271"/>
              <a:ext cx="8686800" cy="1315425"/>
            </a:xfrm>
            <a:prstGeom prst="rect">
              <a:avLst/>
            </a:prstGeom>
            <a:noFill/>
          </p:spPr>
          <p:txBody>
            <a:bodyPr wrap="square">
              <a:spAutoFit/>
            </a:bodyPr>
            <a:lstStyle/>
            <a:p>
              <a:pPr algn="ctr">
                <a:lnSpc>
                  <a:spcPct val="150000"/>
                </a:lnSpc>
              </a:pPr>
              <a:r>
                <a:rPr lang="vi-VN" sz="2800" b="0">
                  <a:solidFill>
                    <a:srgbClr val="111111"/>
                  </a:solidFill>
                  <a:effectLst/>
                </a:rPr>
                <a:t>Nguyễn Trung Trực cùng nghĩa quân đốt cháy tàu L’Espérance trên sông Nhật Tảo, ngày 10/12/1861</a:t>
              </a:r>
              <a:endParaRPr lang="en-US" sz="2800"/>
            </a:p>
          </p:txBody>
        </p:sp>
      </p:grpSp>
    </p:spTree>
    <p:extLst>
      <p:ext uri="{BB962C8B-B14F-4D97-AF65-F5344CB8AC3E}">
        <p14:creationId xmlns:p14="http://schemas.microsoft.com/office/powerpoint/2010/main" val="485956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3_Tình hình Đông Nam Á từ nửa sau thế kỉ XVI đến thế kỉ XIX</Template>
  <TotalTime>0</TotalTime>
  <Words>2160</Words>
  <Application>Microsoft Office PowerPoint</Application>
  <PresentationFormat>Custom</PresentationFormat>
  <Paragraphs>174</Paragraphs>
  <Slides>29</Slides>
  <Notes>0</Notes>
  <HiddenSlides>0</HiddenSlides>
  <MMClips>18</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Bahnschrift SemiBold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1</cp:revision>
  <dcterms:created xsi:type="dcterms:W3CDTF">2023-07-11T09:10:25Z</dcterms:created>
  <dcterms:modified xsi:type="dcterms:W3CDTF">2023-07-11T09:11:24Z</dcterms:modified>
  <dc:identifier>DAFQN1r2FWA</dc:identifier>
</cp:coreProperties>
</file>