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27" r:id="rId2"/>
    <p:sldId id="348" r:id="rId3"/>
    <p:sldId id="358" r:id="rId4"/>
    <p:sldId id="359" r:id="rId5"/>
    <p:sldId id="360" r:id="rId6"/>
    <p:sldId id="361" r:id="rId7"/>
    <p:sldId id="362" r:id="rId8"/>
    <p:sldId id="363" r:id="rId9"/>
    <p:sldId id="364" r:id="rId10"/>
    <p:sldId id="365" r:id="rId11"/>
    <p:sldId id="366" r:id="rId12"/>
    <p:sldId id="328" r:id="rId13"/>
    <p:sldId id="329" r:id="rId14"/>
    <p:sldId id="330" r:id="rId15"/>
    <p:sldId id="331" r:id="rId16"/>
    <p:sldId id="386" r:id="rId17"/>
    <p:sldId id="334" r:id="rId18"/>
    <p:sldId id="370" r:id="rId19"/>
  </p:sldIdLst>
  <p:sldSz cx="18288000" cy="10287000"/>
  <p:notesSz cx="6858000" cy="9144000"/>
  <p:embeddedFontLst>
    <p:embeddedFont>
      <p:font typeface="#9Slide02 Noi dung dai" panose="020B0604020202020204" charset="0"/>
      <p:regular r:id="rId21"/>
    </p:embeddedFont>
    <p:embeddedFont>
      <p:font typeface="#9Slide05 Great Vibes" panose="020B0604020202020204" charset="0"/>
      <p:regular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#9Slide05 Lobster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#9Slide07 IcielCadena" panose="020B0604020202020204" charset="0"/>
      <p:bold r:id="rId30"/>
    </p:embeddedFont>
    <p:embeddedFont>
      <p:font typeface="#9Slide03 Arima Madurai Black" panose="020B0604020202020204" charset="0"/>
      <p:bold r:id="rId31"/>
    </p:embeddedFont>
    <p:embeddedFont>
      <p:font typeface="#9Slide03 SFU Futura_12" panose="020B0604020202020204" charset="0"/>
      <p:regular r:id="rId32"/>
    </p:embeddedFont>
    <p:embeddedFont>
      <p:font typeface="宋体" panose="02010600030101010101" pitchFamily="2" charset="-122"/>
      <p:regular r:id="rId33"/>
    </p:embeddedFont>
    <p:embeddedFont>
      <p:font typeface="Lucida Sans Unicode" panose="020B0602030504020204" pitchFamily="34" charset="0"/>
      <p:regular r:id="rId34"/>
    </p:embeddedFont>
    <p:embeddedFont>
      <p:font typeface="#9Slide05 SVNClementine" panose="020F0502020204030203" charset="0"/>
      <p:regular r:id="rId35"/>
    </p:embeddedFont>
    <p:embeddedFont>
      <p:font typeface="#9Slide03 Arima Madurai" panose="020B0604020202020204" charset="0"/>
      <p:regular r:id="rId36"/>
    </p:embeddedFont>
    <p:embeddedFont>
      <p:font typeface="#9Slide05 Pattaya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#9Slide05 Fourth Light" panose="020B0604020202020204" charset="0"/>
      <p:regular r:id="rId42"/>
    </p:embeddedFont>
    <p:embeddedFont>
      <p:font typeface="#9Slide05 Ciaobella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FC80"/>
    <a:srgbClr val="FB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94622" autoAdjust="0"/>
  </p:normalViewPr>
  <p:slideViewPr>
    <p:cSldViewPr>
      <p:cViewPr varScale="1">
        <p:scale>
          <a:sx n="47" d="100"/>
          <a:sy n="47" d="100"/>
        </p:scale>
        <p:origin x="41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heme" Target="theme/theme1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25B21-1450-4935-8F49-10C6FEB54072}" type="datetimeFigureOut">
              <a:rPr lang="en-US" smtClean="0"/>
              <a:t>16-Jan-26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6717C-9CAA-491A-B0C1-808837E053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43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18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46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24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65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D03F92-1099-41D2-9E8E-88ADAE2EAE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3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395028" y="498984"/>
            <a:ext cx="17389932" cy="918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42915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16-Jan-26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Relationship Id="rId9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4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3.png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9.png"/><Relationship Id="rId7" Type="http://schemas.microsoft.com/office/2007/relationships/hdphoto" Target="../media/hdphoto1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7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6" Type="http://schemas.microsoft.com/office/2007/relationships/hdphoto" Target="../media/hdphoto20.wdp"/><Relationship Id="rId11" Type="http://schemas.microsoft.com/office/2007/relationships/hdphoto" Target="../media/hdphoto22.wdp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microsoft.com/office/2007/relationships/hdphoto" Target="../media/hdphoto19.wdp"/><Relationship Id="rId9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23E1277-D22A-4A15-A2C6-D1C190556FD0}"/>
              </a:ext>
            </a:extLst>
          </p:cNvPr>
          <p:cNvSpPr txBox="1"/>
          <p:nvPr/>
        </p:nvSpPr>
        <p:spPr>
          <a:xfrm>
            <a:off x="1443226" y="160480"/>
            <a:ext cx="14863574" cy="4754420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vi-VN" sz="8100" dirty="0">
                <a:latin typeface="#9Slide05 SVNClementine" panose="020F0502020204030203" pitchFamily="34" charset="0"/>
                <a:ea typeface="+mj-ea"/>
                <a:cs typeface="+mj-cs"/>
              </a:rPr>
              <a:t>Bài 4: </a:t>
            </a:r>
            <a:endParaRPr lang="en-US" sz="8100" dirty="0">
              <a:latin typeface="#9Slide05 SVNClementine" panose="020F0502020204030203" pitchFamily="34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vi-VN" sz="8100" dirty="0">
                <a:solidFill>
                  <a:srgbClr val="FF0000"/>
                </a:solidFill>
                <a:latin typeface="#9Slide05 SVNClementine" panose="020F0502020204030203" pitchFamily="34" charset="0"/>
                <a:ea typeface="+mj-ea"/>
                <a:cs typeface="+mj-cs"/>
              </a:rPr>
              <a:t>ĐẶC ĐIỂM CHUNG CỦA TÀI NGUYÊN KHOÁNG SẢN, SỬ DỤNG HỢP LÍ TÀI NGUYÊN KHOÁNG SẢN</a:t>
            </a:r>
            <a:endParaRPr lang="en-US" sz="8100" dirty="0">
              <a:solidFill>
                <a:srgbClr val="FF0000"/>
              </a:solidFill>
              <a:latin typeface="#9Slide05 SVNClementine" panose="020F050202020403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DEF47-6A6D-A471-F1A6-422F0D707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85" b="95062" l="10000" r="90000">
                        <a14:foregroundMark x1="59146" y1="8395" x2="68171" y2="11111"/>
                        <a14:foregroundMark x1="60488" y1="5679" x2="53659" y2="11605"/>
                        <a14:foregroundMark x1="63049" y1="91605" x2="63049" y2="91605"/>
                        <a14:foregroundMark x1="39268" y1="95062" x2="39268" y2="950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3600" y="5174590"/>
            <a:ext cx="9429275" cy="465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FAC21-D34E-0F06-5812-CF66E152B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1" y="4762499"/>
            <a:ext cx="5334000" cy="533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11968" y="4381500"/>
            <a:ext cx="511256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4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1475148" y="1911580"/>
            <a:ext cx="7266951" cy="3139321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900">
                <a:solidFill>
                  <a:srgbClr val="FFFF00"/>
                </a:solidFill>
                <a:latin typeface="#9Slide07 IcielCadena" panose="02000503000000020004" pitchFamily="2" charset="0"/>
              </a:rPr>
              <a:t>Hoạt động </a:t>
            </a:r>
          </a:p>
          <a:p>
            <a:pPr algn="ctr"/>
            <a:r>
              <a:rPr lang="en-US" sz="9900">
                <a:solidFill>
                  <a:srgbClr val="FFFF00"/>
                </a:solidFill>
                <a:latin typeface="#9Slide07 IcielCadena" panose="02000503000000020004" pitchFamily="2" charset="0"/>
              </a:rPr>
              <a:t>cặp đôi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11095-39E8-440F-991E-863A1D681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4000" r="93333">
                        <a14:foregroundMark x1="29333" y1="74667" x2="29333" y2="74667"/>
                        <a14:foregroundMark x1="25778" y1="84889" x2="25778" y2="84889"/>
                        <a14:foregroundMark x1="4444" y1="65333" x2="4444" y2="65333"/>
                        <a14:foregroundMark x1="80444" y1="77778" x2="80444" y2="77778"/>
                        <a14:foregroundMark x1="80444" y1="77778" x2="80444" y2="77778"/>
                        <a14:foregroundMark x1="65778" y1="84889" x2="65778" y2="84889"/>
                        <a14:foregroundMark x1="70222" y1="56000" x2="70222" y2="56000"/>
                        <a14:foregroundMark x1="70222" y1="56000" x2="70222" y2="56000"/>
                        <a14:foregroundMark x1="93333" y1="56889" x2="93333" y2="5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25" y="3523321"/>
            <a:ext cx="4186706" cy="4186706"/>
          </a:xfrm>
          <a:prstGeom prst="rect">
            <a:avLst/>
          </a:prstGeom>
        </p:spPr>
      </p:pic>
      <p:sp>
        <p:nvSpPr>
          <p:cNvPr id="11" name="Đám mây 2">
            <a:extLst>
              <a:ext uri="{FF2B5EF4-FFF2-40B4-BE49-F238E27FC236}">
                <a16:creationId xmlns:a16="http://schemas.microsoft.com/office/drawing/2014/main" id="{A12A254E-8412-48AB-8414-F222E6D105D2}"/>
              </a:ext>
            </a:extLst>
          </p:cNvPr>
          <p:cNvSpPr/>
          <p:nvPr/>
        </p:nvSpPr>
        <p:spPr bwMode="auto">
          <a:xfrm>
            <a:off x="9587352" y="1911579"/>
            <a:ext cx="7020780" cy="5289321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67389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vi-VN" sz="42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42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 vào thông tin SGK và kiến thức đã học, em hãy trao đổi và giải thích tại sao tài nguyên khoáng sản nước ta có những đặc điểm chung đó? </a:t>
            </a:r>
          </a:p>
        </p:txBody>
      </p:sp>
      <p:pic>
        <p:nvPicPr>
          <p:cNvPr id="12" name="3P">
            <a:hlinkClick r:id="" action="ppaction://media"/>
            <a:extLst>
              <a:ext uri="{FF2B5EF4-FFF2-40B4-BE49-F238E27FC236}">
                <a16:creationId xmlns:a16="http://schemas.microsoft.com/office/drawing/2014/main" id="{FD702552-0EBF-460B-91BE-FF23C1835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9345" y="5475368"/>
            <a:ext cx="3024336" cy="180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1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A4DE1FC-B082-4339-8282-F3EA699C0F49}"/>
              </a:ext>
            </a:extLst>
          </p:cNvPr>
          <p:cNvSpPr txBox="1"/>
          <p:nvPr/>
        </p:nvSpPr>
        <p:spPr>
          <a:xfrm>
            <a:off x="1622711" y="1305962"/>
            <a:ext cx="14836490" cy="1082850"/>
          </a:xfrm>
          <a:prstGeom prst="roundRect">
            <a:avLst/>
          </a:prstGeom>
          <a:solidFill>
            <a:srgbClr val="FFFFFF"/>
          </a:solidFill>
          <a:ln w="38100">
            <a:solidFill>
              <a:schemeClr val="bg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4800">
                <a:solidFill>
                  <a:srgbClr val="006666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Nguyên nhân</a:t>
            </a:r>
          </a:p>
        </p:txBody>
      </p:sp>
      <p:sp>
        <p:nvSpPr>
          <p:cNvPr id="13" name="Hộp Văn bản 13">
            <a:extLst>
              <a:ext uri="{FF2B5EF4-FFF2-40B4-BE49-F238E27FC236}">
                <a16:creationId xmlns:a16="http://schemas.microsoft.com/office/drawing/2014/main" id="{3E0D370F-793F-400F-9D4A-E4255C9565F8}"/>
              </a:ext>
            </a:extLst>
          </p:cNvPr>
          <p:cNvSpPr txBox="1"/>
          <p:nvPr/>
        </p:nvSpPr>
        <p:spPr>
          <a:xfrm>
            <a:off x="3021300" y="3115578"/>
            <a:ext cx="134379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4800" b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Lịch sử phát triển lãnh thổ lâu đời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078CA2E9-0B06-43B0-B856-13B8E82532DA}"/>
              </a:ext>
            </a:extLst>
          </p:cNvPr>
          <p:cNvSpPr txBox="1"/>
          <p:nvPr/>
        </p:nvSpPr>
        <p:spPr>
          <a:xfrm>
            <a:off x="3021300" y="4807670"/>
            <a:ext cx="15428847" cy="1783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Nằm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vị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tiếp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giáp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2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vành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đai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sinh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khoáng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lớn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thế</a:t>
            </a:r>
            <a:r>
              <a:rPr lang="en-US" sz="4800" b="1" dirty="0" smtClean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giới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Địa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Trung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Hải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Thái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bình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Dương</a:t>
            </a:r>
            <a:endParaRPr lang="en-US" sz="4800" b="1" dirty="0">
              <a:solidFill>
                <a:srgbClr val="FFFF00"/>
              </a:solidFill>
              <a:latin typeface="#9Slide05 Fourth Light" panose="00000400000000000000" pitchFamily="2" charset="0"/>
              <a:ea typeface="#9Slide02 Noi dung dai" panose="020000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Hộp Văn bản 21">
            <a:extLst>
              <a:ext uri="{FF2B5EF4-FFF2-40B4-BE49-F238E27FC236}">
                <a16:creationId xmlns:a16="http://schemas.microsoft.com/office/drawing/2014/main" id="{5A39208F-80ED-4B70-81B4-95C4B9B2A950}"/>
              </a:ext>
            </a:extLst>
          </p:cNvPr>
          <p:cNvSpPr txBox="1"/>
          <p:nvPr/>
        </p:nvSpPr>
        <p:spPr>
          <a:xfrm>
            <a:off x="3021300" y="7277100"/>
            <a:ext cx="1397130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trình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phát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hiện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thăm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dò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ngày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càng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hiệu</a:t>
            </a:r>
            <a:r>
              <a:rPr lang="en-US" sz="4800" b="1" dirty="0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#9Slide05 Fourth Light" panose="000004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quả</a:t>
            </a:r>
            <a:endParaRPr lang="en-US" sz="4800" b="1" dirty="0">
              <a:solidFill>
                <a:srgbClr val="FFFF00"/>
              </a:solidFill>
              <a:latin typeface="#9Slide05 Fourth Light" panose="00000400000000000000" pitchFamily="2" charset="0"/>
              <a:ea typeface="#9Slide02 Noi dung dai" panose="020000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6" name="Hình ảnh 1">
            <a:extLst>
              <a:ext uri="{FF2B5EF4-FFF2-40B4-BE49-F238E27FC236}">
                <a16:creationId xmlns:a16="http://schemas.microsoft.com/office/drawing/2014/main" id="{1FD7C89B-BA5B-4A4C-AFD9-69A9A195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4608" y="2973920"/>
            <a:ext cx="1308213" cy="1308213"/>
          </a:xfrm>
          <a:prstGeom prst="rect">
            <a:avLst/>
          </a:prstGeom>
        </p:spPr>
      </p:pic>
      <p:pic>
        <p:nvPicPr>
          <p:cNvPr id="17" name="Hình ảnh 23">
            <a:extLst>
              <a:ext uri="{FF2B5EF4-FFF2-40B4-BE49-F238E27FC236}">
                <a16:creationId xmlns:a16="http://schemas.microsoft.com/office/drawing/2014/main" id="{8BC36A02-A7FC-40F1-897D-95814646D15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711" y="7032797"/>
            <a:ext cx="1308213" cy="1308213"/>
          </a:xfrm>
          <a:prstGeom prst="rect">
            <a:avLst/>
          </a:prstGeom>
        </p:spPr>
      </p:pic>
      <p:pic>
        <p:nvPicPr>
          <p:cNvPr id="18" name="Hình ảnh 24">
            <a:extLst>
              <a:ext uri="{FF2B5EF4-FFF2-40B4-BE49-F238E27FC236}">
                <a16:creationId xmlns:a16="http://schemas.microsoft.com/office/drawing/2014/main" id="{D7090E66-DA3F-4C37-99D1-1608E3DCEC7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2711" y="4996643"/>
            <a:ext cx="1308213" cy="13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/>
          <p:bldP spid="15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B019053A-0486-90CB-F053-D397AE9249FB}"/>
              </a:ext>
            </a:extLst>
          </p:cNvPr>
          <p:cNvSpPr/>
          <p:nvPr/>
        </p:nvSpPr>
        <p:spPr>
          <a:xfrm>
            <a:off x="888711" y="2354977"/>
            <a:ext cx="3126969" cy="22303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3 </a:t>
            </a:r>
            <a:r>
              <a:rPr lang="en-US" sz="3600" b="1" dirty="0" err="1" smtClean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endParaRPr lang="en-US" sz="36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7A56150F-771C-BF9E-57D7-B640624007B1}"/>
              </a:ext>
            </a:extLst>
          </p:cNvPr>
          <p:cNvSpPr/>
          <p:nvPr/>
        </p:nvSpPr>
        <p:spPr>
          <a:xfrm>
            <a:off x="8706709" y="2354977"/>
            <a:ext cx="8114885" cy="22303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SGK,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thân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hoàn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PHT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khoáng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sản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gian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5</a:t>
            </a:r>
            <a:r>
              <a:rPr lang="en-US" sz="3600" b="1" dirty="0" smtClean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6" descr="Search keyword icon Royalty Free Vector Image - VectorStock">
            <a:extLst>
              <a:ext uri="{FF2B5EF4-FFF2-40B4-BE49-F238E27FC236}">
                <a16:creationId xmlns:a16="http://schemas.microsoft.com/office/drawing/2014/main" id="{12E639BB-C37A-F3C1-1079-FF3BFA530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5100" y1="41613" x2="45100" y2="41613"/>
                        <a14:foregroundMark x1="44800" y1="41520" x2="44800" y2="41520"/>
                        <a14:foregroundMark x1="44900" y1="40964" x2="44900" y2="40964"/>
                        <a14:foregroundMark x1="37500" y1="30955" x2="37500" y2="30955"/>
                        <a14:foregroundMark x1="37300" y1="31140" x2="37300" y2="31140"/>
                        <a14:foregroundMark x1="57900" y1="36886" x2="58300" y2="37164"/>
                        <a14:foregroundMark x1="59600" y1="38091" x2="60300" y2="38091"/>
                        <a14:foregroundMark x1="60800" y1="38091" x2="60800" y2="38091"/>
                        <a14:foregroundMark x1="61500" y1="38276" x2="61500" y2="38276"/>
                        <a14:foregroundMark x1="62200" y1="38276" x2="62200" y2="38276"/>
                        <a14:foregroundMark x1="72400" y1="38647" x2="72400" y2="38647"/>
                        <a14:foregroundMark x1="75200" y1="37071" x2="75200" y2="37071"/>
                        <a14:foregroundMark x1="75200" y1="37071" x2="75200" y2="37071"/>
                        <a14:foregroundMark x1="74000" y1="37442" x2="74000" y2="37442"/>
                        <a14:foregroundMark x1="35700" y1="37998" x2="35700" y2="37998"/>
                        <a14:foregroundMark x1="35900" y1="37627" x2="35900" y2="37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16705" r="20827" b="23981"/>
          <a:stretch/>
        </p:blipFill>
        <p:spPr bwMode="auto">
          <a:xfrm>
            <a:off x="16158147" y="3754876"/>
            <a:ext cx="768147" cy="83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F6602446-1C9E-9C8F-3E70-AA3077860BA3}"/>
              </a:ext>
            </a:extLst>
          </p:cNvPr>
          <p:cNvSpPr/>
          <p:nvPr/>
        </p:nvSpPr>
        <p:spPr>
          <a:xfrm>
            <a:off x="4753698" y="2354977"/>
            <a:ext cx="3333312" cy="220010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Mỗi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1 PHT </a:t>
            </a:r>
          </a:p>
        </p:txBody>
      </p:sp>
      <p:pic>
        <p:nvPicPr>
          <p:cNvPr id="21" name="Picture 10" descr="ivyachievement - Luyện thi đại học mỹ, hỗ trợ thi tuyển đại học, trường nội  trú tại Mỹ">
            <a:extLst>
              <a:ext uri="{FF2B5EF4-FFF2-40B4-BE49-F238E27FC236}">
                <a16:creationId xmlns:a16="http://schemas.microsoft.com/office/drawing/2014/main" id="{1D3DFE37-8768-6799-94BB-F35D1D29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288" y="3754876"/>
            <a:ext cx="798617" cy="80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onversation, Debate, Discussion, Talking, Two People Talking Icon #432048  - PNG Images - PNGio">
            <a:extLst>
              <a:ext uri="{FF2B5EF4-FFF2-40B4-BE49-F238E27FC236}">
                <a16:creationId xmlns:a16="http://schemas.microsoft.com/office/drawing/2014/main" id="{2103F5FD-BE06-CC02-F4E3-8A357A21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350" y="3725565"/>
            <a:ext cx="1054182" cy="8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1C6EE3-87B8-A5B2-C1FE-FFACF23B47E9}"/>
              </a:ext>
            </a:extLst>
          </p:cNvPr>
          <p:cNvGrpSpPr/>
          <p:nvPr/>
        </p:nvGrpSpPr>
        <p:grpSpPr>
          <a:xfrm>
            <a:off x="250903" y="876300"/>
            <a:ext cx="17432414" cy="1304693"/>
            <a:chOff x="167268" y="0"/>
            <a:chExt cx="11621609" cy="869795"/>
          </a:xfrm>
        </p:grpSpPr>
        <p:sp>
          <p:nvSpPr>
            <p:cNvPr id="8" name="Rectangle: Rounded Corners 17">
              <a:extLst>
                <a:ext uri="{FF2B5EF4-FFF2-40B4-BE49-F238E27FC236}">
                  <a16:creationId xmlns:a16="http://schemas.microsoft.com/office/drawing/2014/main" id="{FAD1B7D5-53C9-4DD5-8454-63D6FF634185}"/>
                </a:ext>
              </a:extLst>
            </p:cNvPr>
            <p:cNvSpPr/>
            <p:nvPr/>
          </p:nvSpPr>
          <p:spPr>
            <a:xfrm>
              <a:off x="403123" y="63225"/>
              <a:ext cx="11385754" cy="717079"/>
            </a:xfrm>
            <a:prstGeom prst="roundRect">
              <a:avLst>
                <a:gd name="adj" fmla="val 42559"/>
              </a:avLst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4472C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FFFF00"/>
                  </a:solidFill>
                  <a:latin typeface="#9Slide03 SFU Futura_12" panose="020B0604020202020204" charset="0"/>
                </a:rPr>
                <a:t>1. ĐẶC ĐIỂM CHUNG CỦA TÀI NGUYÊN KHOÁNG SẢN  </a:t>
              </a:r>
              <a:endParaRPr lang="vi-VN" sz="4800" b="1" dirty="0">
                <a:solidFill>
                  <a:srgbClr val="FFFF00"/>
                </a:solidFill>
                <a:latin typeface="#9Slide03 SFU Futura_12" panose="020B060402020202020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6EC96A-FC6A-4DDA-AA8D-B5C3C60E9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268" y="0"/>
              <a:ext cx="869795" cy="86979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D14F6D-AD71-78E9-1C7E-F31D71272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88079" y="5012144"/>
          <a:ext cx="14323495" cy="4756137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174915">
                  <a:extLst>
                    <a:ext uri="{9D8B030D-6E8A-4147-A177-3AD203B41FA5}">
                      <a16:colId xmlns:a16="http://schemas.microsoft.com/office/drawing/2014/main" val="902069757"/>
                    </a:ext>
                  </a:extLst>
                </a:gridCol>
                <a:gridCol w="5733038">
                  <a:extLst>
                    <a:ext uri="{9D8B030D-6E8A-4147-A177-3AD203B41FA5}">
                      <a16:colId xmlns:a16="http://schemas.microsoft.com/office/drawing/2014/main" val="4154121806"/>
                    </a:ext>
                  </a:extLst>
                </a:gridCol>
                <a:gridCol w="6415542">
                  <a:extLst>
                    <a:ext uri="{9D8B030D-6E8A-4147-A177-3AD203B41FA5}">
                      <a16:colId xmlns:a16="http://schemas.microsoft.com/office/drawing/2014/main" val="190745667"/>
                    </a:ext>
                  </a:extLst>
                </a:gridCol>
              </a:tblGrid>
              <a:tr h="109465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dirty="0">
                          <a:effectLst/>
                          <a:latin typeface="#9Slide03 SFU Futura_12" panose="020B0604020202020204" charset="0"/>
                        </a:rPr>
                        <a:t>ĐẶC ĐIỂM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NGUYÊN NHÂN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4113066782"/>
                  </a:ext>
                </a:extLst>
              </a:tr>
              <a:tr h="109465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Cơ cấu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2103887244"/>
                  </a:ext>
                </a:extLst>
              </a:tr>
              <a:tr h="1094651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Quy mô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2046766131"/>
                  </a:ext>
                </a:extLst>
              </a:tr>
              <a:tr h="147218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Phân bố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3740769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78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11C6EE3-87B8-A5B2-C1FE-FFACF23B47E9}"/>
              </a:ext>
            </a:extLst>
          </p:cNvPr>
          <p:cNvGrpSpPr/>
          <p:nvPr/>
        </p:nvGrpSpPr>
        <p:grpSpPr>
          <a:xfrm>
            <a:off x="3276600" y="-112836"/>
            <a:ext cx="11049000" cy="1525065"/>
            <a:chOff x="167268" y="0"/>
            <a:chExt cx="11621609" cy="869795"/>
          </a:xfrm>
        </p:grpSpPr>
        <p:sp>
          <p:nvSpPr>
            <p:cNvPr id="8" name="Rectangle: Rounded Corners 17">
              <a:extLst>
                <a:ext uri="{FF2B5EF4-FFF2-40B4-BE49-F238E27FC236}">
                  <a16:creationId xmlns:a16="http://schemas.microsoft.com/office/drawing/2014/main" id="{FAD1B7D5-53C9-4DD5-8454-63D6FF634185}"/>
                </a:ext>
              </a:extLst>
            </p:cNvPr>
            <p:cNvSpPr/>
            <p:nvPr/>
          </p:nvSpPr>
          <p:spPr>
            <a:xfrm>
              <a:off x="403123" y="63225"/>
              <a:ext cx="11385754" cy="717079"/>
            </a:xfrm>
            <a:prstGeom prst="roundRect">
              <a:avLst>
                <a:gd name="adj" fmla="val 42559"/>
              </a:avLst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4472C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3 SFU Futura_12" panose="020B0604020202020204" charset="0"/>
                </a:rPr>
                <a:t>1. ĐẶC ĐIỂM CHUNG CỦA TÀI NGUYÊN KHOÁNG SẢN  </a:t>
              </a:r>
              <a:endParaRPr lang="vi-VN" sz="4000" b="1" dirty="0">
                <a:solidFill>
                  <a:srgbClr val="FFFF00"/>
                </a:solidFill>
                <a:latin typeface="#9Slide03 SFU Futura_12" panose="020B060402020202020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56EC96A-FC6A-4DDA-AA8D-B5C3C60E9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268" y="0"/>
              <a:ext cx="869795" cy="869795"/>
            </a:xfrm>
            <a:prstGeom prst="rect">
              <a:avLst/>
            </a:prstGeom>
          </p:spPr>
        </p:pic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D14F6D-AD71-78E9-1C7E-F31D71272D0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5672" y="1399529"/>
          <a:ext cx="17376658" cy="879263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952993">
                  <a:extLst>
                    <a:ext uri="{9D8B030D-6E8A-4147-A177-3AD203B41FA5}">
                      <a16:colId xmlns:a16="http://schemas.microsoft.com/office/drawing/2014/main" val="902069757"/>
                    </a:ext>
                  </a:extLst>
                </a:gridCol>
                <a:gridCol w="8145966">
                  <a:extLst>
                    <a:ext uri="{9D8B030D-6E8A-4147-A177-3AD203B41FA5}">
                      <a16:colId xmlns:a16="http://schemas.microsoft.com/office/drawing/2014/main" val="4154121806"/>
                    </a:ext>
                  </a:extLst>
                </a:gridCol>
                <a:gridCol w="7277699">
                  <a:extLst>
                    <a:ext uri="{9D8B030D-6E8A-4147-A177-3AD203B41FA5}">
                      <a16:colId xmlns:a16="http://schemas.microsoft.com/office/drawing/2014/main" val="190745667"/>
                    </a:ext>
                  </a:extLst>
                </a:gridCol>
              </a:tblGrid>
              <a:tr h="12809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ĐẶC ĐIỂM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NGUYÊN NHÂN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4113066782"/>
                  </a:ext>
                </a:extLst>
              </a:tr>
              <a:tr h="7511648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Cơ cấu</a:t>
                      </a:r>
                      <a:endParaRPr lang="en-US" sz="4200" b="1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872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86709D-7414-C10D-0AA4-4F10061EDB55}"/>
              </a:ext>
            </a:extLst>
          </p:cNvPr>
          <p:cNvSpPr txBox="1"/>
          <p:nvPr/>
        </p:nvSpPr>
        <p:spPr>
          <a:xfrm>
            <a:off x="2408664" y="2754401"/>
            <a:ext cx="8028876" cy="513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Phong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phú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đa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dạng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(5000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mỏ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điểm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quặng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hơn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loại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khoáng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sản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).</a:t>
            </a:r>
          </a:p>
          <a:p>
            <a:pPr marL="514350" indent="-5143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loại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: </a:t>
            </a:r>
          </a:p>
          <a:p>
            <a:pPr marL="152400" algn="just">
              <a:lnSpc>
                <a:spcPct val="115000"/>
              </a:lnSpc>
            </a:pP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năng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lượng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(than,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dầu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khí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);</a:t>
            </a:r>
            <a:endParaRPr lang="en-US" sz="36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pPr marL="152400" algn="just">
              <a:lnSpc>
                <a:spcPct val="115000"/>
              </a:lnSpc>
              <a:spcAft>
                <a:spcPts val="900"/>
              </a:spcAft>
            </a:pP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+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kim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loại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(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sắt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đồng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chì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kẽm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,…); </a:t>
            </a:r>
            <a:endParaRPr lang="en-US" sz="3600" dirty="0">
              <a:latin typeface="#9Slide03 SFU Futura_12" panose="020B0604020202020204" charset="0"/>
              <a:ea typeface="Times New Roman" panose="02020603050405020304" pitchFamily="18" charset="0"/>
            </a:endParaRPr>
          </a:p>
          <a:p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+ phi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kim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loại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(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muối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mỏ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Apatit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vôi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,..).</a:t>
            </a:r>
            <a:endParaRPr lang="en-US" sz="3600" dirty="0">
              <a:latin typeface="#9Slide03 SFU Futura_12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A10E7-6102-D2FE-1657-E4C5563507EE}"/>
              </a:ext>
            </a:extLst>
          </p:cNvPr>
          <p:cNvSpPr txBox="1"/>
          <p:nvPr/>
        </p:nvSpPr>
        <p:spPr>
          <a:xfrm>
            <a:off x="10654991" y="2928665"/>
            <a:ext cx="6707459" cy="3393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Do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Nam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vị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trí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giao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nhau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giữa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vành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đai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sinh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khoáng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.</a:t>
            </a:r>
          </a:p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Lịch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sử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phát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địa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chất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lâu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phức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  <a:ea typeface="Cambria" panose="02040503050406030204" pitchFamily="18" charset="0"/>
              </a:rPr>
              <a:t>tạp</a:t>
            </a:r>
            <a:r>
              <a:rPr lang="en-US" sz="3600" dirty="0">
                <a:latin typeface="#9Slide03 SFU Futura_12" panose="020B0604020202020204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#9Slide03 SFU Futura_12" panose="020B0604020202020204" charset="0"/>
            </a:endParaRPr>
          </a:p>
        </p:txBody>
      </p:sp>
      <p:pic>
        <p:nvPicPr>
          <p:cNvPr id="1026" name="Picture 2" descr="Coal mine icon with black mineral rock lump and pickaxe. Fuel mine...">
            <a:extLst>
              <a:ext uri="{FF2B5EF4-FFF2-40B4-BE49-F238E27FC236}">
                <a16:creationId xmlns:a16="http://schemas.microsoft.com/office/drawing/2014/main" id="{35A1448C-7D3F-B12B-9B6C-2F11FA98D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20955" r="20530" b="22743"/>
          <a:stretch/>
        </p:blipFill>
        <p:spPr bwMode="auto">
          <a:xfrm>
            <a:off x="2793378" y="7138563"/>
            <a:ext cx="3429003" cy="273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á xăng dầu hôm nay 27/9: Dầu tăng nhẹ sau khi giảm giá sâu">
            <a:extLst>
              <a:ext uri="{FF2B5EF4-FFF2-40B4-BE49-F238E27FC236}">
                <a16:creationId xmlns:a16="http://schemas.microsoft.com/office/drawing/2014/main" id="{67F7C842-2F09-8376-9196-B45A93C59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556" l="5694" r="89680">
                        <a14:foregroundMark x1="7473" y1="62778" x2="7473" y2="62778"/>
                        <a14:foregroundMark x1="5694" y1="76111" x2="5694" y2="77778"/>
                        <a14:foregroundMark x1="27758" y1="92222" x2="41637" y2="95556"/>
                        <a14:foregroundMark x1="29893" y1="41111" x2="29893" y2="80556"/>
                        <a14:foregroundMark x1="29893" y1="80556" x2="30249" y2="81111"/>
                        <a14:foregroundMark x1="32028" y1="67778" x2="44484" y2="70000"/>
                        <a14:foregroundMark x1="49110" y1="67778" x2="68327" y2="70556"/>
                        <a14:foregroundMark x1="69039" y1="68333" x2="58719" y2="68333"/>
                        <a14:foregroundMark x1="16726" y1="53333" x2="18861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467" y="7372350"/>
            <a:ext cx="401478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nfographic] Khai thác đá quý thủ công - những cái được và mất?">
            <a:extLst>
              <a:ext uri="{FF2B5EF4-FFF2-40B4-BE49-F238E27FC236}">
                <a16:creationId xmlns:a16="http://schemas.microsoft.com/office/drawing/2014/main" id="{5C18EB02-C2B9-BDDA-C53A-75DD8252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37" b="89748" l="4346" r="98877">
                        <a14:foregroundMark x1="19336" y1="61751" x2="19336" y2="61751"/>
                        <a14:foregroundMark x1="19238" y1="59148" x2="21826" y2="64748"/>
                        <a14:foregroundMark x1="10889" y1="73344" x2="8887" y2="76262"/>
                        <a14:foregroundMark x1="5664" y1="76893" x2="5664" y2="76893"/>
                        <a14:foregroundMark x1="37549" y1="69243" x2="49121" y2="71057"/>
                        <a14:foregroundMark x1="35254" y1="70741" x2="38379" y2="71215"/>
                        <a14:foregroundMark x1="31641" y1="71372" x2="31738" y2="71530"/>
                        <a14:foregroundMark x1="92627" y1="64748" x2="93848" y2="68770"/>
                        <a14:foregroundMark x1="97363" y1="69558" x2="97363" y2="69558"/>
                        <a14:foregroundMark x1="98047" y1="69795" x2="98047" y2="69795"/>
                        <a14:foregroundMark x1="98877" y1="70110" x2="98877" y2="70110"/>
                        <a14:foregroundMark x1="4346" y1="75315" x2="4346" y2="75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07" y="6210300"/>
            <a:ext cx="7241919" cy="448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3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D14F6D-AD71-78E9-1C7E-F31D71272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398926"/>
              </p:ext>
            </p:extLst>
          </p:nvPr>
        </p:nvGraphicFramePr>
        <p:xfrm>
          <a:off x="455672" y="1399529"/>
          <a:ext cx="17376658" cy="8392171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952993">
                  <a:extLst>
                    <a:ext uri="{9D8B030D-6E8A-4147-A177-3AD203B41FA5}">
                      <a16:colId xmlns:a16="http://schemas.microsoft.com/office/drawing/2014/main" val="902069757"/>
                    </a:ext>
                  </a:extLst>
                </a:gridCol>
                <a:gridCol w="8145966">
                  <a:extLst>
                    <a:ext uri="{9D8B030D-6E8A-4147-A177-3AD203B41FA5}">
                      <a16:colId xmlns:a16="http://schemas.microsoft.com/office/drawing/2014/main" val="4154121806"/>
                    </a:ext>
                  </a:extLst>
                </a:gridCol>
                <a:gridCol w="7277699">
                  <a:extLst>
                    <a:ext uri="{9D8B030D-6E8A-4147-A177-3AD203B41FA5}">
                      <a16:colId xmlns:a16="http://schemas.microsoft.com/office/drawing/2014/main" val="190745667"/>
                    </a:ext>
                  </a:extLst>
                </a:gridCol>
              </a:tblGrid>
              <a:tr h="12809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ĐẶC ĐIỂM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NGUYÊN NHÂN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4113066782"/>
                  </a:ext>
                </a:extLst>
              </a:tr>
              <a:tr h="711118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Quy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mô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872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86709D-7414-C10D-0AA4-4F10061EDB55}"/>
              </a:ext>
            </a:extLst>
          </p:cNvPr>
          <p:cNvSpPr txBox="1"/>
          <p:nvPr/>
        </p:nvSpPr>
        <p:spPr>
          <a:xfrm>
            <a:off x="2624585" y="2704220"/>
            <a:ext cx="7560527" cy="455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-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vi-VN" sz="3600" dirty="0">
                <a:latin typeface="#9Slide03 SFU Futura_12" panose="020B0604020202020204" charset="0"/>
              </a:rPr>
              <a:t>Quy mô nhỏ và trung bình.</a:t>
            </a:r>
          </a:p>
          <a:p>
            <a:pPr marL="514350" indent="-5143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vi-VN" sz="3600" dirty="0">
                <a:latin typeface="#9Slide03 SFU Futura_12" panose="020B0604020202020204" charset="0"/>
              </a:rPr>
              <a:t>Một số KS có trữ lượng lớn: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KS năng lượng (Than đá: 3 tỉ tấn, dầu mỏ: vài tỉ tấn, khí tự nhiên: hàng trăm tỉ m</a:t>
            </a:r>
            <a:r>
              <a:rPr lang="vi-VN" sz="3600" baseline="30000" dirty="0">
                <a:latin typeface="#9Slide03 SFU Futura_12" panose="020B0604020202020204" charset="0"/>
              </a:rPr>
              <a:t>3</a:t>
            </a:r>
            <a:r>
              <a:rPr lang="vi-VN" sz="3600" dirty="0">
                <a:latin typeface="#9Slide03 SFU Futura_12" panose="020B0604020202020204" charset="0"/>
              </a:rPr>
              <a:t>.)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Bô-xit, đất hiếm, titan.</a:t>
            </a:r>
          </a:p>
          <a:p>
            <a:pPr marL="514350" indent="-514350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endParaRPr lang="en-US" sz="3600" dirty="0">
              <a:latin typeface="#9Slide03 SFU Futura_12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A10E7-6102-D2FE-1657-E4C5563507EE}"/>
              </a:ext>
            </a:extLst>
          </p:cNvPr>
          <p:cNvSpPr txBox="1"/>
          <p:nvPr/>
        </p:nvSpPr>
        <p:spPr>
          <a:xfrm>
            <a:off x="10654991" y="2928665"/>
            <a:ext cx="6707459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3600" dirty="0" err="1">
                <a:latin typeface="#9Slide03 SFU Futura_12" panose="020B0604020202020204" charset="0"/>
              </a:rPr>
              <a:t>Lãnh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thổ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kéo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dài</a:t>
            </a:r>
            <a:r>
              <a:rPr lang="en-US" sz="3600" dirty="0">
                <a:latin typeface="#9Slide03 SFU Futura_12" panose="020B0604020202020204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</a:rPr>
              <a:t>hẹp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ngang</a:t>
            </a:r>
            <a:r>
              <a:rPr lang="en-US" sz="3600" dirty="0">
                <a:latin typeface="#9Slide03 SFU Futura_12" panose="020B0604020202020204" charset="0"/>
              </a:rPr>
              <a:t>.</a:t>
            </a:r>
          </a:p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3600" dirty="0" err="1">
                <a:latin typeface="#9Slide03 SFU Futura_12" panose="020B0604020202020204" charset="0"/>
              </a:rPr>
              <a:t>Diện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tích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lãnh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thổ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nhỏ</a:t>
            </a:r>
            <a:r>
              <a:rPr lang="en-US" sz="3600" dirty="0">
                <a:latin typeface="#9Slide03 SFU Futura_12" panose="020B0604020202020204" charset="0"/>
              </a:rPr>
              <a:t>.</a:t>
            </a:r>
          </a:p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endParaRPr lang="en-US" sz="3600" dirty="0">
              <a:latin typeface="#9Slide03 SFU Futura_12" panose="020B0604020202020204" charset="0"/>
            </a:endParaRPr>
          </a:p>
        </p:txBody>
      </p:sp>
      <p:pic>
        <p:nvPicPr>
          <p:cNvPr id="11" name="Picture 10" descr="A map of vietnam with red stars&#10;&#10;Description automatically generated">
            <a:extLst>
              <a:ext uri="{FF2B5EF4-FFF2-40B4-BE49-F238E27FC236}">
                <a16:creationId xmlns:a16="http://schemas.microsoft.com/office/drawing/2014/main" id="{90E62421-070E-2597-6842-A861A69B4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8326" y="4381500"/>
            <a:ext cx="5110659" cy="5387748"/>
          </a:xfrm>
          <a:prstGeom prst="rect">
            <a:avLst/>
          </a:prstGeom>
        </p:spPr>
      </p:pic>
      <p:pic>
        <p:nvPicPr>
          <p:cNvPr id="14338" name="Picture 2" descr="Kỹ thuật khai thác mỏ Bitcoin kỹ thuật khai thác Mỏ Kỹ sư Dân dụng - Khai  thác png tải về - Miễn phí trong suốt động Cơ Xe png Tải về.">
            <a:extLst>
              <a:ext uri="{FF2B5EF4-FFF2-40B4-BE49-F238E27FC236}">
                <a16:creationId xmlns:a16="http://schemas.microsoft.com/office/drawing/2014/main" id="{CD689F9A-D827-F472-6FAD-EA07A65C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000" r="91778">
                        <a14:foregroundMark x1="37000" y1="65556" x2="42333" y2="78889"/>
                        <a14:foregroundMark x1="43000" y1="64815" x2="46111" y2="77407"/>
                        <a14:foregroundMark x1="8000" y1="57037" x2="8000" y2="57037"/>
                        <a14:foregroundMark x1="8000" y1="57037" x2="8000" y2="57037"/>
                        <a14:foregroundMark x1="91667" y1="61296" x2="91667" y2="61296"/>
                        <a14:foregroundMark x1="91778" y1="66296" x2="91778" y2="66296"/>
                        <a14:foregroundMark x1="34667" y1="59815" x2="37111" y2="61296"/>
                        <a14:foregroundMark x1="40000" y1="62407" x2="40000" y2="62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21" y="6027420"/>
            <a:ext cx="7427079" cy="445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1C6EE3-87B8-A5B2-C1FE-FFACF23B47E9}"/>
              </a:ext>
            </a:extLst>
          </p:cNvPr>
          <p:cNvGrpSpPr/>
          <p:nvPr/>
        </p:nvGrpSpPr>
        <p:grpSpPr>
          <a:xfrm>
            <a:off x="3276600" y="-112836"/>
            <a:ext cx="11049000" cy="1525065"/>
            <a:chOff x="167268" y="0"/>
            <a:chExt cx="11621609" cy="869795"/>
          </a:xfrm>
        </p:grpSpPr>
        <p:sp>
          <p:nvSpPr>
            <p:cNvPr id="12" name="Rectangle: Rounded Corners 17">
              <a:extLst>
                <a:ext uri="{FF2B5EF4-FFF2-40B4-BE49-F238E27FC236}">
                  <a16:creationId xmlns:a16="http://schemas.microsoft.com/office/drawing/2014/main" id="{FAD1B7D5-53C9-4DD5-8454-63D6FF634185}"/>
                </a:ext>
              </a:extLst>
            </p:cNvPr>
            <p:cNvSpPr/>
            <p:nvPr/>
          </p:nvSpPr>
          <p:spPr>
            <a:xfrm>
              <a:off x="403123" y="63225"/>
              <a:ext cx="11385754" cy="717079"/>
            </a:xfrm>
            <a:prstGeom prst="roundRect">
              <a:avLst>
                <a:gd name="adj" fmla="val 42559"/>
              </a:avLst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4472C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3 SFU Futura_12" panose="020B0604020202020204" charset="0"/>
                </a:rPr>
                <a:t>1. ĐẶC ĐIỂM CHUNG CỦA TÀI NGUYÊN KHOÁNG SẢN  </a:t>
              </a:r>
              <a:endParaRPr lang="vi-VN" sz="4000" b="1" dirty="0">
                <a:solidFill>
                  <a:srgbClr val="FFFF00"/>
                </a:solidFill>
                <a:latin typeface="#9Slide03 SFU Futura_12" panose="020B060402020202020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56EC96A-FC6A-4DDA-AA8D-B5C3C60E9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268" y="0"/>
              <a:ext cx="869795" cy="869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60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5D14F6D-AD71-78E9-1C7E-F31D71272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46093"/>
              </p:ext>
            </p:extLst>
          </p:nvPr>
        </p:nvGraphicFramePr>
        <p:xfrm>
          <a:off x="455672" y="1399529"/>
          <a:ext cx="17376658" cy="8544571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952993">
                  <a:extLst>
                    <a:ext uri="{9D8B030D-6E8A-4147-A177-3AD203B41FA5}">
                      <a16:colId xmlns:a16="http://schemas.microsoft.com/office/drawing/2014/main" val="902069757"/>
                    </a:ext>
                  </a:extLst>
                </a:gridCol>
                <a:gridCol w="7041995">
                  <a:extLst>
                    <a:ext uri="{9D8B030D-6E8A-4147-A177-3AD203B41FA5}">
                      <a16:colId xmlns:a16="http://schemas.microsoft.com/office/drawing/2014/main" val="4154121806"/>
                    </a:ext>
                  </a:extLst>
                </a:gridCol>
                <a:gridCol w="8381670">
                  <a:extLst>
                    <a:ext uri="{9D8B030D-6E8A-4147-A177-3AD203B41FA5}">
                      <a16:colId xmlns:a16="http://schemas.microsoft.com/office/drawing/2014/main" val="190745667"/>
                    </a:ext>
                  </a:extLst>
                </a:gridCol>
              </a:tblGrid>
              <a:tr h="12809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ĐẶC ĐIỂM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NGUYÊN NHÂN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/>
                </a:tc>
                <a:extLst>
                  <a:ext uri="{0D108BD9-81ED-4DB2-BD59-A6C34878D82A}">
                    <a16:rowId xmlns:a16="http://schemas.microsoft.com/office/drawing/2014/main" val="4113066782"/>
                  </a:ext>
                </a:extLst>
              </a:tr>
              <a:tr h="7263584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Phân</a:t>
                      </a:r>
                      <a:r>
                        <a:rPr lang="en-US" sz="4200" b="1" dirty="0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 </a:t>
                      </a:r>
                      <a:r>
                        <a:rPr lang="en-US" sz="4200" b="1" dirty="0" err="1">
                          <a:solidFill>
                            <a:srgbClr val="FF0000"/>
                          </a:solidFill>
                          <a:effectLst/>
                          <a:latin typeface="#9Slide03 SFU Futura_12" panose="020B0604020202020204" charset="0"/>
                        </a:rPr>
                        <a:t>bố</a:t>
                      </a:r>
                      <a:endParaRPr lang="en-US" sz="4200" b="1" dirty="0">
                        <a:solidFill>
                          <a:srgbClr val="FF0000"/>
                        </a:solidFill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200" b="1" dirty="0">
                          <a:effectLst/>
                          <a:latin typeface="#9Slide03 SFU Futura_12" panose="020B0604020202020204" charset="0"/>
                        </a:rPr>
                        <a:t> </a:t>
                      </a:r>
                      <a:endParaRPr lang="en-US" sz="4200" b="1" dirty="0">
                        <a:effectLst/>
                        <a:latin typeface="#9Slide03 SFU Futura_12" panose="020B0604020202020204" charset="0"/>
                        <a:ea typeface="Times New Roman" panose="02020603050405020304" pitchFamily="18" charset="0"/>
                        <a:cs typeface="#9Slide05 Ciaobella" panose="020B0604020202020204" charset="0"/>
                      </a:endParaRPr>
                    </a:p>
                  </a:txBody>
                  <a:tcPr marL="102870" marR="102870" marT="0" marB="0">
                    <a:solidFill>
                      <a:schemeClr val="accent5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88724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286709D-7414-C10D-0AA4-4F10061EDB55}"/>
              </a:ext>
            </a:extLst>
          </p:cNvPr>
          <p:cNvSpPr txBox="1"/>
          <p:nvPr/>
        </p:nvSpPr>
        <p:spPr>
          <a:xfrm>
            <a:off x="2624583" y="2508824"/>
            <a:ext cx="6140274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endParaRPr lang="en-US" sz="3600" dirty="0">
              <a:latin typeface="#9Slide03 SFU Futura_12" panose="020B0604020202020204" charset="0"/>
            </a:endParaRPr>
          </a:p>
          <a:p>
            <a:pPr marL="514350" indent="-514350" algn="just">
              <a:lnSpc>
                <a:spcPct val="115000"/>
              </a:lnSpc>
              <a:buFontTx/>
              <a:buChar char="-"/>
            </a:pPr>
            <a:r>
              <a:rPr lang="vi-VN" sz="3600" dirty="0">
                <a:latin typeface="#9Slide03 SFU Futura_12" panose="020B0604020202020204" charset="0"/>
              </a:rPr>
              <a:t>Phân bố tương đối rộng.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Dầu mỏ và khí tự nhiên: thềm lục địa.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Than đá: Đông Bắc.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Than nâu: ĐBSH.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Titan: DHMT.</a:t>
            </a:r>
          </a:p>
          <a:p>
            <a:pPr algn="just">
              <a:lnSpc>
                <a:spcPct val="115000"/>
              </a:lnSpc>
            </a:pPr>
            <a:r>
              <a:rPr lang="vi-VN" sz="3600" dirty="0">
                <a:latin typeface="#9Slide03 SFU Futura_12" panose="020B0604020202020204" charset="0"/>
              </a:rPr>
              <a:t>+ Bô-xit: Tây Nguyên.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A10E7-6102-D2FE-1657-E4C5563507EE}"/>
              </a:ext>
            </a:extLst>
          </p:cNvPr>
          <p:cNvSpPr txBox="1"/>
          <p:nvPr/>
        </p:nvSpPr>
        <p:spPr>
          <a:xfrm>
            <a:off x="9523145" y="2928665"/>
            <a:ext cx="7839306" cy="744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r>
              <a:rPr lang="en-US" sz="3600" dirty="0">
                <a:latin typeface="#9Slide03 SFU Futura_12" panose="020B0604020202020204" charset="0"/>
              </a:rPr>
              <a:t>Do </a:t>
            </a:r>
            <a:r>
              <a:rPr lang="en-US" sz="3600" dirty="0" err="1">
                <a:latin typeface="#9Slide03 SFU Futura_12" panose="020B0604020202020204" charset="0"/>
              </a:rPr>
              <a:t>sự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hình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thành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và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phân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bố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khoáng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sản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gắn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liền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với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lịch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sử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hình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thành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và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phát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triển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lâu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dài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của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tự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nhiên</a:t>
            </a:r>
            <a:r>
              <a:rPr lang="en-US" sz="3600" dirty="0">
                <a:latin typeface="#9Slide03 SFU Futura_12" panose="020B060402020202020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3600" dirty="0">
                <a:latin typeface="#9Slide03 SFU Futura_12" panose="020B0604020202020204" charset="0"/>
              </a:rPr>
              <a:t>+ </a:t>
            </a:r>
            <a:r>
              <a:rPr lang="en-US" sz="3600" dirty="0" err="1">
                <a:latin typeface="#9Slide03 SFU Futura_12" panose="020B0604020202020204" charset="0"/>
              </a:rPr>
              <a:t>Các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mỏ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nội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sinh</a:t>
            </a:r>
            <a:r>
              <a:rPr lang="en-US" sz="3600" dirty="0">
                <a:latin typeface="#9Slide03 SFU Futura_12" panose="020B0604020202020204" charset="0"/>
              </a:rPr>
              <a:t>: </a:t>
            </a:r>
            <a:r>
              <a:rPr lang="en-US" sz="3600" dirty="0" err="1">
                <a:latin typeface="#9Slide03 SFU Futura_12" panose="020B0604020202020204" charset="0"/>
              </a:rPr>
              <a:t>Tập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trung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tại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các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đứt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gãy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sâu</a:t>
            </a:r>
            <a:r>
              <a:rPr lang="en-US" sz="3600" dirty="0">
                <a:latin typeface="#9Slide03 SFU Futura_12" panose="020B0604020202020204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</a:rPr>
              <a:t>với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hoạt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động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uốn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nếp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và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macma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diễn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ra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mạnh</a:t>
            </a:r>
            <a:r>
              <a:rPr lang="en-US" sz="3600" dirty="0">
                <a:latin typeface="#9Slide03 SFU Futura_12" panose="020B0604020202020204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en-US" sz="3600" dirty="0">
                <a:latin typeface="#9Slide03 SFU Futura_12" panose="020B0604020202020204" charset="0"/>
              </a:rPr>
              <a:t>+ </a:t>
            </a:r>
            <a:r>
              <a:rPr lang="en-US" sz="3600" dirty="0" err="1">
                <a:latin typeface="#9Slide03 SFU Futura_12" panose="020B0604020202020204" charset="0"/>
              </a:rPr>
              <a:t>Các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mỏ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ngoại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sinh</a:t>
            </a:r>
            <a:r>
              <a:rPr lang="en-US" sz="3600" dirty="0">
                <a:latin typeface="#9Slide03 SFU Futura_12" panose="020B0604020202020204" charset="0"/>
              </a:rPr>
              <a:t>: </a:t>
            </a:r>
            <a:r>
              <a:rPr lang="en-US" sz="3600" dirty="0" err="1">
                <a:latin typeface="#9Slide03 SFU Futura_12" panose="020B0604020202020204" charset="0"/>
              </a:rPr>
              <a:t>tập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trung</a:t>
            </a:r>
            <a:r>
              <a:rPr lang="en-US" sz="3600" dirty="0">
                <a:latin typeface="#9Slide03 SFU Futura_12" panose="020B0604020202020204" charset="0"/>
              </a:rPr>
              <a:t> ở </a:t>
            </a:r>
            <a:r>
              <a:rPr lang="en-US" sz="3600" dirty="0" err="1">
                <a:latin typeface="#9Slide03 SFU Futura_12" panose="020B0604020202020204" charset="0"/>
              </a:rPr>
              <a:t>vùng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biển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nông</a:t>
            </a:r>
            <a:r>
              <a:rPr lang="en-US" sz="3600" dirty="0">
                <a:latin typeface="#9Slide03 SFU Futura_12" panose="020B0604020202020204" charset="0"/>
              </a:rPr>
              <a:t>, </a:t>
            </a:r>
            <a:r>
              <a:rPr lang="en-US" sz="3600" dirty="0" err="1">
                <a:latin typeface="#9Slide03 SFU Futura_12" panose="020B0604020202020204" charset="0"/>
              </a:rPr>
              <a:t>thềm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lục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địa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hoặc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vùng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trũng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trong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nội</a:t>
            </a:r>
            <a:r>
              <a:rPr lang="en-US" sz="3600" dirty="0">
                <a:latin typeface="#9Slide03 SFU Futura_12" panose="020B0604020202020204" charset="0"/>
              </a:rPr>
              <a:t> </a:t>
            </a:r>
            <a:r>
              <a:rPr lang="en-US" sz="3600" dirty="0" err="1">
                <a:latin typeface="#9Slide03 SFU Futura_12" panose="020B0604020202020204" charset="0"/>
              </a:rPr>
              <a:t>địa</a:t>
            </a:r>
            <a:r>
              <a:rPr lang="en-US" sz="3600" dirty="0">
                <a:latin typeface="#9Slide03 SFU Futura_12" panose="020B0604020202020204" charset="0"/>
              </a:rPr>
              <a:t>. </a:t>
            </a:r>
          </a:p>
          <a:p>
            <a:pPr marL="514350" indent="-514350" algn="just">
              <a:lnSpc>
                <a:spcPct val="115000"/>
              </a:lnSpc>
              <a:spcAft>
                <a:spcPts val="900"/>
              </a:spcAft>
              <a:buFont typeface="Times New Roman" panose="02020603050405020304" pitchFamily="18" charset="0"/>
              <a:buChar char="-"/>
            </a:pPr>
            <a:endParaRPr lang="en-US" sz="3600" dirty="0">
              <a:latin typeface="#9Slide03 SFU Futura_12" panose="020B0604020202020204" charset="0"/>
            </a:endParaRPr>
          </a:p>
        </p:txBody>
      </p:sp>
      <p:pic>
        <p:nvPicPr>
          <p:cNvPr id="6" name="Picture 2" descr="Coal mine icon with black mineral rock lump and pickaxe. Fuel mine...">
            <a:extLst>
              <a:ext uri="{FF2B5EF4-FFF2-40B4-BE49-F238E27FC236}">
                <a16:creationId xmlns:a16="http://schemas.microsoft.com/office/drawing/2014/main" id="{D16A799B-B9D9-F975-5D9A-E118FE9CF7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20955" r="20530" b="22743"/>
          <a:stretch/>
        </p:blipFill>
        <p:spPr bwMode="auto">
          <a:xfrm>
            <a:off x="2414330" y="7358288"/>
            <a:ext cx="3216678" cy="25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Giá xăng dầu hôm nay 27/9: Dầu tăng nhẹ sau khi giảm giá sâu">
            <a:extLst>
              <a:ext uri="{FF2B5EF4-FFF2-40B4-BE49-F238E27FC236}">
                <a16:creationId xmlns:a16="http://schemas.microsoft.com/office/drawing/2014/main" id="{61CDA5B7-6B03-5BB2-0663-D5634F85F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556" l="5694" r="89680">
                        <a14:foregroundMark x1="7473" y1="62778" x2="7473" y2="62778"/>
                        <a14:foregroundMark x1="5694" y1="76111" x2="5694" y2="77778"/>
                        <a14:foregroundMark x1="27758" y1="92222" x2="41637" y2="95556"/>
                        <a14:foregroundMark x1="29893" y1="41111" x2="29893" y2="80556"/>
                        <a14:foregroundMark x1="29893" y1="80556" x2="30249" y2="81111"/>
                        <a14:foregroundMark x1="32028" y1="67778" x2="44484" y2="70000"/>
                        <a14:foregroundMark x1="49110" y1="67778" x2="68327" y2="70556"/>
                        <a14:foregroundMark x1="69039" y1="68333" x2="58719" y2="68333"/>
                        <a14:foregroundMark x1="16726" y1="53333" x2="18861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62" y="7531594"/>
            <a:ext cx="3766190" cy="241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11C6EE3-87B8-A5B2-C1FE-FFACF23B47E9}"/>
              </a:ext>
            </a:extLst>
          </p:cNvPr>
          <p:cNvGrpSpPr/>
          <p:nvPr/>
        </p:nvGrpSpPr>
        <p:grpSpPr>
          <a:xfrm>
            <a:off x="3276600" y="-112836"/>
            <a:ext cx="11049000" cy="1525065"/>
            <a:chOff x="167268" y="0"/>
            <a:chExt cx="11621609" cy="869795"/>
          </a:xfrm>
        </p:grpSpPr>
        <p:sp>
          <p:nvSpPr>
            <p:cNvPr id="11" name="Rectangle: Rounded Corners 17">
              <a:extLst>
                <a:ext uri="{FF2B5EF4-FFF2-40B4-BE49-F238E27FC236}">
                  <a16:creationId xmlns:a16="http://schemas.microsoft.com/office/drawing/2014/main" id="{FAD1B7D5-53C9-4DD5-8454-63D6FF634185}"/>
                </a:ext>
              </a:extLst>
            </p:cNvPr>
            <p:cNvSpPr/>
            <p:nvPr/>
          </p:nvSpPr>
          <p:spPr>
            <a:xfrm>
              <a:off x="403123" y="63225"/>
              <a:ext cx="11385754" cy="717079"/>
            </a:xfrm>
            <a:prstGeom prst="roundRect">
              <a:avLst>
                <a:gd name="adj" fmla="val 42559"/>
              </a:avLst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4472C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#9Slide03 SFU Futura_12" panose="020B0604020202020204" charset="0"/>
                </a:rPr>
                <a:t>1. ĐẶC ĐIỂM CHUNG CỦA TÀI NGUYÊN KHOÁNG SẢN  </a:t>
              </a:r>
              <a:endParaRPr lang="vi-VN" sz="4000" b="1" dirty="0">
                <a:solidFill>
                  <a:srgbClr val="FFFF00"/>
                </a:solidFill>
                <a:latin typeface="#9Slide03 SFU Futura_12" panose="020B060402020202020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6EC96A-FC6A-4DDA-AA8D-B5C3C60E9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7268" y="0"/>
              <a:ext cx="869795" cy="869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3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31813406-8741-4CCE-8933-8D7ACED7F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1" y="1774836"/>
            <a:ext cx="8991600" cy="8991600"/>
          </a:xfrm>
          <a:prstGeom prst="rect">
            <a:avLst/>
          </a:prstGeom>
        </p:spPr>
      </p:pic>
      <p:pic>
        <p:nvPicPr>
          <p:cNvPr id="3" name="Hình ảnh 5">
            <a:extLst>
              <a:ext uri="{FF2B5EF4-FFF2-40B4-BE49-F238E27FC236}">
                <a16:creationId xmlns:a16="http://schemas.microsoft.com/office/drawing/2014/main" id="{2768D63F-0117-4CFF-9CF4-F325E4B2B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5" b="89915" l="3385" r="93385">
                        <a14:foregroundMark x1="9077" y1="72991" x2="9077" y2="72991"/>
                        <a14:foregroundMark x1="6308" y1="59145" x2="6308" y2="59145"/>
                        <a14:foregroundMark x1="3385" y1="75043" x2="3385" y2="75043"/>
                        <a14:foregroundMark x1="91231" y1="74359" x2="91231" y2="74359"/>
                        <a14:foregroundMark x1="93385" y1="56752" x2="93385" y2="567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7422" y="2175038"/>
            <a:ext cx="7303777" cy="6573400"/>
          </a:xfrm>
          <a:prstGeom prst="rect">
            <a:avLst/>
          </a:prstGeom>
        </p:spPr>
      </p:pic>
      <p:sp>
        <p:nvSpPr>
          <p:cNvPr id="4" name="Rectangle: Rounded Corners 17">
            <a:extLst>
              <a:ext uri="{FF2B5EF4-FFF2-40B4-BE49-F238E27FC236}">
                <a16:creationId xmlns:a16="http://schemas.microsoft.com/office/drawing/2014/main" id="{A6CC6CD9-72C8-539E-AB2A-EC7F17FC694C}"/>
              </a:ext>
            </a:extLst>
          </p:cNvPr>
          <p:cNvSpPr/>
          <p:nvPr/>
        </p:nvSpPr>
        <p:spPr>
          <a:xfrm>
            <a:off x="2948416" y="876300"/>
            <a:ext cx="12391168" cy="910512"/>
          </a:xfrm>
          <a:prstGeom prst="roundRect">
            <a:avLst>
              <a:gd name="adj" fmla="val 42559"/>
            </a:avLst>
          </a:prstGeom>
          <a:solidFill>
            <a:schemeClr val="accent6">
              <a:lumMod val="50000"/>
            </a:schemeClr>
          </a:solidFill>
          <a:ln w="12700">
            <a:solidFill>
              <a:srgbClr val="4472C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smtClean="0">
                <a:solidFill>
                  <a:srgbClr val="FFFF00"/>
                </a:solidFill>
                <a:latin typeface="#9Slide03 SFU Futura_12" panose="020B0604020202020204" charset="0"/>
              </a:rPr>
              <a:t>   2</a:t>
            </a:r>
            <a:r>
              <a:rPr lang="en-US" sz="4000" b="1" dirty="0">
                <a:solidFill>
                  <a:srgbClr val="FFFF00"/>
                </a:solidFill>
                <a:latin typeface="#9Slide03 SFU Futura_12" panose="020B0604020202020204" charset="0"/>
              </a:rPr>
              <a:t>. SỬ DỤNG HỢP LÍ TÀI NGUYÊN KHOÁNG SẢN  </a:t>
            </a:r>
            <a:endParaRPr lang="vi-VN" sz="4000" b="1" dirty="0">
              <a:solidFill>
                <a:srgbClr val="FFFF00"/>
              </a:solidFill>
              <a:latin typeface="#9Slide03 SFU Futura_12" panose="020B060402020202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495768-E9AE-A797-B489-C5A353D20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1734" y="805409"/>
            <a:ext cx="946602" cy="9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V Vector Icons free download in SVG, PNG Format">
            <a:extLst>
              <a:ext uri="{FF2B5EF4-FFF2-40B4-BE49-F238E27FC236}">
                <a16:creationId xmlns:a16="http://schemas.microsoft.com/office/drawing/2014/main" id="{B25201EC-B395-7176-05C9-C11091CF9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" t="15358" r="5564" b="11242"/>
          <a:stretch/>
        </p:blipFill>
        <p:spPr bwMode="auto">
          <a:xfrm>
            <a:off x="3394760" y="981404"/>
            <a:ext cx="14740840" cy="937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6B34C80-447A-14F4-B544-07FDA0A13FEC}"/>
              </a:ext>
            </a:extLst>
          </p:cNvPr>
          <p:cNvGrpSpPr/>
          <p:nvPr/>
        </p:nvGrpSpPr>
        <p:grpSpPr>
          <a:xfrm>
            <a:off x="44619" y="5372100"/>
            <a:ext cx="3785490" cy="4233761"/>
            <a:chOff x="3642100" y="4421465"/>
            <a:chExt cx="3141649" cy="2822507"/>
          </a:xfrm>
        </p:grpSpPr>
        <p:sp>
          <p:nvSpPr>
            <p:cNvPr id="6" name="Rectangle: Rounded Corners 7">
              <a:extLst>
                <a:ext uri="{FF2B5EF4-FFF2-40B4-BE49-F238E27FC236}">
                  <a16:creationId xmlns:a16="http://schemas.microsoft.com/office/drawing/2014/main" id="{6D6117D7-F4FB-6B0B-2F10-BDA42402BF8D}"/>
                </a:ext>
              </a:extLst>
            </p:cNvPr>
            <p:cNvSpPr/>
            <p:nvPr/>
          </p:nvSpPr>
          <p:spPr>
            <a:xfrm>
              <a:off x="3642100" y="4421465"/>
              <a:ext cx="2637209" cy="282250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2661796"/>
                        <a:gd name="connsiteY0" fmla="*/ 152939 h 917613"/>
                        <a:gd name="connsiteX1" fmla="*/ 152939 w 2661796"/>
                        <a:gd name="connsiteY1" fmla="*/ 0 h 917613"/>
                        <a:gd name="connsiteX2" fmla="*/ 694800 w 2661796"/>
                        <a:gd name="connsiteY2" fmla="*/ 0 h 917613"/>
                        <a:gd name="connsiteX3" fmla="*/ 1283780 w 2661796"/>
                        <a:gd name="connsiteY3" fmla="*/ 0 h 917613"/>
                        <a:gd name="connsiteX4" fmla="*/ 1825641 w 2661796"/>
                        <a:gd name="connsiteY4" fmla="*/ 0 h 917613"/>
                        <a:gd name="connsiteX5" fmla="*/ 2508857 w 2661796"/>
                        <a:gd name="connsiteY5" fmla="*/ 0 h 917613"/>
                        <a:gd name="connsiteX6" fmla="*/ 2661796 w 2661796"/>
                        <a:gd name="connsiteY6" fmla="*/ 152939 h 917613"/>
                        <a:gd name="connsiteX7" fmla="*/ 2661796 w 2661796"/>
                        <a:gd name="connsiteY7" fmla="*/ 458807 h 917613"/>
                        <a:gd name="connsiteX8" fmla="*/ 2661796 w 2661796"/>
                        <a:gd name="connsiteY8" fmla="*/ 764674 h 917613"/>
                        <a:gd name="connsiteX9" fmla="*/ 2508857 w 2661796"/>
                        <a:gd name="connsiteY9" fmla="*/ 917613 h 917613"/>
                        <a:gd name="connsiteX10" fmla="*/ 1943437 w 2661796"/>
                        <a:gd name="connsiteY10" fmla="*/ 917613 h 917613"/>
                        <a:gd name="connsiteX11" fmla="*/ 1425135 w 2661796"/>
                        <a:gd name="connsiteY11" fmla="*/ 917613 h 917613"/>
                        <a:gd name="connsiteX12" fmla="*/ 812596 w 2661796"/>
                        <a:gd name="connsiteY12" fmla="*/ 917613 h 917613"/>
                        <a:gd name="connsiteX13" fmla="*/ 152939 w 2661796"/>
                        <a:gd name="connsiteY13" fmla="*/ 917613 h 917613"/>
                        <a:gd name="connsiteX14" fmla="*/ 0 w 2661796"/>
                        <a:gd name="connsiteY14" fmla="*/ 764674 h 917613"/>
                        <a:gd name="connsiteX15" fmla="*/ 0 w 2661796"/>
                        <a:gd name="connsiteY15" fmla="*/ 446572 h 917613"/>
                        <a:gd name="connsiteX16" fmla="*/ 0 w 2661796"/>
                        <a:gd name="connsiteY16" fmla="*/ 152939 h 917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61796" h="917613" fill="none" extrusionOk="0">
                          <a:moveTo>
                            <a:pt x="0" y="152939"/>
                          </a:moveTo>
                          <a:cubicBezTo>
                            <a:pt x="-1081" y="70405"/>
                            <a:pt x="87221" y="13931"/>
                            <a:pt x="152939" y="0"/>
                          </a:cubicBezTo>
                          <a:cubicBezTo>
                            <a:pt x="398603" y="-38239"/>
                            <a:pt x="461848" y="32783"/>
                            <a:pt x="694800" y="0"/>
                          </a:cubicBezTo>
                          <a:cubicBezTo>
                            <a:pt x="927752" y="-32783"/>
                            <a:pt x="1033727" y="54143"/>
                            <a:pt x="1283780" y="0"/>
                          </a:cubicBezTo>
                          <a:cubicBezTo>
                            <a:pt x="1533833" y="-54143"/>
                            <a:pt x="1593305" y="5845"/>
                            <a:pt x="1825641" y="0"/>
                          </a:cubicBezTo>
                          <a:cubicBezTo>
                            <a:pt x="2057977" y="-5845"/>
                            <a:pt x="2312640" y="14610"/>
                            <a:pt x="2508857" y="0"/>
                          </a:cubicBezTo>
                          <a:cubicBezTo>
                            <a:pt x="2580287" y="-738"/>
                            <a:pt x="2667267" y="73183"/>
                            <a:pt x="2661796" y="152939"/>
                          </a:cubicBezTo>
                          <a:cubicBezTo>
                            <a:pt x="2681022" y="279836"/>
                            <a:pt x="2634696" y="326526"/>
                            <a:pt x="2661796" y="458807"/>
                          </a:cubicBezTo>
                          <a:cubicBezTo>
                            <a:pt x="2688896" y="591088"/>
                            <a:pt x="2641859" y="634669"/>
                            <a:pt x="2661796" y="764674"/>
                          </a:cubicBezTo>
                          <a:cubicBezTo>
                            <a:pt x="2661200" y="836772"/>
                            <a:pt x="2612434" y="929653"/>
                            <a:pt x="2508857" y="917613"/>
                          </a:cubicBezTo>
                          <a:cubicBezTo>
                            <a:pt x="2242118" y="968541"/>
                            <a:pt x="2181100" y="862707"/>
                            <a:pt x="1943437" y="917613"/>
                          </a:cubicBezTo>
                          <a:cubicBezTo>
                            <a:pt x="1705774" y="972519"/>
                            <a:pt x="1565789" y="904415"/>
                            <a:pt x="1425135" y="917613"/>
                          </a:cubicBezTo>
                          <a:cubicBezTo>
                            <a:pt x="1284481" y="930811"/>
                            <a:pt x="942571" y="911370"/>
                            <a:pt x="812596" y="917613"/>
                          </a:cubicBezTo>
                          <a:cubicBezTo>
                            <a:pt x="682621" y="923856"/>
                            <a:pt x="369653" y="912507"/>
                            <a:pt x="152939" y="917613"/>
                          </a:cubicBezTo>
                          <a:cubicBezTo>
                            <a:pt x="60825" y="921902"/>
                            <a:pt x="1376" y="852869"/>
                            <a:pt x="0" y="764674"/>
                          </a:cubicBezTo>
                          <a:cubicBezTo>
                            <a:pt x="-6126" y="648058"/>
                            <a:pt x="2604" y="572022"/>
                            <a:pt x="0" y="446572"/>
                          </a:cubicBezTo>
                          <a:cubicBezTo>
                            <a:pt x="-2604" y="321122"/>
                            <a:pt x="16209" y="280899"/>
                            <a:pt x="0" y="152939"/>
                          </a:cubicBezTo>
                          <a:close/>
                        </a:path>
                        <a:path w="2661796" h="917613" stroke="0" extrusionOk="0">
                          <a:moveTo>
                            <a:pt x="0" y="152939"/>
                          </a:moveTo>
                          <a:cubicBezTo>
                            <a:pt x="-8854" y="63011"/>
                            <a:pt x="48196" y="7610"/>
                            <a:pt x="152939" y="0"/>
                          </a:cubicBezTo>
                          <a:cubicBezTo>
                            <a:pt x="416898" y="-32481"/>
                            <a:pt x="570706" y="29376"/>
                            <a:pt x="789037" y="0"/>
                          </a:cubicBezTo>
                          <a:cubicBezTo>
                            <a:pt x="1007368" y="-29376"/>
                            <a:pt x="1117390" y="64254"/>
                            <a:pt x="1354457" y="0"/>
                          </a:cubicBezTo>
                          <a:cubicBezTo>
                            <a:pt x="1591524" y="-64254"/>
                            <a:pt x="1748846" y="5960"/>
                            <a:pt x="1896318" y="0"/>
                          </a:cubicBezTo>
                          <a:cubicBezTo>
                            <a:pt x="2043790" y="-5960"/>
                            <a:pt x="2377684" y="4146"/>
                            <a:pt x="2508857" y="0"/>
                          </a:cubicBezTo>
                          <a:cubicBezTo>
                            <a:pt x="2600389" y="-14541"/>
                            <a:pt x="2657299" y="67784"/>
                            <a:pt x="2661796" y="152939"/>
                          </a:cubicBezTo>
                          <a:cubicBezTo>
                            <a:pt x="2691575" y="237326"/>
                            <a:pt x="2650134" y="328976"/>
                            <a:pt x="2661796" y="458807"/>
                          </a:cubicBezTo>
                          <a:cubicBezTo>
                            <a:pt x="2673458" y="588638"/>
                            <a:pt x="2661536" y="649364"/>
                            <a:pt x="2661796" y="764674"/>
                          </a:cubicBezTo>
                          <a:cubicBezTo>
                            <a:pt x="2680473" y="853631"/>
                            <a:pt x="2577797" y="915102"/>
                            <a:pt x="2508857" y="917613"/>
                          </a:cubicBezTo>
                          <a:cubicBezTo>
                            <a:pt x="2379364" y="930554"/>
                            <a:pt x="2189507" y="872109"/>
                            <a:pt x="1919878" y="917613"/>
                          </a:cubicBezTo>
                          <a:cubicBezTo>
                            <a:pt x="1650249" y="963117"/>
                            <a:pt x="1554653" y="872396"/>
                            <a:pt x="1354457" y="917613"/>
                          </a:cubicBezTo>
                          <a:cubicBezTo>
                            <a:pt x="1154261" y="962830"/>
                            <a:pt x="891919" y="877402"/>
                            <a:pt x="718359" y="917613"/>
                          </a:cubicBezTo>
                          <a:cubicBezTo>
                            <a:pt x="544799" y="957824"/>
                            <a:pt x="398398" y="915160"/>
                            <a:pt x="152939" y="917613"/>
                          </a:cubicBezTo>
                          <a:cubicBezTo>
                            <a:pt x="63271" y="918467"/>
                            <a:pt x="-9992" y="842246"/>
                            <a:pt x="0" y="764674"/>
                          </a:cubicBezTo>
                          <a:cubicBezTo>
                            <a:pt x="-15499" y="665822"/>
                            <a:pt x="14294" y="566461"/>
                            <a:pt x="0" y="452689"/>
                          </a:cubicBezTo>
                          <a:cubicBezTo>
                            <a:pt x="-14294" y="338917"/>
                            <a:pt x="26070" y="218306"/>
                            <a:pt x="0" y="15293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Video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về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nội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dung </a:t>
              </a:r>
              <a:r>
                <a:rPr lang="en-US" sz="3600" b="1" dirty="0" err="1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gì</a:t>
              </a:r>
              <a:r>
                <a:rPr lang="en-US" sz="3600" b="1" dirty="0">
                  <a:solidFill>
                    <a:srgbClr val="FF0000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Hiện</a:t>
              </a:r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trạng</a:t>
              </a:r>
              <a:endParaRPr lang="en-US" sz="36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Nguyên</a:t>
              </a:r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nhân</a:t>
              </a:r>
              <a:endParaRPr lang="en-US" sz="36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Hậu</a:t>
              </a:r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quả</a:t>
              </a:r>
              <a:endParaRPr lang="en-US" sz="36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  <a:p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-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Biện</a:t>
              </a:r>
              <a:r>
                <a:rPr lang="en-US" sz="3600" b="1" dirty="0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1508B8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pháp</a:t>
              </a:r>
              <a:endParaRPr lang="en-US" sz="36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7" name="Hình ảnh 7">
              <a:extLst>
                <a:ext uri="{FF2B5EF4-FFF2-40B4-BE49-F238E27FC236}">
                  <a16:creationId xmlns:a16="http://schemas.microsoft.com/office/drawing/2014/main" id="{9082A1AB-CF00-1C2B-C05B-06865C3EB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4949" y1="29082" x2="74949" y2="29082"/>
                          <a14:foregroundMark x1="73717" y1="27296" x2="73717" y2="27296"/>
                          <a14:foregroundMark x1="77413" y1="28316" x2="77413" y2="28316"/>
                          <a14:foregroundMark x1="74333" y1="25000" x2="74333" y2="25000"/>
                          <a14:foregroundMark x1="72074" y1="26020" x2="72074" y2="26020"/>
                          <a14:backgroundMark x1="40041" y1="77806" x2="40041" y2="77806"/>
                          <a14:backgroundMark x1="19713" y1="77041" x2="19713" y2="77041"/>
                          <a14:backgroundMark x1="71663" y1="86990" x2="71663" y2="86990"/>
                          <a14:backgroundMark x1="65708" y1="89541" x2="65708" y2="89541"/>
                          <a14:backgroundMark x1="63450" y1="89541" x2="63450" y2="8954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62030" y="5684923"/>
              <a:ext cx="1421719" cy="90130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A75EBF-CAEB-84DA-DFFE-979F0321160B}"/>
              </a:ext>
            </a:extLst>
          </p:cNvPr>
          <p:cNvGrpSpPr/>
          <p:nvPr/>
        </p:nvGrpSpPr>
        <p:grpSpPr>
          <a:xfrm>
            <a:off x="110995" y="1572324"/>
            <a:ext cx="3308747" cy="3195618"/>
            <a:chOff x="426492" y="1255115"/>
            <a:chExt cx="2205831" cy="2130412"/>
          </a:xfrm>
        </p:grpSpPr>
        <p:sp>
          <p:nvSpPr>
            <p:cNvPr id="11" name="Rectangle: Rounded Corners 7">
              <a:extLst>
                <a:ext uri="{FF2B5EF4-FFF2-40B4-BE49-F238E27FC236}">
                  <a16:creationId xmlns:a16="http://schemas.microsoft.com/office/drawing/2014/main" id="{5D73C2EF-BCB1-DC7A-4F2B-0E53622FFC31}"/>
                </a:ext>
              </a:extLst>
            </p:cNvPr>
            <p:cNvSpPr/>
            <p:nvPr/>
          </p:nvSpPr>
          <p:spPr>
            <a:xfrm>
              <a:off x="426492" y="1255115"/>
              <a:ext cx="2074198" cy="2130412"/>
            </a:xfrm>
            <a:prstGeom prst="round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2661796"/>
                        <a:gd name="connsiteY0" fmla="*/ 152939 h 917613"/>
                        <a:gd name="connsiteX1" fmla="*/ 152939 w 2661796"/>
                        <a:gd name="connsiteY1" fmla="*/ 0 h 917613"/>
                        <a:gd name="connsiteX2" fmla="*/ 694800 w 2661796"/>
                        <a:gd name="connsiteY2" fmla="*/ 0 h 917613"/>
                        <a:gd name="connsiteX3" fmla="*/ 1283780 w 2661796"/>
                        <a:gd name="connsiteY3" fmla="*/ 0 h 917613"/>
                        <a:gd name="connsiteX4" fmla="*/ 1825641 w 2661796"/>
                        <a:gd name="connsiteY4" fmla="*/ 0 h 917613"/>
                        <a:gd name="connsiteX5" fmla="*/ 2508857 w 2661796"/>
                        <a:gd name="connsiteY5" fmla="*/ 0 h 917613"/>
                        <a:gd name="connsiteX6" fmla="*/ 2661796 w 2661796"/>
                        <a:gd name="connsiteY6" fmla="*/ 152939 h 917613"/>
                        <a:gd name="connsiteX7" fmla="*/ 2661796 w 2661796"/>
                        <a:gd name="connsiteY7" fmla="*/ 458807 h 917613"/>
                        <a:gd name="connsiteX8" fmla="*/ 2661796 w 2661796"/>
                        <a:gd name="connsiteY8" fmla="*/ 764674 h 917613"/>
                        <a:gd name="connsiteX9" fmla="*/ 2508857 w 2661796"/>
                        <a:gd name="connsiteY9" fmla="*/ 917613 h 917613"/>
                        <a:gd name="connsiteX10" fmla="*/ 1943437 w 2661796"/>
                        <a:gd name="connsiteY10" fmla="*/ 917613 h 917613"/>
                        <a:gd name="connsiteX11" fmla="*/ 1425135 w 2661796"/>
                        <a:gd name="connsiteY11" fmla="*/ 917613 h 917613"/>
                        <a:gd name="connsiteX12" fmla="*/ 812596 w 2661796"/>
                        <a:gd name="connsiteY12" fmla="*/ 917613 h 917613"/>
                        <a:gd name="connsiteX13" fmla="*/ 152939 w 2661796"/>
                        <a:gd name="connsiteY13" fmla="*/ 917613 h 917613"/>
                        <a:gd name="connsiteX14" fmla="*/ 0 w 2661796"/>
                        <a:gd name="connsiteY14" fmla="*/ 764674 h 917613"/>
                        <a:gd name="connsiteX15" fmla="*/ 0 w 2661796"/>
                        <a:gd name="connsiteY15" fmla="*/ 446572 h 917613"/>
                        <a:gd name="connsiteX16" fmla="*/ 0 w 2661796"/>
                        <a:gd name="connsiteY16" fmla="*/ 152939 h 9176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2661796" h="917613" fill="none" extrusionOk="0">
                          <a:moveTo>
                            <a:pt x="0" y="152939"/>
                          </a:moveTo>
                          <a:cubicBezTo>
                            <a:pt x="-1081" y="70405"/>
                            <a:pt x="87221" y="13931"/>
                            <a:pt x="152939" y="0"/>
                          </a:cubicBezTo>
                          <a:cubicBezTo>
                            <a:pt x="398603" y="-38239"/>
                            <a:pt x="461848" y="32783"/>
                            <a:pt x="694800" y="0"/>
                          </a:cubicBezTo>
                          <a:cubicBezTo>
                            <a:pt x="927752" y="-32783"/>
                            <a:pt x="1033727" y="54143"/>
                            <a:pt x="1283780" y="0"/>
                          </a:cubicBezTo>
                          <a:cubicBezTo>
                            <a:pt x="1533833" y="-54143"/>
                            <a:pt x="1593305" y="5845"/>
                            <a:pt x="1825641" y="0"/>
                          </a:cubicBezTo>
                          <a:cubicBezTo>
                            <a:pt x="2057977" y="-5845"/>
                            <a:pt x="2312640" y="14610"/>
                            <a:pt x="2508857" y="0"/>
                          </a:cubicBezTo>
                          <a:cubicBezTo>
                            <a:pt x="2580287" y="-738"/>
                            <a:pt x="2667267" y="73183"/>
                            <a:pt x="2661796" y="152939"/>
                          </a:cubicBezTo>
                          <a:cubicBezTo>
                            <a:pt x="2681022" y="279836"/>
                            <a:pt x="2634696" y="326526"/>
                            <a:pt x="2661796" y="458807"/>
                          </a:cubicBezTo>
                          <a:cubicBezTo>
                            <a:pt x="2688896" y="591088"/>
                            <a:pt x="2641859" y="634669"/>
                            <a:pt x="2661796" y="764674"/>
                          </a:cubicBezTo>
                          <a:cubicBezTo>
                            <a:pt x="2661200" y="836772"/>
                            <a:pt x="2612434" y="929653"/>
                            <a:pt x="2508857" y="917613"/>
                          </a:cubicBezTo>
                          <a:cubicBezTo>
                            <a:pt x="2242118" y="968541"/>
                            <a:pt x="2181100" y="862707"/>
                            <a:pt x="1943437" y="917613"/>
                          </a:cubicBezTo>
                          <a:cubicBezTo>
                            <a:pt x="1705774" y="972519"/>
                            <a:pt x="1565789" y="904415"/>
                            <a:pt x="1425135" y="917613"/>
                          </a:cubicBezTo>
                          <a:cubicBezTo>
                            <a:pt x="1284481" y="930811"/>
                            <a:pt x="942571" y="911370"/>
                            <a:pt x="812596" y="917613"/>
                          </a:cubicBezTo>
                          <a:cubicBezTo>
                            <a:pt x="682621" y="923856"/>
                            <a:pt x="369653" y="912507"/>
                            <a:pt x="152939" y="917613"/>
                          </a:cubicBezTo>
                          <a:cubicBezTo>
                            <a:pt x="60825" y="921902"/>
                            <a:pt x="1376" y="852869"/>
                            <a:pt x="0" y="764674"/>
                          </a:cubicBezTo>
                          <a:cubicBezTo>
                            <a:pt x="-6126" y="648058"/>
                            <a:pt x="2604" y="572022"/>
                            <a:pt x="0" y="446572"/>
                          </a:cubicBezTo>
                          <a:cubicBezTo>
                            <a:pt x="-2604" y="321122"/>
                            <a:pt x="16209" y="280899"/>
                            <a:pt x="0" y="152939"/>
                          </a:cubicBezTo>
                          <a:close/>
                        </a:path>
                        <a:path w="2661796" h="917613" stroke="0" extrusionOk="0">
                          <a:moveTo>
                            <a:pt x="0" y="152939"/>
                          </a:moveTo>
                          <a:cubicBezTo>
                            <a:pt x="-8854" y="63011"/>
                            <a:pt x="48196" y="7610"/>
                            <a:pt x="152939" y="0"/>
                          </a:cubicBezTo>
                          <a:cubicBezTo>
                            <a:pt x="416898" y="-32481"/>
                            <a:pt x="570706" y="29376"/>
                            <a:pt x="789037" y="0"/>
                          </a:cubicBezTo>
                          <a:cubicBezTo>
                            <a:pt x="1007368" y="-29376"/>
                            <a:pt x="1117390" y="64254"/>
                            <a:pt x="1354457" y="0"/>
                          </a:cubicBezTo>
                          <a:cubicBezTo>
                            <a:pt x="1591524" y="-64254"/>
                            <a:pt x="1748846" y="5960"/>
                            <a:pt x="1896318" y="0"/>
                          </a:cubicBezTo>
                          <a:cubicBezTo>
                            <a:pt x="2043790" y="-5960"/>
                            <a:pt x="2377684" y="4146"/>
                            <a:pt x="2508857" y="0"/>
                          </a:cubicBezTo>
                          <a:cubicBezTo>
                            <a:pt x="2600389" y="-14541"/>
                            <a:pt x="2657299" y="67784"/>
                            <a:pt x="2661796" y="152939"/>
                          </a:cubicBezTo>
                          <a:cubicBezTo>
                            <a:pt x="2691575" y="237326"/>
                            <a:pt x="2650134" y="328976"/>
                            <a:pt x="2661796" y="458807"/>
                          </a:cubicBezTo>
                          <a:cubicBezTo>
                            <a:pt x="2673458" y="588638"/>
                            <a:pt x="2661536" y="649364"/>
                            <a:pt x="2661796" y="764674"/>
                          </a:cubicBezTo>
                          <a:cubicBezTo>
                            <a:pt x="2680473" y="853631"/>
                            <a:pt x="2577797" y="915102"/>
                            <a:pt x="2508857" y="917613"/>
                          </a:cubicBezTo>
                          <a:cubicBezTo>
                            <a:pt x="2379364" y="930554"/>
                            <a:pt x="2189507" y="872109"/>
                            <a:pt x="1919878" y="917613"/>
                          </a:cubicBezTo>
                          <a:cubicBezTo>
                            <a:pt x="1650249" y="963117"/>
                            <a:pt x="1554653" y="872396"/>
                            <a:pt x="1354457" y="917613"/>
                          </a:cubicBezTo>
                          <a:cubicBezTo>
                            <a:pt x="1154261" y="962830"/>
                            <a:pt x="891919" y="877402"/>
                            <a:pt x="718359" y="917613"/>
                          </a:cubicBezTo>
                          <a:cubicBezTo>
                            <a:pt x="544799" y="957824"/>
                            <a:pt x="398398" y="915160"/>
                            <a:pt x="152939" y="917613"/>
                          </a:cubicBezTo>
                          <a:cubicBezTo>
                            <a:pt x="63271" y="918467"/>
                            <a:pt x="-9992" y="842246"/>
                            <a:pt x="0" y="764674"/>
                          </a:cubicBezTo>
                          <a:cubicBezTo>
                            <a:pt x="-15499" y="665822"/>
                            <a:pt x="14294" y="566461"/>
                            <a:pt x="0" y="452689"/>
                          </a:cubicBezTo>
                          <a:cubicBezTo>
                            <a:pt x="-14294" y="338917"/>
                            <a:pt x="26070" y="218306"/>
                            <a:pt x="0" y="152939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Làm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việc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theo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cặp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xem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video,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ghi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lại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các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thông</a:t>
              </a:r>
              <a:r>
                <a:rPr lang="en-US" sz="3600" b="1" dirty="0">
                  <a:solidFill>
                    <a:schemeClr val="tx1"/>
                  </a:solidFill>
                  <a:latin typeface="#9Slide03 SFU Futura_12" panose="00000400000000000000" pitchFamily="2" charset="0"/>
                  <a:cs typeface="Arial" panose="020B0604020202020204" pitchFamily="34" charset="0"/>
                </a:rPr>
                <a:t> tin</a:t>
              </a:r>
            </a:p>
          </p:txBody>
        </p:sp>
        <p:pic>
          <p:nvPicPr>
            <p:cNvPr id="12" name="Picture 4" descr="Copy writer RGB color icon stock vector. Illustration of flat - 187369446">
              <a:extLst>
                <a:ext uri="{FF2B5EF4-FFF2-40B4-BE49-F238E27FC236}">
                  <a16:creationId xmlns:a16="http://schemas.microsoft.com/office/drawing/2014/main" id="{C06EEEE2-E84F-D15A-D8CF-90252B442D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7" t="22995" r="18409" b="27923"/>
            <a:stretch/>
          </p:blipFill>
          <p:spPr bwMode="auto">
            <a:xfrm>
              <a:off x="2037428" y="2851048"/>
              <a:ext cx="594895" cy="476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95AC8865-A4C3-ACB9-FE5B-B242696223E2}"/>
              </a:ext>
            </a:extLst>
          </p:cNvPr>
          <p:cNvSpPr/>
          <p:nvPr/>
        </p:nvSpPr>
        <p:spPr>
          <a:xfrm>
            <a:off x="3842596" y="2707888"/>
            <a:ext cx="3360743" cy="5698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1508B8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90C50C19-97AA-6EBB-C91B-810BCF31F120}"/>
              </a:ext>
            </a:extLst>
          </p:cNvPr>
          <p:cNvSpPr/>
          <p:nvPr/>
        </p:nvSpPr>
        <p:spPr>
          <a:xfrm>
            <a:off x="7398409" y="2705100"/>
            <a:ext cx="3360743" cy="5698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 dirty="0">
              <a:solidFill>
                <a:srgbClr val="1508B8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7">
            <a:extLst>
              <a:ext uri="{FF2B5EF4-FFF2-40B4-BE49-F238E27FC236}">
                <a16:creationId xmlns:a16="http://schemas.microsoft.com/office/drawing/2014/main" id="{A07C1E53-0882-F29D-A84C-A0031A2935FD}"/>
              </a:ext>
            </a:extLst>
          </p:cNvPr>
          <p:cNvSpPr/>
          <p:nvPr/>
        </p:nvSpPr>
        <p:spPr>
          <a:xfrm>
            <a:off x="10937495" y="2707888"/>
            <a:ext cx="3360743" cy="5698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1508B8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CD75A39B-D121-0817-B472-B06609A6A7C6}"/>
              </a:ext>
            </a:extLst>
          </p:cNvPr>
          <p:cNvSpPr/>
          <p:nvPr/>
        </p:nvSpPr>
        <p:spPr>
          <a:xfrm>
            <a:off x="14468047" y="2705100"/>
            <a:ext cx="3360743" cy="5791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1508B8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0332FE96-10AE-693C-7AEB-CAA0A6DFB536}"/>
              </a:ext>
            </a:extLst>
          </p:cNvPr>
          <p:cNvSpPr/>
          <p:nvPr/>
        </p:nvSpPr>
        <p:spPr>
          <a:xfrm>
            <a:off x="3759995" y="1611547"/>
            <a:ext cx="13842205" cy="1075619"/>
          </a:xfrm>
          <a:prstGeom prst="roundRect">
            <a:avLst/>
          </a:prstGeom>
          <a:noFill/>
          <a:ln w="3175">
            <a:noFill/>
            <a:prstDash val="sys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Hệ</a:t>
            </a:r>
            <a:r>
              <a:rPr lang="en-US" sz="4800" b="1" dirty="0" smtClean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lụy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cấp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khai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thác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khoáng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sản</a:t>
            </a:r>
            <a:r>
              <a:rPr lang="en-US" sz="4800" b="1" dirty="0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 ồ </a:t>
            </a:r>
            <a:r>
              <a:rPr lang="en-US" sz="4800" b="1" dirty="0" err="1">
                <a:solidFill>
                  <a:srgbClr val="C00000"/>
                </a:solidFill>
                <a:latin typeface="#9Slide05 Great Vibes" panose="02000507080000020002" pitchFamily="2" charset="0"/>
                <a:cs typeface="Arial" panose="020B0604020202020204" pitchFamily="34" charset="0"/>
              </a:rPr>
              <a:t>ạt</a:t>
            </a:r>
            <a:endParaRPr lang="en-US" sz="4800" b="1" dirty="0">
              <a:solidFill>
                <a:srgbClr val="C00000"/>
              </a:solidFill>
              <a:latin typeface="#9Slide05 Great Vibes" panose="02000507080000020002" pitchFamily="2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49459-40DD-FDD4-EC30-EA3DD23FC61B}"/>
              </a:ext>
            </a:extLst>
          </p:cNvPr>
          <p:cNvSpPr txBox="1"/>
          <p:nvPr/>
        </p:nvSpPr>
        <p:spPr>
          <a:xfrm>
            <a:off x="7483313" y="2774987"/>
            <a:ext cx="336074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nhân</a:t>
            </a:r>
            <a:endParaRPr lang="en-US" sz="3600" b="1" dirty="0">
              <a:solidFill>
                <a:srgbClr val="FF0000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Cấp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giấy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phép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khai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thác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ồ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ạt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Các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mỏ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không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chấp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hành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quy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định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Chưa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đảm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bảo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khoảng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cách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an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toàn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tối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thiểu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Chưa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thực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hiện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biện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pháp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bảo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vệ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môi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Hoạt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động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quá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giờ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quy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định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A11CEC-382C-1633-CEA2-99265994A3A2}"/>
              </a:ext>
            </a:extLst>
          </p:cNvPr>
          <p:cNvSpPr txBox="1"/>
          <p:nvPr/>
        </p:nvSpPr>
        <p:spPr>
          <a:xfrm>
            <a:off x="4077237" y="2875450"/>
            <a:ext cx="321100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trạng</a:t>
            </a:r>
            <a:endParaRPr lang="en-US" sz="3600" b="1" dirty="0">
              <a:solidFill>
                <a:srgbClr val="FF0000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Ô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nhiễm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môi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trường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khai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thác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khoáng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trăm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mỏ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khai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thác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khoáng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sản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Hòa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Bình.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1461A5-18D1-3070-CD02-30BCB25AF7EB}"/>
              </a:ext>
            </a:extLst>
          </p:cNvPr>
          <p:cNvSpPr txBox="1"/>
          <p:nvPr/>
        </p:nvSpPr>
        <p:spPr>
          <a:xfrm>
            <a:off x="11078133" y="2774986"/>
            <a:ext cx="313263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Hậu</a:t>
            </a:r>
            <a:r>
              <a:rPr lang="en-US" sz="36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quả</a:t>
            </a:r>
            <a:endParaRPr lang="en-US" sz="3600" b="1" dirty="0">
              <a:solidFill>
                <a:srgbClr val="FF0000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dân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sống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chung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với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khói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bụi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nứt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và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tiếng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ồn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Ảnh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hưởng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sức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khỏe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bụi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ảnh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hưởng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đến</a:t>
            </a:r>
            <a:r>
              <a:rPr lang="en-US" sz="30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phổi</a:t>
            </a:r>
            <a:r>
              <a:rPr lang="en-US" sz="3000" b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,…).</a:t>
            </a:r>
            <a:endParaRPr lang="en-US" sz="3000" b="1" dirty="0">
              <a:solidFill>
                <a:srgbClr val="1508B8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D29B340-E36E-FAD5-26BF-0257E5C4F501}"/>
              </a:ext>
            </a:extLst>
          </p:cNvPr>
          <p:cNvSpPr txBox="1"/>
          <p:nvPr/>
        </p:nvSpPr>
        <p:spPr>
          <a:xfrm>
            <a:off x="14585472" y="2628900"/>
            <a:ext cx="3377661" cy="6024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pháp</a:t>
            </a:r>
            <a:endParaRPr lang="en-US" sz="3600" b="1" dirty="0">
              <a:solidFill>
                <a:srgbClr val="FF0000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Kiểm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tra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,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giám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sát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sz="255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Hạn</a:t>
            </a:r>
            <a:r>
              <a:rPr lang="en-US" sz="255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5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chế</a:t>
            </a:r>
            <a:r>
              <a:rPr lang="en-US" sz="255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5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cấp</a:t>
            </a:r>
            <a:r>
              <a:rPr lang="en-US" sz="255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5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mìn</a:t>
            </a:r>
            <a:r>
              <a:rPr lang="en-US" sz="255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55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nổ</a:t>
            </a:r>
            <a:r>
              <a:rPr lang="en-US" sz="255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Xem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xét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cấp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phép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mỏ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khai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thác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đá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làm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VLXD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thông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thường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Chấm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dứt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hoạt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động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thu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hồi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các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mỏ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trái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quy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định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không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hiệu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quả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- Thu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hẹp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phạm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vi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hoạt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động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các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700" b="1" dirty="0" err="1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mỏ</a:t>
            </a:r>
            <a:r>
              <a:rPr lang="en-US" sz="2700" b="1" dirty="0">
                <a:solidFill>
                  <a:srgbClr val="1508B8"/>
                </a:solidFill>
                <a:latin typeface="#9Slide03 SFU Futura_12" panose="00000400000000000000" pitchFamily="2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27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5A15A7-2CF1-EF5F-3173-794DCFF00192}"/>
              </a:ext>
            </a:extLst>
          </p:cNvPr>
          <p:cNvGrpSpPr/>
          <p:nvPr/>
        </p:nvGrpSpPr>
        <p:grpSpPr>
          <a:xfrm>
            <a:off x="2744550" y="47297"/>
            <a:ext cx="12647850" cy="981403"/>
            <a:chOff x="167268" y="0"/>
            <a:chExt cx="11621609" cy="875279"/>
          </a:xfrm>
        </p:grpSpPr>
        <p:sp>
          <p:nvSpPr>
            <p:cNvPr id="23" name="Rectangle: Rounded Corners 17">
              <a:extLst>
                <a:ext uri="{FF2B5EF4-FFF2-40B4-BE49-F238E27FC236}">
                  <a16:creationId xmlns:a16="http://schemas.microsoft.com/office/drawing/2014/main" id="{A6CC6CD9-72C8-539E-AB2A-EC7F17FC694C}"/>
                </a:ext>
              </a:extLst>
            </p:cNvPr>
            <p:cNvSpPr/>
            <p:nvPr/>
          </p:nvSpPr>
          <p:spPr>
            <a:xfrm>
              <a:off x="403123" y="63225"/>
              <a:ext cx="11385754" cy="812054"/>
            </a:xfrm>
            <a:prstGeom prst="roundRect">
              <a:avLst>
                <a:gd name="adj" fmla="val 42559"/>
              </a:avLst>
            </a:prstGeom>
            <a:solidFill>
              <a:schemeClr val="accent6">
                <a:lumMod val="50000"/>
              </a:schemeClr>
            </a:solidFill>
            <a:ln w="12700">
              <a:solidFill>
                <a:srgbClr val="4472C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b="1" dirty="0" smtClean="0">
                  <a:solidFill>
                    <a:srgbClr val="FFFF00"/>
                  </a:solidFill>
                  <a:latin typeface="#9Slide03 SFU Futura_12" panose="020B0604020202020204" charset="0"/>
                </a:rPr>
                <a:t>   2</a:t>
              </a:r>
              <a:r>
                <a:rPr lang="en-US" sz="4000" b="1" dirty="0">
                  <a:solidFill>
                    <a:srgbClr val="FFFF00"/>
                  </a:solidFill>
                  <a:latin typeface="#9Slide03 SFU Futura_12" panose="020B0604020202020204" charset="0"/>
                </a:rPr>
                <a:t>. SỬ DỤNG HỢP LÍ TÀI NGUYÊN KHOÁNG SẢN  </a:t>
              </a:r>
              <a:endParaRPr lang="vi-VN" sz="4000" b="1" dirty="0">
                <a:solidFill>
                  <a:srgbClr val="FFFF00"/>
                </a:solidFill>
                <a:latin typeface="#9Slide03 SFU Futura_12" panose="020B0604020202020204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FD495768-E9AE-A797-B489-C5A353D20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268" y="0"/>
              <a:ext cx="869795" cy="8697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17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/>
      <p:bldP spid="20" grpId="0"/>
      <p:bldP spid="22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Ảnh Động Powerpoint Đẹp ❤️ Tải 777+ Hình Động PPT Cute">
            <a:extLst>
              <a:ext uri="{FF2B5EF4-FFF2-40B4-BE49-F238E27FC236}">
                <a16:creationId xmlns:a16="http://schemas.microsoft.com/office/drawing/2014/main" id="{E465203E-1F69-45EA-8F61-33C7FD0095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25" y="823020"/>
            <a:ext cx="2971800" cy="240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2">
            <a:extLst>
              <a:ext uri="{FF2B5EF4-FFF2-40B4-BE49-F238E27FC236}">
                <a16:creationId xmlns:a16="http://schemas.microsoft.com/office/drawing/2014/main" id="{E074D17D-B144-4596-A485-59F3A08166FF}"/>
              </a:ext>
            </a:extLst>
          </p:cNvPr>
          <p:cNvSpPr txBox="1"/>
          <p:nvPr/>
        </p:nvSpPr>
        <p:spPr>
          <a:xfrm>
            <a:off x="844025" y="3407569"/>
            <a:ext cx="3493800" cy="5841909"/>
          </a:xfrm>
          <a:prstGeom prst="roundRect">
            <a:avLst/>
          </a:prstGeom>
          <a:noFill/>
          <a:ln w="38100">
            <a:noFill/>
            <a:prstDash val="dashDot"/>
          </a:ln>
        </p:spPr>
        <p:txBody>
          <a:bodyPr wrap="square">
            <a:spAutoFit/>
          </a:bodyPr>
          <a:lstStyle/>
          <a:p>
            <a:pPr algn="ctr" defTabSz="1371600">
              <a:lnSpc>
                <a:spcPct val="120000"/>
              </a:lnSpc>
              <a:spcAft>
                <a:spcPts val="900"/>
              </a:spcAft>
              <a:defRPr/>
            </a:pPr>
            <a:r>
              <a:rPr lang="en-US" sz="4200">
                <a:solidFill>
                  <a:schemeClr val="bg1"/>
                </a:solidFill>
                <a:latin typeface="#9Slide03 Arima Madurai Black" panose="00000A00000000000000" pitchFamily="2" charset="0"/>
                <a:ea typeface="#9Slide02 Noi dung dai" panose="02000000000000000000" pitchFamily="2" charset="0"/>
                <a:cs typeface="#9Slide03 Arima Madurai Black" panose="00000A00000000000000" pitchFamily="2" charset="0"/>
              </a:rPr>
              <a:t>Vai trò của tài nguyên khoáng sản đối với sự phát triển KTXH của nước ta?</a:t>
            </a:r>
          </a:p>
        </p:txBody>
      </p:sp>
      <p:pic>
        <p:nvPicPr>
          <p:cNvPr id="8" name="Hình ảnh 3">
            <a:extLst>
              <a:ext uri="{FF2B5EF4-FFF2-40B4-BE49-F238E27FC236}">
                <a16:creationId xmlns:a16="http://schemas.microsoft.com/office/drawing/2014/main" id="{025E2C0B-6B9B-433E-BC7C-314FDA6D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68" b="95270" l="3784" r="96757">
                        <a14:foregroundMark x1="23243" y1="21284" x2="23243" y2="21284"/>
                        <a14:foregroundMark x1="4054" y1="26014" x2="4054" y2="26014"/>
                        <a14:foregroundMark x1="12973" y1="29730" x2="12973" y2="29730"/>
                        <a14:foregroundMark x1="24324" y1="29054" x2="24324" y2="29054"/>
                        <a14:foregroundMark x1="35946" y1="27703" x2="35946" y2="27703"/>
                        <a14:foregroundMark x1="49189" y1="27027" x2="49189" y2="27027"/>
                        <a14:foregroundMark x1="14054" y1="10473" x2="15135" y2="10811"/>
                        <a14:foregroundMark x1="27297" y1="8446" x2="27297" y2="8446"/>
                        <a14:foregroundMark x1="45676" y1="6081" x2="42162" y2="5743"/>
                        <a14:foregroundMark x1="38649" y1="9797" x2="42703" y2="5405"/>
                        <a14:foregroundMark x1="51622" y1="9797" x2="55676" y2="11486"/>
                        <a14:foregroundMark x1="68378" y1="19932" x2="68378" y2="19932"/>
                        <a14:foregroundMark x1="72703" y1="36824" x2="72703" y2="36824"/>
                        <a14:foregroundMark x1="92432" y1="48986" x2="92432" y2="48986"/>
                        <a14:foregroundMark x1="71892" y1="95608" x2="71892" y2="95608"/>
                        <a14:foregroundMark x1="96757" y1="49324" x2="96757" y2="49324"/>
                        <a14:foregroundMark x1="71081" y1="38514" x2="71081" y2="38514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544" y="1086216"/>
            <a:ext cx="2239422" cy="1791537"/>
          </a:xfrm>
          <a:prstGeom prst="rect">
            <a:avLst/>
          </a:prstGeom>
        </p:spPr>
      </p:pic>
      <p:pic>
        <p:nvPicPr>
          <p:cNvPr id="9" name="Hình ảnh 4">
            <a:extLst>
              <a:ext uri="{FF2B5EF4-FFF2-40B4-BE49-F238E27FC236}">
                <a16:creationId xmlns:a16="http://schemas.microsoft.com/office/drawing/2014/main" id="{CB778404-812C-4FF0-8CBB-D1AD1646F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16994" y="3600454"/>
            <a:ext cx="2835477" cy="2652101"/>
          </a:xfrm>
          <a:prstGeom prst="rect">
            <a:avLst/>
          </a:prstGeom>
        </p:spPr>
      </p:pic>
      <p:pic>
        <p:nvPicPr>
          <p:cNvPr id="13" name="Hình ảnh 7">
            <a:extLst>
              <a:ext uri="{FF2B5EF4-FFF2-40B4-BE49-F238E27FC236}">
                <a16:creationId xmlns:a16="http://schemas.microsoft.com/office/drawing/2014/main" id="{87E52236-2D32-4813-8CD2-1A32537053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2700" y="2510009"/>
            <a:ext cx="6915150" cy="3886200"/>
          </a:xfrm>
          <a:prstGeom prst="rect">
            <a:avLst/>
          </a:prstGeom>
        </p:spPr>
      </p:pic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AAF64FAC-4BB0-4C83-8C68-06B6BC86D3D1}"/>
              </a:ext>
            </a:extLst>
          </p:cNvPr>
          <p:cNvSpPr/>
          <p:nvPr/>
        </p:nvSpPr>
        <p:spPr>
          <a:xfrm>
            <a:off x="4912242" y="3007518"/>
            <a:ext cx="3771900" cy="800100"/>
          </a:xfrm>
          <a:custGeom>
            <a:avLst/>
            <a:gdLst>
              <a:gd name="connsiteX0" fmla="*/ 0 w 2514600"/>
              <a:gd name="connsiteY0" fmla="*/ 266700 h 533400"/>
              <a:gd name="connsiteX1" fmla="*/ 266700 w 2514600"/>
              <a:gd name="connsiteY1" fmla="*/ 0 h 533400"/>
              <a:gd name="connsiteX2" fmla="*/ 722376 w 2514600"/>
              <a:gd name="connsiteY2" fmla="*/ 0 h 533400"/>
              <a:gd name="connsiteX3" fmla="*/ 1217676 w 2514600"/>
              <a:gd name="connsiteY3" fmla="*/ 0 h 533400"/>
              <a:gd name="connsiteX4" fmla="*/ 1693164 w 2514600"/>
              <a:gd name="connsiteY4" fmla="*/ 0 h 533400"/>
              <a:gd name="connsiteX5" fmla="*/ 2247900 w 2514600"/>
              <a:gd name="connsiteY5" fmla="*/ 0 h 533400"/>
              <a:gd name="connsiteX6" fmla="*/ 2514600 w 2514600"/>
              <a:gd name="connsiteY6" fmla="*/ 266700 h 533400"/>
              <a:gd name="connsiteX7" fmla="*/ 2514600 w 2514600"/>
              <a:gd name="connsiteY7" fmla="*/ 266700 h 533400"/>
              <a:gd name="connsiteX8" fmla="*/ 2247900 w 2514600"/>
              <a:gd name="connsiteY8" fmla="*/ 533400 h 533400"/>
              <a:gd name="connsiteX9" fmla="*/ 1772412 w 2514600"/>
              <a:gd name="connsiteY9" fmla="*/ 533400 h 533400"/>
              <a:gd name="connsiteX10" fmla="*/ 1277112 w 2514600"/>
              <a:gd name="connsiteY10" fmla="*/ 533400 h 533400"/>
              <a:gd name="connsiteX11" fmla="*/ 841248 w 2514600"/>
              <a:gd name="connsiteY11" fmla="*/ 533400 h 533400"/>
              <a:gd name="connsiteX12" fmla="*/ 266700 w 2514600"/>
              <a:gd name="connsiteY12" fmla="*/ 533400 h 533400"/>
              <a:gd name="connsiteX13" fmla="*/ 0 w 2514600"/>
              <a:gd name="connsiteY13" fmla="*/ 2667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4600" h="533400" fill="none" extrusionOk="0">
                <a:moveTo>
                  <a:pt x="0" y="266700"/>
                </a:moveTo>
                <a:cubicBezTo>
                  <a:pt x="28555" y="94404"/>
                  <a:pt x="128410" y="-42353"/>
                  <a:pt x="266700" y="0"/>
                </a:cubicBezTo>
                <a:cubicBezTo>
                  <a:pt x="438825" y="-4778"/>
                  <a:pt x="572666" y="26193"/>
                  <a:pt x="722376" y="0"/>
                </a:cubicBezTo>
                <a:cubicBezTo>
                  <a:pt x="872086" y="-26193"/>
                  <a:pt x="1087427" y="42640"/>
                  <a:pt x="1217676" y="0"/>
                </a:cubicBezTo>
                <a:cubicBezTo>
                  <a:pt x="1347925" y="-42640"/>
                  <a:pt x="1555132" y="10391"/>
                  <a:pt x="1693164" y="0"/>
                </a:cubicBezTo>
                <a:cubicBezTo>
                  <a:pt x="1831196" y="-10391"/>
                  <a:pt x="2051867" y="63170"/>
                  <a:pt x="2247900" y="0"/>
                </a:cubicBezTo>
                <a:cubicBezTo>
                  <a:pt x="2423316" y="20897"/>
                  <a:pt x="2513150" y="153879"/>
                  <a:pt x="2514600" y="266700"/>
                </a:cubicBezTo>
                <a:lnTo>
                  <a:pt x="2514600" y="266700"/>
                </a:lnTo>
                <a:cubicBezTo>
                  <a:pt x="2527450" y="406372"/>
                  <a:pt x="2389082" y="543104"/>
                  <a:pt x="2247900" y="533400"/>
                </a:cubicBezTo>
                <a:cubicBezTo>
                  <a:pt x="2107880" y="553565"/>
                  <a:pt x="1918997" y="502602"/>
                  <a:pt x="1772412" y="533400"/>
                </a:cubicBezTo>
                <a:cubicBezTo>
                  <a:pt x="1625827" y="564198"/>
                  <a:pt x="1412902" y="477418"/>
                  <a:pt x="1277112" y="533400"/>
                </a:cubicBezTo>
                <a:cubicBezTo>
                  <a:pt x="1141322" y="589382"/>
                  <a:pt x="1032768" y="508271"/>
                  <a:pt x="841248" y="533400"/>
                </a:cubicBezTo>
                <a:cubicBezTo>
                  <a:pt x="649728" y="558529"/>
                  <a:pt x="480632" y="473944"/>
                  <a:pt x="266700" y="533400"/>
                </a:cubicBezTo>
                <a:cubicBezTo>
                  <a:pt x="109498" y="553290"/>
                  <a:pt x="-8907" y="402176"/>
                  <a:pt x="0" y="266700"/>
                </a:cubicBezTo>
                <a:close/>
              </a:path>
              <a:path w="2514600" h="533400" stroke="0" extrusionOk="0">
                <a:moveTo>
                  <a:pt x="0" y="266700"/>
                </a:moveTo>
                <a:cubicBezTo>
                  <a:pt x="-21615" y="106073"/>
                  <a:pt x="87290" y="12054"/>
                  <a:pt x="266700" y="0"/>
                </a:cubicBezTo>
                <a:cubicBezTo>
                  <a:pt x="381851" y="-14688"/>
                  <a:pt x="659965" y="2672"/>
                  <a:pt x="801624" y="0"/>
                </a:cubicBezTo>
                <a:cubicBezTo>
                  <a:pt x="943283" y="-2672"/>
                  <a:pt x="1134316" y="37067"/>
                  <a:pt x="1277112" y="0"/>
                </a:cubicBezTo>
                <a:cubicBezTo>
                  <a:pt x="1419908" y="-37067"/>
                  <a:pt x="1531867" y="35180"/>
                  <a:pt x="1732788" y="0"/>
                </a:cubicBezTo>
                <a:cubicBezTo>
                  <a:pt x="1933709" y="-35180"/>
                  <a:pt x="2093482" y="50041"/>
                  <a:pt x="2247900" y="0"/>
                </a:cubicBezTo>
                <a:cubicBezTo>
                  <a:pt x="2408165" y="-26694"/>
                  <a:pt x="2495157" y="116429"/>
                  <a:pt x="2514600" y="266700"/>
                </a:cubicBezTo>
                <a:lnTo>
                  <a:pt x="2514600" y="266700"/>
                </a:lnTo>
                <a:cubicBezTo>
                  <a:pt x="2512071" y="416375"/>
                  <a:pt x="2391891" y="501900"/>
                  <a:pt x="2247900" y="533400"/>
                </a:cubicBezTo>
                <a:cubicBezTo>
                  <a:pt x="2035176" y="591605"/>
                  <a:pt x="1877066" y="518964"/>
                  <a:pt x="1712976" y="533400"/>
                </a:cubicBezTo>
                <a:cubicBezTo>
                  <a:pt x="1548886" y="547836"/>
                  <a:pt x="1389419" y="483122"/>
                  <a:pt x="1257300" y="533400"/>
                </a:cubicBezTo>
                <a:cubicBezTo>
                  <a:pt x="1125181" y="583678"/>
                  <a:pt x="932986" y="479397"/>
                  <a:pt x="762000" y="533400"/>
                </a:cubicBezTo>
                <a:cubicBezTo>
                  <a:pt x="591014" y="587403"/>
                  <a:pt x="427751" y="496450"/>
                  <a:pt x="266700" y="533400"/>
                </a:cubicBezTo>
                <a:cubicBezTo>
                  <a:pt x="129972" y="549675"/>
                  <a:pt x="9451" y="425571"/>
                  <a:pt x="0" y="266700"/>
                </a:cubicBezTo>
                <a:close/>
              </a:path>
            </a:pathLst>
          </a:custGeom>
          <a:solidFill>
            <a:schemeClr val="bg1"/>
          </a:solidFill>
          <a:ln w="57150">
            <a:noFill/>
            <a:prstDash val="dashDot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 liệu</a:t>
            </a:r>
            <a:endParaRPr lang="en-US" sz="420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5" name="Hình chữ nhật: Góc Tròn 8">
            <a:extLst>
              <a:ext uri="{FF2B5EF4-FFF2-40B4-BE49-F238E27FC236}">
                <a16:creationId xmlns:a16="http://schemas.microsoft.com/office/drawing/2014/main" id="{47ED008C-821E-466F-A0EC-2CACB825EA2D}"/>
              </a:ext>
            </a:extLst>
          </p:cNvPr>
          <p:cNvSpPr/>
          <p:nvPr/>
        </p:nvSpPr>
        <p:spPr>
          <a:xfrm>
            <a:off x="4887842" y="6045387"/>
            <a:ext cx="3771900" cy="800100"/>
          </a:xfrm>
          <a:custGeom>
            <a:avLst/>
            <a:gdLst>
              <a:gd name="connsiteX0" fmla="*/ 0 w 2514600"/>
              <a:gd name="connsiteY0" fmla="*/ 266700 h 533400"/>
              <a:gd name="connsiteX1" fmla="*/ 266700 w 2514600"/>
              <a:gd name="connsiteY1" fmla="*/ 0 h 533400"/>
              <a:gd name="connsiteX2" fmla="*/ 722376 w 2514600"/>
              <a:gd name="connsiteY2" fmla="*/ 0 h 533400"/>
              <a:gd name="connsiteX3" fmla="*/ 1217676 w 2514600"/>
              <a:gd name="connsiteY3" fmla="*/ 0 h 533400"/>
              <a:gd name="connsiteX4" fmla="*/ 1693164 w 2514600"/>
              <a:gd name="connsiteY4" fmla="*/ 0 h 533400"/>
              <a:gd name="connsiteX5" fmla="*/ 2247900 w 2514600"/>
              <a:gd name="connsiteY5" fmla="*/ 0 h 533400"/>
              <a:gd name="connsiteX6" fmla="*/ 2514600 w 2514600"/>
              <a:gd name="connsiteY6" fmla="*/ 266700 h 533400"/>
              <a:gd name="connsiteX7" fmla="*/ 2514600 w 2514600"/>
              <a:gd name="connsiteY7" fmla="*/ 266700 h 533400"/>
              <a:gd name="connsiteX8" fmla="*/ 2247900 w 2514600"/>
              <a:gd name="connsiteY8" fmla="*/ 533400 h 533400"/>
              <a:gd name="connsiteX9" fmla="*/ 1772412 w 2514600"/>
              <a:gd name="connsiteY9" fmla="*/ 533400 h 533400"/>
              <a:gd name="connsiteX10" fmla="*/ 1277112 w 2514600"/>
              <a:gd name="connsiteY10" fmla="*/ 533400 h 533400"/>
              <a:gd name="connsiteX11" fmla="*/ 841248 w 2514600"/>
              <a:gd name="connsiteY11" fmla="*/ 533400 h 533400"/>
              <a:gd name="connsiteX12" fmla="*/ 266700 w 2514600"/>
              <a:gd name="connsiteY12" fmla="*/ 533400 h 533400"/>
              <a:gd name="connsiteX13" fmla="*/ 0 w 2514600"/>
              <a:gd name="connsiteY13" fmla="*/ 2667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14600" h="533400" fill="none" extrusionOk="0">
                <a:moveTo>
                  <a:pt x="0" y="266700"/>
                </a:moveTo>
                <a:cubicBezTo>
                  <a:pt x="28555" y="94404"/>
                  <a:pt x="128410" y="-42353"/>
                  <a:pt x="266700" y="0"/>
                </a:cubicBezTo>
                <a:cubicBezTo>
                  <a:pt x="438825" y="-4778"/>
                  <a:pt x="572666" y="26193"/>
                  <a:pt x="722376" y="0"/>
                </a:cubicBezTo>
                <a:cubicBezTo>
                  <a:pt x="872086" y="-26193"/>
                  <a:pt x="1087427" y="42640"/>
                  <a:pt x="1217676" y="0"/>
                </a:cubicBezTo>
                <a:cubicBezTo>
                  <a:pt x="1347925" y="-42640"/>
                  <a:pt x="1555132" y="10391"/>
                  <a:pt x="1693164" y="0"/>
                </a:cubicBezTo>
                <a:cubicBezTo>
                  <a:pt x="1831196" y="-10391"/>
                  <a:pt x="2051867" y="63170"/>
                  <a:pt x="2247900" y="0"/>
                </a:cubicBezTo>
                <a:cubicBezTo>
                  <a:pt x="2423316" y="20897"/>
                  <a:pt x="2513150" y="153879"/>
                  <a:pt x="2514600" y="266700"/>
                </a:cubicBezTo>
                <a:lnTo>
                  <a:pt x="2514600" y="266700"/>
                </a:lnTo>
                <a:cubicBezTo>
                  <a:pt x="2527450" y="406372"/>
                  <a:pt x="2389082" y="543104"/>
                  <a:pt x="2247900" y="533400"/>
                </a:cubicBezTo>
                <a:cubicBezTo>
                  <a:pt x="2107880" y="553565"/>
                  <a:pt x="1918997" y="502602"/>
                  <a:pt x="1772412" y="533400"/>
                </a:cubicBezTo>
                <a:cubicBezTo>
                  <a:pt x="1625827" y="564198"/>
                  <a:pt x="1412902" y="477418"/>
                  <a:pt x="1277112" y="533400"/>
                </a:cubicBezTo>
                <a:cubicBezTo>
                  <a:pt x="1141322" y="589382"/>
                  <a:pt x="1032768" y="508271"/>
                  <a:pt x="841248" y="533400"/>
                </a:cubicBezTo>
                <a:cubicBezTo>
                  <a:pt x="649728" y="558529"/>
                  <a:pt x="480632" y="473944"/>
                  <a:pt x="266700" y="533400"/>
                </a:cubicBezTo>
                <a:cubicBezTo>
                  <a:pt x="109498" y="553290"/>
                  <a:pt x="-8907" y="402176"/>
                  <a:pt x="0" y="266700"/>
                </a:cubicBezTo>
                <a:close/>
              </a:path>
              <a:path w="2514600" h="533400" stroke="0" extrusionOk="0">
                <a:moveTo>
                  <a:pt x="0" y="266700"/>
                </a:moveTo>
                <a:cubicBezTo>
                  <a:pt x="-21615" y="106073"/>
                  <a:pt x="87290" y="12054"/>
                  <a:pt x="266700" y="0"/>
                </a:cubicBezTo>
                <a:cubicBezTo>
                  <a:pt x="381851" y="-14688"/>
                  <a:pt x="659965" y="2672"/>
                  <a:pt x="801624" y="0"/>
                </a:cubicBezTo>
                <a:cubicBezTo>
                  <a:pt x="943283" y="-2672"/>
                  <a:pt x="1134316" y="37067"/>
                  <a:pt x="1277112" y="0"/>
                </a:cubicBezTo>
                <a:cubicBezTo>
                  <a:pt x="1419908" y="-37067"/>
                  <a:pt x="1531867" y="35180"/>
                  <a:pt x="1732788" y="0"/>
                </a:cubicBezTo>
                <a:cubicBezTo>
                  <a:pt x="1933709" y="-35180"/>
                  <a:pt x="2093482" y="50041"/>
                  <a:pt x="2247900" y="0"/>
                </a:cubicBezTo>
                <a:cubicBezTo>
                  <a:pt x="2408165" y="-26694"/>
                  <a:pt x="2495157" y="116429"/>
                  <a:pt x="2514600" y="266700"/>
                </a:cubicBezTo>
                <a:lnTo>
                  <a:pt x="2514600" y="266700"/>
                </a:lnTo>
                <a:cubicBezTo>
                  <a:pt x="2512071" y="416375"/>
                  <a:pt x="2391891" y="501900"/>
                  <a:pt x="2247900" y="533400"/>
                </a:cubicBezTo>
                <a:cubicBezTo>
                  <a:pt x="2035176" y="591605"/>
                  <a:pt x="1877066" y="518964"/>
                  <a:pt x="1712976" y="533400"/>
                </a:cubicBezTo>
                <a:cubicBezTo>
                  <a:pt x="1548886" y="547836"/>
                  <a:pt x="1389419" y="483122"/>
                  <a:pt x="1257300" y="533400"/>
                </a:cubicBezTo>
                <a:cubicBezTo>
                  <a:pt x="1125181" y="583678"/>
                  <a:pt x="932986" y="479397"/>
                  <a:pt x="762000" y="533400"/>
                </a:cubicBezTo>
                <a:cubicBezTo>
                  <a:pt x="591014" y="587403"/>
                  <a:pt x="427751" y="496450"/>
                  <a:pt x="266700" y="533400"/>
                </a:cubicBezTo>
                <a:cubicBezTo>
                  <a:pt x="129972" y="549675"/>
                  <a:pt x="9451" y="425571"/>
                  <a:pt x="0" y="266700"/>
                </a:cubicBezTo>
                <a:close/>
              </a:path>
            </a:pathLst>
          </a:custGeom>
          <a:solidFill>
            <a:schemeClr val="bg1"/>
          </a:solidFill>
          <a:ln w="57150">
            <a:noFill/>
            <a:prstDash val="dashDot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2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Nhiên liệu</a:t>
            </a:r>
            <a:endParaRPr lang="en-US" sz="420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6" name="Đường kết nối: Cong 9">
            <a:extLst>
              <a:ext uri="{FF2B5EF4-FFF2-40B4-BE49-F238E27FC236}">
                <a16:creationId xmlns:a16="http://schemas.microsoft.com/office/drawing/2014/main" id="{92C332EC-D553-43D7-8E8D-CC72923BD2BE}"/>
              </a:ext>
            </a:extLst>
          </p:cNvPr>
          <p:cNvCxnSpPr>
            <a:stCxn id="14" idx="3"/>
            <a:endCxn id="13" idx="1"/>
          </p:cNvCxnSpPr>
          <p:nvPr/>
        </p:nvCxnSpPr>
        <p:spPr>
          <a:xfrm>
            <a:off x="8684142" y="3407569"/>
            <a:ext cx="1488558" cy="1045541"/>
          </a:xfrm>
          <a:prstGeom prst="curvedConnector3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ờng kết nối: Cong 11">
            <a:extLst>
              <a:ext uri="{FF2B5EF4-FFF2-40B4-BE49-F238E27FC236}">
                <a16:creationId xmlns:a16="http://schemas.microsoft.com/office/drawing/2014/main" id="{6E292097-F3FD-42A8-AE61-ACB4DC56B909}"/>
              </a:ext>
            </a:extLst>
          </p:cNvPr>
          <p:cNvCxnSpPr>
            <a:cxnSpLocks/>
          </p:cNvCxnSpPr>
          <p:nvPr/>
        </p:nvCxnSpPr>
        <p:spPr>
          <a:xfrm flipV="1">
            <a:off x="8659742" y="4415009"/>
            <a:ext cx="1512959" cy="1992329"/>
          </a:xfrm>
          <a:prstGeom prst="curvedConnector3">
            <a:avLst/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Hình chữ nhật: Góc Tròn 13">
            <a:extLst>
              <a:ext uri="{FF2B5EF4-FFF2-40B4-BE49-F238E27FC236}">
                <a16:creationId xmlns:a16="http://schemas.microsoft.com/office/drawing/2014/main" id="{0B80EB4D-F307-4F06-8795-A173D879B696}"/>
              </a:ext>
            </a:extLst>
          </p:cNvPr>
          <p:cNvSpPr/>
          <p:nvPr/>
        </p:nvSpPr>
        <p:spPr>
          <a:xfrm>
            <a:off x="11372850" y="1144982"/>
            <a:ext cx="4514850" cy="974184"/>
          </a:xfrm>
          <a:custGeom>
            <a:avLst/>
            <a:gdLst>
              <a:gd name="connsiteX0" fmla="*/ 0 w 3009900"/>
              <a:gd name="connsiteY0" fmla="*/ 128506 h 771023"/>
              <a:gd name="connsiteX1" fmla="*/ 128506 w 3009900"/>
              <a:gd name="connsiteY1" fmla="*/ 0 h 771023"/>
              <a:gd name="connsiteX2" fmla="*/ 624026 w 3009900"/>
              <a:gd name="connsiteY2" fmla="*/ 0 h 771023"/>
              <a:gd name="connsiteX3" fmla="*/ 1174603 w 3009900"/>
              <a:gd name="connsiteY3" fmla="*/ 0 h 771023"/>
              <a:gd name="connsiteX4" fmla="*/ 1670123 w 3009900"/>
              <a:gd name="connsiteY4" fmla="*/ 0 h 771023"/>
              <a:gd name="connsiteX5" fmla="*/ 2220701 w 3009900"/>
              <a:gd name="connsiteY5" fmla="*/ 0 h 771023"/>
              <a:gd name="connsiteX6" fmla="*/ 2881394 w 3009900"/>
              <a:gd name="connsiteY6" fmla="*/ 0 h 771023"/>
              <a:gd name="connsiteX7" fmla="*/ 3009900 w 3009900"/>
              <a:gd name="connsiteY7" fmla="*/ 128506 h 771023"/>
              <a:gd name="connsiteX8" fmla="*/ 3009900 w 3009900"/>
              <a:gd name="connsiteY8" fmla="*/ 642517 h 771023"/>
              <a:gd name="connsiteX9" fmla="*/ 2881394 w 3009900"/>
              <a:gd name="connsiteY9" fmla="*/ 771023 h 771023"/>
              <a:gd name="connsiteX10" fmla="*/ 2358345 w 3009900"/>
              <a:gd name="connsiteY10" fmla="*/ 771023 h 771023"/>
              <a:gd name="connsiteX11" fmla="*/ 1890354 w 3009900"/>
              <a:gd name="connsiteY11" fmla="*/ 771023 h 771023"/>
              <a:gd name="connsiteX12" fmla="*/ 1312248 w 3009900"/>
              <a:gd name="connsiteY12" fmla="*/ 771023 h 771023"/>
              <a:gd name="connsiteX13" fmla="*/ 816728 w 3009900"/>
              <a:gd name="connsiteY13" fmla="*/ 771023 h 771023"/>
              <a:gd name="connsiteX14" fmla="*/ 128506 w 3009900"/>
              <a:gd name="connsiteY14" fmla="*/ 771023 h 771023"/>
              <a:gd name="connsiteX15" fmla="*/ 0 w 3009900"/>
              <a:gd name="connsiteY15" fmla="*/ 642517 h 771023"/>
              <a:gd name="connsiteX16" fmla="*/ 0 w 3009900"/>
              <a:gd name="connsiteY16" fmla="*/ 128506 h 771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09900" h="771023" fill="none" extrusionOk="0">
                <a:moveTo>
                  <a:pt x="0" y="128506"/>
                </a:moveTo>
                <a:cubicBezTo>
                  <a:pt x="-3141" y="63150"/>
                  <a:pt x="72655" y="11236"/>
                  <a:pt x="128506" y="0"/>
                </a:cubicBezTo>
                <a:cubicBezTo>
                  <a:pt x="267463" y="-49737"/>
                  <a:pt x="417622" y="59235"/>
                  <a:pt x="624026" y="0"/>
                </a:cubicBezTo>
                <a:cubicBezTo>
                  <a:pt x="830430" y="-59235"/>
                  <a:pt x="939920" y="59855"/>
                  <a:pt x="1174603" y="0"/>
                </a:cubicBezTo>
                <a:cubicBezTo>
                  <a:pt x="1409286" y="-59855"/>
                  <a:pt x="1536400" y="44227"/>
                  <a:pt x="1670123" y="0"/>
                </a:cubicBezTo>
                <a:cubicBezTo>
                  <a:pt x="1803846" y="-44227"/>
                  <a:pt x="1974338" y="64321"/>
                  <a:pt x="2220701" y="0"/>
                </a:cubicBezTo>
                <a:cubicBezTo>
                  <a:pt x="2467064" y="-64321"/>
                  <a:pt x="2573114" y="53201"/>
                  <a:pt x="2881394" y="0"/>
                </a:cubicBezTo>
                <a:cubicBezTo>
                  <a:pt x="2953934" y="-4823"/>
                  <a:pt x="3017666" y="65931"/>
                  <a:pt x="3009900" y="128506"/>
                </a:cubicBezTo>
                <a:cubicBezTo>
                  <a:pt x="3030206" y="304867"/>
                  <a:pt x="2949289" y="467235"/>
                  <a:pt x="3009900" y="642517"/>
                </a:cubicBezTo>
                <a:cubicBezTo>
                  <a:pt x="3009531" y="705829"/>
                  <a:pt x="2965040" y="779007"/>
                  <a:pt x="2881394" y="771023"/>
                </a:cubicBezTo>
                <a:cubicBezTo>
                  <a:pt x="2678521" y="820300"/>
                  <a:pt x="2508580" y="759888"/>
                  <a:pt x="2358345" y="771023"/>
                </a:cubicBezTo>
                <a:cubicBezTo>
                  <a:pt x="2208110" y="782158"/>
                  <a:pt x="2040432" y="764940"/>
                  <a:pt x="1890354" y="771023"/>
                </a:cubicBezTo>
                <a:cubicBezTo>
                  <a:pt x="1740276" y="777106"/>
                  <a:pt x="1508547" y="733024"/>
                  <a:pt x="1312248" y="771023"/>
                </a:cubicBezTo>
                <a:cubicBezTo>
                  <a:pt x="1115949" y="809022"/>
                  <a:pt x="944465" y="760998"/>
                  <a:pt x="816728" y="771023"/>
                </a:cubicBezTo>
                <a:cubicBezTo>
                  <a:pt x="688991" y="781048"/>
                  <a:pt x="472067" y="691352"/>
                  <a:pt x="128506" y="771023"/>
                </a:cubicBezTo>
                <a:cubicBezTo>
                  <a:pt x="58984" y="764694"/>
                  <a:pt x="-15270" y="712997"/>
                  <a:pt x="0" y="642517"/>
                </a:cubicBezTo>
                <a:cubicBezTo>
                  <a:pt x="-49596" y="438700"/>
                  <a:pt x="17245" y="261342"/>
                  <a:pt x="0" y="128506"/>
                </a:cubicBezTo>
                <a:close/>
              </a:path>
              <a:path w="3009900" h="771023" stroke="0" extrusionOk="0">
                <a:moveTo>
                  <a:pt x="0" y="128506"/>
                </a:moveTo>
                <a:cubicBezTo>
                  <a:pt x="-9745" y="51523"/>
                  <a:pt x="49201" y="3128"/>
                  <a:pt x="128506" y="0"/>
                </a:cubicBezTo>
                <a:cubicBezTo>
                  <a:pt x="312917" y="-14334"/>
                  <a:pt x="522522" y="11100"/>
                  <a:pt x="734141" y="0"/>
                </a:cubicBezTo>
                <a:cubicBezTo>
                  <a:pt x="945761" y="-11100"/>
                  <a:pt x="1084917" y="13951"/>
                  <a:pt x="1257190" y="0"/>
                </a:cubicBezTo>
                <a:cubicBezTo>
                  <a:pt x="1429463" y="-13951"/>
                  <a:pt x="1640116" y="48454"/>
                  <a:pt x="1752710" y="0"/>
                </a:cubicBezTo>
                <a:cubicBezTo>
                  <a:pt x="1865304" y="-48454"/>
                  <a:pt x="2205572" y="45882"/>
                  <a:pt x="2330816" y="0"/>
                </a:cubicBezTo>
                <a:cubicBezTo>
                  <a:pt x="2456060" y="-45882"/>
                  <a:pt x="2610230" y="10352"/>
                  <a:pt x="2881394" y="0"/>
                </a:cubicBezTo>
                <a:cubicBezTo>
                  <a:pt x="2955020" y="-4319"/>
                  <a:pt x="3008673" y="58612"/>
                  <a:pt x="3009900" y="128506"/>
                </a:cubicBezTo>
                <a:cubicBezTo>
                  <a:pt x="3065229" y="236800"/>
                  <a:pt x="2951934" y="406967"/>
                  <a:pt x="3009900" y="642517"/>
                </a:cubicBezTo>
                <a:cubicBezTo>
                  <a:pt x="3028066" y="717857"/>
                  <a:pt x="2934803" y="768182"/>
                  <a:pt x="2881394" y="771023"/>
                </a:cubicBezTo>
                <a:cubicBezTo>
                  <a:pt x="2752816" y="819953"/>
                  <a:pt x="2500204" y="715391"/>
                  <a:pt x="2330816" y="771023"/>
                </a:cubicBezTo>
                <a:cubicBezTo>
                  <a:pt x="2161428" y="826655"/>
                  <a:pt x="2031187" y="714277"/>
                  <a:pt x="1807768" y="771023"/>
                </a:cubicBezTo>
                <a:cubicBezTo>
                  <a:pt x="1584349" y="827769"/>
                  <a:pt x="1413721" y="741764"/>
                  <a:pt x="1202132" y="771023"/>
                </a:cubicBezTo>
                <a:cubicBezTo>
                  <a:pt x="990543" y="800282"/>
                  <a:pt x="719978" y="724949"/>
                  <a:pt x="596497" y="771023"/>
                </a:cubicBezTo>
                <a:cubicBezTo>
                  <a:pt x="473017" y="817097"/>
                  <a:pt x="267829" y="742803"/>
                  <a:pt x="128506" y="771023"/>
                </a:cubicBezTo>
                <a:cubicBezTo>
                  <a:pt x="53875" y="767576"/>
                  <a:pt x="-10724" y="697458"/>
                  <a:pt x="0" y="642517"/>
                </a:cubicBezTo>
                <a:cubicBezTo>
                  <a:pt x="-39051" y="434624"/>
                  <a:pt x="17887" y="383089"/>
                  <a:pt x="0" y="128506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FFFF0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Công nghiệp</a:t>
            </a:r>
            <a:endParaRPr lang="en-US" sz="480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" name="Hình chữ nhật: Góc Tròn 14">
            <a:extLst>
              <a:ext uri="{FF2B5EF4-FFF2-40B4-BE49-F238E27FC236}">
                <a16:creationId xmlns:a16="http://schemas.microsoft.com/office/drawing/2014/main" id="{296B4621-1F41-4F45-B75F-51B8BFA06F93}"/>
              </a:ext>
            </a:extLst>
          </p:cNvPr>
          <p:cNvSpPr/>
          <p:nvPr/>
        </p:nvSpPr>
        <p:spPr>
          <a:xfrm>
            <a:off x="11736288" y="7509452"/>
            <a:ext cx="2296917" cy="1932827"/>
          </a:xfrm>
          <a:custGeom>
            <a:avLst/>
            <a:gdLst>
              <a:gd name="connsiteX0" fmla="*/ 0 w 1531278"/>
              <a:gd name="connsiteY0" fmla="*/ 214763 h 1288551"/>
              <a:gd name="connsiteX1" fmla="*/ 214763 w 1531278"/>
              <a:gd name="connsiteY1" fmla="*/ 0 h 1288551"/>
              <a:gd name="connsiteX2" fmla="*/ 776657 w 1531278"/>
              <a:gd name="connsiteY2" fmla="*/ 0 h 1288551"/>
              <a:gd name="connsiteX3" fmla="*/ 1316515 w 1531278"/>
              <a:gd name="connsiteY3" fmla="*/ 0 h 1288551"/>
              <a:gd name="connsiteX4" fmla="*/ 1531278 w 1531278"/>
              <a:gd name="connsiteY4" fmla="*/ 214763 h 1288551"/>
              <a:gd name="connsiteX5" fmla="*/ 1531278 w 1531278"/>
              <a:gd name="connsiteY5" fmla="*/ 627095 h 1288551"/>
              <a:gd name="connsiteX6" fmla="*/ 1531278 w 1531278"/>
              <a:gd name="connsiteY6" fmla="*/ 1073788 h 1288551"/>
              <a:gd name="connsiteX7" fmla="*/ 1316515 w 1531278"/>
              <a:gd name="connsiteY7" fmla="*/ 1288551 h 1288551"/>
              <a:gd name="connsiteX8" fmla="*/ 754621 w 1531278"/>
              <a:gd name="connsiteY8" fmla="*/ 1288551 h 1288551"/>
              <a:gd name="connsiteX9" fmla="*/ 214763 w 1531278"/>
              <a:gd name="connsiteY9" fmla="*/ 1288551 h 1288551"/>
              <a:gd name="connsiteX10" fmla="*/ 0 w 1531278"/>
              <a:gd name="connsiteY10" fmla="*/ 1073788 h 1288551"/>
              <a:gd name="connsiteX11" fmla="*/ 0 w 1531278"/>
              <a:gd name="connsiteY11" fmla="*/ 635685 h 1288551"/>
              <a:gd name="connsiteX12" fmla="*/ 0 w 1531278"/>
              <a:gd name="connsiteY12" fmla="*/ 214763 h 128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31278" h="1288551" fill="none" extrusionOk="0">
                <a:moveTo>
                  <a:pt x="0" y="214763"/>
                </a:moveTo>
                <a:cubicBezTo>
                  <a:pt x="-29306" y="100965"/>
                  <a:pt x="73041" y="-15947"/>
                  <a:pt x="214763" y="0"/>
                </a:cubicBezTo>
                <a:cubicBezTo>
                  <a:pt x="422010" y="-26963"/>
                  <a:pt x="638259" y="36327"/>
                  <a:pt x="776657" y="0"/>
                </a:cubicBezTo>
                <a:cubicBezTo>
                  <a:pt x="915055" y="-36327"/>
                  <a:pt x="1152984" y="57911"/>
                  <a:pt x="1316515" y="0"/>
                </a:cubicBezTo>
                <a:cubicBezTo>
                  <a:pt x="1420921" y="25397"/>
                  <a:pt x="1543502" y="105237"/>
                  <a:pt x="1531278" y="214763"/>
                </a:cubicBezTo>
                <a:cubicBezTo>
                  <a:pt x="1561866" y="394314"/>
                  <a:pt x="1498894" y="434573"/>
                  <a:pt x="1531278" y="627095"/>
                </a:cubicBezTo>
                <a:cubicBezTo>
                  <a:pt x="1563662" y="819617"/>
                  <a:pt x="1519850" y="975676"/>
                  <a:pt x="1531278" y="1073788"/>
                </a:cubicBezTo>
                <a:cubicBezTo>
                  <a:pt x="1544224" y="1218031"/>
                  <a:pt x="1415360" y="1298974"/>
                  <a:pt x="1316515" y="1288551"/>
                </a:cubicBezTo>
                <a:cubicBezTo>
                  <a:pt x="1076243" y="1294621"/>
                  <a:pt x="1033342" y="1239882"/>
                  <a:pt x="754621" y="1288551"/>
                </a:cubicBezTo>
                <a:cubicBezTo>
                  <a:pt x="475900" y="1337220"/>
                  <a:pt x="330341" y="1233655"/>
                  <a:pt x="214763" y="1288551"/>
                </a:cubicBezTo>
                <a:cubicBezTo>
                  <a:pt x="90067" y="1300768"/>
                  <a:pt x="-21162" y="1164319"/>
                  <a:pt x="0" y="1073788"/>
                </a:cubicBezTo>
                <a:cubicBezTo>
                  <a:pt x="-30109" y="945806"/>
                  <a:pt x="25781" y="761150"/>
                  <a:pt x="0" y="635685"/>
                </a:cubicBezTo>
                <a:cubicBezTo>
                  <a:pt x="-25781" y="510220"/>
                  <a:pt x="24886" y="330326"/>
                  <a:pt x="0" y="214763"/>
                </a:cubicBezTo>
                <a:close/>
              </a:path>
              <a:path w="1531278" h="1288551" stroke="0" extrusionOk="0">
                <a:moveTo>
                  <a:pt x="0" y="214763"/>
                </a:moveTo>
                <a:cubicBezTo>
                  <a:pt x="-3783" y="93819"/>
                  <a:pt x="90225" y="2225"/>
                  <a:pt x="214763" y="0"/>
                </a:cubicBezTo>
                <a:cubicBezTo>
                  <a:pt x="352744" y="-36047"/>
                  <a:pt x="515603" y="47434"/>
                  <a:pt x="787674" y="0"/>
                </a:cubicBezTo>
                <a:cubicBezTo>
                  <a:pt x="1059745" y="-47434"/>
                  <a:pt x="1149202" y="18008"/>
                  <a:pt x="1316515" y="0"/>
                </a:cubicBezTo>
                <a:cubicBezTo>
                  <a:pt x="1429276" y="-3200"/>
                  <a:pt x="1555483" y="107718"/>
                  <a:pt x="1531278" y="214763"/>
                </a:cubicBezTo>
                <a:cubicBezTo>
                  <a:pt x="1535724" y="311877"/>
                  <a:pt x="1502627" y="477720"/>
                  <a:pt x="1531278" y="627095"/>
                </a:cubicBezTo>
                <a:cubicBezTo>
                  <a:pt x="1559929" y="776470"/>
                  <a:pt x="1510731" y="910272"/>
                  <a:pt x="1531278" y="1073788"/>
                </a:cubicBezTo>
                <a:cubicBezTo>
                  <a:pt x="1529347" y="1173981"/>
                  <a:pt x="1429892" y="1295823"/>
                  <a:pt x="1316515" y="1288551"/>
                </a:cubicBezTo>
                <a:cubicBezTo>
                  <a:pt x="1187529" y="1326591"/>
                  <a:pt x="895333" y="1263276"/>
                  <a:pt x="787674" y="1288551"/>
                </a:cubicBezTo>
                <a:cubicBezTo>
                  <a:pt x="680015" y="1313826"/>
                  <a:pt x="463748" y="1278944"/>
                  <a:pt x="214763" y="1288551"/>
                </a:cubicBezTo>
                <a:cubicBezTo>
                  <a:pt x="114896" y="1316452"/>
                  <a:pt x="932" y="1202052"/>
                  <a:pt x="0" y="1073788"/>
                </a:cubicBezTo>
                <a:cubicBezTo>
                  <a:pt x="-19437" y="982999"/>
                  <a:pt x="2857" y="785691"/>
                  <a:pt x="0" y="670046"/>
                </a:cubicBezTo>
                <a:cubicBezTo>
                  <a:pt x="-2857" y="554401"/>
                  <a:pt x="8537" y="326432"/>
                  <a:pt x="0" y="214763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FFFF00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vi-VN" sz="480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Xuất khẩu</a:t>
            </a:r>
            <a:endParaRPr lang="en-US" sz="480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21" name="Đường kết nối: Cong 17">
            <a:extLst>
              <a:ext uri="{FF2B5EF4-FFF2-40B4-BE49-F238E27FC236}">
                <a16:creationId xmlns:a16="http://schemas.microsoft.com/office/drawing/2014/main" id="{30721C3E-BF9B-417D-B710-732A7351426A}"/>
              </a:ext>
            </a:extLst>
          </p:cNvPr>
          <p:cNvCxnSpPr>
            <a:cxnSpLocks/>
          </p:cNvCxnSpPr>
          <p:nvPr/>
        </p:nvCxnSpPr>
        <p:spPr>
          <a:xfrm>
            <a:off x="8204631" y="8050247"/>
            <a:ext cx="3531657" cy="440076"/>
          </a:xfrm>
          <a:prstGeom prst="curvedConnector3">
            <a:avLst>
              <a:gd name="adj1" fmla="val 50000"/>
            </a:avLst>
          </a:prstGeom>
          <a:ln w="28575">
            <a:solidFill>
              <a:schemeClr val="bg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Hình ảnh 24">
            <a:extLst>
              <a:ext uri="{FF2B5EF4-FFF2-40B4-BE49-F238E27FC236}">
                <a16:creationId xmlns:a16="http://schemas.microsoft.com/office/drawing/2014/main" id="{3DA81867-ABD8-4B1E-BFD0-27CF8BA1F0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3476" y="7195728"/>
            <a:ext cx="2690460" cy="2690460"/>
          </a:xfrm>
          <a:prstGeom prst="rect">
            <a:avLst/>
          </a:prstGeom>
        </p:spPr>
      </p:pic>
      <p:pic>
        <p:nvPicPr>
          <p:cNvPr id="23" name="Hình ảnh 15">
            <a:extLst>
              <a:ext uri="{FF2B5EF4-FFF2-40B4-BE49-F238E27FC236}">
                <a16:creationId xmlns:a16="http://schemas.microsoft.com/office/drawing/2014/main" id="{84A062BF-E53B-4CBD-AB76-1C8AF9EE03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4750" r="91583">
                        <a14:foregroundMark x1="10083" y1="41083" x2="10083" y2="41083"/>
                        <a14:foregroundMark x1="13083" y1="53500" x2="13500" y2="53500"/>
                        <a14:foregroundMark x1="6750" y1="41917" x2="6750" y2="41917"/>
                        <a14:foregroundMark x1="6917" y1="52583" x2="6917" y2="52583"/>
                        <a14:foregroundMark x1="4833" y1="50667" x2="4833" y2="50667"/>
                        <a14:foregroundMark x1="88667" y1="41083" x2="88667" y2="41083"/>
                        <a14:foregroundMark x1="91583" y1="22583" x2="91583" y2="22583"/>
                        <a14:foregroundMark x1="74500" y1="59500" x2="74917" y2="59500"/>
                        <a14:foregroundMark x1="70000" y1="61833" x2="70917" y2="61583"/>
                        <a14:foregroundMark x1="76250" y1="60333" x2="77000" y2="60667"/>
                        <a14:foregroundMark x1="56833" y1="76583" x2="56833" y2="76583"/>
                        <a14:foregroundMark x1="59833" y1="73833" x2="60250" y2="73583"/>
                        <a14:foregroundMark x1="60417" y1="73417" x2="60417" y2="73417"/>
                        <a14:foregroundMark x1="60250" y1="72833" x2="60250" y2="72833"/>
                        <a14:foregroundMark x1="58750" y1="73000" x2="58333" y2="73583"/>
                        <a14:foregroundMark x1="58167" y1="73583" x2="58167" y2="73583"/>
                        <a14:foregroundMark x1="56917" y1="73250" x2="56917" y2="73250"/>
                        <a14:foregroundMark x1="55417" y1="72667" x2="54667" y2="72500"/>
                        <a14:foregroundMark x1="50917" y1="72083" x2="33333" y2="75083"/>
                        <a14:foregroundMark x1="33333" y1="75083" x2="32083" y2="75917"/>
                        <a14:foregroundMark x1="34000" y1="73667" x2="34000" y2="73667"/>
                        <a14:foregroundMark x1="33417" y1="73000" x2="33417" y2="73000"/>
                        <a14:foregroundMark x1="33417" y1="73000" x2="33250" y2="71750"/>
                        <a14:foregroundMark x1="30917" y1="70583" x2="32583" y2="78500"/>
                        <a14:foregroundMark x1="32583" y1="78500" x2="38833" y2="75250"/>
                        <a14:foregroundMark x1="38833" y1="75250" x2="38833" y2="70250"/>
                        <a14:foregroundMark x1="57583" y1="72250" x2="59250" y2="79583"/>
                        <a14:foregroundMark x1="59250" y1="79583" x2="62917" y2="73583"/>
                        <a14:foregroundMark x1="62917" y1="73583" x2="60500" y2="72500"/>
                        <a14:foregroundMark x1="32250" y1="73250" x2="34583" y2="76667"/>
                        <a14:foregroundMark x1="14583" y1="54417" x2="14083" y2="53667"/>
                        <a14:foregroundMark x1="14250" y1="52000" x2="15000" y2="54500"/>
                        <a14:foregroundMark x1="9750" y1="51083" x2="13500" y2="5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2819" y="6742454"/>
            <a:ext cx="3390624" cy="33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4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4750" y1="31100" x2="34750" y2="31100"/>
                        <a14:foregroundMark x1="37000" y1="29850" x2="37000" y2="29850"/>
                        <a14:foregroundMark x1="31900" y1="85850" x2="31900" y2="85850"/>
                        <a14:foregroundMark x1="45400" y1="85850" x2="45400" y2="85850"/>
                        <a14:foregroundMark x1="45400" y1="85850" x2="45400" y2="85850"/>
                        <a14:foregroundMark x1="48550" y1="87150" x2="48550" y2="87150"/>
                        <a14:foregroundMark x1="36850" y1="29850" x2="36850" y2="29850"/>
                        <a14:foregroundMark x1="36850" y1="29850" x2="36850" y2="298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4235" y="2733459"/>
            <a:ext cx="7250867" cy="7250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EDD74-019F-4EE0-8324-8351425520F8}"/>
              </a:ext>
            </a:extLst>
          </p:cNvPr>
          <p:cNvSpPr txBox="1"/>
          <p:nvPr/>
        </p:nvSpPr>
        <p:spPr>
          <a:xfrm>
            <a:off x="1583160" y="1147056"/>
            <a:ext cx="1155728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7200">
                <a:solidFill>
                  <a:srgbClr val="FFFF00"/>
                </a:solidFill>
                <a:latin typeface="#9Slide07 IcielCadena" panose="02000503000000020004" pitchFamily="2" charset="0"/>
              </a:rPr>
              <a:t>NỘI DUNG CHÍNH</a:t>
            </a:r>
          </a:p>
        </p:txBody>
      </p:sp>
      <p:grpSp>
        <p:nvGrpSpPr>
          <p:cNvPr id="4" name="组合 23">
            <a:extLst>
              <a:ext uri="{FF2B5EF4-FFF2-40B4-BE49-F238E27FC236}">
                <a16:creationId xmlns:a16="http://schemas.microsoft.com/office/drawing/2014/main" id="{FB2ADDBC-E4C7-4618-B439-14DE82DEFA18}"/>
              </a:ext>
            </a:extLst>
          </p:cNvPr>
          <p:cNvGrpSpPr/>
          <p:nvPr/>
        </p:nvGrpSpPr>
        <p:grpSpPr>
          <a:xfrm>
            <a:off x="4936126" y="3356554"/>
            <a:ext cx="1406303" cy="1174503"/>
            <a:chOff x="5493105" y="1228234"/>
            <a:chExt cx="937535" cy="783002"/>
          </a:xfrm>
        </p:grpSpPr>
        <p:grpSp>
          <p:nvGrpSpPr>
            <p:cNvPr id="5" name="组合 54">
              <a:extLst>
                <a:ext uri="{FF2B5EF4-FFF2-40B4-BE49-F238E27FC236}">
                  <a16:creationId xmlns:a16="http://schemas.microsoft.com/office/drawing/2014/main" id="{57FB0277-22BD-4EE9-9F74-F6C775BA0F60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7" name="任意多边形: 形状 55">
                <a:extLst>
                  <a:ext uri="{FF2B5EF4-FFF2-40B4-BE49-F238E27FC236}">
                    <a16:creationId xmlns:a16="http://schemas.microsoft.com/office/drawing/2014/main" id="{B8ACBA2A-87C3-4262-8FA0-05CC7DF6B94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>
                  <a:solidFill>
                    <a:srgbClr val="215968"/>
                  </a:solidFill>
                </a:endParaRPr>
              </a:p>
            </p:txBody>
          </p:sp>
          <p:sp>
            <p:nvSpPr>
              <p:cNvPr id="8" name="任意多边形: 形状 56">
                <a:extLst>
                  <a:ext uri="{FF2B5EF4-FFF2-40B4-BE49-F238E27FC236}">
                    <a16:creationId xmlns:a16="http://schemas.microsoft.com/office/drawing/2014/main" id="{B64E3FA4-FA9F-43A8-81BD-5413403C328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6" name="文本框 58">
              <a:extLst>
                <a:ext uri="{FF2B5EF4-FFF2-40B4-BE49-F238E27FC236}">
                  <a16:creationId xmlns:a16="http://schemas.microsoft.com/office/drawing/2014/main" id="{346AB054-4676-4D40-B1C5-1F4E52035F9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54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1AAFFF08-0F3B-4388-9586-D611DBEE3003}"/>
              </a:ext>
            </a:extLst>
          </p:cNvPr>
          <p:cNvGrpSpPr/>
          <p:nvPr/>
        </p:nvGrpSpPr>
        <p:grpSpPr>
          <a:xfrm>
            <a:off x="6875748" y="3199285"/>
            <a:ext cx="8898141" cy="1759032"/>
            <a:chOff x="6595396" y="1327445"/>
            <a:chExt cx="4372210" cy="643859"/>
          </a:xfrm>
        </p:grpSpPr>
        <p:grpSp>
          <p:nvGrpSpPr>
            <p:cNvPr id="11" name="组合 48">
              <a:extLst>
                <a:ext uri="{FF2B5EF4-FFF2-40B4-BE49-F238E27FC236}">
                  <a16:creationId xmlns:a16="http://schemas.microsoft.com/office/drawing/2014/main" id="{9DA38D91-C11A-4604-8F6A-200762FA419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3" name="任意多边形: 形状 45">
                <a:extLst>
                  <a:ext uri="{FF2B5EF4-FFF2-40B4-BE49-F238E27FC236}">
                    <a16:creationId xmlns:a16="http://schemas.microsoft.com/office/drawing/2014/main" id="{DC628EC7-09F8-4D1D-9AB4-7CBC0FC8D001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14" name="任意多边形: 形状 44">
                <a:extLst>
                  <a:ext uri="{FF2B5EF4-FFF2-40B4-BE49-F238E27FC236}">
                    <a16:creationId xmlns:a16="http://schemas.microsoft.com/office/drawing/2014/main" id="{8221F227-0C4F-4018-A99A-B1FAD9960996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12" name="文本框 69">
              <a:extLst>
                <a:ext uri="{FF2B5EF4-FFF2-40B4-BE49-F238E27FC236}">
                  <a16:creationId xmlns:a16="http://schemas.microsoft.com/office/drawing/2014/main" id="{2892F265-AF08-4596-B864-3000F27085BE}"/>
                </a:ext>
              </a:extLst>
            </p:cNvPr>
            <p:cNvSpPr txBox="1"/>
            <p:nvPr/>
          </p:nvSpPr>
          <p:spPr>
            <a:xfrm>
              <a:off x="6727768" y="1420255"/>
              <a:ext cx="3830464" cy="506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200" b="1">
                  <a:solidFill>
                    <a:srgbClr val="215968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Đặc điểm chung của tài nguyên khoáng sản</a:t>
              </a:r>
              <a:endParaRPr lang="zh-CN" altLang="en-US" sz="42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grpSp>
        <p:nvGrpSpPr>
          <p:cNvPr id="15" name="组合 70">
            <a:extLst>
              <a:ext uri="{FF2B5EF4-FFF2-40B4-BE49-F238E27FC236}">
                <a16:creationId xmlns:a16="http://schemas.microsoft.com/office/drawing/2014/main" id="{3F85F94C-1EEF-4198-ABEF-73B30336FA4C}"/>
              </a:ext>
            </a:extLst>
          </p:cNvPr>
          <p:cNvGrpSpPr/>
          <p:nvPr/>
        </p:nvGrpSpPr>
        <p:grpSpPr>
          <a:xfrm>
            <a:off x="6313129" y="6339414"/>
            <a:ext cx="1406303" cy="1174503"/>
            <a:chOff x="5493105" y="1228234"/>
            <a:chExt cx="937535" cy="783002"/>
          </a:xfrm>
        </p:grpSpPr>
        <p:grpSp>
          <p:nvGrpSpPr>
            <p:cNvPr id="16" name="组合 71">
              <a:extLst>
                <a:ext uri="{FF2B5EF4-FFF2-40B4-BE49-F238E27FC236}">
                  <a16:creationId xmlns:a16="http://schemas.microsoft.com/office/drawing/2014/main" id="{8F964D21-9691-444B-987B-B34CE9D26FB1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8" name="任意多边形: 形状 73">
                <a:extLst>
                  <a:ext uri="{FF2B5EF4-FFF2-40B4-BE49-F238E27FC236}">
                    <a16:creationId xmlns:a16="http://schemas.microsoft.com/office/drawing/2014/main" id="{1CE634F3-BCA8-4688-BEDB-8EA48AB864C1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>
                  <a:solidFill>
                    <a:srgbClr val="215968"/>
                  </a:solidFill>
                </a:endParaRPr>
              </a:p>
            </p:txBody>
          </p:sp>
          <p:sp>
            <p:nvSpPr>
              <p:cNvPr id="19" name="任意多边形: 形状 82">
                <a:extLst>
                  <a:ext uri="{FF2B5EF4-FFF2-40B4-BE49-F238E27FC236}">
                    <a16:creationId xmlns:a16="http://schemas.microsoft.com/office/drawing/2014/main" id="{3CBD4016-F16D-43BD-BB0B-1F1932B62A91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>
                  <a:solidFill>
                    <a:srgbClr val="215968"/>
                  </a:solidFill>
                </a:endParaRPr>
              </a:p>
            </p:txBody>
          </p:sp>
        </p:grpSp>
        <p:sp>
          <p:nvSpPr>
            <p:cNvPr id="17" name="文本框 72">
              <a:extLst>
                <a:ext uri="{FF2B5EF4-FFF2-40B4-BE49-F238E27FC236}">
                  <a16:creationId xmlns:a16="http://schemas.microsoft.com/office/drawing/2014/main" id="{398F7707-3C0E-4FCA-889D-FE60415F7093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>
                  <a:solidFill>
                    <a:srgbClr val="21596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5400" dirty="0">
                <a:solidFill>
                  <a:srgbClr val="21596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83">
            <a:extLst>
              <a:ext uri="{FF2B5EF4-FFF2-40B4-BE49-F238E27FC236}">
                <a16:creationId xmlns:a16="http://schemas.microsoft.com/office/drawing/2014/main" id="{D78A1755-2C1A-48F9-8E91-D6CB6292986A}"/>
              </a:ext>
            </a:extLst>
          </p:cNvPr>
          <p:cNvGrpSpPr/>
          <p:nvPr/>
        </p:nvGrpSpPr>
        <p:grpSpPr>
          <a:xfrm>
            <a:off x="8056509" y="5963541"/>
            <a:ext cx="8756343" cy="1791887"/>
            <a:chOff x="6595396" y="1327445"/>
            <a:chExt cx="4372210" cy="643859"/>
          </a:xfrm>
        </p:grpSpPr>
        <p:grpSp>
          <p:nvGrpSpPr>
            <p:cNvPr id="21" name="组合 85">
              <a:extLst>
                <a:ext uri="{FF2B5EF4-FFF2-40B4-BE49-F238E27FC236}">
                  <a16:creationId xmlns:a16="http://schemas.microsoft.com/office/drawing/2014/main" id="{9484E96A-93C9-4CAE-B4F2-716B9388125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3" name="任意多边形: 形状 45">
                <a:extLst>
                  <a:ext uri="{FF2B5EF4-FFF2-40B4-BE49-F238E27FC236}">
                    <a16:creationId xmlns:a16="http://schemas.microsoft.com/office/drawing/2014/main" id="{AC1F9B0E-C133-484E-8C3C-FAEE5C3E499D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  <p:sp>
            <p:nvSpPr>
              <p:cNvPr id="24" name="任意多边形: 形状 44">
                <a:extLst>
                  <a:ext uri="{FF2B5EF4-FFF2-40B4-BE49-F238E27FC236}">
                    <a16:creationId xmlns:a16="http://schemas.microsoft.com/office/drawing/2014/main" id="{41661AAA-A696-4C4C-8FAB-53AE9F46F423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>
                  <a:solidFill>
                    <a:srgbClr val="215968"/>
                  </a:solidFill>
                  <a:latin typeface="#9Slide02 Noi dung dai" panose="02000000000000000000" pitchFamily="2" charset="0"/>
                </a:endParaRPr>
              </a:p>
            </p:txBody>
          </p:sp>
        </p:grpSp>
        <p:sp>
          <p:nvSpPr>
            <p:cNvPr id="22" name="文本框 86">
              <a:extLst>
                <a:ext uri="{FF2B5EF4-FFF2-40B4-BE49-F238E27FC236}">
                  <a16:creationId xmlns:a16="http://schemas.microsoft.com/office/drawing/2014/main" id="{6840AFD3-64EB-4670-9FAD-E3B5D11A7105}"/>
                </a:ext>
              </a:extLst>
            </p:cNvPr>
            <p:cNvSpPr txBox="1"/>
            <p:nvPr/>
          </p:nvSpPr>
          <p:spPr>
            <a:xfrm>
              <a:off x="6845150" y="1401999"/>
              <a:ext cx="3830464" cy="497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4200" b="1">
                  <a:solidFill>
                    <a:srgbClr val="215968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Sử dụng hợp lí tài nguyên khoáng sản</a:t>
              </a:r>
              <a:endParaRPr lang="zh-CN" altLang="en-US" sz="4200" b="1" dirty="0">
                <a:solidFill>
                  <a:srgbClr val="215968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5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1056" y="7627776"/>
            <a:ext cx="2376264" cy="2376264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1AAFFF08-0F3B-4388-9586-D611DBEE3003}"/>
              </a:ext>
            </a:extLst>
          </p:cNvPr>
          <p:cNvGrpSpPr/>
          <p:nvPr/>
        </p:nvGrpSpPr>
        <p:grpSpPr>
          <a:xfrm>
            <a:off x="2" y="715008"/>
            <a:ext cx="16380804" cy="750524"/>
            <a:chOff x="6539493" y="1367805"/>
            <a:chExt cx="4378428" cy="575374"/>
          </a:xfrm>
        </p:grpSpPr>
        <p:sp>
          <p:nvSpPr>
            <p:cNvPr id="14" name="任意多边形: 形状 44">
              <a:extLst>
                <a:ext uri="{FF2B5EF4-FFF2-40B4-BE49-F238E27FC236}">
                  <a16:creationId xmlns:a16="http://schemas.microsoft.com/office/drawing/2014/main" id="{8221F227-0C4F-4018-A99A-B1FAD9960996}"/>
                </a:ext>
              </a:extLst>
            </p:cNvPr>
            <p:cNvSpPr/>
            <p:nvPr/>
          </p:nvSpPr>
          <p:spPr>
            <a:xfrm>
              <a:off x="6645080" y="1367805"/>
              <a:ext cx="4272841" cy="575374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 b="1">
                <a:solidFill>
                  <a:srgbClr val="215968"/>
                </a:solidFill>
                <a:latin typeface="#9Slide02 Noi dung dai" panose="02000000000000000000" pitchFamily="2" charset="0"/>
              </a:endParaRPr>
            </a:p>
          </p:txBody>
        </p:sp>
        <p:sp>
          <p:nvSpPr>
            <p:cNvPr id="12" name="文本框 69">
              <a:extLst>
                <a:ext uri="{FF2B5EF4-FFF2-40B4-BE49-F238E27FC236}">
                  <a16:creationId xmlns:a16="http://schemas.microsoft.com/office/drawing/2014/main" id="{2892F265-AF08-4596-B864-3000F27085BE}"/>
                </a:ext>
              </a:extLst>
            </p:cNvPr>
            <p:cNvSpPr txBox="1"/>
            <p:nvPr/>
          </p:nvSpPr>
          <p:spPr>
            <a:xfrm>
              <a:off x="6539493" y="1412291"/>
              <a:ext cx="2953894" cy="495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b="1">
                  <a:solidFill>
                    <a:schemeClr val="bg1"/>
                  </a:solidFill>
                  <a:latin typeface="#9Slide02 Noi dung dai" panose="02000000000000000000" pitchFamily="2" charset="0"/>
                  <a:ea typeface="#9Slide02 Noi dung dai" panose="02000000000000000000" pitchFamily="2" charset="0"/>
                </a:rPr>
                <a:t>1. Đặc điểm chung của tài nguyên khoáng sản</a:t>
              </a:r>
              <a:endParaRPr lang="zh-CN" altLang="en-US" sz="3600" b="1" dirty="0">
                <a:solidFill>
                  <a:schemeClr val="bg1"/>
                </a:solidFill>
                <a:latin typeface="#9Slide02 Noi dung dai" panose="02000000000000000000" pitchFamily="2" charset="0"/>
                <a:ea typeface="字体视界-熊孩子体" panose="02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28C44E-C685-4BFA-98D7-28CDDC4B3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0436" y="474018"/>
            <a:ext cx="5992343" cy="9139944"/>
          </a:xfrm>
          <a:prstGeom prst="rect">
            <a:avLst/>
          </a:prstGeom>
        </p:spPr>
      </p:pic>
      <p:sp>
        <p:nvSpPr>
          <p:cNvPr id="35" name="Đám mây 2">
            <a:extLst>
              <a:ext uri="{FF2B5EF4-FFF2-40B4-BE49-F238E27FC236}">
                <a16:creationId xmlns:a16="http://schemas.microsoft.com/office/drawing/2014/main" id="{4EB852E2-DB49-4672-A9D2-882D8409E691}"/>
              </a:ext>
            </a:extLst>
          </p:cNvPr>
          <p:cNvSpPr/>
          <p:nvPr/>
        </p:nvSpPr>
        <p:spPr bwMode="auto">
          <a:xfrm>
            <a:off x="1475148" y="3414998"/>
            <a:ext cx="7128792" cy="4249497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67389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vi-VN" sz="36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3600" kern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 vào H4.1, thông tin SGK, em hãy nêu các đặc điểm chung của tài nguyên khoáng sản nước ta?</a:t>
            </a:r>
          </a:p>
        </p:txBody>
      </p:sp>
    </p:spTree>
    <p:extLst>
      <p:ext uri="{BB962C8B-B14F-4D97-AF65-F5344CB8AC3E}">
        <p14:creationId xmlns:p14="http://schemas.microsoft.com/office/powerpoint/2010/main" val="132287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>
            <a:extLst>
              <a:ext uri="{FF2B5EF4-FFF2-40B4-BE49-F238E27FC236}">
                <a16:creationId xmlns:a16="http://schemas.microsoft.com/office/drawing/2014/main" id="{40F56A2B-2FC1-443A-8524-E740EA7EE5E5}"/>
              </a:ext>
            </a:extLst>
          </p:cNvPr>
          <p:cNvGrpSpPr/>
          <p:nvPr/>
        </p:nvGrpSpPr>
        <p:grpSpPr>
          <a:xfrm>
            <a:off x="6250291" y="4596120"/>
            <a:ext cx="5243699" cy="4556400"/>
            <a:chOff x="267460" y="1844824"/>
            <a:chExt cx="3234820" cy="4104456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3D9EF974-C07F-4D58-AAD9-06272F627F57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5DDE69AF-F8A0-4714-BBCF-FFEC1F027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0" y="4162125"/>
              <a:ext cx="1700808" cy="1700808"/>
            </a:xfrm>
            <a:prstGeom prst="rect">
              <a:avLst/>
            </a:prstGeom>
          </p:spPr>
        </p:pic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4CC8EF36-EFA2-4689-B828-18F4B5D9857F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B4755034-D6BE-40FB-986D-5CF97F769262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BEC4719F-5E83-4819-A711-8BDC85F9D3BA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A4A96EE4-D465-4BEE-AEE4-B687B4274162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</p:grpSp>
      </p:grpSp>
      <p:grpSp>
        <p:nvGrpSpPr>
          <p:cNvPr id="53" name="组合 29">
            <a:extLst>
              <a:ext uri="{FF2B5EF4-FFF2-40B4-BE49-F238E27FC236}">
                <a16:creationId xmlns:a16="http://schemas.microsoft.com/office/drawing/2014/main" id="{94445EF0-33A2-4A5A-9C02-6EC95AF56B49}"/>
              </a:ext>
            </a:extLst>
          </p:cNvPr>
          <p:cNvGrpSpPr/>
          <p:nvPr/>
        </p:nvGrpSpPr>
        <p:grpSpPr>
          <a:xfrm>
            <a:off x="738428" y="4561336"/>
            <a:ext cx="5140064" cy="4475966"/>
            <a:chOff x="267460" y="1844824"/>
            <a:chExt cx="3234820" cy="4104456"/>
          </a:xfrm>
        </p:grpSpPr>
        <p:sp>
          <p:nvSpPr>
            <p:cNvPr id="58" name="矩形: 圆角 22">
              <a:extLst>
                <a:ext uri="{FF2B5EF4-FFF2-40B4-BE49-F238E27FC236}">
                  <a16:creationId xmlns:a16="http://schemas.microsoft.com/office/drawing/2014/main" id="{E209067C-0EDD-4C90-9602-5B45BDFDDE6B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59" name="图片 20">
              <a:extLst>
                <a:ext uri="{FF2B5EF4-FFF2-40B4-BE49-F238E27FC236}">
                  <a16:creationId xmlns:a16="http://schemas.microsoft.com/office/drawing/2014/main" id="{4F7E9685-05E4-4623-939D-FA674A324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0" y="4162125"/>
              <a:ext cx="1700808" cy="1700808"/>
            </a:xfrm>
            <a:prstGeom prst="rect">
              <a:avLst/>
            </a:prstGeom>
          </p:spPr>
        </p:pic>
        <p:grpSp>
          <p:nvGrpSpPr>
            <p:cNvPr id="60" name="组合 26">
              <a:extLst>
                <a:ext uri="{FF2B5EF4-FFF2-40B4-BE49-F238E27FC236}">
                  <a16:creationId xmlns:a16="http://schemas.microsoft.com/office/drawing/2014/main" id="{AAD62131-1941-4AE6-BCCA-AACD241DB49E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61" name="椭圆 23">
                <a:extLst>
                  <a:ext uri="{FF2B5EF4-FFF2-40B4-BE49-F238E27FC236}">
                    <a16:creationId xmlns:a16="http://schemas.microsoft.com/office/drawing/2014/main" id="{2325BE33-F20E-49DC-9D91-ABDD67EACDFC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  <p:sp>
            <p:nvSpPr>
              <p:cNvPr id="62" name="椭圆 24">
                <a:extLst>
                  <a:ext uri="{FF2B5EF4-FFF2-40B4-BE49-F238E27FC236}">
                    <a16:creationId xmlns:a16="http://schemas.microsoft.com/office/drawing/2014/main" id="{25FBC0CB-A2FC-49AF-BEF2-278CFA13C075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  <p:sp>
            <p:nvSpPr>
              <p:cNvPr id="63" name="椭圆 25">
                <a:extLst>
                  <a:ext uri="{FF2B5EF4-FFF2-40B4-BE49-F238E27FC236}">
                    <a16:creationId xmlns:a16="http://schemas.microsoft.com/office/drawing/2014/main" id="{249E8FA9-D71E-4BB7-B246-560DBE7447EE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</p:grpSp>
      </p:grpSp>
      <p:grpSp>
        <p:nvGrpSpPr>
          <p:cNvPr id="64" name="组合 29">
            <a:extLst>
              <a:ext uri="{FF2B5EF4-FFF2-40B4-BE49-F238E27FC236}">
                <a16:creationId xmlns:a16="http://schemas.microsoft.com/office/drawing/2014/main" id="{21B671B2-FEA4-4435-8D6B-638FBA4F9A59}"/>
              </a:ext>
            </a:extLst>
          </p:cNvPr>
          <p:cNvGrpSpPr/>
          <p:nvPr/>
        </p:nvGrpSpPr>
        <p:grpSpPr>
          <a:xfrm>
            <a:off x="12060325" y="4637483"/>
            <a:ext cx="4960241" cy="4494371"/>
            <a:chOff x="267460" y="1844824"/>
            <a:chExt cx="3234820" cy="4104456"/>
          </a:xfrm>
        </p:grpSpPr>
        <p:sp>
          <p:nvSpPr>
            <p:cNvPr id="65" name="矩形: 圆角 22">
              <a:extLst>
                <a:ext uri="{FF2B5EF4-FFF2-40B4-BE49-F238E27FC236}">
                  <a16:creationId xmlns:a16="http://schemas.microsoft.com/office/drawing/2014/main" id="{2629F477-45BB-4A5A-BEBF-D80055660DA3}"/>
                </a:ext>
              </a:extLst>
            </p:cNvPr>
            <p:cNvSpPr/>
            <p:nvPr/>
          </p:nvSpPr>
          <p:spPr>
            <a:xfrm>
              <a:off x="1247725" y="1917280"/>
              <a:ext cx="2124694" cy="4032000"/>
            </a:xfrm>
            <a:prstGeom prst="roundRect">
              <a:avLst>
                <a:gd name="adj" fmla="val 10679"/>
              </a:avLst>
            </a:prstGeom>
            <a:noFill/>
            <a:ln>
              <a:solidFill>
                <a:srgbClr val="B7C6E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700"/>
            </a:p>
          </p:txBody>
        </p:sp>
        <p:pic>
          <p:nvPicPr>
            <p:cNvPr id="66" name="图片 20">
              <a:extLst>
                <a:ext uri="{FF2B5EF4-FFF2-40B4-BE49-F238E27FC236}">
                  <a16:creationId xmlns:a16="http://schemas.microsoft.com/office/drawing/2014/main" id="{5E45BF15-4EF5-4FE1-8B1B-238E21F63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60" y="4162125"/>
              <a:ext cx="1700808" cy="1700808"/>
            </a:xfrm>
            <a:prstGeom prst="rect">
              <a:avLst/>
            </a:prstGeom>
          </p:spPr>
        </p:pic>
        <p:grpSp>
          <p:nvGrpSpPr>
            <p:cNvPr id="67" name="组合 26">
              <a:extLst>
                <a:ext uri="{FF2B5EF4-FFF2-40B4-BE49-F238E27FC236}">
                  <a16:creationId xmlns:a16="http://schemas.microsoft.com/office/drawing/2014/main" id="{66D856A4-B7EE-42C5-8F43-6C36292C96AB}"/>
                </a:ext>
              </a:extLst>
            </p:cNvPr>
            <p:cNvGrpSpPr/>
            <p:nvPr/>
          </p:nvGrpSpPr>
          <p:grpSpPr>
            <a:xfrm>
              <a:off x="2170175" y="1844824"/>
              <a:ext cx="1332105" cy="1080633"/>
              <a:chOff x="2423333" y="1939545"/>
              <a:chExt cx="1332105" cy="1080633"/>
            </a:xfrm>
          </p:grpSpPr>
          <p:sp>
            <p:nvSpPr>
              <p:cNvPr id="68" name="椭圆 23">
                <a:extLst>
                  <a:ext uri="{FF2B5EF4-FFF2-40B4-BE49-F238E27FC236}">
                    <a16:creationId xmlns:a16="http://schemas.microsoft.com/office/drawing/2014/main" id="{78967720-A990-4310-8A14-57020F435FD7}"/>
                  </a:ext>
                </a:extLst>
              </p:cNvPr>
              <p:cNvSpPr/>
              <p:nvPr/>
            </p:nvSpPr>
            <p:spPr>
              <a:xfrm>
                <a:off x="3479365" y="1975588"/>
                <a:ext cx="171891" cy="171891"/>
              </a:xfrm>
              <a:prstGeom prst="ellipse">
                <a:avLst/>
              </a:prstGeom>
              <a:solidFill>
                <a:srgbClr val="FFD33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  <p:sp>
            <p:nvSpPr>
              <p:cNvPr id="69" name="椭圆 24">
                <a:extLst>
                  <a:ext uri="{FF2B5EF4-FFF2-40B4-BE49-F238E27FC236}">
                    <a16:creationId xmlns:a16="http://schemas.microsoft.com/office/drawing/2014/main" id="{4BC336BD-D5D6-4C31-9220-F1F49E68CF81}"/>
                  </a:ext>
                </a:extLst>
              </p:cNvPr>
              <p:cNvSpPr/>
              <p:nvPr/>
            </p:nvSpPr>
            <p:spPr>
              <a:xfrm>
                <a:off x="2423333" y="1939545"/>
                <a:ext cx="217185" cy="217185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  <p:sp>
            <p:nvSpPr>
              <p:cNvPr id="70" name="椭圆 25">
                <a:extLst>
                  <a:ext uri="{FF2B5EF4-FFF2-40B4-BE49-F238E27FC236}">
                    <a16:creationId xmlns:a16="http://schemas.microsoft.com/office/drawing/2014/main" id="{F4D997CC-372C-41E6-98F9-B71F28A0DAC8}"/>
                  </a:ext>
                </a:extLst>
              </p:cNvPr>
              <p:cNvSpPr/>
              <p:nvPr/>
            </p:nvSpPr>
            <p:spPr>
              <a:xfrm>
                <a:off x="3547075" y="2811815"/>
                <a:ext cx="208363" cy="208363"/>
              </a:xfrm>
              <a:prstGeom prst="ellipse">
                <a:avLst/>
              </a:prstGeom>
              <a:solidFill>
                <a:srgbClr val="FEA49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700" dirty="0"/>
              </a:p>
            </p:txBody>
          </p:sp>
        </p:grpSp>
      </p:grpSp>
      <p:sp>
        <p:nvSpPr>
          <p:cNvPr id="71" name="Hình chữ nhật: Góc Tròn 1">
            <a:extLst>
              <a:ext uri="{FF2B5EF4-FFF2-40B4-BE49-F238E27FC236}">
                <a16:creationId xmlns:a16="http://schemas.microsoft.com/office/drawing/2014/main" id="{CF43A624-D277-4EB8-B860-7AA9029D5F73}"/>
              </a:ext>
            </a:extLst>
          </p:cNvPr>
          <p:cNvSpPr/>
          <p:nvPr/>
        </p:nvSpPr>
        <p:spPr>
          <a:xfrm>
            <a:off x="1981064" y="1014436"/>
            <a:ext cx="10477164" cy="242920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6000" kern="0">
                <a:solidFill>
                  <a:srgbClr val="FF0000"/>
                </a:solidFill>
                <a:latin typeface="#9Slide07 IcielCadena" panose="02000503000000020004" pitchFamily="2" charset="0"/>
                <a:cs typeface="#9Slide03 Arima Madurai Black" panose="00000A00000000000000" pitchFamily="2" charset="0"/>
              </a:rPr>
              <a:t>HOẠT ĐỘNG NHÓM</a:t>
            </a:r>
          </a:p>
          <a:p>
            <a:pPr algn="ctr" defTabSz="1371600">
              <a:defRPr/>
            </a:pPr>
            <a:r>
              <a:rPr lang="en-US" sz="4800" kern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Chứng minh tài nguyên khoáng sản nước ta: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2446082" y="5253642"/>
            <a:ext cx="2774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1,3</a:t>
            </a:r>
          </a:p>
          <a:p>
            <a:pPr algn="ctr"/>
            <a:r>
              <a:rPr lang="en-US" sz="4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Khá</a:t>
            </a:r>
            <a:r>
              <a:rPr lang="en-US" sz="4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phong</a:t>
            </a:r>
            <a:r>
              <a:rPr lang="en-US" sz="4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phú</a:t>
            </a:r>
            <a:r>
              <a:rPr lang="en-US" sz="4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và</a:t>
            </a:r>
            <a:r>
              <a:rPr lang="en-US" sz="4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đa</a:t>
            </a:r>
            <a:r>
              <a:rPr lang="en-US" sz="4200" b="1" dirty="0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dạng</a:t>
            </a:r>
            <a:endParaRPr lang="en-US" sz="4200" b="1" dirty="0">
              <a:solidFill>
                <a:schemeClr val="bg1"/>
              </a:solidFill>
              <a:latin typeface="#9Slide02 Noi dung dai" panose="02000000000000000000" pitchFamily="2" charset="0"/>
              <a:ea typeface="#9Slide02 Noi dung dai" panose="02000000000000000000" pitchFamily="2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87E9902-E61F-4317-97FD-90237B84EAF8}"/>
              </a:ext>
            </a:extLst>
          </p:cNvPr>
          <p:cNvSpPr txBox="1"/>
          <p:nvPr/>
        </p:nvSpPr>
        <p:spPr>
          <a:xfrm>
            <a:off x="8170302" y="5226612"/>
            <a:ext cx="27742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2,5</a:t>
            </a:r>
          </a:p>
          <a:p>
            <a:pPr algn="ctr"/>
            <a:r>
              <a:rPr lang="en-US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Các mỏ có quy mô trung bình và nhỏ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A30711F-40BC-42ED-B8A6-A7A8A0F60E57}"/>
              </a:ext>
            </a:extLst>
          </p:cNvPr>
          <p:cNvSpPr txBox="1"/>
          <p:nvPr/>
        </p:nvSpPr>
        <p:spPr>
          <a:xfrm>
            <a:off x="13881536" y="5019899"/>
            <a:ext cx="27742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FF00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NHÓM 4,6 </a:t>
            </a:r>
            <a:r>
              <a:rPr lang="en-US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Phân bố t</a:t>
            </a:r>
            <a:r>
              <a:rPr lang="vi-VN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ư</a:t>
            </a:r>
            <a:r>
              <a:rPr lang="en-US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ơng đối rộng</a:t>
            </a:r>
          </a:p>
        </p:txBody>
      </p:sp>
      <p:pic>
        <p:nvPicPr>
          <p:cNvPr id="3" name="5P">
            <a:hlinkClick r:id="" action="ppaction://media"/>
            <a:extLst>
              <a:ext uri="{FF2B5EF4-FFF2-40B4-BE49-F238E27FC236}">
                <a16:creationId xmlns:a16="http://schemas.microsoft.com/office/drawing/2014/main" id="{A68DEA06-197A-449F-93DB-DE120D9F1D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11422" y="1070246"/>
            <a:ext cx="3396333" cy="22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79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72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2122146" y="2470337"/>
            <a:ext cx="277422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a. Tài nguyên khoáng sản n</a:t>
            </a:r>
            <a:r>
              <a:rPr lang="vi-VN" sz="39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ư</a:t>
            </a:r>
            <a:r>
              <a:rPr lang="en-US" sz="39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ớc ta khá phong phú và đa dạng</a:t>
            </a:r>
          </a:p>
        </p:txBody>
      </p:sp>
      <p:pic>
        <p:nvPicPr>
          <p:cNvPr id="28" name="Picture 2" descr="Entrada de la mina de dibujos animados con minero de oro con pala | Vector  Premium">
            <a:extLst>
              <a:ext uri="{FF2B5EF4-FFF2-40B4-BE49-F238E27FC236}">
                <a16:creationId xmlns:a16="http://schemas.microsoft.com/office/drawing/2014/main" id="{D1420E6C-AAF4-475A-83B5-0B177F4DC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0" b="92611" l="8871" r="91129">
                        <a14:foregroundMark x1="30645" y1="38916" x2="30645" y2="38916"/>
                        <a14:foregroundMark x1="13306" y1="62069" x2="13306" y2="62069"/>
                        <a14:foregroundMark x1="13306" y1="62069" x2="13306" y2="62069"/>
                        <a14:foregroundMark x1="36694" y1="93103" x2="36694" y2="93103"/>
                        <a14:foregroundMark x1="36694" y1="93103" x2="36694" y2="93103"/>
                        <a14:foregroundMark x1="36694" y1="93103" x2="36694" y2="93103"/>
                        <a14:foregroundMark x1="68952" y1="15271" x2="68952" y2="15271"/>
                        <a14:foregroundMark x1="36290" y1="74877" x2="36290" y2="74877"/>
                        <a14:foregroundMark x1="36290" y1="74877" x2="36290" y2="74877"/>
                        <a14:foregroundMark x1="91129" y1="28571" x2="91129" y2="2857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78" y="490640"/>
            <a:ext cx="2430629" cy="198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Hình ảnh 2">
            <a:extLst>
              <a:ext uri="{FF2B5EF4-FFF2-40B4-BE49-F238E27FC236}">
                <a16:creationId xmlns:a16="http://schemas.microsoft.com/office/drawing/2014/main" id="{C55AC4EA-D108-40D3-8539-EFC608D4AE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5" b="89862" l="6615" r="90000">
                        <a14:foregroundMark x1="6615" y1="42857" x2="6615" y2="42857"/>
                        <a14:foregroundMark x1="20769" y1="72965" x2="25692" y2="743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5471" y="2470337"/>
            <a:ext cx="2188718" cy="2192085"/>
          </a:xfrm>
          <a:prstGeom prst="rect">
            <a:avLst/>
          </a:prstGeom>
        </p:spPr>
      </p:pic>
      <p:sp>
        <p:nvSpPr>
          <p:cNvPr id="32" name="Hình chữ nhật: Góc Tròn 5">
            <a:extLst>
              <a:ext uri="{FF2B5EF4-FFF2-40B4-BE49-F238E27FC236}">
                <a16:creationId xmlns:a16="http://schemas.microsoft.com/office/drawing/2014/main" id="{0EF1B40C-4D7B-422E-9B52-4E182422EE12}"/>
              </a:ext>
            </a:extLst>
          </p:cNvPr>
          <p:cNvSpPr/>
          <p:nvPr/>
        </p:nvSpPr>
        <p:spPr>
          <a:xfrm>
            <a:off x="8081292" y="1056595"/>
            <a:ext cx="9000732" cy="1170071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 5000 mỏ và điểm quặng</a:t>
            </a:r>
          </a:p>
        </p:txBody>
      </p:sp>
      <p:sp>
        <p:nvSpPr>
          <p:cNvPr id="33" name="Hình chữ nhật: Góc Tròn 6">
            <a:extLst>
              <a:ext uri="{FF2B5EF4-FFF2-40B4-BE49-F238E27FC236}">
                <a16:creationId xmlns:a16="http://schemas.microsoft.com/office/drawing/2014/main" id="{AA8D9DF0-61BA-49C9-A6D5-22DB92A2C860}"/>
              </a:ext>
            </a:extLst>
          </p:cNvPr>
          <p:cNvSpPr/>
          <p:nvPr/>
        </p:nvSpPr>
        <p:spPr>
          <a:xfrm>
            <a:off x="8337042" y="3288787"/>
            <a:ext cx="7862838" cy="1170071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Hơn 60 loại khoáng sản</a:t>
            </a:r>
          </a:p>
        </p:txBody>
      </p:sp>
      <p:sp>
        <p:nvSpPr>
          <p:cNvPr id="34" name="Hình chữ nhật: Góc Tròn 7">
            <a:extLst>
              <a:ext uri="{FF2B5EF4-FFF2-40B4-BE49-F238E27FC236}">
                <a16:creationId xmlns:a16="http://schemas.microsoft.com/office/drawing/2014/main" id="{63A6E07C-C3D0-4A09-B0FF-B2F55DB4AE16}"/>
              </a:ext>
            </a:extLst>
          </p:cNvPr>
          <p:cNvSpPr/>
          <p:nvPr/>
        </p:nvSpPr>
        <p:spPr>
          <a:xfrm>
            <a:off x="7779333" y="5069339"/>
            <a:ext cx="10526118" cy="1170071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57150" cap="flat" cmpd="sng" algn="ctr">
            <a:noFill/>
            <a:prstDash val="dashDot"/>
            <a:miter lim="800000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 đủ các nhóm khoáng sản chính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F78E91-CE88-4542-A1DF-9349F16BD31A}"/>
              </a:ext>
            </a:extLst>
          </p:cNvPr>
          <p:cNvSpPr/>
          <p:nvPr/>
        </p:nvSpPr>
        <p:spPr>
          <a:xfrm>
            <a:off x="1799186" y="2288078"/>
            <a:ext cx="3564396" cy="4907651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6E2CDDCE-3337-4A8E-9466-DA8D8E5C0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" y="1212434"/>
            <a:ext cx="2490900" cy="2490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0EF13-8A1F-4119-ABF6-3F8DFF9A92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6923" y1="31786" x2="26923" y2="31786"/>
                        <a14:foregroundMark x1="38077" y1="41429" x2="38077" y2="41429"/>
                        <a14:foregroundMark x1="24231" y1="44286" x2="24231" y2="4428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051" y="4218221"/>
            <a:ext cx="2571900" cy="2769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13BD7-39C8-4615-BE65-085CADAEB6F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6" t="5082" r="11324"/>
          <a:stretch/>
        </p:blipFill>
        <p:spPr>
          <a:xfrm>
            <a:off x="7964575" y="6295919"/>
            <a:ext cx="9234167" cy="304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0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2178203" y="3172241"/>
            <a:ext cx="277422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b. Phần lớn các mỏ có quy mô trung bình và nhỏ</a:t>
            </a:r>
          </a:p>
        </p:txBody>
      </p:sp>
      <p:sp>
        <p:nvSpPr>
          <p:cNvPr id="32" name="Hình chữ nhật: Góc Tròn 5">
            <a:extLst>
              <a:ext uri="{FF2B5EF4-FFF2-40B4-BE49-F238E27FC236}">
                <a16:creationId xmlns:a16="http://schemas.microsoft.com/office/drawing/2014/main" id="{0EF1B40C-4D7B-422E-9B52-4E182422EE12}"/>
              </a:ext>
            </a:extLst>
          </p:cNvPr>
          <p:cNvSpPr/>
          <p:nvPr/>
        </p:nvSpPr>
        <p:spPr>
          <a:xfrm>
            <a:off x="7955870" y="1579105"/>
            <a:ext cx="8964996" cy="2838587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6350" cap="flat" cmpd="sng" algn="ctr">
            <a:solidFill>
              <a:schemeClr val="bg1"/>
            </a:solidFill>
            <a:prstDash val="dashDot"/>
            <a:miter lim="800000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Khoáng sản năng lượng có h</a:t>
            </a:r>
            <a:r>
              <a:rPr lang="vi-VN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ơn 3 tỉ t</a:t>
            </a: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</a:t>
            </a:r>
            <a:r>
              <a:rPr lang="vi-VN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 than đá, vài tỉ tấn d</a:t>
            </a: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ầ</a:t>
            </a:r>
            <a:r>
              <a:rPr lang="vi-VN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u mỏ và hàng trăm tỉ m3 khí tự nhiên. </a:t>
            </a:r>
            <a:endParaRPr lang="en-US" sz="4200" kern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Hình chữ nhật: Góc Tròn 6">
            <a:extLst>
              <a:ext uri="{FF2B5EF4-FFF2-40B4-BE49-F238E27FC236}">
                <a16:creationId xmlns:a16="http://schemas.microsoft.com/office/drawing/2014/main" id="{AA8D9DF0-61BA-49C9-A6D5-22DB92A2C860}"/>
              </a:ext>
            </a:extLst>
          </p:cNvPr>
          <p:cNvSpPr/>
          <p:nvPr/>
        </p:nvSpPr>
        <p:spPr>
          <a:xfrm>
            <a:off x="7993059" y="5400795"/>
            <a:ext cx="8927805" cy="2308554"/>
          </a:xfrm>
          <a:custGeom>
            <a:avLst/>
            <a:gdLst>
              <a:gd name="connsiteX0" fmla="*/ 0 w 7017412"/>
              <a:gd name="connsiteY0" fmla="*/ 130010 h 780047"/>
              <a:gd name="connsiteX1" fmla="*/ 130010 w 7017412"/>
              <a:gd name="connsiteY1" fmla="*/ 0 h 780047"/>
              <a:gd name="connsiteX2" fmla="*/ 693126 w 7017412"/>
              <a:gd name="connsiteY2" fmla="*/ 0 h 780047"/>
              <a:gd name="connsiteX3" fmla="*/ 1323816 w 7017412"/>
              <a:gd name="connsiteY3" fmla="*/ 0 h 780047"/>
              <a:gd name="connsiteX4" fmla="*/ 1751784 w 7017412"/>
              <a:gd name="connsiteY4" fmla="*/ 0 h 780047"/>
              <a:gd name="connsiteX5" fmla="*/ 2112178 w 7017412"/>
              <a:gd name="connsiteY5" fmla="*/ 0 h 780047"/>
              <a:gd name="connsiteX6" fmla="*/ 2540146 w 7017412"/>
              <a:gd name="connsiteY6" fmla="*/ 0 h 780047"/>
              <a:gd name="connsiteX7" fmla="*/ 3035689 w 7017412"/>
              <a:gd name="connsiteY7" fmla="*/ 0 h 780047"/>
              <a:gd name="connsiteX8" fmla="*/ 3598805 w 7017412"/>
              <a:gd name="connsiteY8" fmla="*/ 0 h 780047"/>
              <a:gd name="connsiteX9" fmla="*/ 4026773 w 7017412"/>
              <a:gd name="connsiteY9" fmla="*/ 0 h 780047"/>
              <a:gd name="connsiteX10" fmla="*/ 4725037 w 7017412"/>
              <a:gd name="connsiteY10" fmla="*/ 0 h 780047"/>
              <a:gd name="connsiteX11" fmla="*/ 5288153 w 7017412"/>
              <a:gd name="connsiteY11" fmla="*/ 0 h 780047"/>
              <a:gd name="connsiteX12" fmla="*/ 5986416 w 7017412"/>
              <a:gd name="connsiteY12" fmla="*/ 0 h 780047"/>
              <a:gd name="connsiteX13" fmla="*/ 6887402 w 7017412"/>
              <a:gd name="connsiteY13" fmla="*/ 0 h 780047"/>
              <a:gd name="connsiteX14" fmla="*/ 7017412 w 7017412"/>
              <a:gd name="connsiteY14" fmla="*/ 130010 h 780047"/>
              <a:gd name="connsiteX15" fmla="*/ 7017412 w 7017412"/>
              <a:gd name="connsiteY15" fmla="*/ 650037 h 780047"/>
              <a:gd name="connsiteX16" fmla="*/ 6887402 w 7017412"/>
              <a:gd name="connsiteY16" fmla="*/ 780047 h 780047"/>
              <a:gd name="connsiteX17" fmla="*/ 6256712 w 7017412"/>
              <a:gd name="connsiteY17" fmla="*/ 780047 h 780047"/>
              <a:gd name="connsiteX18" fmla="*/ 5693596 w 7017412"/>
              <a:gd name="connsiteY18" fmla="*/ 780047 h 780047"/>
              <a:gd name="connsiteX19" fmla="*/ 4995332 w 7017412"/>
              <a:gd name="connsiteY19" fmla="*/ 780047 h 780047"/>
              <a:gd name="connsiteX20" fmla="*/ 4499790 w 7017412"/>
              <a:gd name="connsiteY20" fmla="*/ 780047 h 780047"/>
              <a:gd name="connsiteX21" fmla="*/ 4071822 w 7017412"/>
              <a:gd name="connsiteY21" fmla="*/ 780047 h 780047"/>
              <a:gd name="connsiteX22" fmla="*/ 3508706 w 7017412"/>
              <a:gd name="connsiteY22" fmla="*/ 780047 h 780047"/>
              <a:gd name="connsiteX23" fmla="*/ 2878016 w 7017412"/>
              <a:gd name="connsiteY23" fmla="*/ 780047 h 780047"/>
              <a:gd name="connsiteX24" fmla="*/ 2179752 w 7017412"/>
              <a:gd name="connsiteY24" fmla="*/ 780047 h 780047"/>
              <a:gd name="connsiteX25" fmla="*/ 1549062 w 7017412"/>
              <a:gd name="connsiteY25" fmla="*/ 780047 h 780047"/>
              <a:gd name="connsiteX26" fmla="*/ 850798 w 7017412"/>
              <a:gd name="connsiteY26" fmla="*/ 780047 h 780047"/>
              <a:gd name="connsiteX27" fmla="*/ 130010 w 7017412"/>
              <a:gd name="connsiteY27" fmla="*/ 780047 h 780047"/>
              <a:gd name="connsiteX28" fmla="*/ 0 w 7017412"/>
              <a:gd name="connsiteY28" fmla="*/ 650037 h 780047"/>
              <a:gd name="connsiteX29" fmla="*/ 0 w 7017412"/>
              <a:gd name="connsiteY29" fmla="*/ 130010 h 78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017412" h="780047" fill="none" extrusionOk="0">
                <a:moveTo>
                  <a:pt x="0" y="130010"/>
                </a:moveTo>
                <a:cubicBezTo>
                  <a:pt x="2369" y="60404"/>
                  <a:pt x="69803" y="-6934"/>
                  <a:pt x="130010" y="0"/>
                </a:cubicBezTo>
                <a:cubicBezTo>
                  <a:pt x="339836" y="-12715"/>
                  <a:pt x="567580" y="61913"/>
                  <a:pt x="693126" y="0"/>
                </a:cubicBezTo>
                <a:cubicBezTo>
                  <a:pt x="818672" y="-61913"/>
                  <a:pt x="1038630" y="17544"/>
                  <a:pt x="1323816" y="0"/>
                </a:cubicBezTo>
                <a:cubicBezTo>
                  <a:pt x="1609002" y="-17544"/>
                  <a:pt x="1611590" y="8556"/>
                  <a:pt x="1751784" y="0"/>
                </a:cubicBezTo>
                <a:cubicBezTo>
                  <a:pt x="1891978" y="-8556"/>
                  <a:pt x="2018281" y="25291"/>
                  <a:pt x="2112178" y="0"/>
                </a:cubicBezTo>
                <a:cubicBezTo>
                  <a:pt x="2206075" y="-25291"/>
                  <a:pt x="2343048" y="46127"/>
                  <a:pt x="2540146" y="0"/>
                </a:cubicBezTo>
                <a:cubicBezTo>
                  <a:pt x="2737244" y="-46127"/>
                  <a:pt x="2895308" y="15251"/>
                  <a:pt x="3035689" y="0"/>
                </a:cubicBezTo>
                <a:cubicBezTo>
                  <a:pt x="3176070" y="-15251"/>
                  <a:pt x="3368156" y="23602"/>
                  <a:pt x="3598805" y="0"/>
                </a:cubicBezTo>
                <a:cubicBezTo>
                  <a:pt x="3829454" y="-23602"/>
                  <a:pt x="3916776" y="5703"/>
                  <a:pt x="4026773" y="0"/>
                </a:cubicBezTo>
                <a:cubicBezTo>
                  <a:pt x="4136770" y="-5703"/>
                  <a:pt x="4502282" y="48841"/>
                  <a:pt x="4725037" y="0"/>
                </a:cubicBezTo>
                <a:cubicBezTo>
                  <a:pt x="4947792" y="-48841"/>
                  <a:pt x="5152466" y="21077"/>
                  <a:pt x="5288153" y="0"/>
                </a:cubicBezTo>
                <a:cubicBezTo>
                  <a:pt x="5423840" y="-21077"/>
                  <a:pt x="5754782" y="83440"/>
                  <a:pt x="5986416" y="0"/>
                </a:cubicBezTo>
                <a:cubicBezTo>
                  <a:pt x="6218050" y="-83440"/>
                  <a:pt x="6595855" y="27485"/>
                  <a:pt x="6887402" y="0"/>
                </a:cubicBezTo>
                <a:cubicBezTo>
                  <a:pt x="6957983" y="4476"/>
                  <a:pt x="7027017" y="42032"/>
                  <a:pt x="7017412" y="130010"/>
                </a:cubicBezTo>
                <a:cubicBezTo>
                  <a:pt x="7079482" y="240545"/>
                  <a:pt x="6992154" y="404119"/>
                  <a:pt x="7017412" y="650037"/>
                </a:cubicBezTo>
                <a:cubicBezTo>
                  <a:pt x="7017961" y="716289"/>
                  <a:pt x="6959941" y="777872"/>
                  <a:pt x="6887402" y="780047"/>
                </a:cubicBezTo>
                <a:cubicBezTo>
                  <a:pt x="6657307" y="852299"/>
                  <a:pt x="6417353" y="720150"/>
                  <a:pt x="6256712" y="780047"/>
                </a:cubicBezTo>
                <a:cubicBezTo>
                  <a:pt x="6096071" y="839944"/>
                  <a:pt x="5837624" y="771769"/>
                  <a:pt x="5693596" y="780047"/>
                </a:cubicBezTo>
                <a:cubicBezTo>
                  <a:pt x="5549568" y="788325"/>
                  <a:pt x="5259052" y="730987"/>
                  <a:pt x="4995332" y="780047"/>
                </a:cubicBezTo>
                <a:cubicBezTo>
                  <a:pt x="4731612" y="829107"/>
                  <a:pt x="4616368" y="770277"/>
                  <a:pt x="4499790" y="780047"/>
                </a:cubicBezTo>
                <a:cubicBezTo>
                  <a:pt x="4383212" y="789817"/>
                  <a:pt x="4197942" y="755974"/>
                  <a:pt x="4071822" y="780047"/>
                </a:cubicBezTo>
                <a:cubicBezTo>
                  <a:pt x="3945702" y="804120"/>
                  <a:pt x="3696791" y="772507"/>
                  <a:pt x="3508706" y="780047"/>
                </a:cubicBezTo>
                <a:cubicBezTo>
                  <a:pt x="3320621" y="787587"/>
                  <a:pt x="3162352" y="761232"/>
                  <a:pt x="2878016" y="780047"/>
                </a:cubicBezTo>
                <a:cubicBezTo>
                  <a:pt x="2593680" y="798862"/>
                  <a:pt x="2397927" y="746859"/>
                  <a:pt x="2179752" y="780047"/>
                </a:cubicBezTo>
                <a:cubicBezTo>
                  <a:pt x="1961577" y="813235"/>
                  <a:pt x="1796859" y="734882"/>
                  <a:pt x="1549062" y="780047"/>
                </a:cubicBezTo>
                <a:cubicBezTo>
                  <a:pt x="1301265" y="825212"/>
                  <a:pt x="1169564" y="742001"/>
                  <a:pt x="850798" y="780047"/>
                </a:cubicBezTo>
                <a:cubicBezTo>
                  <a:pt x="532032" y="818093"/>
                  <a:pt x="474583" y="697506"/>
                  <a:pt x="130010" y="780047"/>
                </a:cubicBezTo>
                <a:cubicBezTo>
                  <a:pt x="64172" y="773871"/>
                  <a:pt x="-3478" y="733560"/>
                  <a:pt x="0" y="650037"/>
                </a:cubicBezTo>
                <a:cubicBezTo>
                  <a:pt x="-38865" y="527976"/>
                  <a:pt x="53881" y="333743"/>
                  <a:pt x="0" y="130010"/>
                </a:cubicBezTo>
                <a:close/>
              </a:path>
              <a:path w="7017412" h="780047" stroke="0" extrusionOk="0">
                <a:moveTo>
                  <a:pt x="0" y="130010"/>
                </a:moveTo>
                <a:cubicBezTo>
                  <a:pt x="-9578" y="52299"/>
                  <a:pt x="55100" y="1166"/>
                  <a:pt x="130010" y="0"/>
                </a:cubicBezTo>
                <a:cubicBezTo>
                  <a:pt x="270119" y="-62425"/>
                  <a:pt x="634857" y="54912"/>
                  <a:pt x="828274" y="0"/>
                </a:cubicBezTo>
                <a:cubicBezTo>
                  <a:pt x="1021691" y="-54912"/>
                  <a:pt x="1154496" y="42839"/>
                  <a:pt x="1323816" y="0"/>
                </a:cubicBezTo>
                <a:cubicBezTo>
                  <a:pt x="1493136" y="-42839"/>
                  <a:pt x="1571127" y="20004"/>
                  <a:pt x="1751784" y="0"/>
                </a:cubicBezTo>
                <a:cubicBezTo>
                  <a:pt x="1932441" y="-20004"/>
                  <a:pt x="2236874" y="52378"/>
                  <a:pt x="2382474" y="0"/>
                </a:cubicBezTo>
                <a:cubicBezTo>
                  <a:pt x="2528074" y="-52378"/>
                  <a:pt x="2701825" y="54798"/>
                  <a:pt x="2878016" y="0"/>
                </a:cubicBezTo>
                <a:cubicBezTo>
                  <a:pt x="3054207" y="-54798"/>
                  <a:pt x="3321399" y="82167"/>
                  <a:pt x="3576280" y="0"/>
                </a:cubicBezTo>
                <a:cubicBezTo>
                  <a:pt x="3831161" y="-82167"/>
                  <a:pt x="3834989" y="23280"/>
                  <a:pt x="4004248" y="0"/>
                </a:cubicBezTo>
                <a:cubicBezTo>
                  <a:pt x="4173507" y="-23280"/>
                  <a:pt x="4414407" y="38321"/>
                  <a:pt x="4702512" y="0"/>
                </a:cubicBezTo>
                <a:cubicBezTo>
                  <a:pt x="4990617" y="-38321"/>
                  <a:pt x="4888216" y="9204"/>
                  <a:pt x="5062906" y="0"/>
                </a:cubicBezTo>
                <a:cubicBezTo>
                  <a:pt x="5237596" y="-9204"/>
                  <a:pt x="5507811" y="55881"/>
                  <a:pt x="5626022" y="0"/>
                </a:cubicBezTo>
                <a:cubicBezTo>
                  <a:pt x="5744233" y="-55881"/>
                  <a:pt x="6018705" y="50285"/>
                  <a:pt x="6189138" y="0"/>
                </a:cubicBezTo>
                <a:cubicBezTo>
                  <a:pt x="6359571" y="-50285"/>
                  <a:pt x="6545693" y="61209"/>
                  <a:pt x="6887402" y="0"/>
                </a:cubicBezTo>
                <a:cubicBezTo>
                  <a:pt x="6965478" y="7685"/>
                  <a:pt x="7019995" y="55946"/>
                  <a:pt x="7017412" y="130010"/>
                </a:cubicBezTo>
                <a:cubicBezTo>
                  <a:pt x="7020587" y="288321"/>
                  <a:pt x="7011400" y="526064"/>
                  <a:pt x="7017412" y="650037"/>
                </a:cubicBezTo>
                <a:cubicBezTo>
                  <a:pt x="7006038" y="711123"/>
                  <a:pt x="6952322" y="769758"/>
                  <a:pt x="6887402" y="780047"/>
                </a:cubicBezTo>
                <a:cubicBezTo>
                  <a:pt x="6684608" y="854736"/>
                  <a:pt x="6444729" y="713184"/>
                  <a:pt x="6256712" y="780047"/>
                </a:cubicBezTo>
                <a:cubicBezTo>
                  <a:pt x="6068695" y="846910"/>
                  <a:pt x="6029922" y="741078"/>
                  <a:pt x="5896318" y="780047"/>
                </a:cubicBezTo>
                <a:cubicBezTo>
                  <a:pt x="5762714" y="819016"/>
                  <a:pt x="5603324" y="738250"/>
                  <a:pt x="5468350" y="780047"/>
                </a:cubicBezTo>
                <a:cubicBezTo>
                  <a:pt x="5333376" y="821844"/>
                  <a:pt x="5103155" y="741682"/>
                  <a:pt x="4770086" y="780047"/>
                </a:cubicBezTo>
                <a:cubicBezTo>
                  <a:pt x="4437017" y="818412"/>
                  <a:pt x="4406161" y="767779"/>
                  <a:pt x="4206970" y="780047"/>
                </a:cubicBezTo>
                <a:cubicBezTo>
                  <a:pt x="4007779" y="792315"/>
                  <a:pt x="3898903" y="752428"/>
                  <a:pt x="3779002" y="780047"/>
                </a:cubicBezTo>
                <a:cubicBezTo>
                  <a:pt x="3659101" y="807666"/>
                  <a:pt x="3375314" y="734269"/>
                  <a:pt x="3215886" y="780047"/>
                </a:cubicBezTo>
                <a:cubicBezTo>
                  <a:pt x="3056458" y="825825"/>
                  <a:pt x="2986321" y="740919"/>
                  <a:pt x="2855491" y="780047"/>
                </a:cubicBezTo>
                <a:cubicBezTo>
                  <a:pt x="2724661" y="819175"/>
                  <a:pt x="2607335" y="767637"/>
                  <a:pt x="2495097" y="780047"/>
                </a:cubicBezTo>
                <a:cubicBezTo>
                  <a:pt x="2382859" y="792457"/>
                  <a:pt x="2157291" y="718118"/>
                  <a:pt x="1931981" y="780047"/>
                </a:cubicBezTo>
                <a:cubicBezTo>
                  <a:pt x="1706671" y="841976"/>
                  <a:pt x="1683085" y="759070"/>
                  <a:pt x="1504013" y="780047"/>
                </a:cubicBezTo>
                <a:cubicBezTo>
                  <a:pt x="1324941" y="801024"/>
                  <a:pt x="1070400" y="734158"/>
                  <a:pt x="873323" y="780047"/>
                </a:cubicBezTo>
                <a:cubicBezTo>
                  <a:pt x="676246" y="825936"/>
                  <a:pt x="439971" y="748385"/>
                  <a:pt x="130010" y="780047"/>
                </a:cubicBezTo>
                <a:cubicBezTo>
                  <a:pt x="56935" y="784012"/>
                  <a:pt x="-825" y="719242"/>
                  <a:pt x="0" y="650037"/>
                </a:cubicBezTo>
                <a:cubicBezTo>
                  <a:pt x="-28553" y="436616"/>
                  <a:pt x="13265" y="302617"/>
                  <a:pt x="0" y="130010"/>
                </a:cubicBezTo>
                <a:close/>
              </a:path>
            </a:pathLst>
          </a:custGeom>
          <a:noFill/>
          <a:ln w="6350" cap="flat" cmpd="sng" algn="ctr">
            <a:solidFill>
              <a:schemeClr val="bg1"/>
            </a:solidFill>
            <a:prstDash val="dashDot"/>
            <a:miter lim="800000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</a:t>
            </a:r>
            <a:r>
              <a:rPr lang="vi-VN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ó một số loại khoáng sản có trữ lượng lớn trên thế giới như b</a:t>
            </a:r>
            <a:r>
              <a:rPr lang="en-US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</a:t>
            </a:r>
            <a:r>
              <a:rPr lang="vi-VN" sz="4200" kern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-xit, đất hiếm, titan.</a:t>
            </a:r>
            <a:endParaRPr lang="en-US" sz="4200" kern="0">
              <a:solidFill>
                <a:srgbClr val="FFFF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F78E91-CE88-4542-A1DF-9349F16BD31A}"/>
              </a:ext>
            </a:extLst>
          </p:cNvPr>
          <p:cNvSpPr/>
          <p:nvPr/>
        </p:nvSpPr>
        <p:spPr>
          <a:xfrm>
            <a:off x="1799186" y="2288078"/>
            <a:ext cx="3564396" cy="4907651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6E2CDDCE-3337-4A8E-9466-DA8D8E5C0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878" y="1212434"/>
            <a:ext cx="2490900" cy="2490900"/>
          </a:xfrm>
          <a:prstGeom prst="rect">
            <a:avLst/>
          </a:prstGeom>
        </p:spPr>
      </p:pic>
      <p:cxnSp>
        <p:nvCxnSpPr>
          <p:cNvPr id="7" name="Connector: Curved 6">
            <a:extLst>
              <a:ext uri="{FF2B5EF4-FFF2-40B4-BE49-F238E27FC236}">
                <a16:creationId xmlns:a16="http://schemas.microsoft.com/office/drawing/2014/main" id="{A6016B31-9BCA-4156-AF11-DE484C59BDE9}"/>
              </a:ext>
            </a:extLst>
          </p:cNvPr>
          <p:cNvCxnSpPr>
            <a:stCxn id="3" idx="3"/>
          </p:cNvCxnSpPr>
          <p:nvPr/>
        </p:nvCxnSpPr>
        <p:spPr>
          <a:xfrm flipV="1">
            <a:off x="5363582" y="3172241"/>
            <a:ext cx="2629478" cy="1569663"/>
          </a:xfrm>
          <a:prstGeom prst="curvedConnector3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338ABCCE-CB76-43CD-B5A9-E0BB05FFE6EC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363582" y="4741904"/>
            <a:ext cx="2629478" cy="1798259"/>
          </a:xfrm>
          <a:prstGeom prst="curvedConnector3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7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4">
            <a:extLst>
              <a:ext uri="{FF2B5EF4-FFF2-40B4-BE49-F238E27FC236}">
                <a16:creationId xmlns:a16="http://schemas.microsoft.com/office/drawing/2014/main" id="{C947E1C3-A26C-4876-8D96-B1D0166491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76" r="-3" b="8521"/>
          <a:stretch/>
        </p:blipFill>
        <p:spPr>
          <a:xfrm>
            <a:off x="13450818" y="5547103"/>
            <a:ext cx="3700863" cy="27424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Hình ảnh 3">
            <a:extLst>
              <a:ext uri="{FF2B5EF4-FFF2-40B4-BE49-F238E27FC236}">
                <a16:creationId xmlns:a16="http://schemas.microsoft.com/office/drawing/2014/main" id="{0DBACD69-E66E-4F49-B10C-FCA57A8A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876"/>
          <a:stretch/>
        </p:blipFill>
        <p:spPr>
          <a:xfrm>
            <a:off x="8975198" y="3684975"/>
            <a:ext cx="3383208" cy="3366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8ABF065A-A54A-48BA-B2B4-DDED84B74EC2}"/>
              </a:ext>
            </a:extLst>
          </p:cNvPr>
          <p:cNvSpPr txBox="1"/>
          <p:nvPr/>
        </p:nvSpPr>
        <p:spPr>
          <a:xfrm>
            <a:off x="1100438" y="882345"/>
            <a:ext cx="2986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37B450F8-A3B7-4FA5-8068-B9F9A025547A}"/>
              </a:ext>
            </a:extLst>
          </p:cNvPr>
          <p:cNvSpPr txBox="1"/>
          <p:nvPr/>
        </p:nvSpPr>
        <p:spPr>
          <a:xfrm>
            <a:off x="1256754" y="5390462"/>
            <a:ext cx="369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Đất hiếm</a:t>
            </a: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38F6C2AE-6073-43EE-9669-367AFD64195E}"/>
              </a:ext>
            </a:extLst>
          </p:cNvPr>
          <p:cNvSpPr txBox="1"/>
          <p:nvPr/>
        </p:nvSpPr>
        <p:spPr>
          <a:xfrm>
            <a:off x="4951629" y="1670637"/>
            <a:ext cx="2986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17" name="Hộp Văn bản 12">
            <a:extLst>
              <a:ext uri="{FF2B5EF4-FFF2-40B4-BE49-F238E27FC236}">
                <a16:creationId xmlns:a16="http://schemas.microsoft.com/office/drawing/2014/main" id="{52CB2D89-F75F-4BB8-8F53-9467E146BA9B}"/>
              </a:ext>
            </a:extLst>
          </p:cNvPr>
          <p:cNvSpPr txBox="1"/>
          <p:nvPr/>
        </p:nvSpPr>
        <p:spPr>
          <a:xfrm>
            <a:off x="5517992" y="6347786"/>
            <a:ext cx="408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Bô xít</a:t>
            </a:r>
          </a:p>
        </p:txBody>
      </p:sp>
      <p:sp>
        <p:nvSpPr>
          <p:cNvPr id="18" name="Hộp Văn bản 13">
            <a:extLst>
              <a:ext uri="{FF2B5EF4-FFF2-40B4-BE49-F238E27FC236}">
                <a16:creationId xmlns:a16="http://schemas.microsoft.com/office/drawing/2014/main" id="{6F40B1C1-04CB-42EB-B5C1-FD56BAACFABE}"/>
              </a:ext>
            </a:extLst>
          </p:cNvPr>
          <p:cNvSpPr txBox="1"/>
          <p:nvPr/>
        </p:nvSpPr>
        <p:spPr>
          <a:xfrm>
            <a:off x="9597620" y="2481626"/>
            <a:ext cx="5230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1</a:t>
            </a:r>
            <a:r>
              <a:rPr lang="en-US" sz="48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ĐNA</a:t>
            </a:r>
          </a:p>
        </p:txBody>
      </p:sp>
      <p:sp>
        <p:nvSpPr>
          <p:cNvPr id="19" name="Hộp Văn bản 14">
            <a:extLst>
              <a:ext uri="{FF2B5EF4-FFF2-40B4-BE49-F238E27FC236}">
                <a16:creationId xmlns:a16="http://schemas.microsoft.com/office/drawing/2014/main" id="{DDF5E9F4-7EDC-49AA-8DFA-A10106B390A6}"/>
              </a:ext>
            </a:extLst>
          </p:cNvPr>
          <p:cNvSpPr txBox="1"/>
          <p:nvPr/>
        </p:nvSpPr>
        <p:spPr>
          <a:xfrm>
            <a:off x="10067610" y="7020038"/>
            <a:ext cx="369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Sắt</a:t>
            </a: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FCD2FF0B-085F-4454-A1BA-502482550AC5}"/>
              </a:ext>
            </a:extLst>
          </p:cNvPr>
          <p:cNvSpPr txBox="1"/>
          <p:nvPr/>
        </p:nvSpPr>
        <p:spPr>
          <a:xfrm>
            <a:off x="13532055" y="2800590"/>
            <a:ext cx="52307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</a:t>
            </a:r>
            <a:r>
              <a:rPr lang="en-US" sz="4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Đông Nam Á</a:t>
            </a:r>
          </a:p>
          <a:p>
            <a:r>
              <a:rPr lang="en-US" sz="54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3</a:t>
            </a:r>
            <a:r>
              <a:rPr lang="en-US" sz="4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Châu Á</a:t>
            </a:r>
          </a:p>
          <a:p>
            <a:r>
              <a:rPr lang="en-US" sz="54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28</a:t>
            </a:r>
            <a:r>
              <a:rPr lang="en-US" sz="4200">
                <a:solidFill>
                  <a:schemeClr val="bg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Thế giới</a:t>
            </a:r>
          </a:p>
        </p:txBody>
      </p:sp>
      <p:sp>
        <p:nvSpPr>
          <p:cNvPr id="21" name="Hộp Văn bản 16">
            <a:extLst>
              <a:ext uri="{FF2B5EF4-FFF2-40B4-BE49-F238E27FC236}">
                <a16:creationId xmlns:a16="http://schemas.microsoft.com/office/drawing/2014/main" id="{9E269A81-C5DD-4245-B3A4-4DD829365AAB}"/>
              </a:ext>
            </a:extLst>
          </p:cNvPr>
          <p:cNvSpPr txBox="1"/>
          <p:nvPr/>
        </p:nvSpPr>
        <p:spPr>
          <a:xfrm>
            <a:off x="14158497" y="8474593"/>
            <a:ext cx="369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FF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Dầu khí</a:t>
            </a:r>
          </a:p>
        </p:txBody>
      </p:sp>
      <p:sp>
        <p:nvSpPr>
          <p:cNvPr id="22" name="Hình chữ nhật: Góc Tròn 17">
            <a:extLst>
              <a:ext uri="{FF2B5EF4-FFF2-40B4-BE49-F238E27FC236}">
                <a16:creationId xmlns:a16="http://schemas.microsoft.com/office/drawing/2014/main" id="{9ACFE425-85CC-4472-8488-A450FC89C4F8}"/>
              </a:ext>
            </a:extLst>
          </p:cNvPr>
          <p:cNvSpPr/>
          <p:nvPr/>
        </p:nvSpPr>
        <p:spPr>
          <a:xfrm>
            <a:off x="970185" y="8240926"/>
            <a:ext cx="11535156" cy="1077647"/>
          </a:xfrm>
          <a:prstGeom prst="roundRect">
            <a:avLst/>
          </a:prstGeom>
          <a:noFill/>
          <a:ln w="57150" cap="flat" cmpd="sng" algn="ctr">
            <a:noFill/>
            <a:prstDash val="dashDot"/>
            <a:miter lim="800000"/>
          </a:ln>
          <a:effectLst/>
        </p:spPr>
        <p:txBody>
          <a:bodyPr rtlCol="0" anchor="ctr"/>
          <a:lstStyle/>
          <a:p>
            <a:pPr defTabSz="1371600">
              <a:defRPr/>
            </a:pPr>
            <a:r>
              <a:rPr lang="en-US" sz="4200" kern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 một số loại khoáng sản có trữ lượng lớn trên thế giới và khu vực.</a:t>
            </a:r>
          </a:p>
        </p:txBody>
      </p:sp>
      <p:pic>
        <p:nvPicPr>
          <p:cNvPr id="23" name="Hình ảnh 1">
            <a:extLst>
              <a:ext uri="{FF2B5EF4-FFF2-40B4-BE49-F238E27FC236}">
                <a16:creationId xmlns:a16="http://schemas.microsoft.com/office/drawing/2014/main" id="{1A0380F7-04A8-431C-9E4D-55D96F22CB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43" b="8015"/>
          <a:stretch/>
        </p:blipFill>
        <p:spPr>
          <a:xfrm>
            <a:off x="898314" y="2293885"/>
            <a:ext cx="3129978" cy="3100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Việt Nam sở hữu trữ lượng quặng bôxít lớn thứ hai thế giới">
            <a:extLst>
              <a:ext uri="{FF2B5EF4-FFF2-40B4-BE49-F238E27FC236}">
                <a16:creationId xmlns:a16="http://schemas.microsoft.com/office/drawing/2014/main" id="{94997C9A-C33F-4597-B183-29D9E6912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630" y="3145378"/>
            <a:ext cx="3100232" cy="31002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92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EDF3C5-E08E-486C-9DA4-494815B215FB}"/>
              </a:ext>
            </a:extLst>
          </p:cNvPr>
          <p:cNvSpPr/>
          <p:nvPr/>
        </p:nvSpPr>
        <p:spPr>
          <a:xfrm>
            <a:off x="5858136" y="2531793"/>
            <a:ext cx="4657464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006666"/>
                </a:solidFill>
              </a:rPr>
              <a:t>Vùng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thềm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lục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địa</a:t>
            </a:r>
            <a:endParaRPr lang="en-US" sz="4200" dirty="0">
              <a:solidFill>
                <a:srgbClr val="006666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95730-A503-475C-B015-68233D215315}"/>
              </a:ext>
            </a:extLst>
          </p:cNvPr>
          <p:cNvSpPr txBox="1"/>
          <p:nvPr/>
        </p:nvSpPr>
        <p:spPr>
          <a:xfrm>
            <a:off x="34938" y="1051066"/>
            <a:ext cx="133934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c. Khoáng sản phân bố t</a:t>
            </a:r>
            <a:r>
              <a:rPr lang="vi-VN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ư</a:t>
            </a:r>
            <a:r>
              <a:rPr lang="en-US" sz="4200" b="1">
                <a:solidFill>
                  <a:schemeClr val="bg1"/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rPr>
              <a:t>ơng đối rộng</a:t>
            </a:r>
          </a:p>
        </p:txBody>
      </p:sp>
      <p:pic>
        <p:nvPicPr>
          <p:cNvPr id="35" name="Hình ảnh 4">
            <a:extLst>
              <a:ext uri="{FF2B5EF4-FFF2-40B4-BE49-F238E27FC236}">
                <a16:creationId xmlns:a16="http://schemas.microsoft.com/office/drawing/2014/main" id="{6E2CDDCE-3337-4A8E-9466-DA8D8E5C0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52" y="498984"/>
            <a:ext cx="1842828" cy="18428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ECA8B9-E14F-480F-88CA-5860E74B0E5A}"/>
              </a:ext>
            </a:extLst>
          </p:cNvPr>
          <p:cNvSpPr/>
          <p:nvPr/>
        </p:nvSpPr>
        <p:spPr>
          <a:xfrm>
            <a:off x="1263738" y="2531793"/>
            <a:ext cx="4908462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006666"/>
                </a:solidFill>
              </a:rPr>
              <a:t>Dầu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mỏ</a:t>
            </a:r>
            <a:r>
              <a:rPr lang="en-US" sz="4200" dirty="0">
                <a:solidFill>
                  <a:srgbClr val="006666"/>
                </a:solidFill>
              </a:rPr>
              <a:t>, </a:t>
            </a:r>
            <a:r>
              <a:rPr lang="en-US" sz="4200" dirty="0" err="1">
                <a:solidFill>
                  <a:srgbClr val="006666"/>
                </a:solidFill>
              </a:rPr>
              <a:t>khí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tự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nhiên</a:t>
            </a:r>
            <a:endParaRPr lang="en-US" sz="4200" dirty="0">
              <a:solidFill>
                <a:srgbClr val="006666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E43E27B-E8BE-4F73-8072-428D25C02255}"/>
              </a:ext>
            </a:extLst>
          </p:cNvPr>
          <p:cNvSpPr/>
          <p:nvPr/>
        </p:nvSpPr>
        <p:spPr>
          <a:xfrm>
            <a:off x="5781936" y="3901428"/>
            <a:ext cx="4733664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006666"/>
                </a:solidFill>
              </a:rPr>
              <a:t>Vùng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Đông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Bắc</a:t>
            </a:r>
            <a:endParaRPr lang="en-US" sz="4200" dirty="0">
              <a:solidFill>
                <a:srgbClr val="006666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9CACD7-72BF-4122-ACCB-148609A51766}"/>
              </a:ext>
            </a:extLst>
          </p:cNvPr>
          <p:cNvSpPr/>
          <p:nvPr/>
        </p:nvSpPr>
        <p:spPr>
          <a:xfrm>
            <a:off x="1263738" y="3914562"/>
            <a:ext cx="4908462" cy="82575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rgbClr val="006666"/>
                </a:solidFill>
              </a:rPr>
              <a:t>Than đá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B73FE6C-14E2-4934-A005-EC2A1F6C1E0E}"/>
              </a:ext>
            </a:extLst>
          </p:cNvPr>
          <p:cNvSpPr/>
          <p:nvPr/>
        </p:nvSpPr>
        <p:spPr>
          <a:xfrm>
            <a:off x="5257800" y="5191272"/>
            <a:ext cx="5257800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006666"/>
                </a:solidFill>
              </a:rPr>
              <a:t>Vùng</a:t>
            </a:r>
            <a:r>
              <a:rPr lang="en-US" sz="4200" dirty="0">
                <a:solidFill>
                  <a:srgbClr val="006666"/>
                </a:solidFill>
              </a:rPr>
              <a:t> ĐB </a:t>
            </a:r>
            <a:r>
              <a:rPr lang="en-US" sz="4200" dirty="0" err="1">
                <a:solidFill>
                  <a:srgbClr val="006666"/>
                </a:solidFill>
              </a:rPr>
              <a:t>sông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Hồng</a:t>
            </a:r>
            <a:endParaRPr lang="en-US" sz="4200" dirty="0">
              <a:solidFill>
                <a:srgbClr val="006666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A1D42B8-4593-4936-83D2-FB00C6472911}"/>
              </a:ext>
            </a:extLst>
          </p:cNvPr>
          <p:cNvSpPr/>
          <p:nvPr/>
        </p:nvSpPr>
        <p:spPr>
          <a:xfrm>
            <a:off x="1353444" y="5191272"/>
            <a:ext cx="4209156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rgbClr val="006666"/>
                </a:solidFill>
              </a:rPr>
              <a:t>Than nâu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EF7F726-8A6F-4E2F-B427-AFA760191151}"/>
              </a:ext>
            </a:extLst>
          </p:cNvPr>
          <p:cNvSpPr/>
          <p:nvPr/>
        </p:nvSpPr>
        <p:spPr>
          <a:xfrm>
            <a:off x="5562600" y="6526929"/>
            <a:ext cx="4953000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rgbClr val="006666"/>
                </a:solidFill>
              </a:rPr>
              <a:t>Vùng DH miền Trung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8900A97-0E80-4CAD-813C-AC14B009931D}"/>
              </a:ext>
            </a:extLst>
          </p:cNvPr>
          <p:cNvSpPr/>
          <p:nvPr/>
        </p:nvSpPr>
        <p:spPr>
          <a:xfrm>
            <a:off x="1353444" y="6526929"/>
            <a:ext cx="4428492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rgbClr val="006666"/>
                </a:solidFill>
              </a:rPr>
              <a:t>Ti tan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CA5FC80-B8E8-4EF8-B3A0-3B087CC3151A}"/>
              </a:ext>
            </a:extLst>
          </p:cNvPr>
          <p:cNvSpPr/>
          <p:nvPr/>
        </p:nvSpPr>
        <p:spPr>
          <a:xfrm>
            <a:off x="5869022" y="8073515"/>
            <a:ext cx="4646578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dirty="0" err="1">
                <a:solidFill>
                  <a:srgbClr val="006666"/>
                </a:solidFill>
              </a:rPr>
              <a:t>Vùng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Tây</a:t>
            </a:r>
            <a:r>
              <a:rPr lang="en-US" sz="4200" dirty="0">
                <a:solidFill>
                  <a:srgbClr val="006666"/>
                </a:solidFill>
              </a:rPr>
              <a:t> </a:t>
            </a:r>
            <a:r>
              <a:rPr lang="en-US" sz="4200" dirty="0" err="1">
                <a:solidFill>
                  <a:srgbClr val="006666"/>
                </a:solidFill>
              </a:rPr>
              <a:t>Nguyên</a:t>
            </a:r>
            <a:endParaRPr lang="en-US" sz="4200" dirty="0">
              <a:solidFill>
                <a:srgbClr val="006666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FBA3C9B-44D1-43DB-9E0A-0EA5C538A2A1}"/>
              </a:ext>
            </a:extLst>
          </p:cNvPr>
          <p:cNvSpPr/>
          <p:nvPr/>
        </p:nvSpPr>
        <p:spPr>
          <a:xfrm>
            <a:off x="1353444" y="8073516"/>
            <a:ext cx="4818756" cy="83888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>
                <a:solidFill>
                  <a:srgbClr val="006666"/>
                </a:solidFill>
              </a:rPr>
              <a:t>Bô xít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28C44E-C685-4BFA-98D7-28CDDC4B3C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657784"/>
            <a:ext cx="6143317" cy="890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7" grpId="0" animBg="1"/>
      <p:bldP spid="38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17547-1A3C-4B1E-8E59-C70D2C32C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1056" y="7627776"/>
            <a:ext cx="2376264" cy="2376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28C44E-C685-4BFA-98D7-28CDDC4B3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90436" y="499356"/>
            <a:ext cx="5992343" cy="9139944"/>
          </a:xfrm>
          <a:prstGeom prst="rect">
            <a:avLst/>
          </a:prstGeom>
        </p:spPr>
      </p:pic>
      <p:sp>
        <p:nvSpPr>
          <p:cNvPr id="35" name="Đám mây 2">
            <a:extLst>
              <a:ext uri="{FF2B5EF4-FFF2-40B4-BE49-F238E27FC236}">
                <a16:creationId xmlns:a16="http://schemas.microsoft.com/office/drawing/2014/main" id="{4EB852E2-DB49-4672-A9D2-882D8409E691}"/>
              </a:ext>
            </a:extLst>
          </p:cNvPr>
          <p:cNvSpPr/>
          <p:nvPr/>
        </p:nvSpPr>
        <p:spPr bwMode="auto">
          <a:xfrm>
            <a:off x="2026094" y="2324100"/>
            <a:ext cx="8036532" cy="4789512"/>
          </a:xfrm>
          <a:prstGeom prst="cloud">
            <a:avLst/>
          </a:prstGeom>
          <a:solidFill>
            <a:sysClr val="window" lastClr="FFFFFF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7160" tIns="68580" rIns="137160" bIns="68580" numCol="1" rtlCol="0" anchor="t" anchorCtr="0" compatLnSpc="1">
            <a:prstTxWarp prst="textNoShape">
              <a:avLst/>
            </a:prstTxWarp>
          </a:bodyPr>
          <a:lstStyle/>
          <a:p>
            <a:pPr algn="ctr" defTabSz="673895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vi-VN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D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ựa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vào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H4.1,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xác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định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vị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trí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phân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bố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một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số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mỏ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khoáng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sản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: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Vàng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sắt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ti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tan,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chì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kẽm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,...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trên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lược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 </a:t>
            </a:r>
            <a:r>
              <a:rPr lang="en-US" sz="3600" kern="0" dirty="0" err="1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đồ</a:t>
            </a:r>
            <a:r>
              <a:rPr lang="en-US" sz="3600" kern="0" dirty="0">
                <a:solidFill>
                  <a:srgbClr val="006699"/>
                </a:solidFill>
                <a:latin typeface="#9Slide05 Lobster" panose="02000506000000020003" pitchFamily="2" charset="0"/>
                <a:cs typeface="Lucida Sans Unicode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92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</TotalTime>
  <Words>1046</Words>
  <Application>Microsoft Office PowerPoint</Application>
  <PresentationFormat>Custom</PresentationFormat>
  <Paragraphs>151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#9Slide02 Noi dung dai</vt:lpstr>
      <vt:lpstr>#9Slide05 Great Vibes</vt:lpstr>
      <vt:lpstr>微软雅黑</vt:lpstr>
      <vt:lpstr>字体视界-熊孩子体</vt:lpstr>
      <vt:lpstr>Wingdings</vt:lpstr>
      <vt:lpstr>#9Slide05 Lobster</vt:lpstr>
      <vt:lpstr>Cambria</vt:lpstr>
      <vt:lpstr>#9Slide07 IcielCadena</vt:lpstr>
      <vt:lpstr>#9Slide03 Arima Madurai Black</vt:lpstr>
      <vt:lpstr>#9Slide03 SFU Futura_12</vt:lpstr>
      <vt:lpstr>宋体</vt:lpstr>
      <vt:lpstr>Times New Roman</vt:lpstr>
      <vt:lpstr>Lucida Sans Unicode</vt:lpstr>
      <vt:lpstr>#9Slide05 SVNClementine</vt:lpstr>
      <vt:lpstr>Arial</vt:lpstr>
      <vt:lpstr>#9Slide03 Arima Madurai</vt:lpstr>
      <vt:lpstr>#9Slide05 Pattaya</vt:lpstr>
      <vt:lpstr>Calibri</vt:lpstr>
      <vt:lpstr>#9Slide05 Fourth Light</vt:lpstr>
      <vt:lpstr>#9Slide05 Ciaobella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ĐỊNH HƯỚNG NĂM HỌC 2024-2025</dc:title>
  <dc:creator>ROYAL SCHOOL</dc:creator>
  <cp:lastModifiedBy>Intel</cp:lastModifiedBy>
  <cp:revision>74</cp:revision>
  <dcterms:created xsi:type="dcterms:W3CDTF">2006-08-16T00:00:00Z</dcterms:created>
  <dcterms:modified xsi:type="dcterms:W3CDTF">2026-01-16T03:26:01Z</dcterms:modified>
  <dc:identifier>DAGM-CiAHLQ</dc:identifier>
</cp:coreProperties>
</file>