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77" r:id="rId2"/>
    <p:sldId id="378" r:id="rId3"/>
    <p:sldId id="379" r:id="rId4"/>
    <p:sldId id="380" r:id="rId5"/>
    <p:sldId id="381" r:id="rId6"/>
    <p:sldId id="382" r:id="rId7"/>
    <p:sldId id="383" r:id="rId8"/>
    <p:sldId id="336" r:id="rId9"/>
    <p:sldId id="337" r:id="rId10"/>
    <p:sldId id="338" r:id="rId11"/>
    <p:sldId id="339" r:id="rId12"/>
    <p:sldId id="340" r:id="rId13"/>
    <p:sldId id="341" r:id="rId14"/>
    <p:sldId id="342" r:id="rId15"/>
    <p:sldId id="343" r:id="rId16"/>
    <p:sldId id="344" r:id="rId17"/>
    <p:sldId id="345" r:id="rId18"/>
    <p:sldId id="384" r:id="rId19"/>
    <p:sldId id="385" r:id="rId20"/>
    <p:sldId id="346" r:id="rId21"/>
  </p:sldIdLst>
  <p:sldSz cx="18288000" cy="10287000"/>
  <p:notesSz cx="6858000" cy="9144000"/>
  <p:embeddedFontLst>
    <p:embeddedFont>
      <p:font typeface="Century" panose="02040604050505020304" pitchFamily="18" charset="0"/>
      <p:regular r:id="rId23"/>
    </p:embeddedFont>
    <p:embeddedFont>
      <p:font typeface="宋体" panose="02010600030101010101" pitchFamily="2" charset="-122"/>
      <p:regular r:id="rId24"/>
    </p:embeddedFont>
    <p:embeddedFont>
      <p:font typeface="#9Slide05 Great Vibes" panose="020B0604020202020204" charset="0"/>
      <p:regular r:id="rId25"/>
    </p:embeddedFont>
    <p:embeddedFont>
      <p:font typeface="#9Slide05 Claudia" panose="020B0604020202020204" charset="0"/>
      <p:regular r:id="rId26"/>
    </p:embeddedFont>
    <p:embeddedFont>
      <p:font typeface="#9Slide05 SVNUT Triumph" panose="00000500000000000000" charset="0"/>
      <p:italic r:id="rId27"/>
    </p:embeddedFont>
    <p:embeddedFont>
      <p:font typeface="#9Slide07 IcielCadena" panose="020B0604020202020204" charset="0"/>
      <p:bold r:id="rId28"/>
    </p:embeddedFont>
    <p:embeddedFont>
      <p:font typeface="#9Slide05 Lobster" panose="020B0604020202020204" charset="0"/>
      <p:regular r:id="rId29"/>
    </p:embeddedFont>
    <p:embeddedFont>
      <p:font typeface="Calibri" panose="020F0502020204030204" pitchFamily="34" charset="0"/>
      <p:regular r:id="rId30"/>
      <p:bold r:id="rId31"/>
      <p:italic r:id="rId32"/>
      <p:boldItalic r:id="rId33"/>
    </p:embeddedFont>
    <p:embeddedFont>
      <p:font typeface="#9Slide07 IcielKoni" panose="020B0604020202020204" charset="0"/>
      <p:bold r:id="rId34"/>
    </p:embeddedFont>
    <p:embeddedFont>
      <p:font typeface="#9Slide03 SFU Futura_12" panose="020B0604020202020204" charset="0"/>
      <p:regular r:id="rId35"/>
    </p:embeddedFont>
    <p:embeddedFont>
      <p:font typeface="#9Slide05 SVNClementine" panose="020F0502020204030203" charset="0"/>
      <p:regular r:id="rId36"/>
    </p:embeddedFont>
    <p:embeddedFont>
      <p:font typeface="Cambria" panose="02040503050406030204" pitchFamily="18" charset="0"/>
      <p:regular r:id="rId37"/>
      <p:bold r:id="rId38"/>
      <p:italic r:id="rId39"/>
      <p:boldItalic r:id="rId40"/>
    </p:embeddedFont>
    <p:embeddedFont>
      <p:font typeface="#9Slide03 Arima Madurai Black" panose="020B0604020202020204" charset="0"/>
      <p:bold r:id="rId41"/>
    </p:embeddedFont>
    <p:embeddedFont>
      <p:font typeface="#9Slide02 Noi dung dai" panose="020B0604020202020204" charset="0"/>
      <p:regular r:id="rId42"/>
    </p:embeddedFont>
    <p:embeddedFont>
      <p:font typeface="#9Slide03 Arima Madurai"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FC80"/>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4622" autoAdjust="0"/>
  </p:normalViewPr>
  <p:slideViewPr>
    <p:cSldViewPr>
      <p:cViewPr varScale="1">
        <p:scale>
          <a:sx n="47" d="100"/>
          <a:sy n="47" d="100"/>
        </p:scale>
        <p:origin x="4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31-Dec-25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46998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1542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17</a:t>
            </a:fld>
            <a:endParaRPr lang="en-US"/>
          </a:p>
        </p:txBody>
      </p:sp>
    </p:spTree>
    <p:extLst>
      <p:ext uri="{BB962C8B-B14F-4D97-AF65-F5344CB8AC3E}">
        <p14:creationId xmlns:p14="http://schemas.microsoft.com/office/powerpoint/2010/main" val="3232488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8288000" cy="10287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395028" y="498984"/>
            <a:ext cx="17389932" cy="918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spTree>
    <p:extLst>
      <p:ext uri="{BB962C8B-B14F-4D97-AF65-F5344CB8AC3E}">
        <p14:creationId xmlns:p14="http://schemas.microsoft.com/office/powerpoint/2010/main" val="429154428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31-Dec-25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31-Dec-25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31-Dec-25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31-Dec-25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aphicFrame>
        <p:nvGraphicFramePr>
          <p:cNvPr id="8" name="Google Shape;11;p4">
            <a:extLst>
              <a:ext uri="{FF2B5EF4-FFF2-40B4-BE49-F238E27FC236}">
                <a16:creationId xmlns:a16="http://schemas.microsoft.com/office/drawing/2014/main" id="{147CE2AA-7F1F-4228-BC00-85A34CDDCCDB}"/>
              </a:ext>
            </a:extLst>
          </p:cNvPr>
          <p:cNvGraphicFramePr/>
          <p:nvPr userDrawn="1">
            <p:extLst>
              <p:ext uri="{D42A27DB-BD31-4B8C-83A1-F6EECF244321}">
                <p14:modId xmlns:p14="http://schemas.microsoft.com/office/powerpoint/2010/main" val="3035086958"/>
              </p:ext>
            </p:extLst>
          </p:nvPr>
        </p:nvGraphicFramePr>
        <p:xfrm>
          <a:off x="0" y="9913610"/>
          <a:ext cx="18288000" cy="335290"/>
        </p:xfrm>
        <a:graphic>
          <a:graphicData uri="http://schemas.openxmlformats.org/drawingml/2006/table">
            <a:tbl>
              <a:tblPr firstRow="1" bandRow="1">
                <a:noFill/>
              </a:tblPr>
              <a:tblGrid>
                <a:gridCol w="4483500">
                  <a:extLst>
                    <a:ext uri="{9D8B030D-6E8A-4147-A177-3AD203B41FA5}">
                      <a16:colId xmlns:a16="http://schemas.microsoft.com/office/drawing/2014/main" val="20000"/>
                    </a:ext>
                  </a:extLst>
                </a:gridCol>
                <a:gridCol w="10102650">
                  <a:extLst>
                    <a:ext uri="{9D8B030D-6E8A-4147-A177-3AD203B41FA5}">
                      <a16:colId xmlns:a16="http://schemas.microsoft.com/office/drawing/2014/main" val="20001"/>
                    </a:ext>
                  </a:extLst>
                </a:gridCol>
                <a:gridCol w="3701850">
                  <a:extLst>
                    <a:ext uri="{9D8B030D-6E8A-4147-A177-3AD203B41FA5}">
                      <a16:colId xmlns:a16="http://schemas.microsoft.com/office/drawing/2014/main" val="20002"/>
                    </a:ext>
                  </a:extLst>
                </a:gridCol>
              </a:tblGrid>
              <a:tr h="256675">
                <a:tc>
                  <a:txBody>
                    <a:bodyPr/>
                    <a:lstStyle/>
                    <a:p>
                      <a:pPr marL="0" marR="0" lvl="0" indent="0" algn="ctr" rtl="0">
                        <a:lnSpc>
                          <a:spcPct val="100000"/>
                        </a:lnSpc>
                        <a:spcBef>
                          <a:spcPts val="0"/>
                        </a:spcBef>
                        <a:spcAft>
                          <a:spcPts val="0"/>
                        </a:spcAft>
                        <a:buClr>
                          <a:schemeClr val="dk1"/>
                        </a:buClr>
                        <a:buSzPts val="1500"/>
                        <a:buFont typeface="Century"/>
                        <a:buNone/>
                      </a:pPr>
                      <a:r>
                        <a:rPr lang="en-US" sz="1500" b="1" u="none" strike="noStrike" cap="none" dirty="0" smtClean="0">
                          <a:solidFill>
                            <a:schemeClr val="bg1"/>
                          </a:solidFill>
                          <a:latin typeface="Century"/>
                          <a:ea typeface="Century"/>
                          <a:cs typeface="Century"/>
                          <a:sym typeface="Century"/>
                        </a:rPr>
                        <a:t>GV:</a:t>
                      </a:r>
                      <a:r>
                        <a:rPr lang="en-US" sz="1500" b="1" u="none" strike="noStrike" cap="none" baseline="0" dirty="0" smtClean="0">
                          <a:solidFill>
                            <a:schemeClr val="bg1"/>
                          </a:solidFill>
                          <a:latin typeface="Century"/>
                          <a:ea typeface="Century"/>
                          <a:cs typeface="Century"/>
                          <a:sym typeface="Century"/>
                        </a:rPr>
                        <a:t> HUỲNH TRUNG HIẾU</a:t>
                      </a:r>
                      <a:endParaRPr b="1" dirty="0">
                        <a:solidFill>
                          <a:schemeClr val="bg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7DC2"/>
                        </a:buClr>
                        <a:buSzPts val="1600"/>
                        <a:buFont typeface="Times New Roman"/>
                        <a:buNone/>
                      </a:pPr>
                      <a:r>
                        <a:rPr lang="en-US" sz="1600" b="1" u="none" strike="noStrike" cap="none" dirty="0" smtClean="0">
                          <a:solidFill>
                            <a:srgbClr val="007DC2"/>
                          </a:solidFill>
                          <a:latin typeface="Times New Roman"/>
                          <a:cs typeface="Times New Roman"/>
                          <a:sym typeface="Times New Roman"/>
                        </a:rPr>
                        <a:t>BÀI</a:t>
                      </a:r>
                      <a:r>
                        <a:rPr lang="en-US" sz="1600" b="1" u="none" strike="noStrike" cap="none" baseline="0" dirty="0" smtClean="0">
                          <a:solidFill>
                            <a:srgbClr val="007DC2"/>
                          </a:solidFill>
                          <a:latin typeface="Times New Roman"/>
                          <a:cs typeface="Times New Roman"/>
                          <a:sym typeface="Times New Roman"/>
                        </a:rPr>
                        <a:t> 4 – ĐẶC ĐIỂM TÀI NGUYÊN KHOÁNG SẢN…</a:t>
                      </a:r>
                      <a:endParaRPr b="1"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CB1B"/>
                    </a:solidFill>
                  </a:tcPr>
                </a:tc>
                <a:tc>
                  <a:txBody>
                    <a:bodyPr/>
                    <a:lstStyle/>
                    <a:p>
                      <a:pPr marL="0" marR="0" lvl="0" indent="0" algn="ctr" rtl="0">
                        <a:lnSpc>
                          <a:spcPct val="100000"/>
                        </a:lnSpc>
                        <a:spcBef>
                          <a:spcPts val="0"/>
                        </a:spcBef>
                        <a:spcAft>
                          <a:spcPts val="0"/>
                        </a:spcAft>
                        <a:buClr>
                          <a:schemeClr val="dk1"/>
                        </a:buClr>
                        <a:buSzPts val="1600"/>
                        <a:buFont typeface="Century"/>
                        <a:buNone/>
                      </a:pPr>
                      <a:r>
                        <a:rPr lang="en-US" sz="1600" b="1" u="none" strike="noStrike" cap="none" dirty="0">
                          <a:solidFill>
                            <a:schemeClr val="bg1"/>
                          </a:solidFill>
                          <a:latin typeface="Century"/>
                          <a:ea typeface="Century"/>
                          <a:cs typeface="Century"/>
                          <a:sym typeface="Century"/>
                        </a:rPr>
                        <a:t>2024 - 2025</a:t>
                      </a:r>
                      <a:endParaRPr b="1" dirty="0">
                        <a:solidFill>
                          <a:schemeClr val="bg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bl>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gif"/><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799184" y="301787"/>
            <a:ext cx="13544550" cy="2060415"/>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2. </a:t>
            </a:r>
            <a:r>
              <a:rPr lang="vi-VN" sz="54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Sử dụng</a:t>
            </a:r>
            <a:r>
              <a:rPr lang="en-US" sz="54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611052" y="498984"/>
            <a:ext cx="1666020" cy="1666020"/>
          </a:xfrm>
          <a:prstGeom prst="rect">
            <a:avLst/>
          </a:prstGeom>
        </p:spPr>
      </p:pic>
      <p:sp>
        <p:nvSpPr>
          <p:cNvPr id="6" name="Hình chữ nhật: Góc Tròn 1">
            <a:extLst>
              <a:ext uri="{FF2B5EF4-FFF2-40B4-BE49-F238E27FC236}">
                <a16:creationId xmlns:a16="http://schemas.microsoft.com/office/drawing/2014/main" id="{387E10F8-87B6-4E95-8690-E397631C1871}"/>
              </a:ext>
            </a:extLst>
          </p:cNvPr>
          <p:cNvSpPr/>
          <p:nvPr/>
        </p:nvSpPr>
        <p:spPr>
          <a:xfrm>
            <a:off x="989094" y="1835439"/>
            <a:ext cx="16309812" cy="3309660"/>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a:solidFill>
                  <a:srgbClr val="FFFF00"/>
                </a:solidFill>
                <a:latin typeface="#9Slide02 Noi dung dai" panose="02000000000000000000" pitchFamily="2" charset="0"/>
                <a:ea typeface="#9Slide02 Noi dung dai" panose="02000000000000000000" pitchFamily="2" charset="0"/>
                <a:cs typeface="#9Slide03 Arima Madurai Black" panose="00000A00000000000000" pitchFamily="2" charset="0"/>
              </a:rPr>
              <a:t>a. </a:t>
            </a:r>
            <a:r>
              <a:rPr lang="vi-VN" sz="3600">
                <a:solidFill>
                  <a:srgbClr val="FFFF00"/>
                </a:solidFill>
                <a:latin typeface="#9Slide02 Noi dung dai" panose="02000000000000000000" pitchFamily="2" charset="0"/>
                <a:ea typeface="#9Slide02 Noi dung dai" panose="02000000000000000000" pitchFamily="2" charset="0"/>
                <a:cs typeface="#9Slide03 Arima Madurai Black" panose="00000A00000000000000" pitchFamily="2" charset="0"/>
              </a:rPr>
              <a:t> Hiện trạng khai thác và sử dụng tài nguyên khoáng sản</a:t>
            </a:r>
            <a:endParaRPr lang="en-US" sz="3600">
              <a:solidFill>
                <a:srgbClr val="FFFF00"/>
              </a:solidFill>
              <a:latin typeface="#9Slide02 Noi dung dai" panose="02000000000000000000" pitchFamily="2" charset="0"/>
              <a:ea typeface="#9Slide02 Noi dung dai" panose="02000000000000000000" pitchFamily="2" charset="0"/>
              <a:cs typeface="#9Slide03 Arima Madurai Black" panose="00000A00000000000000" pitchFamily="2" charset="0"/>
            </a:endParaRPr>
          </a:p>
          <a:p>
            <a:pPr lvl="0">
              <a:defRPr/>
            </a:pP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Tài nguyên khoáng sản cỏ vai trò quan trọng trong nén kinh tế - xã hội của đất nước</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a:t>
            </a:r>
          </a:p>
          <a:p>
            <a:pPr lvl="0">
              <a:defRPr/>
            </a:pP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Nhiều loại khoáng sản chưa được k</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hai thác, sử dụng hợp lí và hiệu quả, và còn tình trạng khai thác quá mức</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=&gt; Cạn kiệt tài nguyên, hủy hoại môi trường.</a:t>
            </a:r>
          </a:p>
        </p:txBody>
      </p:sp>
      <p:sp>
        <p:nvSpPr>
          <p:cNvPr id="7" name="Hình chữ nhật: Góc Tròn 1">
            <a:extLst>
              <a:ext uri="{FF2B5EF4-FFF2-40B4-BE49-F238E27FC236}">
                <a16:creationId xmlns:a16="http://schemas.microsoft.com/office/drawing/2014/main" id="{76D95644-7ED9-4C25-9F19-8276E388A7C1}"/>
              </a:ext>
            </a:extLst>
          </p:cNvPr>
          <p:cNvSpPr/>
          <p:nvPr/>
        </p:nvSpPr>
        <p:spPr>
          <a:xfrm>
            <a:off x="996611" y="5121777"/>
            <a:ext cx="16309812" cy="4497792"/>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a:solidFill>
                  <a:srgbClr val="FFFF00"/>
                </a:solidFill>
                <a:latin typeface="#9Slide02 Noi dung dai" panose="02000000000000000000" pitchFamily="2" charset="0"/>
                <a:ea typeface="#9Slide02 Noi dung dai" panose="02000000000000000000" pitchFamily="2" charset="0"/>
                <a:cs typeface="#9Slide03 Arima Madurai Black" panose="00000A00000000000000" pitchFamily="2" charset="0"/>
              </a:rPr>
              <a:t>b. Biện pháp sử dụng hợp lí tài nguyên khoáng sản</a:t>
            </a:r>
          </a:p>
          <a:p>
            <a:pPr lvl="0">
              <a:defRPr/>
            </a:pP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-Thực hiện nghiêm Luật Khoáng sản Việt Nam.</a:t>
            </a:r>
          </a:p>
          <a:p>
            <a:pPr lvl="0">
              <a:defRPr/>
            </a:pP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Áp dụng các biện pháp quản lí chặt chẽ việc thăm dò, khai thác và sử</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dụng khoáng s</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ả</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n; tăng cường trách nhiệm của các tổ chức và cá nhân nhằm sử dụng tiết kiệm, hiệu quả tài nguyên khoáng sản.</a:t>
            </a:r>
          </a:p>
          <a:p>
            <a:pPr lvl="0">
              <a:defRPr/>
            </a:pP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Áp dụng các biện pháp vé c</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ô</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ng nghệ</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 tăng cường nghiên cứu, sử dụng các ng</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uồ</a:t>
            </a:r>
            <a:r>
              <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n vật liệu thay thế, tài nguyên năng lượng tái tạo</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a:t>
            </a:r>
            <a:endParaRPr lang="vi-VN"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endParaRPr>
          </a:p>
          <a:p>
            <a:pPr lvl="0">
              <a:defRPr/>
            </a:pPr>
            <a:endPar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27824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1000"/>
                                        <p:tgtEl>
                                          <p:spTgt spid="7">
                                            <p:txEl>
                                              <p:pRg st="1" end="1"/>
                                            </p:txEl>
                                          </p:spTgt>
                                        </p:tgtEl>
                                      </p:cBhvr>
                                    </p:animEffect>
                                    <p:anim calcmode="lin" valueType="num">
                                      <p:cBhvr>
                                        <p:cTn id="3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1000"/>
                                        <p:tgtEl>
                                          <p:spTgt spid="7">
                                            <p:txEl>
                                              <p:pRg st="2" end="2"/>
                                            </p:txEl>
                                          </p:spTgt>
                                        </p:tgtEl>
                                      </p:cBhvr>
                                    </p:animEffect>
                                    <p:anim calcmode="lin" valueType="num">
                                      <p:cBhvr>
                                        <p:cTn id="4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9731B856-505B-4C12-AE96-B34567953D3E}"/>
              </a:ext>
            </a:extLst>
          </p:cNvPr>
          <p:cNvSpPr/>
          <p:nvPr/>
        </p:nvSpPr>
        <p:spPr>
          <a:xfrm>
            <a:off x="7375395" y="3617845"/>
            <a:ext cx="3375906" cy="359031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9Slide03 SFU Futura_12" panose="020B0604020202020204" charset="0"/>
                <a:cs typeface="Arial" panose="020B0604020202020204" pitchFamily="34" charset="0"/>
              </a:rPr>
              <a:t>Trả</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lời</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các</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câu</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hỏi</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trắc</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nghiệm</a:t>
            </a:r>
            <a:endParaRPr lang="en-US" sz="4200" b="1" dirty="0">
              <a:solidFill>
                <a:schemeClr val="tx1"/>
              </a:solidFill>
              <a:latin typeface="#9Slide03 SFU Futura_12" panose="020B0604020202020204" charset="0"/>
              <a:cs typeface="Arial" panose="020B0604020202020204" pitchFamily="34" charset="0"/>
            </a:endParaRP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78190" y="3620126"/>
            <a:ext cx="3061224" cy="35857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9Slide03 SFU Futura_12" panose="020B0604020202020204" charset="0"/>
                <a:cs typeface="Arial" panose="020B0604020202020204" pitchFamily="34" charset="0"/>
              </a:rPr>
              <a:t>Hoạt</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động</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nhóm</a:t>
            </a:r>
            <a:r>
              <a:rPr lang="en-US" sz="4200" b="1" dirty="0">
                <a:solidFill>
                  <a:schemeClr val="tx1"/>
                </a:solidFill>
                <a:latin typeface="#9Slide03 SFU Futura_12" panose="020B0604020202020204" charset="0"/>
                <a:cs typeface="Arial" panose="020B0604020202020204" pitchFamily="34" charset="0"/>
              </a:rPr>
              <a:t>: 6 </a:t>
            </a:r>
            <a:r>
              <a:rPr lang="en-US" sz="4200" b="1" dirty="0" err="1">
                <a:solidFill>
                  <a:schemeClr val="tx1"/>
                </a:solidFill>
                <a:latin typeface="#9Slide03 SFU Futura_12" panose="020B0604020202020204" charset="0"/>
                <a:cs typeface="Arial" panose="020B0604020202020204" pitchFamily="34" charset="0"/>
              </a:rPr>
              <a:t>nhóm</a:t>
            </a:r>
            <a:endParaRPr lang="en-US" sz="4200" b="1" dirty="0">
              <a:solidFill>
                <a:schemeClr val="tx1"/>
              </a:solidFill>
              <a:latin typeface="#9Slide03 SFU Futura_12" panose="020B0604020202020204" charset="0"/>
              <a:cs typeface="Arial" panose="020B0604020202020204" pitchFamily="34"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11154482" y="3650684"/>
            <a:ext cx="3375906" cy="3530990"/>
          </a:xfrm>
          <a:prstGeom prst="roundRect">
            <a:avLst/>
          </a:prstGeom>
          <a:solidFill>
            <a:srgbClr val="385723"/>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rgbClr val="FFFF00"/>
                </a:solidFill>
                <a:latin typeface="#9Slide03 SFU Futura_12" panose="020B0604020202020204" charset="0"/>
                <a:cs typeface="Arial" panose="020B0604020202020204" pitchFamily="34" charset="0"/>
              </a:rPr>
              <a:t>Viết</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đáp</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án</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vào</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bảng</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nhóm</a:t>
            </a:r>
            <a:endParaRPr lang="en-US" sz="4200" b="1" dirty="0">
              <a:solidFill>
                <a:srgbClr val="FFFF00"/>
              </a:solidFill>
              <a:latin typeface="#9Slide03 SFU Futura_12" panose="020B0604020202020204" charset="0"/>
              <a:cs typeface="Arial" panose="020B0604020202020204" pitchFamily="34" charset="0"/>
            </a:endParaRPr>
          </a:p>
        </p:txBody>
      </p:sp>
      <p:pic>
        <p:nvPicPr>
          <p:cNvPr id="33"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595" y="7193977"/>
            <a:ext cx="2451210" cy="215913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D2B680DB-E633-4DF1-9493-1C62B4D6F032}"/>
              </a:ext>
            </a:extLst>
          </p:cNvPr>
          <p:cNvSpPr/>
          <p:nvPr/>
        </p:nvSpPr>
        <p:spPr>
          <a:xfrm>
            <a:off x="14866615" y="3615254"/>
            <a:ext cx="3274544" cy="354708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9Slide03 SFU Futura_12" panose="020B0604020202020204" charset="0"/>
                <a:cs typeface="Arial" panose="020B0604020202020204" pitchFamily="34" charset="0"/>
              </a:rPr>
              <a:t>Thời</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gian</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trả</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lời</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mỗi</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câu</a:t>
            </a:r>
            <a:r>
              <a:rPr lang="en-US" sz="4200" b="1" dirty="0">
                <a:solidFill>
                  <a:schemeClr val="tx1"/>
                </a:solidFill>
                <a:latin typeface="#9Slide03 SFU Futura_12" panose="020B0604020202020204" charset="0"/>
                <a:cs typeface="Arial" panose="020B0604020202020204" pitchFamily="34" charset="0"/>
              </a:rPr>
              <a:t>: 10s</a:t>
            </a:r>
          </a:p>
        </p:txBody>
      </p:sp>
      <p:pic>
        <p:nvPicPr>
          <p:cNvPr id="38"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721" y="7450634"/>
            <a:ext cx="2018327" cy="194872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7">
            <a:extLst>
              <a:ext uri="{FF2B5EF4-FFF2-40B4-BE49-F238E27FC236}">
                <a16:creationId xmlns:a16="http://schemas.microsoft.com/office/drawing/2014/main" id="{67EE3694-8414-4DFD-926A-EB30DD533E39}"/>
              </a:ext>
            </a:extLst>
          </p:cNvPr>
          <p:cNvSpPr/>
          <p:nvPr/>
        </p:nvSpPr>
        <p:spPr>
          <a:xfrm>
            <a:off x="3642376" y="3595920"/>
            <a:ext cx="3375905" cy="3585753"/>
          </a:xfrm>
          <a:prstGeom prst="roundRect">
            <a:avLst/>
          </a:prstGeom>
          <a:solidFill>
            <a:srgbClr val="385723"/>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rgbClr val="FFFF00"/>
                </a:solidFill>
                <a:latin typeface="#9Slide03 SFU Futura_12" panose="020B0604020202020204" charset="0"/>
                <a:cs typeface="Arial" panose="020B0604020202020204" pitchFamily="34" charset="0"/>
              </a:rPr>
              <a:t>Chuẩn</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bị</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bảng</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nhóm</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bút</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xóa</a:t>
            </a:r>
            <a:r>
              <a:rPr lang="en-US" sz="4200" b="1" dirty="0">
                <a:solidFill>
                  <a:srgbClr val="FFFF00"/>
                </a:solidFill>
                <a:latin typeface="#9Slide03 SFU Futura_12" panose="020B0604020202020204" charset="0"/>
                <a:cs typeface="Arial" panose="020B0604020202020204" pitchFamily="34" charset="0"/>
              </a:rPr>
              <a:t> </a:t>
            </a:r>
            <a:r>
              <a:rPr lang="en-US" sz="4200" b="1" dirty="0" err="1">
                <a:solidFill>
                  <a:srgbClr val="FFFF00"/>
                </a:solidFill>
                <a:latin typeface="#9Slide03 SFU Futura_12" panose="020B0604020202020204" charset="0"/>
                <a:cs typeface="Arial" panose="020B0604020202020204" pitchFamily="34" charset="0"/>
              </a:rPr>
              <a:t>bảng</a:t>
            </a:r>
            <a:endParaRPr lang="en-US" sz="4200" b="1" dirty="0">
              <a:solidFill>
                <a:srgbClr val="FFFF00"/>
              </a:solidFill>
              <a:latin typeface="#9Slide03 SFU Futura_12" panose="020B0604020202020204" charset="0"/>
              <a:cs typeface="Arial" panose="020B0604020202020204" pitchFamily="34" charset="0"/>
            </a:endParaRPr>
          </a:p>
        </p:txBody>
      </p:sp>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63" t="2980" r="22704" b="3173"/>
          <a:stretch/>
        </p:blipFill>
        <p:spPr bwMode="auto">
          <a:xfrm>
            <a:off x="4679211" y="7450634"/>
            <a:ext cx="1782555" cy="181226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98" t="8932" r="15052" b="9818"/>
          <a:stretch/>
        </p:blipFill>
        <p:spPr bwMode="auto">
          <a:xfrm>
            <a:off x="15741584" y="7246592"/>
            <a:ext cx="1737923" cy="20539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77" t="22995" r="18409" b="27923"/>
          <a:stretch/>
        </p:blipFill>
        <p:spPr bwMode="auto">
          <a:xfrm>
            <a:off x="11805390" y="7370167"/>
            <a:ext cx="2164029" cy="173407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EB8629C-41AA-4A24-857F-9C612A40699A}"/>
              </a:ext>
            </a:extLst>
          </p:cNvPr>
          <p:cNvCxnSpPr>
            <a:cxnSpLocks/>
          </p:cNvCxnSpPr>
          <p:nvPr/>
        </p:nvCxnSpPr>
        <p:spPr>
          <a:xfrm flipV="1">
            <a:off x="76200" y="2269976"/>
            <a:ext cx="18288000" cy="1408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486CA21-5F17-F4FB-1426-70844774FC73}"/>
              </a:ext>
            </a:extLst>
          </p:cNvPr>
          <p:cNvGrpSpPr/>
          <p:nvPr/>
        </p:nvGrpSpPr>
        <p:grpSpPr>
          <a:xfrm>
            <a:off x="4236095" y="1"/>
            <a:ext cx="9631058" cy="2013345"/>
            <a:chOff x="2824063" y="0"/>
            <a:chExt cx="6420705" cy="1342230"/>
          </a:xfrm>
        </p:grpSpPr>
        <p:sp>
          <p:nvSpPr>
            <p:cNvPr id="16" name="Rectangle 15">
              <a:extLst>
                <a:ext uri="{FF2B5EF4-FFF2-40B4-BE49-F238E27FC236}">
                  <a16:creationId xmlns:a16="http://schemas.microsoft.com/office/drawing/2014/main" id="{CEB92A88-B8D8-49AC-BF3C-42C4E913A825}"/>
                </a:ext>
              </a:extLst>
            </p:cNvPr>
            <p:cNvSpPr/>
            <p:nvPr/>
          </p:nvSpPr>
          <p:spPr>
            <a:xfrm>
              <a:off x="3009048" y="163284"/>
              <a:ext cx="6235720" cy="1107995"/>
            </a:xfrm>
            <a:prstGeom prst="rect">
              <a:avLst/>
            </a:prstGeom>
            <a:solidFill>
              <a:srgbClr val="385723"/>
            </a:solidFill>
          </p:spPr>
          <p:txBody>
            <a:bodyPr wrap="square" lIns="137160" tIns="68580" rIns="137160" bIns="68580">
              <a:spAutoFit/>
            </a:bodyPr>
            <a:lstStyle/>
            <a:p>
              <a:pPr algn="ctr"/>
              <a:r>
                <a:rPr lang="en-US" sz="9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1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6990910"/>
      </p:ext>
    </p:extLst>
  </p:cSld>
  <p:clrMapOvr>
    <a:masterClrMapping/>
  </p:clrMapOvr>
  <mc:AlternateContent xmlns:mc="http://schemas.openxmlformats.org/markup-compatibility/2006" xmlns:p14="http://schemas.microsoft.com/office/powerpoint/2010/main">
    <mc:Choice Requires="p14">
      <p:transition spd="slow" p14:dur="1200" advTm="41338">
        <p14:prism/>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36"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152400" y="2979791"/>
            <a:ext cx="18288000" cy="1408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9144000" y="2993875"/>
            <a:ext cx="0" cy="67645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874816" y="3415233"/>
            <a:ext cx="6878783" cy="200048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err="1">
                <a:solidFill>
                  <a:srgbClr val="FFFF00"/>
                </a:solidFill>
                <a:latin typeface="#9Slide03 SFU Futura_12" panose="00000400000000000000" pitchFamily="2" charset="0"/>
                <a:cs typeface="Arial" panose="020B0604020202020204" pitchFamily="34" charset="0"/>
              </a:rPr>
              <a:t>Tài</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nguyên</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khoáng</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sản</a:t>
            </a:r>
            <a:r>
              <a:rPr lang="en-US" sz="4800" b="1" dirty="0">
                <a:solidFill>
                  <a:srgbClr val="FFFF00"/>
                </a:solidFill>
                <a:latin typeface="#9Slide03 SFU Futura_12" panose="00000400000000000000" pitchFamily="2" charset="0"/>
                <a:cs typeface="Arial" panose="020B0604020202020204" pitchFamily="34" charset="0"/>
              </a:rPr>
              <a:t> ở </a:t>
            </a:r>
            <a:r>
              <a:rPr lang="en-US" sz="4800" b="1" dirty="0" err="1">
                <a:solidFill>
                  <a:srgbClr val="FFFF00"/>
                </a:solidFill>
                <a:latin typeface="#9Slide03 SFU Futura_12" panose="00000400000000000000" pitchFamily="2" charset="0"/>
                <a:cs typeface="Arial" panose="020B0604020202020204" pitchFamily="34" charset="0"/>
              </a:rPr>
              <a:t>nước</a:t>
            </a:r>
            <a:r>
              <a:rPr lang="en-US" sz="4800" b="1" dirty="0">
                <a:solidFill>
                  <a:srgbClr val="FFFF00"/>
                </a:solidFill>
                <a:latin typeface="#9Slide03 SFU Futura_12" panose="00000400000000000000" pitchFamily="2" charset="0"/>
                <a:cs typeface="Arial" panose="020B0604020202020204" pitchFamily="34" charset="0"/>
              </a:rPr>
              <a:t> ta</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414938" y="3238372"/>
            <a:ext cx="1079162"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a:solidFill>
                  <a:srgbClr val="FFFF00"/>
                </a:solidFill>
                <a:latin typeface="#9Slide03 SFU Futura_12" panose="00000400000000000000" pitchFamily="2" charset="0"/>
                <a:cs typeface="Arial" panose="020B0604020202020204" pitchFamily="34" charset="0"/>
              </a:rPr>
              <a:t>1</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10867375" y="3415234"/>
            <a:ext cx="7309409" cy="2085146"/>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nào</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sau</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đây</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là</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năng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lượng</a:t>
            </a:r>
            <a:r>
              <a:rPr lang="en-US" sz="4500" b="1" dirty="0">
                <a:solidFill>
                  <a:srgbClr val="FFFF00"/>
                </a:solidFill>
                <a:latin typeface="#9Slide03 SFU Futura_12" panose="00000400000000000000" pitchFamily="2" charset="0"/>
                <a:cs typeface="Arial" panose="020B0604020202020204" pitchFamily="34" charset="0"/>
              </a:rPr>
              <a:t>?</a:t>
            </a:r>
            <a:endParaRPr lang="vi-VN" sz="4500" b="1" dirty="0">
              <a:solidFill>
                <a:srgbClr val="FFFF00"/>
              </a:solidFill>
              <a:latin typeface="#9Slide03 SFU Futura_12" panose="00000400000000000000" pitchFamily="2" charset="0"/>
              <a:cs typeface="Arial" panose="020B0604020202020204" pitchFamily="34"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9347438" y="3224050"/>
            <a:ext cx="1126731"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a:solidFill>
                  <a:srgbClr val="FFFF00"/>
                </a:solidFill>
                <a:latin typeface="#9Slide03 SFU Futura_12" panose="00000400000000000000" pitchFamily="2" charset="0"/>
                <a:cs typeface="Arial" panose="020B0604020202020204" pitchFamily="34" charset="0"/>
              </a:rPr>
              <a:t>2</a:t>
            </a:r>
          </a:p>
        </p:txBody>
      </p:sp>
      <p:sp>
        <p:nvSpPr>
          <p:cNvPr id="3" name="Rectangle 2"/>
          <p:cNvSpPr/>
          <p:nvPr/>
        </p:nvSpPr>
        <p:spPr>
          <a:xfrm>
            <a:off x="1553048" y="6036500"/>
            <a:ext cx="64453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rất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hạn</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chế</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không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đa</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dạng</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khá</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phong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phú</a:t>
            </a:r>
            <a:endParaRPr lang="en-US" sz="6000" dirty="0">
              <a:latin typeface="#9Slide03 SFU Futura_12" panose="020B0604020202020204" charset="0"/>
              <a:ea typeface="Cambria" panose="02040503050406030204" pitchFamily="18" charset="0"/>
            </a:endParaRP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quá</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nhiều</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sp>
        <p:nvSpPr>
          <p:cNvPr id="4" name="Rectangle 3"/>
          <p:cNvSpPr/>
          <p:nvPr/>
        </p:nvSpPr>
        <p:spPr>
          <a:xfrm>
            <a:off x="10796602" y="5972785"/>
            <a:ext cx="64044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Khí</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đốt</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Đất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hiếm</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Bô-xít</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Đồng</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7998404" y="8420100"/>
            <a:ext cx="2309598" cy="161703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1492676" y="7888693"/>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7"/>
          <p:cNvSpPr/>
          <p:nvPr/>
        </p:nvSpPr>
        <p:spPr>
          <a:xfrm>
            <a:off x="10652407" y="5972785"/>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13213892" y="882138"/>
            <a:ext cx="2616371" cy="1734597"/>
          </a:xfrm>
          <a:prstGeom prst="rect">
            <a:avLst/>
          </a:prstGeom>
        </p:spPr>
      </p:pic>
      <p:grpSp>
        <p:nvGrpSpPr>
          <p:cNvPr id="2" name="Group 1">
            <a:extLst>
              <a:ext uri="{FF2B5EF4-FFF2-40B4-BE49-F238E27FC236}">
                <a16:creationId xmlns:a16="http://schemas.microsoft.com/office/drawing/2014/main" id="{ADA60EE5-9F21-E7D8-E047-E999EE144A1A}"/>
              </a:ext>
            </a:extLst>
          </p:cNvPr>
          <p:cNvGrpSpPr/>
          <p:nvPr/>
        </p:nvGrpSpPr>
        <p:grpSpPr>
          <a:xfrm>
            <a:off x="1492676" y="752404"/>
            <a:ext cx="9631058" cy="2013345"/>
            <a:chOff x="2824063" y="0"/>
            <a:chExt cx="6420705" cy="1342230"/>
          </a:xfrm>
        </p:grpSpPr>
        <p:sp>
          <p:nvSpPr>
            <p:cNvPr id="5" name="Rectangle 4">
              <a:extLst>
                <a:ext uri="{FF2B5EF4-FFF2-40B4-BE49-F238E27FC236}">
                  <a16:creationId xmlns:a16="http://schemas.microsoft.com/office/drawing/2014/main" id="{100EF4BB-C5A9-B095-F49F-CB23127A7471}"/>
                </a:ext>
              </a:extLst>
            </p:cNvPr>
            <p:cNvSpPr/>
            <p:nvPr/>
          </p:nvSpPr>
          <p:spPr>
            <a:xfrm>
              <a:off x="3009048" y="163284"/>
              <a:ext cx="6235720" cy="1107995"/>
            </a:xfrm>
            <a:prstGeom prst="rect">
              <a:avLst/>
            </a:prstGeom>
            <a:solidFill>
              <a:srgbClr val="385723"/>
            </a:solidFill>
          </p:spPr>
          <p:txBody>
            <a:bodyPr wrap="square" lIns="137160" tIns="68580" rIns="137160" bIns="68580">
              <a:spAutoFit/>
            </a:bodyPr>
            <a:lstStyle/>
            <a:p>
              <a:pPr algn="ctr"/>
              <a:r>
                <a:rPr lang="en-US" sz="9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C555D8CA-C348-3CF5-7DD5-491EEF8FCA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0407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80652" y="3041908"/>
            <a:ext cx="18288000" cy="1408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8899418" y="3055992"/>
            <a:ext cx="0" cy="80170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641764" y="3477350"/>
            <a:ext cx="7079417" cy="200048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nào</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sau</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đây</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là</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kim</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loại</a:t>
            </a:r>
            <a:r>
              <a:rPr lang="en-US" sz="4500" b="1" dirty="0">
                <a:solidFill>
                  <a:srgbClr val="FFFF00"/>
                </a:solidFill>
                <a:latin typeface="#9Slide03 SFU Futura_12" panose="00000400000000000000" pitchFamily="2" charset="0"/>
                <a:cs typeface="Arial" panose="020B0604020202020204" pitchFamily="34" charset="0"/>
              </a:rPr>
              <a:t>?</a:t>
            </a:r>
            <a:endParaRPr lang="vi-VN" sz="4500" b="1" dirty="0">
              <a:solidFill>
                <a:srgbClr val="FFFF00"/>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81886" y="3300489"/>
            <a:ext cx="1079162"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a:solidFill>
                  <a:srgbClr val="FFFF00"/>
                </a:solidFill>
                <a:latin typeface="#9Slide03 SFU Futura_12" panose="00000400000000000000" pitchFamily="2" charset="0"/>
                <a:cs typeface="Arial" panose="020B0604020202020204" pitchFamily="34" charset="0"/>
              </a:rPr>
              <a:t>3</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10634323" y="3477351"/>
            <a:ext cx="7309409" cy="2085146"/>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nào</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sau</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đây</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là</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phi </a:t>
            </a:r>
            <a:r>
              <a:rPr lang="en-US" sz="4500" b="1" dirty="0" err="1">
                <a:solidFill>
                  <a:srgbClr val="FFFF00"/>
                </a:solidFill>
                <a:latin typeface="#9Slide03 SFU Futura_12" panose="00000400000000000000" pitchFamily="2" charset="0"/>
                <a:cs typeface="Arial" panose="020B0604020202020204" pitchFamily="34" charset="0"/>
              </a:rPr>
              <a:t>kim</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loại</a:t>
            </a:r>
            <a:r>
              <a:rPr lang="en-US" sz="4500" b="1" dirty="0">
                <a:solidFill>
                  <a:srgbClr val="FFFF00"/>
                </a:solidFill>
                <a:latin typeface="#9Slide03 SFU Futura_12" panose="00000400000000000000" pitchFamily="2" charset="0"/>
                <a:cs typeface="Arial" panose="020B0604020202020204" pitchFamily="34" charset="0"/>
              </a:rPr>
              <a:t>?</a:t>
            </a:r>
            <a:endParaRPr lang="vi-VN" sz="4500" b="1" dirty="0">
              <a:solidFill>
                <a:srgbClr val="FFFF00"/>
              </a:solidFill>
              <a:latin typeface="#9Slide03 SFU Futura_12" panose="00000400000000000000" pitchFamily="2" charset="0"/>
              <a:cs typeface="Arial" panose="020B0604020202020204" pitchFamily="34"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9114386" y="3286167"/>
            <a:ext cx="1126731"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a:solidFill>
                  <a:srgbClr val="FFFF00"/>
                </a:solidFill>
                <a:latin typeface="#9Slide03 SFU Futura_12" panose="00000400000000000000" pitchFamily="2" charset="0"/>
                <a:cs typeface="Arial" panose="020B0604020202020204" pitchFamily="34" charset="0"/>
              </a:rPr>
              <a:t>4</a:t>
            </a:r>
          </a:p>
        </p:txBody>
      </p:sp>
      <p:sp>
        <p:nvSpPr>
          <p:cNvPr id="3" name="Rectangle 2"/>
          <p:cNvSpPr/>
          <p:nvPr/>
        </p:nvSpPr>
        <p:spPr>
          <a:xfrm>
            <a:off x="1319996" y="5829300"/>
            <a:ext cx="64453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Than </a:t>
            </a:r>
            <a:r>
              <a:rPr lang="en-US" sz="6000" dirty="0" err="1">
                <a:latin typeface="#9Slide03 SFU Futura_12" panose="020B0604020202020204" charset="0"/>
                <a:ea typeface="Cambria" panose="02040503050406030204" pitchFamily="18" charset="0"/>
              </a:rPr>
              <a:t>đá</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Dầu</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mỏ</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Đá</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vôi</a:t>
            </a:r>
            <a:endParaRPr lang="en-US" sz="6000" dirty="0">
              <a:latin typeface="#9Slide03 SFU Futura_12" panose="020B0604020202020204" charset="0"/>
              <a:ea typeface="Cambria" panose="02040503050406030204" pitchFamily="18" charset="0"/>
            </a:endParaRPr>
          </a:p>
          <a:p>
            <a:pPr marL="514350" indent="-514350">
              <a:buAutoNum type="alphaUcPeriod"/>
            </a:pPr>
            <a:r>
              <a:rPr lang="en-US" sz="6000" dirty="0">
                <a:latin typeface="#9Slide03 SFU Futura_12" panose="020B0604020202020204" charset="0"/>
                <a:ea typeface="Cambria" panose="02040503050406030204" pitchFamily="18" charset="0"/>
              </a:rPr>
              <a:t> Man-</a:t>
            </a:r>
            <a:r>
              <a:rPr lang="en-US" sz="6000" dirty="0" err="1">
                <a:latin typeface="#9Slide03 SFU Futura_12" panose="020B0604020202020204" charset="0"/>
                <a:ea typeface="Cambria" panose="02040503050406030204" pitchFamily="18" charset="0"/>
              </a:rPr>
              <a:t>gan</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sp>
        <p:nvSpPr>
          <p:cNvPr id="4" name="Rectangle 3"/>
          <p:cNvSpPr/>
          <p:nvPr/>
        </p:nvSpPr>
        <p:spPr>
          <a:xfrm>
            <a:off x="10903067" y="5905500"/>
            <a:ext cx="64044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Sắt</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Kim </a:t>
            </a:r>
            <a:r>
              <a:rPr lang="en-US" sz="6000" dirty="0" err="1">
                <a:latin typeface="#9Slide03 SFU Futura_12" panose="020B0604020202020204" charset="0"/>
                <a:ea typeface="Cambria" panose="02040503050406030204" pitchFamily="18" charset="0"/>
              </a:rPr>
              <a:t>cương</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Vàng</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Chì</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7765352" y="8479465"/>
            <a:ext cx="2309598" cy="161703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1242896" y="8593710"/>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7"/>
          <p:cNvSpPr/>
          <p:nvPr/>
        </p:nvSpPr>
        <p:spPr>
          <a:xfrm>
            <a:off x="10742996" y="6749394"/>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13919029" y="944255"/>
            <a:ext cx="2616371" cy="1734597"/>
          </a:xfrm>
          <a:prstGeom prst="rect">
            <a:avLst/>
          </a:prstGeom>
        </p:spPr>
      </p:pic>
      <p:grpSp>
        <p:nvGrpSpPr>
          <p:cNvPr id="2" name="Group 1">
            <a:extLst>
              <a:ext uri="{FF2B5EF4-FFF2-40B4-BE49-F238E27FC236}">
                <a16:creationId xmlns:a16="http://schemas.microsoft.com/office/drawing/2014/main" id="{17036904-EBB7-8B22-6538-96A2FBC3A71A}"/>
              </a:ext>
            </a:extLst>
          </p:cNvPr>
          <p:cNvGrpSpPr/>
          <p:nvPr/>
        </p:nvGrpSpPr>
        <p:grpSpPr>
          <a:xfrm>
            <a:off x="1304131" y="784954"/>
            <a:ext cx="9631058" cy="2013345"/>
            <a:chOff x="2824063" y="0"/>
            <a:chExt cx="6420705" cy="1342230"/>
          </a:xfrm>
        </p:grpSpPr>
        <p:sp>
          <p:nvSpPr>
            <p:cNvPr id="5" name="Rectangle 4">
              <a:extLst>
                <a:ext uri="{FF2B5EF4-FFF2-40B4-BE49-F238E27FC236}">
                  <a16:creationId xmlns:a16="http://schemas.microsoft.com/office/drawing/2014/main" id="{81DCF606-FC88-A355-7F1B-B341779CFD6A}"/>
                </a:ext>
              </a:extLst>
            </p:cNvPr>
            <p:cNvSpPr/>
            <p:nvPr/>
          </p:nvSpPr>
          <p:spPr>
            <a:xfrm>
              <a:off x="3009048" y="163284"/>
              <a:ext cx="6235720" cy="1107995"/>
            </a:xfrm>
            <a:prstGeom prst="rect">
              <a:avLst/>
            </a:prstGeom>
            <a:solidFill>
              <a:srgbClr val="385723"/>
            </a:solidFill>
          </p:spPr>
          <p:txBody>
            <a:bodyPr wrap="square" lIns="137160" tIns="68580" rIns="137160" bIns="68580">
              <a:spAutoFit/>
            </a:bodyPr>
            <a:lstStyle/>
            <a:p>
              <a:pPr algn="ctr"/>
              <a:r>
                <a:rPr lang="en-US" sz="9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257ADBB8-47C9-E25D-271E-3D0C7F10E43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7398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80652" y="2269976"/>
            <a:ext cx="18288000" cy="1408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8899418" y="2284060"/>
            <a:ext cx="0" cy="80170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641764" y="2705418"/>
            <a:ext cx="6878783" cy="208109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err="1">
                <a:solidFill>
                  <a:srgbClr val="FFFF00"/>
                </a:solidFill>
                <a:latin typeface="#9Slide03 SFU Futura_12" panose="00000400000000000000" pitchFamily="2" charset="0"/>
                <a:cs typeface="Arial" panose="020B0604020202020204" pitchFamily="34" charset="0"/>
              </a:rPr>
              <a:t>Phần</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lớn</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các</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mỏ</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khoáng</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sản</a:t>
            </a:r>
            <a:r>
              <a:rPr lang="en-US" sz="4800" b="1" dirty="0">
                <a:solidFill>
                  <a:srgbClr val="FFFF00"/>
                </a:solidFill>
                <a:latin typeface="#9Slide03 SFU Futura_12" panose="00000400000000000000" pitchFamily="2" charset="0"/>
                <a:cs typeface="Arial" panose="020B0604020202020204" pitchFamily="34" charset="0"/>
              </a:rPr>
              <a:t> ở </a:t>
            </a:r>
            <a:r>
              <a:rPr lang="en-US" sz="4800" b="1" dirty="0" err="1">
                <a:solidFill>
                  <a:srgbClr val="FFFF00"/>
                </a:solidFill>
                <a:latin typeface="#9Slide03 SFU Futura_12" panose="00000400000000000000" pitchFamily="2" charset="0"/>
                <a:cs typeface="Arial" panose="020B0604020202020204" pitchFamily="34" charset="0"/>
              </a:rPr>
              <a:t>nước</a:t>
            </a:r>
            <a:r>
              <a:rPr lang="en-US" sz="4800" b="1" dirty="0">
                <a:solidFill>
                  <a:srgbClr val="FFFF00"/>
                </a:solidFill>
                <a:latin typeface="#9Slide03 SFU Futura_12" panose="00000400000000000000" pitchFamily="2" charset="0"/>
                <a:cs typeface="Arial" panose="020B0604020202020204" pitchFamily="34" charset="0"/>
              </a:rPr>
              <a:t> ta </a:t>
            </a:r>
            <a:r>
              <a:rPr lang="en-US" sz="4800" b="1" dirty="0" err="1">
                <a:solidFill>
                  <a:srgbClr val="FFFF00"/>
                </a:solidFill>
                <a:latin typeface="#9Slide03 SFU Futura_12" panose="00000400000000000000" pitchFamily="2" charset="0"/>
                <a:cs typeface="Arial" panose="020B0604020202020204" pitchFamily="34" charset="0"/>
              </a:rPr>
              <a:t>có</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quy</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mô</a:t>
            </a:r>
            <a:endParaRPr lang="en-US" sz="4800" b="1" dirty="0">
              <a:solidFill>
                <a:srgbClr val="FFFF00"/>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81886" y="2528557"/>
            <a:ext cx="1079162"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a:solidFill>
                  <a:srgbClr val="FFFF00"/>
                </a:solidFill>
                <a:latin typeface="#9Slide03 SFU Futura_12" panose="00000400000000000000" pitchFamily="2" charset="0"/>
                <a:cs typeface="Arial" panose="020B0604020202020204" pitchFamily="34" charset="0"/>
              </a:rPr>
              <a:t>5</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10634323" y="2705419"/>
            <a:ext cx="7309409" cy="2085146"/>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dirty="0">
                <a:solidFill>
                  <a:srgbClr val="FFFF00"/>
                </a:solidFill>
                <a:latin typeface="#9Slide03 SFU Futura_12" panose="00000400000000000000" pitchFamily="2" charset="0"/>
                <a:cs typeface="Arial" panose="020B0604020202020204" pitchFamily="34" charset="0"/>
              </a:rPr>
              <a:t>Ở </a:t>
            </a:r>
            <a:r>
              <a:rPr lang="en-US" sz="4500" b="1" dirty="0" err="1">
                <a:solidFill>
                  <a:srgbClr val="FFFF00"/>
                </a:solidFill>
                <a:latin typeface="#9Slide03 SFU Futura_12" panose="00000400000000000000" pitchFamily="2" charset="0"/>
                <a:cs typeface="Arial" panose="020B0604020202020204" pitchFamily="34" charset="0"/>
              </a:rPr>
              <a:t>nước</a:t>
            </a:r>
            <a:r>
              <a:rPr lang="en-US" sz="4500" b="1" dirty="0">
                <a:solidFill>
                  <a:srgbClr val="FFFF00"/>
                </a:solidFill>
                <a:latin typeface="#9Slide03 SFU Futura_12" panose="00000400000000000000" pitchFamily="2" charset="0"/>
                <a:cs typeface="Arial" panose="020B0604020202020204" pitchFamily="34" charset="0"/>
              </a:rPr>
              <a:t> ta, than </a:t>
            </a:r>
            <a:r>
              <a:rPr lang="en-US" sz="4500" b="1" dirty="0" err="1">
                <a:solidFill>
                  <a:srgbClr val="FFFF00"/>
                </a:solidFill>
                <a:latin typeface="#9Slide03 SFU Futura_12" panose="00000400000000000000" pitchFamily="2" charset="0"/>
                <a:cs typeface="Arial" panose="020B0604020202020204" pitchFamily="34" charset="0"/>
              </a:rPr>
              <a:t>đá</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tập</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trung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chủ</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yếu</a:t>
            </a:r>
            <a:r>
              <a:rPr lang="en-US" sz="4500" b="1" dirty="0">
                <a:solidFill>
                  <a:srgbClr val="FFFF00"/>
                </a:solidFill>
                <a:latin typeface="#9Slide03 SFU Futura_12" panose="00000400000000000000" pitchFamily="2" charset="0"/>
                <a:cs typeface="Arial" panose="020B0604020202020204" pitchFamily="34" charset="0"/>
              </a:rPr>
              <a:t> ở </a:t>
            </a:r>
            <a:r>
              <a:rPr lang="en-US" sz="4500" b="1" dirty="0" err="1">
                <a:solidFill>
                  <a:srgbClr val="FFFF00"/>
                </a:solidFill>
                <a:latin typeface="#9Slide03 SFU Futura_12" panose="00000400000000000000" pitchFamily="2" charset="0"/>
                <a:cs typeface="Arial" panose="020B0604020202020204" pitchFamily="34" charset="0"/>
              </a:rPr>
              <a:t>vùng</a:t>
            </a:r>
            <a:endParaRPr lang="vi-VN" sz="4500" b="1" dirty="0">
              <a:solidFill>
                <a:srgbClr val="FFFF00"/>
              </a:solidFill>
              <a:latin typeface="#9Slide03 SFU Futura_12" panose="00000400000000000000" pitchFamily="2" charset="0"/>
              <a:cs typeface="Arial" panose="020B0604020202020204" pitchFamily="34"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9114386" y="2514235"/>
            <a:ext cx="1126731"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a:solidFill>
                  <a:srgbClr val="FFFF00"/>
                </a:solidFill>
                <a:latin typeface="#9Slide03 SFU Futura_12" panose="00000400000000000000" pitchFamily="2" charset="0"/>
                <a:cs typeface="Arial" panose="020B0604020202020204" pitchFamily="34" charset="0"/>
              </a:rPr>
              <a:t>6</a:t>
            </a:r>
          </a:p>
        </p:txBody>
      </p:sp>
      <p:sp>
        <p:nvSpPr>
          <p:cNvPr id="3" name="Rectangle 2"/>
          <p:cNvSpPr/>
          <p:nvPr/>
        </p:nvSpPr>
        <p:spPr>
          <a:xfrm>
            <a:off x="1319996" y="4991100"/>
            <a:ext cx="64453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vừa</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và</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nhỏ</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lớn</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và</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rất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lớn</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vừa</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và</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lớn</a:t>
            </a:r>
            <a:r>
              <a:rPr lang="en-US" sz="6000" dirty="0">
                <a:latin typeface="#9Slide03 SFU Futura_12" panose="020B0604020202020204" charset="0"/>
                <a:ea typeface="Cambria" panose="02040503050406030204" pitchFamily="18" charset="0"/>
              </a:rPr>
              <a:t>.</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nhỏ</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và</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rất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nhỏ</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sp>
        <p:nvSpPr>
          <p:cNvPr id="4" name="Rectangle 3"/>
          <p:cNvSpPr/>
          <p:nvPr/>
        </p:nvSpPr>
        <p:spPr>
          <a:xfrm>
            <a:off x="9327853" y="4991100"/>
            <a:ext cx="9753249"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Tây</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Nguyên</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Đồng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bằng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sông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Hồng</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Tây</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Bắc</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Đông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Bắc</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7765352" y="8479465"/>
            <a:ext cx="2309598" cy="161703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1175990" y="4991100"/>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7"/>
          <p:cNvSpPr/>
          <p:nvPr/>
        </p:nvSpPr>
        <p:spPr>
          <a:xfrm>
            <a:off x="9220200" y="7731161"/>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12980840" y="172323"/>
            <a:ext cx="2616371" cy="1734597"/>
          </a:xfrm>
          <a:prstGeom prst="rect">
            <a:avLst/>
          </a:prstGeom>
        </p:spPr>
      </p:pic>
      <p:grpSp>
        <p:nvGrpSpPr>
          <p:cNvPr id="2" name="Group 1">
            <a:extLst>
              <a:ext uri="{FF2B5EF4-FFF2-40B4-BE49-F238E27FC236}">
                <a16:creationId xmlns:a16="http://schemas.microsoft.com/office/drawing/2014/main" id="{AA28F4E2-CB83-F04E-BA23-7091B5C3789C}"/>
              </a:ext>
            </a:extLst>
          </p:cNvPr>
          <p:cNvGrpSpPr/>
          <p:nvPr/>
        </p:nvGrpSpPr>
        <p:grpSpPr>
          <a:xfrm>
            <a:off x="2438400" y="26456"/>
            <a:ext cx="9552143" cy="2013345"/>
            <a:chOff x="2824063" y="0"/>
            <a:chExt cx="6368095" cy="1342230"/>
          </a:xfrm>
        </p:grpSpPr>
        <p:sp>
          <p:nvSpPr>
            <p:cNvPr id="5" name="Rectangle 4">
              <a:extLst>
                <a:ext uri="{FF2B5EF4-FFF2-40B4-BE49-F238E27FC236}">
                  <a16:creationId xmlns:a16="http://schemas.microsoft.com/office/drawing/2014/main" id="{0012C0FE-7FF1-636D-246B-E156F7196B24}"/>
                </a:ext>
              </a:extLst>
            </p:cNvPr>
            <p:cNvSpPr/>
            <p:nvPr/>
          </p:nvSpPr>
          <p:spPr>
            <a:xfrm>
              <a:off x="3009048" y="163285"/>
              <a:ext cx="6183110" cy="1105492"/>
            </a:xfrm>
            <a:prstGeom prst="rect">
              <a:avLst/>
            </a:prstGeom>
            <a:solidFill>
              <a:srgbClr val="385723"/>
            </a:solidFill>
          </p:spPr>
          <p:txBody>
            <a:bodyPr wrap="square" lIns="137160" tIns="68580" rIns="137160" bIns="68580">
              <a:spAutoFit/>
            </a:bodyPr>
            <a:lstStyle/>
            <a:p>
              <a:pPr algn="ctr"/>
              <a:r>
                <a:rPr lang="en-US" sz="9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634C42D7-0910-5924-4A1E-1013CF776BF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9630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80652" y="2269976"/>
            <a:ext cx="18288000" cy="1408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8899418" y="2284060"/>
            <a:ext cx="0" cy="80170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641764" y="2705418"/>
            <a:ext cx="6878783" cy="200048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solidFill>
                  <a:srgbClr val="FFFF00"/>
                </a:solidFill>
                <a:latin typeface="#9Slide03 SFU Futura_12" panose="00000400000000000000" pitchFamily="2" charset="0"/>
                <a:cs typeface="Arial" panose="020B0604020202020204" pitchFamily="34" charset="0"/>
              </a:rPr>
              <a:t>Ở </a:t>
            </a:r>
            <a:r>
              <a:rPr lang="en-US" sz="4800" b="1" dirty="0" err="1">
                <a:solidFill>
                  <a:srgbClr val="FFFF00"/>
                </a:solidFill>
                <a:latin typeface="#9Slide03 SFU Futura_12" panose="00000400000000000000" pitchFamily="2" charset="0"/>
                <a:cs typeface="Arial" panose="020B0604020202020204" pitchFamily="34" charset="0"/>
              </a:rPr>
              <a:t>nước</a:t>
            </a:r>
            <a:r>
              <a:rPr lang="en-US" sz="4800" b="1" dirty="0">
                <a:solidFill>
                  <a:srgbClr val="FFFF00"/>
                </a:solidFill>
                <a:latin typeface="#9Slide03 SFU Futura_12" panose="00000400000000000000" pitchFamily="2" charset="0"/>
                <a:cs typeface="Arial" panose="020B0604020202020204" pitchFamily="34" charset="0"/>
              </a:rPr>
              <a:t> ta, </a:t>
            </a:r>
            <a:r>
              <a:rPr lang="en-US" sz="4800" b="1" dirty="0" err="1">
                <a:solidFill>
                  <a:srgbClr val="FFFF00"/>
                </a:solidFill>
                <a:latin typeface="#9Slide03 SFU Futura_12" panose="00000400000000000000" pitchFamily="2" charset="0"/>
                <a:cs typeface="Arial" panose="020B0604020202020204" pitchFamily="34" charset="0"/>
              </a:rPr>
              <a:t>bô-xít</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phân</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bố</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chủ</a:t>
            </a:r>
            <a:r>
              <a:rPr lang="en-US" sz="4800" b="1" dirty="0">
                <a:solidFill>
                  <a:srgbClr val="FFFF00"/>
                </a:solidFill>
                <a:latin typeface="#9Slide03 SFU Futura_12" panose="00000400000000000000" pitchFamily="2" charset="0"/>
                <a:cs typeface="Arial" panose="020B0604020202020204" pitchFamily="34" charset="0"/>
              </a:rPr>
              <a:t> </a:t>
            </a:r>
            <a:r>
              <a:rPr lang="en-US" sz="4800" b="1" dirty="0" err="1">
                <a:solidFill>
                  <a:srgbClr val="FFFF00"/>
                </a:solidFill>
                <a:latin typeface="#9Slide03 SFU Futura_12" panose="00000400000000000000" pitchFamily="2" charset="0"/>
                <a:cs typeface="Arial" panose="020B0604020202020204" pitchFamily="34" charset="0"/>
              </a:rPr>
              <a:t>yếu</a:t>
            </a:r>
            <a:r>
              <a:rPr lang="en-US" sz="4800" b="1" dirty="0">
                <a:solidFill>
                  <a:srgbClr val="FFFF00"/>
                </a:solidFill>
                <a:latin typeface="#9Slide03 SFU Futura_12" panose="00000400000000000000" pitchFamily="2" charset="0"/>
                <a:cs typeface="Arial" panose="020B0604020202020204" pitchFamily="34" charset="0"/>
              </a:rPr>
              <a:t> ở </a:t>
            </a:r>
            <a:r>
              <a:rPr lang="en-US" sz="4800" b="1" dirty="0" err="1">
                <a:solidFill>
                  <a:srgbClr val="FFFF00"/>
                </a:solidFill>
                <a:latin typeface="#9Slide03 SFU Futura_12" panose="00000400000000000000" pitchFamily="2" charset="0"/>
                <a:cs typeface="Arial" panose="020B0604020202020204" pitchFamily="34" charset="0"/>
              </a:rPr>
              <a:t>vùng</a:t>
            </a:r>
            <a:endParaRPr lang="vi-VN" sz="4800" b="1" dirty="0">
              <a:solidFill>
                <a:srgbClr val="FFFF00"/>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81886" y="2528557"/>
            <a:ext cx="1079162"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a:solidFill>
                  <a:srgbClr val="FFFF00"/>
                </a:solidFill>
                <a:latin typeface="#9Slide03 SFU Futura_12" panose="00000400000000000000" pitchFamily="2" charset="0"/>
                <a:cs typeface="Arial" panose="020B0604020202020204" pitchFamily="34" charset="0"/>
              </a:rPr>
              <a:t>7</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10634323" y="2705419"/>
            <a:ext cx="7309409" cy="2085146"/>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là</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nguồn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nguyên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liệu</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chính</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cho</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ngành</a:t>
            </a:r>
            <a:r>
              <a:rPr lang="en-US" sz="4500" b="1" dirty="0">
                <a:solidFill>
                  <a:srgbClr val="FFFF00"/>
                </a:solidFill>
                <a:latin typeface="#9Slide03 SFU Futura_12" panose="00000400000000000000" pitchFamily="2" charset="0"/>
                <a:cs typeface="Arial" panose="020B0604020202020204" pitchFamily="34" charset="0"/>
              </a:rPr>
              <a:t> </a:t>
            </a:r>
            <a:endParaRPr lang="vi-VN" sz="4500" b="1" dirty="0">
              <a:solidFill>
                <a:srgbClr val="FFFF00"/>
              </a:solidFill>
              <a:latin typeface="#9Slide03 SFU Futura_12" panose="00000400000000000000" pitchFamily="2" charset="0"/>
              <a:cs typeface="Arial" panose="020B0604020202020204" pitchFamily="34"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9114386" y="2514235"/>
            <a:ext cx="1126731"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a:solidFill>
                  <a:srgbClr val="FFFF00"/>
                </a:solidFill>
                <a:latin typeface="#9Slide03 SFU Futura_12" panose="00000400000000000000" pitchFamily="2" charset="0"/>
                <a:cs typeface="Arial" panose="020B0604020202020204" pitchFamily="34" charset="0"/>
              </a:rPr>
              <a:t>8</a:t>
            </a:r>
          </a:p>
        </p:txBody>
      </p:sp>
      <p:sp>
        <p:nvSpPr>
          <p:cNvPr id="3" name="Rectangle 2"/>
          <p:cNvSpPr/>
          <p:nvPr/>
        </p:nvSpPr>
        <p:spPr>
          <a:xfrm>
            <a:off x="1319996" y="5326685"/>
            <a:ext cx="64453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duyên</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hải</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Tây</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Nguyên</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đồng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bằng</a:t>
            </a:r>
            <a:endParaRPr lang="en-US" sz="6000" dirty="0">
              <a:latin typeface="#9Slide03 SFU Futura_12" panose="020B0604020202020204" charset="0"/>
              <a:ea typeface="Cambria" panose="02040503050406030204" pitchFamily="18" charset="0"/>
            </a:endParaRP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Tây</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Bắc</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sp>
        <p:nvSpPr>
          <p:cNvPr id="4" name="Rectangle 3"/>
          <p:cNvSpPr/>
          <p:nvPr/>
        </p:nvSpPr>
        <p:spPr>
          <a:xfrm>
            <a:off x="10563550" y="5262970"/>
            <a:ext cx="64044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nông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nghiệp</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công</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nghiệp</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dịch</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vụ</a:t>
            </a:r>
            <a:endParaRPr lang="en-US" sz="6000" dirty="0">
              <a:latin typeface="#9Slide03 SFU Futura_12" panose="020B0604020202020204" charset="0"/>
              <a:ea typeface="Cambria" panose="02040503050406030204" pitchFamily="18" charset="0"/>
            </a:endParaRPr>
          </a:p>
          <a:p>
            <a:pPr marL="514350" indent="-514350">
              <a:buAutoNum type="alphaUcPeriod"/>
            </a:pPr>
            <a:r>
              <a:rPr lang="en-US" sz="6000" dirty="0">
                <a:latin typeface="#9Slide03 SFU Futura_12" panose="020B0604020202020204" charset="0"/>
                <a:ea typeface="Cambria" panose="02040503050406030204" pitchFamily="18" charset="0"/>
              </a:rPr>
              <a:t> du </a:t>
            </a:r>
            <a:r>
              <a:rPr lang="en-US" sz="6000" dirty="0" err="1">
                <a:latin typeface="#9Slide03 SFU Futura_12" panose="020B0604020202020204" charset="0"/>
                <a:ea typeface="Cambria" panose="02040503050406030204" pitchFamily="18" charset="0"/>
              </a:rPr>
              <a:t>lịch</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7765352" y="8496300"/>
            <a:ext cx="2309598" cy="161703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1095455" y="6315521"/>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7"/>
          <p:cNvSpPr/>
          <p:nvPr/>
        </p:nvSpPr>
        <p:spPr>
          <a:xfrm>
            <a:off x="10425794" y="6190042"/>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12980840" y="172323"/>
            <a:ext cx="2616371" cy="1734597"/>
          </a:xfrm>
          <a:prstGeom prst="rect">
            <a:avLst/>
          </a:prstGeom>
        </p:spPr>
      </p:pic>
      <p:grpSp>
        <p:nvGrpSpPr>
          <p:cNvPr id="2" name="Group 1">
            <a:extLst>
              <a:ext uri="{FF2B5EF4-FFF2-40B4-BE49-F238E27FC236}">
                <a16:creationId xmlns:a16="http://schemas.microsoft.com/office/drawing/2014/main" id="{7458180E-197D-A876-212C-B5DC81C2FBF4}"/>
              </a:ext>
            </a:extLst>
          </p:cNvPr>
          <p:cNvGrpSpPr/>
          <p:nvPr/>
        </p:nvGrpSpPr>
        <p:grpSpPr>
          <a:xfrm>
            <a:off x="2362200" y="82155"/>
            <a:ext cx="9631058" cy="2013345"/>
            <a:chOff x="2824063" y="0"/>
            <a:chExt cx="6420705" cy="1342230"/>
          </a:xfrm>
        </p:grpSpPr>
        <p:sp>
          <p:nvSpPr>
            <p:cNvPr id="5" name="Rectangle 4">
              <a:extLst>
                <a:ext uri="{FF2B5EF4-FFF2-40B4-BE49-F238E27FC236}">
                  <a16:creationId xmlns:a16="http://schemas.microsoft.com/office/drawing/2014/main" id="{DCB3F4E7-55A4-9263-643C-AA728B8B8E22}"/>
                </a:ext>
              </a:extLst>
            </p:cNvPr>
            <p:cNvSpPr/>
            <p:nvPr/>
          </p:nvSpPr>
          <p:spPr>
            <a:xfrm>
              <a:off x="3009048" y="163284"/>
              <a:ext cx="6235720" cy="1107995"/>
            </a:xfrm>
            <a:prstGeom prst="rect">
              <a:avLst/>
            </a:prstGeom>
            <a:solidFill>
              <a:srgbClr val="385723"/>
            </a:solidFill>
          </p:spPr>
          <p:txBody>
            <a:bodyPr wrap="square" lIns="137160" tIns="68580" rIns="137160" bIns="68580">
              <a:spAutoFit/>
            </a:bodyPr>
            <a:lstStyle/>
            <a:p>
              <a:pPr algn="ctr"/>
              <a:r>
                <a:rPr lang="en-US" sz="9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E0D89ECC-F706-E3EA-E46B-26840BDBF2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9315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80652" y="2269976"/>
            <a:ext cx="18288000" cy="1408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8899418" y="2284060"/>
            <a:ext cx="0" cy="80170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476014" y="2705418"/>
            <a:ext cx="7208436" cy="200048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FFFF00"/>
                </a:solidFill>
                <a:latin typeface="#9Slide03 SFU Futura_12" panose="00000400000000000000" pitchFamily="2" charset="0"/>
                <a:cs typeface="Arial" panose="020B0604020202020204" pitchFamily="34" charset="0"/>
              </a:rPr>
              <a:t>Nguồn</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năng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lượng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nào</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sau</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đây</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là</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năng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lượng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sạch</a:t>
            </a:r>
            <a:r>
              <a:rPr lang="en-US" sz="4500" b="1" dirty="0">
                <a:solidFill>
                  <a:srgbClr val="FFFF00"/>
                </a:solidFill>
                <a:latin typeface="#9Slide03 SFU Futura_12" panose="00000400000000000000" pitchFamily="2" charset="0"/>
                <a:cs typeface="Arial" panose="020B0604020202020204" pitchFamily="34" charset="0"/>
              </a:rPr>
              <a:t>?</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81886" y="2528557"/>
            <a:ext cx="1079162"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a:solidFill>
                  <a:srgbClr val="FFFF00"/>
                </a:solidFill>
                <a:latin typeface="#9Slide03 SFU Futura_12" panose="00000400000000000000" pitchFamily="2" charset="0"/>
                <a:cs typeface="Arial" panose="020B0604020202020204" pitchFamily="34" charset="0"/>
              </a:rPr>
              <a:t>9</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10634323" y="2705419"/>
            <a:ext cx="7309409" cy="2085146"/>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FFFF00"/>
                </a:solidFill>
                <a:latin typeface="#9Slide03 SFU Futura_12" panose="00000400000000000000" pitchFamily="2" charset="0"/>
                <a:cs typeface="Arial" panose="020B0604020202020204" pitchFamily="34" charset="0"/>
              </a:rPr>
              <a:t>Việc</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khai</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thác</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và</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sử</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dụng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khoáng</a:t>
            </a:r>
            <a:r>
              <a:rPr lang="en-US" sz="4500" b="1" dirty="0">
                <a:solidFill>
                  <a:srgbClr val="FFFF00"/>
                </a:solidFill>
                <a:latin typeface="#9Slide03 SFU Futura_12" panose="00000400000000000000" pitchFamily="2" charset="0"/>
                <a:cs typeface="Arial" panose="020B0604020202020204" pitchFamily="34" charset="0"/>
              </a:rPr>
              <a:t> </a:t>
            </a:r>
            <a:r>
              <a:rPr lang="en-US" sz="4500" b="1" dirty="0" err="1">
                <a:solidFill>
                  <a:srgbClr val="FFFF00"/>
                </a:solidFill>
                <a:latin typeface="#9Slide03 SFU Futura_12" panose="00000400000000000000" pitchFamily="2" charset="0"/>
                <a:cs typeface="Arial" panose="020B0604020202020204" pitchFamily="34" charset="0"/>
              </a:rPr>
              <a:t>sản</a:t>
            </a:r>
            <a:r>
              <a:rPr lang="en-US" sz="4500" b="1" dirty="0">
                <a:solidFill>
                  <a:srgbClr val="FFFF00"/>
                </a:solidFill>
                <a:latin typeface="#9Slide03 SFU Futura_12" panose="00000400000000000000" pitchFamily="2" charset="0"/>
                <a:cs typeface="Arial" panose="020B0604020202020204" pitchFamily="34" charset="0"/>
              </a:rPr>
              <a:t> ở </a:t>
            </a:r>
            <a:r>
              <a:rPr lang="en-US" sz="4500" b="1" dirty="0" err="1">
                <a:solidFill>
                  <a:srgbClr val="FFFF00"/>
                </a:solidFill>
                <a:latin typeface="#9Slide03 SFU Futura_12" panose="00000400000000000000" pitchFamily="2" charset="0"/>
                <a:cs typeface="Arial" panose="020B0604020202020204" pitchFamily="34" charset="0"/>
              </a:rPr>
              <a:t>nước</a:t>
            </a:r>
            <a:r>
              <a:rPr lang="en-US" sz="4500" b="1" dirty="0">
                <a:solidFill>
                  <a:srgbClr val="FFFF00"/>
                </a:solidFill>
                <a:latin typeface="#9Slide03 SFU Futura_12" panose="00000400000000000000" pitchFamily="2" charset="0"/>
                <a:cs typeface="Arial" panose="020B0604020202020204" pitchFamily="34" charset="0"/>
              </a:rPr>
              <a:t> ta</a:t>
            </a:r>
            <a:endParaRPr lang="vi-VN" sz="4500" b="1" dirty="0">
              <a:solidFill>
                <a:srgbClr val="FFFF00"/>
              </a:solidFill>
              <a:latin typeface="#9Slide03 SFU Futura_12" panose="00000400000000000000" pitchFamily="2" charset="0"/>
              <a:cs typeface="Arial" panose="020B0604020202020204" pitchFamily="34"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9114385" y="2514235"/>
            <a:ext cx="1304963" cy="11662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a:solidFill>
                  <a:srgbClr val="FFFF00"/>
                </a:solidFill>
                <a:latin typeface="#9Slide03 SFU Futura_12" panose="00000400000000000000" pitchFamily="2" charset="0"/>
                <a:cs typeface="Arial" panose="020B0604020202020204" pitchFamily="34" charset="0"/>
              </a:rPr>
              <a:t>10</a:t>
            </a:r>
          </a:p>
        </p:txBody>
      </p:sp>
      <p:sp>
        <p:nvSpPr>
          <p:cNvPr id="3" name="Rectangle 2"/>
          <p:cNvSpPr/>
          <p:nvPr/>
        </p:nvSpPr>
        <p:spPr>
          <a:xfrm>
            <a:off x="1319996" y="5326685"/>
            <a:ext cx="6445356" cy="378565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Khí</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đối</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Dầu</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mỏ</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Than </a:t>
            </a:r>
            <a:r>
              <a:rPr lang="en-US" sz="6000" dirty="0" err="1">
                <a:latin typeface="#9Slide03 SFU Futura_12" panose="020B0604020202020204" charset="0"/>
                <a:ea typeface="Cambria" panose="02040503050406030204" pitchFamily="18" charset="0"/>
              </a:rPr>
              <a:t>đá</a:t>
            </a:r>
            <a:r>
              <a:rPr lang="en-US" sz="6000" dirty="0">
                <a:latin typeface="#9Slide03 SFU Futura_12" panose="020B0604020202020204" charset="0"/>
                <a:ea typeface="Cambria" panose="02040503050406030204" pitchFamily="18" charset="0"/>
              </a:rPr>
              <a:t>.</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Mặt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Trời</a:t>
            </a:r>
            <a:r>
              <a:rPr lang="en-US" sz="6000" dirty="0">
                <a:latin typeface="#9Slide03 SFU Futura_12" panose="020B0604020202020204" charset="0"/>
                <a:ea typeface="Cambria" panose="02040503050406030204" pitchFamily="18" charset="0"/>
              </a:rPr>
              <a:t>.</a:t>
            </a:r>
            <a:endParaRPr lang="en-US" sz="6000" dirty="0">
              <a:latin typeface="#9Slide03 SFU Futura_12" panose="020B0604020202020204" charset="0"/>
            </a:endParaRPr>
          </a:p>
        </p:txBody>
      </p:sp>
      <p:sp>
        <p:nvSpPr>
          <p:cNvPr id="4" name="Rectangle 3"/>
          <p:cNvSpPr/>
          <p:nvPr/>
        </p:nvSpPr>
        <p:spPr>
          <a:xfrm>
            <a:off x="10563550" y="5262970"/>
            <a:ext cx="7380179" cy="2862322"/>
          </a:xfrm>
          <a:prstGeom prst="rect">
            <a:avLst/>
          </a:prstGeom>
        </p:spPr>
        <p:txBody>
          <a:bodyPr wrap="square">
            <a:spAutoFit/>
          </a:bodyPr>
          <a:lstStyle/>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còn</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chưa</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hợp</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lí</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rất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hợp</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lí</a:t>
            </a:r>
            <a:r>
              <a:rPr lang="en-US" sz="6000" dirty="0">
                <a:latin typeface="#9Slide03 SFU Futura_12" panose="020B0604020202020204" charset="0"/>
                <a:ea typeface="Cambria" panose="02040503050406030204" pitchFamily="18" charset="0"/>
              </a:rPr>
              <a:t>.                 </a:t>
            </a:r>
          </a:p>
          <a:p>
            <a:pPr marL="514350" indent="-514350">
              <a:buAutoNum type="alphaUcPeriod"/>
            </a:pP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rất</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thuận</a:t>
            </a:r>
            <a:r>
              <a:rPr lang="en-US" sz="6000" dirty="0">
                <a:latin typeface="#9Slide03 SFU Futura_12" panose="020B0604020202020204" charset="0"/>
                <a:ea typeface="Cambria" panose="02040503050406030204" pitchFamily="18" charset="0"/>
              </a:rPr>
              <a:t> </a:t>
            </a:r>
            <a:r>
              <a:rPr lang="en-US" sz="6000" dirty="0" err="1">
                <a:latin typeface="#9Slide03 SFU Futura_12" panose="020B0604020202020204" charset="0"/>
                <a:ea typeface="Cambria" panose="02040503050406030204" pitchFamily="18" charset="0"/>
              </a:rPr>
              <a:t>lợi</a:t>
            </a:r>
            <a:r>
              <a:rPr lang="en-US" sz="6000" dirty="0">
                <a:latin typeface="#9Slide03 SFU Futura_12" panose="020B0604020202020204" charset="0"/>
                <a:ea typeface="Cambria" panose="02040503050406030204" pitchFamily="18" charset="0"/>
              </a:rPr>
              <a:t>. </a:t>
            </a: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7765352" y="8479465"/>
            <a:ext cx="2309598" cy="161703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1319996" y="8042236"/>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7"/>
          <p:cNvSpPr/>
          <p:nvPr/>
        </p:nvSpPr>
        <p:spPr>
          <a:xfrm>
            <a:off x="10419355" y="5262970"/>
            <a:ext cx="1092617" cy="1052552"/>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12980840" y="172323"/>
            <a:ext cx="2616371" cy="1734597"/>
          </a:xfrm>
          <a:prstGeom prst="rect">
            <a:avLst/>
          </a:prstGeom>
        </p:spPr>
      </p:pic>
      <p:grpSp>
        <p:nvGrpSpPr>
          <p:cNvPr id="2" name="Group 1">
            <a:extLst>
              <a:ext uri="{FF2B5EF4-FFF2-40B4-BE49-F238E27FC236}">
                <a16:creationId xmlns:a16="http://schemas.microsoft.com/office/drawing/2014/main" id="{9F32BB12-0E82-1437-F324-1F8F0F7F8D7F}"/>
              </a:ext>
            </a:extLst>
          </p:cNvPr>
          <p:cNvGrpSpPr/>
          <p:nvPr/>
        </p:nvGrpSpPr>
        <p:grpSpPr>
          <a:xfrm>
            <a:off x="2256142" y="82155"/>
            <a:ext cx="9631058" cy="2013345"/>
            <a:chOff x="2824063" y="0"/>
            <a:chExt cx="6420705" cy="1342230"/>
          </a:xfrm>
        </p:grpSpPr>
        <p:sp>
          <p:nvSpPr>
            <p:cNvPr id="5" name="Rectangle 4">
              <a:extLst>
                <a:ext uri="{FF2B5EF4-FFF2-40B4-BE49-F238E27FC236}">
                  <a16:creationId xmlns:a16="http://schemas.microsoft.com/office/drawing/2014/main" id="{33FD3A33-5B9F-ACAE-84E9-EBD2FE0CD7D4}"/>
                </a:ext>
              </a:extLst>
            </p:cNvPr>
            <p:cNvSpPr/>
            <p:nvPr/>
          </p:nvSpPr>
          <p:spPr>
            <a:xfrm>
              <a:off x="3009048" y="163284"/>
              <a:ext cx="6235720" cy="1107995"/>
            </a:xfrm>
            <a:prstGeom prst="rect">
              <a:avLst/>
            </a:prstGeom>
            <a:solidFill>
              <a:srgbClr val="385723"/>
            </a:solidFill>
          </p:spPr>
          <p:txBody>
            <a:bodyPr wrap="square" lIns="137160" tIns="68580" rIns="137160" bIns="68580">
              <a:spAutoFit/>
            </a:bodyPr>
            <a:lstStyle/>
            <a:p>
              <a:pPr algn="ctr"/>
              <a:r>
                <a:rPr lang="en-US" sz="9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E908338E-B39F-1280-25A2-352207DFDC1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0663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33227" y="4072533"/>
            <a:ext cx="18288000" cy="46317"/>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305083" y="7104137"/>
            <a:ext cx="8041607" cy="263844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0" b="1" dirty="0">
                <a:solidFill>
                  <a:srgbClr val="FF0000"/>
                </a:solidFill>
                <a:latin typeface="#9Slide03 SFU Futura_12" panose="00000400000000000000" pitchFamily="2" charset="0"/>
                <a:cs typeface="Arial" panose="020B0604020202020204" pitchFamily="34" charset="0"/>
              </a:rPr>
              <a:t>2. </a:t>
            </a:r>
            <a:r>
              <a:rPr lang="vi-VN" sz="3900" b="1" dirty="0">
                <a:solidFill>
                  <a:srgbClr val="1508B8"/>
                </a:solidFill>
                <a:latin typeface="#9Slide03 SFU Futura_12" panose="00000400000000000000" pitchFamily="2" charset="0"/>
                <a:cs typeface="Arial" panose="020B0604020202020204" pitchFamily="34" charset="0"/>
              </a:rPr>
              <a:t>HS sử dụng internet, tìm hiểu về </a:t>
            </a:r>
            <a:r>
              <a:rPr lang="en-US" sz="3900" b="1" dirty="0" err="1">
                <a:solidFill>
                  <a:srgbClr val="1508B8"/>
                </a:solidFill>
                <a:latin typeface="#9Slide03 SFU Futura_12" panose="00000400000000000000" pitchFamily="2" charset="0"/>
                <a:cs typeface="Arial" panose="020B0604020202020204" pitchFamily="34" charset="0"/>
              </a:rPr>
              <a:t>một</a:t>
            </a:r>
            <a:r>
              <a:rPr lang="vi-VN" sz="3900" b="1" dirty="0">
                <a:solidFill>
                  <a:srgbClr val="1508B8"/>
                </a:solidFill>
                <a:latin typeface="#9Slide03 SFU Futura_12" panose="00000400000000000000" pitchFamily="2" charset="0"/>
                <a:cs typeface="Arial" panose="020B0604020202020204" pitchFamily="34" charset="0"/>
              </a:rPr>
              <a:t> nguồn năng lượng thay thế đã được sử dụng ở nước ta và trình bày trước lớp</a:t>
            </a:r>
            <a:r>
              <a:rPr lang="en-US" sz="3900" b="1" dirty="0">
                <a:solidFill>
                  <a:srgbClr val="1508B8"/>
                </a:solidFill>
                <a:latin typeface="#9Slide03 SFU Futura_12" panose="00000400000000000000" pitchFamily="2" charset="0"/>
                <a:cs typeface="Arial" panose="020B0604020202020204" pitchFamily="34" charset="0"/>
              </a:rPr>
              <a:t>.</a:t>
            </a:r>
          </a:p>
        </p:txBody>
      </p:sp>
      <p:pic>
        <p:nvPicPr>
          <p:cNvPr id="15" name="Picture 6" descr="Poster Khung Hình ảnh PNG | Vector và các tập tin PSD | Tải về miễn phí  trê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7064151" y="1481981"/>
            <a:ext cx="4584219" cy="381410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593366" y="3096467"/>
            <a:ext cx="3576620" cy="923330"/>
          </a:xfrm>
          <a:prstGeom prst="rect">
            <a:avLst/>
          </a:prstGeom>
        </p:spPr>
        <p:txBody>
          <a:bodyPr wrap="none">
            <a:spAutoFit/>
          </a:bodyPr>
          <a:lstStyle/>
          <a:p>
            <a:r>
              <a:rPr lang="en-US" sz="5400" b="1" dirty="0">
                <a:solidFill>
                  <a:schemeClr val="bg1"/>
                </a:solidFill>
                <a:latin typeface="#9Slide03 SFU Futura_12" panose="020B0604020202020204" charset="0"/>
              </a:rPr>
              <a:t>NHIỆM VỤ</a:t>
            </a:r>
            <a:endParaRPr lang="en-US" sz="5400" dirty="0">
              <a:solidFill>
                <a:schemeClr val="bg1"/>
              </a:solidFill>
            </a:endParaRPr>
          </a:p>
        </p:txBody>
      </p:sp>
      <p:sp>
        <p:nvSpPr>
          <p:cNvPr id="3" name="Rectangle: Rounded Corners 7">
            <a:extLst>
              <a:ext uri="{FF2B5EF4-FFF2-40B4-BE49-F238E27FC236}">
                <a16:creationId xmlns:a16="http://schemas.microsoft.com/office/drawing/2014/main" id="{3A002E63-C6C5-F345-8FDA-09454FA33156}"/>
              </a:ext>
            </a:extLst>
          </p:cNvPr>
          <p:cNvSpPr/>
          <p:nvPr/>
        </p:nvSpPr>
        <p:spPr>
          <a:xfrm>
            <a:off x="4540875" y="47508"/>
            <a:ext cx="10139532" cy="1664643"/>
          </a:xfrm>
          <a:prstGeom prst="roundRect">
            <a:avLst>
              <a:gd name="adj" fmla="val 42559"/>
            </a:avLst>
          </a:prstGeom>
          <a:solidFill>
            <a:srgbClr val="385723"/>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00"/>
              </a:solidFill>
              <a:latin typeface="#9Slide03 SFU Futura_12" panose="00000400000000000000" pitchFamily="2" charset="0"/>
            </a:endParaRPr>
          </a:p>
        </p:txBody>
      </p:sp>
      <p:sp>
        <p:nvSpPr>
          <p:cNvPr id="4" name="TextBox 3">
            <a:extLst>
              <a:ext uri="{FF2B5EF4-FFF2-40B4-BE49-F238E27FC236}">
                <a16:creationId xmlns:a16="http://schemas.microsoft.com/office/drawing/2014/main" id="{BF17BD0B-30DB-74D6-100C-243B0A6395AC}"/>
              </a:ext>
            </a:extLst>
          </p:cNvPr>
          <p:cNvSpPr txBox="1"/>
          <p:nvPr/>
        </p:nvSpPr>
        <p:spPr>
          <a:xfrm>
            <a:off x="4905233" y="1"/>
            <a:ext cx="9166302" cy="1615827"/>
          </a:xfrm>
          <a:prstGeom prst="rect">
            <a:avLst/>
          </a:prstGeom>
          <a:noFill/>
        </p:spPr>
        <p:txBody>
          <a:bodyPr wrap="square">
            <a:spAutoFit/>
          </a:bodyPr>
          <a:lstStyle/>
          <a:p>
            <a:pPr algn="ctr"/>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VẬN DỤNG</a:t>
            </a:r>
          </a:p>
        </p:txBody>
      </p:sp>
      <p:grpSp>
        <p:nvGrpSpPr>
          <p:cNvPr id="7" name="Group 6">
            <a:extLst>
              <a:ext uri="{FF2B5EF4-FFF2-40B4-BE49-F238E27FC236}">
                <a16:creationId xmlns:a16="http://schemas.microsoft.com/office/drawing/2014/main" id="{07C98366-56FA-25AC-6BFF-2B009C105880}"/>
              </a:ext>
            </a:extLst>
          </p:cNvPr>
          <p:cNvGrpSpPr/>
          <p:nvPr/>
        </p:nvGrpSpPr>
        <p:grpSpPr>
          <a:xfrm>
            <a:off x="1658619" y="1106871"/>
            <a:ext cx="3064435" cy="2734199"/>
            <a:chOff x="378122" y="67432"/>
            <a:chExt cx="3524805" cy="2643605"/>
          </a:xfrm>
        </p:grpSpPr>
        <p:pic>
          <p:nvPicPr>
            <p:cNvPr id="5" name="Picture 4">
              <a:extLst>
                <a:ext uri="{FF2B5EF4-FFF2-40B4-BE49-F238E27FC236}">
                  <a16:creationId xmlns:a16="http://schemas.microsoft.com/office/drawing/2014/main" id="{E50A124F-941C-17BB-C8FD-A19D0C87D32A}"/>
                </a:ext>
              </a:extLst>
            </p:cNvPr>
            <p:cNvPicPr>
              <a:picLocks noChangeAspect="1"/>
            </p:cNvPicPr>
            <p:nvPr/>
          </p:nvPicPr>
          <p:blipFill>
            <a:blip r:embed="rId5"/>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734C66C5-61A7-70F5-492C-FBCC097639D9}"/>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10" name="Picture 9">
            <a:extLst>
              <a:ext uri="{FF2B5EF4-FFF2-40B4-BE49-F238E27FC236}">
                <a16:creationId xmlns:a16="http://schemas.microsoft.com/office/drawing/2014/main" id="{8CBDD1A0-3C42-C689-77B4-BF855D37080C}"/>
              </a:ext>
            </a:extLst>
          </p:cNvPr>
          <p:cNvPicPr>
            <a:picLocks noChangeAspect="1"/>
          </p:cNvPicPr>
          <p:nvPr/>
        </p:nvPicPr>
        <p:blipFill>
          <a:blip r:embed="rId6"/>
          <a:stretch>
            <a:fillRect/>
          </a:stretch>
        </p:blipFill>
        <p:spPr>
          <a:xfrm>
            <a:off x="8629756" y="5450279"/>
            <a:ext cx="9441068" cy="4450086"/>
          </a:xfrm>
          <a:prstGeom prst="rect">
            <a:avLst/>
          </a:prstGeom>
        </p:spPr>
      </p:pic>
      <p:sp>
        <p:nvSpPr>
          <p:cNvPr id="13" name="Rectangle: Rounded Corners 7">
            <a:extLst>
              <a:ext uri="{FF2B5EF4-FFF2-40B4-BE49-F238E27FC236}">
                <a16:creationId xmlns:a16="http://schemas.microsoft.com/office/drawing/2014/main" id="{C4E3DD01-99FE-5716-32BF-758C08915A03}"/>
              </a:ext>
            </a:extLst>
          </p:cNvPr>
          <p:cNvSpPr/>
          <p:nvPr/>
        </p:nvSpPr>
        <p:spPr>
          <a:xfrm>
            <a:off x="305083" y="4581776"/>
            <a:ext cx="8041607" cy="2271273"/>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0" b="1" dirty="0">
                <a:solidFill>
                  <a:srgbClr val="FF0000"/>
                </a:solidFill>
                <a:latin typeface="#9Slide03 SFU Futura_12" panose="00000400000000000000" pitchFamily="2" charset="0"/>
                <a:cs typeface="Arial" panose="020B0604020202020204" pitchFamily="34" charset="0"/>
              </a:rPr>
              <a:t>1. </a:t>
            </a:r>
            <a:r>
              <a:rPr lang="vi-VN" sz="3900" b="1" dirty="0">
                <a:solidFill>
                  <a:srgbClr val="1508B8"/>
                </a:solidFill>
                <a:latin typeface="#9Slide03 SFU Futura_12" panose="00000400000000000000" pitchFamily="2" charset="0"/>
                <a:cs typeface="Arial" panose="020B0604020202020204" pitchFamily="34" charset="0"/>
              </a:rPr>
              <a:t>Lấy ví dụ chứng minh khai thác khoáng sản có ảnh hưởng đến môi trường của nước ta</a:t>
            </a:r>
            <a:r>
              <a:rPr lang="en-US" sz="3900" b="1" dirty="0">
                <a:solidFill>
                  <a:srgbClr val="1508B8"/>
                </a:solidFill>
                <a:latin typeface="#9Slide03 SFU Futura_12" panose="00000400000000000000" pitchFamily="2" charset="0"/>
                <a:cs typeface="Arial" panose="020B0604020202020204" pitchFamily="34" charset="0"/>
              </a:rPr>
              <a:t>.</a:t>
            </a:r>
          </a:p>
        </p:txBody>
      </p:sp>
    </p:spTree>
    <p:extLst>
      <p:ext uri="{BB962C8B-B14F-4D97-AF65-F5344CB8AC3E}">
        <p14:creationId xmlns:p14="http://schemas.microsoft.com/office/powerpoint/2010/main" val="676532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8" t="30881" r="66153" b="35448"/>
          <a:stretch/>
        </p:blipFill>
        <p:spPr bwMode="auto">
          <a:xfrm>
            <a:off x="377549" y="2181313"/>
            <a:ext cx="2921028" cy="2354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75" t="37741" r="36159" b="28205"/>
          <a:stretch/>
        </p:blipFill>
        <p:spPr bwMode="auto">
          <a:xfrm>
            <a:off x="685800" y="4733898"/>
            <a:ext cx="2489172" cy="22733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06" t="27119" r="2769" b="32655"/>
          <a:stretch/>
        </p:blipFill>
        <p:spPr bwMode="auto">
          <a:xfrm>
            <a:off x="377549" y="7567830"/>
            <a:ext cx="2445991" cy="225701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A3BA8D6A-4D01-49E4-8C32-23CAA2363653}"/>
              </a:ext>
            </a:extLst>
          </p:cNvPr>
          <p:cNvSpPr/>
          <p:nvPr/>
        </p:nvSpPr>
        <p:spPr>
          <a:xfrm>
            <a:off x="4568225" y="2777786"/>
            <a:ext cx="7481513" cy="109564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9Slide03 SFU Futura_12" panose="020B0604020202020204" charset="0"/>
                <a:cs typeface="Arial" panose="020B0604020202020204" pitchFamily="34" charset="0"/>
              </a:rPr>
              <a:t>5 </a:t>
            </a:r>
            <a:r>
              <a:rPr lang="en-US" sz="4200" b="1" dirty="0" err="1">
                <a:solidFill>
                  <a:schemeClr val="tx1"/>
                </a:solidFill>
                <a:latin typeface="#9Slide03 SFU Futura_12" panose="020B0604020202020204" charset="0"/>
                <a:cs typeface="Arial" panose="020B0604020202020204" pitchFamily="34" charset="0"/>
              </a:rPr>
              <a:t>phút</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làm</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việc</a:t>
            </a:r>
            <a:r>
              <a:rPr lang="en-US" sz="4200" b="1" dirty="0">
                <a:solidFill>
                  <a:schemeClr val="tx1"/>
                </a:solidFill>
                <a:latin typeface="#9Slide03 SFU Futura_12" panose="020B0604020202020204" charset="0"/>
                <a:cs typeface="Arial" panose="020B0604020202020204" pitchFamily="34" charset="0"/>
              </a:rPr>
              <a:t> </a:t>
            </a:r>
            <a:r>
              <a:rPr lang="en-US" sz="4800" b="1" dirty="0">
                <a:solidFill>
                  <a:srgbClr val="C00000"/>
                </a:solidFill>
                <a:latin typeface="#9Slide03 SFU Futura_12" panose="020B0604020202020204" charset="0"/>
                <a:cs typeface="Arial" panose="020B0604020202020204" pitchFamily="34" charset="0"/>
              </a:rPr>
              <a:t>CÁ NHÂN</a:t>
            </a:r>
          </a:p>
        </p:txBody>
      </p:sp>
      <p:sp>
        <p:nvSpPr>
          <p:cNvPr id="35" name="Rectangle: Rounded Corners 7">
            <a:extLst>
              <a:ext uri="{FF2B5EF4-FFF2-40B4-BE49-F238E27FC236}">
                <a16:creationId xmlns:a16="http://schemas.microsoft.com/office/drawing/2014/main" id="{A3BA8D6A-4D01-49E4-8C32-23CAA2363653}"/>
              </a:ext>
            </a:extLst>
          </p:cNvPr>
          <p:cNvSpPr/>
          <p:nvPr/>
        </p:nvSpPr>
        <p:spPr>
          <a:xfrm>
            <a:off x="4568224" y="5431043"/>
            <a:ext cx="7481513" cy="109564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9Slide03 SFU Futura_12" panose="020B0604020202020204" charset="0"/>
                <a:cs typeface="Arial" panose="020B0604020202020204" pitchFamily="34" charset="0"/>
              </a:rPr>
              <a:t>1 </a:t>
            </a:r>
            <a:r>
              <a:rPr lang="en-US" sz="4200" b="1" dirty="0" err="1">
                <a:solidFill>
                  <a:schemeClr val="tx1"/>
                </a:solidFill>
                <a:latin typeface="#9Slide03 SFU Futura_12" panose="020B0604020202020204" charset="0"/>
                <a:cs typeface="Arial" panose="020B0604020202020204" pitchFamily="34" charset="0"/>
              </a:rPr>
              <a:t>phút</a:t>
            </a:r>
            <a:r>
              <a:rPr lang="en-US" sz="4200" b="1" dirty="0">
                <a:solidFill>
                  <a:schemeClr val="tx1"/>
                </a:solidFill>
                <a:latin typeface="#9Slide03 SFU Futura_12" panose="020B0604020202020204" charset="0"/>
                <a:cs typeface="Arial" panose="020B0604020202020204" pitchFamily="34" charset="0"/>
              </a:rPr>
              <a:t> chia </a:t>
            </a:r>
            <a:r>
              <a:rPr lang="en-US" sz="4200" b="1" dirty="0" err="1">
                <a:solidFill>
                  <a:schemeClr val="tx1"/>
                </a:solidFill>
                <a:latin typeface="#9Slide03 SFU Futura_12" panose="020B0604020202020204" charset="0"/>
                <a:cs typeface="Arial" panose="020B0604020202020204" pitchFamily="34" charset="0"/>
              </a:rPr>
              <a:t>sẻ</a:t>
            </a:r>
            <a:r>
              <a:rPr lang="en-US" sz="4200" b="1" dirty="0">
                <a:solidFill>
                  <a:schemeClr val="tx1"/>
                </a:solidFill>
                <a:latin typeface="#9Slide03 SFU Futura_12" panose="020B0604020202020204" charset="0"/>
                <a:cs typeface="Arial" panose="020B0604020202020204" pitchFamily="34" charset="0"/>
              </a:rPr>
              <a:t> </a:t>
            </a:r>
            <a:r>
              <a:rPr lang="en-US" sz="4800" b="1" dirty="0">
                <a:solidFill>
                  <a:srgbClr val="C00000"/>
                </a:solidFill>
                <a:latin typeface="#9Slide03 SFU Futura_12" panose="020B0604020202020204" charset="0"/>
                <a:cs typeface="Arial" panose="020B0604020202020204" pitchFamily="34" charset="0"/>
              </a:rPr>
              <a:t>THEO CẶP</a:t>
            </a:r>
          </a:p>
        </p:txBody>
      </p:sp>
      <p:sp>
        <p:nvSpPr>
          <p:cNvPr id="36" name="Rectangle: Rounded Corners 7">
            <a:extLst>
              <a:ext uri="{FF2B5EF4-FFF2-40B4-BE49-F238E27FC236}">
                <a16:creationId xmlns:a16="http://schemas.microsoft.com/office/drawing/2014/main" id="{A3BA8D6A-4D01-49E4-8C32-23CAA2363653}"/>
              </a:ext>
            </a:extLst>
          </p:cNvPr>
          <p:cNvSpPr/>
          <p:nvPr/>
        </p:nvSpPr>
        <p:spPr>
          <a:xfrm>
            <a:off x="5009925" y="8144261"/>
            <a:ext cx="7867653" cy="109564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9Slide03 SFU Futura_12" panose="020B0604020202020204" charset="0"/>
                <a:cs typeface="Arial" panose="020B0604020202020204" pitchFamily="34" charset="0"/>
              </a:rPr>
              <a:t>30 </a:t>
            </a:r>
            <a:r>
              <a:rPr lang="en-US" sz="4200" b="1" dirty="0" err="1">
                <a:solidFill>
                  <a:schemeClr val="tx1"/>
                </a:solidFill>
                <a:latin typeface="#9Slide03 SFU Futura_12" panose="020B0604020202020204" charset="0"/>
                <a:cs typeface="Arial" panose="020B0604020202020204" pitchFamily="34" charset="0"/>
              </a:rPr>
              <a:t>giây</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trình</a:t>
            </a:r>
            <a:r>
              <a:rPr lang="en-US" sz="4200" b="1" dirty="0">
                <a:solidFill>
                  <a:schemeClr val="tx1"/>
                </a:solidFill>
                <a:latin typeface="#9Slide03 SFU Futura_12" panose="020B0604020202020204" charset="0"/>
                <a:cs typeface="Arial" panose="020B0604020202020204" pitchFamily="34" charset="0"/>
              </a:rPr>
              <a:t> </a:t>
            </a:r>
            <a:r>
              <a:rPr lang="en-US" sz="4200" b="1" dirty="0" err="1">
                <a:solidFill>
                  <a:schemeClr val="tx1"/>
                </a:solidFill>
                <a:latin typeface="#9Slide03 SFU Futura_12" panose="020B0604020202020204" charset="0"/>
                <a:cs typeface="Arial" panose="020B0604020202020204" pitchFamily="34" charset="0"/>
              </a:rPr>
              <a:t>bày</a:t>
            </a:r>
            <a:r>
              <a:rPr lang="en-US" sz="4200" b="1" dirty="0">
                <a:solidFill>
                  <a:schemeClr val="tx1"/>
                </a:solidFill>
                <a:latin typeface="#9Slide03 SFU Futura_12" panose="020B0604020202020204" charset="0"/>
                <a:cs typeface="Arial" panose="020B0604020202020204" pitchFamily="34" charset="0"/>
              </a:rPr>
              <a:t> </a:t>
            </a:r>
            <a:r>
              <a:rPr lang="en-US" sz="4800" b="1" dirty="0">
                <a:solidFill>
                  <a:srgbClr val="C00000"/>
                </a:solidFill>
                <a:latin typeface="#9Slide03 SFU Futura_12" panose="020B0604020202020204" charset="0"/>
                <a:cs typeface="Arial" panose="020B0604020202020204" pitchFamily="34" charset="0"/>
              </a:rPr>
              <a:t>TRƯỚC LỚP</a:t>
            </a:r>
          </a:p>
        </p:txBody>
      </p:sp>
      <p:grpSp>
        <p:nvGrpSpPr>
          <p:cNvPr id="2" name="Group 1"/>
          <p:cNvGrpSpPr/>
          <p:nvPr/>
        </p:nvGrpSpPr>
        <p:grpSpPr>
          <a:xfrm>
            <a:off x="12877578" y="2310873"/>
            <a:ext cx="5190084" cy="4965297"/>
            <a:chOff x="8221950" y="1291836"/>
            <a:chExt cx="3460056" cy="3310198"/>
          </a:xfrm>
        </p:grpSpPr>
        <p:sp>
          <p:nvSpPr>
            <p:cNvPr id="37" name="Rectangle 36">
              <a:extLst>
                <a:ext uri="{FF2B5EF4-FFF2-40B4-BE49-F238E27FC236}">
                  <a16:creationId xmlns:a16="http://schemas.microsoft.com/office/drawing/2014/main" id="{81A91662-683D-49DF-B35B-B45F01A1BABA}"/>
                </a:ext>
              </a:extLst>
            </p:cNvPr>
            <p:cNvSpPr/>
            <p:nvPr/>
          </p:nvSpPr>
          <p:spPr>
            <a:xfrm>
              <a:off x="8355910" y="2113930"/>
              <a:ext cx="3326096" cy="2488104"/>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508B8"/>
                  </a:solidFill>
                  <a:latin typeface="#9Slide03 SFU Futura_12" panose="00000400000000000000" pitchFamily="2" charset="0"/>
                  <a:cs typeface="Arial" panose="020B0604020202020204" pitchFamily="34" charset="0"/>
                </a:rPr>
                <a:t>1. </a:t>
              </a:r>
              <a:r>
                <a:rPr lang="vi-VN" sz="3600" b="1" dirty="0">
                  <a:solidFill>
                    <a:srgbClr val="1508B8"/>
                  </a:solidFill>
                  <a:latin typeface="#9Slide03 SFU Futura_12" panose="00000400000000000000" pitchFamily="2" charset="0"/>
                  <a:cs typeface="Arial" panose="020B0604020202020204" pitchFamily="34" charset="0"/>
                </a:rPr>
                <a:t>Lấy ví dụ chứng minh khai thác khoáng sản có ảnh hưởng đến môi trường của nước ta </a:t>
              </a:r>
              <a:r>
                <a:rPr lang="en-US" sz="3600" b="1" dirty="0">
                  <a:solidFill>
                    <a:srgbClr val="1508B8"/>
                  </a:solidFill>
                  <a:latin typeface="#9Slide03 SFU Futura_12" panose="00000400000000000000" pitchFamily="2" charset="0"/>
                  <a:cs typeface="Arial" panose="020B0604020202020204" pitchFamily="34" charset="0"/>
                </a:rPr>
                <a:t>.</a:t>
              </a:r>
            </a:p>
            <a:p>
              <a:pPr algn="ctr"/>
              <a:r>
                <a:rPr lang="en-US" sz="3600" b="1" dirty="0">
                  <a:solidFill>
                    <a:schemeClr val="tx1"/>
                  </a:solidFill>
                  <a:latin typeface="#9Slide03 SFU Futura_12" panose="020B0604020202020204" charset="0"/>
                </a:rPr>
                <a:t>2. T</a:t>
              </a:r>
              <a:r>
                <a:rPr lang="vi-VN" sz="3600" b="1" dirty="0">
                  <a:solidFill>
                    <a:schemeClr val="tx1"/>
                  </a:solidFill>
                  <a:latin typeface="#9Slide03 SFU Futura_12" panose="020B0604020202020204" charset="0"/>
                </a:rPr>
                <a:t>ìm hiểu về 1 nguồn năng lượng thay thế</a:t>
              </a:r>
              <a:r>
                <a:rPr lang="en-US" sz="3600" b="1" dirty="0">
                  <a:solidFill>
                    <a:schemeClr val="tx1"/>
                  </a:solidFill>
                  <a:latin typeface="#9Slide03 SFU Futura_12" panose="020B0604020202020204" charset="0"/>
                </a:rPr>
                <a:t>.</a:t>
              </a:r>
              <a:r>
                <a:rPr lang="vi-VN" sz="3600" b="1" dirty="0">
                  <a:solidFill>
                    <a:schemeClr val="tx1"/>
                  </a:solidFill>
                  <a:latin typeface="#9Slide03 SFU Futura_12" panose="020B0604020202020204" charset="0"/>
                </a:rPr>
                <a:t> </a:t>
              </a:r>
              <a:endParaRPr lang="en-US" sz="3600" b="1" dirty="0">
                <a:solidFill>
                  <a:schemeClr val="tx1"/>
                </a:solidFill>
                <a:latin typeface="#9Slide03 SFU Futura_12" panose="020B0604020202020204" charset="0"/>
              </a:endParaRPr>
            </a:p>
          </p:txBody>
        </p:sp>
        <p:sp>
          <p:nvSpPr>
            <p:cNvPr id="38" name="Lưu đồ: Điểm Kết Thúc 147">
              <a:extLst>
                <a:ext uri="{FF2B5EF4-FFF2-40B4-BE49-F238E27FC236}">
                  <a16:creationId xmlns:a16="http://schemas.microsoft.com/office/drawing/2014/main" id="{B5183A6E-3055-43C9-996A-2D190FFB60FF}"/>
                </a:ext>
              </a:extLst>
            </p:cNvPr>
            <p:cNvSpPr/>
            <p:nvPr/>
          </p:nvSpPr>
          <p:spPr>
            <a:xfrm>
              <a:off x="8544702" y="1423774"/>
              <a:ext cx="3041941" cy="744065"/>
            </a:xfrm>
            <a:prstGeom prst="flowChartTerminator">
              <a:avLst/>
            </a:prstGeom>
            <a:solidFill>
              <a:srgbClr val="008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latin typeface="#9Slide05 SVNUT Triumph" panose="00000500000000000000" pitchFamily="2" charset="0"/>
                </a:rPr>
                <a:t>Nhiệm</a:t>
              </a:r>
              <a:r>
                <a:rPr lang="en-US" sz="5400" dirty="0">
                  <a:solidFill>
                    <a:schemeClr val="bg1"/>
                  </a:solidFill>
                  <a:latin typeface="#9Slide05 SVNUT Triumph" panose="00000500000000000000" pitchFamily="2" charset="0"/>
                </a:rPr>
                <a:t> </a:t>
              </a:r>
              <a:r>
                <a:rPr lang="en-US" sz="5400" dirty="0" err="1">
                  <a:solidFill>
                    <a:schemeClr val="bg1"/>
                  </a:solidFill>
                  <a:latin typeface="#9Slide05 SVNUT Triumph" panose="00000500000000000000" pitchFamily="2" charset="0"/>
                </a:rPr>
                <a:t>vụ</a:t>
              </a:r>
              <a:endParaRPr lang="en-US" sz="5400" dirty="0">
                <a:solidFill>
                  <a:schemeClr val="bg1"/>
                </a:solidFill>
                <a:latin typeface="#9Slide05 SVNUT Triumph" panose="00000500000000000000" pitchFamily="2" charset="0"/>
              </a:endParaRPr>
            </a:p>
          </p:txBody>
        </p:sp>
        <p:pic>
          <p:nvPicPr>
            <p:cNvPr id="3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21950" y="1291836"/>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4253767" y="7342200"/>
            <a:ext cx="2992191" cy="29468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3578360" y="3038291"/>
            <a:ext cx="1385420" cy="835137"/>
          </a:xfrm>
          <a:prstGeom prst="rect">
            <a:avLst/>
          </a:prstGeom>
          <a:noFill/>
          <a:ln>
            <a:noFill/>
          </a:ln>
        </p:spPr>
      </p:pic>
      <p:pic>
        <p:nvPicPr>
          <p:cNvPr id="27"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3621542" y="5661983"/>
            <a:ext cx="1385420" cy="835137"/>
          </a:xfrm>
          <a:prstGeom prst="rect">
            <a:avLst/>
          </a:prstGeom>
          <a:noFill/>
          <a:ln>
            <a:noFill/>
          </a:ln>
        </p:spPr>
      </p:pic>
      <p:pic>
        <p:nvPicPr>
          <p:cNvPr id="28"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3621542" y="8415425"/>
            <a:ext cx="1385420" cy="835137"/>
          </a:xfrm>
          <a:prstGeom prst="rect">
            <a:avLst/>
          </a:prstGeom>
          <a:noFill/>
          <a:ln>
            <a:noFill/>
          </a:ln>
        </p:spPr>
      </p:pic>
      <p:sp>
        <p:nvSpPr>
          <p:cNvPr id="18" name="Rectangle: Rounded Corners 7">
            <a:extLst>
              <a:ext uri="{FF2B5EF4-FFF2-40B4-BE49-F238E27FC236}">
                <a16:creationId xmlns:a16="http://schemas.microsoft.com/office/drawing/2014/main" id="{F5133B7E-650E-4D41-B1B2-EA1350352A56}"/>
              </a:ext>
            </a:extLst>
          </p:cNvPr>
          <p:cNvSpPr/>
          <p:nvPr/>
        </p:nvSpPr>
        <p:spPr>
          <a:xfrm>
            <a:off x="4540875" y="102186"/>
            <a:ext cx="10139532" cy="1603333"/>
          </a:xfrm>
          <a:prstGeom prst="roundRect">
            <a:avLst>
              <a:gd name="adj" fmla="val 42559"/>
            </a:avLst>
          </a:prstGeom>
          <a:solidFill>
            <a:schemeClr val="accent5">
              <a:lumMod val="40000"/>
              <a:lumOff val="6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49180E"/>
              </a:solidFill>
              <a:latin typeface="#9Slide03 SFU Futura_12" panose="00000400000000000000" pitchFamily="2" charset="0"/>
            </a:endParaRPr>
          </a:p>
        </p:txBody>
      </p:sp>
      <p:cxnSp>
        <p:nvCxnSpPr>
          <p:cNvPr id="22" name="Straight Connector 21">
            <a:extLst>
              <a:ext uri="{FF2B5EF4-FFF2-40B4-BE49-F238E27FC236}">
                <a16:creationId xmlns:a16="http://schemas.microsoft.com/office/drawing/2014/main" id="{9728CA59-B03B-40C8-96F5-69275D159838}"/>
              </a:ext>
            </a:extLst>
          </p:cNvPr>
          <p:cNvCxnSpPr>
            <a:cxnSpLocks/>
          </p:cNvCxnSpPr>
          <p:nvPr/>
        </p:nvCxnSpPr>
        <p:spPr>
          <a:xfrm flipV="1">
            <a:off x="0" y="1816058"/>
            <a:ext cx="18288000" cy="1408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28CA59-B03B-40C8-96F5-69275D159838}"/>
              </a:ext>
            </a:extLst>
          </p:cNvPr>
          <p:cNvCxnSpPr>
            <a:cxnSpLocks/>
          </p:cNvCxnSpPr>
          <p:nvPr/>
        </p:nvCxnSpPr>
        <p:spPr>
          <a:xfrm>
            <a:off x="12804558" y="1816058"/>
            <a:ext cx="15384" cy="848948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2" descr="A plant growing from the soil Vector Image - 1238971 | StockUnlimited"/>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846" b="95538" l="9948" r="89878">
                        <a14:foregroundMark x1="17627" y1="95615" x2="18586" y2="95615"/>
                        <a14:foregroundMark x1="26091" y1="2846" x2="26091" y2="2846"/>
                      </a14:backgroundRemoval>
                    </a14:imgEffect>
                  </a14:imgLayer>
                </a14:imgProps>
              </a:ext>
              <a:ext uri="{28A0092B-C50C-407E-A947-70E740481C1C}">
                <a14:useLocalDpi xmlns:a14="http://schemas.microsoft.com/office/drawing/2010/main" val="0"/>
              </a:ext>
            </a:extLst>
          </a:blip>
          <a:srcRect/>
          <a:stretch>
            <a:fillRect/>
          </a:stretch>
        </p:blipFill>
        <p:spPr bwMode="auto">
          <a:xfrm>
            <a:off x="3126589" y="27708"/>
            <a:ext cx="1414286" cy="16043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DD6DCC-AD44-FDCE-7430-C00156C5EF15}"/>
              </a:ext>
            </a:extLst>
          </p:cNvPr>
          <p:cNvSpPr txBox="1"/>
          <p:nvPr/>
        </p:nvSpPr>
        <p:spPr>
          <a:xfrm>
            <a:off x="4905233" y="98673"/>
            <a:ext cx="9166302" cy="1615827"/>
          </a:xfrm>
          <a:prstGeom prst="rect">
            <a:avLst/>
          </a:prstGeom>
          <a:noFill/>
        </p:spPr>
        <p:txBody>
          <a:bodyPr wrap="square">
            <a:spAutoFit/>
          </a:bodyPr>
          <a:lstStyle/>
          <a:p>
            <a:pPr algn="ctr"/>
            <a:r>
              <a:rPr lang="en-US" sz="99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VẬN DỤNG</a:t>
            </a:r>
          </a:p>
        </p:txBody>
      </p:sp>
    </p:spTree>
    <p:extLst>
      <p:ext uri="{BB962C8B-B14F-4D97-AF65-F5344CB8AC3E}">
        <p14:creationId xmlns:p14="http://schemas.microsoft.com/office/powerpoint/2010/main" val="4273521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49" r="60059" b="78900"/>
          <a:stretch/>
        </p:blipFill>
        <p:spPr>
          <a:xfrm rot="20703132">
            <a:off x="4227038" y="360629"/>
            <a:ext cx="2545104" cy="2408904"/>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6227676" y="937241"/>
            <a:ext cx="7279359" cy="1523494"/>
          </a:xfrm>
          <a:prstGeom prst="rect">
            <a:avLst/>
          </a:prstGeom>
          <a:noFill/>
          <a:ln>
            <a:noFill/>
          </a:ln>
        </p:spPr>
        <p:txBody>
          <a:bodyPr wrap="square" rtlCol="0">
            <a:spAutoFit/>
          </a:bodyPr>
          <a:lstStyle/>
          <a:p>
            <a:pPr algn="ctr"/>
            <a:r>
              <a:rPr lang="en-US" sz="9300">
                <a:solidFill>
                  <a:srgbClr val="FFFF00"/>
                </a:solidFill>
                <a:latin typeface="#9Slide07 IcielCadena" panose="02000503000000020004" pitchFamily="2" charset="0"/>
              </a:rPr>
              <a:t>VẬN DỤNG</a:t>
            </a:r>
          </a:p>
        </p:txBody>
      </p:sp>
      <p:pic>
        <p:nvPicPr>
          <p:cNvPr id="6" name="Picture 2" descr="Think-Pair-Share Poster and Worksheet by Charlis Cunningham | TpT">
            <a:extLst>
              <a:ext uri="{FF2B5EF4-FFF2-40B4-BE49-F238E27FC236}">
                <a16:creationId xmlns:a16="http://schemas.microsoft.com/office/drawing/2014/main" id="{D97F020D-FD68-4B48-B98B-C899EE19E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491" y="3685922"/>
            <a:ext cx="3857625"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B77CF73E-8CD2-46EA-A602-FED2EED8F611}"/>
              </a:ext>
            </a:extLst>
          </p:cNvPr>
          <p:cNvSpPr/>
          <p:nvPr/>
        </p:nvSpPr>
        <p:spPr>
          <a:xfrm>
            <a:off x="5026466" y="5593955"/>
            <a:ext cx="12097344" cy="15430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1371600">
              <a:defRPr/>
            </a:pPr>
            <a:r>
              <a:rPr lang="vi-VN" sz="3600">
                <a:solidFill>
                  <a:srgbClr val="006699"/>
                </a:solidFill>
                <a:latin typeface="Times New Roman" panose="02020603050405020304" pitchFamily="18" charset="0"/>
                <a:cs typeface="Times New Roman" panose="02020603050405020304" pitchFamily="18" charset="0"/>
              </a:rPr>
              <a:t>Các loại khoáng sản đó có ý nghĩa đối với sự phát triển kinh tế của quê hương em như thế nào?</a:t>
            </a:r>
            <a:endParaRPr lang="vi-VN" sz="3600" dirty="0">
              <a:solidFill>
                <a:srgbClr val="006699"/>
              </a:solidFill>
              <a:latin typeface="Times New Roman" panose="02020603050405020304" pitchFamily="18" charset="0"/>
              <a:cs typeface="Times New Roman" panose="02020603050405020304" pitchFamily="18" charset="0"/>
            </a:endParaRPr>
          </a:p>
        </p:txBody>
      </p:sp>
      <p:sp>
        <p:nvSpPr>
          <p:cNvPr id="8" name="Rounded Rectangle 6">
            <a:extLst>
              <a:ext uri="{FF2B5EF4-FFF2-40B4-BE49-F238E27FC236}">
                <a16:creationId xmlns:a16="http://schemas.microsoft.com/office/drawing/2014/main" id="{AFEC64B2-5937-47EC-9EA6-BBF0C25896E5}"/>
              </a:ext>
            </a:extLst>
          </p:cNvPr>
          <p:cNvSpPr/>
          <p:nvPr/>
        </p:nvSpPr>
        <p:spPr>
          <a:xfrm>
            <a:off x="5004998" y="3793923"/>
            <a:ext cx="12097344" cy="134957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1371600">
              <a:defRPr/>
            </a:pPr>
            <a:r>
              <a:rPr lang="vi-VN" sz="3600">
                <a:solidFill>
                  <a:srgbClr val="006699"/>
                </a:solidFill>
                <a:latin typeface="Times New Roman" panose="02020603050405020304" pitchFamily="18" charset="0"/>
                <a:cs typeface="Times New Roman" panose="02020603050405020304" pitchFamily="18" charset="0"/>
              </a:rPr>
              <a:t>Kể tên một số loại khoáng sản ở địa </a:t>
            </a:r>
            <a:r>
              <a:rPr lang="en-US" sz="3600">
                <a:solidFill>
                  <a:srgbClr val="006699"/>
                </a:solidFill>
                <a:latin typeface="Times New Roman" panose="02020603050405020304" pitchFamily="18" charset="0"/>
                <a:cs typeface="Times New Roman" panose="02020603050405020304" pitchFamily="18" charset="0"/>
              </a:rPr>
              <a:t>phương </a:t>
            </a:r>
            <a:r>
              <a:rPr lang="en-US" sz="3600" dirty="0" err="1">
                <a:solidFill>
                  <a:srgbClr val="006699"/>
                </a:solidFill>
                <a:latin typeface="Times New Roman" panose="02020603050405020304" pitchFamily="18" charset="0"/>
                <a:cs typeface="Times New Roman" panose="02020603050405020304" pitchFamily="18" charset="0"/>
              </a:rPr>
              <a:t>em</a:t>
            </a:r>
            <a:r>
              <a:rPr lang="en-US" sz="3600" dirty="0">
                <a:solidFill>
                  <a:srgbClr val="006699"/>
                </a:solidFill>
                <a:latin typeface="Times New Roman" panose="02020603050405020304" pitchFamily="18" charset="0"/>
                <a:cs typeface="Times New Roman" panose="02020603050405020304" pitchFamily="18" charset="0"/>
              </a:rPr>
              <a:t>?</a:t>
            </a:r>
            <a:endParaRPr lang="vi-VN" sz="3600" dirty="0">
              <a:solidFill>
                <a:srgbClr val="006699"/>
              </a:solidFill>
              <a:latin typeface="Times New Roman" panose="02020603050405020304" pitchFamily="18" charset="0"/>
              <a:cs typeface="Times New Roman" panose="02020603050405020304" pitchFamily="18" charset="0"/>
            </a:endParaRPr>
          </a:p>
        </p:txBody>
      </p:sp>
      <p:sp>
        <p:nvSpPr>
          <p:cNvPr id="9" name="Rounded Rectangle 7">
            <a:extLst>
              <a:ext uri="{FF2B5EF4-FFF2-40B4-BE49-F238E27FC236}">
                <a16:creationId xmlns:a16="http://schemas.microsoft.com/office/drawing/2014/main" id="{727289F5-EAAA-4A08-B4FD-18B8F432BB56}"/>
              </a:ext>
            </a:extLst>
          </p:cNvPr>
          <p:cNvSpPr/>
          <p:nvPr/>
        </p:nvSpPr>
        <p:spPr>
          <a:xfrm>
            <a:off x="5147557" y="7294305"/>
            <a:ext cx="11954786"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1371600">
              <a:defRPr/>
            </a:pPr>
            <a:r>
              <a:rPr lang="en-US" sz="3600" dirty="0" err="1">
                <a:solidFill>
                  <a:srgbClr val="006699"/>
                </a:solidFill>
                <a:latin typeface="Times New Roman" panose="02020603050405020304" pitchFamily="18" charset="0"/>
                <a:cs typeface="Times New Roman" panose="02020603050405020304" pitchFamily="18" charset="0"/>
              </a:rPr>
              <a:t>Trình</a:t>
            </a:r>
            <a:r>
              <a:rPr lang="en-US" sz="3600" dirty="0">
                <a:solidFill>
                  <a:srgbClr val="006699"/>
                </a:solidFill>
                <a:latin typeface="Times New Roman" panose="02020603050405020304" pitchFamily="18" charset="0"/>
                <a:cs typeface="Times New Roman" panose="02020603050405020304" pitchFamily="18" charset="0"/>
              </a:rPr>
              <a:t> </a:t>
            </a:r>
            <a:r>
              <a:rPr lang="en-US" sz="3600" dirty="0" err="1">
                <a:solidFill>
                  <a:srgbClr val="006699"/>
                </a:solidFill>
                <a:latin typeface="Times New Roman" panose="02020603050405020304" pitchFamily="18" charset="0"/>
                <a:cs typeface="Times New Roman" panose="02020603050405020304" pitchFamily="18" charset="0"/>
              </a:rPr>
              <a:t>bày</a:t>
            </a:r>
            <a:r>
              <a:rPr lang="en-US" sz="3600" dirty="0">
                <a:solidFill>
                  <a:srgbClr val="006699"/>
                </a:solidFill>
                <a:latin typeface="Times New Roman" panose="02020603050405020304" pitchFamily="18" charset="0"/>
                <a:cs typeface="Times New Roman" panose="02020603050405020304" pitchFamily="18" charset="0"/>
              </a:rPr>
              <a:t> </a:t>
            </a:r>
            <a:r>
              <a:rPr lang="en-US" sz="3600" dirty="0" err="1">
                <a:solidFill>
                  <a:srgbClr val="006699"/>
                </a:solidFill>
                <a:latin typeface="Times New Roman" panose="02020603050405020304" pitchFamily="18" charset="0"/>
                <a:cs typeface="Times New Roman" panose="02020603050405020304" pitchFamily="18" charset="0"/>
              </a:rPr>
              <a:t>trước</a:t>
            </a:r>
            <a:r>
              <a:rPr lang="en-US" sz="3600" dirty="0">
                <a:solidFill>
                  <a:srgbClr val="006699"/>
                </a:solidFill>
                <a:latin typeface="Times New Roman" panose="02020603050405020304" pitchFamily="18" charset="0"/>
                <a:cs typeface="Times New Roman" panose="02020603050405020304" pitchFamily="18" charset="0"/>
              </a:rPr>
              <a:t> </a:t>
            </a:r>
            <a:r>
              <a:rPr lang="en-US" sz="3600" dirty="0" err="1">
                <a:solidFill>
                  <a:srgbClr val="006699"/>
                </a:solidFill>
                <a:latin typeface="Times New Roman" panose="02020603050405020304" pitchFamily="18" charset="0"/>
                <a:cs typeface="Times New Roman" panose="02020603050405020304" pitchFamily="18" charset="0"/>
              </a:rPr>
              <a:t>lớp</a:t>
            </a:r>
            <a:endParaRPr lang="vi-VN" sz="3600" dirty="0">
              <a:solidFill>
                <a:srgbClr val="006699"/>
              </a:solidFill>
              <a:latin typeface="Times New Roman" panose="02020603050405020304" pitchFamily="18" charset="0"/>
              <a:cs typeface="Times New Roman" panose="02020603050405020304" pitchFamily="18" charset="0"/>
            </a:endParaRPr>
          </a:p>
        </p:txBody>
      </p:sp>
      <p:pic>
        <p:nvPicPr>
          <p:cNvPr id="43" name="图片 2">
            <a:extLst>
              <a:ext uri="{FF2B5EF4-FFF2-40B4-BE49-F238E27FC236}">
                <a16:creationId xmlns:a16="http://schemas.microsoft.com/office/drawing/2014/main" id="{AE074F0A-AB2E-4D1D-8A84-5AD48746C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4464" y="7587460"/>
            <a:ext cx="2479769" cy="2479769"/>
          </a:xfrm>
          <a:prstGeom prst="rect">
            <a:avLst/>
          </a:prstGeom>
        </p:spPr>
      </p:pic>
    </p:spTree>
    <p:extLst>
      <p:ext uri="{BB962C8B-B14F-4D97-AF65-F5344CB8AC3E}">
        <p14:creationId xmlns:p14="http://schemas.microsoft.com/office/powerpoint/2010/main" val="1794174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3964" y="3739345"/>
            <a:ext cx="7030607" cy="7030607"/>
          </a:xfrm>
          <a:prstGeom prst="rect">
            <a:avLst/>
          </a:prstGeom>
        </p:spPr>
      </p:pic>
      <p:pic>
        <p:nvPicPr>
          <p:cNvPr id="33" name="图片 57">
            <a:extLst>
              <a:ext uri="{FF2B5EF4-FFF2-40B4-BE49-F238E27FC236}">
                <a16:creationId xmlns:a16="http://schemas.microsoft.com/office/drawing/2014/main" id="{661A0F2C-2D6A-44F6-8964-597F3F9567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p:blipFill>
        <p:spPr>
          <a:xfrm rot="20703132">
            <a:off x="554630" y="570444"/>
            <a:ext cx="2545104" cy="2408904"/>
          </a:xfrm>
          <a:prstGeom prst="rect">
            <a:avLst/>
          </a:prstGeom>
        </p:spPr>
      </p:pic>
      <p:sp>
        <p:nvSpPr>
          <p:cNvPr id="37" name="TextBox 36">
            <a:extLst>
              <a:ext uri="{FF2B5EF4-FFF2-40B4-BE49-F238E27FC236}">
                <a16:creationId xmlns:a16="http://schemas.microsoft.com/office/drawing/2014/main" id="{D33C1F48-53BD-46FE-9ED8-E3ED76E38B2E}"/>
              </a:ext>
            </a:extLst>
          </p:cNvPr>
          <p:cNvSpPr txBox="1"/>
          <p:nvPr/>
        </p:nvSpPr>
        <p:spPr>
          <a:xfrm>
            <a:off x="1827182" y="1082399"/>
            <a:ext cx="11881320" cy="1338828"/>
          </a:xfrm>
          <a:prstGeom prst="rect">
            <a:avLst/>
          </a:prstGeom>
          <a:noFill/>
          <a:ln>
            <a:noFill/>
          </a:ln>
        </p:spPr>
        <p:txBody>
          <a:bodyPr wrap="square" rtlCol="0">
            <a:spAutoFit/>
          </a:bodyPr>
          <a:lstStyle/>
          <a:p>
            <a:pPr algn="ctr"/>
            <a:r>
              <a:rPr lang="en-US" sz="8100">
                <a:solidFill>
                  <a:schemeClr val="bg1"/>
                </a:solidFill>
                <a:latin typeface="#9Slide07 IcielCadena" panose="02000503000000020004" pitchFamily="2" charset="0"/>
              </a:rPr>
              <a:t>H</a:t>
            </a:r>
            <a:r>
              <a:rPr lang="vi-VN" sz="8100">
                <a:solidFill>
                  <a:schemeClr val="bg1"/>
                </a:solidFill>
                <a:latin typeface="#9Slide07 IcielCadena" panose="02000503000000020004" pitchFamily="2" charset="0"/>
              </a:rPr>
              <a:t>Ư</a:t>
            </a:r>
            <a:r>
              <a:rPr lang="en-US" sz="8100">
                <a:solidFill>
                  <a:schemeClr val="bg1"/>
                </a:solidFill>
                <a:latin typeface="#9Slide07 IcielCadena" panose="02000503000000020004" pitchFamily="2" charset="0"/>
              </a:rPr>
              <a:t>ỚNG DẪN VỀ NHÀ</a:t>
            </a:r>
          </a:p>
        </p:txBody>
      </p:sp>
      <p:sp>
        <p:nvSpPr>
          <p:cNvPr id="39" name="Text Box 26">
            <a:extLst>
              <a:ext uri="{FF2B5EF4-FFF2-40B4-BE49-F238E27FC236}">
                <a16:creationId xmlns:a16="http://schemas.microsoft.com/office/drawing/2014/main" id="{D6C0D474-BEDE-4F80-99D8-57F3B9195E66}"/>
              </a:ext>
            </a:extLst>
          </p:cNvPr>
          <p:cNvSpPr txBox="1">
            <a:spLocks noChangeArrowheads="1"/>
          </p:cNvSpPr>
          <p:nvPr/>
        </p:nvSpPr>
        <p:spPr bwMode="auto">
          <a:xfrm>
            <a:off x="988829" y="3220439"/>
            <a:ext cx="179243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1" hangingPunct="1">
              <a:spcBef>
                <a:spcPct val="50000"/>
              </a:spcBef>
              <a:defRPr/>
            </a:pPr>
            <a:r>
              <a:rPr lang="en-US" altLang="vi-VN" sz="4800" dirty="0">
                <a:solidFill>
                  <a:srgbClr val="FFFF00"/>
                </a:solidFill>
                <a:latin typeface="#9Slide05 Lobster" panose="02000506000000020003" pitchFamily="2" charset="0"/>
                <a:cs typeface="Times New Roman" panose="02020603050405020304" pitchFamily="18" charset="0"/>
              </a:rPr>
              <a:t>1. </a:t>
            </a:r>
            <a:r>
              <a:rPr lang="en-US" altLang="vi-VN" sz="4800" dirty="0" err="1">
                <a:solidFill>
                  <a:srgbClr val="FFFF00"/>
                </a:solidFill>
                <a:latin typeface="#9Slide05 Lobster" panose="02000506000000020003" pitchFamily="2" charset="0"/>
                <a:cs typeface="Times New Roman" panose="02020603050405020304" pitchFamily="18" charset="0"/>
              </a:rPr>
              <a:t>Làm</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bài</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tập</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và</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trả</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lời</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các</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câu</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hỏi</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cuối</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dirty="0" err="1">
                <a:solidFill>
                  <a:srgbClr val="FFFF00"/>
                </a:solidFill>
                <a:latin typeface="#9Slide05 Lobster" panose="02000506000000020003" pitchFamily="2" charset="0"/>
                <a:cs typeface="Times New Roman" panose="02020603050405020304" pitchFamily="18" charset="0"/>
              </a:rPr>
              <a:t>bài</a:t>
            </a:r>
            <a:endParaRPr lang="en-US" altLang="vi-VN" sz="4800" dirty="0">
              <a:solidFill>
                <a:srgbClr val="FFFF00"/>
              </a:solidFill>
              <a:latin typeface="#9Slide05 Lobster" panose="02000506000000020003" pitchFamily="2" charset="0"/>
              <a:cs typeface="Times New Roman" panose="02020603050405020304" pitchFamily="18" charset="0"/>
            </a:endParaRPr>
          </a:p>
        </p:txBody>
      </p:sp>
      <p:sp>
        <p:nvSpPr>
          <p:cNvPr id="40" name="Text Box 27">
            <a:extLst>
              <a:ext uri="{FF2B5EF4-FFF2-40B4-BE49-F238E27FC236}">
                <a16:creationId xmlns:a16="http://schemas.microsoft.com/office/drawing/2014/main" id="{E5F1D9FA-FB61-4537-B0D1-21195BAD01E7}"/>
              </a:ext>
            </a:extLst>
          </p:cNvPr>
          <p:cNvSpPr txBox="1">
            <a:spLocks noChangeArrowheads="1"/>
          </p:cNvSpPr>
          <p:nvPr/>
        </p:nvSpPr>
        <p:spPr bwMode="auto">
          <a:xfrm>
            <a:off x="1030093" y="4648685"/>
            <a:ext cx="137634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1" hangingPunct="1">
              <a:spcBef>
                <a:spcPct val="50000"/>
              </a:spcBef>
              <a:defRPr/>
            </a:pPr>
            <a:r>
              <a:rPr lang="en-US" altLang="vi-VN" sz="4800" dirty="0">
                <a:solidFill>
                  <a:srgbClr val="FFFF00"/>
                </a:solidFill>
                <a:latin typeface="#9Slide05 Lobster" panose="02000506000000020003" pitchFamily="2" charset="0"/>
                <a:cs typeface="Times New Roman" panose="02020603050405020304" pitchFamily="18" charset="0"/>
              </a:rPr>
              <a:t>2. </a:t>
            </a:r>
            <a:r>
              <a:rPr lang="en-US" altLang="vi-VN" sz="4800" dirty="0" err="1">
                <a:solidFill>
                  <a:srgbClr val="FFFF00"/>
                </a:solidFill>
                <a:latin typeface="#9Slide05 Lobster" panose="02000506000000020003" pitchFamily="2" charset="0"/>
                <a:cs typeface="Times New Roman" panose="02020603050405020304" pitchFamily="18" charset="0"/>
              </a:rPr>
              <a:t>Tìm</a:t>
            </a:r>
            <a:r>
              <a:rPr lang="en-US" altLang="vi-VN" sz="4800" dirty="0">
                <a:solidFill>
                  <a:srgbClr val="FFFF00"/>
                </a:solidFill>
                <a:latin typeface="#9Slide05 Lobster" panose="02000506000000020003" pitchFamily="2" charset="0"/>
                <a:cs typeface="Times New Roman" panose="02020603050405020304" pitchFamily="18" charset="0"/>
              </a:rPr>
              <a:t> </a:t>
            </a:r>
            <a:r>
              <a:rPr lang="en-US" altLang="vi-VN" sz="4800" err="1">
                <a:solidFill>
                  <a:srgbClr val="FFFF00"/>
                </a:solidFill>
                <a:latin typeface="#9Slide05 Lobster" panose="02000506000000020003" pitchFamily="2" charset="0"/>
                <a:cs typeface="Times New Roman" panose="02020603050405020304" pitchFamily="18" charset="0"/>
              </a:rPr>
              <a:t>hiểu</a:t>
            </a:r>
            <a:r>
              <a:rPr lang="en-US" altLang="vi-VN" sz="4800">
                <a:solidFill>
                  <a:srgbClr val="FFFF00"/>
                </a:solidFill>
                <a:latin typeface="#9Slide05 Lobster" panose="02000506000000020003" pitchFamily="2" charset="0"/>
                <a:cs typeface="Times New Roman" panose="02020603050405020304" pitchFamily="18" charset="0"/>
              </a:rPr>
              <a:t> bài</a:t>
            </a:r>
            <a:r>
              <a:rPr lang="vi-VN" altLang="vi-VN" sz="4800">
                <a:solidFill>
                  <a:srgbClr val="FFFF00"/>
                </a:solidFill>
                <a:latin typeface="#9Slide05 Lobster" panose="02000506000000020003" pitchFamily="2" charset="0"/>
                <a:cs typeface="Times New Roman" panose="02020603050405020304" pitchFamily="18" charset="0"/>
              </a:rPr>
              <a:t> </a:t>
            </a:r>
            <a:r>
              <a:rPr lang="en-US" altLang="vi-VN" sz="4800">
                <a:solidFill>
                  <a:srgbClr val="FFFF00"/>
                </a:solidFill>
                <a:latin typeface="#9Slide05 Lobster" panose="02000506000000020003" pitchFamily="2" charset="0"/>
                <a:cs typeface="Times New Roman" panose="02020603050405020304" pitchFamily="18" charset="0"/>
              </a:rPr>
              <a:t> mới</a:t>
            </a:r>
            <a:endParaRPr lang="en-US" altLang="vi-VN" sz="4800" dirty="0">
              <a:solidFill>
                <a:srgbClr val="FFFF00"/>
              </a:solidFill>
              <a:latin typeface="#9Slide05 Lobster" panose="02000506000000020003"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F1A415A3-3C5E-4865-A9EA-1C1435CEA3C2}"/>
              </a:ext>
            </a:extLst>
          </p:cNvPr>
          <p:cNvPicPr>
            <a:picLocks noChangeAspect="1"/>
          </p:cNvPicPr>
          <p:nvPr/>
        </p:nvPicPr>
        <p:blipFill>
          <a:blip r:embed="rId4"/>
          <a:stretch>
            <a:fillRect/>
          </a:stretch>
        </p:blipFill>
        <p:spPr>
          <a:xfrm>
            <a:off x="9144000" y="6044753"/>
            <a:ext cx="3559050" cy="3559050"/>
          </a:xfrm>
          <a:prstGeom prst="rect">
            <a:avLst/>
          </a:prstGeom>
        </p:spPr>
      </p:pic>
    </p:spTree>
    <p:extLst>
      <p:ext uri="{BB962C8B-B14F-4D97-AF65-F5344CB8AC3E}">
        <p14:creationId xmlns:p14="http://schemas.microsoft.com/office/powerpoint/2010/main" val="3492903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from="(-#ppt_w/2)" to="(#ppt_x)" calcmode="lin" valueType="num">
                                      <p:cBhvr>
                                        <p:cTn id="12" dur="600" fill="hold">
                                          <p:stCondLst>
                                            <p:cond delay="0"/>
                                          </p:stCondLst>
                                        </p:cTn>
                                        <p:tgtEl>
                                          <p:spTgt spid="39"/>
                                        </p:tgtEl>
                                        <p:attrNameLst>
                                          <p:attrName>ppt_x</p:attrName>
                                        </p:attrNameLst>
                                      </p:cBhvr>
                                    </p:anim>
                                    <p:anim from="0" to="-1.0" calcmode="lin" valueType="num">
                                      <p:cBhvr>
                                        <p:cTn id="13" dur="200" decel="50000" autoRev="1" fill="hold">
                                          <p:stCondLst>
                                            <p:cond delay="600"/>
                                          </p:stCondLst>
                                        </p:cTn>
                                        <p:tgtEl>
                                          <p:spTgt spid="39"/>
                                        </p:tgtEl>
                                        <p:attrNameLst>
                                          <p:attrName>xshear</p:attrName>
                                        </p:attrNameLst>
                                      </p:cBhvr>
                                    </p:anim>
                                    <p:animScale>
                                      <p:cBhvr>
                                        <p:cTn id="14" dur="200" decel="100000" autoRev="1" fill="hold">
                                          <p:stCondLst>
                                            <p:cond delay="600"/>
                                          </p:stCondLst>
                                        </p:cTn>
                                        <p:tgtEl>
                                          <p:spTgt spid="39"/>
                                        </p:tgtEl>
                                      </p:cBhvr>
                                      <p:from x="100000" y="100000"/>
                                      <p:to x="80000" y="100000"/>
                                    </p:animScale>
                                    <p:anim by="(#ppt_h/3+#ppt_w*0.1)" calcmode="lin" valueType="num">
                                      <p:cBhvr additive="sum">
                                        <p:cTn id="15" dur="200" decel="100000" autoRev="1" fill="hold">
                                          <p:stCondLst>
                                            <p:cond delay="600"/>
                                          </p:stCondLst>
                                        </p:cTn>
                                        <p:tgtEl>
                                          <p:spTgt spid="39"/>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800" decel="100000"/>
                                        <p:tgtEl>
                                          <p:spTgt spid="40"/>
                                        </p:tgtEl>
                                      </p:cBhvr>
                                    </p:animEffect>
                                    <p:anim calcmode="lin" valueType="num">
                                      <p:cBhvr>
                                        <p:cTn id="21" dur="800" decel="100000" fill="hold"/>
                                        <p:tgtEl>
                                          <p:spTgt spid="40"/>
                                        </p:tgtEl>
                                        <p:attrNameLst>
                                          <p:attrName>style.rotation</p:attrName>
                                        </p:attrNameLst>
                                      </p:cBhvr>
                                      <p:tavLst>
                                        <p:tav tm="0">
                                          <p:val>
                                            <p:fltVal val="-90"/>
                                          </p:val>
                                        </p:tav>
                                        <p:tav tm="100000">
                                          <p:val>
                                            <p:fltVal val="0"/>
                                          </p:val>
                                        </p:tav>
                                      </p:tavLst>
                                    </p:anim>
                                    <p:anim calcmode="lin" valueType="num">
                                      <p:cBhvr>
                                        <p:cTn id="22" dur="800" decel="100000" fill="hold"/>
                                        <p:tgtEl>
                                          <p:spTgt spid="40"/>
                                        </p:tgtEl>
                                        <p:attrNameLst>
                                          <p:attrName>ppt_x</p:attrName>
                                        </p:attrNameLst>
                                      </p:cBhvr>
                                      <p:tavLst>
                                        <p:tav tm="0">
                                          <p:val>
                                            <p:strVal val="#ppt_x+0.4"/>
                                          </p:val>
                                        </p:tav>
                                        <p:tav tm="100000">
                                          <p:val>
                                            <p:strVal val="#ppt_x-0.05"/>
                                          </p:val>
                                        </p:tav>
                                      </p:tavLst>
                                    </p:anim>
                                    <p:anim calcmode="lin" valueType="num">
                                      <p:cBhvr>
                                        <p:cTn id="23" dur="800" decel="100000" fill="hold"/>
                                        <p:tgtEl>
                                          <p:spTgt spid="4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68ED570B-6961-4F08-855E-B114C9997A92}"/>
              </a:ext>
            </a:extLst>
          </p:cNvPr>
          <p:cNvSpPr/>
          <p:nvPr/>
        </p:nvSpPr>
        <p:spPr>
          <a:xfrm>
            <a:off x="914400" y="1409700"/>
            <a:ext cx="16611600" cy="8381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rgbClr val="FF0066"/>
              </a:solidFill>
              <a:latin typeface="#9Slide03 Arima Madurai" panose="00000500000000000000" pitchFamily="2" charset="0"/>
              <a:cs typeface="#9Slide03 Arima Madurai" panose="00000500000000000000" pitchFamily="2" charset="0"/>
            </a:endParaRPr>
          </a:p>
        </p:txBody>
      </p:sp>
      <p:sp>
        <p:nvSpPr>
          <p:cNvPr id="4" name="Hộp Văn bản 3">
            <a:extLst>
              <a:ext uri="{FF2B5EF4-FFF2-40B4-BE49-F238E27FC236}">
                <a16:creationId xmlns:a16="http://schemas.microsoft.com/office/drawing/2014/main" id="{C6D75A36-20CD-4440-B972-5EBAD5118CE3}"/>
              </a:ext>
            </a:extLst>
          </p:cNvPr>
          <p:cNvSpPr txBox="1"/>
          <p:nvPr/>
        </p:nvSpPr>
        <p:spPr>
          <a:xfrm>
            <a:off x="4362450" y="7147811"/>
            <a:ext cx="5772150" cy="2031325"/>
          </a:xfrm>
          <a:custGeom>
            <a:avLst/>
            <a:gdLst>
              <a:gd name="connsiteX0" fmla="*/ 0 w 3848100"/>
              <a:gd name="connsiteY0" fmla="*/ 0 h 1384995"/>
              <a:gd name="connsiteX1" fmla="*/ 511248 w 3848100"/>
              <a:gd name="connsiteY1" fmla="*/ 0 h 1384995"/>
              <a:gd name="connsiteX2" fmla="*/ 1022495 w 3848100"/>
              <a:gd name="connsiteY2" fmla="*/ 0 h 1384995"/>
              <a:gd name="connsiteX3" fmla="*/ 1610705 w 3848100"/>
              <a:gd name="connsiteY3" fmla="*/ 0 h 1384995"/>
              <a:gd name="connsiteX4" fmla="*/ 2083471 w 3848100"/>
              <a:gd name="connsiteY4" fmla="*/ 0 h 1384995"/>
              <a:gd name="connsiteX5" fmla="*/ 2633200 w 3848100"/>
              <a:gd name="connsiteY5" fmla="*/ 0 h 1384995"/>
              <a:gd name="connsiteX6" fmla="*/ 3221409 w 3848100"/>
              <a:gd name="connsiteY6" fmla="*/ 0 h 1384995"/>
              <a:gd name="connsiteX7" fmla="*/ 3848100 w 3848100"/>
              <a:gd name="connsiteY7" fmla="*/ 0 h 1384995"/>
              <a:gd name="connsiteX8" fmla="*/ 3848100 w 3848100"/>
              <a:gd name="connsiteY8" fmla="*/ 489365 h 1384995"/>
              <a:gd name="connsiteX9" fmla="*/ 3848100 w 3848100"/>
              <a:gd name="connsiteY9" fmla="*/ 951030 h 1384995"/>
              <a:gd name="connsiteX10" fmla="*/ 3848100 w 3848100"/>
              <a:gd name="connsiteY10" fmla="*/ 1384995 h 1384995"/>
              <a:gd name="connsiteX11" fmla="*/ 3336852 w 3848100"/>
              <a:gd name="connsiteY11" fmla="*/ 1384995 h 1384995"/>
              <a:gd name="connsiteX12" fmla="*/ 2787124 w 3848100"/>
              <a:gd name="connsiteY12" fmla="*/ 1384995 h 1384995"/>
              <a:gd name="connsiteX13" fmla="*/ 2352838 w 3848100"/>
              <a:gd name="connsiteY13" fmla="*/ 1384995 h 1384995"/>
              <a:gd name="connsiteX14" fmla="*/ 1880072 w 3848100"/>
              <a:gd name="connsiteY14" fmla="*/ 1384995 h 1384995"/>
              <a:gd name="connsiteX15" fmla="*/ 1253381 w 3848100"/>
              <a:gd name="connsiteY15" fmla="*/ 1384995 h 1384995"/>
              <a:gd name="connsiteX16" fmla="*/ 703653 w 3848100"/>
              <a:gd name="connsiteY16" fmla="*/ 1384995 h 1384995"/>
              <a:gd name="connsiteX17" fmla="*/ 0 w 3848100"/>
              <a:gd name="connsiteY17" fmla="*/ 1384995 h 1384995"/>
              <a:gd name="connsiteX18" fmla="*/ 0 w 3848100"/>
              <a:gd name="connsiteY18" fmla="*/ 909480 h 1384995"/>
              <a:gd name="connsiteX19" fmla="*/ 0 w 3848100"/>
              <a:gd name="connsiteY19" fmla="*/ 420115 h 1384995"/>
              <a:gd name="connsiteX20" fmla="*/ 0 w 3848100"/>
              <a:gd name="connsiteY2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00" h="1384995" extrusionOk="0">
                <a:moveTo>
                  <a:pt x="0" y="0"/>
                </a:moveTo>
                <a:cubicBezTo>
                  <a:pt x="228315" y="-42428"/>
                  <a:pt x="326369" y="20330"/>
                  <a:pt x="511248" y="0"/>
                </a:cubicBezTo>
                <a:cubicBezTo>
                  <a:pt x="696127" y="-20330"/>
                  <a:pt x="915000" y="17733"/>
                  <a:pt x="1022495" y="0"/>
                </a:cubicBezTo>
                <a:cubicBezTo>
                  <a:pt x="1129990" y="-17733"/>
                  <a:pt x="1322336" y="47582"/>
                  <a:pt x="1610705" y="0"/>
                </a:cubicBezTo>
                <a:cubicBezTo>
                  <a:pt x="1899074" y="-47582"/>
                  <a:pt x="1928829" y="29473"/>
                  <a:pt x="2083471" y="0"/>
                </a:cubicBezTo>
                <a:cubicBezTo>
                  <a:pt x="2238113" y="-29473"/>
                  <a:pt x="2455730" y="27049"/>
                  <a:pt x="2633200" y="0"/>
                </a:cubicBezTo>
                <a:cubicBezTo>
                  <a:pt x="2810670" y="-27049"/>
                  <a:pt x="3029408" y="34992"/>
                  <a:pt x="3221409" y="0"/>
                </a:cubicBezTo>
                <a:cubicBezTo>
                  <a:pt x="3413410" y="-34992"/>
                  <a:pt x="3560059" y="28323"/>
                  <a:pt x="3848100" y="0"/>
                </a:cubicBezTo>
                <a:cubicBezTo>
                  <a:pt x="3853283" y="152998"/>
                  <a:pt x="3817436" y="261266"/>
                  <a:pt x="3848100" y="489365"/>
                </a:cubicBezTo>
                <a:cubicBezTo>
                  <a:pt x="3878764" y="717465"/>
                  <a:pt x="3822975" y="738437"/>
                  <a:pt x="3848100" y="951030"/>
                </a:cubicBezTo>
                <a:cubicBezTo>
                  <a:pt x="3873225" y="1163623"/>
                  <a:pt x="3844689" y="1200639"/>
                  <a:pt x="3848100" y="1384995"/>
                </a:cubicBezTo>
                <a:cubicBezTo>
                  <a:pt x="3698735" y="1434762"/>
                  <a:pt x="3520969" y="1381104"/>
                  <a:pt x="3336852" y="1384995"/>
                </a:cubicBezTo>
                <a:cubicBezTo>
                  <a:pt x="3152735" y="1388886"/>
                  <a:pt x="3010196" y="1319739"/>
                  <a:pt x="2787124" y="1384995"/>
                </a:cubicBezTo>
                <a:cubicBezTo>
                  <a:pt x="2564052" y="1450251"/>
                  <a:pt x="2515935" y="1374491"/>
                  <a:pt x="2352838" y="1384995"/>
                </a:cubicBezTo>
                <a:cubicBezTo>
                  <a:pt x="2189741" y="1395499"/>
                  <a:pt x="2059990" y="1341446"/>
                  <a:pt x="1880072" y="1384995"/>
                </a:cubicBezTo>
                <a:cubicBezTo>
                  <a:pt x="1700154" y="1428544"/>
                  <a:pt x="1556956" y="1315308"/>
                  <a:pt x="1253381" y="1384995"/>
                </a:cubicBezTo>
                <a:cubicBezTo>
                  <a:pt x="949806" y="1454682"/>
                  <a:pt x="828125" y="1377082"/>
                  <a:pt x="703653" y="1384995"/>
                </a:cubicBezTo>
                <a:cubicBezTo>
                  <a:pt x="579181" y="1392908"/>
                  <a:pt x="345061" y="1345270"/>
                  <a:pt x="0" y="1384995"/>
                </a:cubicBezTo>
                <a:cubicBezTo>
                  <a:pt x="-32533" y="1171341"/>
                  <a:pt x="2032" y="1005868"/>
                  <a:pt x="0" y="909480"/>
                </a:cubicBezTo>
                <a:cubicBezTo>
                  <a:pt x="-2032" y="813093"/>
                  <a:pt x="41835" y="556581"/>
                  <a:pt x="0" y="420115"/>
                </a:cubicBezTo>
                <a:cubicBezTo>
                  <a:pt x="-41835" y="283649"/>
                  <a:pt x="27011" y="134166"/>
                  <a:pt x="0" y="0"/>
                </a:cubicBezTo>
                <a:close/>
              </a:path>
            </a:pathLst>
          </a:custGeom>
          <a:noFill/>
          <a:ln w="28575">
            <a:solidFill>
              <a:srgbClr val="008000"/>
            </a:solidFill>
            <a:prstDash val="dashDot"/>
            <a:extLst>
              <a:ext uri="{C807C97D-BFC1-408E-A445-0C87EB9F89A2}">
                <ask:lineSketchStyleProps xmlns:ask="http://schemas.microsoft.com/office/drawing/2018/sketchyshapes" xmlns="" sd="2283831121">
                  <a:prstGeom prst="rect">
                    <a:avLst/>
                  </a:prstGeom>
                  <ask:type>
                    <ask:lineSketchScribble/>
                  </ask:type>
                </ask:lineSketchStyleProps>
              </a:ext>
            </a:extLst>
          </a:ln>
        </p:spPr>
        <p:txBody>
          <a:bodyPr wrap="square" rtlCol="0">
            <a:spAutoFit/>
          </a:bodyPr>
          <a:lstStyle/>
          <a:p>
            <a:pPr algn="ctr"/>
            <a:r>
              <a:rPr lang="en-US" sz="4200" b="1">
                <a:solidFill>
                  <a:srgbClr val="FF0066"/>
                </a:solidFill>
                <a:latin typeface="#9Slide03 Arima Madurai" panose="00000500000000000000" pitchFamily="2" charset="0"/>
                <a:cs typeface="#9Slide03 Arima Madurai" panose="00000500000000000000" pitchFamily="2" charset="0"/>
              </a:rPr>
              <a:t>Khoáng sản - tài nguyên không thể phục hồi.</a:t>
            </a:r>
          </a:p>
        </p:txBody>
      </p:sp>
      <p:cxnSp>
        <p:nvCxnSpPr>
          <p:cNvPr id="9" name="Đường kết nối: Cong 8">
            <a:extLst>
              <a:ext uri="{FF2B5EF4-FFF2-40B4-BE49-F238E27FC236}">
                <a16:creationId xmlns:a16="http://schemas.microsoft.com/office/drawing/2014/main" id="{0F627867-4802-482C-AB93-008BF97EED62}"/>
              </a:ext>
            </a:extLst>
          </p:cNvPr>
          <p:cNvCxnSpPr>
            <a:cxnSpLocks/>
          </p:cNvCxnSpPr>
          <p:nvPr/>
        </p:nvCxnSpPr>
        <p:spPr>
          <a:xfrm flipV="1">
            <a:off x="7166856" y="5238940"/>
            <a:ext cx="2967744" cy="1787654"/>
          </a:xfrm>
          <a:prstGeom prst="curvedConnector3">
            <a:avLst/>
          </a:prstGeom>
          <a:ln w="38100">
            <a:solidFill>
              <a:srgbClr val="FF66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Download Clock Alarm Material Watch Yellow Vector Design Clipart - Hình Đồng  Hồ Đẹp PNG Image with No Background - PNGkey.com">
            <a:extLst>
              <a:ext uri="{FF2B5EF4-FFF2-40B4-BE49-F238E27FC236}">
                <a16:creationId xmlns:a16="http://schemas.microsoft.com/office/drawing/2014/main" id="{D3984E81-E397-481F-A790-4C714ECF4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804" y="3105514"/>
            <a:ext cx="3710898" cy="340958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a:extLst>
              <a:ext uri="{FF2B5EF4-FFF2-40B4-BE49-F238E27FC236}">
                <a16:creationId xmlns:a16="http://schemas.microsoft.com/office/drawing/2014/main" id="{5B387A7B-CDC3-4FA0-8852-8031D0C7D5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199733" y="2582628"/>
            <a:ext cx="3605486" cy="3605486"/>
          </a:xfrm>
          <a:prstGeom prst="rect">
            <a:avLst/>
          </a:prstGeom>
        </p:spPr>
      </p:pic>
      <p:pic>
        <p:nvPicPr>
          <p:cNvPr id="1028" name="Picture 4" descr="Tài nguyên thiên nhiên (Natural resources) là gì? Vai trò trong phát triển  kinh tế">
            <a:extLst>
              <a:ext uri="{FF2B5EF4-FFF2-40B4-BE49-F238E27FC236}">
                <a16:creationId xmlns:a16="http://schemas.microsoft.com/office/drawing/2014/main" id="{336FA02D-C7F1-40ED-B16B-B3EF752F85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70" b="99087" l="10000" r="90000">
                        <a14:foregroundMark x1="28429" y1="5251" x2="28429" y2="5251"/>
                        <a14:foregroundMark x1="31000" y1="18721" x2="31000" y2="18721"/>
                        <a14:foregroundMark x1="48714" y1="6849" x2="49429" y2="6164"/>
                        <a14:foregroundMark x1="55857" y1="1826" x2="55857" y2="1826"/>
                        <a14:foregroundMark x1="67571" y1="7306" x2="67571" y2="7306"/>
                        <a14:foregroundMark x1="77000" y1="5936" x2="77000" y2="5936"/>
                        <a14:foregroundMark x1="61286" y1="48402" x2="61286" y2="48402"/>
                        <a14:foregroundMark x1="61429" y1="51598" x2="61429" y2="51598"/>
                        <a14:foregroundMark x1="53429" y1="72831" x2="53429" y2="72831"/>
                        <a14:foregroundMark x1="44286" y1="77397" x2="44286" y2="77397"/>
                        <a14:foregroundMark x1="63857" y1="54338" x2="63857" y2="54338"/>
                        <a14:foregroundMark x1="63571" y1="56164" x2="63571" y2="56164"/>
                        <a14:foregroundMark x1="61429" y1="60959" x2="61429" y2="60959"/>
                        <a14:foregroundMark x1="58714" y1="64384" x2="58714" y2="64384"/>
                        <a14:foregroundMark x1="75000" y1="64612" x2="73429" y2="67580"/>
                        <a14:foregroundMark x1="70571" y1="72831" x2="70571" y2="72831"/>
                        <a14:foregroundMark x1="43286" y1="77169" x2="43286" y2="77169"/>
                        <a14:foregroundMark x1="48143" y1="76712" x2="48143" y2="76712"/>
                        <a14:foregroundMark x1="44143" y1="94064" x2="44714" y2="94521"/>
                        <a14:foregroundMark x1="46000" y1="94977" x2="46000" y2="94977"/>
                        <a14:foregroundMark x1="57000" y1="91324" x2="57000" y2="91324"/>
                        <a14:foregroundMark x1="45857" y1="98630" x2="48857" y2="99087"/>
                        <a14:foregroundMark x1="50714" y1="93151" x2="50714" y2="93151"/>
                        <a14:foregroundMark x1="60286" y1="82877" x2="60286" y2="82877"/>
                        <a14:foregroundMark x1="64143" y1="85388" x2="64143" y2="85388"/>
                        <a14:foregroundMark x1="68857" y1="87671" x2="68857" y2="87671"/>
                        <a14:foregroundMark x1="59857" y1="79452" x2="60857" y2="80822"/>
                      </a14:backgroundRemoval>
                    </a14:imgEffect>
                  </a14:imgLayer>
                </a14:imgProps>
              </a:ext>
              <a:ext uri="{28A0092B-C50C-407E-A947-70E740481C1C}">
                <a14:useLocalDpi xmlns:a14="http://schemas.microsoft.com/office/drawing/2010/main" val="0"/>
              </a:ext>
            </a:extLst>
          </a:blip>
          <a:srcRect/>
          <a:stretch>
            <a:fillRect/>
          </a:stretch>
        </p:blipFill>
        <p:spPr bwMode="auto">
          <a:xfrm>
            <a:off x="13312352" y="3001268"/>
            <a:ext cx="4424069" cy="2768202"/>
          </a:xfrm>
          <a:prstGeom prst="rect">
            <a:avLst/>
          </a:prstGeom>
          <a:noFill/>
          <a:extLst>
            <a:ext uri="{909E8E84-426E-40DD-AFC4-6F175D3DCCD1}">
              <a14:hiddenFill xmlns:a14="http://schemas.microsoft.com/office/drawing/2010/main">
                <a:solidFill>
                  <a:srgbClr val="FFFFFF"/>
                </a:solidFill>
              </a14:hiddenFill>
            </a:ext>
          </a:extLst>
        </p:spPr>
      </p:pic>
      <p:sp>
        <p:nvSpPr>
          <p:cNvPr id="13" name="Mũi tên: Phải 12">
            <a:extLst>
              <a:ext uri="{FF2B5EF4-FFF2-40B4-BE49-F238E27FC236}">
                <a16:creationId xmlns:a16="http://schemas.microsoft.com/office/drawing/2014/main" id="{A54A0E31-C637-429A-B2CC-A8E9C8DC8171}"/>
              </a:ext>
            </a:extLst>
          </p:cNvPr>
          <p:cNvSpPr/>
          <p:nvPr/>
        </p:nvSpPr>
        <p:spPr>
          <a:xfrm>
            <a:off x="12724856" y="3783823"/>
            <a:ext cx="910778" cy="800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8" name="Đường kết nối: Cong 7">
            <a:extLst>
              <a:ext uri="{FF2B5EF4-FFF2-40B4-BE49-F238E27FC236}">
                <a16:creationId xmlns:a16="http://schemas.microsoft.com/office/drawing/2014/main" id="{206A9E64-D11C-4025-A4AA-696524539E05}"/>
              </a:ext>
            </a:extLst>
          </p:cNvPr>
          <p:cNvCxnSpPr>
            <a:cxnSpLocks/>
          </p:cNvCxnSpPr>
          <p:nvPr/>
        </p:nvCxnSpPr>
        <p:spPr>
          <a:xfrm rot="16200000" flipV="1">
            <a:off x="5322408" y="5300500"/>
            <a:ext cx="1991244" cy="1460942"/>
          </a:xfrm>
          <a:prstGeom prst="curvedConnector3">
            <a:avLst/>
          </a:prstGeom>
          <a:ln w="38100">
            <a:solidFill>
              <a:srgbClr val="FF66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Hình chữ nhật: Góc Tròn 18">
            <a:extLst>
              <a:ext uri="{FF2B5EF4-FFF2-40B4-BE49-F238E27FC236}">
                <a16:creationId xmlns:a16="http://schemas.microsoft.com/office/drawing/2014/main" id="{B1A606D3-FBAA-4890-BB18-3ABFE85C3968}"/>
              </a:ext>
            </a:extLst>
          </p:cNvPr>
          <p:cNvSpPr/>
          <p:nvPr/>
        </p:nvSpPr>
        <p:spPr>
          <a:xfrm>
            <a:off x="1982231" y="1460896"/>
            <a:ext cx="4075562" cy="1320404"/>
          </a:xfrm>
          <a:custGeom>
            <a:avLst/>
            <a:gdLst>
              <a:gd name="connsiteX0" fmla="*/ 0 w 2717041"/>
              <a:gd name="connsiteY0" fmla="*/ 146714 h 880269"/>
              <a:gd name="connsiteX1" fmla="*/ 146714 w 2717041"/>
              <a:gd name="connsiteY1" fmla="*/ 0 h 880269"/>
              <a:gd name="connsiteX2" fmla="*/ 582964 w 2717041"/>
              <a:gd name="connsiteY2" fmla="*/ 0 h 880269"/>
              <a:gd name="connsiteX3" fmla="*/ 1067687 w 2717041"/>
              <a:gd name="connsiteY3" fmla="*/ 0 h 880269"/>
              <a:gd name="connsiteX4" fmla="*/ 1503937 w 2717041"/>
              <a:gd name="connsiteY4" fmla="*/ 0 h 880269"/>
              <a:gd name="connsiteX5" fmla="*/ 1988660 w 2717041"/>
              <a:gd name="connsiteY5" fmla="*/ 0 h 880269"/>
              <a:gd name="connsiteX6" fmla="*/ 2570327 w 2717041"/>
              <a:gd name="connsiteY6" fmla="*/ 0 h 880269"/>
              <a:gd name="connsiteX7" fmla="*/ 2717041 w 2717041"/>
              <a:gd name="connsiteY7" fmla="*/ 146714 h 880269"/>
              <a:gd name="connsiteX8" fmla="*/ 2717041 w 2717041"/>
              <a:gd name="connsiteY8" fmla="*/ 733555 h 880269"/>
              <a:gd name="connsiteX9" fmla="*/ 2570327 w 2717041"/>
              <a:gd name="connsiteY9" fmla="*/ 880269 h 880269"/>
              <a:gd name="connsiteX10" fmla="*/ 2109841 w 2717041"/>
              <a:gd name="connsiteY10" fmla="*/ 880269 h 880269"/>
              <a:gd name="connsiteX11" fmla="*/ 1697826 w 2717041"/>
              <a:gd name="connsiteY11" fmla="*/ 880269 h 880269"/>
              <a:gd name="connsiteX12" fmla="*/ 1188868 w 2717041"/>
              <a:gd name="connsiteY12" fmla="*/ 880269 h 880269"/>
              <a:gd name="connsiteX13" fmla="*/ 752617 w 2717041"/>
              <a:gd name="connsiteY13" fmla="*/ 880269 h 880269"/>
              <a:gd name="connsiteX14" fmla="*/ 146714 w 2717041"/>
              <a:gd name="connsiteY14" fmla="*/ 880269 h 880269"/>
              <a:gd name="connsiteX15" fmla="*/ 0 w 2717041"/>
              <a:gd name="connsiteY15" fmla="*/ 733555 h 880269"/>
              <a:gd name="connsiteX16" fmla="*/ 0 w 2717041"/>
              <a:gd name="connsiteY16" fmla="*/ 146714 h 8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7041" h="880269" fill="none" extrusionOk="0">
                <a:moveTo>
                  <a:pt x="0" y="146714"/>
                </a:moveTo>
                <a:cubicBezTo>
                  <a:pt x="-1653" y="68642"/>
                  <a:pt x="79733" y="10438"/>
                  <a:pt x="146714" y="0"/>
                </a:cubicBezTo>
                <a:cubicBezTo>
                  <a:pt x="341839" y="-4957"/>
                  <a:pt x="443333" y="25298"/>
                  <a:pt x="582964" y="0"/>
                </a:cubicBezTo>
                <a:cubicBezTo>
                  <a:pt x="722595" y="-25298"/>
                  <a:pt x="827200" y="23768"/>
                  <a:pt x="1067687" y="0"/>
                </a:cubicBezTo>
                <a:cubicBezTo>
                  <a:pt x="1308174" y="-23768"/>
                  <a:pt x="1320889" y="31743"/>
                  <a:pt x="1503937" y="0"/>
                </a:cubicBezTo>
                <a:cubicBezTo>
                  <a:pt x="1686985" y="-31743"/>
                  <a:pt x="1838298" y="20970"/>
                  <a:pt x="1988660" y="0"/>
                </a:cubicBezTo>
                <a:cubicBezTo>
                  <a:pt x="2139022" y="-20970"/>
                  <a:pt x="2383892" y="40774"/>
                  <a:pt x="2570327" y="0"/>
                </a:cubicBezTo>
                <a:cubicBezTo>
                  <a:pt x="2652431" y="-3308"/>
                  <a:pt x="2728776" y="78374"/>
                  <a:pt x="2717041" y="146714"/>
                </a:cubicBezTo>
                <a:cubicBezTo>
                  <a:pt x="2769485" y="340365"/>
                  <a:pt x="2650792" y="529952"/>
                  <a:pt x="2717041" y="733555"/>
                </a:cubicBezTo>
                <a:cubicBezTo>
                  <a:pt x="2716927" y="812213"/>
                  <a:pt x="2667414" y="890386"/>
                  <a:pt x="2570327" y="880269"/>
                </a:cubicBezTo>
                <a:cubicBezTo>
                  <a:pt x="2399947" y="895080"/>
                  <a:pt x="2231770" y="866488"/>
                  <a:pt x="2109841" y="880269"/>
                </a:cubicBezTo>
                <a:cubicBezTo>
                  <a:pt x="1987912" y="894050"/>
                  <a:pt x="1802985" y="855841"/>
                  <a:pt x="1697826" y="880269"/>
                </a:cubicBezTo>
                <a:cubicBezTo>
                  <a:pt x="1592667" y="904697"/>
                  <a:pt x="1395923" y="856441"/>
                  <a:pt x="1188868" y="880269"/>
                </a:cubicBezTo>
                <a:cubicBezTo>
                  <a:pt x="981813" y="904097"/>
                  <a:pt x="893829" y="871199"/>
                  <a:pt x="752617" y="880269"/>
                </a:cubicBezTo>
                <a:cubicBezTo>
                  <a:pt x="611405" y="889339"/>
                  <a:pt x="332094" y="859961"/>
                  <a:pt x="146714" y="880269"/>
                </a:cubicBezTo>
                <a:cubicBezTo>
                  <a:pt x="70722" y="858289"/>
                  <a:pt x="-17964" y="814004"/>
                  <a:pt x="0" y="733555"/>
                </a:cubicBezTo>
                <a:cubicBezTo>
                  <a:pt x="-57914" y="539872"/>
                  <a:pt x="56585" y="372197"/>
                  <a:pt x="0" y="146714"/>
                </a:cubicBezTo>
                <a:close/>
              </a:path>
              <a:path w="2717041" h="880269" stroke="0" extrusionOk="0">
                <a:moveTo>
                  <a:pt x="0" y="146714"/>
                </a:moveTo>
                <a:cubicBezTo>
                  <a:pt x="-2234" y="64308"/>
                  <a:pt x="58146" y="2830"/>
                  <a:pt x="146714" y="0"/>
                </a:cubicBezTo>
                <a:cubicBezTo>
                  <a:pt x="290027" y="-34009"/>
                  <a:pt x="494124" y="61877"/>
                  <a:pt x="679909" y="0"/>
                </a:cubicBezTo>
                <a:cubicBezTo>
                  <a:pt x="865694" y="-61877"/>
                  <a:pt x="912963" y="29227"/>
                  <a:pt x="1140395" y="0"/>
                </a:cubicBezTo>
                <a:cubicBezTo>
                  <a:pt x="1367827" y="-29227"/>
                  <a:pt x="1447353" y="27849"/>
                  <a:pt x="1576646" y="0"/>
                </a:cubicBezTo>
                <a:cubicBezTo>
                  <a:pt x="1705939" y="-27849"/>
                  <a:pt x="1835559" y="19560"/>
                  <a:pt x="2085604" y="0"/>
                </a:cubicBezTo>
                <a:cubicBezTo>
                  <a:pt x="2335649" y="-19560"/>
                  <a:pt x="2329994" y="36541"/>
                  <a:pt x="2570327" y="0"/>
                </a:cubicBezTo>
                <a:cubicBezTo>
                  <a:pt x="2656711" y="-8717"/>
                  <a:pt x="2709642" y="72188"/>
                  <a:pt x="2717041" y="146714"/>
                </a:cubicBezTo>
                <a:cubicBezTo>
                  <a:pt x="2775123" y="269369"/>
                  <a:pt x="2712217" y="533117"/>
                  <a:pt x="2717041" y="733555"/>
                </a:cubicBezTo>
                <a:cubicBezTo>
                  <a:pt x="2730653" y="817856"/>
                  <a:pt x="2647797" y="879693"/>
                  <a:pt x="2570327" y="880269"/>
                </a:cubicBezTo>
                <a:cubicBezTo>
                  <a:pt x="2464391" y="894327"/>
                  <a:pt x="2286792" y="823730"/>
                  <a:pt x="2085604" y="880269"/>
                </a:cubicBezTo>
                <a:cubicBezTo>
                  <a:pt x="1884416" y="936808"/>
                  <a:pt x="1785782" y="870376"/>
                  <a:pt x="1625118" y="880269"/>
                </a:cubicBezTo>
                <a:cubicBezTo>
                  <a:pt x="1464454" y="890162"/>
                  <a:pt x="1201446" y="868391"/>
                  <a:pt x="1091923" y="880269"/>
                </a:cubicBezTo>
                <a:cubicBezTo>
                  <a:pt x="982401" y="892147"/>
                  <a:pt x="797249" y="849735"/>
                  <a:pt x="558728" y="880269"/>
                </a:cubicBezTo>
                <a:cubicBezTo>
                  <a:pt x="320208" y="910803"/>
                  <a:pt x="239418" y="842122"/>
                  <a:pt x="146714" y="880269"/>
                </a:cubicBezTo>
                <a:cubicBezTo>
                  <a:pt x="59510" y="874450"/>
                  <a:pt x="-7701" y="803070"/>
                  <a:pt x="0" y="733555"/>
                </a:cubicBezTo>
                <a:cubicBezTo>
                  <a:pt x="-63969" y="613182"/>
                  <a:pt x="50468" y="386897"/>
                  <a:pt x="0" y="146714"/>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900">
                <a:solidFill>
                  <a:srgbClr val="0000FF"/>
                </a:solidFill>
                <a:latin typeface="#9Slide03 Arima Madurai Black" panose="00000A00000000000000" pitchFamily="2" charset="0"/>
                <a:cs typeface="#9Slide03 Arima Madurai Black" panose="00000A00000000000000" pitchFamily="2" charset="0"/>
              </a:rPr>
              <a:t>Thời gian hình thành lâu dài </a:t>
            </a:r>
          </a:p>
        </p:txBody>
      </p:sp>
      <p:sp>
        <p:nvSpPr>
          <p:cNvPr id="20" name="Hình chữ nhật: Góc Tròn 19">
            <a:extLst>
              <a:ext uri="{FF2B5EF4-FFF2-40B4-BE49-F238E27FC236}">
                <a16:creationId xmlns:a16="http://schemas.microsoft.com/office/drawing/2014/main" id="{1D2E065D-2FC1-4826-B1F6-609B2A89331B}"/>
              </a:ext>
            </a:extLst>
          </p:cNvPr>
          <p:cNvSpPr/>
          <p:nvPr/>
        </p:nvSpPr>
        <p:spPr>
          <a:xfrm>
            <a:off x="11274571" y="1460896"/>
            <a:ext cx="4075562" cy="1320404"/>
          </a:xfrm>
          <a:custGeom>
            <a:avLst/>
            <a:gdLst>
              <a:gd name="connsiteX0" fmla="*/ 0 w 2717041"/>
              <a:gd name="connsiteY0" fmla="*/ 146714 h 880269"/>
              <a:gd name="connsiteX1" fmla="*/ 146714 w 2717041"/>
              <a:gd name="connsiteY1" fmla="*/ 0 h 880269"/>
              <a:gd name="connsiteX2" fmla="*/ 582964 w 2717041"/>
              <a:gd name="connsiteY2" fmla="*/ 0 h 880269"/>
              <a:gd name="connsiteX3" fmla="*/ 1067687 w 2717041"/>
              <a:gd name="connsiteY3" fmla="*/ 0 h 880269"/>
              <a:gd name="connsiteX4" fmla="*/ 1503937 w 2717041"/>
              <a:gd name="connsiteY4" fmla="*/ 0 h 880269"/>
              <a:gd name="connsiteX5" fmla="*/ 1988660 w 2717041"/>
              <a:gd name="connsiteY5" fmla="*/ 0 h 880269"/>
              <a:gd name="connsiteX6" fmla="*/ 2570327 w 2717041"/>
              <a:gd name="connsiteY6" fmla="*/ 0 h 880269"/>
              <a:gd name="connsiteX7" fmla="*/ 2717041 w 2717041"/>
              <a:gd name="connsiteY7" fmla="*/ 146714 h 880269"/>
              <a:gd name="connsiteX8" fmla="*/ 2717041 w 2717041"/>
              <a:gd name="connsiteY8" fmla="*/ 733555 h 880269"/>
              <a:gd name="connsiteX9" fmla="*/ 2570327 w 2717041"/>
              <a:gd name="connsiteY9" fmla="*/ 880269 h 880269"/>
              <a:gd name="connsiteX10" fmla="*/ 2109841 w 2717041"/>
              <a:gd name="connsiteY10" fmla="*/ 880269 h 880269"/>
              <a:gd name="connsiteX11" fmla="*/ 1697826 w 2717041"/>
              <a:gd name="connsiteY11" fmla="*/ 880269 h 880269"/>
              <a:gd name="connsiteX12" fmla="*/ 1188868 w 2717041"/>
              <a:gd name="connsiteY12" fmla="*/ 880269 h 880269"/>
              <a:gd name="connsiteX13" fmla="*/ 752617 w 2717041"/>
              <a:gd name="connsiteY13" fmla="*/ 880269 h 880269"/>
              <a:gd name="connsiteX14" fmla="*/ 146714 w 2717041"/>
              <a:gd name="connsiteY14" fmla="*/ 880269 h 880269"/>
              <a:gd name="connsiteX15" fmla="*/ 0 w 2717041"/>
              <a:gd name="connsiteY15" fmla="*/ 733555 h 880269"/>
              <a:gd name="connsiteX16" fmla="*/ 0 w 2717041"/>
              <a:gd name="connsiteY16" fmla="*/ 146714 h 8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7041" h="880269" fill="none" extrusionOk="0">
                <a:moveTo>
                  <a:pt x="0" y="146714"/>
                </a:moveTo>
                <a:cubicBezTo>
                  <a:pt x="-1653" y="68642"/>
                  <a:pt x="79733" y="10438"/>
                  <a:pt x="146714" y="0"/>
                </a:cubicBezTo>
                <a:cubicBezTo>
                  <a:pt x="341839" y="-4957"/>
                  <a:pt x="443333" y="25298"/>
                  <a:pt x="582964" y="0"/>
                </a:cubicBezTo>
                <a:cubicBezTo>
                  <a:pt x="722595" y="-25298"/>
                  <a:pt x="827200" y="23768"/>
                  <a:pt x="1067687" y="0"/>
                </a:cubicBezTo>
                <a:cubicBezTo>
                  <a:pt x="1308174" y="-23768"/>
                  <a:pt x="1320889" y="31743"/>
                  <a:pt x="1503937" y="0"/>
                </a:cubicBezTo>
                <a:cubicBezTo>
                  <a:pt x="1686985" y="-31743"/>
                  <a:pt x="1838298" y="20970"/>
                  <a:pt x="1988660" y="0"/>
                </a:cubicBezTo>
                <a:cubicBezTo>
                  <a:pt x="2139022" y="-20970"/>
                  <a:pt x="2383892" y="40774"/>
                  <a:pt x="2570327" y="0"/>
                </a:cubicBezTo>
                <a:cubicBezTo>
                  <a:pt x="2652431" y="-3308"/>
                  <a:pt x="2728776" y="78374"/>
                  <a:pt x="2717041" y="146714"/>
                </a:cubicBezTo>
                <a:cubicBezTo>
                  <a:pt x="2769485" y="340365"/>
                  <a:pt x="2650792" y="529952"/>
                  <a:pt x="2717041" y="733555"/>
                </a:cubicBezTo>
                <a:cubicBezTo>
                  <a:pt x="2716927" y="812213"/>
                  <a:pt x="2667414" y="890386"/>
                  <a:pt x="2570327" y="880269"/>
                </a:cubicBezTo>
                <a:cubicBezTo>
                  <a:pt x="2399947" y="895080"/>
                  <a:pt x="2231770" y="866488"/>
                  <a:pt x="2109841" y="880269"/>
                </a:cubicBezTo>
                <a:cubicBezTo>
                  <a:pt x="1987912" y="894050"/>
                  <a:pt x="1802985" y="855841"/>
                  <a:pt x="1697826" y="880269"/>
                </a:cubicBezTo>
                <a:cubicBezTo>
                  <a:pt x="1592667" y="904697"/>
                  <a:pt x="1395923" y="856441"/>
                  <a:pt x="1188868" y="880269"/>
                </a:cubicBezTo>
                <a:cubicBezTo>
                  <a:pt x="981813" y="904097"/>
                  <a:pt x="893829" y="871199"/>
                  <a:pt x="752617" y="880269"/>
                </a:cubicBezTo>
                <a:cubicBezTo>
                  <a:pt x="611405" y="889339"/>
                  <a:pt x="332094" y="859961"/>
                  <a:pt x="146714" y="880269"/>
                </a:cubicBezTo>
                <a:cubicBezTo>
                  <a:pt x="70722" y="858289"/>
                  <a:pt x="-17964" y="814004"/>
                  <a:pt x="0" y="733555"/>
                </a:cubicBezTo>
                <a:cubicBezTo>
                  <a:pt x="-57914" y="539872"/>
                  <a:pt x="56585" y="372197"/>
                  <a:pt x="0" y="146714"/>
                </a:cubicBezTo>
                <a:close/>
              </a:path>
              <a:path w="2717041" h="880269" stroke="0" extrusionOk="0">
                <a:moveTo>
                  <a:pt x="0" y="146714"/>
                </a:moveTo>
                <a:cubicBezTo>
                  <a:pt x="-2234" y="64308"/>
                  <a:pt x="58146" y="2830"/>
                  <a:pt x="146714" y="0"/>
                </a:cubicBezTo>
                <a:cubicBezTo>
                  <a:pt x="290027" y="-34009"/>
                  <a:pt x="494124" y="61877"/>
                  <a:pt x="679909" y="0"/>
                </a:cubicBezTo>
                <a:cubicBezTo>
                  <a:pt x="865694" y="-61877"/>
                  <a:pt x="912963" y="29227"/>
                  <a:pt x="1140395" y="0"/>
                </a:cubicBezTo>
                <a:cubicBezTo>
                  <a:pt x="1367827" y="-29227"/>
                  <a:pt x="1447353" y="27849"/>
                  <a:pt x="1576646" y="0"/>
                </a:cubicBezTo>
                <a:cubicBezTo>
                  <a:pt x="1705939" y="-27849"/>
                  <a:pt x="1835559" y="19560"/>
                  <a:pt x="2085604" y="0"/>
                </a:cubicBezTo>
                <a:cubicBezTo>
                  <a:pt x="2335649" y="-19560"/>
                  <a:pt x="2329994" y="36541"/>
                  <a:pt x="2570327" y="0"/>
                </a:cubicBezTo>
                <a:cubicBezTo>
                  <a:pt x="2656711" y="-8717"/>
                  <a:pt x="2709642" y="72188"/>
                  <a:pt x="2717041" y="146714"/>
                </a:cubicBezTo>
                <a:cubicBezTo>
                  <a:pt x="2775123" y="269369"/>
                  <a:pt x="2712217" y="533117"/>
                  <a:pt x="2717041" y="733555"/>
                </a:cubicBezTo>
                <a:cubicBezTo>
                  <a:pt x="2730653" y="817856"/>
                  <a:pt x="2647797" y="879693"/>
                  <a:pt x="2570327" y="880269"/>
                </a:cubicBezTo>
                <a:cubicBezTo>
                  <a:pt x="2464391" y="894327"/>
                  <a:pt x="2286792" y="823730"/>
                  <a:pt x="2085604" y="880269"/>
                </a:cubicBezTo>
                <a:cubicBezTo>
                  <a:pt x="1884416" y="936808"/>
                  <a:pt x="1785782" y="870376"/>
                  <a:pt x="1625118" y="880269"/>
                </a:cubicBezTo>
                <a:cubicBezTo>
                  <a:pt x="1464454" y="890162"/>
                  <a:pt x="1201446" y="868391"/>
                  <a:pt x="1091923" y="880269"/>
                </a:cubicBezTo>
                <a:cubicBezTo>
                  <a:pt x="982401" y="892147"/>
                  <a:pt x="797249" y="849735"/>
                  <a:pt x="558728" y="880269"/>
                </a:cubicBezTo>
                <a:cubicBezTo>
                  <a:pt x="320208" y="910803"/>
                  <a:pt x="239418" y="842122"/>
                  <a:pt x="146714" y="880269"/>
                </a:cubicBezTo>
                <a:cubicBezTo>
                  <a:pt x="59510" y="874450"/>
                  <a:pt x="-7701" y="803070"/>
                  <a:pt x="0" y="733555"/>
                </a:cubicBezTo>
                <a:cubicBezTo>
                  <a:pt x="-63969" y="613182"/>
                  <a:pt x="50468" y="386897"/>
                  <a:pt x="0" y="146714"/>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900" dirty="0" err="1">
                <a:solidFill>
                  <a:srgbClr val="0000FF"/>
                </a:solidFill>
                <a:latin typeface="#9Slide03 Arima Madurai Black" panose="00000A00000000000000" pitchFamily="2" charset="0"/>
                <a:cs typeface="#9Slide03 Arima Madurai Black" panose="00000A00000000000000" pitchFamily="2" charset="0"/>
              </a:rPr>
              <a:t>Dân</a:t>
            </a:r>
            <a:r>
              <a:rPr lang="en-US" sz="3900" dirty="0">
                <a:solidFill>
                  <a:srgbClr val="0000FF"/>
                </a:solidFill>
                <a:latin typeface="#9Slide03 Arima Madurai Black" panose="00000A00000000000000" pitchFamily="2" charset="0"/>
                <a:cs typeface="#9Slide03 Arima Madurai Black" panose="00000A00000000000000" pitchFamily="2" charset="0"/>
              </a:rPr>
              <a:t> </a:t>
            </a:r>
            <a:r>
              <a:rPr lang="en-US" sz="3900" dirty="0" err="1">
                <a:solidFill>
                  <a:srgbClr val="0000FF"/>
                </a:solidFill>
                <a:latin typeface="#9Slide03 Arima Madurai Black" panose="00000A00000000000000" pitchFamily="2" charset="0"/>
                <a:cs typeface="#9Slide03 Arima Madurai Black" panose="00000A00000000000000" pitchFamily="2" charset="0"/>
              </a:rPr>
              <a:t>số</a:t>
            </a:r>
            <a:r>
              <a:rPr lang="en-US" sz="3900" dirty="0">
                <a:solidFill>
                  <a:srgbClr val="0000FF"/>
                </a:solidFill>
                <a:latin typeface="#9Slide03 Arima Madurai Black" panose="00000A00000000000000" pitchFamily="2" charset="0"/>
                <a:cs typeface="#9Slide03 Arima Madurai Black" panose="00000A00000000000000" pitchFamily="2" charset="0"/>
              </a:rPr>
              <a:t> </a:t>
            </a:r>
            <a:r>
              <a:rPr lang="en-US" sz="3900" dirty="0" err="1">
                <a:solidFill>
                  <a:srgbClr val="0000FF"/>
                </a:solidFill>
                <a:latin typeface="#9Slide03 Arima Madurai Black" panose="00000A00000000000000" pitchFamily="2" charset="0"/>
                <a:cs typeface="#9Slide03 Arima Madurai Black" panose="00000A00000000000000" pitchFamily="2" charset="0"/>
              </a:rPr>
              <a:t>đông</a:t>
            </a:r>
            <a:r>
              <a:rPr lang="en-US" sz="3900" dirty="0">
                <a:solidFill>
                  <a:srgbClr val="0000FF"/>
                </a:solidFill>
                <a:latin typeface="#9Slide03 Arima Madurai Black" panose="00000A00000000000000" pitchFamily="2" charset="0"/>
                <a:cs typeface="#9Slide03 Arima Madurai Black" panose="00000A00000000000000" pitchFamily="2" charset="0"/>
              </a:rPr>
              <a:t> </a:t>
            </a:r>
            <a:r>
              <a:rPr lang="en-US" sz="3900" dirty="0" err="1">
                <a:solidFill>
                  <a:srgbClr val="0000FF"/>
                </a:solidFill>
                <a:latin typeface="#9Slide03 Arima Madurai Black" panose="00000A00000000000000" pitchFamily="2" charset="0"/>
                <a:cs typeface="#9Slide03 Arima Madurai Black" panose="00000A00000000000000" pitchFamily="2" charset="0"/>
              </a:rPr>
              <a:t>tăng</a:t>
            </a:r>
            <a:r>
              <a:rPr lang="en-US" sz="3900" dirty="0">
                <a:solidFill>
                  <a:srgbClr val="0000FF"/>
                </a:solidFill>
                <a:latin typeface="#9Slide03 Arima Madurai Black" panose="00000A00000000000000" pitchFamily="2" charset="0"/>
                <a:cs typeface="#9Slide03 Arima Madurai Black" panose="00000A00000000000000" pitchFamily="2" charset="0"/>
              </a:rPr>
              <a:t> </a:t>
            </a:r>
            <a:r>
              <a:rPr lang="en-US" sz="3900" dirty="0" err="1">
                <a:solidFill>
                  <a:srgbClr val="0000FF"/>
                </a:solidFill>
                <a:latin typeface="#9Slide03 Arima Madurai Black" panose="00000A00000000000000" pitchFamily="2" charset="0"/>
                <a:cs typeface="#9Slide03 Arima Madurai Black" panose="00000A00000000000000" pitchFamily="2" charset="0"/>
              </a:rPr>
              <a:t>nhanh</a:t>
            </a:r>
            <a:endParaRPr lang="en-US" sz="3900"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23" name="Mũi tên: Phải 22">
            <a:extLst>
              <a:ext uri="{FF2B5EF4-FFF2-40B4-BE49-F238E27FC236}">
                <a16:creationId xmlns:a16="http://schemas.microsoft.com/office/drawing/2014/main" id="{AF474FE5-5535-4400-A443-404B4476084C}"/>
              </a:ext>
            </a:extLst>
          </p:cNvPr>
          <p:cNvSpPr/>
          <p:nvPr/>
        </p:nvSpPr>
        <p:spPr>
          <a:xfrm>
            <a:off x="10479629" y="7732293"/>
            <a:ext cx="910778" cy="8001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08000"/>
              </a:solidFill>
            </a:endParaRPr>
          </a:p>
        </p:txBody>
      </p:sp>
      <p:sp>
        <p:nvSpPr>
          <p:cNvPr id="25" name="Hộp Văn bản 24">
            <a:extLst>
              <a:ext uri="{FF2B5EF4-FFF2-40B4-BE49-F238E27FC236}">
                <a16:creationId xmlns:a16="http://schemas.microsoft.com/office/drawing/2014/main" id="{7BCD587B-B291-40A9-97B0-1CFB8AA275B5}"/>
              </a:ext>
            </a:extLst>
          </p:cNvPr>
          <p:cNvSpPr txBox="1"/>
          <p:nvPr/>
        </p:nvSpPr>
        <p:spPr>
          <a:xfrm>
            <a:off x="11390406" y="6897112"/>
            <a:ext cx="5143500" cy="3046988"/>
          </a:xfrm>
          <a:prstGeom prst="rect">
            <a:avLst/>
          </a:prstGeom>
          <a:noFill/>
        </p:spPr>
        <p:txBody>
          <a:bodyPr wrap="square">
            <a:spAutoFit/>
          </a:bodyPr>
          <a:lstStyle/>
          <a:p>
            <a:pPr algn="ctr" defTabSz="1371600">
              <a:defRPr/>
            </a:pPr>
            <a:r>
              <a:rPr lang="en-US" sz="4800" b="1">
                <a:solidFill>
                  <a:srgbClr val="008000"/>
                </a:solidFill>
                <a:latin typeface="#9Slide05 Claudia" pitchFamily="2" charset="0"/>
                <a:cs typeface="#9Slide03 Arima Madurai" panose="00000500000000000000" pitchFamily="2" charset="0"/>
              </a:rPr>
              <a:t>Cần phải khai thác hợp lí, sử dụng tiết kiệm và hiệu quả.</a:t>
            </a:r>
          </a:p>
        </p:txBody>
      </p:sp>
      <p:pic>
        <p:nvPicPr>
          <p:cNvPr id="14" name="Picture 2" descr="Ảnh Động Powerpoint Đẹp ❤️ Tải 777+ Hình Động PPT Cute">
            <a:extLst>
              <a:ext uri="{FF2B5EF4-FFF2-40B4-BE49-F238E27FC236}">
                <a16:creationId xmlns:a16="http://schemas.microsoft.com/office/drawing/2014/main" id="{E2A93D78-D23E-4CE8-AF8C-541AEB90ADE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0205" y="7237982"/>
            <a:ext cx="1915049" cy="178872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17">
            <a:extLst>
              <a:ext uri="{FF2B5EF4-FFF2-40B4-BE49-F238E27FC236}">
                <a16:creationId xmlns:a16="http://schemas.microsoft.com/office/drawing/2014/main" id="{A6CC6CD9-72C8-539E-AB2A-EC7F17FC694C}"/>
              </a:ext>
            </a:extLst>
          </p:cNvPr>
          <p:cNvSpPr/>
          <p:nvPr/>
        </p:nvSpPr>
        <p:spPr>
          <a:xfrm>
            <a:off x="3001232" y="118188"/>
            <a:ext cx="12391168" cy="910512"/>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22" name="Picture 21">
            <a:extLst>
              <a:ext uri="{FF2B5EF4-FFF2-40B4-BE49-F238E27FC236}">
                <a16:creationId xmlns:a16="http://schemas.microsoft.com/office/drawing/2014/main" id="{FD495768-E9AE-A797-B489-C5A353D200F5}"/>
              </a:ext>
            </a:extLst>
          </p:cNvPr>
          <p:cNvPicPr>
            <a:picLocks noChangeAspect="1"/>
          </p:cNvPicPr>
          <p:nvPr/>
        </p:nvPicPr>
        <p:blipFill>
          <a:blip r:embed="rId8"/>
          <a:stretch>
            <a:fillRect/>
          </a:stretch>
        </p:blipFill>
        <p:spPr>
          <a:xfrm>
            <a:off x="2744550" y="47297"/>
            <a:ext cx="946602" cy="975254"/>
          </a:xfrm>
          <a:prstGeom prst="rect">
            <a:avLst/>
          </a:prstGeom>
        </p:spPr>
      </p:pic>
    </p:spTree>
    <p:extLst>
      <p:ext uri="{BB962C8B-B14F-4D97-AF65-F5344CB8AC3E}">
        <p14:creationId xmlns:p14="http://schemas.microsoft.com/office/powerpoint/2010/main" val="599095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3"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420" y="0"/>
            <a:ext cx="15394781"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4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4E842-473B-4585-8C48-B04AFC055D3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8799"/>
          <a:stretch/>
        </p:blipFill>
        <p:spPr>
          <a:xfrm>
            <a:off x="395028" y="1714500"/>
            <a:ext cx="12558972" cy="7466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10F609C2-5927-4B84-9681-8670D1A6F170}"/>
              </a:ext>
            </a:extLst>
          </p:cNvPr>
          <p:cNvSpPr/>
          <p:nvPr/>
        </p:nvSpPr>
        <p:spPr>
          <a:xfrm>
            <a:off x="643608" y="9096970"/>
            <a:ext cx="11700792" cy="923330"/>
          </a:xfrm>
          <a:prstGeom prst="rect">
            <a:avLst/>
          </a:prstGeom>
        </p:spPr>
        <p:txBody>
          <a:bodyPr wrap="square">
            <a:spAutoFit/>
          </a:bodyPr>
          <a:lstStyle/>
          <a:p>
            <a:r>
              <a:rPr lang="en-US" sz="2700" dirty="0">
                <a:solidFill>
                  <a:srgbClr val="0070C0"/>
                </a:solidFill>
              </a:rPr>
              <a:t>https://www.thanthongnhat.vn/goc-nhin-cuoc-song/tang-cuong-cong-tac-quan-ly-tai-nguyen-bao-ve-moi-truong-6967.html</a:t>
            </a:r>
          </a:p>
        </p:txBody>
      </p:sp>
      <p:sp>
        <p:nvSpPr>
          <p:cNvPr id="6" name="Rectangle 5">
            <a:extLst>
              <a:ext uri="{FF2B5EF4-FFF2-40B4-BE49-F238E27FC236}">
                <a16:creationId xmlns:a16="http://schemas.microsoft.com/office/drawing/2014/main" id="{6A85EC3B-8C2C-45CD-88E4-B2D2D80B585E}"/>
              </a:ext>
            </a:extLst>
          </p:cNvPr>
          <p:cNvSpPr/>
          <p:nvPr/>
        </p:nvSpPr>
        <p:spPr>
          <a:xfrm>
            <a:off x="13030200" y="2845117"/>
            <a:ext cx="5029200" cy="4431983"/>
          </a:xfrm>
          <a:prstGeom prst="rect">
            <a:avLst/>
          </a:prstGeom>
        </p:spPr>
        <p:txBody>
          <a:bodyPr wrap="square">
            <a:spAutoFit/>
          </a:bodyPr>
          <a:lstStyle/>
          <a:p>
            <a:pPr algn="just"/>
            <a:r>
              <a:rPr lang="en-US" sz="4700" b="1" dirty="0" smtClean="0">
                <a:solidFill>
                  <a:srgbClr val="FF0000"/>
                </a:solidFill>
                <a:latin typeface="Times New Roman" panose="02020603050405020304" pitchFamily="18" charset="0"/>
                <a:cs typeface="Times New Roman" panose="02020603050405020304" pitchFamily="18" charset="0"/>
              </a:rPr>
              <a:t>CHUYÊN MỤC:</a:t>
            </a:r>
            <a:endParaRPr lang="en-US" sz="4700" b="1" dirty="0">
              <a:solidFill>
                <a:srgbClr val="FF0000"/>
              </a:solidFill>
              <a:latin typeface="Times New Roman" panose="02020603050405020304" pitchFamily="18" charset="0"/>
              <a:cs typeface="Times New Roman" panose="02020603050405020304" pitchFamily="18" charset="0"/>
            </a:endParaRPr>
          </a:p>
          <a:p>
            <a:pPr algn="just"/>
            <a:r>
              <a:rPr lang="vi-VN" sz="4700" dirty="0">
                <a:latin typeface="Times New Roman" panose="02020603050405020304" pitchFamily="18" charset="0"/>
                <a:cs typeface="Times New Roman" panose="02020603050405020304" pitchFamily="18" charset="0"/>
              </a:rPr>
              <a:t>Tăng cường công tác quản lý tài nguyên, bảo vệ môi trường</a:t>
            </a:r>
            <a:r>
              <a:rPr lang="en-US" sz="4700" dirty="0">
                <a:latin typeface="Times New Roman" panose="02020603050405020304" pitchFamily="18" charset="0"/>
                <a:cs typeface="Times New Roman" panose="02020603050405020304" pitchFamily="18" charset="0"/>
              </a:rPr>
              <a:t> </a:t>
            </a:r>
            <a:r>
              <a:rPr lang="en-US" sz="4700" dirty="0" err="1">
                <a:latin typeface="Times New Roman" panose="02020603050405020304" pitchFamily="18" charset="0"/>
                <a:cs typeface="Times New Roman" panose="02020603050405020304" pitchFamily="18" charset="0"/>
              </a:rPr>
              <a:t>tại</a:t>
            </a:r>
            <a:r>
              <a:rPr lang="en-US" sz="4700" dirty="0">
                <a:latin typeface="Times New Roman" panose="02020603050405020304" pitchFamily="18" charset="0"/>
                <a:cs typeface="Times New Roman" panose="02020603050405020304" pitchFamily="18" charset="0"/>
              </a:rPr>
              <a:t> </a:t>
            </a:r>
            <a:r>
              <a:rPr lang="en-US" sz="4700" dirty="0" err="1">
                <a:latin typeface="Times New Roman" panose="02020603050405020304" pitchFamily="18" charset="0"/>
                <a:cs typeface="Times New Roman" panose="02020603050405020304" pitchFamily="18" charset="0"/>
              </a:rPr>
              <a:t>vùng</a:t>
            </a:r>
            <a:r>
              <a:rPr lang="en-US" sz="4700" dirty="0">
                <a:latin typeface="Times New Roman" panose="02020603050405020304" pitchFamily="18" charset="0"/>
                <a:cs typeface="Times New Roman" panose="02020603050405020304" pitchFamily="18" charset="0"/>
              </a:rPr>
              <a:t> than </a:t>
            </a:r>
            <a:r>
              <a:rPr lang="en-US" sz="4700" dirty="0" err="1">
                <a:latin typeface="Times New Roman" panose="02020603050405020304" pitchFamily="18" charset="0"/>
                <a:cs typeface="Times New Roman" panose="02020603050405020304" pitchFamily="18" charset="0"/>
              </a:rPr>
              <a:t>Quảng</a:t>
            </a:r>
            <a:r>
              <a:rPr lang="en-US" sz="4700" dirty="0">
                <a:latin typeface="Times New Roman" panose="02020603050405020304" pitchFamily="18" charset="0"/>
                <a:cs typeface="Times New Roman" panose="02020603050405020304" pitchFamily="18" charset="0"/>
              </a:rPr>
              <a:t> </a:t>
            </a:r>
            <a:r>
              <a:rPr lang="en-US" sz="4700" dirty="0" err="1">
                <a:latin typeface="Times New Roman" panose="02020603050405020304" pitchFamily="18" charset="0"/>
                <a:cs typeface="Times New Roman" panose="02020603050405020304" pitchFamily="18" charset="0"/>
              </a:rPr>
              <a:t>Ninh</a:t>
            </a:r>
            <a:endParaRPr lang="en-US" sz="4700" dirty="0">
              <a:latin typeface="Times New Roman" panose="02020603050405020304" pitchFamily="18" charset="0"/>
              <a:cs typeface="Times New Roman" panose="02020603050405020304" pitchFamily="18" charset="0"/>
            </a:endParaRPr>
          </a:p>
        </p:txBody>
      </p:sp>
      <p:sp>
        <p:nvSpPr>
          <p:cNvPr id="7" name="Rectangle: Rounded Corners 17">
            <a:extLst>
              <a:ext uri="{FF2B5EF4-FFF2-40B4-BE49-F238E27FC236}">
                <a16:creationId xmlns:a16="http://schemas.microsoft.com/office/drawing/2014/main" id="{A6CC6CD9-72C8-539E-AB2A-EC7F17FC694C}"/>
              </a:ext>
            </a:extLst>
          </p:cNvPr>
          <p:cNvSpPr/>
          <p:nvPr/>
        </p:nvSpPr>
        <p:spPr>
          <a:xfrm>
            <a:off x="3001232" y="118188"/>
            <a:ext cx="12391168" cy="910512"/>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8" name="Picture 7">
            <a:extLst>
              <a:ext uri="{FF2B5EF4-FFF2-40B4-BE49-F238E27FC236}">
                <a16:creationId xmlns:a16="http://schemas.microsoft.com/office/drawing/2014/main" id="{FD495768-E9AE-A797-B489-C5A353D200F5}"/>
              </a:ext>
            </a:extLst>
          </p:cNvPr>
          <p:cNvPicPr>
            <a:picLocks noChangeAspect="1"/>
          </p:cNvPicPr>
          <p:nvPr/>
        </p:nvPicPr>
        <p:blipFill>
          <a:blip r:embed="rId4"/>
          <a:stretch>
            <a:fillRect/>
          </a:stretch>
        </p:blipFill>
        <p:spPr>
          <a:xfrm>
            <a:off x="2744550" y="47297"/>
            <a:ext cx="946602" cy="975254"/>
          </a:xfrm>
          <a:prstGeom prst="rect">
            <a:avLst/>
          </a:prstGeom>
        </p:spPr>
      </p:pic>
    </p:spTree>
    <p:extLst>
      <p:ext uri="{BB962C8B-B14F-4D97-AF65-F5344CB8AC3E}">
        <p14:creationId xmlns:p14="http://schemas.microsoft.com/office/powerpoint/2010/main" val="2814417602"/>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21951-BE0A-44E7-9823-C5E2E66E0061}"/>
              </a:ext>
            </a:extLst>
          </p:cNvPr>
          <p:cNvPicPr>
            <a:picLocks noChangeAspect="1"/>
          </p:cNvPicPr>
          <p:nvPr/>
        </p:nvPicPr>
        <p:blipFill>
          <a:blip r:embed="rId2"/>
          <a:stretch>
            <a:fillRect/>
          </a:stretch>
        </p:blipFill>
        <p:spPr>
          <a:xfrm>
            <a:off x="762000" y="1409700"/>
            <a:ext cx="16992600" cy="8392358"/>
          </a:xfrm>
          <a:prstGeom prst="rect">
            <a:avLst/>
          </a:prstGeom>
        </p:spPr>
      </p:pic>
      <p:sp>
        <p:nvSpPr>
          <p:cNvPr id="3" name="Rectangle: Rounded Corners 17">
            <a:extLst>
              <a:ext uri="{FF2B5EF4-FFF2-40B4-BE49-F238E27FC236}">
                <a16:creationId xmlns:a16="http://schemas.microsoft.com/office/drawing/2014/main" id="{A6CC6CD9-72C8-539E-AB2A-EC7F17FC694C}"/>
              </a:ext>
            </a:extLst>
          </p:cNvPr>
          <p:cNvSpPr/>
          <p:nvPr/>
        </p:nvSpPr>
        <p:spPr>
          <a:xfrm>
            <a:off x="3001232" y="118188"/>
            <a:ext cx="12391168" cy="910512"/>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4" name="Picture 3">
            <a:extLst>
              <a:ext uri="{FF2B5EF4-FFF2-40B4-BE49-F238E27FC236}">
                <a16:creationId xmlns:a16="http://schemas.microsoft.com/office/drawing/2014/main" id="{FD495768-E9AE-A797-B489-C5A353D200F5}"/>
              </a:ext>
            </a:extLst>
          </p:cNvPr>
          <p:cNvPicPr>
            <a:picLocks noChangeAspect="1"/>
          </p:cNvPicPr>
          <p:nvPr/>
        </p:nvPicPr>
        <p:blipFill>
          <a:blip r:embed="rId3"/>
          <a:stretch>
            <a:fillRect/>
          </a:stretch>
        </p:blipFill>
        <p:spPr>
          <a:xfrm>
            <a:off x="2744550" y="47297"/>
            <a:ext cx="946602" cy="975254"/>
          </a:xfrm>
          <a:prstGeom prst="rect">
            <a:avLst/>
          </a:prstGeom>
        </p:spPr>
      </p:pic>
    </p:spTree>
    <p:extLst>
      <p:ext uri="{BB962C8B-B14F-4D97-AF65-F5344CB8AC3E}">
        <p14:creationId xmlns:p14="http://schemas.microsoft.com/office/powerpoint/2010/main" val="1555911362"/>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92D71-F947-4650-AD02-D5BA055A0278}"/>
              </a:ext>
            </a:extLst>
          </p:cNvPr>
          <p:cNvPicPr>
            <a:picLocks noChangeAspect="1"/>
          </p:cNvPicPr>
          <p:nvPr/>
        </p:nvPicPr>
        <p:blipFill>
          <a:blip r:embed="rId2"/>
          <a:stretch>
            <a:fillRect/>
          </a:stretch>
        </p:blipFill>
        <p:spPr>
          <a:xfrm>
            <a:off x="990600" y="1532608"/>
            <a:ext cx="16306800" cy="8259092"/>
          </a:xfrm>
          <a:prstGeom prst="rect">
            <a:avLst/>
          </a:prstGeom>
        </p:spPr>
      </p:pic>
      <p:sp>
        <p:nvSpPr>
          <p:cNvPr id="4" name="Rectangle: Rounded Corners 17">
            <a:extLst>
              <a:ext uri="{FF2B5EF4-FFF2-40B4-BE49-F238E27FC236}">
                <a16:creationId xmlns:a16="http://schemas.microsoft.com/office/drawing/2014/main" id="{A6CC6CD9-72C8-539E-AB2A-EC7F17FC694C}"/>
              </a:ext>
            </a:extLst>
          </p:cNvPr>
          <p:cNvSpPr/>
          <p:nvPr/>
        </p:nvSpPr>
        <p:spPr>
          <a:xfrm>
            <a:off x="3001232" y="118188"/>
            <a:ext cx="12391168" cy="910512"/>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5" name="Picture 4">
            <a:extLst>
              <a:ext uri="{FF2B5EF4-FFF2-40B4-BE49-F238E27FC236}">
                <a16:creationId xmlns:a16="http://schemas.microsoft.com/office/drawing/2014/main" id="{FD495768-E9AE-A797-B489-C5A353D200F5}"/>
              </a:ext>
            </a:extLst>
          </p:cNvPr>
          <p:cNvPicPr>
            <a:picLocks noChangeAspect="1"/>
          </p:cNvPicPr>
          <p:nvPr/>
        </p:nvPicPr>
        <p:blipFill>
          <a:blip r:embed="rId3"/>
          <a:stretch>
            <a:fillRect/>
          </a:stretch>
        </p:blipFill>
        <p:spPr>
          <a:xfrm>
            <a:off x="2744550" y="47297"/>
            <a:ext cx="946602" cy="975254"/>
          </a:xfrm>
          <a:prstGeom prst="rect">
            <a:avLst/>
          </a:prstGeom>
        </p:spPr>
      </p:pic>
    </p:spTree>
    <p:extLst>
      <p:ext uri="{BB962C8B-B14F-4D97-AF65-F5344CB8AC3E}">
        <p14:creationId xmlns:p14="http://schemas.microsoft.com/office/powerpoint/2010/main" val="1650919954"/>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B9346-D988-462A-BFC7-C3D03BDCF4B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176"/>
          <a:stretch/>
        </p:blipFill>
        <p:spPr>
          <a:xfrm>
            <a:off x="1676400" y="1485899"/>
            <a:ext cx="15111300" cy="8308225"/>
          </a:xfrm>
          <a:prstGeom prst="rect">
            <a:avLst/>
          </a:prstGeom>
        </p:spPr>
      </p:pic>
      <p:sp>
        <p:nvSpPr>
          <p:cNvPr id="3" name="Rectangle: Rounded Corners 17">
            <a:extLst>
              <a:ext uri="{FF2B5EF4-FFF2-40B4-BE49-F238E27FC236}">
                <a16:creationId xmlns:a16="http://schemas.microsoft.com/office/drawing/2014/main" id="{A6CC6CD9-72C8-539E-AB2A-EC7F17FC694C}"/>
              </a:ext>
            </a:extLst>
          </p:cNvPr>
          <p:cNvSpPr/>
          <p:nvPr/>
        </p:nvSpPr>
        <p:spPr>
          <a:xfrm>
            <a:off x="3001232" y="118188"/>
            <a:ext cx="12391168" cy="910512"/>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4" name="Picture 3">
            <a:extLst>
              <a:ext uri="{FF2B5EF4-FFF2-40B4-BE49-F238E27FC236}">
                <a16:creationId xmlns:a16="http://schemas.microsoft.com/office/drawing/2014/main" id="{FD495768-E9AE-A797-B489-C5A353D200F5}"/>
              </a:ext>
            </a:extLst>
          </p:cNvPr>
          <p:cNvPicPr>
            <a:picLocks noChangeAspect="1"/>
          </p:cNvPicPr>
          <p:nvPr/>
        </p:nvPicPr>
        <p:blipFill>
          <a:blip r:embed="rId4"/>
          <a:stretch>
            <a:fillRect/>
          </a:stretch>
        </p:blipFill>
        <p:spPr>
          <a:xfrm>
            <a:off x="2744550" y="47297"/>
            <a:ext cx="946602" cy="975254"/>
          </a:xfrm>
          <a:prstGeom prst="rect">
            <a:avLst/>
          </a:prstGeom>
        </p:spPr>
      </p:pic>
    </p:spTree>
    <p:extLst>
      <p:ext uri="{BB962C8B-B14F-4D97-AF65-F5344CB8AC3E}">
        <p14:creationId xmlns:p14="http://schemas.microsoft.com/office/powerpoint/2010/main" val="1138084568"/>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502DD-D17A-4A0F-920F-0BF71307E61C}"/>
              </a:ext>
            </a:extLst>
          </p:cNvPr>
          <p:cNvPicPr>
            <a:picLocks noChangeAspect="1"/>
          </p:cNvPicPr>
          <p:nvPr/>
        </p:nvPicPr>
        <p:blipFill>
          <a:blip r:embed="rId2"/>
          <a:stretch>
            <a:fillRect/>
          </a:stretch>
        </p:blipFill>
        <p:spPr>
          <a:xfrm>
            <a:off x="1828800" y="1611167"/>
            <a:ext cx="14630400" cy="8180533"/>
          </a:xfrm>
          <a:prstGeom prst="rect">
            <a:avLst/>
          </a:prstGeom>
        </p:spPr>
      </p:pic>
      <p:sp>
        <p:nvSpPr>
          <p:cNvPr id="4" name="Rectangle: Rounded Corners 17">
            <a:extLst>
              <a:ext uri="{FF2B5EF4-FFF2-40B4-BE49-F238E27FC236}">
                <a16:creationId xmlns:a16="http://schemas.microsoft.com/office/drawing/2014/main" id="{A6CC6CD9-72C8-539E-AB2A-EC7F17FC694C}"/>
              </a:ext>
            </a:extLst>
          </p:cNvPr>
          <p:cNvSpPr/>
          <p:nvPr/>
        </p:nvSpPr>
        <p:spPr>
          <a:xfrm>
            <a:off x="3001232" y="118188"/>
            <a:ext cx="12391168" cy="910512"/>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5" name="Picture 4">
            <a:extLst>
              <a:ext uri="{FF2B5EF4-FFF2-40B4-BE49-F238E27FC236}">
                <a16:creationId xmlns:a16="http://schemas.microsoft.com/office/drawing/2014/main" id="{FD495768-E9AE-A797-B489-C5A353D200F5}"/>
              </a:ext>
            </a:extLst>
          </p:cNvPr>
          <p:cNvPicPr>
            <a:picLocks noChangeAspect="1"/>
          </p:cNvPicPr>
          <p:nvPr/>
        </p:nvPicPr>
        <p:blipFill>
          <a:blip r:embed="rId3"/>
          <a:stretch>
            <a:fillRect/>
          </a:stretch>
        </p:blipFill>
        <p:spPr>
          <a:xfrm>
            <a:off x="2744550" y="47297"/>
            <a:ext cx="946602" cy="975254"/>
          </a:xfrm>
          <a:prstGeom prst="rect">
            <a:avLst/>
          </a:prstGeom>
        </p:spPr>
      </p:pic>
    </p:spTree>
    <p:extLst>
      <p:ext uri="{BB962C8B-B14F-4D97-AF65-F5344CB8AC3E}">
        <p14:creationId xmlns:p14="http://schemas.microsoft.com/office/powerpoint/2010/main" val="685367492"/>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D5D1823-7136-024D-B722-2F8A53012725}"/>
              </a:ext>
            </a:extLst>
          </p:cNvPr>
          <p:cNvSpPr/>
          <p:nvPr/>
        </p:nvSpPr>
        <p:spPr>
          <a:xfrm>
            <a:off x="1258706" y="1333500"/>
            <a:ext cx="15857031" cy="107051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cap="small" dirty="0">
                <a:solidFill>
                  <a:srgbClr val="FF0000"/>
                </a:solidFill>
                <a:latin typeface="#9Slide03 SFU Futura_12" panose="020B0604020202020204" charset="0"/>
                <a:ea typeface="Times New Roman" panose="02020603050405020304" pitchFamily="18" charset="0"/>
                <a:cs typeface="Arial" panose="020B0604020202020204" pitchFamily="34" charset="0"/>
              </a:rPr>
              <a:t>SỬ DỤNG HỢP LÍ TÀI NGUYÊN KHOÁNG SẢN</a:t>
            </a:r>
            <a:endParaRPr lang="en-US" sz="4800" b="1" dirty="0">
              <a:solidFill>
                <a:srgbClr val="FF0000"/>
              </a:solidFill>
              <a:latin typeface="#9Slide03 SFU Futura_12" panose="020B060402020202020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4E634B67-555D-E50B-A03B-0B5DDDBAACFB}"/>
              </a:ext>
            </a:extLst>
          </p:cNvPr>
          <p:cNvCxnSpPr>
            <a:cxnSpLocks/>
            <a:stCxn id="4" idx="2"/>
            <a:endCxn id="7" idx="0"/>
          </p:cNvCxnSpPr>
          <p:nvPr/>
        </p:nvCxnSpPr>
        <p:spPr>
          <a:xfrm flipH="1">
            <a:off x="4737885" y="2404018"/>
            <a:ext cx="4449336" cy="712584"/>
          </a:xfrm>
          <a:prstGeom prst="straightConnector1">
            <a:avLst/>
          </a:prstGeom>
          <a:ln w="57150">
            <a:solidFill>
              <a:srgbClr val="1508B8"/>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B7D917F-BEDE-6F59-D371-6CC38363ED75}"/>
              </a:ext>
            </a:extLst>
          </p:cNvPr>
          <p:cNvSpPr/>
          <p:nvPr/>
        </p:nvSpPr>
        <p:spPr>
          <a:xfrm>
            <a:off x="1258706" y="3116602"/>
            <a:ext cx="6958359" cy="107051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dirty="0">
                <a:solidFill>
                  <a:srgbClr val="1508B8"/>
                </a:solidFill>
                <a:latin typeface="#9Slide03 SFU Futura_12" panose="020B0604020202020204" charset="0"/>
                <a:cs typeface="Arial" panose="020B0604020202020204" pitchFamily="34" charset="0"/>
              </a:rPr>
              <a:t>HIỆN TRẠNG</a:t>
            </a:r>
          </a:p>
        </p:txBody>
      </p:sp>
      <p:sp>
        <p:nvSpPr>
          <p:cNvPr id="16" name="Rectangle: Rounded Corners 15">
            <a:extLst>
              <a:ext uri="{FF2B5EF4-FFF2-40B4-BE49-F238E27FC236}">
                <a16:creationId xmlns:a16="http://schemas.microsoft.com/office/drawing/2014/main" id="{96035750-7881-624F-CA89-4C6A4379300A}"/>
              </a:ext>
            </a:extLst>
          </p:cNvPr>
          <p:cNvSpPr/>
          <p:nvPr/>
        </p:nvSpPr>
        <p:spPr>
          <a:xfrm>
            <a:off x="10324647" y="3116601"/>
            <a:ext cx="6791091" cy="107051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dirty="0">
                <a:solidFill>
                  <a:srgbClr val="1508B8"/>
                </a:solidFill>
                <a:latin typeface="#9Slide03 SFU Futura_12" panose="020B0604020202020204" charset="0"/>
                <a:cs typeface="Arial" panose="020B0604020202020204" pitchFamily="34" charset="0"/>
              </a:rPr>
              <a:t>BIỆN PHÁP</a:t>
            </a:r>
          </a:p>
        </p:txBody>
      </p:sp>
      <p:cxnSp>
        <p:nvCxnSpPr>
          <p:cNvPr id="18" name="Straight Arrow Connector 17">
            <a:extLst>
              <a:ext uri="{FF2B5EF4-FFF2-40B4-BE49-F238E27FC236}">
                <a16:creationId xmlns:a16="http://schemas.microsoft.com/office/drawing/2014/main" id="{64F01ACA-38F1-0761-75B2-2178C06B69CA}"/>
              </a:ext>
            </a:extLst>
          </p:cNvPr>
          <p:cNvCxnSpPr>
            <a:cxnSpLocks/>
            <a:stCxn id="4" idx="2"/>
            <a:endCxn id="16" idx="0"/>
          </p:cNvCxnSpPr>
          <p:nvPr/>
        </p:nvCxnSpPr>
        <p:spPr>
          <a:xfrm>
            <a:off x="9187222" y="2404018"/>
            <a:ext cx="4532972" cy="712583"/>
          </a:xfrm>
          <a:prstGeom prst="straightConnector1">
            <a:avLst/>
          </a:prstGeom>
          <a:ln w="57150">
            <a:solidFill>
              <a:srgbClr val="1508B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62299C6-050D-BB58-4E3C-518D66368B56}"/>
              </a:ext>
            </a:extLst>
          </p:cNvPr>
          <p:cNvCxnSpPr>
            <a:cxnSpLocks/>
            <a:stCxn id="7" idx="2"/>
            <a:endCxn id="24" idx="0"/>
          </p:cNvCxnSpPr>
          <p:nvPr/>
        </p:nvCxnSpPr>
        <p:spPr>
          <a:xfrm>
            <a:off x="4737885" y="4187120"/>
            <a:ext cx="2769" cy="967611"/>
          </a:xfrm>
          <a:prstGeom prst="straightConnector1">
            <a:avLst/>
          </a:prstGeom>
          <a:ln w="38100">
            <a:solidFill>
              <a:srgbClr val="1508B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BB51AA-5A7B-BF77-B333-16A52488C47A}"/>
              </a:ext>
            </a:extLst>
          </p:cNvPr>
          <p:cNvCxnSpPr>
            <a:cxnSpLocks/>
            <a:stCxn id="16" idx="2"/>
            <a:endCxn id="34" idx="0"/>
          </p:cNvCxnSpPr>
          <p:nvPr/>
        </p:nvCxnSpPr>
        <p:spPr>
          <a:xfrm>
            <a:off x="13720193" y="4187119"/>
            <a:ext cx="2" cy="967613"/>
          </a:xfrm>
          <a:prstGeom prst="straightConnector1">
            <a:avLst/>
          </a:prstGeom>
          <a:ln w="38100">
            <a:solidFill>
              <a:srgbClr val="1508B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A454B1E0-CC11-0EDE-9FE1-565E3EB55691}"/>
              </a:ext>
            </a:extLst>
          </p:cNvPr>
          <p:cNvSpPr/>
          <p:nvPr/>
        </p:nvSpPr>
        <p:spPr>
          <a:xfrm>
            <a:off x="819615" y="5154731"/>
            <a:ext cx="7842078" cy="46684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Rounded Corners 33">
            <a:extLst>
              <a:ext uri="{FF2B5EF4-FFF2-40B4-BE49-F238E27FC236}">
                <a16:creationId xmlns:a16="http://schemas.microsoft.com/office/drawing/2014/main" id="{A9B5EF09-2A66-A618-4455-45D69BFD3932}"/>
              </a:ext>
            </a:extLst>
          </p:cNvPr>
          <p:cNvSpPr/>
          <p:nvPr/>
        </p:nvSpPr>
        <p:spPr>
          <a:xfrm>
            <a:off x="9799156" y="5154731"/>
            <a:ext cx="7842077" cy="46684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a:extLst>
              <a:ext uri="{FF2B5EF4-FFF2-40B4-BE49-F238E27FC236}">
                <a16:creationId xmlns:a16="http://schemas.microsoft.com/office/drawing/2014/main" id="{47CF089B-8B1A-42CE-95A2-EABAE5BFA028}"/>
              </a:ext>
            </a:extLst>
          </p:cNvPr>
          <p:cNvSpPr txBox="1"/>
          <p:nvPr/>
        </p:nvSpPr>
        <p:spPr>
          <a:xfrm>
            <a:off x="10208942" y="5252730"/>
            <a:ext cx="7382108" cy="4524315"/>
          </a:xfrm>
          <a:prstGeom prst="rect">
            <a:avLst/>
          </a:prstGeom>
          <a:noFill/>
        </p:spPr>
        <p:txBody>
          <a:bodyPr wrap="square" rtlCol="0">
            <a:spAutoFit/>
          </a:bodyPr>
          <a:lstStyle/>
          <a:p>
            <a:pPr marL="428625" indent="-428625">
              <a:buFontTx/>
              <a:buChar char="-"/>
            </a:pPr>
            <a:r>
              <a:rPr lang="en-US" sz="3600" dirty="0" err="1">
                <a:latin typeface="#9Slide03 SFU Futura_12" panose="020B0604020202020204" charset="0"/>
                <a:cs typeface="Arial" panose="020B0604020202020204" pitchFamily="34" charset="0"/>
              </a:rPr>
              <a:t>Thực</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hiện</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nghiêm</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luật</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khoáng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sản</a:t>
            </a:r>
            <a:r>
              <a:rPr lang="en-US" sz="3600" dirty="0">
                <a:latin typeface="#9Slide03 SFU Futura_12" panose="020B0604020202020204" charset="0"/>
                <a:cs typeface="Arial" panose="020B0604020202020204" pitchFamily="34" charset="0"/>
              </a:rPr>
              <a:t>.</a:t>
            </a:r>
          </a:p>
          <a:p>
            <a:pPr marL="428625" indent="-428625">
              <a:buFontTx/>
              <a:buChar char="-"/>
            </a:pPr>
            <a:r>
              <a:rPr lang="en-US" sz="3600" dirty="0" err="1">
                <a:latin typeface="#9Slide03 SFU Futura_12" panose="020B0604020202020204" charset="0"/>
                <a:cs typeface="Arial" panose="020B0604020202020204" pitchFamily="34" charset="0"/>
              </a:rPr>
              <a:t>Quản</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lí</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chặt</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chẽ</a:t>
            </a:r>
            <a:r>
              <a:rPr lang="en-US" sz="3600" dirty="0">
                <a:latin typeface="#9Slide03 SFU Futura_12" panose="020B0604020202020204" charset="0"/>
                <a:cs typeface="Arial" panose="020B0604020202020204" pitchFamily="34" charset="0"/>
              </a:rPr>
              <a:t>.</a:t>
            </a:r>
          </a:p>
          <a:p>
            <a:pPr marL="428625" indent="-428625">
              <a:buFontTx/>
              <a:buChar char="-"/>
            </a:pPr>
            <a:r>
              <a:rPr lang="en-US" sz="3600" dirty="0" err="1">
                <a:latin typeface="#9Slide03 SFU Futura_12" panose="020B0604020202020204" charset="0"/>
                <a:cs typeface="Arial" panose="020B0604020202020204" pitchFamily="34" charset="0"/>
              </a:rPr>
              <a:t>Tăng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tường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trách</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nhiệm</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của</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các</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tổ</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chức</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và</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cá</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nhân</a:t>
            </a:r>
            <a:r>
              <a:rPr lang="en-US" sz="3600" dirty="0">
                <a:latin typeface="#9Slide03 SFU Futura_12" panose="020B0604020202020204" charset="0"/>
                <a:cs typeface="Arial" panose="020B0604020202020204" pitchFamily="34" charset="0"/>
              </a:rPr>
              <a:t>.</a:t>
            </a:r>
          </a:p>
          <a:p>
            <a:pPr marL="428625" indent="-428625">
              <a:buFontTx/>
              <a:buChar char="-"/>
            </a:pPr>
            <a:r>
              <a:rPr lang="en-US" sz="3600" dirty="0" err="1">
                <a:latin typeface="#9Slide03 SFU Futura_12" panose="020B0604020202020204" charset="0"/>
                <a:cs typeface="Arial" panose="020B0604020202020204" pitchFamily="34" charset="0"/>
              </a:rPr>
              <a:t>Áp</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dụng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công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nghệ</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tiên</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tiến</a:t>
            </a:r>
            <a:r>
              <a:rPr lang="en-US" sz="3600" dirty="0">
                <a:latin typeface="#9Slide03 SFU Futura_12" panose="020B0604020202020204" charset="0"/>
                <a:cs typeface="Arial" panose="020B0604020202020204" pitchFamily="34" charset="0"/>
              </a:rPr>
              <a:t>.</a:t>
            </a:r>
          </a:p>
          <a:p>
            <a:pPr marL="428625" indent="-428625">
              <a:buFontTx/>
              <a:buChar char="-"/>
            </a:pPr>
            <a:r>
              <a:rPr lang="en-US" sz="3600" dirty="0" err="1">
                <a:latin typeface="#9Slide03 SFU Futura_12" panose="020B0604020202020204" charset="0"/>
                <a:cs typeface="Arial" panose="020B0604020202020204" pitchFamily="34" charset="0"/>
              </a:rPr>
              <a:t>Tìm</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nguồn</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vật</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liệu</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thay</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thế</a:t>
            </a:r>
            <a:r>
              <a:rPr lang="en-US" sz="3600" dirty="0">
                <a:latin typeface="#9Slide03 SFU Futura_12" panose="020B0604020202020204" charset="0"/>
                <a:cs typeface="Arial" panose="020B0604020202020204" pitchFamily="34" charset="0"/>
              </a:rPr>
              <a:t>.</a:t>
            </a:r>
          </a:p>
          <a:p>
            <a:pPr marL="428625" indent="-428625">
              <a:buFontTx/>
              <a:buChar char="-"/>
            </a:pPr>
            <a:r>
              <a:rPr lang="en-US" sz="3600" dirty="0" err="1">
                <a:latin typeface="#9Slide03 SFU Futura_12" panose="020B0604020202020204" charset="0"/>
                <a:cs typeface="Arial" panose="020B0604020202020204" pitchFamily="34" charset="0"/>
              </a:rPr>
              <a:t>Sử</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dụng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năng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lượng</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tái</a:t>
            </a:r>
            <a:r>
              <a:rPr lang="en-US" sz="3600" dirty="0">
                <a:latin typeface="#9Slide03 SFU Futura_12" panose="020B0604020202020204" charset="0"/>
                <a:cs typeface="Arial" panose="020B0604020202020204" pitchFamily="34" charset="0"/>
              </a:rPr>
              <a:t> </a:t>
            </a:r>
            <a:r>
              <a:rPr lang="en-US" sz="3600" dirty="0" err="1">
                <a:latin typeface="#9Slide03 SFU Futura_12" panose="020B0604020202020204" charset="0"/>
                <a:cs typeface="Arial" panose="020B0604020202020204" pitchFamily="34" charset="0"/>
              </a:rPr>
              <a:t>tạo</a:t>
            </a:r>
            <a:r>
              <a:rPr lang="en-US" sz="3600" dirty="0">
                <a:latin typeface="#9Slide03 SFU Futura_12" panose="020B0604020202020204" charset="0"/>
                <a:cs typeface="Arial" panose="020B0604020202020204" pitchFamily="34" charset="0"/>
              </a:rPr>
              <a:t>.</a:t>
            </a:r>
          </a:p>
        </p:txBody>
      </p:sp>
      <p:sp>
        <p:nvSpPr>
          <p:cNvPr id="3" name="TextBox 2">
            <a:extLst>
              <a:ext uri="{FF2B5EF4-FFF2-40B4-BE49-F238E27FC236}">
                <a16:creationId xmlns:a16="http://schemas.microsoft.com/office/drawing/2014/main" id="{B4E4956C-B6B1-3E22-D268-E423704DBBDD}"/>
              </a:ext>
            </a:extLst>
          </p:cNvPr>
          <p:cNvSpPr txBox="1"/>
          <p:nvPr/>
        </p:nvSpPr>
        <p:spPr>
          <a:xfrm>
            <a:off x="906039" y="5296063"/>
            <a:ext cx="7842078" cy="4339650"/>
          </a:xfrm>
          <a:prstGeom prst="rect">
            <a:avLst/>
          </a:prstGeom>
          <a:noFill/>
        </p:spPr>
        <p:txBody>
          <a:bodyPr wrap="square" rtlCol="0">
            <a:spAutoFit/>
          </a:bodyPr>
          <a:lstStyle/>
          <a:p>
            <a:pPr marL="428625" indent="-428625">
              <a:buFontTx/>
              <a:buChar char="-"/>
            </a:pPr>
            <a:r>
              <a:rPr lang="en-US" sz="3450" dirty="0" err="1">
                <a:latin typeface="#9Slide03 SFU Futura_12" panose="020B0604020202020204" charset="0"/>
                <a:cs typeface="Arial" panose="020B0604020202020204" pitchFamily="34" charset="0"/>
              </a:rPr>
              <a:t>Khoáng</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sản</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có</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vai</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trò</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quan</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trọng</a:t>
            </a:r>
            <a:r>
              <a:rPr lang="en-US" sz="3450" dirty="0">
                <a:latin typeface="#9Slide03 SFU Futura_12" panose="020B0604020202020204" charset="0"/>
                <a:cs typeface="Arial" panose="020B0604020202020204" pitchFamily="34" charset="0"/>
              </a:rPr>
              <a:t>.</a:t>
            </a:r>
          </a:p>
          <a:p>
            <a:pPr marL="428625" indent="-428625">
              <a:buFontTx/>
              <a:buChar char="-"/>
            </a:pPr>
            <a:r>
              <a:rPr lang="en-US" sz="3450" dirty="0" err="1">
                <a:latin typeface="#9Slide03 SFU Futura_12" panose="020B0604020202020204" charset="0"/>
                <a:cs typeface="Arial" panose="020B0604020202020204" pitchFamily="34" charset="0"/>
              </a:rPr>
              <a:t>Nhiều</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loại</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chưa</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được</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thăm</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dò</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đánh</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giá</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đầy</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đủ</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tiềm</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năng</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và</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giá</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trị</a:t>
            </a:r>
            <a:r>
              <a:rPr lang="en-US" sz="3450" dirty="0">
                <a:latin typeface="#9Slide03 SFU Futura_12" panose="020B0604020202020204" charset="0"/>
                <a:cs typeface="Arial" panose="020B0604020202020204" pitchFamily="34" charset="0"/>
              </a:rPr>
              <a:t>.</a:t>
            </a:r>
          </a:p>
          <a:p>
            <a:pPr marL="428625" indent="-428625">
              <a:buFontTx/>
              <a:buChar char="-"/>
            </a:pPr>
            <a:r>
              <a:rPr lang="en-US" sz="3450" dirty="0" err="1">
                <a:latin typeface="#9Slide03 SFU Futura_12" panose="020B0604020202020204" charset="0"/>
                <a:cs typeface="Arial" panose="020B0604020202020204" pitchFamily="34" charset="0"/>
              </a:rPr>
              <a:t>Khai</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thác</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quá</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mức</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sử</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dụng</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chưa</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hợp</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lí</a:t>
            </a:r>
            <a:r>
              <a:rPr lang="en-US" sz="3450" dirty="0">
                <a:latin typeface="#9Slide03 SFU Futura_12" panose="020B0604020202020204" charset="0"/>
                <a:cs typeface="Arial" panose="020B0604020202020204" pitchFamily="34" charset="0"/>
              </a:rPr>
              <a:t>.</a:t>
            </a:r>
          </a:p>
          <a:p>
            <a:pPr marL="428625" indent="-428625">
              <a:buFontTx/>
              <a:buChar char="-"/>
            </a:pPr>
            <a:r>
              <a:rPr lang="en-US" sz="3450" dirty="0" err="1">
                <a:latin typeface="#9Slide03 SFU Futura_12" panose="020B0604020202020204" charset="0"/>
                <a:cs typeface="Arial" panose="020B0604020202020204" pitchFamily="34" charset="0"/>
              </a:rPr>
              <a:t>Công</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nghệ</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lạc</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lậu</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gây</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lãng</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phí</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tài</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nguyên</a:t>
            </a:r>
            <a:r>
              <a:rPr lang="en-US" sz="3450" dirty="0">
                <a:latin typeface="#9Slide03 SFU Futura_12" panose="020B0604020202020204" charset="0"/>
                <a:cs typeface="Arial" panose="020B0604020202020204" pitchFamily="34" charset="0"/>
              </a:rPr>
              <a:t>, ô </a:t>
            </a:r>
            <a:r>
              <a:rPr lang="en-US" sz="3450" dirty="0" err="1">
                <a:latin typeface="#9Slide03 SFU Futura_12" panose="020B0604020202020204" charset="0"/>
                <a:cs typeface="Arial" panose="020B0604020202020204" pitchFamily="34" charset="0"/>
              </a:rPr>
              <a:t>nhiễm</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và</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hủy</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hoại</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môi</a:t>
            </a:r>
            <a:r>
              <a:rPr lang="en-US" sz="3450" dirty="0">
                <a:latin typeface="#9Slide03 SFU Futura_12" panose="020B0604020202020204" charset="0"/>
                <a:cs typeface="Arial" panose="020B0604020202020204" pitchFamily="34" charset="0"/>
              </a:rPr>
              <a:t> </a:t>
            </a:r>
            <a:r>
              <a:rPr lang="en-US" sz="3450" dirty="0" err="1">
                <a:latin typeface="#9Slide03 SFU Futura_12" panose="020B0604020202020204" charset="0"/>
                <a:cs typeface="Arial" panose="020B0604020202020204" pitchFamily="34" charset="0"/>
              </a:rPr>
              <a:t>trường</a:t>
            </a:r>
            <a:r>
              <a:rPr lang="en-US" sz="3450" dirty="0">
                <a:latin typeface="#9Slide03 SFU Futura_12" panose="020B0604020202020204" charset="0"/>
                <a:cs typeface="Arial" panose="020B0604020202020204" pitchFamily="34" charset="0"/>
              </a:rPr>
              <a:t>.</a:t>
            </a:r>
          </a:p>
        </p:txBody>
      </p:sp>
      <p:pic>
        <p:nvPicPr>
          <p:cNvPr id="1026" name="Picture 2" descr="Năng lượng mặt trời, tấm pin năng lượng Điện năng lượng mặt Trời Rạng -  Biểu tượng png tải về - Miễn phí trong suốt đen png Tải về.">
            <a:extLst>
              <a:ext uri="{FF2B5EF4-FFF2-40B4-BE49-F238E27FC236}">
                <a16:creationId xmlns:a16="http://schemas.microsoft.com/office/drawing/2014/main" id="{D89810A1-8D92-AEEE-005C-A334D414207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42556" y1="51667" x2="42556" y2="51667"/>
                        <a14:foregroundMark x1="42556" y1="51667" x2="42556" y2="51667"/>
                        <a14:foregroundMark x1="48556" y1="53000" x2="48556" y2="53000"/>
                        <a14:foregroundMark x1="48556" y1="53000" x2="48556" y2="53000"/>
                        <a14:foregroundMark x1="55444" y1="50778" x2="55444" y2="50778"/>
                        <a14:foregroundMark x1="55444" y1="50778" x2="55444" y2="50778"/>
                        <a14:foregroundMark x1="64000" y1="52667" x2="64000" y2="52667"/>
                        <a14:foregroundMark x1="62111" y1="52000" x2="62111" y2="52000"/>
                        <a14:foregroundMark x1="61889" y1="52000" x2="61889" y2="52000"/>
                        <a14:foregroundMark x1="62222" y1="57889" x2="62222" y2="57889"/>
                        <a14:foregroundMark x1="62222" y1="58000" x2="62222" y2="58000"/>
                        <a14:foregroundMark x1="50222" y1="61000" x2="50222" y2="61000"/>
                        <a14:foregroundMark x1="54000" y1="60778" x2="54000" y2="60778"/>
                        <a14:foregroundMark x1="53778" y1="69111" x2="53778" y2="69111"/>
                        <a14:foregroundMark x1="59444" y1="67333" x2="59444" y2="67333"/>
                        <a14:foregroundMark x1="74333" y1="67333" x2="74333" y2="67333"/>
                        <a14:foregroundMark x1="68444" y1="68333" x2="68444" y2="68333"/>
                        <a14:foregroundMark x1="73111" y1="61111" x2="73111" y2="61111"/>
                        <a14:foregroundMark x1="69222" y1="54333" x2="69222" y2="54333"/>
                        <a14:foregroundMark x1="76444" y1="50222" x2="76444" y2="50222"/>
                        <a14:foregroundMark x1="74778" y1="41667" x2="74778" y2="41667"/>
                        <a14:foregroundMark x1="82444" y1="44444" x2="82444" y2="44444"/>
                        <a14:foregroundMark x1="83667" y1="35889" x2="83667" y2="35889"/>
                        <a14:foregroundMark x1="82556" y1="27333" x2="82556" y2="27333"/>
                        <a14:foregroundMark x1="76222" y1="21778" x2="76222" y2="21778"/>
                        <a14:foregroundMark x1="67778" y1="19667" x2="67778" y2="19667"/>
                        <a14:foregroundMark x1="60000" y1="23889" x2="60000" y2="23889"/>
                        <a14:foregroundMark x1="54333" y1="30111" x2="54333" y2="30111"/>
                        <a14:foregroundMark x1="52000" y1="37778" x2="52000" y2="37778"/>
                        <a14:foregroundMark x1="54111" y1="46000" x2="54111" y2="46000"/>
                      </a14:backgroundRemoval>
                    </a14:imgEffect>
                  </a14:imgLayer>
                </a14:imgProps>
              </a:ext>
              <a:ext uri="{28A0092B-C50C-407E-A947-70E740481C1C}">
                <a14:useLocalDpi xmlns:a14="http://schemas.microsoft.com/office/drawing/2010/main" val="0"/>
              </a:ext>
            </a:extLst>
          </a:blip>
          <a:srcRect l="9444" t="16314" r="8374" b="22223"/>
          <a:stretch/>
        </p:blipFill>
        <p:spPr bwMode="auto">
          <a:xfrm>
            <a:off x="15109901" y="2679586"/>
            <a:ext cx="2005836" cy="15001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AB4ED2E-59C3-0508-A81E-72FED2E2B4E2}"/>
              </a:ext>
            </a:extLst>
          </p:cNvPr>
          <p:cNvPicPr>
            <a:picLocks noChangeAspect="1"/>
          </p:cNvPicPr>
          <p:nvPr/>
        </p:nvPicPr>
        <p:blipFill>
          <a:blip r:embed="rId4"/>
          <a:stretch>
            <a:fillRect/>
          </a:stretch>
        </p:blipFill>
        <p:spPr>
          <a:xfrm>
            <a:off x="1172263" y="2679586"/>
            <a:ext cx="1605104" cy="1605104"/>
          </a:xfrm>
          <a:prstGeom prst="rect">
            <a:avLst/>
          </a:prstGeom>
        </p:spPr>
      </p:pic>
      <p:pic>
        <p:nvPicPr>
          <p:cNvPr id="28" name="Picture 27">
            <a:extLst>
              <a:ext uri="{FF2B5EF4-FFF2-40B4-BE49-F238E27FC236}">
                <a16:creationId xmlns:a16="http://schemas.microsoft.com/office/drawing/2014/main" id="{7083BCD4-F08F-2053-5D9B-0FA72FEC06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77" b="89815" l="8046" r="89943">
                        <a14:foregroundMark x1="17529" y1="77160" x2="17529" y2="77160"/>
                        <a14:foregroundMark x1="17529" y1="77160" x2="17529" y2="77160"/>
                        <a14:foregroundMark x1="22701" y1="65123" x2="22701" y2="65123"/>
                        <a14:foregroundMark x1="18678" y1="67284" x2="21264" y2="85185"/>
                        <a14:foregroundMark x1="22126" y1="65741" x2="22126" y2="65741"/>
                        <a14:foregroundMark x1="37069" y1="44444" x2="37069" y2="44444"/>
                        <a14:foregroundMark x1="28736" y1="49074" x2="40805" y2="61420"/>
                        <a14:foregroundMark x1="32471" y1="47222" x2="41667" y2="44136"/>
                        <a14:foregroundMark x1="20115" y1="66049" x2="26724" y2="74383"/>
                        <a14:foregroundMark x1="17529" y1="61728" x2="16092" y2="75000"/>
                        <a14:foregroundMark x1="8046" y1="74383" x2="17241" y2="77778"/>
                        <a14:foregroundMark x1="26724" y1="73457" x2="23563" y2="73457"/>
                        <a14:foregroundMark x1="17816" y1="63272" x2="19253" y2="76235"/>
                        <a14:foregroundMark x1="23851" y1="75926" x2="26437" y2="87654"/>
                        <a14:foregroundMark x1="20115" y1="68827" x2="21264" y2="80556"/>
                        <a14:foregroundMark x1="15230" y1="67901" x2="15230" y2="74691"/>
                        <a14:foregroundMark x1="15805" y1="65741" x2="23276" y2="70062"/>
                        <a14:foregroundMark x1="18966" y1="65741" x2="21839" y2="79938"/>
                        <a14:foregroundMark x1="22701" y1="70679" x2="22701" y2="70679"/>
                        <a14:foregroundMark x1="34483" y1="49383" x2="39080" y2="64198"/>
                        <a14:foregroundMark x1="39080" y1="64198" x2="39368" y2="64506"/>
                        <a14:foregroundMark x1="37644" y1="45370" x2="45115" y2="44136"/>
                        <a14:foregroundMark x1="40230" y1="41049" x2="39655" y2="42901"/>
                        <a14:foregroundMark x1="42241" y1="42901" x2="42241" y2="42901"/>
                      </a14:backgroundRemoval>
                    </a14:imgEffect>
                  </a14:imgLayer>
                </a14:imgProps>
              </a:ext>
            </a:extLst>
          </a:blip>
          <a:stretch>
            <a:fillRect/>
          </a:stretch>
        </p:blipFill>
        <p:spPr>
          <a:xfrm>
            <a:off x="7425145" y="7505700"/>
            <a:ext cx="2783798" cy="2591811"/>
          </a:xfrm>
          <a:prstGeom prst="rect">
            <a:avLst/>
          </a:prstGeom>
        </p:spPr>
      </p:pic>
      <p:pic>
        <p:nvPicPr>
          <p:cNvPr id="29" name="Picture 2" descr="Infographic] Khai thác đá quý thủ công - những cái được và mất?">
            <a:extLst>
              <a:ext uri="{FF2B5EF4-FFF2-40B4-BE49-F238E27FC236}">
                <a16:creationId xmlns:a16="http://schemas.microsoft.com/office/drawing/2014/main" id="{365E4000-48B0-C73C-F140-9067E6A8C40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a:stretch>
            <a:fillRect/>
          </a:stretch>
        </p:blipFill>
        <p:spPr bwMode="auto">
          <a:xfrm>
            <a:off x="5474499" y="2313326"/>
            <a:ext cx="6028695" cy="373283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8F5A15A7-2CF1-EF5F-3173-794DCFF00192}"/>
              </a:ext>
            </a:extLst>
          </p:cNvPr>
          <p:cNvGrpSpPr/>
          <p:nvPr/>
        </p:nvGrpSpPr>
        <p:grpSpPr>
          <a:xfrm>
            <a:off x="2744550" y="47297"/>
            <a:ext cx="12647850" cy="981403"/>
            <a:chOff x="167268" y="0"/>
            <a:chExt cx="11621609" cy="875279"/>
          </a:xfrm>
        </p:grpSpPr>
        <p:sp>
          <p:nvSpPr>
            <p:cNvPr id="22" name="Rectangle: Rounded Corners 17">
              <a:extLst>
                <a:ext uri="{FF2B5EF4-FFF2-40B4-BE49-F238E27FC236}">
                  <a16:creationId xmlns:a16="http://schemas.microsoft.com/office/drawing/2014/main" id="{A6CC6CD9-72C8-539E-AB2A-EC7F17FC694C}"/>
                </a:ext>
              </a:extLst>
            </p:cNvPr>
            <p:cNvSpPr/>
            <p:nvPr/>
          </p:nvSpPr>
          <p:spPr>
            <a:xfrm>
              <a:off x="403123" y="63225"/>
              <a:ext cx="11385754" cy="812054"/>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smtClean="0">
                  <a:solidFill>
                    <a:srgbClr val="FFFF00"/>
                  </a:solidFill>
                  <a:latin typeface="#9Slide03 SFU Futura_12" panose="020B0604020202020204" charset="0"/>
                </a:rPr>
                <a:t>   2</a:t>
              </a:r>
              <a:r>
                <a:rPr lang="en-US" sz="4000" b="1" dirty="0">
                  <a:solidFill>
                    <a:srgbClr val="FFFF00"/>
                  </a:solidFill>
                  <a:latin typeface="#9Slide03 SFU Futura_12" panose="020B0604020202020204" charset="0"/>
                </a:rPr>
                <a:t>. SỬ DỤNG HỢP LÍ TÀI NGUYÊN KHOÁNG SẢN  </a:t>
              </a:r>
              <a:endParaRPr lang="vi-VN" sz="4000" b="1" dirty="0">
                <a:solidFill>
                  <a:srgbClr val="FFFF00"/>
                </a:solidFill>
                <a:latin typeface="#9Slide03 SFU Futura_12" panose="020B0604020202020204" charset="0"/>
              </a:endParaRPr>
            </a:p>
          </p:txBody>
        </p:sp>
        <p:pic>
          <p:nvPicPr>
            <p:cNvPr id="25" name="Picture 24">
              <a:extLst>
                <a:ext uri="{FF2B5EF4-FFF2-40B4-BE49-F238E27FC236}">
                  <a16:creationId xmlns:a16="http://schemas.microsoft.com/office/drawing/2014/main" id="{FD495768-E9AE-A797-B489-C5A353D200F5}"/>
                </a:ext>
              </a:extLst>
            </p:cNvPr>
            <p:cNvPicPr>
              <a:picLocks noChangeAspect="1"/>
            </p:cNvPicPr>
            <p:nvPr/>
          </p:nvPicPr>
          <p:blipFill>
            <a:blip r:embed="rId4"/>
            <a:stretch>
              <a:fillRect/>
            </a:stretch>
          </p:blipFill>
          <p:spPr>
            <a:xfrm>
              <a:off x="167268" y="0"/>
              <a:ext cx="869795" cy="869795"/>
            </a:xfrm>
            <a:prstGeom prst="rect">
              <a:avLst/>
            </a:prstGeom>
          </p:spPr>
        </p:pic>
      </p:grpSp>
    </p:spTree>
    <p:extLst>
      <p:ext uri="{BB962C8B-B14F-4D97-AF65-F5344CB8AC3E}">
        <p14:creationId xmlns:p14="http://schemas.microsoft.com/office/powerpoint/2010/main" val="3115521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048E93A0-13DF-03E3-3B2C-9C33984BC76E}"/>
              </a:ext>
            </a:extLst>
          </p:cNvPr>
          <p:cNvSpPr/>
          <p:nvPr/>
        </p:nvSpPr>
        <p:spPr>
          <a:xfrm>
            <a:off x="-16755" y="1014645"/>
            <a:ext cx="6590370" cy="99643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b="1" dirty="0" err="1">
                <a:solidFill>
                  <a:srgbClr val="FF0000"/>
                </a:solidFill>
                <a:latin typeface="#9Slide05 Great Vibes" panose="02000507080000020002" pitchFamily="2" charset="0"/>
                <a:cs typeface="Arial" panose="020B0604020202020204" pitchFamily="34" charset="0"/>
              </a:rPr>
              <a:t>Em</a:t>
            </a:r>
            <a:r>
              <a:rPr lang="en-US" sz="8500" b="1" dirty="0">
                <a:solidFill>
                  <a:srgbClr val="FF0000"/>
                </a:solidFill>
                <a:latin typeface="#9Slide05 Great Vibes" panose="02000507080000020002" pitchFamily="2" charset="0"/>
                <a:cs typeface="Arial" panose="020B0604020202020204" pitchFamily="34" charset="0"/>
              </a:rPr>
              <a:t> </a:t>
            </a:r>
            <a:r>
              <a:rPr lang="en-US" sz="8500" b="1" dirty="0" err="1">
                <a:solidFill>
                  <a:srgbClr val="FF0000"/>
                </a:solidFill>
                <a:latin typeface="#9Slide05 Great Vibes" panose="02000507080000020002" pitchFamily="2" charset="0"/>
                <a:cs typeface="Arial" panose="020B0604020202020204" pitchFamily="34" charset="0"/>
              </a:rPr>
              <a:t>có</a:t>
            </a:r>
            <a:r>
              <a:rPr lang="en-US" sz="8500" b="1" dirty="0">
                <a:solidFill>
                  <a:srgbClr val="FF0000"/>
                </a:solidFill>
                <a:latin typeface="#9Slide05 Great Vibes" panose="02000507080000020002" pitchFamily="2" charset="0"/>
                <a:cs typeface="Arial" panose="020B0604020202020204" pitchFamily="34" charset="0"/>
              </a:rPr>
              <a:t> </a:t>
            </a:r>
            <a:r>
              <a:rPr lang="en-US" sz="8500" b="1" dirty="0" err="1">
                <a:solidFill>
                  <a:srgbClr val="FF0000"/>
                </a:solidFill>
                <a:latin typeface="#9Slide05 Great Vibes" panose="02000507080000020002" pitchFamily="2" charset="0"/>
                <a:cs typeface="Arial" panose="020B0604020202020204" pitchFamily="34" charset="0"/>
              </a:rPr>
              <a:t>biết</a:t>
            </a:r>
            <a:r>
              <a:rPr lang="en-US" sz="8500" b="1" dirty="0">
                <a:solidFill>
                  <a:srgbClr val="FF0000"/>
                </a:solidFill>
                <a:latin typeface="#9Slide05 Great Vibes" panose="02000507080000020002" pitchFamily="2" charset="0"/>
                <a:cs typeface="Arial" panose="020B0604020202020204" pitchFamily="34" charset="0"/>
              </a:rPr>
              <a:t>?</a:t>
            </a:r>
          </a:p>
        </p:txBody>
      </p:sp>
      <p:sp>
        <p:nvSpPr>
          <p:cNvPr id="6" name="TextBox 5">
            <a:extLst>
              <a:ext uri="{FF2B5EF4-FFF2-40B4-BE49-F238E27FC236}">
                <a16:creationId xmlns:a16="http://schemas.microsoft.com/office/drawing/2014/main" id="{71B65B65-6C9B-0399-638E-7FCFB574FA31}"/>
              </a:ext>
            </a:extLst>
          </p:cNvPr>
          <p:cNvSpPr txBox="1"/>
          <p:nvPr/>
        </p:nvSpPr>
        <p:spPr>
          <a:xfrm>
            <a:off x="9296400" y="848349"/>
            <a:ext cx="9329447" cy="1780551"/>
          </a:xfrm>
          <a:prstGeom prst="rect">
            <a:avLst/>
          </a:prstGeom>
        </p:spPr>
        <p:txBody>
          <a:bodyPr vert="horz" lIns="137160" tIns="68580" rIns="137160" bIns="68580" rtlCol="0" anchor="b">
            <a:noAutofit/>
          </a:bodyPr>
          <a:lstStyle/>
          <a:p>
            <a:pPr algn="ctr">
              <a:lnSpc>
                <a:spcPct val="90000"/>
              </a:lnSpc>
              <a:spcBef>
                <a:spcPct val="0"/>
              </a:spcBef>
              <a:spcAft>
                <a:spcPts val="900"/>
              </a:spcAft>
            </a:pPr>
            <a:r>
              <a:rPr lang="en-US" sz="6000" dirty="0" err="1">
                <a:solidFill>
                  <a:srgbClr val="1508B8"/>
                </a:solidFill>
                <a:latin typeface="#9Slide05 SVNClementine" panose="020F0502020204030203" pitchFamily="34" charset="0"/>
                <a:ea typeface="+mj-ea"/>
                <a:cs typeface="+mj-cs"/>
              </a:rPr>
              <a:t>Tiềm</a:t>
            </a:r>
            <a:r>
              <a:rPr lang="en-US" sz="6000" dirty="0">
                <a:solidFill>
                  <a:srgbClr val="1508B8"/>
                </a:solidFill>
                <a:latin typeface="#9Slide05 SVNClementine" panose="020F0502020204030203" pitchFamily="34" charset="0"/>
                <a:ea typeface="+mj-ea"/>
                <a:cs typeface="+mj-cs"/>
              </a:rPr>
              <a:t> </a:t>
            </a:r>
            <a:r>
              <a:rPr lang="en-US" sz="6000" dirty="0" err="1">
                <a:solidFill>
                  <a:srgbClr val="1508B8"/>
                </a:solidFill>
                <a:latin typeface="#9Slide05 SVNClementine" panose="020F0502020204030203" pitchFamily="34" charset="0"/>
                <a:ea typeface="+mj-ea"/>
                <a:cs typeface="+mj-cs"/>
              </a:rPr>
              <a:t>năng</a:t>
            </a:r>
            <a:r>
              <a:rPr lang="en-US" sz="6000" dirty="0">
                <a:solidFill>
                  <a:srgbClr val="1508B8"/>
                </a:solidFill>
                <a:latin typeface="#9Slide05 SVNClementine" panose="020F0502020204030203" pitchFamily="34" charset="0"/>
                <a:ea typeface="+mj-ea"/>
                <a:cs typeface="+mj-cs"/>
              </a:rPr>
              <a:t> </a:t>
            </a:r>
            <a:r>
              <a:rPr lang="vi-VN" sz="6000" dirty="0">
                <a:solidFill>
                  <a:srgbClr val="1508B8"/>
                </a:solidFill>
                <a:latin typeface="#9Slide05 SVNClementine" panose="020F0502020204030203" pitchFamily="34" charset="0"/>
                <a:ea typeface="+mj-ea"/>
                <a:cs typeface="+mj-cs"/>
              </a:rPr>
              <a:t>phát triển </a:t>
            </a:r>
            <a:endParaRPr lang="en-US" sz="6000" dirty="0" smtClean="0">
              <a:solidFill>
                <a:srgbClr val="1508B8"/>
              </a:solidFill>
              <a:latin typeface="#9Slide05 SVNClementine" panose="020F0502020204030203" pitchFamily="34" charset="0"/>
              <a:ea typeface="+mj-ea"/>
              <a:cs typeface="+mj-cs"/>
            </a:endParaRPr>
          </a:p>
          <a:p>
            <a:pPr algn="ctr">
              <a:lnSpc>
                <a:spcPct val="90000"/>
              </a:lnSpc>
              <a:spcBef>
                <a:spcPct val="0"/>
              </a:spcBef>
              <a:spcAft>
                <a:spcPts val="900"/>
              </a:spcAft>
            </a:pPr>
            <a:r>
              <a:rPr lang="vi-VN" sz="6000" dirty="0" smtClean="0">
                <a:solidFill>
                  <a:srgbClr val="1508B8"/>
                </a:solidFill>
                <a:latin typeface="#9Slide05 SVNClementine" panose="020F0502020204030203" pitchFamily="34" charset="0"/>
                <a:ea typeface="+mj-ea"/>
                <a:cs typeface="+mj-cs"/>
              </a:rPr>
              <a:t>năng </a:t>
            </a:r>
            <a:r>
              <a:rPr lang="vi-VN" sz="6000" dirty="0">
                <a:solidFill>
                  <a:srgbClr val="1508B8"/>
                </a:solidFill>
                <a:latin typeface="#9Slide05 SVNClementine" panose="020F0502020204030203" pitchFamily="34" charset="0"/>
                <a:ea typeface="+mj-ea"/>
                <a:cs typeface="+mj-cs"/>
              </a:rPr>
              <a:t>lượng tái tạo tại Việt Nam</a:t>
            </a:r>
            <a:endParaRPr lang="en-US" sz="6000" dirty="0">
              <a:solidFill>
                <a:srgbClr val="1508B8"/>
              </a:solidFill>
              <a:latin typeface="#9Slide05 SVNClementine" panose="020F0502020204030203" pitchFamily="34" charset="0"/>
              <a:ea typeface="+mj-ea"/>
              <a:cs typeface="+mj-cs"/>
            </a:endParaRPr>
          </a:p>
        </p:txBody>
      </p:sp>
      <p:sp>
        <p:nvSpPr>
          <p:cNvPr id="5" name="TextBox 4">
            <a:extLst>
              <a:ext uri="{FF2B5EF4-FFF2-40B4-BE49-F238E27FC236}">
                <a16:creationId xmlns:a16="http://schemas.microsoft.com/office/drawing/2014/main" id="{46116BEF-0C34-43A4-1F39-76906DF1F60A}"/>
              </a:ext>
            </a:extLst>
          </p:cNvPr>
          <p:cNvSpPr txBox="1"/>
          <p:nvPr/>
        </p:nvSpPr>
        <p:spPr>
          <a:xfrm>
            <a:off x="250904" y="3273068"/>
            <a:ext cx="10362097" cy="6747232"/>
          </a:xfrm>
          <a:prstGeom prst="rect">
            <a:avLst/>
          </a:prstGeom>
          <a:noFill/>
        </p:spPr>
        <p:txBody>
          <a:bodyPr wrap="square">
            <a:spAutoFit/>
          </a:bodyPr>
          <a:lstStyle/>
          <a:p>
            <a:pPr algn="just">
              <a:lnSpc>
                <a:spcPct val="115000"/>
              </a:lnSpc>
              <a:spcAft>
                <a:spcPts val="900"/>
              </a:spcAft>
            </a:pPr>
            <a:r>
              <a:rPr lang="en-US" sz="3300" b="1" dirty="0">
                <a:solidFill>
                  <a:srgbClr val="00B050"/>
                </a:solidFill>
                <a:latin typeface="#9Slide03 SFU Futura_12" panose="020B0604020202020204" charset="0"/>
                <a:ea typeface="Times New Roman" panose="02020603050405020304" pitchFamily="18" charset="0"/>
              </a:rPr>
              <a:t>+ N</a:t>
            </a:r>
            <a:r>
              <a:rPr lang="vi-VN" sz="3300" b="1" dirty="0">
                <a:solidFill>
                  <a:srgbClr val="00B050"/>
                </a:solidFill>
                <a:latin typeface="#9Slide03 SFU Futura_12" panose="020B0604020202020204" charset="0"/>
                <a:ea typeface="Times New Roman" panose="02020603050405020304" pitchFamily="18" charset="0"/>
              </a:rPr>
              <a:t>ăng lượng mặt trời</a:t>
            </a:r>
            <a:r>
              <a:rPr lang="en-US" sz="3300" b="1" dirty="0">
                <a:solidFill>
                  <a:srgbClr val="00B050"/>
                </a:solidFill>
                <a:latin typeface="#9Slide03 SFU Futura_12" panose="020B0604020202020204" charset="0"/>
                <a:ea typeface="Times New Roman" panose="02020603050405020304" pitchFamily="18" charset="0"/>
              </a:rPr>
              <a:t>: </a:t>
            </a:r>
            <a:r>
              <a:rPr lang="vi-VN" sz="3300" dirty="0">
                <a:solidFill>
                  <a:srgbClr val="000000"/>
                </a:solidFill>
                <a:latin typeface="#9Slide03 SFU Futura_12" panose="020B0604020202020204" charset="0"/>
                <a:ea typeface="Times New Roman" panose="02020603050405020304" pitchFamily="18" charset="0"/>
              </a:rPr>
              <a:t>tổng số giờ nắng cao (</a:t>
            </a:r>
            <a:r>
              <a:rPr lang="en-US" sz="3300" dirty="0">
                <a:solidFill>
                  <a:srgbClr val="000000"/>
                </a:solidFill>
                <a:latin typeface="#9Slide03 SFU Futura_12" panose="020B0604020202020204" charset="0"/>
                <a:ea typeface="Times New Roman" panose="02020603050405020304" pitchFamily="18" charset="0"/>
              </a:rPr>
              <a:t>&gt;</a:t>
            </a:r>
            <a:r>
              <a:rPr lang="vi-VN" sz="3300" dirty="0">
                <a:solidFill>
                  <a:srgbClr val="000000"/>
                </a:solidFill>
                <a:latin typeface="#9Slide03 SFU Futura_12" panose="020B0604020202020204" charset="0"/>
                <a:ea typeface="Times New Roman" panose="02020603050405020304" pitchFamily="18" charset="0"/>
              </a:rPr>
              <a:t>2.500 giờ/năm), tổng lượng bức xạ trung bình hàng năm khoảng 230-250 kcal/cm</a:t>
            </a:r>
            <a:r>
              <a:rPr lang="vi-VN" sz="3300" baseline="30000" dirty="0">
                <a:solidFill>
                  <a:srgbClr val="000000"/>
                </a:solidFill>
                <a:latin typeface="#9Slide03 SFU Futura_12" panose="020B0604020202020204" charset="0"/>
                <a:ea typeface="Times New Roman" panose="02020603050405020304" pitchFamily="18" charset="0"/>
              </a:rPr>
              <a:t>2</a:t>
            </a:r>
            <a:r>
              <a:rPr lang="vi-VN" sz="3300" dirty="0">
                <a:solidFill>
                  <a:srgbClr val="000000"/>
                </a:solidFill>
                <a:latin typeface="#9Slide03 SFU Futura_12" panose="020B0604020202020204" charset="0"/>
                <a:ea typeface="Times New Roman" panose="02020603050405020304" pitchFamily="18" charset="0"/>
              </a:rPr>
              <a:t> theo hướng tăng dần về phía Nam</a:t>
            </a:r>
            <a:r>
              <a:rPr lang="en-US" sz="3300" dirty="0">
                <a:solidFill>
                  <a:srgbClr val="000000"/>
                </a:solidFill>
                <a:latin typeface="#9Slide03 SFU Futura_12" panose="020B0604020202020204" charset="0"/>
                <a:ea typeface="Times New Roman" panose="02020603050405020304" pitchFamily="18" charset="0"/>
              </a:rPr>
              <a:t>.</a:t>
            </a:r>
          </a:p>
          <a:p>
            <a:pPr algn="just">
              <a:lnSpc>
                <a:spcPct val="115000"/>
              </a:lnSpc>
              <a:spcAft>
                <a:spcPts val="900"/>
              </a:spcAft>
            </a:pPr>
            <a:r>
              <a:rPr lang="en-US" sz="3300" b="1" dirty="0">
                <a:solidFill>
                  <a:srgbClr val="00B050"/>
                </a:solidFill>
                <a:latin typeface="#9Slide03 SFU Futura_12" panose="020B0604020202020204" charset="0"/>
                <a:ea typeface="Times New Roman" panose="02020603050405020304" pitchFamily="18" charset="0"/>
              </a:rPr>
              <a:t>+ T</a:t>
            </a:r>
            <a:r>
              <a:rPr lang="vi-VN" sz="3300" b="1" dirty="0">
                <a:solidFill>
                  <a:srgbClr val="00B050"/>
                </a:solidFill>
                <a:latin typeface="#9Slide03 SFU Futura_12" panose="020B0604020202020204" charset="0"/>
                <a:ea typeface="Times New Roman" panose="02020603050405020304" pitchFamily="18" charset="0"/>
              </a:rPr>
              <a:t>iềm năng điện gió</a:t>
            </a:r>
            <a:r>
              <a:rPr lang="en-US" sz="3300" b="1" dirty="0">
                <a:solidFill>
                  <a:srgbClr val="00B050"/>
                </a:solidFill>
                <a:latin typeface="#9Slide03 SFU Futura_12" panose="020B0604020202020204" charset="0"/>
                <a:ea typeface="Times New Roman" panose="02020603050405020304" pitchFamily="18" charset="0"/>
              </a:rPr>
              <a:t>:</a:t>
            </a:r>
            <a:r>
              <a:rPr lang="vi-VN" sz="3300" b="1" dirty="0">
                <a:solidFill>
                  <a:srgbClr val="00B050"/>
                </a:solidFill>
                <a:latin typeface="#9Slide03 SFU Futura_12" panose="020B0604020202020204" charset="0"/>
                <a:ea typeface="Times New Roman" panose="02020603050405020304" pitchFamily="18" charset="0"/>
              </a:rPr>
              <a:t> </a:t>
            </a:r>
            <a:r>
              <a:rPr lang="vi-VN" sz="3300" dirty="0">
                <a:solidFill>
                  <a:srgbClr val="000000"/>
                </a:solidFill>
                <a:latin typeface="#9Slide03 SFU Futura_12" panose="020B0604020202020204" charset="0"/>
                <a:ea typeface="Times New Roman" panose="02020603050405020304" pitchFamily="18" charset="0"/>
              </a:rPr>
              <a:t>hơn 39% tổng diện tích của nước ta có tốc độ gió trung bình hàng năm ở độ cao 65m lớn hơn 6m/s, tương đương với tổng công suất 512 GW. Đặc biệt, hơn 8% diện tích có tốc độ gió ở độ cao 65m đạt trên 7-8m/s, có thể tạo ra hơn 110 GW.</a:t>
            </a:r>
            <a:endParaRPr lang="en-US" sz="3300" dirty="0">
              <a:solidFill>
                <a:srgbClr val="000000"/>
              </a:solidFill>
              <a:latin typeface="#9Slide03 SFU Futura_12" panose="020B0604020202020204" charset="0"/>
              <a:ea typeface="Times New Roman" panose="02020603050405020304" pitchFamily="18" charset="0"/>
            </a:endParaRPr>
          </a:p>
          <a:p>
            <a:pPr algn="just">
              <a:lnSpc>
                <a:spcPct val="115000"/>
              </a:lnSpc>
              <a:spcAft>
                <a:spcPts val="900"/>
              </a:spcAft>
            </a:pPr>
            <a:r>
              <a:rPr lang="en-US" sz="3300" b="1" dirty="0">
                <a:solidFill>
                  <a:srgbClr val="00B050"/>
                </a:solidFill>
                <a:latin typeface="#9Slide03 SFU Futura_12" panose="020B0604020202020204" charset="0"/>
                <a:ea typeface="Times New Roman" panose="02020603050405020304" pitchFamily="18" charset="0"/>
              </a:rPr>
              <a:t>+ </a:t>
            </a:r>
            <a:r>
              <a:rPr lang="vi-VN" sz="3300" b="1" dirty="0">
                <a:solidFill>
                  <a:srgbClr val="00B050"/>
                </a:solidFill>
                <a:latin typeface="#9Slide03 SFU Futura_12" panose="020B0604020202020204" charset="0"/>
                <a:ea typeface="Times New Roman" panose="02020603050405020304" pitchFamily="18" charset="0"/>
              </a:rPr>
              <a:t>Điện sinh khối, địa nhiệt </a:t>
            </a:r>
            <a:r>
              <a:rPr lang="vi-VN" sz="3300" dirty="0">
                <a:solidFill>
                  <a:srgbClr val="000000"/>
                </a:solidFill>
                <a:latin typeface="#9Slide03 SFU Futura_12" panose="020B0604020202020204" charset="0"/>
                <a:ea typeface="Times New Roman" panose="02020603050405020304" pitchFamily="18" charset="0"/>
              </a:rPr>
              <a:t>cũng là những nguồn năng lượng tái tạo có thể khai thác tốt tại Việt Nam.</a:t>
            </a:r>
            <a:endParaRPr lang="en-US" sz="3300" dirty="0">
              <a:latin typeface="#9Slide03 SFU Futura_12" panose="020B0604020202020204" charset="0"/>
              <a:ea typeface="Times New Roman" panose="02020603050405020304" pitchFamily="18" charset="0"/>
            </a:endParaRPr>
          </a:p>
        </p:txBody>
      </p:sp>
      <p:pic>
        <p:nvPicPr>
          <p:cNvPr id="8" name="Picture 7">
            <a:extLst>
              <a:ext uri="{FF2B5EF4-FFF2-40B4-BE49-F238E27FC236}">
                <a16:creationId xmlns:a16="http://schemas.microsoft.com/office/drawing/2014/main" id="{FDF941C6-E257-B556-7E26-941E5A344E14}"/>
              </a:ext>
            </a:extLst>
          </p:cNvPr>
          <p:cNvPicPr>
            <a:picLocks noChangeAspect="1"/>
          </p:cNvPicPr>
          <p:nvPr/>
        </p:nvPicPr>
        <p:blipFill>
          <a:blip r:embed="rId3"/>
          <a:stretch>
            <a:fillRect/>
          </a:stretch>
        </p:blipFill>
        <p:spPr>
          <a:xfrm>
            <a:off x="10613001" y="2612705"/>
            <a:ext cx="7344471" cy="4407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9B6CBC17-218A-2A92-7A2D-8F6BC3D9C903}"/>
              </a:ext>
            </a:extLst>
          </p:cNvPr>
          <p:cNvSpPr txBox="1"/>
          <p:nvPr/>
        </p:nvSpPr>
        <p:spPr>
          <a:xfrm>
            <a:off x="12694270" y="7505700"/>
            <a:ext cx="5136530" cy="2169825"/>
          </a:xfrm>
          <a:prstGeom prst="rect">
            <a:avLst/>
          </a:prstGeom>
          <a:noFill/>
        </p:spPr>
        <p:txBody>
          <a:bodyPr wrap="square">
            <a:spAutoFit/>
          </a:bodyPr>
          <a:lstStyle/>
          <a:p>
            <a:r>
              <a:rPr lang="vi-VN" sz="2700" i="1" dirty="0">
                <a:latin typeface="#9Slide03 SFU Futura_12" panose="020B0604020202020204" charset="0"/>
              </a:rPr>
              <a:t>Một doanh nghiệp sử dụng năng lượng sạch cho hoạt động sản xuất – hệ thống điện mặt trời do Vũ Phong thi công lắp đặt</a:t>
            </a:r>
            <a:endParaRPr lang="en-US" sz="2700" i="1" dirty="0">
              <a:latin typeface="#9Slide03 SFU Futura_12" panose="020B0604020202020204" charset="0"/>
            </a:endParaRPr>
          </a:p>
        </p:txBody>
      </p:sp>
      <p:sp>
        <p:nvSpPr>
          <p:cNvPr id="12" name="TextBox 11">
            <a:extLst>
              <a:ext uri="{FF2B5EF4-FFF2-40B4-BE49-F238E27FC236}">
                <a16:creationId xmlns:a16="http://schemas.microsoft.com/office/drawing/2014/main" id="{4F04C04F-821F-F1BE-D33F-79E24DFF4492}"/>
              </a:ext>
            </a:extLst>
          </p:cNvPr>
          <p:cNvSpPr txBox="1"/>
          <p:nvPr/>
        </p:nvSpPr>
        <p:spPr>
          <a:xfrm>
            <a:off x="250907" y="2024372"/>
            <a:ext cx="6250608" cy="1366528"/>
          </a:xfrm>
          <a:prstGeom prst="rect">
            <a:avLst/>
          </a:prstGeom>
          <a:noFill/>
        </p:spPr>
        <p:txBody>
          <a:bodyPr wrap="square">
            <a:spAutoFit/>
          </a:bodyPr>
          <a:lstStyle/>
          <a:p>
            <a:pPr algn="just">
              <a:lnSpc>
                <a:spcPct val="115000"/>
              </a:lnSpc>
              <a:spcAft>
                <a:spcPts val="900"/>
              </a:spcAft>
            </a:pPr>
            <a:r>
              <a:rPr lang="vi-VN" sz="3600" b="1" dirty="0">
                <a:solidFill>
                  <a:srgbClr val="00B050"/>
                </a:solidFill>
                <a:latin typeface="#9Slide03 SFU Futura_12" panose="020B0604020202020204" charset="0"/>
                <a:ea typeface="Times New Roman" panose="02020603050405020304" pitchFamily="18" charset="0"/>
              </a:rPr>
              <a:t>Việt Nam có tiềm năng năng lượng tái tạo phong phú</a:t>
            </a:r>
            <a:r>
              <a:rPr lang="en-US" sz="3600" b="1" dirty="0">
                <a:solidFill>
                  <a:srgbClr val="00B050"/>
                </a:solidFill>
                <a:latin typeface="#9Slide03 SFU Futura_12" panose="020B0604020202020204" charset="0"/>
                <a:ea typeface="Times New Roman" panose="02020603050405020304" pitchFamily="18" charset="0"/>
              </a:rPr>
              <a:t>:</a:t>
            </a:r>
          </a:p>
        </p:txBody>
      </p:sp>
      <p:pic>
        <p:nvPicPr>
          <p:cNvPr id="3074" name="Picture 2" descr="NGUỒN NĂNG LƯỢNG VÀ ĐỘ TIN CẬY - San Jose Clean Energy">
            <a:extLst>
              <a:ext uri="{FF2B5EF4-FFF2-40B4-BE49-F238E27FC236}">
                <a16:creationId xmlns:a16="http://schemas.microsoft.com/office/drawing/2014/main" id="{C177BC18-6A2C-A5E7-F7E2-BFAD574E0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2132" y="6964632"/>
            <a:ext cx="2979468" cy="29794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Pin Mặt Trời Biểu Tượng Phong Cách Hoạt Hình PNG , Bảng điều Khiển Năng  Lượng Mặt Trời, Pin Biểu Tượng, Biểu Tượng Phong Cách PNG và Vector với nền">
            <a:extLst>
              <a:ext uri="{FF2B5EF4-FFF2-40B4-BE49-F238E27FC236}">
                <a16:creationId xmlns:a16="http://schemas.microsoft.com/office/drawing/2014/main" id="{CB43B336-D214-64F9-AA10-1C7E1C62E5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094" r="94688">
                        <a14:foregroundMark x1="25313" y1="20156" x2="25313" y2="20156"/>
                        <a14:foregroundMark x1="25313" y1="20156" x2="25313" y2="20156"/>
                        <a14:foregroundMark x1="16563" y1="22344" x2="16563" y2="22344"/>
                        <a14:foregroundMark x1="10313" y1="29844" x2="10313" y2="29844"/>
                        <a14:foregroundMark x1="6094" y1="41250" x2="6094" y2="41250"/>
                        <a14:foregroundMark x1="9375" y1="50625" x2="9375" y2="50625"/>
                        <a14:foregroundMark x1="16875" y1="58281" x2="16875" y2="58281"/>
                        <a14:foregroundMark x1="36406" y1="21875" x2="36406" y2="21875"/>
                        <a14:foregroundMark x1="44531" y1="28906" x2="44531" y2="28906"/>
                        <a14:foregroundMark x1="94688" y1="43125" x2="94688" y2="43125"/>
                      </a14:backgroundRemoval>
                    </a14:imgEffect>
                  </a14:imgLayer>
                </a14:imgProps>
              </a:ext>
              <a:ext uri="{28A0092B-C50C-407E-A947-70E740481C1C}">
                <a14:useLocalDpi xmlns:a14="http://schemas.microsoft.com/office/drawing/2010/main" val="0"/>
              </a:ext>
            </a:extLst>
          </a:blip>
          <a:srcRect/>
          <a:stretch>
            <a:fillRect/>
          </a:stretch>
        </p:blipFill>
        <p:spPr bwMode="auto">
          <a:xfrm>
            <a:off x="6125504" y="-465087"/>
            <a:ext cx="3755870" cy="375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41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1027</TotalTime>
  <Words>1132</Words>
  <Application>Microsoft Office PowerPoint</Application>
  <PresentationFormat>Custom</PresentationFormat>
  <Paragraphs>135</Paragraphs>
  <Slides>20</Slides>
  <Notes>3</Notes>
  <HiddenSlides>0</HiddenSlides>
  <MMClips>5</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Century</vt:lpstr>
      <vt:lpstr>宋体</vt:lpstr>
      <vt:lpstr>#9Slide05 Great Vibes</vt:lpstr>
      <vt:lpstr>#9Slide05 Claudia</vt:lpstr>
      <vt:lpstr>#9Slide05 SVNUT Triumph</vt:lpstr>
      <vt:lpstr>Times New Roman</vt:lpstr>
      <vt:lpstr>#9Slide07 IcielCadena</vt:lpstr>
      <vt:lpstr>#9Slide05 Lobster</vt:lpstr>
      <vt:lpstr>Calibri</vt:lpstr>
      <vt:lpstr>#9Slide07 IcielKoni</vt:lpstr>
      <vt:lpstr>#9Slide03 SFU Futura_12</vt:lpstr>
      <vt:lpstr>#9Slide05 SVNClementine</vt:lpstr>
      <vt:lpstr>Arial</vt:lpstr>
      <vt:lpstr>Cambria</vt:lpstr>
      <vt:lpstr>#9Slide03 Arima Madurai Black</vt:lpstr>
      <vt:lpstr>#9Slide02 Noi dung dai</vt:lpstr>
      <vt:lpstr>#9Slide03 Arima Madurai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70</cp:revision>
  <dcterms:created xsi:type="dcterms:W3CDTF">2006-08-16T00:00:00Z</dcterms:created>
  <dcterms:modified xsi:type="dcterms:W3CDTF">2025-12-31T00:58:52Z</dcterms:modified>
  <dc:identifier>DAGM-CiAHLQ</dc:identifier>
</cp:coreProperties>
</file>