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870" r:id="rId3"/>
    <p:sldId id="256" r:id="rId4"/>
    <p:sldId id="259" r:id="rId5"/>
    <p:sldId id="281" r:id="rId6"/>
    <p:sldId id="257" r:id="rId7"/>
    <p:sldId id="260" r:id="rId8"/>
    <p:sldId id="261" r:id="rId9"/>
    <p:sldId id="262" r:id="rId10"/>
    <p:sldId id="263" r:id="rId11"/>
    <p:sldId id="292" r:id="rId12"/>
    <p:sldId id="264" r:id="rId13"/>
    <p:sldId id="29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D20F2-B1F8-4206-90CE-CA75A8D58F8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CA51-A9BB-4BF2-8654-4D03CDE3F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2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4364-8707-4C20-91D8-C6EC8E225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55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5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7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4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8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3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32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D4D1-ED9D-0A1C-4BEA-A1343DDF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BBB0C-44DC-0E44-152F-A7CD2D332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0394-05D5-A498-5159-E363E57F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414F-43DA-A54F-BB1B-61E87EE5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6DD7-96E4-C2E8-3AAE-A963A025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3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EDF4-4ED4-60C2-7FDE-55719D27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25180-17F0-0694-968F-8962755D6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47D4-66E5-53E7-9C53-7D26BAA0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50D99-BFBC-1B39-20DC-86ED2A60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AB7E9-9597-5265-A9B1-EDF9214D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8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898E-6B3E-A6B9-6F4F-7CBFFEBE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4B96A-D64F-D1C4-E79C-69079C01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250F-95ED-EA39-6FCF-3985B3D9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ED9-762B-8598-1E78-3CDEF8A1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67462-146A-87D0-8543-8D624402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B791-865A-0571-3AE4-4A396DF9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69721-0113-93E7-2AE4-1051455FB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C6C3D-9054-0D8E-DF0A-5DCCB82BA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442D6-26F3-9F6D-E41F-4FD25D32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BF6B9-E5CB-8AA8-E96C-015ACF2C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481E2-0630-0A0B-9271-DDF39EC1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71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F988-83A5-63A9-3C99-5ADFAC31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E2A2A-4233-C004-97BB-840B88DEF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BFB9D-D06A-4140-E263-583095FD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1AD5F-4B30-AFC1-9CF2-4BE174C5B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0C34A-4B6F-8E6E-FCC0-E2989F278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28172-B4F0-D870-5C43-21EEBAD8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28AA7-2A88-80C6-C64E-6C79AE07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4B14D-1E35-D602-78A5-65BBE52F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954C-2BBD-9487-B08C-0FCACAF6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A56C2-AB9D-E252-398A-2A00C06B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EF42E-DC1E-D339-5CE2-82C56C3E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1B2FB-F10F-4522-DEAE-9BA4C03B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ADA23-4767-EC95-0F85-3041DE25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B96BC-EF64-C119-47C0-EF39AF31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EF87D-45CD-2377-F7A1-7A2941AE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95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B8B7-C476-403C-271E-85569408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8D06B-CD02-8770-CA55-11E81170B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DEC93-43D4-5125-4854-731440922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0CFF7-0532-64E8-26D4-DC2228C4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ABB96-5334-C96F-BDE1-DD1783FB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05A1A-3266-2455-7C36-7C3046C3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34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F447-5646-6A88-BE0B-AE79837A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AFA6F-1D95-1800-6035-67AFE0E3F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77EBD-E343-315A-6458-43DDCFA1D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89799-0E48-107B-0B13-8E57024C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2E45C-E350-687B-DBF7-AA8591E6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89825-F8DA-11E2-51D2-1BED649F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1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C77B-450F-8992-0D29-6423EEB4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575EB-174E-5944-72C1-2F4CB83C2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8FE7-DCF9-2DB3-ACD9-B7D18362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2C31-D5A4-646C-F4D8-1B89C74A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62BE-9185-CB66-1687-4219EE04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01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ACD23-B29A-7CDD-3D56-E6261D015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65258-74FF-D858-EEF4-FE19718D3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686B-3179-8A37-A233-3A04C7FF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98832-24F6-7045-629B-5FCD2396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8738E-D9FE-0882-B65B-8BCA1A2A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8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2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77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0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7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7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0AF36-3E82-9BE1-1AF0-12FA2CA4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95FE5-56DB-42C7-FF0A-213D8F1E5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4D2DB-0943-7B5F-9D6B-814FA5686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7653-1817-4539-8DCA-4AA92ABFAFB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FAB8-90FA-B947-F208-98927356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54836-A582-C96B-5168-6809ADB70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F44C-18DD-41F9-8B43-2A15F27B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0970" y="3112083"/>
            <a:ext cx="457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LỚP: 8TC9</a:t>
            </a:r>
          </a:p>
        </p:txBody>
      </p:sp>
    </p:spTree>
    <p:extLst>
      <p:ext uri="{BB962C8B-B14F-4D97-AF65-F5344CB8AC3E}">
        <p14:creationId xmlns:p14="http://schemas.microsoft.com/office/powerpoint/2010/main" val="3067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1797">
        <p14:honeycomb/>
      </p:transition>
    </mc:Choice>
    <mc:Fallback xmlns="">
      <p:transition spd="slow" advTm="1179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A25C8-EC3E-8776-755A-02780AC62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6C53A-0EBD-0E3F-65C1-C5EC529C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5" y="1046440"/>
            <a:ext cx="2267266" cy="54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6CC44-6635-145F-7CB6-88B1F0459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4" y="4750027"/>
            <a:ext cx="11199173" cy="1061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73CAD-E311-36C3-3DCE-DBA9E70D3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121" y="1317940"/>
            <a:ext cx="5531134" cy="30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9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44410-4D31-7424-4A94-2A408FFB4D53}"/>
              </a:ext>
            </a:extLst>
          </p:cNvPr>
          <p:cNvSpPr txBox="1"/>
          <p:nvPr/>
        </p:nvSpPr>
        <p:spPr>
          <a:xfrm>
            <a:off x="3047223" y="0"/>
            <a:ext cx="8163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Bài 3. HÌNH THANG - HÌNH THANG CÂN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3BCFA-9A15-381B-94FD-4F8CF71144C9}"/>
              </a:ext>
            </a:extLst>
          </p:cNvPr>
          <p:cNvSpPr txBox="1"/>
          <p:nvPr/>
        </p:nvSpPr>
        <p:spPr>
          <a:xfrm>
            <a:off x="148513" y="461665"/>
            <a:ext cx="7100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I. Hình thang - hình thang cân</a:t>
            </a:r>
            <a:endParaRPr lang="en-US" sz="3200" b="1" u="sng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39DE33-14B6-3BE1-960C-5638714E0F9E}"/>
              </a:ext>
            </a:extLst>
          </p:cNvPr>
          <p:cNvGrpSpPr/>
          <p:nvPr/>
        </p:nvGrpSpPr>
        <p:grpSpPr>
          <a:xfrm>
            <a:off x="523875" y="965906"/>
            <a:ext cx="11336593" cy="2133600"/>
            <a:chOff x="334297" y="1071716"/>
            <a:chExt cx="11336593" cy="21336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E6A3E4B-D189-3E0C-0CED-56E35C27AAF0}"/>
                </a:ext>
              </a:extLst>
            </p:cNvPr>
            <p:cNvSpPr/>
            <p:nvPr/>
          </p:nvSpPr>
          <p:spPr>
            <a:xfrm>
              <a:off x="334297" y="1071716"/>
              <a:ext cx="11336593" cy="2133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CBFC63-C1FA-BF3C-6475-84C8C4556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110" y="1233366"/>
              <a:ext cx="11041625" cy="18417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33E823-D734-966A-805A-6ABBA6E1FA27}"/>
                  </a:ext>
                </a:extLst>
              </p:cNvPr>
              <p:cNvSpPr txBox="1"/>
              <p:nvPr/>
            </p:nvSpPr>
            <p:spPr>
              <a:xfrm>
                <a:off x="4695048" y="3204886"/>
                <a:ext cx="11700387" cy="3599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</a:rPr>
                  <a:t>Hình thang MNPQ (MN//PQ)</a:t>
                </a:r>
                <a:r>
                  <a:rPr lang="en-US" sz="3200" dirty="0">
                    <a:latin typeface="+mj-lt"/>
                  </a:rPr>
                  <a:t> </a:t>
                </a:r>
                <a:r>
                  <a:rPr lang="vi-VN" sz="3200" dirty="0">
                    <a:latin typeface="+mj-lt"/>
                  </a:rPr>
                  <a:t>có</a:t>
                </a:r>
                <a:r>
                  <a:rPr lang="en-US" sz="3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vi-VN" sz="3200" dirty="0">
                    <a:latin typeface="+mj-lt"/>
                  </a:rPr>
                  <a:t>=</a:t>
                </a:r>
                <a:r>
                  <a:rPr lang="en-US" sz="3200" dirty="0">
                    <a:latin typeface="+mj-lt"/>
                  </a:rPr>
                  <a:t>9</a:t>
                </a:r>
                <a:r>
                  <a:rPr lang="vi-VN" sz="3200" dirty="0">
                    <a:latin typeface="+mj-lt"/>
                  </a:rPr>
                  <a:t>0</a:t>
                </a:r>
                <a:r>
                  <a:rPr lang="vi-VN" sz="3200" baseline="30000" dirty="0">
                    <a:latin typeface="+mj-lt"/>
                  </a:rPr>
                  <a:t>o</a:t>
                </a:r>
                <a:r>
                  <a:rPr lang="en-US" sz="3200" dirty="0">
                    <a:latin typeface="+mj-lt"/>
                  </a:rPr>
                  <a:t> 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dirty="0">
                    <a:latin typeface="+mj-lt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acc>
                  </m:oMath>
                </a14:m>
                <a:r>
                  <a:rPr lang="vi-VN" sz="3200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i="1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vi-VN" sz="3200" dirty="0">
                    <a:latin typeface="+mj-lt"/>
                  </a:rPr>
                  <a:t>=</a:t>
                </a:r>
                <a:r>
                  <a:rPr lang="en-US" sz="3200" dirty="0">
                    <a:latin typeface="+mj-lt"/>
                  </a:rPr>
                  <a:t>9</a:t>
                </a:r>
                <a:r>
                  <a:rPr lang="vi-VN" sz="3200" dirty="0">
                    <a:latin typeface="+mj-lt"/>
                  </a:rPr>
                  <a:t>0</a:t>
                </a:r>
                <a:r>
                  <a:rPr lang="vi-VN" sz="3200" baseline="30000" dirty="0">
                    <a:latin typeface="+mj-lt"/>
                  </a:rPr>
                  <a:t>o</a:t>
                </a:r>
                <a:r>
                  <a:rPr lang="en-US" sz="3200" dirty="0">
                    <a:latin typeface="+mj-lt"/>
                  </a:rPr>
                  <a:t> 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+ 9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=55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b="1" u="sng" dirty="0">
                    <a:latin typeface="+mj-lt"/>
                  </a:rPr>
                  <a:t>*Nhận xét: </a:t>
                </a:r>
                <a:r>
                  <a:rPr lang="vi-VN" sz="3200" dirty="0">
                    <a:latin typeface="+mj-lt"/>
                  </a:rPr>
                  <a:t>trường hợp này thì hình thang </a:t>
                </a:r>
                <a:endParaRPr lang="en-US" sz="3200" dirty="0">
                  <a:latin typeface="+mj-lt"/>
                </a:endParaRPr>
              </a:p>
              <a:p>
                <a:r>
                  <a:rPr lang="vi-VN" sz="3200" dirty="0">
                    <a:latin typeface="+mj-lt"/>
                  </a:rPr>
                  <a:t>MNPQ là hình thang vuông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3200" dirty="0">
                    <a:latin typeface="+mj-lt"/>
                  </a:rPr>
                  <a:t> =90</a:t>
                </a:r>
                <a:r>
                  <a:rPr lang="vi-VN" sz="3200" baseline="30000" dirty="0">
                    <a:latin typeface="+mj-lt"/>
                  </a:rPr>
                  <a:t>o</a:t>
                </a:r>
                <a:r>
                  <a:rPr lang="vi-VN" sz="32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33E823-D734-966A-805A-6ABBA6E1F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48" y="3204886"/>
                <a:ext cx="11700387" cy="3599447"/>
              </a:xfrm>
              <a:prstGeom prst="rect">
                <a:avLst/>
              </a:prstGeom>
              <a:blipFill>
                <a:blip r:embed="rId4"/>
                <a:stretch>
                  <a:fillRect l="-1302" t="-2034" b="-4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Quan sát hình thang MNPQ rồi viết vào chỗ chấm. – Hình thang MNPQ có  ......... góc vuông. – Cạnh bên ........ vuông góc với hai đáy.">
            <a:extLst>
              <a:ext uri="{FF2B5EF4-FFF2-40B4-BE49-F238E27FC236}">
                <a16:creationId xmlns:a16="http://schemas.microsoft.com/office/drawing/2014/main" id="{A2722900-FF9C-8A21-7ABD-419E20D0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9506"/>
            <a:ext cx="4617578" cy="375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5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E26A4-9934-E487-2687-E97ADA436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235213-EBE3-0C60-57AA-51AE56C510D7}"/>
                  </a:ext>
                </a:extLst>
              </p:cNvPr>
              <p:cNvSpPr txBox="1"/>
              <p:nvPr/>
            </p:nvSpPr>
            <p:spPr>
              <a:xfrm>
                <a:off x="231058" y="3140620"/>
                <a:ext cx="11729883" cy="358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b) hình thang MNPQ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vi-VN" sz="2800" dirty="0">
                    <a:latin typeface="+mj-lt"/>
                  </a:rPr>
                  <a:t>=1</a:t>
                </a:r>
                <a:r>
                  <a:rPr lang="en-US" sz="2800" dirty="0">
                    <a:latin typeface="+mj-lt"/>
                  </a:rPr>
                  <a:t>1</a:t>
                </a:r>
                <a:r>
                  <a:rPr lang="vi-VN" sz="2800" dirty="0">
                    <a:latin typeface="+mj-lt"/>
                  </a:rPr>
                  <a:t>0</a:t>
                </a:r>
                <a:r>
                  <a:rPr lang="vi-VN" sz="2800" baseline="30000" dirty="0">
                    <a:latin typeface="+mj-lt"/>
                  </a:rPr>
                  <a:t>o</a:t>
                </a:r>
                <a:r>
                  <a:rPr lang="vi-VN" sz="2800" dirty="0">
                    <a:latin typeface="+mj-lt"/>
                  </a:rPr>
                  <a:t>=&gt; MNPQ là hình thang cân 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2800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2800" dirty="0">
                    <a:latin typeface="+mj-lt"/>
                  </a:rPr>
                  <a:t> </a:t>
                </a:r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+ 11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 = 70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b="1" u="sng" dirty="0">
                    <a:latin typeface="+mj-lt"/>
                  </a:rPr>
                  <a:t>*Nhận xét: </a:t>
                </a:r>
                <a:endParaRPr lang="en-US" sz="2800" b="1" u="sng" dirty="0">
                  <a:latin typeface="+mj-lt"/>
                </a:endParaRPr>
              </a:p>
              <a:p>
                <a:r>
                  <a:rPr lang="vi-VN" sz="2800" dirty="0">
                    <a:latin typeface="+mj-lt"/>
                  </a:rPr>
                  <a:t>trường hợp này thì hình thang MNPQ là hình thang cân vì 2 góc kề 1 đáy bằng nhau</a:t>
                </a:r>
                <a:endParaRPr lang="en-US" sz="2800" baseline="300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235213-EBE3-0C60-57AA-51AE56C51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8" y="3140620"/>
                <a:ext cx="11729883" cy="3588418"/>
              </a:xfrm>
              <a:prstGeom prst="rect">
                <a:avLst/>
              </a:prstGeom>
              <a:blipFill>
                <a:blip r:embed="rId2"/>
                <a:stretch>
                  <a:fillRect l="-1091" t="-1528" b="-3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38AB0D9-7423-A5F6-67BD-D168B15E3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14" y="0"/>
            <a:ext cx="5239019" cy="2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93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4F54DA-701C-8C85-F84B-2AE7365BF584}"/>
                  </a:ext>
                </a:extLst>
              </p:cNvPr>
              <p:cNvSpPr txBox="1"/>
              <p:nvPr/>
            </p:nvSpPr>
            <p:spPr>
              <a:xfrm>
                <a:off x="245806" y="111719"/>
                <a:ext cx="11700387" cy="1601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 b="1" u="sng" dirty="0">
                    <a:solidFill>
                      <a:srgbClr val="002060"/>
                    </a:solidFill>
                    <a:latin typeface="+mj-lt"/>
                  </a:rPr>
                  <a:t>Vận dụng 1. </a:t>
                </a: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Một mặt tường của chân tháp cột cờ Hà Nội có hình dạng thang cân ABCD như hình 4. Cho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=75</a:t>
                </a:r>
                <a:r>
                  <a:rPr lang="vi-VN" sz="3200" b="1" baseline="30000" dirty="0">
                    <a:solidFill>
                      <a:srgbClr val="FF0000"/>
                    </a:solidFill>
                    <a:latin typeface="+mj-lt"/>
                  </a:rPr>
                  <a:t>o</a:t>
                </a: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. Tìm số đo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vi-VN" sz="32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4F54DA-701C-8C85-F84B-2AE7365B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6" y="111719"/>
                <a:ext cx="11700387" cy="1601079"/>
              </a:xfrm>
              <a:prstGeom prst="rect">
                <a:avLst/>
              </a:prstGeom>
              <a:blipFill>
                <a:blip r:embed="rId3"/>
                <a:stretch>
                  <a:fillRect l="-1302" t="-5323" r="-1302" b="-1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E8041C9-5641-91F8-9633-BE24351A2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838" y="1696966"/>
            <a:ext cx="4663914" cy="319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AC816E-1F35-2EC5-3DD9-743A69C57A21}"/>
                  </a:ext>
                </a:extLst>
              </p:cNvPr>
              <p:cNvSpPr txBox="1"/>
              <p:nvPr/>
            </p:nvSpPr>
            <p:spPr>
              <a:xfrm>
                <a:off x="76200" y="5117028"/>
                <a:ext cx="9514858" cy="160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(75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+ 75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210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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210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 = 105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AC816E-1F35-2EC5-3DD9-743A69C57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17028"/>
                <a:ext cx="9514858" cy="1603259"/>
              </a:xfrm>
              <a:prstGeom prst="rect">
                <a:avLst/>
              </a:prstGeom>
              <a:blipFill>
                <a:blip r:embed="rId5"/>
                <a:stretch>
                  <a:fillRect l="-1667" t="-5323" b="-1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5B2706A-EEFC-3268-DA5B-CDFC825F5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48" y="2005432"/>
            <a:ext cx="4051381" cy="26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9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4F54DA-701C-8C85-F84B-2AE7365BF584}"/>
              </a:ext>
            </a:extLst>
          </p:cNvPr>
          <p:cNvSpPr txBox="1"/>
          <p:nvPr/>
        </p:nvSpPr>
        <p:spPr>
          <a:xfrm>
            <a:off x="113094" y="64139"/>
            <a:ext cx="117003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u="sng" dirty="0">
                <a:solidFill>
                  <a:srgbClr val="002060"/>
                </a:solidFill>
                <a:latin typeface="+mj-lt"/>
              </a:rPr>
              <a:t>Vận dụng 2.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Tứ giác EFGH có các góc cho như trong hình 5</a:t>
            </a:r>
          </a:p>
          <a:p>
            <a:pPr marL="514350" indent="-514350" algn="just">
              <a:buAutoNum type="alphaLcParenR"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Chứng minh rằng EFGH là hình thang</a:t>
            </a:r>
          </a:p>
          <a:p>
            <a:pPr marL="514350" indent="-514350" algn="just">
              <a:buAutoNum type="alphaLcParenR"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Tìm góc chưa biết của tứ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AC816E-1F35-2EC5-3DD9-743A69C57A21}"/>
                  </a:ext>
                </a:extLst>
              </p:cNvPr>
              <p:cNvSpPr txBox="1"/>
              <p:nvPr/>
            </p:nvSpPr>
            <p:spPr>
              <a:xfrm>
                <a:off x="123570" y="1471453"/>
                <a:ext cx="6461325" cy="2729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𝑥𝐸𝐻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𝐻𝐸𝐹</m:t>
                        </m:r>
                      </m:e>
                    </m:acc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 bù)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𝑥𝐸𝐻</m:t>
                        </m:r>
                      </m:e>
                    </m:acc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𝐻𝐸𝐹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95</m:t>
                        </m:r>
                      </m:e>
                      <m:sup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85</m:t>
                        </m:r>
                      </m:e>
                      <m:sup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𝑥𝐸𝐻</m:t>
                        </m:r>
                      </m:e>
                    </m:acc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=85</a:t>
                </a:r>
                <a:r>
                  <a:rPr lang="vi-VN" sz="28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𝑥𝐸𝐻</m:t>
                        </m:r>
                      </m:e>
                    </m:acc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vi-V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HE//GF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giác EFGH là hình thang (đcpcm)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AC816E-1F35-2EC5-3DD9-743A69C57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0" y="1471453"/>
                <a:ext cx="6461325" cy="2729465"/>
              </a:xfrm>
              <a:prstGeom prst="rect">
                <a:avLst/>
              </a:prstGeom>
              <a:blipFill>
                <a:blip r:embed="rId3"/>
                <a:stretch>
                  <a:fillRect l="-1981" t="-1786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98976F4-CFC7-EEC7-1D57-484985F2D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837" y="1351780"/>
            <a:ext cx="4732593" cy="48984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2CC0BF-C0FC-EBAD-08C6-A92DB390092C}"/>
              </a:ext>
            </a:extLst>
          </p:cNvPr>
          <p:cNvCxnSpPr/>
          <p:nvPr/>
        </p:nvCxnSpPr>
        <p:spPr>
          <a:xfrm flipH="1">
            <a:off x="6807200" y="1615440"/>
            <a:ext cx="2956560" cy="833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C40998-C238-1A21-9FBF-6D1990B169C5}"/>
                  </a:ext>
                </a:extLst>
              </p:cNvPr>
              <p:cNvSpPr txBox="1"/>
              <p:nvPr/>
            </p:nvSpPr>
            <p:spPr>
              <a:xfrm>
                <a:off x="123570" y="4360526"/>
                <a:ext cx="7222742" cy="96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(9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+ 85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+ 27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C40998-C238-1A21-9FBF-6D1990B16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0" y="4360526"/>
                <a:ext cx="7222742" cy="965649"/>
              </a:xfrm>
              <a:prstGeom prst="rect">
                <a:avLst/>
              </a:prstGeom>
              <a:blipFill>
                <a:blip r:embed="rId9"/>
                <a:stretch>
                  <a:fillRect l="-1688" t="-6289" r="-75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7EB4CF5-876F-2B7C-37BB-1F71A9E0E3B1}"/>
              </a:ext>
            </a:extLst>
          </p:cNvPr>
          <p:cNvSpPr txBox="1"/>
          <p:nvPr/>
        </p:nvSpPr>
        <p:spPr>
          <a:xfrm>
            <a:off x="6711696" y="1912700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5646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9371-1764-2FE3-7C8F-B6DF6D511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+mn-lt"/>
              </a:rPr>
              <a:t>Bài 3. </a:t>
            </a:r>
            <a:r>
              <a:rPr lang="vi-VN" b="1" dirty="0">
                <a:solidFill>
                  <a:srgbClr val="FF0000"/>
                </a:solidFill>
                <a:latin typeface="+mn-lt"/>
              </a:rPr>
              <a:t>HÌNH THANG </a:t>
            </a:r>
            <a:br>
              <a:rPr lang="vi-VN" b="1" dirty="0">
                <a:solidFill>
                  <a:srgbClr val="FF0000"/>
                </a:solidFill>
                <a:latin typeface="+mn-lt"/>
              </a:rPr>
            </a:br>
            <a:r>
              <a:rPr lang="vi-VN" b="1" dirty="0">
                <a:solidFill>
                  <a:srgbClr val="FF0000"/>
                </a:solidFill>
                <a:latin typeface="+mn-lt"/>
              </a:rPr>
              <a:t>- HÌNH THANG CÂN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39DAF-5B89-48CF-5D8E-FCB8B1B8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92" y="3471337"/>
            <a:ext cx="7205204" cy="26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692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3799B-9E37-4EF9-8BF3-867047B5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3" y="689786"/>
            <a:ext cx="10819534" cy="39875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AF78A-4B84-4F07-596A-1AB8002ABFD5}"/>
              </a:ext>
            </a:extLst>
          </p:cNvPr>
          <p:cNvSpPr/>
          <p:nvPr/>
        </p:nvSpPr>
        <p:spPr>
          <a:xfrm>
            <a:off x="2041227" y="4941949"/>
            <a:ext cx="6456784" cy="7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Hai cạnh AB và CD song song với nhau</a:t>
            </a:r>
            <a:endParaRPr lang="en-US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EF1FC-DB2A-C201-E94E-560D30595719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738360" y="3488565"/>
            <a:ext cx="2757952" cy="32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57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2BA9-155F-94C7-8986-C9E6C9DD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  <a:latin typeface="+mn-lt"/>
              </a:rPr>
              <a:t>Bài 3. </a:t>
            </a:r>
            <a:r>
              <a:rPr lang="vi-VN" b="1" dirty="0">
                <a:solidFill>
                  <a:srgbClr val="FF0000"/>
                </a:solidFill>
                <a:latin typeface="+mn-lt"/>
              </a:rPr>
              <a:t>HÌNH THANG </a:t>
            </a:r>
            <a:br>
              <a:rPr lang="vi-VN" b="1" dirty="0">
                <a:solidFill>
                  <a:srgbClr val="FF0000"/>
                </a:solidFill>
                <a:latin typeface="+mn-lt"/>
              </a:rPr>
            </a:br>
            <a:r>
              <a:rPr lang="vi-VN" b="1" dirty="0">
                <a:solidFill>
                  <a:srgbClr val="FF0000"/>
                </a:solidFill>
                <a:latin typeface="+mn-lt"/>
              </a:rPr>
              <a:t>- HÌNH THANG 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4213E-F1DA-72C3-34B2-7CD09761D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I. HÌNH THANG - HÌNH THANG CÂN</a:t>
            </a:r>
            <a:endParaRPr lang="en-US" sz="40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Hình Thang Cân Trong Thực Tế: Ứng Dụng Và Tính Toán Hiệu Quả">
            <a:extLst>
              <a:ext uri="{FF2B5EF4-FFF2-40B4-BE49-F238E27FC236}">
                <a16:creationId xmlns:a16="http://schemas.microsoft.com/office/drawing/2014/main" id="{5B6B3CD8-F1D0-DED4-0945-9250AE2C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88" y="3262121"/>
            <a:ext cx="6402677" cy="29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6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44410-4D31-7424-4A94-2A408FFB4D53}"/>
              </a:ext>
            </a:extLst>
          </p:cNvPr>
          <p:cNvSpPr txBox="1"/>
          <p:nvPr/>
        </p:nvSpPr>
        <p:spPr>
          <a:xfrm>
            <a:off x="3047222" y="0"/>
            <a:ext cx="7011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Bài 3.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HÌNH THANG - HÌNH THANG CÂN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3BCFA-9A15-381B-94FD-4F8CF71144C9}"/>
              </a:ext>
            </a:extLst>
          </p:cNvPr>
          <p:cNvSpPr txBox="1"/>
          <p:nvPr/>
        </p:nvSpPr>
        <p:spPr>
          <a:xfrm>
            <a:off x="72312" y="1016685"/>
            <a:ext cx="5280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I. Hình thang - hình thang cân</a:t>
            </a:r>
            <a:endParaRPr lang="en-US" sz="28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A8739-12AA-2ADD-386F-953B7A3A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" y="2618008"/>
            <a:ext cx="8887660" cy="335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8BED0C5-31D0-4096-99CE-EB5239D4B1FA}"/>
              </a:ext>
            </a:extLst>
          </p:cNvPr>
          <p:cNvSpPr/>
          <p:nvPr/>
        </p:nvSpPr>
        <p:spPr>
          <a:xfrm>
            <a:off x="8791575" y="885825"/>
            <a:ext cx="3114675" cy="1950682"/>
          </a:xfrm>
          <a:prstGeom prst="wedgeRoundRectCallout">
            <a:avLst>
              <a:gd name="adj1" fmla="val -28819"/>
              <a:gd name="adj2" fmla="val 756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AB và CD là hai cạnh </a:t>
            </a:r>
            <a:r>
              <a:rPr lang="en-US" sz="2800" b="1" dirty="0">
                <a:solidFill>
                  <a:srgbClr val="FF0000"/>
                </a:solidFill>
              </a:rPr>
              <a:t>SONG </a:t>
            </a:r>
            <a:r>
              <a:rPr lang="en-US" sz="2800" b="1" dirty="0" err="1">
                <a:solidFill>
                  <a:srgbClr val="FF0000"/>
                </a:solidFill>
              </a:rPr>
              <a:t>SONG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dirty="0"/>
              <a:t>với nhau.</a:t>
            </a:r>
            <a:endParaRPr lang="en-US" sz="2800" dirty="0"/>
          </a:p>
        </p:txBody>
      </p:sp>
      <p:pic>
        <p:nvPicPr>
          <p:cNvPr id="3074" name="Picture 2" descr="Tô màu vào các hình thang trong mỗi hình vẽ dưới đây.">
            <a:extLst>
              <a:ext uri="{FF2B5EF4-FFF2-40B4-BE49-F238E27FC236}">
                <a16:creationId xmlns:a16="http://schemas.microsoft.com/office/drawing/2014/main" id="{0F43A82A-A4EA-CBF3-94BF-2813F396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5467350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0D4E407-F5EE-F93C-E05D-7A66A19BF9A7}"/>
              </a:ext>
            </a:extLst>
          </p:cNvPr>
          <p:cNvGrpSpPr/>
          <p:nvPr/>
        </p:nvGrpSpPr>
        <p:grpSpPr>
          <a:xfrm>
            <a:off x="7390637" y="3952875"/>
            <a:ext cx="1115188" cy="828675"/>
            <a:chOff x="6952488" y="2148840"/>
            <a:chExt cx="984504" cy="77419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20B9122-7B8E-97E2-0FF8-70D0FBA88CCB}"/>
                </a:ext>
              </a:extLst>
            </p:cNvPr>
            <p:cNvCxnSpPr/>
            <p:nvPr/>
          </p:nvCxnSpPr>
          <p:spPr>
            <a:xfrm>
              <a:off x="7056120" y="2148840"/>
              <a:ext cx="77724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6CA619-0FF9-4919-C19B-C5962EC31650}"/>
                </a:ext>
              </a:extLst>
            </p:cNvPr>
            <p:cNvCxnSpPr>
              <a:cxnSpLocks/>
            </p:cNvCxnSpPr>
            <p:nvPr/>
          </p:nvCxnSpPr>
          <p:spPr>
            <a:xfrm>
              <a:off x="6952488" y="2923032"/>
              <a:ext cx="98450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788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53BCFA-9A15-381B-94FD-4F8CF71144C9}"/>
              </a:ext>
            </a:extLst>
          </p:cNvPr>
          <p:cNvSpPr txBox="1"/>
          <p:nvPr/>
        </p:nvSpPr>
        <p:spPr>
          <a:xfrm>
            <a:off x="100888" y="0"/>
            <a:ext cx="4947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I. Hình thang - hình thang cân</a:t>
            </a:r>
            <a:endParaRPr lang="en-US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4B1CF-59B3-2681-786C-1EE12F70AF2E}"/>
              </a:ext>
            </a:extLst>
          </p:cNvPr>
          <p:cNvSpPr txBox="1"/>
          <p:nvPr/>
        </p:nvSpPr>
        <p:spPr>
          <a:xfrm>
            <a:off x="0" y="1655652"/>
            <a:ext cx="783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Hình thang ABCD với AB//CD.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F6B7B8-1D8B-335F-8551-C7FB4684CF34}"/>
              </a:ext>
            </a:extLst>
          </p:cNvPr>
          <p:cNvSpPr/>
          <p:nvPr/>
        </p:nvSpPr>
        <p:spPr>
          <a:xfrm>
            <a:off x="100888" y="733637"/>
            <a:ext cx="9129709" cy="8012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accent2"/>
                </a:solidFill>
                <a:latin typeface="+mj-lt"/>
              </a:rPr>
              <a:t>Hình thang là tứ giác có hai cạnh đối song song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098" name="Picture 2" descr="Lý thuyết về hình thang | SGK Toán lớp 5">
            <a:extLst>
              <a:ext uri="{FF2B5EF4-FFF2-40B4-BE49-F238E27FC236}">
                <a16:creationId xmlns:a16="http://schemas.microsoft.com/office/drawing/2014/main" id="{EB8AFFA7-089A-CA8C-26E7-9D0647EC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09" y="2176463"/>
            <a:ext cx="4320742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F2142F-5320-1AED-7F89-466F8C4DBDC3}"/>
              </a:ext>
            </a:extLst>
          </p:cNvPr>
          <p:cNvSpPr txBox="1"/>
          <p:nvPr/>
        </p:nvSpPr>
        <p:spPr>
          <a:xfrm>
            <a:off x="-30416" y="2063532"/>
            <a:ext cx="78368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Ta có:</a:t>
            </a:r>
          </a:p>
          <a:p>
            <a:pPr algn="just"/>
            <a:r>
              <a:rPr lang="vi-VN" sz="2800" dirty="0">
                <a:latin typeface="+mj-lt"/>
              </a:rPr>
              <a:t>- Các đoạn thẳng AB và CD gọi là các cạnh đáy (đáy)</a:t>
            </a:r>
          </a:p>
          <a:p>
            <a:pPr algn="just"/>
            <a:r>
              <a:rPr lang="vi-VN" sz="2800" dirty="0">
                <a:latin typeface="+mj-lt"/>
              </a:rPr>
              <a:t>Nếu AB&lt;CD thì AB là đáy nhỏ, CD là đáy lớn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6CF7D-1949-3F0D-D91F-E2D3AD2E0C74}"/>
              </a:ext>
            </a:extLst>
          </p:cNvPr>
          <p:cNvSpPr txBox="1"/>
          <p:nvPr/>
        </p:nvSpPr>
        <p:spPr>
          <a:xfrm>
            <a:off x="0" y="3311304"/>
            <a:ext cx="783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Các đoạn thẳng AD và BC là các cạnh bên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B6FC8-BB6E-AF1E-9BCE-B2D5E203CEA7}"/>
              </a:ext>
            </a:extLst>
          </p:cNvPr>
          <p:cNvSpPr txBox="1"/>
          <p:nvPr/>
        </p:nvSpPr>
        <p:spPr>
          <a:xfrm>
            <a:off x="0" y="3788569"/>
            <a:ext cx="78368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AH là đường vuông góc từ A đến đường thẳng CD, đoạn thẳng AH gọi là đường cao của hình thang</a:t>
            </a:r>
            <a:endParaRPr lang="en-US" sz="2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7BACE3-FFC8-6071-10D5-A4DD1EA761DA}"/>
              </a:ext>
            </a:extLst>
          </p:cNvPr>
          <p:cNvSpPr txBox="1"/>
          <p:nvPr/>
        </p:nvSpPr>
        <p:spPr>
          <a:xfrm>
            <a:off x="10668001" y="2278975"/>
            <a:ext cx="1428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AB//CD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44106-685B-2B6D-DE6A-904E8AFDB668}"/>
              </a:ext>
            </a:extLst>
          </p:cNvPr>
          <p:cNvSpPr txBox="1"/>
          <p:nvPr/>
        </p:nvSpPr>
        <p:spPr>
          <a:xfrm>
            <a:off x="8742686" y="2176463"/>
            <a:ext cx="1650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87FA9-5083-6C56-B4DF-0C17F4D940D6}"/>
              </a:ext>
            </a:extLst>
          </p:cNvPr>
          <p:cNvSpPr txBox="1"/>
          <p:nvPr/>
        </p:nvSpPr>
        <p:spPr>
          <a:xfrm>
            <a:off x="9975421" y="4105603"/>
            <a:ext cx="1428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F38B5-5489-33F8-CAC0-420BA417E817}"/>
              </a:ext>
            </a:extLst>
          </p:cNvPr>
          <p:cNvSpPr/>
          <p:nvPr/>
        </p:nvSpPr>
        <p:spPr>
          <a:xfrm rot="3189962">
            <a:off x="10551635" y="3241772"/>
            <a:ext cx="1460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39CD5-2DE1-9BA2-8AA3-4019BF2C8C38}"/>
              </a:ext>
            </a:extLst>
          </p:cNvPr>
          <p:cNvSpPr/>
          <p:nvPr/>
        </p:nvSpPr>
        <p:spPr>
          <a:xfrm rot="6413916">
            <a:off x="7567958" y="3387715"/>
            <a:ext cx="1460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758ED7-6CAF-B7BE-2CC2-08B2755B2EAF}"/>
              </a:ext>
            </a:extLst>
          </p:cNvPr>
          <p:cNvGrpSpPr/>
          <p:nvPr/>
        </p:nvGrpSpPr>
        <p:grpSpPr>
          <a:xfrm>
            <a:off x="8655332" y="2638128"/>
            <a:ext cx="537776" cy="2373875"/>
            <a:chOff x="8655332" y="2638128"/>
            <a:chExt cx="537776" cy="23738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15EE86-6633-EAFE-B790-2860043C64C5}"/>
                </a:ext>
              </a:extLst>
            </p:cNvPr>
            <p:cNvGrpSpPr/>
            <p:nvPr/>
          </p:nvGrpSpPr>
          <p:grpSpPr>
            <a:xfrm>
              <a:off x="8655332" y="2638128"/>
              <a:ext cx="339918" cy="2373875"/>
              <a:chOff x="8655332" y="2638128"/>
              <a:chExt cx="339918" cy="237387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4BFB1A3-6FB4-5957-0FB1-86CC219C13AB}"/>
                  </a:ext>
                </a:extLst>
              </p:cNvPr>
              <p:cNvGrpSpPr/>
              <p:nvPr/>
            </p:nvGrpSpPr>
            <p:grpSpPr>
              <a:xfrm>
                <a:off x="8778258" y="2638128"/>
                <a:ext cx="184763" cy="1929140"/>
                <a:chOff x="8778258" y="2638128"/>
                <a:chExt cx="184763" cy="192914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C72CCA7-ABB8-069A-157D-5BB727258044}"/>
                    </a:ext>
                  </a:extLst>
                </p:cNvPr>
                <p:cNvCxnSpPr/>
                <p:nvPr/>
              </p:nvCxnSpPr>
              <p:spPr>
                <a:xfrm>
                  <a:off x="8778258" y="2638128"/>
                  <a:ext cx="0" cy="192914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70C1DA8-FA7F-631C-63C0-5B8B1CAFF143}"/>
                    </a:ext>
                  </a:extLst>
                </p:cNvPr>
                <p:cNvSpPr/>
                <p:nvPr/>
              </p:nvSpPr>
              <p:spPr>
                <a:xfrm>
                  <a:off x="8778258" y="4384440"/>
                  <a:ext cx="184763" cy="1828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786155-F4B8-955C-8A69-E7528DA59465}"/>
                  </a:ext>
                </a:extLst>
              </p:cNvPr>
              <p:cNvSpPr txBox="1"/>
              <p:nvPr/>
            </p:nvSpPr>
            <p:spPr>
              <a:xfrm>
                <a:off x="8655332" y="4488783"/>
                <a:ext cx="339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H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36E98F-581A-3A02-6079-48BCA90267F9}"/>
                </a:ext>
              </a:extLst>
            </p:cNvPr>
            <p:cNvSpPr txBox="1"/>
            <p:nvPr/>
          </p:nvSpPr>
          <p:spPr>
            <a:xfrm rot="16200000">
              <a:off x="8136810" y="3396828"/>
              <a:ext cx="16509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958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  <p:bldP spid="4" grpId="0"/>
      <p:bldP spid="8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44410-4D31-7424-4A94-2A408FFB4D53}"/>
              </a:ext>
            </a:extLst>
          </p:cNvPr>
          <p:cNvSpPr txBox="1"/>
          <p:nvPr/>
        </p:nvSpPr>
        <p:spPr>
          <a:xfrm>
            <a:off x="3047222" y="0"/>
            <a:ext cx="80718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Bài 3.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HÌNH THANG - HÌNH THANG CÂN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3BCFA-9A15-381B-94FD-4F8CF71144C9}"/>
              </a:ext>
            </a:extLst>
          </p:cNvPr>
          <p:cNvSpPr txBox="1"/>
          <p:nvPr/>
        </p:nvSpPr>
        <p:spPr>
          <a:xfrm>
            <a:off x="172538" y="818125"/>
            <a:ext cx="5749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I. Hình thang - hình thang cân</a:t>
            </a:r>
            <a:endParaRPr lang="en-US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F6B7B8-1D8B-335F-8551-C7FB4684CF34}"/>
              </a:ext>
            </a:extLst>
          </p:cNvPr>
          <p:cNvSpPr/>
          <p:nvPr/>
        </p:nvSpPr>
        <p:spPr>
          <a:xfrm>
            <a:off x="557300" y="1655517"/>
            <a:ext cx="11238460" cy="12676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accent2"/>
                </a:solidFill>
                <a:latin typeface="+mj-lt"/>
              </a:rPr>
              <a:t>Hình thang cân là hình thang có hai góc kề một đáy bằng nhau</a:t>
            </a:r>
          </a:p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ý: Đáy là cạnh đáy)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8DBCF7-02F9-D95B-7870-EA513F5FF0A2}"/>
                  </a:ext>
                </a:extLst>
              </p:cNvPr>
              <p:cNvSpPr txBox="1"/>
              <p:nvPr/>
            </p:nvSpPr>
            <p:spPr>
              <a:xfrm>
                <a:off x="630451" y="3197210"/>
                <a:ext cx="7049003" cy="1820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latin typeface="+mj-lt"/>
                  </a:rPr>
                  <a:t>Hình thang cân ABCD với hai đáy AB và CD </a:t>
                </a:r>
              </a:p>
              <a:p>
                <a:r>
                  <a:rPr lang="vi-VN" sz="3600" dirty="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3600" dirty="0">
                    <a:latin typeface="+mj-lt"/>
                  </a:rPr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3600" dirty="0">
                    <a:latin typeface="+mj-lt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3600" dirty="0"/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3600" dirty="0"/>
                  <a:t> </a:t>
                </a:r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8DBCF7-02F9-D95B-7870-EA513F5FF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1" y="3197210"/>
                <a:ext cx="7049003" cy="1820755"/>
              </a:xfrm>
              <a:prstGeom prst="rect">
                <a:avLst/>
              </a:prstGeom>
              <a:blipFill>
                <a:blip r:embed="rId3"/>
                <a:stretch>
                  <a:fillRect l="-2593" t="-5351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ìm trong thực tế những hình ảnh có dạng hình thang.">
            <a:extLst>
              <a:ext uri="{FF2B5EF4-FFF2-40B4-BE49-F238E27FC236}">
                <a16:creationId xmlns:a16="http://schemas.microsoft.com/office/drawing/2014/main" id="{54396E38-40B1-EC44-C6C4-502A6CFC5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4209"/>
            <a:ext cx="6245352" cy="17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8E7A8-4460-2054-73AE-C5CCBC1A6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147" y="3429001"/>
            <a:ext cx="5368852" cy="34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7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44410-4D31-7424-4A94-2A408FFB4D53}"/>
              </a:ext>
            </a:extLst>
          </p:cNvPr>
          <p:cNvSpPr txBox="1"/>
          <p:nvPr/>
        </p:nvSpPr>
        <p:spPr>
          <a:xfrm>
            <a:off x="3047222" y="0"/>
            <a:ext cx="8099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Bài 3. HÌNH THANG - HÌNH THANG CÂN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3BCFA-9A15-381B-94FD-4F8CF71144C9}"/>
              </a:ext>
            </a:extLst>
          </p:cNvPr>
          <p:cNvSpPr txBox="1"/>
          <p:nvPr/>
        </p:nvSpPr>
        <p:spPr>
          <a:xfrm>
            <a:off x="64532" y="687680"/>
            <a:ext cx="6471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I. Hình thang - hình thang cân</a:t>
            </a:r>
            <a:endParaRPr lang="en-US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DBCF7-02F9-D95B-7870-EA513F5FF0A2}"/>
              </a:ext>
            </a:extLst>
          </p:cNvPr>
          <p:cNvSpPr txBox="1"/>
          <p:nvPr/>
        </p:nvSpPr>
        <p:spPr>
          <a:xfrm>
            <a:off x="-64008" y="1375360"/>
            <a:ext cx="1225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Hình thang có một góc vuông được gọi là hình thang vuông như hình 3b</a:t>
            </a:r>
            <a:endParaRPr lang="en-US" sz="3600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221A4A-D055-FB69-4A3F-EF80367D1501}"/>
              </a:ext>
            </a:extLst>
          </p:cNvPr>
          <p:cNvGrpSpPr/>
          <p:nvPr/>
        </p:nvGrpSpPr>
        <p:grpSpPr>
          <a:xfrm>
            <a:off x="0" y="2465961"/>
            <a:ext cx="6464808" cy="4712079"/>
            <a:chOff x="7586311" y="1272455"/>
            <a:chExt cx="4172532" cy="33554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A76D1F-91D4-C820-FB0B-8FF77F1A6940}"/>
                </a:ext>
              </a:extLst>
            </p:cNvPr>
            <p:cNvGrpSpPr/>
            <p:nvPr/>
          </p:nvGrpSpPr>
          <p:grpSpPr>
            <a:xfrm>
              <a:off x="7586311" y="1272455"/>
              <a:ext cx="4172532" cy="3355473"/>
              <a:chOff x="7829379" y="2993138"/>
              <a:chExt cx="4172532" cy="335547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2F5D21-3A3C-FA9C-BAF5-FFEE0AC34CCC}"/>
                  </a:ext>
                </a:extLst>
              </p:cNvPr>
              <p:cNvSpPr txBox="1"/>
              <p:nvPr/>
            </p:nvSpPr>
            <p:spPr>
              <a:xfrm>
                <a:off x="9780752" y="5886946"/>
                <a:ext cx="1087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>
                    <a:latin typeface="+mj-lt"/>
                  </a:rPr>
                  <a:t>Hình 3</a:t>
                </a:r>
                <a:endParaRPr lang="en-US" sz="2400">
                  <a:latin typeface="+mj-lt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937608A-51A7-9E22-F2A2-810729D82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9379" y="2993138"/>
                <a:ext cx="4172532" cy="2753109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1C18B3-E535-2F0F-1506-D7F5EF7C5BE1}"/>
                </a:ext>
              </a:extLst>
            </p:cNvPr>
            <p:cNvSpPr/>
            <p:nvPr/>
          </p:nvSpPr>
          <p:spPr>
            <a:xfrm>
              <a:off x="7900416" y="3255264"/>
              <a:ext cx="182880" cy="2103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9994453-97A3-FCD1-74B7-0D31B0BE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236" y="3822192"/>
            <a:ext cx="4662764" cy="31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93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44410-4D31-7424-4A94-2A408FFB4D53}"/>
              </a:ext>
            </a:extLst>
          </p:cNvPr>
          <p:cNvSpPr txBox="1"/>
          <p:nvPr/>
        </p:nvSpPr>
        <p:spPr>
          <a:xfrm>
            <a:off x="3047222" y="0"/>
            <a:ext cx="820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Bài 3.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HÌNH THANG - HÌNH THANG CÂN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3BCFA-9A15-381B-94FD-4F8CF71144C9}"/>
              </a:ext>
            </a:extLst>
          </p:cNvPr>
          <p:cNvSpPr txBox="1"/>
          <p:nvPr/>
        </p:nvSpPr>
        <p:spPr>
          <a:xfrm>
            <a:off x="0" y="672097"/>
            <a:ext cx="6608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I. Hình thang - hình thang cân</a:t>
            </a:r>
            <a:endParaRPr lang="en-US" sz="32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6307C-BE2E-71D0-DA24-407CF5BE3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7" y="2741789"/>
            <a:ext cx="4871731" cy="2695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0131B4-E73A-67C1-1056-0EAB15967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877" y="5513694"/>
            <a:ext cx="12192000" cy="12860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6EEC5C-92A7-0395-FD0C-25DF66035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7" y="1213826"/>
            <a:ext cx="12165123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3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674</Words>
  <Application>Microsoft Office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Cambria Math</vt:lpstr>
      <vt:lpstr>Garamond</vt:lpstr>
      <vt:lpstr>Symbol</vt:lpstr>
      <vt:lpstr>Times New Roman</vt:lpstr>
      <vt:lpstr>Organic</vt:lpstr>
      <vt:lpstr>Office Theme</vt:lpstr>
      <vt:lpstr>PowerPoint Presentation</vt:lpstr>
      <vt:lpstr>Bài 3. HÌNH THANG  - HÌNH THANG CÂN</vt:lpstr>
      <vt:lpstr>PowerPoint Presentation</vt:lpstr>
      <vt:lpstr>Bài 3. HÌNH THANG  - HÌNH THANG CÂN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HÌNH THANG  - HÌNH THANG CÂN</dc:title>
  <dc:creator>BOKUDAI VỊNH</dc:creator>
  <cp:lastModifiedBy>ADMIN</cp:lastModifiedBy>
  <cp:revision>168</cp:revision>
  <dcterms:created xsi:type="dcterms:W3CDTF">2023-11-20T05:42:31Z</dcterms:created>
  <dcterms:modified xsi:type="dcterms:W3CDTF">2025-11-03T13:02:05Z</dcterms:modified>
</cp:coreProperties>
</file>