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310" r:id="rId4"/>
    <p:sldId id="266" r:id="rId5"/>
    <p:sldId id="343" r:id="rId6"/>
    <p:sldId id="344" r:id="rId7"/>
    <p:sldId id="359" r:id="rId8"/>
    <p:sldId id="360" r:id="rId9"/>
    <p:sldId id="363" r:id="rId10"/>
    <p:sldId id="362" r:id="rId11"/>
    <p:sldId id="258" r:id="rId12"/>
    <p:sldId id="364" r:id="rId13"/>
    <p:sldId id="366" r:id="rId14"/>
    <p:sldId id="367" r:id="rId15"/>
    <p:sldId id="368" r:id="rId16"/>
    <p:sldId id="260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1" r:id="rId29"/>
    <p:sldId id="380" r:id="rId30"/>
    <p:sldId id="263" r:id="rId31"/>
    <p:sldId id="358" r:id="rId32"/>
    <p:sldId id="382" r:id="rId33"/>
    <p:sldId id="383" r:id="rId34"/>
    <p:sldId id="384" r:id="rId35"/>
    <p:sldId id="385" r:id="rId36"/>
    <p:sldId id="386" r:id="rId37"/>
    <p:sldId id="265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264" r:id="rId46"/>
    <p:sldId id="261" r:id="rId47"/>
  </p:sldIdLst>
  <p:sldSz cx="18288000" cy="10287000"/>
  <p:notesSz cx="6858000" cy="9144000"/>
  <p:embeddedFontLst>
    <p:embeddedFont>
      <p:font typeface="Dotum" panose="020B0600000101010101" pitchFamily="34" charset="-127"/>
      <p:regular r:id="rId49"/>
    </p:embeddedFont>
    <p:embeddedFont>
      <p:font typeface="Anton" panose="020B0604020202020204" charset="0"/>
      <p:regular r:id="rId50"/>
    </p:embeddedFont>
    <p:embeddedFont>
      <p:font typeface="Cambria Math" panose="02040503050406030204" pitchFamily="18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2952" autoAdjust="0"/>
  </p:normalViewPr>
  <p:slideViewPr>
    <p:cSldViewPr>
      <p:cViewPr varScale="1">
        <p:scale>
          <a:sx n="40" d="100"/>
          <a:sy n="40" d="100"/>
        </p:scale>
        <p:origin x="3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EDF2-19B2-49A8-8CFA-940DE9BCA7D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7274-2722-4ED5-82D1-3F365BFF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smtClean="0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5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56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03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00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14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64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04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3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6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9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1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4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5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0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39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47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svg"/><Relationship Id="rId10" Type="http://schemas.openxmlformats.org/officeDocument/2006/relationships/image" Target="../media/image26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5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6.png"/><Relationship Id="rId5" Type="http://schemas.openxmlformats.org/officeDocument/2006/relationships/image" Target="../media/image2.svg"/><Relationship Id="rId10" Type="http://schemas.openxmlformats.org/officeDocument/2006/relationships/image" Target="../media/image27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5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6.png"/><Relationship Id="rId5" Type="http://schemas.openxmlformats.org/officeDocument/2006/relationships/image" Target="../media/image2.svg"/><Relationship Id="rId10" Type="http://schemas.openxmlformats.org/officeDocument/2006/relationships/image" Target="../media/image28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5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6.png"/><Relationship Id="rId5" Type="http://schemas.openxmlformats.org/officeDocument/2006/relationships/image" Target="../media/image2.svg"/><Relationship Id="rId10" Type="http://schemas.openxmlformats.org/officeDocument/2006/relationships/image" Target="../media/image29.png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5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6.pn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9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sv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sv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sv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0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sv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0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sv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0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sv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svg"/><Relationship Id="rId9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0.png"/><Relationship Id="rId5" Type="http://schemas.openxmlformats.org/officeDocument/2006/relationships/image" Target="../media/image2.svg"/><Relationship Id="rId10" Type="http://schemas.openxmlformats.org/officeDocument/2006/relationships/image" Target="../media/image39.png"/><Relationship Id="rId9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2.png"/><Relationship Id="rId5" Type="http://schemas.openxmlformats.org/officeDocument/2006/relationships/image" Target="../media/image2.svg"/><Relationship Id="rId10" Type="http://schemas.openxmlformats.org/officeDocument/2006/relationships/image" Target="../media/image39.png"/><Relationship Id="rId9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3.png"/><Relationship Id="rId5" Type="http://schemas.openxmlformats.org/officeDocument/2006/relationships/image" Target="../media/image2.svg"/><Relationship Id="rId10" Type="http://schemas.openxmlformats.org/officeDocument/2006/relationships/image" Target="../media/image39.png"/><Relationship Id="rId9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4.png"/><Relationship Id="rId5" Type="http://schemas.openxmlformats.org/officeDocument/2006/relationships/image" Target="../media/image2.svg"/><Relationship Id="rId10" Type="http://schemas.openxmlformats.org/officeDocument/2006/relationships/image" Target="../media/image39.png"/><Relationship Id="rId9" Type="http://schemas.openxmlformats.org/officeDocument/2006/relationships/image" Target="../media/image1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5.png"/><Relationship Id="rId5" Type="http://schemas.openxmlformats.org/officeDocument/2006/relationships/image" Target="../media/image2.svg"/><Relationship Id="rId10" Type="http://schemas.openxmlformats.org/officeDocument/2006/relationships/image" Target="../media/image39.png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6.png"/><Relationship Id="rId5" Type="http://schemas.openxmlformats.org/officeDocument/2006/relationships/image" Target="../media/image2.svg"/><Relationship Id="rId10" Type="http://schemas.openxmlformats.org/officeDocument/2006/relationships/image" Target="../media/image39.png"/><Relationship Id="rId9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7.png"/><Relationship Id="rId5" Type="http://schemas.openxmlformats.org/officeDocument/2006/relationships/image" Target="../media/image2.svg"/><Relationship Id="rId10" Type="http://schemas.openxmlformats.org/officeDocument/2006/relationships/image" Target="../media/image39.png"/><Relationship Id="rId9" Type="http://schemas.openxmlformats.org/officeDocument/2006/relationships/image" Target="../media/image1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49.png"/><Relationship Id="rId9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4.png"/><Relationship Id="rId4" Type="http://schemas.openxmlformats.org/officeDocument/2006/relationships/audio" Target="../media/media2.mp3"/><Relationship Id="rId14" Type="http://schemas.openxmlformats.org/officeDocument/2006/relationships/image" Target="../media/image3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7" Type="http://schemas.openxmlformats.org/officeDocument/2006/relationships/image" Target="../media/image2.svg"/><Relationship Id="rId12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49.png"/><Relationship Id="rId9" Type="http://schemas.openxmlformats.org/officeDocument/2006/relationships/image" Target="../media/image31.svg"/><Relationship Id="rId1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7" Type="http://schemas.openxmlformats.org/officeDocument/2006/relationships/image" Target="../media/image2.svg"/><Relationship Id="rId12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49.png"/><Relationship Id="rId9" Type="http://schemas.openxmlformats.org/officeDocument/2006/relationships/image" Target="../media/image31.svg"/><Relationship Id="rId1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7" Type="http://schemas.openxmlformats.org/officeDocument/2006/relationships/image" Target="../media/image2.svg"/><Relationship Id="rId12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49.png"/><Relationship Id="rId9" Type="http://schemas.openxmlformats.org/officeDocument/2006/relationships/image" Target="../media/image31.svg"/><Relationship Id="rId1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7" Type="http://schemas.openxmlformats.org/officeDocument/2006/relationships/image" Target="../media/image2.svg"/><Relationship Id="rId12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49.png"/><Relationship Id="rId9" Type="http://schemas.openxmlformats.org/officeDocument/2006/relationships/image" Target="../media/image31.svg"/><Relationship Id="rId1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7" Type="http://schemas.openxmlformats.org/officeDocument/2006/relationships/image" Target="../media/image2.svg"/><Relationship Id="rId12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49.png"/><Relationship Id="rId9" Type="http://schemas.openxmlformats.org/officeDocument/2006/relationships/image" Target="../media/image31.svg"/><Relationship Id="rId1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7" Type="http://schemas.openxmlformats.org/officeDocument/2006/relationships/image" Target="../media/image2.svg"/><Relationship Id="rId12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49.png"/><Relationship Id="rId9" Type="http://schemas.openxmlformats.org/officeDocument/2006/relationships/image" Target="../media/image31.svg"/><Relationship Id="rId1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30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8" Type="http://schemas.openxmlformats.org/officeDocument/2006/relationships/image" Target="NULL"/><Relationship Id="rId9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4.png"/><Relationship Id="rId4" Type="http://schemas.openxmlformats.org/officeDocument/2006/relationships/audio" Target="../media/media2.mp3"/><Relationship Id="rId1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4.png"/><Relationship Id="rId4" Type="http://schemas.openxmlformats.org/officeDocument/2006/relationships/audio" Target="../media/media2.mp3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4.png"/><Relationship Id="rId4" Type="http://schemas.openxmlformats.org/officeDocument/2006/relationships/audio" Target="../media/media2.mp3"/><Relationship Id="rId1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4.png"/><Relationship Id="rId4" Type="http://schemas.openxmlformats.org/officeDocument/2006/relationships/audio" Target="../media/media2.mp3"/><Relationship Id="rId1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24600" y="2351748"/>
            <a:ext cx="6110056" cy="6110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62400" y="2318130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29860">
            <a:off x="572189" y="8474184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038231" y="341205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600" y="1146230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</a:t>
            </a:r>
            <a:r>
              <a:rPr lang="fr-FR" sz="40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8</a:t>
            </a:r>
            <a:r>
              <a:rPr lang="fr-FR" sz="40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053821"/>
            <a:ext cx="16970011" cy="472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>
                <a:ea typeface="Calibri" panose="020F0502020204030204" pitchFamily="34" charset="0"/>
                <a:cs typeface="Times New Roman" panose="02020603050405020304" pitchFamily="18" charset="0"/>
              </a:rPr>
              <a:t>Cho hình bình hành ABCD. Các điểm E, F thuộc đường chéo AC sao cho AE = EF = FC. Gọi M là giao điểm của BF và CD, N là giao điểm của DE và AB. Chứng minh </a:t>
            </a:r>
            <a:r>
              <a:rPr lang="vi-VN" sz="3800"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vi-VN" sz="380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80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M, N theo thứ tự là trung điểm của CD, </a:t>
            </a: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</a:t>
            </a:r>
            <a:r>
              <a:rPr lang="en-US" sz="38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3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EMFN là hình bình hành.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65" y="5905500"/>
            <a:ext cx="6989045" cy="3918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05800" y="441333"/>
            <a:ext cx="1683043" cy="762000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792800" y="1619950"/>
                <a:ext cx="10961800" cy="8095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AE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EF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FC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AE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EF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FC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(1)</a:t>
                </a:r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O là giao điểm hai đường chéo AC và BD của hình bình hành.</a:t>
                </a:r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đó O là trung điểm của AC và BD.</a:t>
                </a:r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AO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(2)</a:t>
                </a:r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và (2) suy ra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CF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3600" b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f>
                          <m:fPr>
                            <m:ctrlPr>
                              <a:rPr kumimoji="0" lang="en-US" sz="3600" b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CF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800" y="1619950"/>
                <a:ext cx="10961800" cy="8095550"/>
              </a:xfrm>
              <a:prstGeom prst="rect">
                <a:avLst/>
              </a:prstGeom>
              <a:blipFill>
                <a:blip r:embed="rId10"/>
                <a:stretch>
                  <a:fillRect l="-1390" r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0" y="1848550"/>
            <a:ext cx="6353175" cy="356235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29860">
            <a:off x="572189" y="8474184"/>
            <a:ext cx="2228134" cy="13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5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05800" y="441333"/>
            <a:ext cx="1683043" cy="762000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7018905" y="1947331"/>
                <a:ext cx="10047400" cy="7191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BCD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CO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 trung tuyến của tam giác 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CF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 là trọng tâm của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BCD.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BF hay BM cũng là đường trung tuyến của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BCD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là trung điểm của CD.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CMTT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 với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ABD ta có E là trọng tâm của tam giác.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DE hay DN cũng là đường trung tuyến của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ABD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là trung điểm của AB.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905" y="1947331"/>
                <a:ext cx="10047400" cy="7191264"/>
              </a:xfrm>
              <a:prstGeom prst="rect">
                <a:avLst/>
              </a:prstGeom>
              <a:blipFill>
                <a:blip r:embed="rId10"/>
                <a:stretch>
                  <a:fillRect l="-1516" r="-1516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0" y="1848550"/>
            <a:ext cx="6353175" cy="356235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29860">
            <a:off x="572189" y="8474184"/>
            <a:ext cx="2228134" cy="13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2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05800" y="441333"/>
            <a:ext cx="1683043" cy="762000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7010400" y="2134431"/>
                <a:ext cx="10735695" cy="6977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là trung điểm của CD (câu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30480" marR="30480"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MC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MD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CD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  <a:defRPr/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 trung điểm của AB (câu a) nên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NB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NA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AB</m:t>
                            </m:r>
                            <m: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CD</m:t>
                            </m:r>
                          </m:e>
                          <m:e>
                            <m: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AB</m:t>
                            </m:r>
                            <m: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CD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(do ABCD là hình bình hành)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NB</m:t>
                            </m:r>
                            <m: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MD</m:t>
                            </m:r>
                          </m:e>
                          <m:e>
                            <m: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NB</m:t>
                            </m:r>
                            <m: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MD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134431"/>
                <a:ext cx="10735695" cy="6977808"/>
              </a:xfrm>
              <a:prstGeom prst="rect">
                <a:avLst/>
              </a:prstGeom>
              <a:blipFill>
                <a:blip r:embed="rId10"/>
                <a:stretch>
                  <a:fillRect l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0" y="1848550"/>
            <a:ext cx="6353175" cy="356235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29860">
            <a:off x="572189" y="8474184"/>
            <a:ext cx="2228134" cy="13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3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05800" y="441333"/>
            <a:ext cx="1683043" cy="762000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7171305" y="1322854"/>
                <a:ext cx="10735695" cy="8697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40000"/>
                  </a:lnSpc>
                </a:pPr>
                <a:r>
                  <a:rPr lang="en-US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tứ giác </a:t>
                </a:r>
                <a:r>
                  <a:rPr lang="en-US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BMDN </a:t>
                </a:r>
                <a:r>
                  <a:rPr lang="en-US" sz="35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5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5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NB</m:t>
                            </m:r>
                            <m: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MD</m:t>
                            </m:r>
                          </m:e>
                          <m:e>
                            <m: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NB</m:t>
                            </m:r>
                            <m: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MD</m:t>
                            </m:r>
                          </m:e>
                        </m:eqArr>
                      </m:e>
                    </m:d>
                  </m:oMath>
                </a14:m>
                <a:endParaRPr lang="en-US" sz="35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40000"/>
                  </a:lnSpc>
                </a:pPr>
                <a:r>
                  <a:rPr lang="en-US" sz="3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BMDN là hình bình hành</a:t>
                </a:r>
                <a:r>
                  <a:rPr lang="en-US" sz="35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35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5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BM</m:t>
                            </m:r>
                            <m: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DN</m:t>
                            </m:r>
                          </m:e>
                          <m:e>
                            <m: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BM</m:t>
                            </m:r>
                            <m: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5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DN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40000"/>
                  </a:lnSpc>
                  <a:defRPr/>
                </a:pPr>
                <a:r>
                  <a:rPr lang="en-US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 E là trọng tâm của </a:t>
                </a:r>
                <a14:m>
                  <m:oMath xmlns:m="http://schemas.openxmlformats.org/officeDocument/2006/math">
                    <m:r>
                      <a:rPr lang="en-US" sz="35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ABD nên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5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EN</m:t>
                    </m:r>
                    <m:r>
                      <a:rPr lang="en-US" sz="35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5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35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DN</m:t>
                    </m:r>
                  </m:oMath>
                </a14:m>
                <a:endParaRPr lang="en-US" sz="35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40000"/>
                  </a:lnSpc>
                  <a:defRPr/>
                </a:pPr>
                <a:r>
                  <a:rPr lang="en-US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    F là trọng tâm của </a:t>
                </a:r>
                <a14:m>
                  <m:oMath xmlns:m="http://schemas.openxmlformats.org/officeDocument/2006/math">
                    <m:r>
                      <a:rPr lang="en-US" sz="35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BCD nên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5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FM</m:t>
                    </m:r>
                    <m:r>
                      <a:rPr lang="en-US" sz="35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5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35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BM</m:t>
                    </m:r>
                  </m:oMath>
                </a14:m>
                <a:r>
                  <a:rPr lang="en-US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5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40000"/>
                  </a:lnSpc>
                  <a:defRPr/>
                </a:pPr>
                <a:r>
                  <a:rPr lang="nl-NL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DN = BM (cmt) </a:t>
                </a:r>
                <a:r>
                  <a:rPr lang="en-US" sz="35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5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EN = </a:t>
                </a:r>
                <a:r>
                  <a:rPr lang="nl-NL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FM</a:t>
                </a:r>
                <a:r>
                  <a:rPr lang="nl-NL" sz="35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30480" marR="30480" lvl="0" algn="just">
                  <a:lnSpc>
                    <a:spcPct val="140000"/>
                  </a:lnSpc>
                  <a:defRPr/>
                </a:pPr>
                <a:r>
                  <a:rPr lang="nl-NL" sz="35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:r>
                  <a:rPr lang="nl-NL" sz="35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 giác </a:t>
                </a:r>
                <a:r>
                  <a:rPr lang="nl-NL" sz="35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EMFN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5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5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EN</m:t>
                            </m:r>
                            <m:r>
                              <a:rPr lang="en-US" sz="35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5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FM</m:t>
                            </m:r>
                          </m:e>
                          <m:e>
                            <m:r>
                              <a:rPr lang="en-US" sz="35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5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EN</m:t>
                            </m:r>
                            <m:r>
                              <a:rPr lang="en-US" sz="35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lang="en-US" sz="35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FM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(do BM // DN)</a:t>
                </a:r>
                <a:endParaRPr lang="en-US" sz="35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4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35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EMFN là hình </a:t>
                </a:r>
                <a:r>
                  <a:rPr lang="en-US" sz="3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 </a:t>
                </a:r>
                <a:r>
                  <a:rPr lang="en-US" sz="35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3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5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305" y="1322854"/>
                <a:ext cx="10735695" cy="8697446"/>
              </a:xfrm>
              <a:prstGeom prst="rect">
                <a:avLst/>
              </a:prstGeom>
              <a:blipFill>
                <a:blip r:embed="rId10"/>
                <a:stretch>
                  <a:fillRect l="-1362" b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0" y="1848550"/>
            <a:ext cx="6353175" cy="356235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29860">
            <a:off x="572189" y="8474184"/>
            <a:ext cx="2228134" cy="13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1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723583" y="6195683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520473" y="337049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2526" y="2407382"/>
            <a:ext cx="166878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>
                <a:ea typeface="Calibri" panose="020F0502020204030204" pitchFamily="34" charset="0"/>
                <a:cs typeface="Times New Roman" panose="02020603050405020304" pitchFamily="18" charset="0"/>
              </a:rPr>
              <a:t>Cho tam giác ABC cân tại A. Gọi H, D lần lượt là trung điểm của các cạnh BC và </a:t>
            </a:r>
            <a:r>
              <a:rPr lang="vi-VN" sz="3800"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vi-VN" sz="380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Chứng minh rằng tứ giác ADHC là hình </a:t>
            </a: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thang</a:t>
            </a:r>
            <a:r>
              <a:rPr lang="en-US" sz="38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Gọi E là điểm đối xứng với H qua D. Chứng minh rằng tứ giác AHBE là hình chữ </a:t>
            </a: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38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Tia CD cắt AH tại M và cắt BE tại N. Chứng minh rằng tứ giác AMBN là hình bình hành.</a:t>
            </a:r>
            <a:endParaRPr lang="en-US" sz="3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423424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lang="fr-FR" sz="40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8</a:t>
            </a:r>
            <a:r>
              <a:rPr lang="fr-FR" sz="40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3409384" y="6333907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09821" y="5715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8" y="2079207"/>
            <a:ext cx="6275754" cy="4191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837947" y="1152748"/>
                <a:ext cx="10820400" cy="810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ABC cân tại A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̂"/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ABC</m:t>
                                </m:r>
                              </m:e>
                            </m:acc>
                            <m: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ACB</m:t>
                                </m:r>
                              </m:e>
                            </m:acc>
                          </m:e>
                          <m:e>
                            <m: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  <m: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AC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Vì AB = AC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 nằm trên đường trung trực của BC.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Vì H là trung điểm của BC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H nằm trên đường trung trực của BC.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đó AH là đường trung trực của BC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AH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AHB vuông tại H có: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HD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 đường trung tuyến ứng với cạnh huyền AB 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đó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HD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DB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DA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947" y="1152748"/>
                <a:ext cx="10820400" cy="8105552"/>
              </a:xfrm>
              <a:prstGeom prst="rect">
                <a:avLst/>
              </a:prstGeom>
              <a:blipFill>
                <a:blip r:embed="rId10"/>
                <a:stretch>
                  <a:fillRect l="-1746" r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5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3409384" y="6333907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09821" y="5715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8" y="2079207"/>
            <a:ext cx="6275754" cy="4191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858000" y="1714500"/>
                <a:ext cx="10820400" cy="5902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giác DBH có DB = DH nên là tam giác cân tại D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DBH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DHB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hay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DHB</m:t>
                        </m:r>
                      </m:e>
                    </m:acc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  <m:r>
                      <a:rPr lang="nl-NL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ACB</m:t>
                        </m:r>
                      </m:e>
                    </m:acc>
                  </m:oMath>
                </a14:m>
                <a:r>
                  <a:rPr lang="nl-NL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(cmt)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DHB</m:t>
                        </m:r>
                      </m:e>
                    </m:acc>
                    <m:r>
                      <a:rPr lang="nl-NL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ACB</m:t>
                        </m:r>
                      </m:e>
                    </m:acc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Mà hai góc này ở vị trí đồng vị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DH</m:t>
                    </m:r>
                    <m:r>
                      <a:rPr lang="nl-NL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nl-NL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tứ giác </a:t>
                </a:r>
                <a:r>
                  <a:rPr lang="nl-NL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ADHC </a:t>
                </a:r>
                <a:r>
                  <a:rPr lang="nl-NL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 </a:t>
                </a: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DH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// AC 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ADHC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 hình thang.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714500"/>
                <a:ext cx="10820400" cy="5902385"/>
              </a:xfrm>
              <a:prstGeom prst="rect">
                <a:avLst/>
              </a:prstGeom>
              <a:blipFill>
                <a:blip r:embed="rId10"/>
                <a:stretch>
                  <a:fillRect l="-1690" r="-1634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6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3409384" y="6333907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09821" y="5715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8" y="2079207"/>
            <a:ext cx="6275754" cy="4191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239000" y="1633327"/>
                <a:ext cx="10820400" cy="7496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) Do E là điểm đối xứng với H qua D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D là trung điểm của HE.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Xét tứ giác AHBE có: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 là trung điểm của AB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 là trung điểm của HE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Mà AB cắt HE tại D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AHBE là hình bình hành.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Mà 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AHB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AH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Hình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bình hành AHBE là hình chữ nhật.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633327"/>
                <a:ext cx="10820400" cy="7496668"/>
              </a:xfrm>
              <a:prstGeom prst="rect">
                <a:avLst/>
              </a:prstGeom>
              <a:blipFill>
                <a:blip r:embed="rId10"/>
                <a:stretch>
                  <a:fillRect l="-1746" b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3409384" y="6333907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09821" y="5715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8" y="2079207"/>
            <a:ext cx="6275754" cy="4191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467600" y="1421996"/>
                <a:ext cx="10820400" cy="836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AHBE là hình chữ nhật 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AH // BE hay MH // NE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 ra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MHD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NED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(so le trong).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MHD và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NED có: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MHD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NED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(cmt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DH = DE (do E là điểm đối xứng với H qua D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HDM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EDN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(đối đỉnh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MHD =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NED (g.c.g)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DM = DN (hai cạnh tương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Hay D là trung điểm của NM.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1421996"/>
                <a:ext cx="10820400" cy="8367547"/>
              </a:xfrm>
              <a:prstGeom prst="rect">
                <a:avLst/>
              </a:prstGeom>
              <a:blipFill>
                <a:blip r:embed="rId10"/>
                <a:stretch>
                  <a:fillRect l="-1690" b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4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53216" y="5538907"/>
            <a:ext cx="12427462" cy="166199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CUỐI </a:t>
            </a:r>
            <a:r>
              <a:rPr kumimoji="0" lang="en-US" sz="7200" b="1" i="0" u="none" strike="noStrike" kern="1200" cap="none" spc="0" normalizeH="0" noProof="0" smtClean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 </a:t>
            </a:r>
            <a:r>
              <a:rPr kumimoji="0" lang="en-US" sz="7200" b="1" i="0" u="none" strike="noStrike" kern="1200" cap="none" spc="0" normalizeH="0" noProof="0" smtClean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2154" y="1296501"/>
            <a:ext cx="16049586" cy="3313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7200" b="1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CHƯƠNG 3. ĐỊNH LÝ PYTHAGORE.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7200" b="1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CÁC LOẠI TỨ GIÁC THƯỜNG GẶP</a:t>
            </a:r>
            <a:endParaRPr lang="vi-VN" sz="7200" b="1">
              <a:solidFill>
                <a:schemeClr val="tx2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3409384" y="6333907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09821" y="5715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8" y="2079207"/>
            <a:ext cx="6275754" cy="4191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467600" y="1794600"/>
                <a:ext cx="10820400" cy="4760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tứ giác AMBN có: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 là trung điểm của AB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 là trung điểm của NM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AB cắt NM tại D 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AMBN là hình bình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1794600"/>
                <a:ext cx="10820400" cy="4760214"/>
              </a:xfrm>
              <a:prstGeom prst="rect">
                <a:avLst/>
              </a:prstGeom>
              <a:blipFill>
                <a:blip r:embed="rId10"/>
                <a:stretch>
                  <a:fillRect l="-1690" b="-3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21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2988">
            <a:off x="16265157" y="354226"/>
            <a:ext cx="1949759" cy="1162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 flipH="1">
            <a:off x="17081906" y="8766055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26168" y="723900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10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8</a:t>
            </a:r>
            <a:r>
              <a:rPr kumimoji="0" lang="fr-FR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28925"/>
            <a:ext cx="16535400" cy="782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 tam giác ABC vuông tại A (AB &lt; AC). Gọi M, N, E lần lượt là trung điểm của AB, AC, </a:t>
            </a: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vi-VN" sz="38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a) Chứng minh rằng tứ giác ANEB là hình thang </a:t>
            </a: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vi-VN" sz="38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80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b) Chứng minh rằng tứ giác ANEM là hình chữ </a:t>
            </a: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vi-VN" sz="38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80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c) Qua M kẻ đường thẳng song song với BN cắt tia EN tại F. Chứng minh rằng tứ giác AFCE là hình </a:t>
            </a: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thoi</a:t>
            </a:r>
            <a:r>
              <a:rPr lang="vi-VN" sz="38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80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d) Gọi D là điểm đối xứng của E qua M. Chứng minh rằng A là trung điểm của DF.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2988">
            <a:off x="16265157" y="354226"/>
            <a:ext cx="1949759" cy="1162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 flipH="1">
            <a:off x="17081906" y="8766055"/>
            <a:ext cx="1082759" cy="16100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09821" y="5715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62" y="1650386"/>
            <a:ext cx="8256617" cy="49131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2365" y="1888337"/>
                <a:ext cx="9144000" cy="37123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Xét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vuông tại A có:</a:t>
                </a: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6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 là đường trung tuyến ứng với cạnh huyền BC </a:t>
                </a: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6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AE</m:t>
                    </m:r>
                    <m:r>
                      <a:rPr lang="en-US" sz="36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EB</m:t>
                    </m:r>
                    <m:r>
                      <a:rPr lang="en-US" sz="36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EC</m:t>
                    </m:r>
                    <m:r>
                      <a:rPr lang="en-US" sz="36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BC</m:t>
                    </m:r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65" y="1888337"/>
                <a:ext cx="9144000" cy="3712363"/>
              </a:xfrm>
              <a:prstGeom prst="rect">
                <a:avLst/>
              </a:prstGeom>
              <a:blipFill>
                <a:blip r:embed="rId11"/>
                <a:stretch>
                  <a:fillRect l="-1733" r="-1667" b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72365" y="5753100"/>
                <a:ext cx="13844379" cy="349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EA = EC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nằm trên đường trung trực của AC.</a:t>
                </a:r>
              </a:p>
              <a:p>
                <a:pPr marL="30480" marR="30480"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N là trung điểm của AC </a:t>
                </a:r>
                <a:endParaRPr lang="en-US" sz="36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nằm trên đường trung trực của AC.</a:t>
                </a:r>
              </a:p>
              <a:p>
                <a:pPr marL="30480" marR="30480"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EN là đường trung trực của đoạn thẳng AC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EN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AC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65" y="5753100"/>
                <a:ext cx="13844379" cy="3493264"/>
              </a:xfrm>
              <a:prstGeom prst="rect">
                <a:avLst/>
              </a:prstGeom>
              <a:blipFill>
                <a:blip r:embed="rId12"/>
                <a:stretch>
                  <a:fillRect l="-1145" b="-2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96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2988">
            <a:off x="16265157" y="354226"/>
            <a:ext cx="1949759" cy="1162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 flipH="1">
            <a:off x="17081906" y="8766055"/>
            <a:ext cx="1082759" cy="16100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09821" y="5715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62" y="1650386"/>
            <a:ext cx="8256617" cy="49131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09821" y="1647854"/>
                <a:ext cx="13844379" cy="5810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nl-NL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BA</m:t>
                            </m:r>
                            <m:r>
                              <a:rPr lang="nl-NL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⊥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AC</m:t>
                            </m:r>
                          </m:e>
                          <m:e>
                            <m:r>
                              <a:rPr lang="nl-NL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EN</m:t>
                            </m:r>
                            <m:r>
                              <a:rPr lang="nl-NL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⊥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AC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nl-NL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 // EN.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nl-NL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:r>
                  <a:rPr lang="nl-NL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 giác </a:t>
                </a:r>
                <a:r>
                  <a:rPr lang="nl-NL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ANEB </a:t>
                </a:r>
                <a:r>
                  <a:rPr lang="nl-NL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BA</m:t>
                    </m:r>
                    <m:r>
                      <a:rPr lang="nl-NL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EN</m:t>
                    </m:r>
                  </m:oMath>
                </a14:m>
                <a:endParaRPr lang="en-US" sz="36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ANEB là hình thang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BAN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30480" marR="30480"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thang ANEB là hình thang vuông.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21" y="1647854"/>
                <a:ext cx="13844379" cy="5810950"/>
              </a:xfrm>
              <a:prstGeom prst="rect">
                <a:avLst/>
              </a:prstGeom>
              <a:blipFill>
                <a:blip r:embed="rId11"/>
                <a:stretch>
                  <a:fillRect l="-1100" b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06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2988">
            <a:off x="16265157" y="354226"/>
            <a:ext cx="1949759" cy="1162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 flipH="1">
            <a:off x="17081906" y="8766055"/>
            <a:ext cx="1082759" cy="16100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09821" y="5715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62" y="1650386"/>
            <a:ext cx="8256617" cy="49131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09821" y="1866900"/>
                <a:ext cx="13844379" cy="7860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Vì EA 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EB</a:t>
                </a: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nằm trên đường trung trực của AB.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M là trung điểm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</a:t>
                </a: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nằm trên đường trung trực của AB.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EM là đường trung trực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</a:t>
                </a: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EM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AME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tứ giác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ANEM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MAN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ANE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AME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ANEM là hình chữ nhật.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21" y="1866900"/>
                <a:ext cx="13844379" cy="7860550"/>
              </a:xfrm>
              <a:prstGeom prst="rect">
                <a:avLst/>
              </a:prstGeom>
              <a:blipFill>
                <a:blip r:embed="rId11"/>
                <a:stretch>
                  <a:fillRect l="-1100" b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33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2988">
            <a:off x="16265157" y="354226"/>
            <a:ext cx="1949759" cy="1162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 flipH="1">
            <a:off x="17081906" y="8766055"/>
            <a:ext cx="1082759" cy="16100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09821" y="5715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62" y="1650386"/>
            <a:ext cx="8256617" cy="49131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14621" y="1849141"/>
                <a:ext cx="13844379" cy="7942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 giác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BMFN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FM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BN</m:t>
                            </m:r>
                          </m:e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MB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NF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(do AB // EN)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BMFN là hình bình hành.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MB = NF.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AM = MB (do M là trung điểm AB) 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EN (do ANEM là hình chữ nhật)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EN = NF 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N là trung điểm của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EF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21" y="1849141"/>
                <a:ext cx="13844379" cy="7942559"/>
              </a:xfrm>
              <a:prstGeom prst="rect">
                <a:avLst/>
              </a:prstGeom>
              <a:blipFill>
                <a:blip r:embed="rId11"/>
                <a:stretch>
                  <a:fillRect l="-1100" b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02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2988">
            <a:off x="16265157" y="354226"/>
            <a:ext cx="1949759" cy="1162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 flipH="1">
            <a:off x="17081906" y="8766055"/>
            <a:ext cx="1082759" cy="16100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09821" y="5715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62" y="1650386"/>
            <a:ext cx="8256617" cy="49131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143000" y="1943100"/>
                <a:ext cx="13844379" cy="5206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 giác AFCE có: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 là trung điểm của AC 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  là trung điểm của EF 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AC cắt EF tại N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⇒ 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AFCE là hình bình hành.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EF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⊥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AC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AFCE là hình thoi.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943100"/>
                <a:ext cx="13844379" cy="5206554"/>
              </a:xfrm>
              <a:prstGeom prst="rect">
                <a:avLst/>
              </a:prstGeom>
              <a:blipFill>
                <a:blip r:embed="rId11"/>
                <a:stretch>
                  <a:fillRect l="-1145" b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57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2988">
            <a:off x="16265157" y="354226"/>
            <a:ext cx="1949759" cy="1162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 flipH="1">
            <a:off x="17081906" y="8766055"/>
            <a:ext cx="1082759" cy="16100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09821" y="5715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62" y="1650386"/>
            <a:ext cx="8256617" cy="49131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17842" y="1714500"/>
                <a:ext cx="13844379" cy="7954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AFCE là hình thoi (câu c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AF // CE và AF = CE.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CMTT câu c, ta cũng có ADBE là hình thoi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AD</m:t>
                            </m:r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BE</m:t>
                            </m:r>
                          </m:e>
                          <m:e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AD</m:t>
                            </m:r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BE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AF</m:t>
                            </m:r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BC</m:t>
                            </m:r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n-US" sz="3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3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do</m:t>
                                </m:r>
                                <m:r>
                                  <a:rPr kumimoji="0" lang="en-US" sz="3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3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AF</m:t>
                                </m:r>
                                <m:r>
                                  <a:rPr kumimoji="0" lang="en-US" sz="3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 //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3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CE</m:t>
                                </m:r>
                              </m:e>
                            </m:d>
                          </m:e>
                          <m:e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AD</m:t>
                            </m:r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BC</m:t>
                            </m:r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n-US" sz="3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3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do</m:t>
                                </m:r>
                                <m:r>
                                  <a:rPr kumimoji="0" lang="en-US" sz="3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3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AD</m:t>
                                </m:r>
                                <m:r>
                                  <a:rPr kumimoji="0" lang="en-US" sz="3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 //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3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BE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tiên đề Euclid ta có: AD và AF trùng nhau 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ba điểm F, A, D thẳng hàng   (1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42" y="1714500"/>
                <a:ext cx="13844379" cy="7954742"/>
              </a:xfrm>
              <a:prstGeom prst="rect">
                <a:avLst/>
              </a:prstGeom>
              <a:blipFill>
                <a:blip r:embed="rId11"/>
                <a:stretch>
                  <a:fillRect l="-1145" b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4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2988">
            <a:off x="16265157" y="354226"/>
            <a:ext cx="1949759" cy="1162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 flipH="1">
            <a:off x="17081906" y="8766055"/>
            <a:ext cx="1082759" cy="161005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09821" y="5715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62" y="1650386"/>
            <a:ext cx="8256617" cy="49131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09821" y="1673211"/>
                <a:ext cx="9119979" cy="443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AF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CE</m:t>
                            </m:r>
                          </m:e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AD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CE = BE (do E là trung điểm của BC)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AF = AD (2)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và (2) ta có A là trung điểm của DF.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21" y="1673211"/>
                <a:ext cx="9119979" cy="4439036"/>
              </a:xfrm>
              <a:prstGeom prst="rect">
                <a:avLst/>
              </a:prstGeom>
              <a:blipFill>
                <a:blip r:embed="rId11"/>
                <a:stretch>
                  <a:fillRect l="-1670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76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17227713" y="8973016"/>
            <a:ext cx="901830" cy="10006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7198175" y="636538"/>
            <a:ext cx="4266198" cy="115416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5000" b="1" i="0" u="none" strike="noStrike" kern="120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8482" y="3393839"/>
            <a:ext cx="16605585" cy="57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600">
                <a:ea typeface="Calibri" panose="020F0502020204030204" pitchFamily="34" charset="0"/>
                <a:cs typeface="Times New Roman" panose="02020603050405020304" pitchFamily="18" charset="0"/>
              </a:rPr>
              <a:t>Cho hình bình hành ABCD có AB = 2AD. Gọi E và F lần lượt là trung điểm của AB và CD, I là giao điểm của AF và DE, K là giao điểm của BF và </a:t>
            </a:r>
            <a:r>
              <a:rPr lang="vi-VN" sz="3600"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vi-VN" sz="360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600">
                <a:ea typeface="Calibri" panose="020F0502020204030204" pitchFamily="34" charset="0"/>
                <a:cs typeface="Times New Roman" panose="02020603050405020304" pitchFamily="18" charset="0"/>
              </a:rPr>
              <a:t>a) Chứng minh rằng tứ giác AECF là hình bình </a:t>
            </a:r>
            <a:r>
              <a:rPr lang="vi-VN" sz="3600"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360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600">
                <a:ea typeface="Calibri" panose="020F0502020204030204" pitchFamily="34" charset="0"/>
                <a:cs typeface="Times New Roman" panose="02020603050405020304" pitchFamily="18" charset="0"/>
              </a:rPr>
              <a:t>b) Tứ giác AEFD là hình gì? Vì </a:t>
            </a:r>
            <a:r>
              <a:rPr lang="vi-VN" sz="3600"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vi-VN" sz="360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600">
                <a:ea typeface="Calibri" panose="020F0502020204030204" pitchFamily="34" charset="0"/>
                <a:cs typeface="Times New Roman" panose="02020603050405020304" pitchFamily="18" charset="0"/>
              </a:rPr>
              <a:t>c) Chứng minh rằng tứ giác EIFK là hình chữ </a:t>
            </a:r>
            <a:r>
              <a:rPr lang="vi-VN" sz="3600"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vi-VN" sz="360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600">
                <a:ea typeface="Calibri" panose="020F0502020204030204" pitchFamily="34" charset="0"/>
                <a:cs typeface="Times New Roman" panose="02020603050405020304" pitchFamily="18" charset="0"/>
              </a:rPr>
              <a:t>d) Tìm điều kiện của hình bình hành ABCD để tứ giác EIFK là hình vuông.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482" y="2476500"/>
            <a:ext cx="5831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11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8</a:t>
            </a:r>
            <a:r>
              <a:rPr kumimoji="0" lang="fr-FR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401917" y="2044425"/>
            <a:ext cx="15188458" cy="48078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3547388" y="74011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 m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5432155" y="7408571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B.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m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401917" y="74011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m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340" y="7401157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 m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917859" y="7582993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666833" y="756024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683809" y="7567780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607482" y="7567780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1040" y="2056885"/>
            <a:ext cx="141058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</a:rPr>
              <a:t>Bạn Nam dùng 6 đoạn tre vót thẳng để làm khung diều hình thoi. Trong đó có 2 đoạn tre dài 60 cm và 80 cm để làm hai đường chéo của cái diều, 4 đoạn tre còn lại là 4 cạnh của cái diều. Khi đó tổng độ dài 4 đoạn tre dùng làm cạnh của cái diều hình thoi là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272993" y="8568533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3565" y="300525"/>
            <a:ext cx="1566235" cy="880575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733280" y="1104900"/>
                <a:ext cx="10630920" cy="8793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ABCD là hình bình hành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AB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CD</m:t>
                            </m:r>
                          </m:e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AB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CD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E là trung điểm của AB nên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EA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EB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 F là trung điểm của CD nên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FC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FD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CD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AB = CD (cmt).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EA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EB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FC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FD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 giác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AECF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EA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FC</m:t>
                            </m:r>
                          </m:e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EA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FC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(do AB // CD)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AECF là hình bình hành.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280" y="1104900"/>
                <a:ext cx="10630920" cy="8793689"/>
              </a:xfrm>
              <a:prstGeom prst="rect">
                <a:avLst/>
              </a:prstGeom>
              <a:blipFill>
                <a:blip r:embed="rId12"/>
                <a:stretch>
                  <a:fillRect l="-1491" b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Bài 11 trang 89 Toán 8 Tập 1 Chân trời sáng tạo | Giải Toán 8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8300"/>
            <a:ext cx="6629400" cy="3463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2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272993" y="8568533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3565" y="300525"/>
            <a:ext cx="1566235" cy="880575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924800" y="1790700"/>
                <a:ext cx="9334500" cy="6228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Xét tứ giác AEFD có: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AE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DF</m:t>
                            </m:r>
                          </m:e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AE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DF</m:t>
                            </m:r>
                            <m:d>
                              <m:dPr>
                                <m:ctrlPr>
                                  <a:rPr lang="en-US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do</m:t>
                                </m:r>
                                <m:r>
                                  <a:rPr lang="en-US" sz="36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6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AB</m:t>
                                </m:r>
                                <m:r>
                                  <a:rPr lang="en-US" sz="36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 //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6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CD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AEFD là hình bình hành.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 khác AB = 2AD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AD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AE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đó hình bình hành AEFD là hình thoi.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790700"/>
                <a:ext cx="9334500" cy="6228115"/>
              </a:xfrm>
              <a:prstGeom prst="rect">
                <a:avLst/>
              </a:prstGeom>
              <a:blipFill>
                <a:blip r:embed="rId12"/>
                <a:stretch>
                  <a:fillRect l="-1633" b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Bài 11 trang 89 Toán 8 Tập 1 Chân trời sáng tạo | Giải Toán 8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8300"/>
            <a:ext cx="6629400" cy="3463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272993" y="8568533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3565" y="300525"/>
            <a:ext cx="1566235" cy="880575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391400" y="1790700"/>
                <a:ext cx="10439400" cy="7662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Do AEFD là hình thoi (câu c) nên ta có: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AF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DE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EIF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ED là đường phân giác của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AEF</a:t>
                </a: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DEF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AEF</m:t>
                        </m:r>
                      </m:e>
                    </m:acc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CMTT câu c ta cũng có tứ giác BEFC là hình thoi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BF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CE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suy ra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EKF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EC là đường phân giác của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BEF</a:t>
                </a: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CEF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BEF</m:t>
                        </m:r>
                      </m:e>
                    </m:acc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790700"/>
                <a:ext cx="10439400" cy="7662290"/>
              </a:xfrm>
              <a:prstGeom prst="rect">
                <a:avLst/>
              </a:prstGeom>
              <a:blipFill>
                <a:blip r:embed="rId12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Bài 11 trang 89 Toán 8 Tập 1 Chân trời sáng tạo | Giải Toán 8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8300"/>
            <a:ext cx="6629400" cy="3463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4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272993" y="8568533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3565" y="300525"/>
            <a:ext cx="1566235" cy="880575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543800" y="1792613"/>
                <a:ext cx="10134600" cy="7769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IEK</m:t>
                        </m:r>
                      </m:e>
                    </m:acc>
                    <m:r>
                      <a:rPr lang="en-US" sz="3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DEF</m:t>
                        </m:r>
                      </m:e>
                    </m:acc>
                    <m:r>
                      <a:rPr lang="en-US" sz="3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CEF</m:t>
                        </m:r>
                      </m:e>
                    </m:acc>
                  </m:oMath>
                </a14:m>
                <a:endParaRPr lang="en-US" sz="36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AEF</m:t>
                        </m:r>
                      </m:e>
                    </m:acc>
                    <m:r>
                      <a:rPr lang="en-US" sz="3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BEF</m:t>
                        </m:r>
                      </m:e>
                    </m:acc>
                    <m:r>
                      <a:rPr lang="en-US" sz="3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AEF</m:t>
                            </m:r>
                          </m:e>
                        </m:acc>
                        <m: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BEF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AEF</m:t>
                        </m:r>
                      </m:e>
                    </m:acc>
                    <m:r>
                      <a:rPr lang="en-US" sz="3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BEF</m:t>
                        </m:r>
                      </m:e>
                    </m:acc>
                    <m:r>
                      <a:rPr lang="en-US" sz="3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kề bù)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IEK</m:t>
                        </m:r>
                      </m:e>
                    </m:acc>
                    <m:r>
                      <a:rPr lang="en-US" sz="3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DEF</m:t>
                        </m:r>
                      </m:e>
                    </m:acc>
                    <m:r>
                      <a:rPr lang="en-US" sz="3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CEF</m:t>
                        </m:r>
                      </m:e>
                    </m:acc>
                    <m:r>
                      <a:rPr lang="en-US" sz="3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.180°=90°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Xét tứ giác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EIFK 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̂"/>
                                <m:ctrlPr>
                                  <a:rPr lang="en-US" sz="36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i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EIF</m:t>
                                </m:r>
                              </m:e>
                            </m:acc>
                            <m:r>
                              <a:rPr lang="en-US" sz="36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=90°</m:t>
                            </m:r>
                          </m:e>
                          <m:e>
                            <m:r>
                              <a:rPr lang="en-US" sz="36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̂"/>
                                <m:ctrlPr>
                                  <a:rPr lang="en-US" sz="36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i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EKF</m:t>
                                </m:r>
                              </m:e>
                            </m:acc>
                            <m:r>
                              <a:rPr lang="en-US" sz="36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=90°</m:t>
                            </m:r>
                          </m:e>
                          <m:e>
                            <m:r>
                              <a:rPr lang="en-US" sz="36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̂"/>
                                <m:ctrlPr>
                                  <a:rPr lang="en-US" sz="36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i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IEK</m:t>
                                </m:r>
                              </m:e>
                            </m:acc>
                            <m:r>
                              <a:rPr lang="en-US" sz="36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=90°</m:t>
                            </m:r>
                          </m:e>
                        </m:eqArr>
                      </m:e>
                    </m:d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EIFK là hình chữ nhật.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792613"/>
                <a:ext cx="10134600" cy="7769691"/>
              </a:xfrm>
              <a:prstGeom prst="rect">
                <a:avLst/>
              </a:prstGeom>
              <a:blipFill>
                <a:blip r:embed="rId12"/>
                <a:stretch>
                  <a:fillRect l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Bài 11 trang 89 Toán 8 Tập 1 Chân trời sáng tạo | Giải Toán 8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8300"/>
            <a:ext cx="6629400" cy="3463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8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272993" y="8568533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3565" y="300525"/>
            <a:ext cx="1566235" cy="880575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239000" y="1790700"/>
                <a:ext cx="10668000" cy="7085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Theo câu c, tứ giác EIFK là hình chữ nhật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để tứ giác EIFK là hình vuông thì IE = IF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1)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hình thoi AEFD có: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 là trung điểm của AF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 là trung điểm của DE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AF cắt DE tại I</a:t>
                </a:r>
                <a:r>
                  <a:rPr lang="en-US" sz="36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IA</m:t>
                            </m:r>
                            <m:r>
                              <a:rPr lang="nl-NL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IF</m:t>
                            </m:r>
                          </m:e>
                          <m:e>
                            <m:r>
                              <a:rPr lang="nl-NL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ID</m:t>
                            </m:r>
                            <m:r>
                              <a:rPr lang="nl-NL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IE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và (2) suy ra IA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ID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790700"/>
                <a:ext cx="10668000" cy="7085914"/>
              </a:xfrm>
              <a:prstGeom prst="rect">
                <a:avLst/>
              </a:prstGeom>
              <a:blipFill>
                <a:blip r:embed="rId12"/>
                <a:stretch>
                  <a:fillRect l="-1486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Bài 11 trang 89 Toán 8 Tập 1 Chân trời sáng tạo | Giải Toán 8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8300"/>
            <a:ext cx="6629400" cy="3463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8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272993" y="8568533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3565" y="300525"/>
            <a:ext cx="1566235" cy="880575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162800" y="1789940"/>
                <a:ext cx="10668000" cy="7835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IAD </a:t>
                </a: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u="none" strike="noStrike" kern="120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IA </a:t>
                </a: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ID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⇒∆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IAD cân tại I (DHNB)</a:t>
                </a:r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AID</m:t>
                        </m:r>
                      </m:e>
                    </m:acc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AF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DE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IAD vuông cân tại I</a:t>
                </a:r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IAD</m:t>
                        </m:r>
                      </m:e>
                    </m:acc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=45°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 khác AEFD là hình thoi (câu c)</a:t>
                </a:r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AF là đường phân giác của góc EAD</a:t>
                </a:r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EAD</m:t>
                        </m:r>
                      </m:e>
                    </m:acc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̂"/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IAD</m:t>
                        </m:r>
                      </m:e>
                    </m:acc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=2.45°=90°</m:t>
                    </m:r>
                  </m:oMath>
                </a14:m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</a:t>
                </a: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BAD</m:t>
                        </m:r>
                      </m:e>
                    </m:acc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để tứ giác EIFK là hình vuông thì hình bình hành ABCD cần thêm điều kiện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BAD</m:t>
                        </m:r>
                      </m:e>
                    </m:acc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ABCD là hình chữ nhật.</a:t>
                </a:r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789940"/>
                <a:ext cx="10668000" cy="7835863"/>
              </a:xfrm>
              <a:prstGeom prst="rect">
                <a:avLst/>
              </a:prstGeom>
              <a:blipFill>
                <a:blip r:embed="rId12"/>
                <a:stretch>
                  <a:fillRect l="-1429" r="-1429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Bài 11 trang 89 Toán 8 Tập 1 Chân trời sáng tạo | Giải Toán 8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8300"/>
            <a:ext cx="6629400" cy="3463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15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9750" y="7976396"/>
            <a:ext cx="4240207" cy="4240207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7021198" y="321172"/>
            <a:ext cx="4266198" cy="115416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24538" y="2540521"/>
                <a:ext cx="17259518" cy="7555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bình hành ABCD có AD = 2AB. Từ C vẽ CE vuông góc với AB tại E. Nối E với trung điểm M của AD. Từ M vẽ MF vuông góc với CE tại F, MF cắt BC tại N.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Tứ giác MNCD là hình gì?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Chứng minh tam giác EMC cân tại 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Chứng minh rằng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/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BAD</m:t>
                        </m:r>
                      </m:e>
                    </m:acc>
                    <m:r>
                      <a:rPr lang="en-US" sz="3600" i="0">
                        <a:effectLst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600">
                            <a:effectLst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effectLst/>
                            <a:latin typeface="Cambria Math" panose="02040503050406030204" pitchFamily="18" charset="0"/>
                          </a:rPr>
                          <m:t>AEM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 </a:t>
                </a:r>
                <a:r>
                  <a:rPr lang="vi-VN" sz="3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dẫn: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Chứng minh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EN</m:t>
                    </m:r>
                    <m:r>
                      <a:rPr lang="vi-VN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NC</m:t>
                    </m:r>
                    <m:r>
                      <a:rPr lang="vi-VN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NB</m:t>
                    </m:r>
                    <m:r>
                      <a:rPr lang="en-US" sz="3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endParaRPr lang="en-US" sz="36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 </a:t>
                </a:r>
                <a:r>
                  <a:rPr lang="vi-VN" sz="3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minh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AEM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CD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CD</m:t>
                        </m:r>
                      </m:e>
                    </m:acc>
                  </m:oMath>
                </a14:m>
                <a:endParaRPr lang="en-US" sz="360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38" y="2540521"/>
                <a:ext cx="17259518" cy="7555979"/>
              </a:xfrm>
              <a:prstGeom prst="rect">
                <a:avLst/>
              </a:prstGeom>
              <a:blipFill>
                <a:blip r:embed="rId6"/>
                <a:stretch>
                  <a:fillRect l="-1060" r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24538" y="1777079"/>
            <a:ext cx="5831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12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8</a:t>
            </a:r>
            <a:r>
              <a:rPr kumimoji="0" lang="fr-FR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943292" flipH="1" flipV="1">
            <a:off x="15239380" y="7863155"/>
            <a:ext cx="4987570" cy="5989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95400" y="-3059107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9750" y="7976396"/>
            <a:ext cx="4240207" cy="4240207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943292" flipH="1" flipV="1">
            <a:off x="15239380" y="7863155"/>
            <a:ext cx="4987570" cy="598943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263565" y="300525"/>
            <a:ext cx="1566235" cy="880575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485900"/>
            <a:ext cx="5953389" cy="40028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137357" y="1078244"/>
                <a:ext cx="10287000" cy="7418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ABCD là hình bình hành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AB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CD</m:t>
                            </m:r>
                          </m:e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AD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BC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AB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⊥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CE</m:t>
                            </m:r>
                          </m:e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MN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⊥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CE</m:t>
                            </m:r>
                          </m:e>
                        </m:eqArr>
                      </m:e>
                    </m:d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MN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AB // CD </a:t>
                </a:r>
                <a:r>
                  <a:rPr lang="en-US" sz="36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//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CD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tứ giác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MNCD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MN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CD</m:t>
                            </m:r>
                          </m:e>
                          <m:e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MD</m:t>
                            </m:r>
                            <m: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//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CN</m:t>
                            </m:r>
                            <m:d>
                              <m:dPr>
                                <m:ctrlPr>
                                  <a:rPr lang="en-US" sz="3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do</m:t>
                                </m:r>
                                <m:r>
                                  <a:rPr lang="en-US" sz="36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6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AD</m:t>
                                </m:r>
                                <m:r>
                                  <a:rPr lang="en-US" sz="36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 //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6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BC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MNCD là hình bình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357" y="1078244"/>
                <a:ext cx="10287000" cy="7418056"/>
              </a:xfrm>
              <a:prstGeom prst="rect">
                <a:avLst/>
              </a:prstGeom>
              <a:blipFill>
                <a:blip r:embed="rId8"/>
                <a:stretch>
                  <a:fillRect l="-1541" b="-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73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95400" y="-3059107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9750" y="7976396"/>
            <a:ext cx="4240207" cy="4240207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943292" flipH="1" flipV="1">
            <a:off x="15239380" y="7863155"/>
            <a:ext cx="4987570" cy="598943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263565" y="300525"/>
            <a:ext cx="1566235" cy="880575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485900"/>
            <a:ext cx="5953389" cy="40028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137357" y="1716775"/>
                <a:ext cx="10287000" cy="7236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M là trung điểm của AD 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MA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MD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AD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AD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=2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MD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AD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=2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AB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= MD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AB = CD (do ABCD là hình bình hành)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MD = CD.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 hành MNCD có MD = CD nên MNCD là hình thoi.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357" y="1716775"/>
                <a:ext cx="10287000" cy="7236725"/>
              </a:xfrm>
              <a:prstGeom prst="rect">
                <a:avLst/>
              </a:prstGeom>
              <a:blipFill>
                <a:blip r:embed="rId8"/>
                <a:stretch>
                  <a:fillRect l="-1541" r="-1482" b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31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95400" y="-3059107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9750" y="7976396"/>
            <a:ext cx="4240207" cy="4240207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943292" flipH="1" flipV="1">
            <a:off x="15239380" y="7863155"/>
            <a:ext cx="4987570" cy="598943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263565" y="300525"/>
            <a:ext cx="1566235" cy="880575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485900"/>
            <a:ext cx="5953389" cy="40028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010400" y="1639733"/>
                <a:ext cx="10886810" cy="6246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MNCD là hình thoi 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MD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CD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NC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MN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AD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(do AD =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BD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NC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BC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là trung điểm của BC.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EBC vuông tại E có: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EN là đường trung tuyến ứng với cạnh huyền BC 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EN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NB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NC</m:t>
                    </m:r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BC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639733"/>
                <a:ext cx="10886810" cy="6246967"/>
              </a:xfrm>
              <a:prstGeom prst="rect">
                <a:avLst/>
              </a:prstGeom>
              <a:blipFill>
                <a:blip r:embed="rId8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50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739659" y="6229908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11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659" y="6229908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566168" y="6221980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65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168" y="6221980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3411200" y="6222101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12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6222101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5677810" y="6240446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810" y="6240446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110130" y="6411744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676116" y="6381189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919279" y="6407069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741495" y="6381189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915791" y="2854653"/>
                <a:ext cx="12877800" cy="2063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200" b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</a:rPr>
                  <a:t>2. </a:t>
                </a:r>
                <a:r>
                  <a:rPr lang="vi-VN" sz="4200">
                    <a:solidFill>
                      <a:prstClr val="black"/>
                    </a:solidFill>
                    <a:ea typeface="Calibri" panose="020F0502020204030204" pitchFamily="34" charset="0"/>
                  </a:rPr>
                  <a:t>Cho hình thang cân ABCD (AB // CD) </a:t>
                </a:r>
                <a:r>
                  <a:rPr lang="vi-VN" sz="4200">
                    <a:solidFill>
                      <a:prstClr val="black"/>
                    </a:solidFill>
                    <a:ea typeface="Calibri" panose="020F0502020204030204" pitchFamily="34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</m:e>
                    </m:acc>
                    <m:r>
                      <a:rPr lang="en-US" sz="4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=65</m:t>
                    </m:r>
                    <m:r>
                      <a:rPr lang="en-US" sz="4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200">
                    <a:solidFill>
                      <a:prstClr val="black"/>
                    </a:solidFill>
                    <a:ea typeface="Calibri" panose="020F0502020204030204" pitchFamily="34" charset="0"/>
                  </a:rPr>
                  <a:t>. Số đo góc C là</a:t>
                </a:r>
                <a:endParaRPr kumimoji="0" lang="en-US" sz="4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91" y="2854653"/>
                <a:ext cx="12877800" cy="2063770"/>
              </a:xfrm>
              <a:prstGeom prst="rect">
                <a:avLst/>
              </a:prstGeom>
              <a:blipFill>
                <a:blip r:embed="rId17"/>
                <a:stretch>
                  <a:fillRect l="-1798" r="-1798" b="-6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1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95400" y="-3059107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9750" y="7976396"/>
            <a:ext cx="4240207" cy="4240207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943292" flipH="1" flipV="1">
            <a:off x="15239380" y="7863155"/>
            <a:ext cx="4987570" cy="598943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263565" y="300525"/>
            <a:ext cx="1566235" cy="880575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485900"/>
            <a:ext cx="5953389" cy="40028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096390" y="1714500"/>
                <a:ext cx="9896210" cy="6268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NE = NC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nằm trên đường trung trực của đoạn thẳng EC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đường trung trực của EC đi qua N và vuông góc với EC.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Lai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NF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⊥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EC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NF là đường trung trực của đoạn thẳng BC.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 là trung điểm của EC hay FE = FC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390" y="1714500"/>
                <a:ext cx="9896210" cy="6268319"/>
              </a:xfrm>
              <a:prstGeom prst="rect">
                <a:avLst/>
              </a:prstGeom>
              <a:blipFill>
                <a:blip r:embed="rId8"/>
                <a:stretch>
                  <a:fillRect l="-1539" r="-1539" b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14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95400" y="-3059107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9750" y="7976396"/>
            <a:ext cx="4240207" cy="4240207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943292" flipH="1" flipV="1">
            <a:off x="15239380" y="7863155"/>
            <a:ext cx="4987570" cy="598943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263565" y="300525"/>
            <a:ext cx="1566235" cy="880575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485900"/>
            <a:ext cx="5953389" cy="40028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782190" y="1638300"/>
                <a:ext cx="10505810" cy="7665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EMF và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CMF có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MFE</m:t>
                          </m:r>
                        </m:e>
                      </m:acc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MFC</m:t>
                          </m:r>
                        </m:e>
                      </m:acc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=90°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MF là cạnh 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FE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=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FC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EMF =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CMF (hai cạnh góc vuông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ME = MC (hai cạnh tương ứng)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EMC 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MC 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∆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EMC cân tại M.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190" y="1638300"/>
                <a:ext cx="10505810" cy="7665945"/>
              </a:xfrm>
              <a:prstGeom prst="rect">
                <a:avLst/>
              </a:prstGeom>
              <a:blipFill>
                <a:blip r:embed="rId8"/>
                <a:stretch>
                  <a:fillRect l="-1509" b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60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95400" y="-3059107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9750" y="7976396"/>
            <a:ext cx="4240207" cy="4240207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943292" flipH="1" flipV="1">
            <a:off x="15239380" y="7863155"/>
            <a:ext cx="4987570" cy="598943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263565" y="300525"/>
            <a:ext cx="1566235" cy="880575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485900"/>
            <a:ext cx="5953389" cy="40028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162800" y="1682382"/>
                <a:ext cx="10505810" cy="8008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AB // MN (cma)</a:t>
                </a:r>
                <a:r>
                  <a:rPr lang="en-US" sz="36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AEM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EMF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EMF =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CMF (cmb)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EMF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CMF</m:t>
                        </m:r>
                      </m:e>
                    </m:acc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AEM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CMF</m:t>
                        </m:r>
                      </m:e>
                    </m:acc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MNCD là hình thoi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MC là đường phân giác của góc DMN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CMF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DMN</m:t>
                        </m:r>
                      </m:e>
                    </m:acc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AEM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CMF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DMN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DMNC là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thaoi 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DMN</m:t>
                        </m:r>
                      </m:e>
                    </m:acc>
                    <m:r>
                      <a:rPr lang="en-US" sz="36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DCN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đối bằng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682382"/>
                <a:ext cx="10505810" cy="8008154"/>
              </a:xfrm>
              <a:prstGeom prst="rect">
                <a:avLst/>
              </a:prstGeom>
              <a:blipFill>
                <a:blip r:embed="rId8"/>
                <a:stretch>
                  <a:fillRect l="-1451" r="-1451" b="-1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08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95400" y="-3059107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9750" y="7976396"/>
            <a:ext cx="4240207" cy="4240207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943292" flipH="1" flipV="1">
            <a:off x="15239380" y="7863155"/>
            <a:ext cx="4987570" cy="598943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263565" y="300525"/>
            <a:ext cx="1566235" cy="880575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485900"/>
            <a:ext cx="5953389" cy="40028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263565" y="1764992"/>
                <a:ext cx="9144000" cy="51793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ABCD là hình bình hành </a:t>
                </a: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BAD</m:t>
                        </m:r>
                      </m:e>
                    </m:acc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DCB</m:t>
                        </m:r>
                      </m:e>
                    </m:acc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đối bằng nhau)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DMN</m:t>
                        </m:r>
                      </m:e>
                    </m:acc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BAD</m:t>
                        </m:r>
                      </m:e>
                    </m:acc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và (2) ta có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AEM</m:t>
                        </m:r>
                      </m:e>
                    </m:acc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BAD</m:t>
                        </m:r>
                      </m:e>
                    </m:acc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BAD</m:t>
                        </m:r>
                      </m:e>
                    </m:acc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AEM</m:t>
                        </m:r>
                      </m:e>
                    </m:acc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565" y="1764992"/>
                <a:ext cx="9144000" cy="5179367"/>
              </a:xfrm>
              <a:prstGeom prst="rect">
                <a:avLst/>
              </a:prstGeom>
              <a:blipFill>
                <a:blip r:embed="rId8"/>
                <a:stretch>
                  <a:fillRect l="-1733" b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48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66800" y="2990093"/>
            <a:ext cx="3516509" cy="141557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sp>
        <p:nvSpPr>
          <p:cNvPr id="29" name="Google Shape;7771;p33"/>
          <p:cNvSpPr txBox="1">
            <a:spLocks/>
          </p:cNvSpPr>
          <p:nvPr/>
        </p:nvSpPr>
        <p:spPr>
          <a:xfrm>
            <a:off x="3901200" y="1712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31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1223570" y="4554258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</a:t>
              </a: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</a:t>
              </a:r>
              <a:endParaRPr lang="pt-BR" sz="40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36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3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7" name="Rectangle 36"/>
            <p:cNvSpPr/>
            <p:nvPr/>
          </p:nvSpPr>
          <p:spPr>
            <a:xfrm>
              <a:off x="6886197" y="4688215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trong </a:t>
              </a: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SBT </a:t>
              </a:r>
              <a:endPara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963400" y="3658158"/>
            <a:ext cx="5266390" cy="3699159"/>
            <a:chOff x="7973966" y="4880651"/>
            <a:chExt cx="5266390" cy="3699159"/>
          </a:xfrm>
        </p:grpSpPr>
        <p:grpSp>
          <p:nvGrpSpPr>
            <p:cNvPr id="41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4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4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42" name="Rectangle 41"/>
            <p:cNvSpPr/>
            <p:nvPr/>
          </p:nvSpPr>
          <p:spPr>
            <a:xfrm>
              <a:off x="7973966" y="5191629"/>
              <a:ext cx="526639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</a:t>
              </a:r>
              <a:r>
                <a:rPr lang="en-US" sz="4000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kern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 ker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1. Thu thập và phân loại dữ liệu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5747379" y="8250464"/>
            <a:ext cx="6339902" cy="1937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32489" y="30099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589683" y="2052843"/>
            <a:ext cx="15075891" cy="12796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589683" y="6555801"/>
            <a:ext cx="15091768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</a:rPr>
              <a:t>C. Hình bình hành có hai đường chéo cắt nhau tại trung điểm của mỗi đường là hình </a:t>
            </a: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</a:rPr>
              <a:t>chữ </a:t>
            </a:r>
            <a:r>
              <a:rPr lang="vi-VN" sz="4000" smtClean="0">
                <a:solidFill>
                  <a:prstClr val="black"/>
                </a:solidFill>
                <a:ea typeface="Calibri" panose="020F0502020204030204" pitchFamily="34" charset="0"/>
              </a:rPr>
              <a:t>nhật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57600" y="3751849"/>
            <a:ext cx="15107974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Tứ giác có ba góc vuông là hình 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chữ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89683" y="8333252"/>
            <a:ext cx="14982202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D. 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Tứ giác có các cạnh đối bằng nhau là hình 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bình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hành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589683" y="5161846"/>
            <a:ext cx="15091768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1200"/>
              </a:spcAft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 bình hành có một góc vuông là hình 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554328" y="6966079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767943" y="8333252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538451" y="5168573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538451" y="3766965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4704" y="2193089"/>
            <a:ext cx="12289055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3. </a:t>
            </a: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</a:rPr>
              <a:t>Trong các khẳng định sau, khẳng định nào </a:t>
            </a:r>
            <a:r>
              <a:rPr lang="vi-VN" sz="4000" b="1">
                <a:solidFill>
                  <a:prstClr val="black"/>
                </a:solidFill>
                <a:ea typeface="Calibri" panose="020F0502020204030204" pitchFamily="34" charset="0"/>
              </a:rPr>
              <a:t>sai</a:t>
            </a: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739659" y="6229908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A. 8,5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cm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566168" y="6221980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noProof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cm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3411200" y="6222101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D.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noProof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,5 cm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5677810" y="6240446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 cm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110130" y="6411744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676116" y="6381189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919279" y="6407069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741495" y="6381189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2683" y="2839917"/>
            <a:ext cx="1287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4. </a:t>
            </a:r>
            <a:r>
              <a:rPr lang="vi-VN" sz="4200">
                <a:solidFill>
                  <a:prstClr val="black"/>
                </a:solidFill>
                <a:ea typeface="Calibri" panose="020F0502020204030204" pitchFamily="34" charset="0"/>
              </a:rPr>
              <a:t>Cho tam giác ABC vuông tại A, đường trung tuyến AM. Biết AB = 8 cm; AC = 15 cm. Độ dài đoạn AM là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1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739659" y="6229908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A. 24 cm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566168" y="6221980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16 cm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3411200" y="6222101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D. 20 cm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5677810" y="6240446"/>
            <a:ext cx="2931445" cy="1392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12 cm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110130" y="6411744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676116" y="6381189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919279" y="6407069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741495" y="6381189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2683" y="2839917"/>
            <a:ext cx="1287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2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lang="vi-VN" sz="4200">
                <a:solidFill>
                  <a:prstClr val="black"/>
                </a:solidFill>
                <a:ea typeface="Calibri" panose="020F0502020204030204" pitchFamily="34" charset="0"/>
              </a:rPr>
              <a:t>Cho hình thoi ABCD có cạnh bằng 13 cm, độ dài đường chéo AC là 10 cm. Độ dài đường chéo BD là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576225" y="1917675"/>
            <a:ext cx="15075891" cy="12796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576225" y="6629268"/>
            <a:ext cx="15091768" cy="12046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C. </a:t>
            </a: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</a:rPr>
              <a:t>Hình thoi có một góc vuông là hình vuông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76225" y="3538192"/>
            <a:ext cx="15107974" cy="12046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</a:rPr>
              <a:t>Hình chữ nhật có hai đường chéo bằng nhau là </a:t>
            </a: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</a:rPr>
              <a:t>hình </a:t>
            </a:r>
            <a:r>
              <a:rPr lang="vi-VN" sz="4000" smtClean="0">
                <a:solidFill>
                  <a:prstClr val="black"/>
                </a:solidFill>
                <a:ea typeface="Calibri" panose="020F0502020204030204" pitchFamily="34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76225" y="8177687"/>
            <a:ext cx="14982202" cy="1207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D.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ình 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chữ nhật có một góc vuông là hình vuông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584328" y="5083730"/>
            <a:ext cx="15091768" cy="12046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1200"/>
              </a:spcAft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 thoi có hai đường chéo vuông góc là </a:t>
            </a: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vi-VN" sz="40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71267" y="-1409700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540869" y="6797847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509116" y="8366429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509116" y="5199935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542835" y="3631353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24993" y="-1409700"/>
            <a:ext cx="974726" cy="974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1246" y="2057921"/>
            <a:ext cx="12289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6. </a:t>
            </a: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</a:rPr>
              <a:t>Trong các khẳng định sau, khẳng định nào </a:t>
            </a:r>
            <a:r>
              <a:rPr lang="vi-VN" sz="4000" b="1">
                <a:solidFill>
                  <a:prstClr val="black"/>
                </a:solidFill>
                <a:ea typeface="Calibri" panose="020F0502020204030204" pitchFamily="34" charset="0"/>
              </a:rPr>
              <a:t>đúng</a:t>
            </a: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9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95" y="876300"/>
            <a:ext cx="15435000" cy="1414800"/>
          </a:xfrm>
        </p:spPr>
        <p:txBody>
          <a:bodyPr/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BÀI TẬP TRẮC 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39658" y="2476500"/>
            <a:ext cx="14602987" cy="2946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739659" y="6229908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120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659" y="6229908"/>
                <a:ext cx="2931445" cy="139252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566168" y="6221980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168" y="6221980"/>
                <a:ext cx="2931445" cy="139252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3411200" y="6222101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80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endParaRPr kumimoji="0" lang="vi-VN" sz="40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6222101"/>
                <a:ext cx="2931445" cy="139252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5677810" y="6240446"/>
                <a:ext cx="2931445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10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810" y="6240446"/>
                <a:ext cx="2931445" cy="13925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110130" y="6411744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676116" y="6381189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919279" y="6407069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741495" y="6381189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602251" y="2963246"/>
                <a:ext cx="12877800" cy="1943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2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7. </a:t>
                </a:r>
                <a:r>
                  <a:rPr lang="vi-VN" sz="4200">
                    <a:solidFill>
                      <a:prstClr val="black"/>
                    </a:solidFill>
                    <a:ea typeface="Calibri" panose="020F0502020204030204" pitchFamily="34" charset="0"/>
                  </a:rPr>
                  <a:t>Cho tứ giác ABCD</a:t>
                </a:r>
                <a:r>
                  <a:rPr lang="vi-VN" sz="4200">
                    <a:solidFill>
                      <a:prstClr val="black"/>
                    </a:solidFill>
                    <a:ea typeface="Calibri" panose="020F0502020204030204" pitchFamily="34" charset="0"/>
                  </a:rPr>
                  <a:t>, </a:t>
                </a:r>
                <a:r>
                  <a:rPr lang="vi-VN" sz="4200" smtClean="0">
                    <a:solidFill>
                      <a:prstClr val="black"/>
                    </a:solidFill>
                    <a:ea typeface="Calibri" panose="020F0502020204030204" pitchFamily="34" charset="0"/>
                  </a:rPr>
                  <a:t>biết</a:t>
                </a:r>
                <a:r>
                  <a:rPr lang="en-US" sz="4200" smtClean="0">
                    <a:solidFill>
                      <a:prstClr val="black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vi-VN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A</m:t>
                        </m:r>
                      </m:e>
                    </m:acc>
                    <m:r>
                      <a:rPr kumimoji="0" lang="en-US" sz="4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=60</m:t>
                    </m:r>
                    <m:r>
                      <a:rPr kumimoji="0" lang="en-US" sz="4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°,</m:t>
                    </m:r>
                    <m:acc>
                      <m:accPr>
                        <m:chr m:val="̂"/>
                        <m:ctrlPr>
                          <a:rPr lang="vi-VN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</m:t>
                        </m:r>
                      </m:e>
                    </m:acc>
                    <m:r>
                      <a:rPr lang="en-US" sz="4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11</m:t>
                    </m:r>
                    <m:r>
                      <a:rPr lang="en-US" sz="4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vi-VN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D</m:t>
                        </m:r>
                      </m:e>
                    </m:acc>
                    <m:r>
                      <a:rPr lang="en-US" sz="4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4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4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kumimoji="0" lang="vi-VN" sz="4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. Số đo góc C là</a:t>
                </a:r>
                <a:endPara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251" y="2963246"/>
                <a:ext cx="12877800" cy="1943994"/>
              </a:xfrm>
              <a:prstGeom prst="rect">
                <a:avLst/>
              </a:prstGeom>
              <a:blipFill>
                <a:blip r:embed="rId17"/>
                <a:stretch>
                  <a:fillRect l="-1847" r="-1799" b="-13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3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1539</Words>
  <Application>Microsoft Office PowerPoint</Application>
  <PresentationFormat>Custom</PresentationFormat>
  <Paragraphs>310</Paragraphs>
  <Slides>45</Slides>
  <Notes>7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Dotum</vt:lpstr>
      <vt:lpstr>Arial</vt:lpstr>
      <vt:lpstr>Anton</vt:lpstr>
      <vt:lpstr>Cambria Math</vt:lpstr>
      <vt:lpstr>Kavoon</vt:lpstr>
      <vt:lpstr>Calibri</vt:lpstr>
      <vt:lpstr>Times New Roman</vt:lpstr>
      <vt:lpstr>Office Theme</vt:lpstr>
      <vt:lpstr>5_Office Theme</vt:lpstr>
      <vt:lpstr>PowerPoint Presentation</vt:lpstr>
      <vt:lpstr>PowerPoint Presentation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Minimalist Math Class Presentation</dc:title>
  <dc:creator>Hà Ngân</dc:creator>
  <cp:lastModifiedBy>Admin</cp:lastModifiedBy>
  <cp:revision>70</cp:revision>
  <dcterms:created xsi:type="dcterms:W3CDTF">2006-08-16T00:00:00Z</dcterms:created>
  <dcterms:modified xsi:type="dcterms:W3CDTF">2023-09-26T03:48:38Z</dcterms:modified>
  <dc:identifier>DAFSQ-Bl3TE</dc:identifier>
</cp:coreProperties>
</file>