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80"/>
  </p:notesMasterIdLst>
  <p:sldIdLst>
    <p:sldId id="292" r:id="rId4"/>
    <p:sldId id="257" r:id="rId5"/>
    <p:sldId id="293" r:id="rId6"/>
    <p:sldId id="297" r:id="rId7"/>
    <p:sldId id="298" r:id="rId8"/>
    <p:sldId id="300" r:id="rId9"/>
    <p:sldId id="303" r:id="rId10"/>
    <p:sldId id="306" r:id="rId11"/>
    <p:sldId id="304" r:id="rId12"/>
    <p:sldId id="340" r:id="rId13"/>
    <p:sldId id="305" r:id="rId14"/>
    <p:sldId id="315" r:id="rId15"/>
    <p:sldId id="342" r:id="rId16"/>
    <p:sldId id="344" r:id="rId17"/>
    <p:sldId id="345" r:id="rId18"/>
    <p:sldId id="308" r:id="rId19"/>
    <p:sldId id="346" r:id="rId20"/>
    <p:sldId id="348" r:id="rId21"/>
    <p:sldId id="349" r:id="rId22"/>
    <p:sldId id="351" r:id="rId23"/>
    <p:sldId id="312" r:id="rId24"/>
    <p:sldId id="400" r:id="rId25"/>
    <p:sldId id="352" r:id="rId26"/>
    <p:sldId id="354" r:id="rId27"/>
    <p:sldId id="316" r:id="rId28"/>
    <p:sldId id="347" r:id="rId29"/>
    <p:sldId id="356" r:id="rId30"/>
    <p:sldId id="357" r:id="rId31"/>
    <p:sldId id="309" r:id="rId32"/>
    <p:sldId id="359" r:id="rId33"/>
    <p:sldId id="358" r:id="rId34"/>
    <p:sldId id="362" r:id="rId35"/>
    <p:sldId id="399" r:id="rId36"/>
    <p:sldId id="363" r:id="rId37"/>
    <p:sldId id="366" r:id="rId38"/>
    <p:sldId id="369" r:id="rId39"/>
    <p:sldId id="370" r:id="rId40"/>
    <p:sldId id="371" r:id="rId41"/>
    <p:sldId id="372" r:id="rId42"/>
    <p:sldId id="373" r:id="rId43"/>
    <p:sldId id="374" r:id="rId44"/>
    <p:sldId id="375" r:id="rId45"/>
    <p:sldId id="376" r:id="rId46"/>
    <p:sldId id="377" r:id="rId47"/>
    <p:sldId id="378" r:id="rId48"/>
    <p:sldId id="379" r:id="rId49"/>
    <p:sldId id="365" r:id="rId50"/>
    <p:sldId id="380" r:id="rId51"/>
    <p:sldId id="381" r:id="rId52"/>
    <p:sldId id="382" r:id="rId53"/>
    <p:sldId id="385" r:id="rId54"/>
    <p:sldId id="386" r:id="rId55"/>
    <p:sldId id="317" r:id="rId56"/>
    <p:sldId id="326" r:id="rId57"/>
    <p:sldId id="318" r:id="rId58"/>
    <p:sldId id="321" r:id="rId59"/>
    <p:sldId id="320" r:id="rId60"/>
    <p:sldId id="324" r:id="rId61"/>
    <p:sldId id="387" r:id="rId62"/>
    <p:sldId id="325" r:id="rId63"/>
    <p:sldId id="327" r:id="rId64"/>
    <p:sldId id="388" r:id="rId65"/>
    <p:sldId id="389" r:id="rId66"/>
    <p:sldId id="330" r:id="rId67"/>
    <p:sldId id="390" r:id="rId68"/>
    <p:sldId id="391" r:id="rId69"/>
    <p:sldId id="392" r:id="rId70"/>
    <p:sldId id="329" r:id="rId71"/>
    <p:sldId id="393" r:id="rId72"/>
    <p:sldId id="394" r:id="rId73"/>
    <p:sldId id="395" r:id="rId74"/>
    <p:sldId id="396" r:id="rId75"/>
    <p:sldId id="397" r:id="rId76"/>
    <p:sldId id="398" r:id="rId77"/>
    <p:sldId id="335" r:id="rId78"/>
    <p:sldId id="338" r:id="rId79"/>
  </p:sldIdLst>
  <p:sldSz cx="9144000" cy="5143500" type="screen16x9"/>
  <p:notesSz cx="6858000" cy="9144000"/>
  <p:embeddedFontLst>
    <p:embeddedFont>
      <p:font typeface="等线 Light" panose="02010600030101010101" pitchFamily="2" charset="-122"/>
      <p:regular r:id="rId81"/>
    </p:embeddedFont>
    <p:embeddedFont>
      <p:font typeface="Bad Script" panose="020B0604020202020204" charset="0"/>
      <p:regular r:id="rId82"/>
    </p:embeddedFont>
    <p:embeddedFont>
      <p:font typeface="Calibri" panose="020F0502020204030204" pitchFamily="34" charset="0"/>
      <p:regular r:id="rId83"/>
      <p:bold r:id="rId84"/>
      <p:italic r:id="rId85"/>
      <p:boldItalic r:id="rId86"/>
    </p:embeddedFont>
    <p:embeddedFont>
      <p:font typeface="Calibri Light" panose="020F0302020204030204" pitchFamily="34" charset="0"/>
      <p:regular r:id="rId87"/>
      <p:italic r:id="rId88"/>
    </p:embeddedFont>
    <p:embeddedFont>
      <p:font typeface="Cambria Math" panose="02040503050406030204" pitchFamily="18" charset="0"/>
      <p:regular r:id="rId89"/>
    </p:embeddedFont>
    <p:embeddedFont>
      <p:font typeface="Raleway" pitchFamily="2" charset="0"/>
      <p:regular r:id="rId90"/>
      <p:bold r:id="rId91"/>
      <p:italic r:id="rId92"/>
      <p:boldItalic r:id="rId93"/>
    </p:embeddedFont>
    <p:embeddedFont>
      <p:font typeface="Raleway Black" pitchFamily="2" charset="0"/>
      <p:bold r:id="rId94"/>
      <p:boldItalic r:id="rId95"/>
    </p:embeddedFont>
    <p:embeddedFont>
      <p:font typeface="Raleway Medium" pitchFamily="2" charset="0"/>
      <p:regular r:id="rId96"/>
      <p:bold r:id="rId97"/>
      <p:italic r:id="rId98"/>
      <p:boldItalic r:id="rId99"/>
    </p:embeddedFont>
    <p:embeddedFont>
      <p:font typeface="Roboto" panose="02000000000000000000" pitchFamily="2" charset="0"/>
      <p:regular r:id="rId100"/>
      <p:bold r:id="rId101"/>
      <p:italic r:id="rId102"/>
      <p:boldItalic r:id="rId103"/>
    </p:embeddedFont>
    <p:embeddedFont>
      <p:font typeface="Roboto Condensed Light" panose="02000000000000000000" pitchFamily="2" charset="0"/>
      <p:regular r:id="rId104"/>
      <p: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F9CF"/>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65" d="100"/>
          <a:sy n="65" d="100"/>
        </p:scale>
        <p:origin x="133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22.fntdata"/><Relationship Id="rId5" Type="http://schemas.openxmlformats.org/officeDocument/2006/relationships/slide" Target="slides/slide2.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3.fntdata"/><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7.fntdata"/><Relationship Id="rId61" Type="http://schemas.openxmlformats.org/officeDocument/2006/relationships/slide" Target="slides/slide58.xml"/><Relationship Id="rId82"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3.fntdata"/><Relationship Id="rId8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95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02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38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99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30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0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66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122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49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471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575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484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157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70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606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4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19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636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092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664327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8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2024/7/1</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7/1/2024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8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0.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55.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5.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8.wdp"/><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10.wdp"/><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6.png"/><Relationship Id="rId5" Type="http://schemas.microsoft.com/office/2007/relationships/hdphoto" Target="../media/hdphoto9.wdp"/><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7.png"/><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96.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8.png"/><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1.wdp"/><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11.wdp"/><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7.png"/><Relationship Id="rId5" Type="http://schemas.microsoft.com/office/2007/relationships/hdphoto" Target="../media/hdphoto12.wdp"/><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8.png"/><Relationship Id="rId5" Type="http://schemas.microsoft.com/office/2007/relationships/hdphoto" Target="../media/hdphoto12.wdp"/><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5.png"/><Relationship Id="rId7" Type="http://schemas.openxmlformats.org/officeDocument/2006/relationships/image" Target="../media/image110.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9.png"/><Relationship Id="rId5" Type="http://schemas.microsoft.com/office/2007/relationships/hdphoto" Target="../media/hdphoto12.wdp"/><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2.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8201100" y="4386801"/>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201653" y="27099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p:pic>
        <p:nvPicPr>
          <p:cNvPr id="130" name="Picture 129"/>
          <p:cNvPicPr>
            <a:picLocks noChangeAspect="1"/>
          </p:cNvPicPr>
          <p:nvPr/>
        </p:nvPicPr>
        <p:blipFill>
          <a:blip r:embed="rId2"/>
          <a:stretch>
            <a:fillRect/>
          </a:stretch>
        </p:blipFill>
        <p:spPr>
          <a:xfrm>
            <a:off x="253050" y="4714896"/>
            <a:ext cx="621846" cy="207282"/>
          </a:xfrm>
          <a:prstGeom prst="rect">
            <a:avLst/>
          </a:prstGeom>
        </p:spPr>
      </p:pic>
      <p:grpSp>
        <p:nvGrpSpPr>
          <p:cNvPr id="139" name="Google Shape;1863;p30"/>
          <p:cNvGrpSpPr/>
          <p:nvPr/>
        </p:nvGrpSpPr>
        <p:grpSpPr>
          <a:xfrm rot="20857579">
            <a:off x="68041" y="61615"/>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roup 128"/>
          <p:cNvGrpSpPr/>
          <p:nvPr/>
        </p:nvGrpSpPr>
        <p:grpSpPr>
          <a:xfrm>
            <a:off x="6052296" y="823321"/>
            <a:ext cx="2639130" cy="1769393"/>
            <a:chOff x="120650" y="2791736"/>
            <a:chExt cx="3277678" cy="2239549"/>
          </a:xfrm>
        </p:grpSpPr>
        <p:pic>
          <p:nvPicPr>
            <p:cNvPr id="132" name="Picture 131"/>
            <p:cNvPicPr>
              <a:picLocks noChangeAspect="1"/>
            </p:cNvPicPr>
            <p:nvPr/>
          </p:nvPicPr>
          <p:blipFill>
            <a:blip r:embed="rId3"/>
            <a:stretch>
              <a:fillRect/>
            </a:stretch>
          </p:blipFill>
          <p:spPr>
            <a:xfrm>
              <a:off x="449662" y="3138544"/>
              <a:ext cx="2694666" cy="1560711"/>
            </a:xfrm>
            <a:prstGeom prst="rect">
              <a:avLst/>
            </a:prstGeom>
          </p:spPr>
        </p:pic>
        <p:cxnSp>
          <p:nvCxnSpPr>
            <p:cNvPr id="134" name="Straight Connector 133"/>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A</a:t>
              </a:r>
            </a:p>
          </p:txBody>
        </p:sp>
        <p:sp>
          <p:nvSpPr>
            <p:cNvPr id="137" name="TextBox 136"/>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B</a:t>
              </a:r>
            </a:p>
          </p:txBody>
        </p:sp>
        <p:sp>
          <p:nvSpPr>
            <p:cNvPr id="138" name="TextBox 137"/>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D</a:t>
              </a:r>
            </a:p>
          </p:txBody>
        </p:sp>
        <p:sp>
          <p:nvSpPr>
            <p:cNvPr id="154" name="TextBox 153"/>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grpSp>
      <p:sp>
        <p:nvSpPr>
          <p:cNvPr id="156" name="Rectangle 155"/>
          <p:cNvSpPr/>
          <p:nvPr/>
        </p:nvSpPr>
        <p:spPr>
          <a:xfrm>
            <a:off x="6999545" y="2411670"/>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2</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73729" y="804944"/>
                <a:ext cx="5887344" cy="3801169"/>
              </a:xfrm>
              <a:prstGeom prst="rect">
                <a:avLst/>
              </a:prstGeom>
            </p:spPr>
            <p:txBody>
              <a:bodyPr wrap="square">
                <a:spAutoFit/>
              </a:bodyPr>
              <a:lstStyle/>
              <a:p>
                <a:pPr lvl="0">
                  <a:lnSpc>
                    <a:spcPct val="150000"/>
                  </a:lnSpc>
                  <a:defRPr/>
                </a:pPr>
                <a:r>
                  <a:rPr lang="nl-NL" sz="2000">
                    <a:latin typeface="+mn-lt"/>
                    <a:ea typeface="Arial" panose="020B0604020202020204" pitchFamily="34" charset="0"/>
                    <a:cs typeface="Times New Roman" panose="02020603050405020304" pitchFamily="18" charset="0"/>
                  </a:rPr>
                  <a:t>b) Xét tứ giác ABCD có:</a:t>
                </a:r>
                <a:endParaRPr lang="en-US" sz="2000">
                  <a:latin typeface="+mn-lt"/>
                  <a:ea typeface="Arial" panose="020B060402020202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CD</m:t>
                      </m:r>
                    </m:oMath>
                  </m:oMathPara>
                </a14:m>
                <a:endParaRPr lang="en-US" sz="2000">
                  <a:latin typeface="+mn-lt"/>
                  <a:ea typeface="Arial" panose="020B060402020202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AD</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BC</m:t>
                      </m:r>
                    </m:oMath>
                  </m:oMathPara>
                </a14:m>
                <a:endParaRPr lang="en-US" sz="2000">
                  <a:latin typeface="+mn-lt"/>
                  <a:ea typeface="Arial" panose="020B0604020202020204" pitchFamily="34" charset="0"/>
                  <a:cs typeface="Times New Roman" panose="02020603050405020304" pitchFamily="18" charset="0"/>
                </a:endParaRPr>
              </a:p>
              <a:p>
                <a:pPr lvl="0">
                  <a:lnSpc>
                    <a:spcPct val="150000"/>
                  </a:lnSpc>
                  <a:defRPr/>
                </a:pPr>
                <a14:m>
                  <m:oMath xmlns:m="http://schemas.openxmlformats.org/officeDocument/2006/math">
                    <m:r>
                      <a:rPr lang="en-US" sz="20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AD</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BC</m:t>
                    </m:r>
                  </m:oMath>
                </a14:m>
                <a:r>
                  <a:rPr lang="en-US" sz="2000">
                    <a:latin typeface="+mn-lt"/>
                    <a:ea typeface="Arial" panose="020B0604020202020204" pitchFamily="34" charset="0"/>
                    <a:cs typeface="Times New Roman" panose="02020603050405020304" pitchFamily="18" charset="0"/>
                  </a:rPr>
                  <a:t> (tính chất hình bình hành).</a:t>
                </a:r>
              </a:p>
              <a:p>
                <a:pPr marL="30480" marR="30480" lvl="0" algn="just">
                  <a:lnSpc>
                    <a:spcPct val="150000"/>
                  </a:lnSpc>
                  <a:defRPr/>
                </a:pPr>
                <a:r>
                  <a:rPr lang="en-US" sz="2000">
                    <a:latin typeface="+mn-lt"/>
                    <a:ea typeface="Times New Roman" panose="02020603050405020304" pitchFamily="18" charset="0"/>
                  </a:rPr>
                  <a:t>Xét </a:t>
                </a:r>
                <a14:m>
                  <m:oMath xmlns:m="http://schemas.openxmlformats.org/officeDocument/2006/math">
                    <m:r>
                      <a:rPr lang="en-US" sz="2000" i="0">
                        <a:latin typeface="Cambria Math" panose="02040503050406030204" pitchFamily="18" charset="0"/>
                        <a:ea typeface="Times New Roman" panose="02020603050405020304" pitchFamily="18" charset="0"/>
                      </a:rPr>
                      <m:t>∆</m:t>
                    </m:r>
                  </m:oMath>
                </a14:m>
                <a:r>
                  <a:rPr lang="en-US" sz="2000">
                    <a:latin typeface="+mn-lt"/>
                    <a:ea typeface="Times New Roman" panose="02020603050405020304" pitchFamily="18" charset="0"/>
                  </a:rPr>
                  <a:t>ABD và </a:t>
                </a:r>
                <a14:m>
                  <m:oMath xmlns:m="http://schemas.openxmlformats.org/officeDocument/2006/math">
                    <m:r>
                      <a:rPr lang="en-US" sz="2000" i="0">
                        <a:latin typeface="Cambria Math" panose="02040503050406030204" pitchFamily="18" charset="0"/>
                        <a:ea typeface="Times New Roman" panose="02020603050405020304" pitchFamily="18" charset="0"/>
                      </a:rPr>
                      <m:t>∆</m:t>
                    </m:r>
                  </m:oMath>
                </a14:m>
                <a:r>
                  <a:rPr lang="en-US" sz="2000">
                    <a:latin typeface="+mn-lt"/>
                    <a:ea typeface="Times New Roman" panose="02020603050405020304" pitchFamily="18" charset="0"/>
                  </a:rPr>
                  <a:t>BAC có:</a:t>
                </a:r>
              </a:p>
              <a:p>
                <a:pPr marL="30480" marR="30480" lvl="0" algn="just">
                  <a:lnSpc>
                    <a:spcPct val="150000"/>
                  </a:lnSpc>
                  <a:defRPr/>
                </a:pPr>
                <a14:m>
                  <m:oMathPara xmlns:m="http://schemas.openxmlformats.org/officeDocument/2006/math">
                    <m:oMathParaPr>
                      <m:jc m:val="left"/>
                    </m:oMathParaPr>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BAD</m:t>
                          </m:r>
                        </m:e>
                      </m:acc>
                      <m:r>
                        <a:rPr lang="en-US" sz="2000" i="0">
                          <a:latin typeface="Cambria Math" panose="02040503050406030204" pitchFamily="18" charset="0"/>
                          <a:ea typeface="Times New Roman" panose="02020603050405020304" pitchFamily="18" charset="0"/>
                        </a:rPr>
                        <m:t>=</m:t>
                      </m:r>
                      <m:acc>
                        <m:accPr>
                          <m:chr m:val="̂"/>
                          <m:ctrlPr>
                            <a:rPr lang="en-US" sz="2000" i="1">
                              <a:latin typeface="Cambria Math" panose="02040503050406030204" pitchFamily="18" charset="0"/>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ABC</m:t>
                          </m:r>
                        </m:e>
                      </m:acc>
                      <m:r>
                        <a:rPr lang="en-US" sz="2000" i="0">
                          <a:latin typeface="Cambria Math" panose="02040503050406030204" pitchFamily="18" charset="0"/>
                          <a:ea typeface="Times New Roman" panose="02020603050405020304" pitchFamily="18" charset="0"/>
                        </a:rPr>
                        <m:t>=90°</m:t>
                      </m:r>
                    </m:oMath>
                  </m:oMathPara>
                </a14:m>
                <a:endParaRPr lang="en-US" sz="2000">
                  <a:latin typeface="+mn-lt"/>
                  <a:ea typeface="Times New Roman" panose="02020603050405020304" pitchFamily="18" charset="0"/>
                </a:endParaRPr>
              </a:p>
              <a:p>
                <a:pPr marL="30480" marR="30480" lvl="0" algn="just">
                  <a:lnSpc>
                    <a:spcPct val="150000"/>
                  </a:lnSpc>
                  <a:defRPr/>
                </a:pPr>
                <a:r>
                  <a:rPr lang="en-US" sz="2000">
                    <a:latin typeface="+mn-lt"/>
                    <a:ea typeface="Times New Roman" panose="02020603050405020304" pitchFamily="18" charset="0"/>
                  </a:rPr>
                  <a:t>AB là cạnh chung</a:t>
                </a:r>
              </a:p>
              <a:p>
                <a:pPr marL="30480" marR="30480" lvl="0" algn="just">
                  <a:lnSpc>
                    <a:spcPct val="150000"/>
                  </a:lnSpc>
                  <a:defRPr/>
                </a:pPr>
                <a:r>
                  <a:rPr lang="en-US" sz="2000">
                    <a:latin typeface="+mn-lt"/>
                    <a:ea typeface="Times New Roman" panose="02020603050405020304" pitchFamily="18" charset="0"/>
                  </a:rPr>
                  <a:t>AD = BC (cmt)</a:t>
                </a:r>
              </a:p>
            </p:txBody>
          </p:sp>
        </mc:Choice>
        <mc:Fallback xmlns="">
          <p:sp>
            <p:nvSpPr>
              <p:cNvPr id="5" name="Rectangle 4"/>
              <p:cNvSpPr>
                <a:spLocks noRot="1" noChangeAspect="1" noMove="1" noResize="1" noEditPoints="1" noAdjustHandles="1" noChangeArrowheads="1" noChangeShapeType="1" noTextEdit="1"/>
              </p:cNvSpPr>
              <p:nvPr/>
            </p:nvSpPr>
            <p:spPr>
              <a:xfrm>
                <a:off x="473729" y="804944"/>
                <a:ext cx="5887344" cy="3801169"/>
              </a:xfrm>
              <a:prstGeom prst="rect">
                <a:avLst/>
              </a:prstGeom>
              <a:blipFill>
                <a:blip r:embed="rId4"/>
                <a:stretch>
                  <a:fillRect l="-1140" b="-481"/>
                </a:stretch>
              </a:blipFill>
            </p:spPr>
            <p:txBody>
              <a:bodyPr/>
              <a:lstStyle/>
              <a:p>
                <a:r>
                  <a:rPr lang="en-US">
                    <a:noFill/>
                  </a:rPr>
                  <a:t> </a:t>
                </a:r>
              </a:p>
            </p:txBody>
          </p:sp>
        </mc:Fallback>
      </mc:AlternateContent>
      <p:sp>
        <p:nvSpPr>
          <p:cNvPr id="6" name="Right Brace 5"/>
          <p:cNvSpPr/>
          <p:nvPr/>
        </p:nvSpPr>
        <p:spPr>
          <a:xfrm>
            <a:off x="1734178" y="1451330"/>
            <a:ext cx="278295" cy="6985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049019" y="1507693"/>
                <a:ext cx="3313728" cy="553998"/>
              </a:xfrm>
              <a:prstGeom prst="rect">
                <a:avLst/>
              </a:prstGeom>
            </p:spPr>
            <p:txBody>
              <a:bodyPr wrap="none">
                <a:spAutoFit/>
              </a:bodyPr>
              <a:lstStyle/>
              <a:p>
                <a:pPr lvl="0">
                  <a:lnSpc>
                    <a:spcPct val="150000"/>
                  </a:lnSpc>
                  <a:defRPr/>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en-US" sz="2000">
                    <a:ea typeface="Dotum" panose="020B0600000101010101" pitchFamily="34" charset="-127"/>
                    <a:cs typeface="Times New Roman" panose="02020603050405020304" pitchFamily="18" charset="0"/>
                  </a:rPr>
                  <a:t> </a:t>
                </a:r>
                <a:r>
                  <a:rPr lang="en-US" sz="2000">
                    <a:ea typeface="Arial" panose="020B0604020202020204" pitchFamily="34" charset="0"/>
                    <a:cs typeface="Times New Roman" panose="02020603050405020304" pitchFamily="18" charset="0"/>
                  </a:rPr>
                  <a:t>ABCD là hình bình hành.</a:t>
                </a:r>
              </a:p>
            </p:txBody>
          </p:sp>
        </mc:Choice>
        <mc:Fallback xmlns="">
          <p:sp>
            <p:nvSpPr>
              <p:cNvPr id="7" name="Rectangle 6"/>
              <p:cNvSpPr>
                <a:spLocks noRot="1" noChangeAspect="1" noMove="1" noResize="1" noEditPoints="1" noAdjustHandles="1" noChangeArrowheads="1" noChangeShapeType="1" noTextEdit="1"/>
              </p:cNvSpPr>
              <p:nvPr/>
            </p:nvSpPr>
            <p:spPr>
              <a:xfrm>
                <a:off x="2049019" y="1507693"/>
                <a:ext cx="3313728" cy="553998"/>
              </a:xfrm>
              <a:prstGeom prst="rect">
                <a:avLst/>
              </a:prstGeom>
              <a:blipFill>
                <a:blip r:embed="rId5"/>
                <a:stretch>
                  <a:fillRect r="-919" b="-8791"/>
                </a:stretch>
              </a:blipFill>
            </p:spPr>
            <p:txBody>
              <a:bodyPr/>
              <a:lstStyle/>
              <a:p>
                <a:r>
                  <a:rPr lang="en-US">
                    <a:noFill/>
                  </a:rPr>
                  <a:t> </a:t>
                </a:r>
              </a:p>
            </p:txBody>
          </p:sp>
        </mc:Fallback>
      </mc:AlternateContent>
      <p:sp>
        <p:nvSpPr>
          <p:cNvPr id="125" name="Right Brace 124"/>
          <p:cNvSpPr/>
          <p:nvPr/>
        </p:nvSpPr>
        <p:spPr>
          <a:xfrm>
            <a:off x="2864588" y="3198973"/>
            <a:ext cx="245165" cy="12832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3150944" y="3495530"/>
                <a:ext cx="4696863" cy="496996"/>
              </a:xfrm>
              <a:prstGeom prst="rect">
                <a:avLst/>
              </a:prstGeom>
            </p:spPr>
            <p:txBody>
              <a:bodyPr wrap="none">
                <a:spAutoFit/>
              </a:bodyPr>
              <a:lstStyle/>
              <a:p>
                <a:pPr marL="30480" marR="30480" lvl="0" algn="just">
                  <a:lnSpc>
                    <a:spcPct val="150000"/>
                  </a:lnSpc>
                  <a:defRPr/>
                </a:pPr>
                <a14:m>
                  <m:oMath xmlns:m="http://schemas.openxmlformats.org/officeDocument/2006/math">
                    <m:r>
                      <a:rPr lang="en-US" sz="2000" b="0" i="0" smtClean="0">
                        <a:latin typeface="Cambria Math" panose="02040503050406030204" pitchFamily="18" charset="0"/>
                        <a:ea typeface="Times New Roman" panose="02020603050405020304" pitchFamily="18" charset="0"/>
                      </a:rPr>
                      <m:t>⇒</m:t>
                    </m:r>
                    <m:r>
                      <a:rPr lang="en-US" sz="2000">
                        <a:latin typeface="Cambria Math" panose="02040503050406030204" pitchFamily="18" charset="0"/>
                        <a:ea typeface="Times New Roman" panose="02020603050405020304" pitchFamily="18" charset="0"/>
                      </a:rPr>
                      <m:t>∆</m:t>
                    </m:r>
                  </m:oMath>
                </a14:m>
                <a:r>
                  <a:rPr lang="en-US" sz="2000">
                    <a:ea typeface="Times New Roman" panose="02020603050405020304" pitchFamily="18" charset="0"/>
                  </a:rPr>
                  <a:t>ABD = </a:t>
                </a:r>
                <a14:m>
                  <m:oMath xmlns:m="http://schemas.openxmlformats.org/officeDocument/2006/math">
                    <m:r>
                      <a:rPr lang="en-US" sz="2000">
                        <a:latin typeface="Cambria Math" panose="02040503050406030204" pitchFamily="18" charset="0"/>
                        <a:ea typeface="Times New Roman" panose="02020603050405020304" pitchFamily="18" charset="0"/>
                      </a:rPr>
                      <m:t>∆</m:t>
                    </m:r>
                  </m:oMath>
                </a14:m>
                <a:r>
                  <a:rPr lang="en-US" sz="2000">
                    <a:ea typeface="Times New Roman" panose="02020603050405020304" pitchFamily="18" charset="0"/>
                  </a:rPr>
                  <a:t>BAC (hai cạnh góc vuông).</a:t>
                </a:r>
              </a:p>
            </p:txBody>
          </p:sp>
        </mc:Choice>
        <mc:Fallback xmlns="">
          <p:sp>
            <p:nvSpPr>
              <p:cNvPr id="8" name="Rectangle 7"/>
              <p:cNvSpPr>
                <a:spLocks noRot="1" noChangeAspect="1" noMove="1" noResize="1" noEditPoints="1" noAdjustHandles="1" noChangeArrowheads="1" noChangeShapeType="1" noTextEdit="1"/>
              </p:cNvSpPr>
              <p:nvPr/>
            </p:nvSpPr>
            <p:spPr>
              <a:xfrm>
                <a:off x="3150944" y="3495530"/>
                <a:ext cx="4696863" cy="496996"/>
              </a:xfrm>
              <a:prstGeom prst="rect">
                <a:avLst/>
              </a:prstGeom>
              <a:blipFill>
                <a:blip r:embed="rId6"/>
                <a:stretch>
                  <a:fillRect r="-779" b="-20732"/>
                </a:stretch>
              </a:blipFill>
            </p:spPr>
            <p:txBody>
              <a:bodyPr/>
              <a:lstStyle/>
              <a:p>
                <a:r>
                  <a:rPr lang="en-US">
                    <a:noFill/>
                  </a:rPr>
                  <a:t> </a:t>
                </a:r>
              </a:p>
            </p:txBody>
          </p:sp>
        </mc:Fallback>
      </mc:AlternateContent>
    </p:spTree>
    <p:extLst>
      <p:ext uri="{BB962C8B-B14F-4D97-AF65-F5344CB8AC3E}">
        <p14:creationId xmlns:p14="http://schemas.microsoft.com/office/powerpoint/2010/main" val="190517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500"/>
                                        <p:tgtEl>
                                          <p:spTgt spid="1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2" dur="500"/>
                                        <p:tgtEl>
                                          <p:spTgt spid="5">
                                            <p:txEl>
                                              <p:pRg st="4" end="4"/>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5" dur="500"/>
                                        <p:tgtEl>
                                          <p:spTgt spid="5">
                                            <p:txEl>
                                              <p:pRg st="5" end="5"/>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8" dur="500"/>
                                        <p:tgtEl>
                                          <p:spTgt spid="5">
                                            <p:txEl>
                                              <p:pRg st="6" end="6"/>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wipe(down)">
                                      <p:cBhvr>
                                        <p:cTn id="56" dur="500"/>
                                        <p:tgtEl>
                                          <p:spTgt spid="12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56" grpId="0"/>
      <p:bldP spid="6" grpId="0" animBg="1"/>
      <p:bldP spid="7" grpId="0"/>
      <p:bldP spid="12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694262" y="1899145"/>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927979" y="268760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5254" y="1173049"/>
              <a:ext cx="6895757" cy="1126292"/>
            </a:xfrm>
            <a:prstGeom prst="rect">
              <a:avLst/>
            </a:prstGeom>
          </p:spPr>
          <p:txBody>
            <a:bodyPr wrap="square">
              <a:spAutoFit/>
            </a:bodyPr>
            <a:lstStyle/>
            <a:p>
              <a:pPr lvl="0" algn="just">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647358" y="296390"/>
            <a:ext cx="7849284" cy="1015663"/>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a:solidFill>
                  <a:srgbClr val="4657B0">
                    <a:lumMod val="75000"/>
                  </a:srgbClr>
                </a:solidFill>
                <a:ea typeface="Arial" panose="020B0604020202020204" pitchFamily="34" charset="0"/>
                <a:cs typeface="Times New Roman" panose="02020603050405020304" pitchFamily="18" charset="0"/>
              </a:rPr>
              <a:t>Chú ý:</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ctr">
              <a:lnSpc>
                <a:spcPct val="150000"/>
              </a:lnSpc>
            </a:pPr>
            <a:r>
              <a:rPr lang="vi-VN" sz="2000" i="1">
                <a:ea typeface="Arial" panose="020B0604020202020204" pitchFamily="34" charset="0"/>
                <a:cs typeface="Times New Roman" panose="02020603050405020304" pitchFamily="18" charset="0"/>
              </a:rPr>
              <a:t>Hình chữ nhật cũng là hình thang cân và cũng là hình bình hành.</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10" name="Picture 9"/>
          <p:cNvPicPr>
            <a:picLocks noChangeAspect="1"/>
          </p:cNvPicPr>
          <p:nvPr/>
        </p:nvPicPr>
        <p:blipFill>
          <a:blip r:embed="rId3"/>
          <a:stretch>
            <a:fillRect/>
          </a:stretch>
        </p:blipFill>
        <p:spPr>
          <a:xfrm>
            <a:off x="7638935" y="3600173"/>
            <a:ext cx="793063" cy="776368"/>
          </a:xfrm>
          <a:prstGeom prst="rect">
            <a:avLst/>
          </a:prstGeom>
        </p:spPr>
      </p:pic>
      <p:pic>
        <p:nvPicPr>
          <p:cNvPr id="11" name="Picture 10"/>
          <p:cNvPicPr>
            <a:picLocks noChangeAspect="1"/>
          </p:cNvPicPr>
          <p:nvPr/>
        </p:nvPicPr>
        <p:blipFill>
          <a:blip r:embed="rId4"/>
          <a:stretch>
            <a:fillRect/>
          </a:stretch>
        </p:blipFill>
        <p:spPr>
          <a:xfrm>
            <a:off x="-3007181" y="4223941"/>
            <a:ext cx="6644685" cy="786226"/>
          </a:xfrm>
          <a:prstGeom prst="rect">
            <a:avLst/>
          </a:prstGeom>
        </p:spPr>
      </p:pic>
      <p:pic>
        <p:nvPicPr>
          <p:cNvPr id="4" name="Picture 3"/>
          <p:cNvPicPr>
            <a:picLocks noChangeAspect="1"/>
          </p:cNvPicPr>
          <p:nvPr/>
        </p:nvPicPr>
        <p:blipFill>
          <a:blip r:embed="rId5"/>
          <a:stretch>
            <a:fillRect/>
          </a:stretch>
        </p:blipFill>
        <p:spPr>
          <a:xfrm>
            <a:off x="8283053" y="413869"/>
            <a:ext cx="425949" cy="370911"/>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35"/>
                                        </p:tgtEl>
                                        <p:attrNameLst>
                                          <p:attrName>style.visibility</p:attrName>
                                        </p:attrNameLst>
                                      </p:cBhvr>
                                      <p:to>
                                        <p:strVal val="visible"/>
                                      </p:to>
                                    </p:set>
                                    <p:animEffect transition="in" filter="barn(inVertical)">
                                      <p:cBhvr>
                                        <p:cTn id="19" dur="500"/>
                                        <p:tgtEl>
                                          <p:spTgt spid="7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6884" y="303475"/>
            <a:ext cx="8422944" cy="2654573"/>
          </a:xfrm>
          <a:prstGeom prst="rect">
            <a:avLst/>
          </a:prstGeom>
          <a:noFill/>
        </p:spPr>
        <p:txBody>
          <a:bodyPr wrap="square" rtlCol="0">
            <a:spAutoFit/>
          </a:bodyPr>
          <a:lstStyle/>
          <a:p>
            <a:pPr lvl="0" algn="just">
              <a:lnSpc>
                <a:spcPct val="150000"/>
              </a:lnSpc>
              <a:defRPr/>
            </a:pPr>
            <a:r>
              <a:rPr lang="en" sz="2100" b="1">
                <a:solidFill>
                  <a:srgbClr val="4657B0"/>
                </a:solidFill>
                <a:highlight>
                  <a:srgbClr val="E2EE6D"/>
                </a:highlight>
                <a:sym typeface="Raleway Black"/>
              </a:rPr>
              <a:t>Ví dụ 2: </a:t>
            </a:r>
            <a:r>
              <a:rPr lang="en-US" sz="1800"/>
              <a:t>a) Cho tam giác ABC vuông tại A, O là trung điểm của BC. Trên tia đối của tia OA lấy điểm D sao cho OD = OA (Hình 3a). Chứng minh rằng tứ giác ABDC là hình chữ nhật.</a:t>
            </a:r>
          </a:p>
          <a:p>
            <a:pPr lvl="0" algn="just">
              <a:lnSpc>
                <a:spcPct val="150000"/>
              </a:lnSpc>
              <a:defRPr/>
            </a:pPr>
            <a:r>
              <a:rPr lang="en-US" sz="1800"/>
              <a:t>b) Cho tam giác ABC có điểm O thuộc BC sao cho OA = OB = OC. Trên tia đối của tia OA lấy điểm D sao cho OD = OA (Hình 3b). Chứng minh rằng tứ giác ABDC là hình chữ nhật.</a:t>
            </a:r>
          </a:p>
        </p:txBody>
      </p:sp>
      <p:grpSp>
        <p:nvGrpSpPr>
          <p:cNvPr id="39" name="Google Shape;435;p15"/>
          <p:cNvGrpSpPr/>
          <p:nvPr/>
        </p:nvGrpSpPr>
        <p:grpSpPr>
          <a:xfrm>
            <a:off x="8160950" y="2448598"/>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50573" y="2641006"/>
            <a:ext cx="3835265" cy="2280582"/>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8142068" y="-2581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4195935" y="45933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32998" y="1141694"/>
            <a:ext cx="2659585" cy="252168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34306" y="1039088"/>
                <a:ext cx="5536395" cy="3341941"/>
              </a:xfrm>
              <a:prstGeom prst="rect">
                <a:avLst/>
              </a:prstGeom>
            </p:spPr>
            <p:txBody>
              <a:bodyPr wrap="square">
                <a:spAutoFit/>
              </a:bodyPr>
              <a:lstStyle/>
              <a:p>
                <a:pPr algn="just">
                  <a:lnSpc>
                    <a:spcPct val="150000"/>
                  </a:lnSpc>
                  <a:spcAft>
                    <a:spcPts val="500"/>
                  </a:spcAft>
                </a:pPr>
                <a:r>
                  <a:rPr lang="vi-VN" sz="1900">
                    <a:latin typeface="+mn-lt"/>
                  </a:rPr>
                  <a:t>a) Ta có OD = OA và OB = OC, suy ra tứ giác ABDC có hai đường chéo cắt nhau tại trung điểm của mỗi đường nên là hình bình hành.</a:t>
                </a:r>
              </a:p>
              <a:p>
                <a:pPr marL="30480" marR="30480" algn="just">
                  <a:lnSpc>
                    <a:spcPct val="150000"/>
                  </a:lnSpc>
                  <a:defRPr/>
                </a:pPr>
                <a:r>
                  <a:rPr lang="vi-VN" sz="1900">
                    <a:latin typeface="+mn-lt"/>
                  </a:rPr>
                  <a:t>Ta có AB // CD 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BA</m:t>
                        </m:r>
                        <m:r>
                          <m:rPr>
                            <m:sty m:val="p"/>
                          </m:rPr>
                          <a:rPr lang="en-US" sz="2000" b="0" i="0" smtClean="0">
                            <a:latin typeface="Cambria Math" panose="02040503050406030204" pitchFamily="18" charset="0"/>
                            <a:ea typeface="Times New Roman" panose="02020603050405020304" pitchFamily="18" charset="0"/>
                          </a:rPr>
                          <m:t>C</m:t>
                        </m:r>
                      </m:e>
                    </m:acc>
                  </m:oMath>
                </a14:m>
                <a:r>
                  <a:rPr lang="vi-VN" sz="1900">
                    <a:latin typeface="+mn-lt"/>
                  </a:rPr>
                  <a:t> vuông, suy ra </a:t>
                </a:r>
                <a14:m>
                  <m:oMath xmlns:m="http://schemas.openxmlformats.org/officeDocument/2006/math">
                    <m:acc>
                      <m:accPr>
                        <m:chr m:val="̂"/>
                        <m:ctrlPr>
                          <a:rPr lang="en-US" sz="1800" i="1">
                            <a:latin typeface="Cambria Math" panose="02040503050406030204" pitchFamily="18" charset="0"/>
                            <a:ea typeface="Times New Roman" panose="02020603050405020304" pitchFamily="18" charset="0"/>
                          </a:rPr>
                        </m:ctrlPr>
                      </m:accPr>
                      <m:e>
                        <m:r>
                          <m:rPr>
                            <m:sty m:val="p"/>
                          </m:rPr>
                          <a:rPr lang="en-US" sz="1800" b="0" i="0" smtClean="0">
                            <a:latin typeface="Cambria Math" panose="02040503050406030204" pitchFamily="18" charset="0"/>
                            <a:ea typeface="Times New Roman" panose="02020603050405020304" pitchFamily="18" charset="0"/>
                          </a:rPr>
                          <m:t>ACD</m:t>
                        </m:r>
                      </m:e>
                    </m:acc>
                  </m:oMath>
                </a14:m>
                <a:r>
                  <a:rPr lang="vi-VN" sz="1900">
                    <a:latin typeface="+mn-lt"/>
                  </a:rPr>
                  <a:t> vuông. </a:t>
                </a:r>
                <a:endParaRPr lang="en-US" sz="1900">
                  <a:latin typeface="+mn-lt"/>
                </a:endParaRPr>
              </a:p>
              <a:p>
                <a:pPr marL="30480" marR="30480" lvl="0" algn="just">
                  <a:lnSpc>
                    <a:spcPct val="150000"/>
                  </a:lnSpc>
                  <a:defRPr/>
                </a:pPr>
                <a:r>
                  <a:rPr lang="vi-VN" sz="1900">
                    <a:latin typeface="+mn-lt"/>
                  </a:rPr>
                  <a:t>Do ABDC là hình bình hành nên </a:t>
                </a:r>
                <a:endParaRPr lang="en-US" sz="1900">
                  <a:latin typeface="+mn-lt"/>
                </a:endParaRPr>
              </a:p>
              <a:p>
                <a:pPr marL="30480" marR="30480" lvl="0" algn="ctr">
                  <a:lnSpc>
                    <a:spcPct val="150000"/>
                  </a:lnSpc>
                  <a:defRPr/>
                </a:pP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BD</m:t>
                        </m:r>
                        <m:r>
                          <m:rPr>
                            <m:sty m:val="p"/>
                          </m:rPr>
                          <a:rPr lang="en-US" sz="2000" b="0" i="0" smtClean="0">
                            <a:latin typeface="Cambria Math" panose="02040503050406030204" pitchFamily="18" charset="0"/>
                            <a:ea typeface="Times New Roman" panose="02020603050405020304" pitchFamily="18" charset="0"/>
                          </a:rPr>
                          <m:t>C</m:t>
                        </m:r>
                      </m:e>
                    </m:acc>
                    <m:r>
                      <a:rPr lang="en-US" sz="2000">
                        <a:latin typeface="Cambria Math" panose="02040503050406030204" pitchFamily="18" charset="0"/>
                        <a:ea typeface="Times New Roman" panose="02020603050405020304" pitchFamily="18" charset="0"/>
                      </a:rPr>
                      <m:t>=</m:t>
                    </m:r>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m:t>
                        </m:r>
                        <m:r>
                          <m:rPr>
                            <m:sty m:val="p"/>
                          </m:rPr>
                          <a:rPr lang="en-US" sz="2000" b="0" i="0" smtClean="0">
                            <a:latin typeface="Cambria Math" panose="02040503050406030204" pitchFamily="18" charset="0"/>
                            <a:ea typeface="Times New Roman" panose="02020603050405020304" pitchFamily="18" charset="0"/>
                          </a:rPr>
                          <m:t>A</m:t>
                        </m:r>
                        <m:r>
                          <m:rPr>
                            <m:sty m:val="p"/>
                          </m:rPr>
                          <a:rPr lang="en-US" sz="2000">
                            <a:latin typeface="Cambria Math" panose="02040503050406030204" pitchFamily="18" charset="0"/>
                            <a:ea typeface="Times New Roman" panose="02020603050405020304" pitchFamily="18" charset="0"/>
                          </a:rPr>
                          <m:t>C</m:t>
                        </m:r>
                      </m:e>
                    </m:acc>
                    <m:r>
                      <a:rPr lang="en-US" sz="2000">
                        <a:latin typeface="Cambria Math" panose="02040503050406030204" pitchFamily="18" charset="0"/>
                        <a:ea typeface="Times New Roman" panose="02020603050405020304" pitchFamily="18" charset="0"/>
                      </a:rPr>
                      <m:t>=90°</m:t>
                    </m:r>
                  </m:oMath>
                </a14:m>
                <a:r>
                  <a:rPr lang="en-US" sz="1900">
                    <a:latin typeface="+mn-lt"/>
                  </a:rPr>
                  <a:t> </a:t>
                </a:r>
                <a:r>
                  <a:rPr lang="vi-VN" sz="1900">
                    <a:latin typeface="+mn-lt"/>
                  </a:rPr>
                  <a:t>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b="0" i="0" smtClean="0">
                            <a:latin typeface="Cambria Math" panose="02040503050406030204" pitchFamily="18" charset="0"/>
                            <a:ea typeface="Times New Roman" panose="02020603050405020304" pitchFamily="18" charset="0"/>
                          </a:rPr>
                          <m:t>A</m:t>
                        </m:r>
                        <m:r>
                          <m:rPr>
                            <m:sty m:val="p"/>
                          </m:rPr>
                          <a:rPr lang="en-US" sz="2000">
                            <a:latin typeface="Cambria Math" panose="02040503050406030204" pitchFamily="18" charset="0"/>
                            <a:ea typeface="Times New Roman" panose="02020603050405020304" pitchFamily="18" charset="0"/>
                          </a:rPr>
                          <m:t>BD</m:t>
                        </m:r>
                      </m:e>
                    </m:acc>
                    <m:r>
                      <a:rPr lang="en-US" sz="2000">
                        <a:latin typeface="Cambria Math" panose="02040503050406030204" pitchFamily="18" charset="0"/>
                        <a:ea typeface="Times New Roman" panose="02020603050405020304" pitchFamily="18" charset="0"/>
                      </a:rPr>
                      <m:t>=</m:t>
                    </m:r>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AC</m:t>
                        </m:r>
                        <m:r>
                          <m:rPr>
                            <m:sty m:val="p"/>
                          </m:rPr>
                          <a:rPr lang="en-US" sz="2000" b="0" i="0" smtClean="0">
                            <a:latin typeface="Cambria Math" panose="02040503050406030204" pitchFamily="18" charset="0"/>
                            <a:ea typeface="Times New Roman" panose="02020603050405020304" pitchFamily="18" charset="0"/>
                          </a:rPr>
                          <m:t>D</m:t>
                        </m:r>
                      </m:e>
                    </m:acc>
                    <m:r>
                      <a:rPr lang="en-US" sz="2000">
                        <a:latin typeface="Cambria Math" panose="02040503050406030204" pitchFamily="18" charset="0"/>
                        <a:ea typeface="Times New Roman" panose="02020603050405020304" pitchFamily="18" charset="0"/>
                      </a:rPr>
                      <m:t>=90°</m:t>
                    </m:r>
                    <m:r>
                      <a:rPr lang="en-US" sz="2000" b="0" i="0" smtClean="0">
                        <a:latin typeface="Cambria Math" panose="02040503050406030204" pitchFamily="18" charset="0"/>
                        <a:ea typeface="Times New Roman" panose="02020603050405020304" pitchFamily="18" charset="0"/>
                      </a:rPr>
                      <m:t> </m:t>
                    </m:r>
                  </m:oMath>
                </a14:m>
                <a:endParaRPr lang="en-US" sz="1900">
                  <a:latin typeface="+mn-lt"/>
                </a:endParaRPr>
              </a:p>
              <a:p>
                <a:pPr marL="30480" marR="30480" lvl="0" algn="just">
                  <a:lnSpc>
                    <a:spcPct val="150000"/>
                  </a:lnSpc>
                  <a:defRPr/>
                </a:pPr>
                <a:r>
                  <a:rPr lang="vi-VN" sz="1900">
                    <a:latin typeface="+mn-lt"/>
                  </a:rPr>
                  <a:t>suy ra tứ giác ABDC là hình chữ nhật.</a:t>
                </a:r>
                <a:endParaRPr lang="en-US" sz="19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134306" y="1039088"/>
                <a:ext cx="5536395" cy="3341941"/>
              </a:xfrm>
              <a:prstGeom prst="rect">
                <a:avLst/>
              </a:prstGeom>
              <a:blipFill>
                <a:blip r:embed="rId5"/>
                <a:stretch>
                  <a:fillRect l="-991" r="-6938"/>
                </a:stretch>
              </a:blipFill>
            </p:spPr>
            <p:txBody>
              <a:bodyPr/>
              <a:lstStyle/>
              <a:p>
                <a:r>
                  <a:rPr lang="en-US">
                    <a:noFill/>
                  </a:rPr>
                  <a:t> </a:t>
                </a:r>
              </a:p>
            </p:txBody>
          </p:sp>
        </mc:Fallback>
      </mc:AlternateContent>
    </p:spTree>
    <p:extLst>
      <p:ext uri="{BB962C8B-B14F-4D97-AF65-F5344CB8AC3E}">
        <p14:creationId xmlns:p14="http://schemas.microsoft.com/office/powerpoint/2010/main" val="13363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8142068" y="-2581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4195935" y="45933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026994" y="936187"/>
                <a:ext cx="5536395" cy="3975063"/>
              </a:xfrm>
              <a:prstGeom prst="rect">
                <a:avLst/>
              </a:prstGeom>
            </p:spPr>
            <p:txBody>
              <a:bodyPr wrap="square">
                <a:spAutoFit/>
              </a:bodyPr>
              <a:lstStyle/>
              <a:p>
                <a:pPr lvl="0" algn="just">
                  <a:lnSpc>
                    <a:spcPct val="150000"/>
                  </a:lnSpc>
                  <a:spcAft>
                    <a:spcPts val="500"/>
                  </a:spcAft>
                  <a:defRPr/>
                </a:pPr>
                <a:r>
                  <a:rPr lang="vi-VN" sz="1900">
                    <a:latin typeface="+mn-lt"/>
                  </a:rPr>
                  <a:t>b) Ta có OA</a:t>
                </a:r>
                <a:r>
                  <a:rPr lang="en-US" sz="1900">
                    <a:latin typeface="+mn-lt"/>
                  </a:rPr>
                  <a:t> </a:t>
                </a:r>
                <a:r>
                  <a:rPr lang="vi-VN" sz="1900">
                    <a:latin typeface="+mn-lt"/>
                  </a:rPr>
                  <a:t>=</a:t>
                </a:r>
                <a:r>
                  <a:rPr lang="en-US" sz="1900">
                    <a:latin typeface="+mn-lt"/>
                  </a:rPr>
                  <a:t> </a:t>
                </a:r>
                <a:r>
                  <a:rPr lang="vi-VN" sz="1900">
                    <a:latin typeface="+mn-lt"/>
                  </a:rPr>
                  <a:t>OB</a:t>
                </a:r>
                <a:r>
                  <a:rPr lang="en-US" sz="1900">
                    <a:latin typeface="+mn-lt"/>
                  </a:rPr>
                  <a:t> </a:t>
                </a:r>
                <a:r>
                  <a:rPr lang="vi-VN" sz="1900">
                    <a:latin typeface="+mn-lt"/>
                  </a:rPr>
                  <a:t>=</a:t>
                </a:r>
                <a:r>
                  <a:rPr lang="en-US" sz="1900">
                    <a:latin typeface="+mn-lt"/>
                  </a:rPr>
                  <a:t> </a:t>
                </a:r>
                <a:r>
                  <a:rPr lang="vi-VN" sz="1900">
                    <a:latin typeface="+mn-lt"/>
                  </a:rPr>
                  <a:t>OC, suy ra hai tam giác OAB và OAC cân tại O.</a:t>
                </a:r>
              </a:p>
              <a:p>
                <a:pPr lvl="0" algn="just">
                  <a:lnSpc>
                    <a:spcPct val="150000"/>
                  </a:lnSpc>
                  <a:spcAft>
                    <a:spcPts val="500"/>
                  </a:spcAft>
                  <a:defRPr/>
                </a:pPr>
                <a:r>
                  <a:rPr lang="vi-VN" sz="1900">
                    <a:latin typeface="+mn-lt"/>
                  </a:rPr>
                  <a:t>Ta có: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smtClean="0">
                                <a:latin typeface="Cambria Math" panose="02040503050406030204" pitchFamily="18" charset="0"/>
                              </a:rPr>
                            </m:ctrlPr>
                          </m:sSubPr>
                          <m:e>
                            <m:r>
                              <m:rPr>
                                <m:sty m:val="p"/>
                              </m:rPr>
                              <a:rPr lang="en-US" sz="1900" b="0" i="0" smtClean="0">
                                <a:latin typeface="Cambria Math" panose="02040503050406030204" pitchFamily="18" charset="0"/>
                              </a:rPr>
                              <m:t>A</m:t>
                            </m:r>
                          </m:e>
                          <m:sub>
                            <m:r>
                              <a:rPr lang="en-US" sz="1900" b="0" i="0" smtClean="0">
                                <a:latin typeface="Cambria Math" panose="02040503050406030204" pitchFamily="18" charset="0"/>
                              </a:rPr>
                              <m:t>1</m:t>
                            </m:r>
                          </m:sub>
                        </m:sSub>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b="0" i="0" smtClean="0">
                                <a:latin typeface="Cambria Math" panose="02040503050406030204" pitchFamily="18" charset="0"/>
                              </a:rPr>
                              <m:t>B</m:t>
                            </m:r>
                          </m:e>
                          <m:sub>
                            <m:r>
                              <a:rPr lang="en-US" sz="1900" i="0">
                                <a:latin typeface="Cambria Math" panose="02040503050406030204" pitchFamily="18" charset="0"/>
                              </a:rPr>
                              <m:t>1</m:t>
                            </m:r>
                          </m:sub>
                        </m:sSub>
                      </m:e>
                    </m:acc>
                    <m:r>
                      <a:rPr lang="en-US" sz="1900" b="0" i="0" smtClean="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b="0" i="0" smtClean="0">
                                <a:latin typeface="Cambria Math" panose="02040503050406030204" pitchFamily="18" charset="0"/>
                              </a:rPr>
                              <m:t>2</m:t>
                            </m:r>
                          </m:sub>
                        </m:sSub>
                      </m:e>
                    </m:acc>
                    <m:r>
                      <a:rPr lang="en-US" sz="1900" i="0">
                        <a:latin typeface="Cambria Math" panose="02040503050406030204" pitchFamily="18" charset="0"/>
                        <a:ea typeface="Times New Roman" panose="020206030504050203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b="0" i="0" smtClean="0">
                                <a:latin typeface="Cambria Math" panose="02040503050406030204" pitchFamily="18" charset="0"/>
                              </a:rPr>
                              <m:t>C</m:t>
                            </m:r>
                          </m:e>
                          <m:sub>
                            <m:r>
                              <a:rPr lang="en-US" sz="1900" i="0">
                                <a:latin typeface="Cambria Math" panose="02040503050406030204" pitchFamily="18" charset="0"/>
                              </a:rPr>
                              <m:t>1</m:t>
                            </m:r>
                          </m:sub>
                        </m:sSub>
                      </m:e>
                    </m:acc>
                  </m:oMath>
                </a14:m>
                <a:r>
                  <a:rPr lang="vi-VN" sz="1900">
                    <a:latin typeface="+mn-lt"/>
                  </a:rPr>
                  <a:t> và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b="0" i="0" smtClean="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b="0" i="0" smtClean="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B</m:t>
                            </m:r>
                          </m:e>
                          <m:sub>
                            <m:r>
                              <a:rPr lang="en-US" sz="1900" i="0">
                                <a:latin typeface="Cambria Math" panose="02040503050406030204" pitchFamily="18" charset="0"/>
                              </a:rPr>
                              <m:t>1</m:t>
                            </m:r>
                          </m:sub>
                        </m:sSub>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C</m:t>
                            </m:r>
                          </m:e>
                          <m:sub>
                            <m:r>
                              <a:rPr lang="en-US" sz="1900" i="0">
                                <a:latin typeface="Cambria Math" panose="02040503050406030204" pitchFamily="18" charset="0"/>
                              </a:rPr>
                              <m:t>1</m:t>
                            </m:r>
                          </m:sub>
                        </m:sSub>
                      </m:e>
                    </m:acc>
                    <m:r>
                      <a:rPr lang="en-US" sz="1900" b="0" i="0" smtClean="0">
                        <a:latin typeface="Cambria Math" panose="02040503050406030204" pitchFamily="18" charset="0"/>
                      </a:rPr>
                      <m:t>=180</m:t>
                    </m:r>
                    <m:r>
                      <a:rPr lang="en-US" sz="1900" b="0" i="0" smtClean="0">
                        <a:latin typeface="Cambria Math" panose="02040503050406030204" pitchFamily="18" charset="0"/>
                        <a:ea typeface="Cambria Math" panose="02040503050406030204" pitchFamily="18" charset="0"/>
                      </a:rPr>
                      <m:t>°</m:t>
                    </m:r>
                    <m:r>
                      <a:rPr lang="en-US" sz="1900" i="0">
                        <a:latin typeface="Cambria Math" panose="02040503050406030204" pitchFamily="18" charset="0"/>
                      </a:rPr>
                      <m:t> </m:t>
                    </m:r>
                  </m:oMath>
                </a14:m>
                <a:r>
                  <a:rPr lang="vi-VN" sz="1900">
                    <a:latin typeface="+mn-lt"/>
                  </a:rPr>
                  <a:t>(tổng ba góc trong </a:t>
                </a:r>
                <a14:m>
                  <m:oMath xmlns:m="http://schemas.openxmlformats.org/officeDocument/2006/math">
                    <m:r>
                      <a:rPr lang="en-US" sz="1900" i="0">
                        <a:latin typeface="Cambria Math" panose="02040503050406030204" pitchFamily="18" charset="0"/>
                        <a:ea typeface="Arial" panose="020B0604020202020204" pitchFamily="34" charset="0"/>
                        <a:cs typeface="Times New Roman" panose="02020603050405020304" pitchFamily="18" charset="0"/>
                      </a:rPr>
                      <m:t>∆</m:t>
                    </m:r>
                  </m:oMath>
                </a14:m>
                <a:r>
                  <a:rPr lang="vi-VN" sz="1900">
                    <a:latin typeface="+mn-lt"/>
                  </a:rPr>
                  <a:t>ABC)</a:t>
                </a:r>
                <a:endParaRPr lang="en-US" sz="1900">
                  <a:latin typeface="+mn-lt"/>
                </a:endParaRPr>
              </a:p>
              <a:p>
                <a:pPr lvl="0" algn="just">
                  <a:lnSpc>
                    <a:spcPct val="150000"/>
                  </a:lnSpc>
                  <a:spcAft>
                    <a:spcPts val="500"/>
                  </a:spcAft>
                  <a:defRPr/>
                </a:pPr>
                <a:r>
                  <a:rPr lang="en-US" sz="1900">
                    <a:latin typeface="+mn-lt"/>
                  </a:rPr>
                  <a:t>S</a:t>
                </a:r>
                <a:r>
                  <a:rPr lang="vi-VN" sz="1900">
                    <a:latin typeface="+mn-lt"/>
                  </a:rPr>
                  <a:t>uy ra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i="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b="0" i="0" smtClean="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B</m:t>
                            </m:r>
                          </m:e>
                          <m:sub>
                            <m:r>
                              <a:rPr lang="en-US" sz="1900" i="0">
                                <a:latin typeface="Cambria Math" panose="02040503050406030204" pitchFamily="18" charset="0"/>
                              </a:rPr>
                              <m:t>1</m:t>
                            </m:r>
                          </m:sub>
                        </m:sSub>
                      </m:e>
                    </m:acc>
                    <m:r>
                      <a:rPr lang="en-US" sz="1900" i="0">
                        <a:latin typeface="Cambria Math" panose="02040503050406030204" pitchFamily="18" charset="0"/>
                        <a:ea typeface="Times New Roman" panose="020206030504050203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C</m:t>
                            </m:r>
                          </m:e>
                          <m:sub>
                            <m:r>
                              <a:rPr lang="en-US" sz="1900" i="0">
                                <a:latin typeface="Cambria Math" panose="02040503050406030204" pitchFamily="18" charset="0"/>
                              </a:rPr>
                              <m:t>1</m:t>
                            </m:r>
                          </m:sub>
                        </m:sSub>
                      </m:e>
                    </m:acc>
                    <m:r>
                      <a:rPr lang="en-US" sz="1900" i="0">
                        <a:latin typeface="Cambria Math" panose="02040503050406030204" pitchFamily="18" charset="0"/>
                      </a:rPr>
                      <m:t>=</m:t>
                    </m:r>
                    <m:r>
                      <a:rPr lang="en-US" sz="1900" b="0" i="0" smtClean="0">
                        <a:latin typeface="Cambria Math" panose="02040503050406030204" pitchFamily="18" charset="0"/>
                      </a:rPr>
                      <m:t>9</m:t>
                    </m:r>
                    <m:r>
                      <a:rPr lang="en-US" sz="1900" i="0">
                        <a:latin typeface="Cambria Math" panose="02040503050406030204" pitchFamily="18" charset="0"/>
                      </a:rPr>
                      <m:t>0</m:t>
                    </m:r>
                    <m:r>
                      <a:rPr lang="en-US" sz="1900" i="0">
                        <a:latin typeface="Cambria Math" panose="02040503050406030204" pitchFamily="18" charset="0"/>
                        <a:ea typeface="Cambria Math" panose="02040503050406030204" pitchFamily="18" charset="0"/>
                      </a:rPr>
                      <m:t>°</m:t>
                    </m:r>
                  </m:oMath>
                </a14:m>
                <a:endParaRPr lang="en-US" sz="1900">
                  <a:latin typeface="+mn-lt"/>
                  <a:ea typeface="Cambria Math" panose="02040503050406030204" pitchFamily="18" charset="0"/>
                </a:endParaRPr>
              </a:p>
              <a:p>
                <a:pPr algn="just">
                  <a:lnSpc>
                    <a:spcPct val="150000"/>
                  </a:lnSpc>
                  <a:spcAft>
                    <a:spcPts val="500"/>
                  </a:spcAft>
                  <a:defRPr/>
                </a:pPr>
                <a:r>
                  <a:rPr lang="en-US" sz="1900">
                    <a:latin typeface="+mn-lt"/>
                  </a:rPr>
                  <a:t>S</a:t>
                </a:r>
                <a:r>
                  <a:rPr lang="vi-VN" sz="1900">
                    <a:latin typeface="+mn-lt"/>
                  </a:rPr>
                  <a:t>uy ra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rPr>
                        </m:ctrlPr>
                      </m:accPr>
                      <m:e>
                        <m:r>
                          <m:rPr>
                            <m:sty m:val="p"/>
                          </m:rPr>
                          <a:rPr lang="en-US" sz="1900" i="0">
                            <a:latin typeface="Cambria Math" panose="02040503050406030204" pitchFamily="18" charset="0"/>
                            <a:ea typeface="Times New Roman" panose="02020603050405020304" pitchFamily="18" charset="0"/>
                          </a:rPr>
                          <m:t>BAC</m:t>
                        </m:r>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i="0">
                        <a:latin typeface="Cambria Math" panose="02040503050406030204" pitchFamily="18" charset="0"/>
                      </a:rPr>
                      <m:t>+</m:t>
                    </m:r>
                    <m:acc>
                      <m:accPr>
                        <m:chr m:val="̂"/>
                        <m:ctrlPr>
                          <a:rPr lang="en-US" sz="1900" i="1">
                            <a:latin typeface="Cambria Math" panose="02040503050406030204" pitchFamily="18" charset="0"/>
                            <a:ea typeface="Times New Roman" panose="02020603050405020304" pitchFamily="18" charset="0"/>
                          </a:rPr>
                        </m:ctrlPr>
                      </m:accPr>
                      <m:e>
                        <m:sSub>
                          <m:sSubPr>
                            <m:ctrlPr>
                              <a:rPr lang="en-US" sz="1900" i="1">
                                <a:latin typeface="Cambria Math" panose="02040503050406030204" pitchFamily="18" charset="0"/>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i="0">
                        <a:latin typeface="Cambria Math" panose="02040503050406030204" pitchFamily="18" charset="0"/>
                      </a:rPr>
                      <m:t>=90</m:t>
                    </m:r>
                    <m:r>
                      <a:rPr lang="en-US" sz="1900" i="0">
                        <a:latin typeface="Cambria Math" panose="02040503050406030204" pitchFamily="18" charset="0"/>
                        <a:ea typeface="Cambria Math" panose="02040503050406030204" pitchFamily="18" charset="0"/>
                      </a:rPr>
                      <m:t>°</m:t>
                    </m:r>
                  </m:oMath>
                </a14:m>
                <a:endParaRPr lang="en-US" sz="1900">
                  <a:latin typeface="+mn-lt"/>
                  <a:ea typeface="Cambria Math" panose="02040503050406030204" pitchFamily="18" charset="0"/>
                </a:endParaRPr>
              </a:p>
              <a:p>
                <a:pPr lvl="0" algn="just">
                  <a:lnSpc>
                    <a:spcPct val="150000"/>
                  </a:lnSpc>
                  <a:spcAft>
                    <a:spcPts val="500"/>
                  </a:spcAft>
                  <a:defRPr/>
                </a:pPr>
                <a:r>
                  <a:rPr lang="vi-VN" sz="1900">
                    <a:latin typeface="+mn-lt"/>
                  </a:rPr>
                  <a:t>Ta có </a:t>
                </a:r>
                <a14:m>
                  <m:oMath xmlns:m="http://schemas.openxmlformats.org/officeDocument/2006/math">
                    <m:acc>
                      <m:accPr>
                        <m:chr m:val="̂"/>
                        <m:ctrlPr>
                          <a:rPr lang="en-US" sz="1900" i="1">
                            <a:latin typeface="Cambria Math" panose="02040503050406030204" pitchFamily="18" charset="0"/>
                            <a:ea typeface="Times New Roman" panose="02020603050405020304" pitchFamily="18" charset="0"/>
                          </a:rPr>
                        </m:ctrlPr>
                      </m:accPr>
                      <m:e>
                        <m:r>
                          <m:rPr>
                            <m:sty m:val="p"/>
                          </m:rPr>
                          <a:rPr lang="en-US" sz="1900" i="0">
                            <a:latin typeface="Cambria Math" panose="02040503050406030204" pitchFamily="18" charset="0"/>
                            <a:ea typeface="Times New Roman" panose="02020603050405020304" pitchFamily="18" charset="0"/>
                          </a:rPr>
                          <m:t>BAC</m:t>
                        </m:r>
                      </m:e>
                    </m:acc>
                    <m:r>
                      <a:rPr lang="en-US" sz="1900" i="0">
                        <a:latin typeface="Cambria Math" panose="02040503050406030204" pitchFamily="18" charset="0"/>
                      </a:rPr>
                      <m:t>=90</m:t>
                    </m:r>
                    <m:r>
                      <a:rPr lang="en-US" sz="1900" i="0">
                        <a:latin typeface="Cambria Math" panose="02040503050406030204" pitchFamily="18" charset="0"/>
                        <a:ea typeface="Cambria Math" panose="02040503050406030204" pitchFamily="18" charset="0"/>
                      </a:rPr>
                      <m:t>°</m:t>
                    </m:r>
                  </m:oMath>
                </a14:m>
                <a:r>
                  <a:rPr lang="vi-VN" sz="1900">
                    <a:latin typeface="+mn-lt"/>
                  </a:rPr>
                  <a:t>, OD</a:t>
                </a:r>
                <a:r>
                  <a:rPr lang="en-US" sz="1900">
                    <a:latin typeface="+mn-lt"/>
                  </a:rPr>
                  <a:t> </a:t>
                </a:r>
                <a:r>
                  <a:rPr lang="vi-VN" sz="1900">
                    <a:latin typeface="+mn-lt"/>
                  </a:rPr>
                  <a:t>=</a:t>
                </a:r>
                <a:r>
                  <a:rPr lang="en-US" sz="1900">
                    <a:latin typeface="+mn-lt"/>
                  </a:rPr>
                  <a:t> </a:t>
                </a:r>
                <a:r>
                  <a:rPr lang="vi-VN" sz="1900">
                    <a:latin typeface="+mn-lt"/>
                  </a:rPr>
                  <a:t>OA</a:t>
                </a:r>
                <a:r>
                  <a:rPr lang="en-US" sz="1900">
                    <a:latin typeface="+mn-lt"/>
                  </a:rPr>
                  <a:t> </a:t>
                </a:r>
                <a:r>
                  <a:rPr lang="vi-VN" sz="1900">
                    <a:latin typeface="+mn-lt"/>
                  </a:rPr>
                  <a:t>=</a:t>
                </a:r>
                <a:r>
                  <a:rPr lang="en-US" sz="1900">
                    <a:latin typeface="+mn-lt"/>
                  </a:rPr>
                  <a:t> </a:t>
                </a:r>
                <a:r>
                  <a:rPr lang="vi-VN" sz="1900">
                    <a:latin typeface="+mn-lt"/>
                  </a:rPr>
                  <a:t>OB</a:t>
                </a:r>
                <a:r>
                  <a:rPr lang="en-US" sz="1900">
                    <a:latin typeface="+mn-lt"/>
                  </a:rPr>
                  <a:t> </a:t>
                </a:r>
                <a:r>
                  <a:rPr lang="vi-VN" sz="1900">
                    <a:latin typeface="+mn-lt"/>
                  </a:rPr>
                  <a:t>=</a:t>
                </a:r>
                <a:r>
                  <a:rPr lang="en-US" sz="1900">
                    <a:latin typeface="+mn-lt"/>
                  </a:rPr>
                  <a:t> </a:t>
                </a:r>
                <a:r>
                  <a:rPr lang="vi-VN" sz="1900">
                    <a:latin typeface="+mn-lt"/>
                  </a:rPr>
                  <a:t>OC nên theo câu a, tứ giác ABDC là hình chữ nhật.</a:t>
                </a:r>
              </a:p>
            </p:txBody>
          </p:sp>
        </mc:Choice>
        <mc:Fallback xmlns="">
          <p:sp>
            <p:nvSpPr>
              <p:cNvPr id="4" name="Rectangle 3"/>
              <p:cNvSpPr>
                <a:spLocks noRot="1" noChangeAspect="1" noMove="1" noResize="1" noEditPoints="1" noAdjustHandles="1" noChangeArrowheads="1" noChangeShapeType="1" noTextEdit="1"/>
              </p:cNvSpPr>
              <p:nvPr/>
            </p:nvSpPr>
            <p:spPr>
              <a:xfrm>
                <a:off x="3026994" y="936187"/>
                <a:ext cx="5536395" cy="3975063"/>
              </a:xfrm>
              <a:prstGeom prst="rect">
                <a:avLst/>
              </a:prstGeom>
              <a:blipFill>
                <a:blip r:embed="rId3"/>
                <a:stretch>
                  <a:fillRect l="-1101" r="-793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516684" y="982745"/>
            <a:ext cx="2216264" cy="2425825"/>
          </a:xfrm>
          <a:prstGeom prst="rect">
            <a:avLst/>
          </a:prstGeom>
        </p:spPr>
      </p:pic>
    </p:spTree>
    <p:extLst>
      <p:ext uri="{BB962C8B-B14F-4D97-AF65-F5344CB8AC3E}">
        <p14:creationId xmlns:p14="http://schemas.microsoft.com/office/powerpoint/2010/main" val="363982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525384"/>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Chú ý</a:t>
            </a:r>
          </a:p>
        </p:txBody>
      </p:sp>
      <p:grpSp>
        <p:nvGrpSpPr>
          <p:cNvPr id="7" name="Group 6"/>
          <p:cNvGrpSpPr/>
          <p:nvPr/>
        </p:nvGrpSpPr>
        <p:grpSpPr>
          <a:xfrm>
            <a:off x="536992" y="1339276"/>
            <a:ext cx="7885647" cy="2972094"/>
            <a:chOff x="796893" y="1109012"/>
            <a:chExt cx="7885647" cy="2972094"/>
          </a:xfrm>
        </p:grpSpPr>
        <p:sp>
          <p:nvSpPr>
            <p:cNvPr id="81" name="Google Shape;794;p19"/>
            <p:cNvSpPr/>
            <p:nvPr/>
          </p:nvSpPr>
          <p:spPr>
            <a:xfrm>
              <a:off x="1101693" y="1109012"/>
              <a:ext cx="7580847" cy="297209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82718" y="1279314"/>
              <a:ext cx="6610737" cy="2631490"/>
            </a:xfrm>
            <a:prstGeom prst="rect">
              <a:avLst/>
            </a:prstGeom>
          </p:spPr>
          <p:txBody>
            <a:bodyPr wrap="square">
              <a:spAutoFit/>
            </a:bodyPr>
            <a:lstStyle/>
            <a:p>
              <a:pPr marL="342900" lvl="0" indent="-342900" algn="just">
                <a:lnSpc>
                  <a:spcPct val="150000"/>
                </a:lnSpc>
                <a:buFontTx/>
                <a:buChar char="-"/>
              </a:pPr>
              <a:r>
                <a:rPr lang="vi-VN" sz="2200">
                  <a:ea typeface="Bad Script"/>
                  <a:cs typeface="Bad Script"/>
                  <a:sym typeface="Bad Script"/>
                </a:rPr>
                <a:t>Trong tam giác vuông, đường trung tuyến ứng với cạnh huyền thì bằng nửa cạnh huyền.</a:t>
              </a:r>
              <a:endParaRPr lang="en-US" sz="2200">
                <a:ea typeface="Bad Script"/>
                <a:cs typeface="Bad Script"/>
                <a:sym typeface="Bad Script"/>
              </a:endParaRPr>
            </a:p>
            <a:p>
              <a:pPr marL="342900" lvl="0" indent="-342900" algn="just">
                <a:lnSpc>
                  <a:spcPct val="150000"/>
                </a:lnSpc>
                <a:buFontTx/>
                <a:buChar char="-"/>
              </a:pPr>
              <a:r>
                <a:rPr lang="vi-VN" sz="2200">
                  <a:ea typeface="Bad Script"/>
                  <a:cs typeface="Bad Script"/>
                  <a:sym typeface="Bad Script"/>
                </a:rPr>
                <a:t>Nếu một tam giác có đường trung tuyến ứng với một cạnh bằng nửa cạnh ấy thì tam giác đó là tam giác vuông.</a:t>
              </a:r>
            </a:p>
          </p:txBody>
        </p:sp>
        <p:grpSp>
          <p:nvGrpSpPr>
            <p:cNvPr id="86" name="Google Shape;736;p18"/>
            <p:cNvGrpSpPr/>
            <p:nvPr/>
          </p:nvGrpSpPr>
          <p:grpSpPr>
            <a:xfrm>
              <a:off x="796893" y="1311242"/>
              <a:ext cx="638175" cy="672300"/>
              <a:chOff x="2932563" y="2291485"/>
              <a:chExt cx="638175" cy="672300"/>
            </a:xfrm>
          </p:grpSpPr>
          <p:sp>
            <p:nvSpPr>
              <p:cNvPr id="87" name="Google Shape;737;p18"/>
              <p:cNvSpPr/>
              <p:nvPr/>
            </p:nvSpPr>
            <p:spPr>
              <a:xfrm>
                <a:off x="2961138" y="2354185"/>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932563" y="2291485"/>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3113613" y="2500735"/>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3" name="Picture 42"/>
          <p:cNvPicPr>
            <a:picLocks noChangeAspect="1"/>
          </p:cNvPicPr>
          <p:nvPr/>
        </p:nvPicPr>
        <p:blipFill>
          <a:blip r:embed="rId3"/>
          <a:stretch>
            <a:fillRect/>
          </a:stretch>
        </p:blipFill>
        <p:spPr>
          <a:xfrm>
            <a:off x="-2785351" y="4183187"/>
            <a:ext cx="6644685" cy="786226"/>
          </a:xfrm>
          <a:prstGeom prst="rect">
            <a:avLst/>
          </a:prstGeom>
        </p:spPr>
      </p:pic>
      <p:pic>
        <p:nvPicPr>
          <p:cNvPr id="4" name="Picture 3"/>
          <p:cNvPicPr>
            <a:picLocks noChangeAspect="1"/>
          </p:cNvPicPr>
          <p:nvPr/>
        </p:nvPicPr>
        <p:blipFill>
          <a:blip r:embed="rId4"/>
          <a:stretch>
            <a:fillRect/>
          </a:stretch>
        </p:blipFill>
        <p:spPr>
          <a:xfrm>
            <a:off x="7864797" y="3569523"/>
            <a:ext cx="889963" cy="1313393"/>
          </a:xfrm>
          <a:prstGeom prst="rect">
            <a:avLst/>
          </a:prstGeom>
        </p:spPr>
      </p:pic>
    </p:spTree>
    <p:extLst>
      <p:ext uri="{BB962C8B-B14F-4D97-AF65-F5344CB8AC3E}">
        <p14:creationId xmlns:p14="http://schemas.microsoft.com/office/powerpoint/2010/main" val="116530739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386434" y="376218"/>
            <a:ext cx="2006887" cy="527221"/>
            <a:chOff x="442995" y="610931"/>
            <a:chExt cx="2006887" cy="527221"/>
          </a:xfrm>
        </p:grpSpPr>
        <p:grpSp>
          <p:nvGrpSpPr>
            <p:cNvPr id="1180" name="Google Shape;1180;p24"/>
            <p:cNvGrpSpPr/>
            <p:nvPr/>
          </p:nvGrpSpPr>
          <p:grpSpPr>
            <a:xfrm>
              <a:off x="2257858" y="610931"/>
              <a:ext cx="192024" cy="415949"/>
              <a:chOff x="2734144"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44" y="1144624"/>
                <a:ext cx="401011" cy="898340"/>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442995" y="661098"/>
              <a:ext cx="1980316" cy="477054"/>
            </a:xfrm>
            <a:prstGeom prst="rect">
              <a:avLst/>
            </a:prstGeom>
            <a:noFill/>
          </p:spPr>
          <p:txBody>
            <a:bodyPr wrap="square" rtlCol="0">
              <a:spAutoFit/>
            </a:bodyPr>
            <a:lstStyle/>
            <a:p>
              <a:r>
                <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Thực hành</a:t>
              </a:r>
            </a:p>
          </p:txBody>
        </p:sp>
      </p:grpSp>
      <p:sp>
        <p:nvSpPr>
          <p:cNvPr id="5" name="Rectangle 4"/>
          <p:cNvSpPr/>
          <p:nvPr/>
        </p:nvSpPr>
        <p:spPr>
          <a:xfrm>
            <a:off x="386434" y="1005817"/>
            <a:ext cx="8327113" cy="958660"/>
          </a:xfrm>
          <a:prstGeom prst="rect">
            <a:avLst/>
          </a:prstGeom>
        </p:spPr>
        <p:txBody>
          <a:bodyPr wrap="square">
            <a:spAutoFit/>
          </a:bodyPr>
          <a:lstStyle/>
          <a:p>
            <a:pPr algn="just">
              <a:lnSpc>
                <a:spcPct val="150000"/>
              </a:lnSpc>
            </a:pPr>
            <a:r>
              <a:rPr lang="vi-VN" sz="2000">
                <a:latin typeface="+mn-lt"/>
              </a:rPr>
              <a:t>Cho biết a, b, d lần lượt là độ dài các cạnh và đường chéo của một hình chữ nhật. Thay dấu ? trong bảng sau bằng giá trị thích hợp.</a:t>
            </a:r>
            <a:endParaRPr lang="en-US" sz="2000">
              <a:latin typeface="+mn-lt"/>
            </a:endParaRPr>
          </a:p>
        </p:txBody>
      </p:sp>
      <p:pic>
        <p:nvPicPr>
          <p:cNvPr id="9" name="Picture 8"/>
          <p:cNvPicPr>
            <a:picLocks noChangeAspect="1"/>
          </p:cNvPicPr>
          <p:nvPr/>
        </p:nvPicPr>
        <p:blipFill>
          <a:blip r:embed="rId3"/>
          <a:stretch>
            <a:fillRect/>
          </a:stretch>
        </p:blipFill>
        <p:spPr>
          <a:xfrm>
            <a:off x="8166306" y="70508"/>
            <a:ext cx="840534" cy="617358"/>
          </a:xfrm>
          <a:prstGeom prst="rect">
            <a:avLst/>
          </a:prstGeom>
        </p:spPr>
      </p:pic>
      <p:pic>
        <p:nvPicPr>
          <p:cNvPr id="10" name="Picture 9"/>
          <p:cNvPicPr>
            <a:picLocks noChangeAspect="1"/>
          </p:cNvPicPr>
          <p:nvPr/>
        </p:nvPicPr>
        <p:blipFill>
          <a:blip r:embed="rId4"/>
          <a:stretch>
            <a:fillRect/>
          </a:stretch>
        </p:blipFill>
        <p:spPr>
          <a:xfrm>
            <a:off x="8546569" y="4403418"/>
            <a:ext cx="536494" cy="676715"/>
          </a:xfrm>
          <a:prstGeom prst="rect">
            <a:avLst/>
          </a:prstGeom>
        </p:spPr>
      </p:pic>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909305754"/>
                  </p:ext>
                </p:extLst>
              </p:nvPr>
            </p:nvGraphicFramePr>
            <p:xfrm>
              <a:off x="1753104" y="2359025"/>
              <a:ext cx="5625576" cy="1959105"/>
            </p:xfrm>
            <a:graphic>
              <a:graphicData uri="http://schemas.openxmlformats.org/drawingml/2006/table">
                <a:tbl>
                  <a:tblPr firstRow="1" firstCol="1" bandRow="1"/>
                  <a:tblGrid>
                    <a:gridCol w="1406394">
                      <a:extLst>
                        <a:ext uri="{9D8B030D-6E8A-4147-A177-3AD203B41FA5}">
                          <a16:colId xmlns:a16="http://schemas.microsoft.com/office/drawing/2014/main" val="2515110971"/>
                        </a:ext>
                      </a:extLst>
                    </a:gridCol>
                    <a:gridCol w="1406394">
                      <a:extLst>
                        <a:ext uri="{9D8B030D-6E8A-4147-A177-3AD203B41FA5}">
                          <a16:colId xmlns:a16="http://schemas.microsoft.com/office/drawing/2014/main" val="2099336406"/>
                        </a:ext>
                      </a:extLst>
                    </a:gridCol>
                    <a:gridCol w="1406394">
                      <a:extLst>
                        <a:ext uri="{9D8B030D-6E8A-4147-A177-3AD203B41FA5}">
                          <a16:colId xmlns:a16="http://schemas.microsoft.com/office/drawing/2014/main" val="575162179"/>
                        </a:ext>
                      </a:extLst>
                    </a:gridCol>
                    <a:gridCol w="1406394">
                      <a:extLst>
                        <a:ext uri="{9D8B030D-6E8A-4147-A177-3AD203B41FA5}">
                          <a16:colId xmlns:a16="http://schemas.microsoft.com/office/drawing/2014/main" val="367731955"/>
                        </a:ext>
                      </a:extLst>
                    </a:gridCol>
                  </a:tblGrid>
                  <a:tr h="65611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a</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8</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ad>
                                  <m:radPr>
                                    <m:degHide m:val="on"/>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e>
                                </m:rad>
                              </m:oMath>
                            </m:oMathPara>
                          </a14:m>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127114"/>
                      </a:ext>
                    </a:extLst>
                  </a:tr>
                  <a:tr h="65836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b</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6</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000" b="1" i="0" u="none" strike="noStrike" kern="0" cap="none" spc="0" normalizeH="0" baseline="0" noProof="0" smtClean="0">
                                    <a:ln>
                                      <a:noFill/>
                                    </a:ln>
                                    <a:solidFill>
                                      <a:srgbClr val="4657B0"/>
                                    </a:solidFill>
                                    <a:effectLst/>
                                    <a:uLnTx/>
                                    <a:uFillTx/>
                                    <a:latin typeface="+mn-lt"/>
                                    <a:ea typeface="Arial" panose="020B0604020202020204" pitchFamily="34" charset="0"/>
                                    <a:cs typeface="Times New Roman" panose="02020603050405020304" pitchFamily="18" charset="0"/>
                                    <a:sym typeface="Arial"/>
                                  </a:rPr>
                                  <m:t>?</m:t>
                                </m:r>
                              </m:oMath>
                            </m:oMathPara>
                          </a14:m>
                          <a:endPar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5</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084735"/>
                      </a:ext>
                    </a:extLst>
                  </a:tr>
                  <a:tr h="644627">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d</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b="1">
                              <a:effectLst/>
                              <a:latin typeface="+mj-lt"/>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ad>
                                  <m:radPr>
                                    <m:degHide m:val="on"/>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e>
                                </m:rad>
                              </m:oMath>
                            </m:oMathPara>
                          </a14:m>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13</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47910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909305754"/>
                  </p:ext>
                </p:extLst>
              </p:nvPr>
            </p:nvGraphicFramePr>
            <p:xfrm>
              <a:off x="1753104" y="2359025"/>
              <a:ext cx="5625576" cy="1959105"/>
            </p:xfrm>
            <a:graphic>
              <a:graphicData uri="http://schemas.openxmlformats.org/drawingml/2006/table">
                <a:tbl>
                  <a:tblPr firstRow="1" firstCol="1" bandRow="1"/>
                  <a:tblGrid>
                    <a:gridCol w="1406394">
                      <a:extLst>
                        <a:ext uri="{9D8B030D-6E8A-4147-A177-3AD203B41FA5}">
                          <a16:colId xmlns:a16="http://schemas.microsoft.com/office/drawing/2014/main" val="2515110971"/>
                        </a:ext>
                      </a:extLst>
                    </a:gridCol>
                    <a:gridCol w="1406394">
                      <a:extLst>
                        <a:ext uri="{9D8B030D-6E8A-4147-A177-3AD203B41FA5}">
                          <a16:colId xmlns:a16="http://schemas.microsoft.com/office/drawing/2014/main" val="2099336406"/>
                        </a:ext>
                      </a:extLst>
                    </a:gridCol>
                    <a:gridCol w="1406394">
                      <a:extLst>
                        <a:ext uri="{9D8B030D-6E8A-4147-A177-3AD203B41FA5}">
                          <a16:colId xmlns:a16="http://schemas.microsoft.com/office/drawing/2014/main" val="575162179"/>
                        </a:ext>
                      </a:extLst>
                    </a:gridCol>
                    <a:gridCol w="1406394">
                      <a:extLst>
                        <a:ext uri="{9D8B030D-6E8A-4147-A177-3AD203B41FA5}">
                          <a16:colId xmlns:a16="http://schemas.microsoft.com/office/drawing/2014/main" val="367731955"/>
                        </a:ext>
                      </a:extLst>
                    </a:gridCol>
                  </a:tblGrid>
                  <a:tr h="65611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a</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8</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926" r="-100866" b="-200926"/>
                          </a:stretch>
                        </a:blipFill>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smtClean="0">
                              <a:ln>
                                <a:noFill/>
                              </a:ln>
                              <a:solidFill>
                                <a:srgbClr val="4657B0"/>
                              </a:solidFill>
                              <a:effectLst/>
                              <a:uLnTx/>
                              <a:uFillTx/>
                              <a:latin typeface="+mn-lt"/>
                              <a:ea typeface="Arial" panose="020B0604020202020204" pitchFamily="34" charset="0"/>
                              <a:cs typeface="Times New Roman" panose="02020603050405020304" pitchFamily="18" charset="0"/>
                              <a:sym typeface="Arial"/>
                            </a:rPr>
                            <a:t>?</a:t>
                          </a:r>
                          <a:endPar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127114"/>
                      </a:ext>
                    </a:extLst>
                  </a:tr>
                  <a:tr h="65836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b</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6</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100000" r="-100866" b="-99083"/>
                          </a:stretch>
                        </a:blip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5</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084735"/>
                      </a:ext>
                    </a:extLst>
                  </a:tr>
                  <a:tr h="644627">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d</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b="1" smtClean="0">
                              <a:effectLst/>
                              <a:latin typeface="+mj-lt"/>
                              <a:ea typeface="Arial" panose="020B0604020202020204" pitchFamily="34" charset="0"/>
                              <a:cs typeface="Times New Roman" panose="02020603050405020304" pitchFamily="18" charset="0"/>
                            </a:rPr>
                            <a:t>?</a:t>
                          </a:r>
                          <a:endParaRPr lang="en-US" sz="2000" b="1">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205660" r="-100866" b="-1887"/>
                          </a:stretch>
                        </a:blip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13</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479105"/>
                      </a:ext>
                    </a:extLst>
                  </a:tr>
                </a:tbl>
              </a:graphicData>
            </a:graphic>
          </p:graphicFrame>
        </mc:Fallback>
      </mc:AlternateContent>
      <p:grpSp>
        <p:nvGrpSpPr>
          <p:cNvPr id="16" name="Group 15"/>
          <p:cNvGrpSpPr/>
          <p:nvPr/>
        </p:nvGrpSpPr>
        <p:grpSpPr>
          <a:xfrm>
            <a:off x="4976938" y="3058275"/>
            <a:ext cx="587623" cy="496996"/>
            <a:chOff x="8292761" y="242914"/>
            <a:chExt cx="587623" cy="496996"/>
          </a:xfrm>
        </p:grpSpPr>
        <p:pic>
          <p:nvPicPr>
            <p:cNvPr id="104" name="Picture 103"/>
            <p:cNvPicPr>
              <a:picLocks noChangeAspect="1"/>
            </p:cNvPicPr>
            <p:nvPr/>
          </p:nvPicPr>
          <p:blipFill>
            <a:blip r:embed="rId7"/>
            <a:stretch>
              <a:fillRect/>
            </a:stretch>
          </p:blipFill>
          <p:spPr>
            <a:xfrm>
              <a:off x="8292761" y="302689"/>
              <a:ext cx="587623" cy="420865"/>
            </a:xfrm>
            <a:prstGeom prst="rect">
              <a:avLst/>
            </a:prstGeom>
          </p:spPr>
        </p:pic>
        <p:sp>
          <p:nvSpPr>
            <p:cNvPr id="105" name="Rectangle 104"/>
            <p:cNvSpPr/>
            <p:nvPr/>
          </p:nvSpPr>
          <p:spPr>
            <a:xfrm>
              <a:off x="8416149" y="242914"/>
              <a:ext cx="327333"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3</a:t>
              </a:r>
              <a:endParaRPr lang="en-US" sz="2000">
                <a:solidFill>
                  <a:srgbClr val="FF0000"/>
                </a:solidFill>
                <a:ea typeface="Arial" panose="020B0604020202020204" pitchFamily="34" charset="0"/>
                <a:cs typeface="Times New Roman" panose="02020603050405020304" pitchFamily="18" charset="0"/>
              </a:endParaRPr>
            </a:p>
          </p:txBody>
        </p:sp>
      </p:grpSp>
      <p:grpSp>
        <p:nvGrpSpPr>
          <p:cNvPr id="110" name="Group 109"/>
          <p:cNvGrpSpPr/>
          <p:nvPr/>
        </p:nvGrpSpPr>
        <p:grpSpPr>
          <a:xfrm>
            <a:off x="3570881" y="3703055"/>
            <a:ext cx="587623" cy="496996"/>
            <a:chOff x="8292761" y="242914"/>
            <a:chExt cx="587623" cy="496996"/>
          </a:xfrm>
        </p:grpSpPr>
        <p:pic>
          <p:nvPicPr>
            <p:cNvPr id="111" name="Picture 110"/>
            <p:cNvPicPr>
              <a:picLocks noChangeAspect="1"/>
            </p:cNvPicPr>
            <p:nvPr/>
          </p:nvPicPr>
          <p:blipFill>
            <a:blip r:embed="rId7"/>
            <a:stretch>
              <a:fillRect/>
            </a:stretch>
          </p:blipFill>
          <p:spPr>
            <a:xfrm>
              <a:off x="8292761" y="302689"/>
              <a:ext cx="587623" cy="420865"/>
            </a:xfrm>
            <a:prstGeom prst="rect">
              <a:avLst/>
            </a:prstGeom>
          </p:spPr>
        </p:pic>
        <p:sp>
          <p:nvSpPr>
            <p:cNvPr id="112" name="Rectangle 111"/>
            <p:cNvSpPr/>
            <p:nvPr/>
          </p:nvSpPr>
          <p:spPr>
            <a:xfrm>
              <a:off x="8344816" y="242914"/>
              <a:ext cx="470000"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10</a:t>
              </a:r>
              <a:endParaRPr lang="en-US" sz="2000">
                <a:solidFill>
                  <a:srgbClr val="FF0000"/>
                </a:solidFill>
                <a:ea typeface="Arial" panose="020B0604020202020204" pitchFamily="34" charset="0"/>
                <a:cs typeface="Times New Roman" panose="02020603050405020304" pitchFamily="18" charset="0"/>
              </a:endParaRPr>
            </a:p>
          </p:txBody>
        </p:sp>
      </p:grpSp>
      <p:grpSp>
        <p:nvGrpSpPr>
          <p:cNvPr id="113" name="Group 112"/>
          <p:cNvGrpSpPr/>
          <p:nvPr/>
        </p:nvGrpSpPr>
        <p:grpSpPr>
          <a:xfrm>
            <a:off x="6386968" y="2398780"/>
            <a:ext cx="587623" cy="496996"/>
            <a:chOff x="8292761" y="242914"/>
            <a:chExt cx="587623" cy="496996"/>
          </a:xfrm>
        </p:grpSpPr>
        <p:pic>
          <p:nvPicPr>
            <p:cNvPr id="114" name="Picture 113"/>
            <p:cNvPicPr>
              <a:picLocks noChangeAspect="1"/>
            </p:cNvPicPr>
            <p:nvPr/>
          </p:nvPicPr>
          <p:blipFill>
            <a:blip r:embed="rId7"/>
            <a:stretch>
              <a:fillRect/>
            </a:stretch>
          </p:blipFill>
          <p:spPr>
            <a:xfrm>
              <a:off x="8292761" y="302689"/>
              <a:ext cx="587623" cy="420865"/>
            </a:xfrm>
            <a:prstGeom prst="rect">
              <a:avLst/>
            </a:prstGeom>
          </p:spPr>
        </p:pic>
        <p:sp>
          <p:nvSpPr>
            <p:cNvPr id="115" name="Rectangle 114"/>
            <p:cNvSpPr/>
            <p:nvPr/>
          </p:nvSpPr>
          <p:spPr>
            <a:xfrm>
              <a:off x="8344816" y="242914"/>
              <a:ext cx="470000"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12</a:t>
              </a:r>
              <a:endParaRPr lang="en-US" sz="2000">
                <a:solidFill>
                  <a:srgbClr val="FF0000"/>
                </a:solidFill>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p:cTn id="24" dur="500" fill="hold"/>
                                        <p:tgtEl>
                                          <p:spTgt spid="113"/>
                                        </p:tgtEl>
                                        <p:attrNameLst>
                                          <p:attrName>ppt_w</p:attrName>
                                        </p:attrNameLst>
                                      </p:cBhvr>
                                      <p:tavLst>
                                        <p:tav tm="0">
                                          <p:val>
                                            <p:fltVal val="0"/>
                                          </p:val>
                                        </p:tav>
                                        <p:tav tm="100000">
                                          <p:val>
                                            <p:strVal val="#ppt_w"/>
                                          </p:val>
                                        </p:tav>
                                      </p:tavLst>
                                    </p:anim>
                                    <p:anim calcmode="lin" valueType="num">
                                      <p:cBhvr>
                                        <p:cTn id="25" dur="500" fill="hold"/>
                                        <p:tgtEl>
                                          <p:spTgt spid="113"/>
                                        </p:tgtEl>
                                        <p:attrNameLst>
                                          <p:attrName>ppt_h</p:attrName>
                                        </p:attrNameLst>
                                      </p:cBhvr>
                                      <p:tavLst>
                                        <p:tav tm="0">
                                          <p:val>
                                            <p:fltVal val="0"/>
                                          </p:val>
                                        </p:tav>
                                        <p:tav tm="100000">
                                          <p:val>
                                            <p:strVal val="#ppt_h"/>
                                          </p:val>
                                        </p:tav>
                                      </p:tavLst>
                                    </p:anim>
                                    <p:animEffect transition="in" filter="fade">
                                      <p:cBhvr>
                                        <p:cTn id="26" dur="500"/>
                                        <p:tgtEl>
                                          <p:spTgt spid="1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500" fill="hold"/>
                                        <p:tgtEl>
                                          <p:spTgt spid="110"/>
                                        </p:tgtEl>
                                        <p:attrNameLst>
                                          <p:attrName>ppt_w</p:attrName>
                                        </p:attrNameLst>
                                      </p:cBhvr>
                                      <p:tavLst>
                                        <p:tav tm="0">
                                          <p:val>
                                            <p:fltVal val="0"/>
                                          </p:val>
                                        </p:tav>
                                        <p:tav tm="100000">
                                          <p:val>
                                            <p:strVal val="#ppt_w"/>
                                          </p:val>
                                        </p:tav>
                                      </p:tavLst>
                                    </p:anim>
                                    <p:anim calcmode="lin" valueType="num">
                                      <p:cBhvr>
                                        <p:cTn id="39" dur="500" fill="hold"/>
                                        <p:tgtEl>
                                          <p:spTgt spid="110"/>
                                        </p:tgtEl>
                                        <p:attrNameLst>
                                          <p:attrName>ppt_h</p:attrName>
                                        </p:attrNameLst>
                                      </p:cBhvr>
                                      <p:tavLst>
                                        <p:tav tm="0">
                                          <p:val>
                                            <p:fltVal val="0"/>
                                          </p:val>
                                        </p:tav>
                                        <p:tav tm="100000">
                                          <p:val>
                                            <p:strVal val="#ppt_h"/>
                                          </p:val>
                                        </p:tav>
                                      </p:tavLst>
                                    </p:anim>
                                    <p:animEffect transition="in" filter="fade">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Google Shape;1676;p27"/>
          <p:cNvSpPr/>
          <p:nvPr/>
        </p:nvSpPr>
        <p:spPr>
          <a:xfrm>
            <a:off x="240454" y="355394"/>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a:t>
            </a:r>
            <a:r>
              <a:rPr kumimoji="0" lang="en-US" sz="2500" b="1" i="0" u="none" strike="noStrike" kern="0" cap="none" spc="0" normalizeH="0" noProof="0">
                <a:ln>
                  <a:noFill/>
                </a:ln>
                <a:solidFill>
                  <a:srgbClr val="4657B0"/>
                </a:solidFill>
                <a:effectLst/>
                <a:uLnTx/>
                <a:uFillTx/>
                <a:latin typeface="Arial"/>
                <a:ea typeface="Bad Script"/>
                <a:cs typeface="Bad Script"/>
                <a:sym typeface="Bad Script"/>
              </a:rPr>
              <a:t> dụng 1</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sp>
        <p:nvSpPr>
          <p:cNvPr id="5" name="Rectangle 4"/>
          <p:cNvSpPr/>
          <p:nvPr/>
        </p:nvSpPr>
        <p:spPr>
          <a:xfrm>
            <a:off x="2877634" y="356333"/>
            <a:ext cx="5361515" cy="496996"/>
          </a:xfrm>
          <a:prstGeom prst="rect">
            <a:avLst/>
          </a:prstGeom>
        </p:spPr>
        <p:txBody>
          <a:bodyPr wrap="square">
            <a:spAutoFit/>
          </a:bodyPr>
          <a:lstStyle/>
          <a:p>
            <a:pPr lvl="0" algn="ctr">
              <a:lnSpc>
                <a:spcPct val="150000"/>
              </a:lnSpc>
            </a:pPr>
            <a:r>
              <a:rPr lang="vi-VN" sz="2000">
                <a:latin typeface="Arial" panose="020B0604020202020204" pitchFamily="34" charset="0"/>
              </a:rPr>
              <a:t>Tìm bốn ví dụ về hình chữ nhật trong thực tế.</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sp>
        <p:nvSpPr>
          <p:cNvPr id="6" name="Rectangle 5"/>
          <p:cNvSpPr/>
          <p:nvPr/>
        </p:nvSpPr>
        <p:spPr>
          <a:xfrm>
            <a:off x="240453" y="1612709"/>
            <a:ext cx="8663948" cy="1015663"/>
          </a:xfrm>
          <a:prstGeom prst="rect">
            <a:avLst/>
          </a:prstGeom>
        </p:spPr>
        <p:txBody>
          <a:bodyPr wrap="square">
            <a:spAutoFit/>
          </a:bodyPr>
          <a:lstStyle/>
          <a:p>
            <a:pPr lvl="0" algn="just">
              <a:lnSpc>
                <a:spcPct val="150000"/>
              </a:lnSpc>
            </a:pPr>
            <a:r>
              <a:rPr lang="nl-NL" sz="2000">
                <a:ea typeface="Arial" panose="020B0604020202020204" pitchFamily="34" charset="0"/>
                <a:cs typeface="Times New Roman" panose="02020603050405020304" pitchFamily="18" charset="0"/>
              </a:rPr>
              <a:t>Bốn ví dụ về hình chữ nhật trong thực tế: mặt bảng viết; mặt bìa quyển vở; màn hình ti vi, mặt tủ lạnh,…</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7" name="Rectangle 6"/>
          <p:cNvSpPr/>
          <p:nvPr/>
        </p:nvSpPr>
        <p:spPr>
          <a:xfrm>
            <a:off x="4110601" y="1094604"/>
            <a:ext cx="9236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Gợi</a:t>
            </a:r>
            <a:r>
              <a:rPr kumimoji="0" lang="en-US" sz="2000" b="1" i="1" u="sng" strike="noStrike" kern="1200" cap="none" spc="0" normalizeH="0" noProof="0">
                <a:ln>
                  <a:noFill/>
                </a:ln>
                <a:solidFill>
                  <a:srgbClr val="C00000"/>
                </a:solidFill>
                <a:effectLst/>
                <a:uLnTx/>
                <a:uFillTx/>
                <a:latin typeface="Arial" panose="020B0604020202020204" pitchFamily="34" charset="0"/>
                <a:ea typeface="+mn-ea"/>
                <a:cs typeface="Arial"/>
                <a:sym typeface="Arial"/>
              </a:rPr>
              <a:t> ý:</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 name="Picture 7"/>
          <p:cNvPicPr>
            <a:picLocks noChangeAspect="1"/>
          </p:cNvPicPr>
          <p:nvPr/>
        </p:nvPicPr>
        <p:blipFill>
          <a:blip r:embed="rId2"/>
          <a:stretch>
            <a:fillRect/>
          </a:stretch>
        </p:blipFill>
        <p:spPr>
          <a:xfrm>
            <a:off x="8388672" y="232422"/>
            <a:ext cx="1031459" cy="852075"/>
          </a:xfrm>
          <a:prstGeom prst="rect">
            <a:avLst/>
          </a:prstGeom>
        </p:spPr>
      </p:pic>
      <p:pic>
        <p:nvPicPr>
          <p:cNvPr id="10" name="Picture 9"/>
          <p:cNvPicPr>
            <a:picLocks noChangeAspect="1"/>
          </p:cNvPicPr>
          <p:nvPr/>
        </p:nvPicPr>
        <p:blipFill>
          <a:blip r:embed="rId3"/>
          <a:stretch>
            <a:fillRect/>
          </a:stretch>
        </p:blipFill>
        <p:spPr>
          <a:xfrm>
            <a:off x="5127140" y="2773686"/>
            <a:ext cx="2453393" cy="184104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53" y="3010655"/>
            <a:ext cx="2402574" cy="1367109"/>
          </a:xfrm>
          <a:prstGeom prst="rect">
            <a:avLst/>
          </a:prstGeom>
        </p:spPr>
      </p:pic>
      <p:pic>
        <p:nvPicPr>
          <p:cNvPr id="2" name="Picture 1"/>
          <p:cNvPicPr>
            <a:picLocks noChangeAspect="1"/>
          </p:cNvPicPr>
          <p:nvPr/>
        </p:nvPicPr>
        <p:blipFill>
          <a:blip r:embed="rId5"/>
          <a:stretch>
            <a:fillRect/>
          </a:stretch>
        </p:blipFill>
        <p:spPr>
          <a:xfrm>
            <a:off x="2966517" y="2926139"/>
            <a:ext cx="1973751" cy="1973751"/>
          </a:xfrm>
          <a:prstGeom prst="rect">
            <a:avLst/>
          </a:prstGeom>
        </p:spPr>
      </p:pic>
      <p:pic>
        <p:nvPicPr>
          <p:cNvPr id="3" name="Picture 2"/>
          <p:cNvPicPr>
            <a:picLocks noChangeAspect="1"/>
          </p:cNvPicPr>
          <p:nvPr/>
        </p:nvPicPr>
        <p:blipFill>
          <a:blip r:embed="rId6"/>
          <a:stretch>
            <a:fillRect/>
          </a:stretch>
        </p:blipFill>
        <p:spPr>
          <a:xfrm>
            <a:off x="7767405" y="2746367"/>
            <a:ext cx="1072731" cy="2238011"/>
          </a:xfrm>
          <a:prstGeom prst="rect">
            <a:avLst/>
          </a:prstGeom>
        </p:spPr>
      </p:pic>
    </p:spTree>
    <p:extLst>
      <p:ext uri="{BB962C8B-B14F-4D97-AF65-F5344CB8AC3E}">
        <p14:creationId xmlns:p14="http://schemas.microsoft.com/office/powerpoint/2010/main" val="359174432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637538" y="1298221"/>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620511" y="1929459"/>
            <a:ext cx="7953170" cy="958660"/>
          </a:xfrm>
          <a:prstGeom prst="rect">
            <a:avLst/>
          </a:prstGeom>
          <a:noFill/>
        </p:spPr>
        <p:txBody>
          <a:bodyPr wrap="square" rtlCol="0">
            <a:spAutoFit/>
          </a:bodyPr>
          <a:lstStyle/>
          <a:p>
            <a:pPr lvl="0" algn="just" defTabSz="457200">
              <a:lnSpc>
                <a:spcPct val="150000"/>
              </a:lnSpc>
              <a:buClrTx/>
            </a:pPr>
            <a:r>
              <a:rPr lang="vi-VN" sz="2000" kern="1200">
                <a:latin typeface="+mn-lt"/>
                <a:ea typeface="+mn-ea"/>
                <a:cs typeface="Arial" panose="020B0604020202020204" pitchFamily="34" charset="0"/>
              </a:rPr>
              <a:t>Cho hình bình hành ABCD có O là giao điểm của hai đường chéo. Giải thích các khẳng định sau:</a:t>
            </a:r>
            <a:endParaRPr lang="en-US" sz="2000" kern="1200">
              <a:latin typeface="+mn-lt"/>
              <a:ea typeface="+mn-ea"/>
              <a:cs typeface="Arial" panose="020B0604020202020204" pitchFamily="34" charset="0"/>
            </a:endParaRPr>
          </a:p>
        </p:txBody>
      </p:sp>
      <p:pic>
        <p:nvPicPr>
          <p:cNvPr id="13" name="Picture 12"/>
          <p:cNvPicPr>
            <a:picLocks noChangeAspect="1"/>
          </p:cNvPicPr>
          <p:nvPr/>
        </p:nvPicPr>
        <p:blipFill>
          <a:blip r:embed="rId3"/>
          <a:stretch>
            <a:fillRect/>
          </a:stretch>
        </p:blipFill>
        <p:spPr>
          <a:xfrm flipH="1">
            <a:off x="222637" y="4583545"/>
            <a:ext cx="1127544" cy="523351"/>
          </a:xfrm>
          <a:prstGeom prst="rect">
            <a:avLst/>
          </a:prstGeom>
        </p:spPr>
      </p:pic>
      <p:pic>
        <p:nvPicPr>
          <p:cNvPr id="14" name="Picture 13"/>
          <p:cNvPicPr>
            <a:picLocks noChangeAspect="1"/>
          </p:cNvPicPr>
          <p:nvPr/>
        </p:nvPicPr>
        <p:blipFill>
          <a:blip r:embed="rId4"/>
          <a:stretch>
            <a:fillRect/>
          </a:stretch>
        </p:blipFill>
        <p:spPr>
          <a:xfrm>
            <a:off x="8184551" y="944838"/>
            <a:ext cx="621024" cy="815485"/>
          </a:xfrm>
          <a:prstGeom prst="rect">
            <a:avLst/>
          </a:prstGeom>
        </p:spPr>
      </p:pic>
      <p:sp>
        <p:nvSpPr>
          <p:cNvPr id="15" name="Rectangle 14"/>
          <p:cNvSpPr/>
          <p:nvPr/>
        </p:nvSpPr>
        <p:spPr>
          <a:xfrm>
            <a:off x="2948634" y="428463"/>
            <a:ext cx="3296924"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Dấu hiệu nhận biết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7" name="Group 16"/>
          <p:cNvGrpSpPr/>
          <p:nvPr/>
        </p:nvGrpSpPr>
        <p:grpSpPr>
          <a:xfrm>
            <a:off x="6027738" y="2667402"/>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637538" y="2841237"/>
                <a:ext cx="4572000" cy="1523494"/>
              </a:xfrm>
              <a:prstGeom prst="rect">
                <a:avLst/>
              </a:prstGeom>
            </p:spPr>
            <p:txBody>
              <a:bodyPr>
                <a:spAutoFit/>
              </a:bodyPr>
              <a:lstStyle/>
              <a:p>
                <a:pPr lvl="0" algn="just" defTabSz="457200">
                  <a:lnSpc>
                    <a:spcPct val="150000"/>
                  </a:lnSpc>
                  <a:buClrTx/>
                </a:pPr>
                <a:r>
                  <a:rPr lang="en-US" sz="2000" kern="1200">
                    <a:ea typeface="+mn-ea"/>
                    <a:cs typeface="Arial" panose="020B0604020202020204" pitchFamily="34" charset="0"/>
                  </a:rPr>
                  <a:t>a) Nếu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BAD</m:t>
                        </m:r>
                      </m:e>
                    </m:acc>
                  </m:oMath>
                </a14:m>
                <a:r>
                  <a:rPr lang="en-US" sz="2000" kern="1200">
                    <a:ea typeface="+mn-ea"/>
                    <a:cs typeface="Arial" panose="020B0604020202020204" pitchFamily="34" charset="0"/>
                  </a:rPr>
                  <a:t> là góc vuông thì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ADC</m:t>
                        </m:r>
                      </m:e>
                    </m:acc>
                  </m:oMath>
                </a14:m>
                <a:r>
                  <a:rPr lang="en-US" sz="2000" kern="1200">
                    <a:ea typeface="+mn-ea"/>
                    <a:cs typeface="Arial" panose="020B0604020202020204" pitchFamily="34" charset="0"/>
                  </a:rPr>
                  <a:t> và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ABC</m:t>
                        </m:r>
                      </m:e>
                    </m:acc>
                  </m:oMath>
                </a14:m>
                <a:r>
                  <a:rPr lang="en-US" sz="2000" kern="1200">
                    <a:ea typeface="+mn-ea"/>
                    <a:cs typeface="Arial" panose="020B0604020202020204" pitchFamily="34" charset="0"/>
                  </a:rPr>
                  <a:t> cũng là góc vuông.</a:t>
                </a:r>
              </a:p>
              <a:p>
                <a:pPr lvl="0" algn="just" defTabSz="457200">
                  <a:lnSpc>
                    <a:spcPct val="150000"/>
                  </a:lnSpc>
                  <a:buClrTx/>
                </a:pPr>
                <a:r>
                  <a:rPr lang="en-US" sz="2000" kern="1200">
                    <a:ea typeface="+mn-ea"/>
                    <a:cs typeface="Arial" panose="020B0604020202020204" pitchFamily="34" charset="0"/>
                  </a:rPr>
                  <a:t>b) Nếu AC = BD thì </a:t>
                </a:r>
                <a14:m>
                  <m:oMath xmlns:m="http://schemas.openxmlformats.org/officeDocument/2006/math">
                    <m:acc>
                      <m:accPr>
                        <m:chr m:val="̂"/>
                        <m:ctrlPr>
                          <a:rPr lang="en-US" sz="2000" i="1">
                            <a:latin typeface="Cambria Math" panose="02040503050406030204" pitchFamily="18" charset="0"/>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BAD</m:t>
                        </m:r>
                      </m:e>
                    </m:acc>
                  </m:oMath>
                </a14:m>
                <a:r>
                  <a:rPr lang="en-US" sz="2000" kern="1200">
                    <a:ea typeface="+mn-ea"/>
                    <a:cs typeface="Arial" panose="020B0604020202020204" pitchFamily="34" charset="0"/>
                  </a:rPr>
                  <a:t> vuông.</a:t>
                </a:r>
              </a:p>
            </p:txBody>
          </p:sp>
        </mc:Choice>
        <mc:Fallback xmlns="">
          <p:sp>
            <p:nvSpPr>
              <p:cNvPr id="19" name="Rectangle 18"/>
              <p:cNvSpPr>
                <a:spLocks noRot="1" noChangeAspect="1" noMove="1" noResize="1" noEditPoints="1" noAdjustHandles="1" noChangeArrowheads="1" noChangeShapeType="1" noTextEdit="1"/>
              </p:cNvSpPr>
              <p:nvPr/>
            </p:nvSpPr>
            <p:spPr>
              <a:xfrm>
                <a:off x="637538" y="2841237"/>
                <a:ext cx="4572000" cy="1523494"/>
              </a:xfrm>
              <a:prstGeom prst="rect">
                <a:avLst/>
              </a:prstGeom>
              <a:blipFill>
                <a:blip r:embed="rId5"/>
                <a:stretch>
                  <a:fillRect l="-1467" r="-21867" b="-2400"/>
                </a:stretch>
              </a:blipFill>
            </p:spPr>
            <p:txBody>
              <a:bodyPr/>
              <a:lstStyle/>
              <a:p>
                <a:r>
                  <a:rPr lang="en-US">
                    <a:noFill/>
                  </a:rPr>
                  <a:t> </a:t>
                </a:r>
              </a:p>
            </p:txBody>
          </p:sp>
        </mc:Fallback>
      </mc:AlternateContent>
    </p:spTree>
    <p:extLst>
      <p:ext uri="{BB962C8B-B14F-4D97-AF65-F5344CB8AC3E}">
        <p14:creationId xmlns:p14="http://schemas.microsoft.com/office/powerpoint/2010/main" val="18474201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7087" y="4261628"/>
            <a:ext cx="1127544" cy="523351"/>
          </a:xfrm>
          <a:prstGeom prst="rect">
            <a:avLst/>
          </a:prstGeom>
        </p:spPr>
      </p:pic>
      <p:grpSp>
        <p:nvGrpSpPr>
          <p:cNvPr id="17" name="Group 16"/>
          <p:cNvGrpSpPr/>
          <p:nvPr/>
        </p:nvGrpSpPr>
        <p:grpSpPr>
          <a:xfrm>
            <a:off x="567274" y="1216676"/>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sp>
        <p:nvSpPr>
          <p:cNvPr id="20" name="Rectangle 19"/>
          <p:cNvSpPr/>
          <p:nvPr/>
        </p:nvSpPr>
        <p:spPr>
          <a:xfrm>
            <a:off x="4195935" y="450549"/>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230496" y="887000"/>
                <a:ext cx="5756166" cy="3224985"/>
              </a:xfrm>
              <a:prstGeom prst="rect">
                <a:avLst/>
              </a:prstGeom>
            </p:spPr>
            <p:txBody>
              <a:bodyPr wrap="square">
                <a:spAutoFit/>
              </a:bodyPr>
              <a:lstStyle/>
              <a:p>
                <a:pPr>
                  <a:lnSpc>
                    <a:spcPct val="150000"/>
                  </a:lnSpc>
                </a:pPr>
                <a:r>
                  <a:rPr lang="en-US" sz="1800">
                    <a:latin typeface="+mn-lt"/>
                    <a:ea typeface="Arial" panose="020B0604020202020204" pitchFamily="34" charset="0"/>
                    <a:cs typeface="Times New Roman" panose="02020603050405020304" pitchFamily="18" charset="0"/>
                  </a:rPr>
                  <a:t>a) Do ABCD là hình bình hành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e>
                        </m:eqArr>
                      </m:e>
                    </m:d>
                  </m:oMath>
                </a14:m>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effectLst/>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1800">
                    <a:effectLst/>
                    <a:latin typeface="+mn-lt"/>
                    <a:ea typeface="Arial" panose="020B0604020202020204" pitchFamily="34" charset="0"/>
                    <a:cs typeface="Times New Roman" panose="02020603050405020304" pitchFamily="18" charset="0"/>
                  </a:rPr>
                  <a:t> là góc vuông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oMath>
                </a14:m>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latin typeface="+mn-lt"/>
                    <a:ea typeface="Arial" panose="020B0604020202020204" pitchFamily="34" charset="0"/>
                    <a:cs typeface="Times New Roman" panose="02020603050405020304" pitchFamily="18" charset="0"/>
                  </a:rPr>
                  <a:t>Có: </a:t>
                </a:r>
                <a14:m>
                  <m:oMath xmlns:m="http://schemas.openxmlformats.org/officeDocument/2006/math">
                    <m:d>
                      <m:dPr>
                        <m:begChr m:val="{"/>
                        <m:endChr m:val=""/>
                        <m:ctrlPr>
                          <a:rPr lang="en-US" sz="1800" i="1">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e>
                        </m:eqArr>
                      </m:e>
                    </m:d>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 hay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ADC</m:t>
                        </m:r>
                      </m:e>
                    </m:acc>
                  </m:oMath>
                </a14:m>
                <a:r>
                  <a:rPr lang="en-US" sz="1800">
                    <a:effectLst/>
                    <a:latin typeface="+mn-lt"/>
                    <a:ea typeface="Arial" panose="020B0604020202020204" pitchFamily="34" charset="0"/>
                    <a:cs typeface="Times New Roman" panose="02020603050405020304" pitchFamily="18" charset="0"/>
                  </a:rPr>
                  <a:t> là góc vuông</a:t>
                </a:r>
              </a:p>
              <a:p>
                <a:pPr>
                  <a:lnSpc>
                    <a:spcPct val="150000"/>
                  </a:lnSpc>
                </a:pPr>
                <a:r>
                  <a:rPr lang="en-US" sz="180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cs typeface="Times New Roman" panose="02020603050405020304" pitchFamily="18" charset="0"/>
                          </a:rPr>
                        </m:ctrlPr>
                      </m:dPr>
                      <m:e>
                        <m:eqArr>
                          <m:eqArrPr>
                            <m:ctrlPr>
                              <a:rPr lang="en-US" sz="1800" i="1">
                                <a:effectLst/>
                                <a:latin typeface="Cambria Math" panose="02040503050406030204" pitchFamily="18" charset="0"/>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e>
                        </m:eqArr>
                      </m:e>
                    </m:d>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 hay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oMath>
                </a14:m>
                <a:r>
                  <a:rPr lang="en-US" sz="1800">
                    <a:effectLst/>
                    <a:latin typeface="+mn-lt"/>
                    <a:ea typeface="Dotum" panose="020B0600000101010101" pitchFamily="34" charset="-127"/>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là góc vuông</a:t>
                </a:r>
              </a:p>
            </p:txBody>
          </p:sp>
        </mc:Choice>
        <mc:Fallback xmlns="">
          <p:sp>
            <p:nvSpPr>
              <p:cNvPr id="3" name="Rectangle 2"/>
              <p:cNvSpPr>
                <a:spLocks noRot="1" noChangeAspect="1" noMove="1" noResize="1" noEditPoints="1" noAdjustHandles="1" noChangeArrowheads="1" noChangeShapeType="1" noTextEdit="1"/>
              </p:cNvSpPr>
              <p:nvPr/>
            </p:nvSpPr>
            <p:spPr>
              <a:xfrm>
                <a:off x="3230496" y="887000"/>
                <a:ext cx="5756166" cy="3224985"/>
              </a:xfrm>
              <a:prstGeom prst="rect">
                <a:avLst/>
              </a:prstGeom>
              <a:blipFill>
                <a:blip r:embed="rId4"/>
                <a:stretch>
                  <a:fillRect l="-953"/>
                </a:stretch>
              </a:blipFill>
            </p:spPr>
            <p:txBody>
              <a:bodyPr/>
              <a:lstStyle/>
              <a:p>
                <a:r>
                  <a:rPr lang="en-US">
                    <a:noFill/>
                  </a:rPr>
                  <a:t> </a:t>
                </a:r>
              </a:p>
            </p:txBody>
          </p:sp>
        </mc:Fallback>
      </mc:AlternateContent>
    </p:spTree>
    <p:extLst>
      <p:ext uri="{BB962C8B-B14F-4D97-AF65-F5344CB8AC3E}">
        <p14:creationId xmlns:p14="http://schemas.microsoft.com/office/powerpoint/2010/main" val="372183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1" y="1217169"/>
            <a:ext cx="7764042" cy="1477328"/>
          </a:xfrm>
          <a:prstGeom prst="rect">
            <a:avLst/>
          </a:prstGeom>
        </p:spPr>
        <p:txBody>
          <a:bodyPr wrap="square">
            <a:spAutoFit/>
          </a:bodyPr>
          <a:lstStyle/>
          <a:p>
            <a:pPr algn="just">
              <a:lnSpc>
                <a:spcPct val="150000"/>
              </a:lnSpc>
              <a:spcBef>
                <a:spcPts val="600"/>
              </a:spcBef>
              <a:spcAft>
                <a:spcPts val="800"/>
              </a:spcAft>
            </a:pPr>
            <a:r>
              <a:rPr lang="vi-VN" sz="2000">
                <a:latin typeface="+mn-lt"/>
                <a:ea typeface="Arial" panose="020B0604020202020204" pitchFamily="34" charset="0"/>
                <a:cs typeface="Times New Roman" panose="02020603050405020304" pitchFamily="18" charset="0"/>
              </a:rPr>
              <a:t>Bề mặt mỗi viên gạch trong hình bức tường có dạng là một hình chữ nhật được minh hoạ bởi hình bên. Hãy vẽ hình tứ giác ABCD mô phỏng bề mặt một viên gạch vào vở của em?</a:t>
            </a:r>
            <a:endParaRPr lang="en-US" sz="2000">
              <a:effectLst/>
              <a:latin typeface="+mn-l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089613" y="3075779"/>
            <a:ext cx="1790668" cy="1991188"/>
          </a:xfrm>
          <a:prstGeom prst="rect">
            <a:avLst/>
          </a:prstGeom>
        </p:spPr>
      </p:pic>
      <p:pic>
        <p:nvPicPr>
          <p:cNvPr id="9" name="Picture 8"/>
          <p:cNvPicPr>
            <a:picLocks noChangeAspect="1"/>
          </p:cNvPicPr>
          <p:nvPr/>
        </p:nvPicPr>
        <p:blipFill>
          <a:blip r:embed="rId4"/>
          <a:stretch>
            <a:fillRect/>
          </a:stretch>
        </p:blipFill>
        <p:spPr>
          <a:xfrm>
            <a:off x="7991724" y="299721"/>
            <a:ext cx="820250" cy="61567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349" y="2850254"/>
            <a:ext cx="3482460" cy="21133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7087" y="4261628"/>
            <a:ext cx="1127544" cy="523351"/>
          </a:xfrm>
          <a:prstGeom prst="rect">
            <a:avLst/>
          </a:prstGeom>
        </p:spPr>
      </p:pic>
      <p:grpSp>
        <p:nvGrpSpPr>
          <p:cNvPr id="17" name="Group 16"/>
          <p:cNvGrpSpPr/>
          <p:nvPr/>
        </p:nvGrpSpPr>
        <p:grpSpPr>
          <a:xfrm>
            <a:off x="567274" y="1216676"/>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sp>
        <p:nvSpPr>
          <p:cNvPr id="20" name="Rectangle 19"/>
          <p:cNvSpPr/>
          <p:nvPr/>
        </p:nvSpPr>
        <p:spPr>
          <a:xfrm>
            <a:off x="4195935" y="450549"/>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412372" y="913147"/>
                <a:ext cx="5508991" cy="3871701"/>
              </a:xfrm>
              <a:prstGeom prst="rect">
                <a:avLst/>
              </a:prstGeom>
            </p:spPr>
            <p:txBody>
              <a:bodyPr wrap="square">
                <a:spAutoFit/>
              </a:bodyPr>
              <a:lstStyle/>
              <a:p>
                <a:pPr marL="30480" marR="30480" lvl="0" algn="just">
                  <a:lnSpc>
                    <a:spcPct val="150000"/>
                  </a:lnSpc>
                  <a:defRPr/>
                </a:pPr>
                <a:r>
                  <a:rPr lang="en-US" sz="1600">
                    <a:ea typeface="Times New Roman" panose="02020603050405020304" pitchFamily="18" charset="0"/>
                  </a:rPr>
                  <a:t>b) Xét hình bình hành ABCD có: AB // CD </a:t>
                </a:r>
              </a:p>
              <a:p>
                <a:pPr marL="30480" marR="30480" lvl="0" algn="just">
                  <a:lnSpc>
                    <a:spcPct val="150000"/>
                  </a:lnSpc>
                  <a:defRPr/>
                </a:pPr>
                <a14:m>
                  <m:oMath xmlns:m="http://schemas.openxmlformats.org/officeDocument/2006/math">
                    <m:r>
                      <a:rPr lang="en-US" sz="1600" i="0">
                        <a:latin typeface="Cambria Math" panose="02040503050406030204" pitchFamily="18" charset="0"/>
                        <a:ea typeface="Times New Roman" panose="02020603050405020304" pitchFamily="18" charset="0"/>
                      </a:rPr>
                      <m:t>⇒</m:t>
                    </m:r>
                  </m:oMath>
                </a14:m>
                <a:r>
                  <a:rPr lang="en-US" sz="1600">
                    <a:ea typeface="Times New Roman" panose="02020603050405020304" pitchFamily="18" charset="0"/>
                  </a:rPr>
                  <a:t> ABCD cũng là hình thang có hai cạnh đáy là AB và CD.</a:t>
                </a:r>
              </a:p>
              <a:p>
                <a:pPr marL="30480" marR="30480" lvl="0" algn="just">
                  <a:lnSpc>
                    <a:spcPct val="150000"/>
                  </a:lnSpc>
                  <a:defRPr/>
                </a:pPr>
                <a:r>
                  <a:rPr lang="en-US" sz="1600">
                    <a:ea typeface="Times New Roman" panose="02020603050405020304" pitchFamily="18" charset="0"/>
                  </a:rPr>
                  <a:t>Lại có hai đường chéo AC = BD </a:t>
                </a:r>
              </a:p>
              <a:p>
                <a:pPr marL="30480" marR="30480" lvl="0" algn="just">
                  <a:lnSpc>
                    <a:spcPct val="150000"/>
                  </a:lnSpc>
                  <a:defRPr/>
                </a:pPr>
                <a14:m>
                  <m:oMath xmlns:m="http://schemas.openxmlformats.org/officeDocument/2006/math">
                    <m:r>
                      <a:rPr lang="en-US" sz="1600" i="0">
                        <a:latin typeface="Cambria Math" panose="02040503050406030204" pitchFamily="18" charset="0"/>
                        <a:ea typeface="Times New Roman" panose="02020603050405020304" pitchFamily="18" charset="0"/>
                      </a:rPr>
                      <m:t>⇒</m:t>
                    </m:r>
                  </m:oMath>
                </a14:m>
                <a:r>
                  <a:rPr lang="en-US" sz="1600">
                    <a:ea typeface="Times New Roman" panose="02020603050405020304" pitchFamily="18" charset="0"/>
                  </a:rPr>
                  <a:t> ABCD là hình thang cân.</a:t>
                </a:r>
              </a:p>
              <a:p>
                <a:pPr lvl="0">
                  <a:lnSpc>
                    <a:spcPct val="150000"/>
                  </a:lnSpc>
                  <a:defRPr/>
                </a:pPr>
                <a:r>
                  <a:rPr lang="en-US" sz="1600">
                    <a:ea typeface="Arial" panose="020B0604020202020204" pitchFamily="34" charset="0"/>
                    <a:cs typeface="Times New Roman" panose="02020603050405020304" pitchFamily="18" charset="0"/>
                  </a:rPr>
                  <a:t>Do đó: </a:t>
                </a:r>
                <a14:m>
                  <m:oMath xmlns:m="http://schemas.openxmlformats.org/officeDocument/2006/math">
                    <m:d>
                      <m:dPr>
                        <m:begChr m:val="{"/>
                        <m:endChr m:val=""/>
                        <m:ctrlPr>
                          <a:rPr lang="en-US" sz="1600" i="1">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600" i="1">
                                <a:latin typeface="Cambria Math" panose="02040503050406030204" pitchFamily="18" charset="0"/>
                                <a:ea typeface="Arial" panose="020B0604020202020204" pitchFamily="34" charset="0"/>
                                <a:cs typeface="Times New Roman" panose="02020603050405020304" pitchFamily="18" charset="0"/>
                              </a:rPr>
                            </m:ctrlPr>
                          </m:eqArrPr>
                          <m:e>
                            <m:r>
                              <a:rPr lang="en-US" sz="1600" i="0">
                                <a:latin typeface="Cambria Math" panose="02040503050406030204" pitchFamily="18" charset="0"/>
                                <a:ea typeface="Arial" panose="020B0604020202020204" pitchFamily="34" charset="0"/>
                                <a:cs typeface="Times New Roman" panose="02020603050405020304" pitchFamily="18" charset="0"/>
                              </a:rPr>
                              <m:t>&amp;</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e>
                          <m:e>
                            <m:r>
                              <a:rPr lang="en-US" sz="1600" i="0">
                                <a:latin typeface="Cambria Math" panose="02040503050406030204" pitchFamily="18" charset="0"/>
                                <a:ea typeface="Arial" panose="020B0604020202020204" pitchFamily="34" charset="0"/>
                                <a:cs typeface="Times New Roman" panose="02020603050405020304" pitchFamily="18" charset="0"/>
                              </a:rPr>
                              <m:t>&amp;</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e>
                        </m:eqArr>
                      </m:e>
                    </m:d>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Tương tự ta cũng có: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oMath>
                </a14:m>
                <a:endParaRPr lang="en-US" sz="1600">
                  <a:latin typeface="Cambria Math" panose="02040503050406030204" pitchFamily="18" charset="0"/>
                  <a:ea typeface="Arial" panose="020B0604020202020204" pitchFamily="34" charset="0"/>
                  <a:cs typeface="Times New Roman" panose="02020603050405020304" pitchFamily="18" charset="0"/>
                </a:endParaRPr>
              </a:p>
              <a:p>
                <a:pPr lvl="0" algn="ctr">
                  <a:lnSpc>
                    <a:spcPct val="150000"/>
                  </a:lnSpc>
                  <a:defRPr/>
                </a:pPr>
                <a14:m>
                  <m:oMath xmlns:m="http://schemas.openxmlformats.org/officeDocument/2006/math">
                    <m:r>
                      <a:rPr lang="en-US" sz="1600" i="0">
                        <a:latin typeface="Cambria Math" panose="02040503050406030204" pitchFamily="18" charset="0"/>
                        <a:ea typeface="Arial" panose="020B0604020202020204" pitchFamily="34" charset="0"/>
                        <a:cs typeface="Times New Roman" panose="02020603050405020304" pitchFamily="18" charset="0"/>
                      </a:rPr>
                      <m:t>⇒</m:t>
                    </m:r>
                  </m:oMath>
                </a14:m>
                <a:r>
                  <a:rPr lang="en-US" sz="1600">
                    <a:ea typeface="Dotum" panose="020B0600000101010101" pitchFamily="34" charset="-127"/>
                    <a:cs typeface="Times New Roman" panose="02020603050405020304" pitchFamily="18" charset="0"/>
                  </a:rPr>
                  <a:t>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Mà: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r>
                      <a:rPr lang="en-US" sz="1600" i="0">
                        <a:latin typeface="Cambria Math" panose="02040503050406030204" pitchFamily="18" charset="0"/>
                        <a:ea typeface="Arial" panose="020B0604020202020204" pitchFamily="34" charset="0"/>
                        <a:cs typeface="Times New Roman" panose="02020603050405020304" pitchFamily="18" charset="0"/>
                      </a:rPr>
                      <m:t>=360°</m:t>
                    </m:r>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Hay </a:t>
                </a:r>
                <a14:m>
                  <m:oMath xmlns:m="http://schemas.openxmlformats.org/officeDocument/2006/math">
                    <m:r>
                      <a:rPr lang="en-US" sz="1600" i="0">
                        <a:latin typeface="Cambria Math" panose="02040503050406030204" pitchFamily="18" charset="0"/>
                        <a:ea typeface="Arial" panose="020B0604020202020204" pitchFamily="34" charset="0"/>
                        <a:cs typeface="Times New Roman" panose="02020603050405020304" pitchFamily="18" charset="0"/>
                      </a:rPr>
                      <m:t>4</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=360°</m:t>
                    </m:r>
                  </m:oMath>
                </a14:m>
                <a:r>
                  <a:rPr lang="en-US" sz="1600">
                    <a:ea typeface="Arial" panose="020B0604020202020204" pitchFamily="34" charset="0"/>
                    <a:cs typeface="Times New Roman" panose="02020603050405020304" pitchFamily="18" charset="0"/>
                  </a:rPr>
                  <a:t>, do đó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=90°</m:t>
                    </m:r>
                  </m:oMath>
                </a14:m>
                <a:endParaRPr lang="en-US" sz="16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412372" y="913147"/>
                <a:ext cx="5508991" cy="3871701"/>
              </a:xfrm>
              <a:prstGeom prst="rect">
                <a:avLst/>
              </a:prstGeom>
              <a:blipFill>
                <a:blip r:embed="rId4"/>
                <a:stretch>
                  <a:fillRect l="-664" b="-1102"/>
                </a:stretch>
              </a:blipFill>
            </p:spPr>
            <p:txBody>
              <a:bodyPr/>
              <a:lstStyle/>
              <a:p>
                <a:r>
                  <a:rPr lang="en-US">
                    <a:noFill/>
                  </a:rPr>
                  <a:t> </a:t>
                </a:r>
              </a:p>
            </p:txBody>
          </p:sp>
        </mc:Fallback>
      </mc:AlternateContent>
    </p:spTree>
    <p:extLst>
      <p:ext uri="{BB962C8B-B14F-4D97-AF65-F5344CB8AC3E}">
        <p14:creationId xmlns:p14="http://schemas.microsoft.com/office/powerpoint/2010/main" val="10509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07502" y="36147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295958" y="1079037"/>
            <a:ext cx="8527089" cy="1866920"/>
            <a:chOff x="1101693" y="1118481"/>
            <a:chExt cx="8527089" cy="1995421"/>
          </a:xfrm>
        </p:grpSpPr>
        <p:sp>
          <p:nvSpPr>
            <p:cNvPr id="81" name="Google Shape;794;p19"/>
            <p:cNvSpPr/>
            <p:nvPr/>
          </p:nvSpPr>
          <p:spPr>
            <a:xfrm>
              <a:off x="1101693" y="1118481"/>
              <a:ext cx="8527089" cy="1995421"/>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283378" y="1229011"/>
              <a:ext cx="8223008" cy="1743493"/>
            </a:xfrm>
            <a:prstGeom prst="rect">
              <a:avLst/>
            </a:prstGeom>
          </p:spPr>
          <p:txBody>
            <a:bodyPr wrap="square">
              <a:spAutoFit/>
            </a:bodyPr>
            <a:lstStyle/>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Ta có dấu hiệu nhận biết một tứ giác là hình chữ nhật như sau:</a:t>
              </a:r>
            </a:p>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1. Hình bình hành có một góc vuông là hình chữ nhật.</a:t>
              </a:r>
            </a:p>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2. Hình bình hành có hai đường chéo bằng nhau là hình chữ nhật.</a:t>
              </a:r>
            </a:p>
          </p:txBody>
        </p:sp>
      </p:grpSp>
      <p:pic>
        <p:nvPicPr>
          <p:cNvPr id="2" name="Picture 1"/>
          <p:cNvPicPr>
            <a:picLocks noChangeAspect="1"/>
          </p:cNvPicPr>
          <p:nvPr/>
        </p:nvPicPr>
        <p:blipFill>
          <a:blip r:embed="rId3"/>
          <a:stretch>
            <a:fillRect/>
          </a:stretch>
        </p:blipFill>
        <p:spPr>
          <a:xfrm>
            <a:off x="8085185" y="427521"/>
            <a:ext cx="792549" cy="780356"/>
          </a:xfrm>
          <a:prstGeom prst="rect">
            <a:avLst/>
          </a:prstGeom>
        </p:spPr>
      </p:pic>
      <p:pic>
        <p:nvPicPr>
          <p:cNvPr id="19" name="Picture 18"/>
          <p:cNvPicPr>
            <a:picLocks noChangeAspect="1"/>
          </p:cNvPicPr>
          <p:nvPr/>
        </p:nvPicPr>
        <p:blipFill>
          <a:blip r:embed="rId4"/>
          <a:stretch>
            <a:fillRect/>
          </a:stretch>
        </p:blipFill>
        <p:spPr>
          <a:xfrm>
            <a:off x="7640203" y="3508666"/>
            <a:ext cx="889963" cy="1313393"/>
          </a:xfrm>
          <a:prstGeom prst="rect">
            <a:avLst/>
          </a:prstGeom>
        </p:spPr>
      </p:pic>
      <p:sp>
        <p:nvSpPr>
          <p:cNvPr id="4" name="Rectangle 3"/>
          <p:cNvSpPr/>
          <p:nvPr/>
        </p:nvSpPr>
        <p:spPr>
          <a:xfrm>
            <a:off x="421986" y="3353343"/>
            <a:ext cx="6516094" cy="1528624"/>
          </a:xfrm>
          <a:prstGeom prst="rect">
            <a:avLst/>
          </a:prstGeom>
        </p:spPr>
        <p:txBody>
          <a:bodyPr wrap="square">
            <a:spAutoFit/>
          </a:bodyPr>
          <a:lstStyle/>
          <a:p>
            <a:pPr>
              <a:lnSpc>
                <a:spcPct val="150000"/>
              </a:lnSpc>
              <a:spcBef>
                <a:spcPts val="100"/>
              </a:spcBef>
              <a:spcAft>
                <a:spcPts val="100"/>
              </a:spcAft>
            </a:pPr>
            <a:r>
              <a:rPr lang="en-US" sz="2000" b="1" i="1">
                <a:solidFill>
                  <a:srgbClr val="C00000"/>
                </a:solidFill>
                <a:latin typeface="+mj-lt"/>
                <a:ea typeface="Arial" panose="020B0604020202020204" pitchFamily="34" charset="0"/>
                <a:cs typeface="Times New Roman" panose="02020603050405020304" pitchFamily="18" charset="0"/>
              </a:rPr>
              <a:t>Chú ý:</a:t>
            </a:r>
            <a:endParaRPr lang="en-US" sz="2000">
              <a:solidFill>
                <a:srgbClr val="C00000"/>
              </a:solidFill>
              <a:latin typeface="+mj-lt"/>
              <a:ea typeface="Arial" panose="020B0604020202020204" pitchFamily="34" charset="0"/>
              <a:cs typeface="Times New Roman" panose="02020603050405020304" pitchFamily="18" charset="0"/>
            </a:endParaRPr>
          </a:p>
          <a:p>
            <a:pPr marL="342900" indent="-342900">
              <a:lnSpc>
                <a:spcPct val="150000"/>
              </a:lnSpc>
              <a:spcBef>
                <a:spcPts val="100"/>
              </a:spcBef>
              <a:spcAft>
                <a:spcPts val="100"/>
              </a:spcAft>
              <a:buFontTx/>
              <a:buChar char="-"/>
            </a:pPr>
            <a:r>
              <a:rPr lang="en-US" sz="2000" i="1">
                <a:latin typeface="+mj-lt"/>
                <a:ea typeface="Arial" panose="020B0604020202020204" pitchFamily="34" charset="0"/>
                <a:cs typeface="Times New Roman" panose="02020603050405020304" pitchFamily="18" charset="0"/>
              </a:rPr>
              <a:t>Tứ giác có ba góc vuông là hình chữ nhật.</a:t>
            </a:r>
          </a:p>
          <a:p>
            <a:pPr marL="342900" indent="-342900">
              <a:lnSpc>
                <a:spcPct val="150000"/>
              </a:lnSpc>
              <a:spcBef>
                <a:spcPts val="100"/>
              </a:spcBef>
              <a:spcAft>
                <a:spcPts val="100"/>
              </a:spcAft>
              <a:buFontTx/>
              <a:buChar char="-"/>
            </a:pPr>
            <a:r>
              <a:rPr lang="en-US" sz="2000" i="1">
                <a:latin typeface="+mj-lt"/>
                <a:ea typeface="Arial" panose="020B0604020202020204" pitchFamily="34" charset="0"/>
                <a:cs typeface="Times New Roman" panose="02020603050405020304" pitchFamily="18" charset="0"/>
              </a:rPr>
              <a:t>Hình thang cân có một góc vuông là hình chữ nhật.</a:t>
            </a:r>
            <a:endParaRPr lang="en-US" sz="20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9798444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DF6-DFDD-498E-AF68-43987B650E2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6EAE452-C574-4853-861E-8EE9C0162A05}"/>
              </a:ext>
            </a:extLst>
          </p:cNvPr>
          <p:cNvPicPr>
            <a:picLocks noChangeAspect="1"/>
          </p:cNvPicPr>
          <p:nvPr/>
        </p:nvPicPr>
        <p:blipFill>
          <a:blip r:embed="rId2"/>
          <a:stretch>
            <a:fillRect/>
          </a:stretch>
        </p:blipFill>
        <p:spPr>
          <a:xfrm>
            <a:off x="0" y="-668594"/>
            <a:ext cx="9143999" cy="6774426"/>
          </a:xfrm>
          <a:prstGeom prst="rect">
            <a:avLst/>
          </a:prstGeom>
        </p:spPr>
      </p:pic>
    </p:spTree>
    <p:extLst>
      <p:ext uri="{BB962C8B-B14F-4D97-AF65-F5344CB8AC3E}">
        <p14:creationId xmlns:p14="http://schemas.microsoft.com/office/powerpoint/2010/main" val="153611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70471" y="37433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55830" y="2740634"/>
                <a:ext cx="8405563" cy="2046971"/>
              </a:xfrm>
              <a:prstGeom prst="rect">
                <a:avLst/>
              </a:prstGeom>
            </p:spPr>
            <p:txBody>
              <a:bodyPr wrap="square">
                <a:spAutoFit/>
              </a:bodyPr>
              <a:lstStyle/>
              <a:p>
                <a:pPr>
                  <a:lnSpc>
                    <a:spcPct val="150000"/>
                  </a:lnSpc>
                </a:pPr>
                <a:r>
                  <a:rPr lang="vi-VN" sz="1800">
                    <a:latin typeface="+mn-lt"/>
                  </a:rPr>
                  <a:t>Vì ABCD là hình bình hành nên AD // BC và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b="0" i="0" smtClean="0">
                            <a:latin typeface="Cambria Math" panose="02040503050406030204" pitchFamily="18" charset="0"/>
                            <a:ea typeface="Arial" panose="020B0604020202020204" pitchFamily="34" charset="0"/>
                            <a:cs typeface="Times New Roman" panose="02020603050405020304" pitchFamily="18" charset="0"/>
                          </a:rPr>
                          <m:t>D</m:t>
                        </m:r>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m:t>
                        </m:r>
                      </m:e>
                    </m:acc>
                    <m:r>
                      <a:rPr lang="en-US" sz="1600" b="0" i="0"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600" b="0" i="0" smtClean="0">
                            <a:latin typeface="Cambria Math" panose="02040503050406030204" pitchFamily="18" charset="0"/>
                            <a:ea typeface="Arial" panose="020B0604020202020204" pitchFamily="34" charset="0"/>
                            <a:cs typeface="Times New Roman" panose="02020603050405020304" pitchFamily="18" charset="0"/>
                          </a:rPr>
                          <m:t>AB</m:t>
                        </m:r>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m:t>
                        </m:r>
                      </m:e>
                    </m:acc>
                    <m:r>
                      <a:rPr lang="en-US" sz="1600" b="0" i="0" smtClean="0">
                        <a:latin typeface="Cambria Math" panose="02040503050406030204" pitchFamily="18" charset="0"/>
                        <a:ea typeface="Arial" panose="020B0604020202020204" pitchFamily="34" charset="0"/>
                        <a:cs typeface="Times New Roman" panose="02020603050405020304" pitchFamily="18" charset="0"/>
                      </a:rPr>
                      <m:t>=180</m:t>
                    </m:r>
                    <m:r>
                      <a:rPr lang="en-US" sz="1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a:latin typeface="+mn-lt"/>
                  </a:rPr>
                  <a:t> </a:t>
                </a:r>
              </a:p>
              <a:p>
                <a:pPr>
                  <a:lnSpc>
                    <a:spcPct val="150000"/>
                  </a:lnSpc>
                </a:pPr>
                <a:r>
                  <a:rPr lang="vi-VN" sz="1800">
                    <a:latin typeface="+mn-lt"/>
                  </a:rPr>
                  <a:t>Mà AH, BF lần lượt</a:t>
                </a:r>
                <a:r>
                  <a:rPr lang="en-US" sz="1800">
                    <a:latin typeface="+mn-lt"/>
                  </a:rPr>
                  <a:t> </a:t>
                </a:r>
                <a:r>
                  <a:rPr lang="vi-VN" sz="1800">
                    <a:latin typeface="+mn-lt"/>
                  </a:rPr>
                  <a:t>là tia phân giác của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B</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m:t>
                        </m:r>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D</m:t>
                        </m:r>
                      </m:e>
                    </m:acc>
                  </m:oMath>
                </a14:m>
                <a:r>
                  <a:rPr lang="vi-VN" sz="1800">
                    <a:latin typeface="+mn-lt"/>
                  </a:rPr>
                  <a:t>,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ABC</m:t>
                        </m:r>
                      </m:e>
                    </m:acc>
                  </m:oMath>
                </a14:m>
                <a:r>
                  <a:rPr lang="vi-VN" sz="1800">
                    <a:latin typeface="+mn-lt"/>
                  </a:rPr>
                  <a:t> nên </a:t>
                </a:r>
                <a14:m>
                  <m:oMath xmlns:m="http://schemas.openxmlformats.org/officeDocument/2006/math">
                    <m:acc>
                      <m:accPr>
                        <m:chr m:val="̂"/>
                        <m:ctrlPr>
                          <a:rPr lang="vi-VN" sz="1800" i="1" smtClean="0">
                            <a:latin typeface="Cambria Math" panose="02040503050406030204" pitchFamily="18" charset="0"/>
                          </a:rPr>
                        </m:ctrlPr>
                      </m:accPr>
                      <m:e>
                        <m:sSub>
                          <m:sSubPr>
                            <m:ctrlPr>
                              <a:rPr lang="vi-VN" sz="1800" i="1" smtClean="0">
                                <a:latin typeface="Cambria Math" panose="02040503050406030204" pitchFamily="18" charset="0"/>
                              </a:rPr>
                            </m:ctrlPr>
                          </m:sSubPr>
                          <m:e>
                            <m:r>
                              <m:rPr>
                                <m:sty m:val="p"/>
                              </m:rPr>
                              <a:rPr lang="en-US" sz="1800" b="0" i="0" smtClean="0">
                                <a:latin typeface="Cambria Math" panose="02040503050406030204" pitchFamily="18" charset="0"/>
                              </a:rPr>
                              <m:t>A</m:t>
                            </m:r>
                          </m:e>
                          <m:sub>
                            <m:r>
                              <a:rPr lang="en-US" sz="1800" b="0" i="0" smtClean="0">
                                <a:latin typeface="Cambria Math" panose="02040503050406030204" pitchFamily="18" charset="0"/>
                              </a:rPr>
                              <m:t>1</m:t>
                            </m:r>
                          </m:sub>
                        </m:sSub>
                      </m:e>
                    </m:acc>
                    <m:r>
                      <a:rPr lang="en-US" sz="1800" b="0" i="0" smtClean="0">
                        <a:latin typeface="Cambria Math" panose="02040503050406030204" pitchFamily="18" charset="0"/>
                      </a:rPr>
                      <m:t>=</m:t>
                    </m:r>
                    <m:f>
                      <m:fPr>
                        <m:ctrlPr>
                          <a:rPr lang="en-US" sz="1800" b="0" i="1" smtClean="0">
                            <a:latin typeface="Cambria Math" panose="02040503050406030204" pitchFamily="18" charset="0"/>
                          </a:rPr>
                        </m:ctrlPr>
                      </m:fPr>
                      <m:num>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BAD</m:t>
                            </m:r>
                          </m:e>
                        </m:acc>
                      </m:num>
                      <m:den>
                        <m:r>
                          <a:rPr lang="en-US" sz="1800" b="0" i="0" smtClean="0">
                            <a:latin typeface="Cambria Math" panose="02040503050406030204" pitchFamily="18" charset="0"/>
                          </a:rPr>
                          <m:t>2</m:t>
                        </m:r>
                      </m:den>
                    </m:f>
                    <m:r>
                      <a:rPr lang="en-US" sz="1800" b="0" i="0" smtClean="0">
                        <a:latin typeface="Cambria Math" panose="02040503050406030204" pitchFamily="18" charset="0"/>
                      </a:rPr>
                      <m:t>,</m:t>
                    </m:r>
                    <m:acc>
                      <m:accPr>
                        <m:chr m:val="̂"/>
                        <m:ctrlPr>
                          <a:rPr lang="vi-VN" sz="1800" i="1">
                            <a:latin typeface="Cambria Math" panose="02040503050406030204" pitchFamily="18" charset="0"/>
                          </a:rPr>
                        </m:ctrlPr>
                      </m:accPr>
                      <m:e>
                        <m:sSub>
                          <m:sSubPr>
                            <m:ctrlPr>
                              <a:rPr lang="vi-VN" sz="1800" i="1">
                                <a:latin typeface="Cambria Math" panose="02040503050406030204" pitchFamily="18" charset="0"/>
                              </a:rPr>
                            </m:ctrlPr>
                          </m:sSubPr>
                          <m:e>
                            <m:r>
                              <m:rPr>
                                <m:sty m:val="p"/>
                              </m:rPr>
                              <a:rPr lang="en-US" sz="1800" b="0" i="0" smtClean="0">
                                <a:latin typeface="Cambria Math" panose="02040503050406030204" pitchFamily="18" charset="0"/>
                              </a:rPr>
                              <m:t>B</m:t>
                            </m:r>
                          </m:e>
                          <m:sub>
                            <m:r>
                              <a:rPr lang="en-US" sz="1800" i="0">
                                <a:latin typeface="Cambria Math" panose="02040503050406030204" pitchFamily="18" charset="0"/>
                              </a:rPr>
                              <m:t>1</m:t>
                            </m:r>
                          </m:sub>
                        </m:sSub>
                      </m:e>
                    </m:acc>
                    <m:r>
                      <a:rPr lang="en-US" sz="1800" i="0">
                        <a:latin typeface="Cambria Math" panose="02040503050406030204" pitchFamily="18" charset="0"/>
                      </a:rPr>
                      <m:t>=</m:t>
                    </m:r>
                    <m:f>
                      <m:fPr>
                        <m:ctrlPr>
                          <a:rPr lang="en-US" sz="1800" i="1">
                            <a:latin typeface="Cambria Math" panose="02040503050406030204" pitchFamily="18" charset="0"/>
                          </a:rPr>
                        </m:ctrlPr>
                      </m:fPr>
                      <m:num>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ABC</m:t>
                            </m:r>
                          </m:e>
                        </m:acc>
                      </m:num>
                      <m:den>
                        <m:r>
                          <a:rPr lang="en-US" sz="1800" i="0">
                            <a:latin typeface="Cambria Math" panose="02040503050406030204" pitchFamily="18" charset="0"/>
                          </a:rPr>
                          <m:t>2</m:t>
                        </m:r>
                      </m:den>
                    </m:f>
                  </m:oMath>
                </a14:m>
                <a:endParaRPr lang="en-US" sz="1800">
                  <a:latin typeface="+mn-lt"/>
                </a:endParaRPr>
              </a:p>
              <a:p>
                <a:pPr>
                  <a:lnSpc>
                    <a:spcPct val="150000"/>
                  </a:lnSpc>
                </a:pPr>
                <a:r>
                  <a:rPr lang="en-US" sz="1800">
                    <a:latin typeface="+mn-lt"/>
                  </a:rPr>
                  <a:t>Do đó </a:t>
                </a:r>
                <a14:m>
                  <m:oMath xmlns:m="http://schemas.openxmlformats.org/officeDocument/2006/math">
                    <m:acc>
                      <m:accPr>
                        <m:chr m:val="̂"/>
                        <m:ctrlPr>
                          <a:rPr lang="vi-VN" sz="1800" i="1">
                            <a:latin typeface="Cambria Math" panose="02040503050406030204" pitchFamily="18" charset="0"/>
                          </a:rPr>
                        </m:ctrlPr>
                      </m:accPr>
                      <m:e>
                        <m:sSub>
                          <m:sSubPr>
                            <m:ctrlPr>
                              <a:rPr lang="vi-VN" sz="1800" i="1">
                                <a:latin typeface="Cambria Math" panose="02040503050406030204" pitchFamily="18" charset="0"/>
                              </a:rPr>
                            </m:ctrlPr>
                          </m:sSubPr>
                          <m:e>
                            <m:r>
                              <m:rPr>
                                <m:sty m:val="p"/>
                              </m:rPr>
                              <a:rPr lang="en-US" sz="1800" i="0">
                                <a:latin typeface="Cambria Math" panose="02040503050406030204" pitchFamily="18" charset="0"/>
                              </a:rPr>
                              <m:t>A</m:t>
                            </m:r>
                          </m:e>
                          <m:sub>
                            <m:r>
                              <a:rPr lang="en-US" sz="1800" i="0">
                                <a:latin typeface="Cambria Math" panose="02040503050406030204" pitchFamily="18" charset="0"/>
                              </a:rPr>
                              <m:t>1</m:t>
                            </m:r>
                          </m:sub>
                        </m:sSub>
                      </m:e>
                    </m:acc>
                    <m:r>
                      <a:rPr lang="en-US" sz="1800" b="0" i="0" smtClean="0">
                        <a:latin typeface="Cambria Math" panose="02040503050406030204" pitchFamily="18" charset="0"/>
                      </a:rPr>
                      <m:t>+</m:t>
                    </m:r>
                    <m:acc>
                      <m:accPr>
                        <m:chr m:val="̂"/>
                        <m:ctrlPr>
                          <a:rPr lang="vi-VN" sz="1800" i="1">
                            <a:latin typeface="Cambria Math" panose="02040503050406030204" pitchFamily="18" charset="0"/>
                          </a:rPr>
                        </m:ctrlPr>
                      </m:accPr>
                      <m:e>
                        <m:sSub>
                          <m:sSubPr>
                            <m:ctrlPr>
                              <a:rPr lang="vi-VN" sz="1800" i="1">
                                <a:latin typeface="Cambria Math" panose="02040503050406030204" pitchFamily="18" charset="0"/>
                              </a:rPr>
                            </m:ctrlPr>
                          </m:sSubPr>
                          <m:e>
                            <m:r>
                              <m:rPr>
                                <m:sty m:val="p"/>
                              </m:rPr>
                              <a:rPr lang="en-US" sz="1800" i="0">
                                <a:latin typeface="Cambria Math" panose="02040503050406030204" pitchFamily="18" charset="0"/>
                              </a:rPr>
                              <m:t>B</m:t>
                            </m:r>
                          </m:e>
                          <m:sub>
                            <m:r>
                              <a:rPr lang="en-US" sz="1800" i="0">
                                <a:latin typeface="Cambria Math" panose="02040503050406030204" pitchFamily="18" charset="0"/>
                              </a:rPr>
                              <m:t>1</m:t>
                            </m:r>
                          </m:sub>
                        </m:sSub>
                      </m:e>
                    </m:acc>
                    <m:r>
                      <a:rPr lang="en-US" sz="1800" i="0">
                        <a:latin typeface="Cambria Math" panose="02040503050406030204" pitchFamily="18" charset="0"/>
                      </a:rPr>
                      <m:t>=</m:t>
                    </m:r>
                    <m:r>
                      <a:rPr lang="en-US" sz="1800" b="0" i="0" smtClean="0">
                        <a:latin typeface="Cambria Math" panose="02040503050406030204" pitchFamily="18" charset="0"/>
                      </a:rPr>
                      <m:t>9</m:t>
                    </m:r>
                    <m:r>
                      <a:rPr lang="en-US" sz="1800" i="0">
                        <a:latin typeface="Cambria Math" panose="02040503050406030204" pitchFamily="18" charset="0"/>
                        <a:ea typeface="Arial" panose="020B0604020202020204" pitchFamily="34" charset="0"/>
                        <a:cs typeface="Times New Roman" panose="02020603050405020304" pitchFamily="18" charset="0"/>
                      </a:rPr>
                      <m:t>0</m:t>
                    </m:r>
                    <m:r>
                      <a:rPr lang="en-US" sz="1800" i="0">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a:latin typeface="+mn-lt"/>
                  </a:rPr>
                  <a:t>. </a:t>
                </a:r>
              </a:p>
              <a:p>
                <a:pPr>
                  <a:lnSpc>
                    <a:spcPct val="150000"/>
                  </a:lnSpc>
                </a:pPr>
                <a:r>
                  <a:rPr lang="vi-VN" sz="1800">
                    <a:latin typeface="+mn-lt"/>
                  </a:rPr>
                  <a:t>Suy ra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m:t>
                        </m:r>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G</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m:t>
                        </m:r>
                      </m:e>
                    </m:acc>
                    <m:r>
                      <a:rPr lang="en-US" sz="1800" i="0">
                        <a:latin typeface="Cambria Math" panose="02040503050406030204" pitchFamily="18" charset="0"/>
                        <a:ea typeface="Arial" panose="020B0604020202020204" pitchFamily="34" charset="0"/>
                        <a:cs typeface="Times New Roman" panose="02020603050405020304" pitchFamily="18" charset="0"/>
                      </a:rPr>
                      <m:t>=</m:t>
                    </m:r>
                    <m:r>
                      <a:rPr lang="en-US" sz="1800" b="0" i="0" smtClean="0">
                        <a:latin typeface="Cambria Math" panose="02040503050406030204" pitchFamily="18" charset="0"/>
                        <a:ea typeface="Arial" panose="020B0604020202020204" pitchFamily="34" charset="0"/>
                        <a:cs typeface="Times New Roman" panose="02020603050405020304" pitchFamily="18" charset="0"/>
                      </a:rPr>
                      <m:t>9</m:t>
                    </m:r>
                    <m:r>
                      <a:rPr lang="en-US" sz="1800" i="0">
                        <a:latin typeface="Cambria Math" panose="02040503050406030204" pitchFamily="18" charset="0"/>
                        <a:ea typeface="Arial" panose="020B0604020202020204" pitchFamily="34" charset="0"/>
                        <a:cs typeface="Times New Roman" panose="02020603050405020304" pitchFamily="18" charset="0"/>
                      </a:rPr>
                      <m:t>0</m:t>
                    </m:r>
                    <m:r>
                      <a:rPr lang="en-US" sz="1800" i="0">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mn-lt"/>
                  </a:rPr>
                  <a:t>(1)</a:t>
                </a:r>
              </a:p>
            </p:txBody>
          </p:sp>
        </mc:Choice>
        <mc:Fallback xmlns="">
          <p:sp>
            <p:nvSpPr>
              <p:cNvPr id="6" name="Rectangle 5"/>
              <p:cNvSpPr>
                <a:spLocks noRot="1" noChangeAspect="1" noMove="1" noResize="1" noEditPoints="1" noAdjustHandles="1" noChangeArrowheads="1" noChangeShapeType="1" noTextEdit="1"/>
              </p:cNvSpPr>
              <p:nvPr/>
            </p:nvSpPr>
            <p:spPr>
              <a:xfrm>
                <a:off x="455830" y="2740634"/>
                <a:ext cx="8405563" cy="2046971"/>
              </a:xfrm>
              <a:prstGeom prst="rect">
                <a:avLst/>
              </a:prstGeom>
              <a:blipFill>
                <a:blip r:embed="rId2"/>
                <a:stretch>
                  <a:fillRect l="-653" b="-1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55830" y="732004"/>
                <a:ext cx="5480289" cy="1301510"/>
              </a:xfrm>
              <a:prstGeom prst="rect">
                <a:avLst/>
              </a:prstGeom>
              <a:noFill/>
            </p:spPr>
            <p:txBody>
              <a:bodyPr wrap="square" rtlCol="0">
                <a:spAutoFit/>
              </a:bodyPr>
              <a:lstStyle/>
              <a:p>
                <a:pPr lvl="0" algn="just">
                  <a:lnSpc>
                    <a:spcPct val="150000"/>
                  </a:lnSpc>
                </a:pPr>
                <a:r>
                  <a:rPr kumimoji="0" lang="en-US" sz="1800" b="0" u="none" strike="noStrike" kern="0" cap="none" spc="0" normalizeH="0" baseline="0" noProof="0">
                    <a:ln>
                      <a:noFill/>
                    </a:ln>
                    <a:solidFill>
                      <a:srgbClr val="000000"/>
                    </a:solidFill>
                    <a:effectLst/>
                    <a:uLnTx/>
                    <a:uFillTx/>
                    <a:sym typeface="Arial"/>
                  </a:rPr>
                  <a:t>Cho hình</a:t>
                </a:r>
                <a:r>
                  <a:rPr kumimoji="0" lang="en-US" sz="1800" b="0" u="none" strike="noStrike" kern="0" cap="none" spc="0" normalizeH="0" noProof="0">
                    <a:ln>
                      <a:noFill/>
                    </a:ln>
                    <a:solidFill>
                      <a:srgbClr val="000000"/>
                    </a:solidFill>
                    <a:effectLst/>
                    <a:uLnTx/>
                    <a:uFillTx/>
                    <a:sym typeface="Arial"/>
                  </a:rPr>
                  <a:t> bình hành ABCD. Các tia phân giác của các góc </a:t>
                </a:r>
                <a14:m>
                  <m:oMath xmlns:m="http://schemas.openxmlformats.org/officeDocument/2006/math">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B</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m:t>
                        </m:r>
                      </m:e>
                    </m:acc>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lang="vi-VN" sz="1800" i="1" kern="1200">
                            <a:latin typeface="Cambria Math" panose="02040503050406030204" pitchFamily="18" charset="0"/>
                            <a:cs typeface="Arial" panose="020B0604020202020204" pitchFamily="34" charset="0"/>
                          </a:rPr>
                        </m:ctrlPr>
                      </m:accPr>
                      <m:e>
                        <m:r>
                          <m:rPr>
                            <m:sty m:val="p"/>
                          </m:rPr>
                          <a:rPr lang="en-US" sz="1800" b="0" i="0" kern="1200" smtClean="0">
                            <a:latin typeface="Cambria Math" panose="02040503050406030204" pitchFamily="18" charset="0"/>
                            <a:cs typeface="Arial" panose="020B0604020202020204" pitchFamily="34" charset="0"/>
                          </a:rPr>
                          <m:t>D</m:t>
                        </m:r>
                      </m:e>
                    </m:acc>
                  </m:oMath>
                </a14:m>
                <a:r>
                  <a:rPr kumimoji="0" lang="en-US" sz="1800" b="0" u="none" strike="noStrike" kern="0" cap="none" spc="0" normalizeH="0" baseline="0" noProof="0">
                    <a:ln>
                      <a:noFill/>
                    </a:ln>
                    <a:solidFill>
                      <a:srgbClr val="000000"/>
                    </a:solidFill>
                    <a:effectLst/>
                    <a:uLnTx/>
                    <a:uFillTx/>
                    <a:sym typeface="Arial"/>
                  </a:rPr>
                  <a:t> cắt</a:t>
                </a:r>
                <a:r>
                  <a:rPr kumimoji="0" lang="en-US" sz="1800" b="0" u="none" strike="noStrike" kern="0" cap="none" spc="0" normalizeH="0" noProof="0">
                    <a:ln>
                      <a:noFill/>
                    </a:ln>
                    <a:solidFill>
                      <a:srgbClr val="000000"/>
                    </a:solidFill>
                    <a:effectLst/>
                    <a:uLnTx/>
                    <a:uFillTx/>
                    <a:sym typeface="Arial"/>
                  </a:rPr>
                  <a:t> nhau tại các điểm E, F, G, H như hình 5</a:t>
                </a:r>
                <a:r>
                  <a:rPr kumimoji="0" lang="en-US" sz="1800" b="0" u="none" strike="noStrike" kern="0" cap="none" spc="0" normalizeH="0" baseline="0" noProof="0">
                    <a:ln>
                      <a:noFill/>
                    </a:ln>
                    <a:solidFill>
                      <a:srgbClr val="000000"/>
                    </a:solidFill>
                    <a:effectLst/>
                    <a:uLnTx/>
                    <a:uFillTx/>
                    <a:sym typeface="Arial"/>
                  </a:rPr>
                  <a:t>. Chứng minh EFGH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455830" y="732004"/>
                <a:ext cx="5480289" cy="1301510"/>
              </a:xfrm>
              <a:prstGeom prst="rect">
                <a:avLst/>
              </a:prstGeom>
              <a:blipFill>
                <a:blip r:embed="rId3"/>
                <a:stretch>
                  <a:fillRect l="-1001" r="-890" b="-6542"/>
                </a:stretch>
              </a:blipFill>
            </p:spPr>
            <p:txBody>
              <a:bodyPr/>
              <a:lstStyle/>
              <a:p>
                <a:r>
                  <a:rPr lang="en-US">
                    <a:noFill/>
                  </a:rPr>
                  <a:t> </a:t>
                </a:r>
              </a:p>
            </p:txBody>
          </p:sp>
        </mc:Fallback>
      </mc:AlternateContent>
      <p:sp>
        <p:nvSpPr>
          <p:cNvPr id="38" name="Rectangle 37"/>
          <p:cNvSpPr/>
          <p:nvPr/>
        </p:nvSpPr>
        <p:spPr>
          <a:xfrm>
            <a:off x="4223186" y="220651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rot="20706795">
            <a:off x="7787582" y="3960052"/>
            <a:ext cx="1179738" cy="978607"/>
            <a:chOff x="6596736" y="560985"/>
            <a:chExt cx="1817997" cy="1497837"/>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18479436">
              <a:off x="7798128" y="1337432"/>
              <a:ext cx="45838" cy="43014"/>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stretch>
            <a:fillRect/>
          </a:stretch>
        </p:blipFill>
        <p:spPr>
          <a:xfrm>
            <a:off x="6075848" y="518043"/>
            <a:ext cx="2639212" cy="1753218"/>
          </a:xfrm>
          <a:prstGeom prst="rect">
            <a:avLst/>
          </a:prstGeom>
        </p:spPr>
      </p:pic>
    </p:spTree>
    <p:extLst>
      <p:ext uri="{BB962C8B-B14F-4D97-AF65-F5344CB8AC3E}">
        <p14:creationId xmlns:p14="http://schemas.microsoft.com/office/powerpoint/2010/main" val="24248175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70471" y="37433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55830" y="2679560"/>
                <a:ext cx="8405563" cy="1431161"/>
              </a:xfrm>
              <a:prstGeom prst="rect">
                <a:avLst/>
              </a:prstGeom>
            </p:spPr>
            <p:txBody>
              <a:bodyPr wrap="square">
                <a:spAutoFit/>
              </a:bodyPr>
              <a:lstStyle/>
              <a:p>
                <a:pPr lvl="0">
                  <a:lnSpc>
                    <a:spcPct val="150000"/>
                  </a:lnSpc>
                  <a:defRPr/>
                </a:pPr>
                <a:r>
                  <a:rPr lang="vi-VN" sz="1800">
                    <a:latin typeface="Arial" panose="020B0604020202020204" pitchFamily="34" charset="0"/>
                  </a:rPr>
                  <a:t>Chứng minh tương tự, ta có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DEC</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Arial" panose="020B0604020202020204" pitchFamily="34" charset="0"/>
                  </a:rPr>
                  <a:t>(2)</a:t>
                </a:r>
              </a:p>
              <a:p>
                <a:pPr lvl="0">
                  <a:lnSpc>
                    <a:spcPct val="150000"/>
                  </a:lnSpc>
                  <a:defRPr/>
                </a:pPr>
                <a:r>
                  <a:rPr lang="vi-VN" sz="1800">
                    <a:latin typeface="Arial" panose="020B0604020202020204" pitchFamily="34" charset="0"/>
                  </a:rPr>
                  <a:t>Chứng minh tương tự, ta cũng có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AHD</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Arial" panose="020B0604020202020204" pitchFamily="34" charset="0"/>
                  </a:rPr>
                  <a:t>nên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EHG</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vi-VN" sz="1800">
                    <a:latin typeface="Arial" panose="020B0604020202020204" pitchFamily="34" charset="0"/>
                  </a:rPr>
                  <a:t> (3) </a:t>
                </a:r>
                <a:endParaRPr lang="en-US" sz="1800"/>
              </a:p>
              <a:p>
                <a:pPr lvl="0">
                  <a:lnSpc>
                    <a:spcPct val="150000"/>
                  </a:lnSpc>
                  <a:defRPr/>
                </a:pPr>
                <a:r>
                  <a:rPr lang="vi-VN" sz="1800">
                    <a:latin typeface="Arial" panose="020B0604020202020204" pitchFamily="34" charset="0"/>
                  </a:rPr>
                  <a:t>Từ (1), (2), (3), ta suy ra tứ giác EFGH có ba góc vuông nên là hình chữ nhật.</a:t>
                </a:r>
              </a:p>
            </p:txBody>
          </p:sp>
        </mc:Choice>
        <mc:Fallback xmlns="">
          <p:sp>
            <p:nvSpPr>
              <p:cNvPr id="6" name="Rectangle 5"/>
              <p:cNvSpPr>
                <a:spLocks noRot="1" noChangeAspect="1" noMove="1" noResize="1" noEditPoints="1" noAdjustHandles="1" noChangeArrowheads="1" noChangeShapeType="1" noTextEdit="1"/>
              </p:cNvSpPr>
              <p:nvPr/>
            </p:nvSpPr>
            <p:spPr>
              <a:xfrm>
                <a:off x="455830" y="2679560"/>
                <a:ext cx="8405563" cy="1431161"/>
              </a:xfrm>
              <a:prstGeom prst="rect">
                <a:avLst/>
              </a:prstGeom>
              <a:blipFill>
                <a:blip r:embed="rId2"/>
                <a:stretch>
                  <a:fillRect l="-653" b="-2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55830" y="732004"/>
                <a:ext cx="5480289" cy="13015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hình bình hành ABCD. Các tia phân giác của các góc </a:t>
                </a:r>
                <a14:m>
                  <m:oMath xmlns:m="http://schemas.openxmlformats.org/officeDocument/2006/math">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B</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m:t>
                        </m:r>
                      </m:e>
                    </m:acc>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D</m:t>
                        </m:r>
                      </m:e>
                    </m:acc>
                  </m:oMath>
                </a14:m>
                <a:r>
                  <a:rPr kumimoji="0" lang="en-US" sz="1800" b="0" i="0" u="none" strike="noStrike" kern="0" cap="none" spc="0" normalizeH="0" baseline="0" noProof="0">
                    <a:ln>
                      <a:noFill/>
                    </a:ln>
                    <a:solidFill>
                      <a:srgbClr val="000000"/>
                    </a:solidFill>
                    <a:effectLst/>
                    <a:uLnTx/>
                    <a:uFillTx/>
                    <a:latin typeface="Arial"/>
                    <a:cs typeface="Arial"/>
                    <a:sym typeface="Arial"/>
                  </a:rPr>
                  <a:t> cắt nhau tại các điểm E, F, G, H như hình 5. Chứng minh EFGH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455830" y="732004"/>
                <a:ext cx="5480289" cy="1301510"/>
              </a:xfrm>
              <a:prstGeom prst="rect">
                <a:avLst/>
              </a:prstGeom>
              <a:blipFill>
                <a:blip r:embed="rId3"/>
                <a:stretch>
                  <a:fillRect l="-1001" r="-890" b="-6542"/>
                </a:stretch>
              </a:blipFill>
            </p:spPr>
            <p:txBody>
              <a:bodyPr/>
              <a:lstStyle/>
              <a:p>
                <a:r>
                  <a:rPr lang="en-US">
                    <a:noFill/>
                  </a:rPr>
                  <a:t> </a:t>
                </a:r>
              </a:p>
            </p:txBody>
          </p:sp>
        </mc:Fallback>
      </mc:AlternateContent>
      <p:sp>
        <p:nvSpPr>
          <p:cNvPr id="38" name="Rectangle 37"/>
          <p:cNvSpPr/>
          <p:nvPr/>
        </p:nvSpPr>
        <p:spPr>
          <a:xfrm>
            <a:off x="4223186" y="220651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rot="20706795">
            <a:off x="7787582" y="3960052"/>
            <a:ext cx="1179738" cy="978607"/>
            <a:chOff x="6596736" y="560985"/>
            <a:chExt cx="1817997" cy="1497837"/>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18479436">
              <a:off x="7798128" y="1337432"/>
              <a:ext cx="45838" cy="43014"/>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stretch>
            <a:fillRect/>
          </a:stretch>
        </p:blipFill>
        <p:spPr>
          <a:xfrm>
            <a:off x="6075848" y="518043"/>
            <a:ext cx="2639212" cy="1753218"/>
          </a:xfrm>
          <a:prstGeom prst="rect">
            <a:avLst/>
          </a:prstGeom>
        </p:spPr>
      </p:pic>
    </p:spTree>
    <p:extLst>
      <p:ext uri="{BB962C8B-B14F-4D97-AF65-F5344CB8AC3E}">
        <p14:creationId xmlns:p14="http://schemas.microsoft.com/office/powerpoint/2010/main" val="128555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468884" y="731720"/>
            <a:ext cx="4755123" cy="1477328"/>
          </a:xfrm>
          <a:prstGeom prst="rect">
            <a:avLst/>
          </a:prstGeom>
        </p:spPr>
        <p:txBody>
          <a:bodyPr wrap="square">
            <a:spAutoFit/>
          </a:bodyPr>
          <a:lstStyle/>
          <a:p>
            <a:pPr lvl="0" algn="just">
              <a:lnSpc>
                <a:spcPct val="150000"/>
              </a:lnSpc>
            </a:pPr>
            <a:r>
              <a:rPr lang="vi-VN" sz="2000">
                <a:latin typeface="+mn-lt"/>
              </a:rPr>
              <a:t>Chỉ được sử dụng compa, hãy kiểm tra tứ giác ở Hình 6 có phải là hình chữ nhật hay không.</a:t>
            </a:r>
            <a:endParaRPr kumimoji="0" lang="en-US" sz="2000" b="0" i="0" u="none" strike="noStrike" kern="0" cap="none" spc="0" normalizeH="0" baseline="0" noProof="0">
              <a:ln>
                <a:noFill/>
              </a:ln>
              <a:solidFill>
                <a:srgbClr val="000000"/>
              </a:solidFill>
              <a:effectLst/>
              <a:uLnTx/>
              <a:uFillTx/>
              <a:latin typeface="+mn-lt"/>
              <a:sym typeface="Arial"/>
            </a:endParaRPr>
          </a:p>
        </p:txBody>
      </p:sp>
      <p:sp>
        <p:nvSpPr>
          <p:cNvPr id="321" name="Rectangle 320"/>
          <p:cNvSpPr/>
          <p:nvPr/>
        </p:nvSpPr>
        <p:spPr>
          <a:xfrm>
            <a:off x="4149973" y="22048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468685" y="2793089"/>
            <a:ext cx="8576392" cy="1846659"/>
          </a:xfrm>
          <a:prstGeom prst="rect">
            <a:avLst/>
          </a:prstGeom>
        </p:spPr>
        <p:txBody>
          <a:bodyPr wrap="square">
            <a:spAutoFit/>
          </a:bodyPr>
          <a:lstStyle/>
          <a:p>
            <a:pPr lvl="0" algn="just">
              <a:lnSpc>
                <a:spcPct val="150000"/>
              </a:lnSpc>
            </a:pPr>
            <a:r>
              <a:rPr lang="vi-VN" sz="1900">
                <a:ea typeface="Arial" panose="020B0604020202020204" pitchFamily="34" charset="0"/>
                <a:cs typeface="Times New Roman" panose="02020603050405020304" pitchFamily="18" charset="0"/>
              </a:rPr>
              <a:t>Gọi tứ giác đã cho là ABCD (hình vẽ).</a:t>
            </a:r>
            <a:endParaRPr lang="en-US" sz="1900">
              <a:ea typeface="Arial" panose="020B0604020202020204" pitchFamily="34" charset="0"/>
              <a:cs typeface="Times New Roman" panose="02020603050405020304" pitchFamily="18" charset="0"/>
            </a:endParaRPr>
          </a:p>
          <a:p>
            <a:pPr marL="342900" lvl="0" indent="-342900" algn="just">
              <a:lnSpc>
                <a:spcPct val="150000"/>
              </a:lnSpc>
              <a:buFontTx/>
              <a:buChar char="-"/>
            </a:pPr>
            <a:r>
              <a:rPr lang="vi-VN" sz="1900">
                <a:ea typeface="Arial" panose="020B0604020202020204" pitchFamily="34" charset="0"/>
                <a:cs typeface="Times New Roman" panose="02020603050405020304" pitchFamily="18" charset="0"/>
              </a:rPr>
              <a:t>Dùng compa kiểm tra được AB = CD; AD = BC và AC = BD.</a:t>
            </a:r>
            <a:endParaRPr lang="en-US" sz="1900">
              <a:ea typeface="Arial" panose="020B0604020202020204" pitchFamily="34" charset="0"/>
              <a:cs typeface="Times New Roman" panose="02020603050405020304" pitchFamily="18" charset="0"/>
            </a:endParaRPr>
          </a:p>
          <a:p>
            <a:pPr marL="342900" lvl="0" indent="-342900" algn="just">
              <a:lnSpc>
                <a:spcPct val="150000"/>
              </a:lnSpc>
              <a:buFontTx/>
              <a:buChar char="-"/>
            </a:pPr>
            <a:r>
              <a:rPr lang="vi-VN" sz="1900">
                <a:ea typeface="Arial" panose="020B0604020202020204" pitchFamily="34" charset="0"/>
                <a:cs typeface="Times New Roman" panose="02020603050405020304" pitchFamily="18" charset="0"/>
              </a:rPr>
              <a:t>Tứ giác ABCD có AB = CD và AD = BC nên là hình bình hành.</a:t>
            </a:r>
          </a:p>
          <a:p>
            <a:pPr lvl="0" algn="just">
              <a:lnSpc>
                <a:spcPct val="150000"/>
              </a:lnSpc>
            </a:pPr>
            <a:r>
              <a:rPr lang="vi-VN" sz="1900">
                <a:ea typeface="Arial" panose="020B0604020202020204" pitchFamily="34" charset="0"/>
                <a:cs typeface="Times New Roman" panose="02020603050405020304" pitchFamily="18" charset="0"/>
              </a:rPr>
              <a:t>Lại có hai đường chéo AC = BD nên hình bình hành ABCD là hình chữ nhật.</a:t>
            </a:r>
          </a:p>
        </p:txBody>
      </p:sp>
      <p:pic>
        <p:nvPicPr>
          <p:cNvPr id="11" name="Picture 10"/>
          <p:cNvPicPr>
            <a:picLocks noChangeAspect="1"/>
          </p:cNvPicPr>
          <p:nvPr/>
        </p:nvPicPr>
        <p:blipFill>
          <a:blip r:embed="rId3"/>
          <a:stretch>
            <a:fillRect/>
          </a:stretch>
        </p:blipFill>
        <p:spPr>
          <a:xfrm rot="2261094">
            <a:off x="163786" y="4738089"/>
            <a:ext cx="414649" cy="378450"/>
          </a:xfrm>
          <a:prstGeom prst="rect">
            <a:avLst/>
          </a:prstGeom>
        </p:spPr>
      </p:pic>
      <p:sp>
        <p:nvSpPr>
          <p:cNvPr id="3" name="TextBox 2"/>
          <p:cNvSpPr txBox="1"/>
          <p:nvPr/>
        </p:nvSpPr>
        <p:spPr>
          <a:xfrm>
            <a:off x="468884" y="201740"/>
            <a:ext cx="271958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Thực</a:t>
            </a:r>
            <a:r>
              <a:rPr kumimoji="0" lang="en-US" sz="2700" b="1" i="0" u="none" strike="noStrike" kern="0" cap="none" spc="0" normalizeH="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 hành 2</a:t>
            </a:r>
            <a:endPar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grpSp>
        <p:nvGrpSpPr>
          <p:cNvPr id="10" name="Google Shape;767;p18"/>
          <p:cNvGrpSpPr/>
          <p:nvPr/>
        </p:nvGrpSpPr>
        <p:grpSpPr>
          <a:xfrm rot="2010353">
            <a:off x="8482831" y="2452920"/>
            <a:ext cx="796784" cy="1053199"/>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Rectangle 33"/>
          <p:cNvSpPr/>
          <p:nvPr/>
        </p:nvSpPr>
        <p:spPr>
          <a:xfrm rot="21521681">
            <a:off x="6410240" y="97069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p:cNvSpPr/>
          <p:nvPr/>
        </p:nvSpPr>
        <p:spPr>
          <a:xfrm>
            <a:off x="6800591" y="215182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lang="en-US" sz="1500" i="1" kern="1200">
                <a:solidFill>
                  <a:srgbClr val="4657B0">
                    <a:lumMod val="75000"/>
                  </a:srgbClr>
                </a:solidFill>
                <a:latin typeface="Arial" panose="020B0604020202020204" pitchFamily="34" charset="0"/>
                <a:ea typeface="+mn-ea"/>
                <a:cs typeface="Arial" panose="020B0604020202020204" pitchFamily="34" charset="0"/>
              </a:rPr>
              <a:t>6</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6" name="Rectangle 35"/>
          <p:cNvSpPr/>
          <p:nvPr/>
        </p:nvSpPr>
        <p:spPr>
          <a:xfrm rot="21521681">
            <a:off x="6054899" y="711262"/>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7" name="Rectangle 36"/>
          <p:cNvSpPr/>
          <p:nvPr/>
        </p:nvSpPr>
        <p:spPr>
          <a:xfrm rot="21521681">
            <a:off x="8015451" y="672134"/>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8" name="Rectangle 37"/>
          <p:cNvSpPr/>
          <p:nvPr/>
        </p:nvSpPr>
        <p:spPr>
          <a:xfrm rot="21521681">
            <a:off x="8023483" y="1804171"/>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9" name="Rectangle 38"/>
          <p:cNvSpPr/>
          <p:nvPr/>
        </p:nvSpPr>
        <p:spPr>
          <a:xfrm rot="21521681">
            <a:off x="6049749" y="1860089"/>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31" name="Straight Connector 30"/>
          <p:cNvCxnSpPr/>
          <p:nvPr/>
        </p:nvCxnSpPr>
        <p:spPr>
          <a:xfrm rot="20887060">
            <a:off x="6511272" y="837455"/>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20887060" flipV="1">
            <a:off x="6336154" y="1126968"/>
            <a:ext cx="1733905" cy="70725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strVal val="#ppt_x"/>
                                          </p:val>
                                        </p:tav>
                                        <p:tav tm="100000">
                                          <p:val>
                                            <p:strVal val="#ppt_x"/>
                                          </p:val>
                                        </p:tav>
                                      </p:tavLst>
                                    </p:anim>
                                    <p:anim calcmode="lin" valueType="num">
                                      <p:cBhvr>
                                        <p:cTn id="49" dur="5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1"/>
                                        </p:tgtEl>
                                        <p:attrNameLst>
                                          <p:attrName>style.visibility</p:attrName>
                                        </p:attrNameLst>
                                      </p:cBhvr>
                                      <p:to>
                                        <p:strVal val="visible"/>
                                      </p:to>
                                    </p:set>
                                    <p:animEffect transition="in" filter="barn(inVertical)">
                                      <p:cBhvr>
                                        <p:cTn id="59" dur="500"/>
                                        <p:tgtEl>
                                          <p:spTgt spid="32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69" dur="500"/>
                                        <p:tgtEl>
                                          <p:spTgt spid="7">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4" dur="500"/>
                                        <p:tgtEl>
                                          <p:spTgt spid="7">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animEffect transition="in" filter="wipe(left)">
                                      <p:cBhvr>
                                        <p:cTn id="7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P spid="3" grpId="0"/>
      <p:bldP spid="34" grpId="0" animBg="1"/>
      <p:bldP spid="35" grpId="0"/>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2" y="162442"/>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a:t>
            </a:r>
            <a:r>
              <a:rPr kumimoji="0" lang="en-US" sz="2500" b="1" i="0" u="none" strike="noStrike" kern="0" cap="none" spc="0" normalizeH="0" noProof="0">
                <a:ln>
                  <a:noFill/>
                </a:ln>
                <a:solidFill>
                  <a:srgbClr val="4657B0"/>
                </a:solidFill>
                <a:effectLst/>
                <a:uLnTx/>
                <a:uFillTx/>
                <a:latin typeface="Arial"/>
                <a:ea typeface="Bad Script"/>
                <a:cs typeface="Bad Script"/>
                <a:sym typeface="Bad Script"/>
              </a:rPr>
              <a:t> dụng 2</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3531312">
            <a:off x="613376" y="3887975"/>
            <a:ext cx="1271344" cy="933781"/>
          </a:xfrm>
          <a:prstGeom prst="rect">
            <a:avLst/>
          </a:prstGeom>
        </p:spPr>
      </p:pic>
      <p:sp>
        <p:nvSpPr>
          <p:cNvPr id="11" name="Rectangle 10"/>
          <p:cNvSpPr/>
          <p:nvPr/>
        </p:nvSpPr>
        <p:spPr>
          <a:xfrm>
            <a:off x="493042" y="805396"/>
            <a:ext cx="8158776" cy="1938992"/>
          </a:xfrm>
          <a:prstGeom prst="rect">
            <a:avLst/>
          </a:prstGeom>
        </p:spPr>
        <p:txBody>
          <a:bodyPr wrap="square">
            <a:spAutoFit/>
          </a:bodyPr>
          <a:lstStyle/>
          <a:p>
            <a:pPr lvl="0" algn="just">
              <a:lnSpc>
                <a:spcPct val="150000"/>
              </a:lnSpc>
            </a:pPr>
            <a:r>
              <a:rPr lang="vi-VN" sz="2000">
                <a:latin typeface="Arial" panose="020B0604020202020204" pitchFamily="34" charset="0"/>
              </a:rPr>
              <a:t>a) Hãy sử dụng êke sao cho chỉ sau ba lần đo ta có thể xác định khung cửa sổ ở Hình 7 có phải là hình chữ nhật hay không.</a:t>
            </a:r>
            <a:endParaRPr lang="en-US" sz="2000">
              <a:latin typeface="Arial" panose="020B0604020202020204" pitchFamily="34" charset="0"/>
            </a:endParaRPr>
          </a:p>
          <a:p>
            <a:pPr lvl="0" algn="just">
              <a:lnSpc>
                <a:spcPct val="150000"/>
              </a:lnSpc>
            </a:pPr>
            <a:r>
              <a:rPr lang="vi-VN" sz="2000">
                <a:latin typeface="Arial" panose="020B0604020202020204" pitchFamily="34" charset="0"/>
              </a:rPr>
              <a:t>b) Hãy sử dụng một cuộn dây, xác định khung cửa sổ trong Hình 7 có là hình chữ nhật hay không.</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332973" y="2650025"/>
            <a:ext cx="2920482" cy="2192318"/>
          </a:xfrm>
          <a:prstGeom prst="rect">
            <a:avLst/>
          </a:prstGeom>
        </p:spPr>
      </p:pic>
    </p:spTree>
    <p:extLst>
      <p:ext uri="{BB962C8B-B14F-4D97-AF65-F5344CB8AC3E}">
        <p14:creationId xmlns:p14="http://schemas.microsoft.com/office/powerpoint/2010/main" val="39603047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3531312">
            <a:off x="7514326" y="4162395"/>
            <a:ext cx="1271344" cy="93378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15807" y="873972"/>
                <a:ext cx="4467960" cy="3560847"/>
              </a:xfrm>
              <a:prstGeom prst="rect">
                <a:avLst/>
              </a:prstGeom>
            </p:spPr>
            <p:txBody>
              <a:bodyPr wrap="square">
                <a:spAutoFit/>
              </a:bodyPr>
              <a:lstStyle/>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a) Gọi các điểm A, B, C, D tương ứng (hình vẽ).</a:t>
                </a:r>
              </a:p>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Dùng êke ba lần ta đo ba góc:</a:t>
                </a: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oMath>
                </a14:m>
                <a:r>
                  <a:rPr lang="en-US" sz="1800">
                    <a:effectLst/>
                    <a:latin typeface="+mj-lt"/>
                    <a:ea typeface="Arial" panose="020B0604020202020204" pitchFamily="34" charset="0"/>
                    <a:cs typeface="Times New Roman" panose="02020603050405020304" pitchFamily="18" charset="0"/>
                  </a:rPr>
                  <a:t> </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ta được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Xét tứ giác ABCD có:</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Arial" panose="020B0604020202020204" pitchFamily="34" charset="0"/>
                    <a:cs typeface="Times New Roman" panose="02020603050405020304" pitchFamily="18" charset="0"/>
                  </a:rPr>
                  <a:t>ABCD là hình chữ nhật.</a:t>
                </a:r>
              </a:p>
            </p:txBody>
          </p:sp>
        </mc:Choice>
        <mc:Fallback xmlns="">
          <p:sp>
            <p:nvSpPr>
              <p:cNvPr id="11" name="Rectangle 10"/>
              <p:cNvSpPr>
                <a:spLocks noRot="1" noChangeAspect="1" noMove="1" noResize="1" noEditPoints="1" noAdjustHandles="1" noChangeArrowheads="1" noChangeShapeType="1" noTextEdit="1"/>
              </p:cNvSpPr>
              <p:nvPr/>
            </p:nvSpPr>
            <p:spPr>
              <a:xfrm>
                <a:off x="715807" y="873972"/>
                <a:ext cx="4467960" cy="3560847"/>
              </a:xfrm>
              <a:prstGeom prst="rect">
                <a:avLst/>
              </a:prstGeom>
              <a:blipFill>
                <a:blip r:embed="rId4"/>
                <a:stretch>
                  <a:fillRect l="-1091" r="-12278" b="-1884"/>
                </a:stretch>
              </a:blipFill>
            </p:spPr>
            <p:txBody>
              <a:bodyPr/>
              <a:lstStyle/>
              <a:p>
                <a:r>
                  <a:rPr lang="en-US">
                    <a:noFill/>
                  </a:rPr>
                  <a:t> </a:t>
                </a:r>
              </a:p>
            </p:txBody>
          </p:sp>
        </mc:Fallback>
      </mc:AlternateContent>
      <p:sp>
        <p:nvSpPr>
          <p:cNvPr id="8" name="Rectangle 7"/>
          <p:cNvSpPr/>
          <p:nvPr/>
        </p:nvSpPr>
        <p:spPr>
          <a:xfrm>
            <a:off x="4209189" y="36200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5"/>
          <a:stretch>
            <a:fillRect/>
          </a:stretch>
        </p:blipFill>
        <p:spPr>
          <a:xfrm>
            <a:off x="5183767" y="931712"/>
            <a:ext cx="3420152" cy="2164268"/>
          </a:xfrm>
          <a:prstGeom prst="rect">
            <a:avLst/>
          </a:prstGeom>
        </p:spPr>
      </p:pic>
    </p:spTree>
    <p:extLst>
      <p:ext uri="{BB962C8B-B14F-4D97-AF65-F5344CB8AC3E}">
        <p14:creationId xmlns:p14="http://schemas.microsoft.com/office/powerpoint/2010/main" val="24230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up)">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35" dur="500"/>
                                        <p:tgtEl>
                                          <p:spTgt spid="11">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8" dur="50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wipe(left)">
                                      <p:cBhvr>
                                        <p:cTn id="43"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6200000">
            <a:off x="-19207" y="2010499"/>
            <a:ext cx="656911" cy="482490"/>
          </a:xfrm>
          <a:prstGeom prst="rect">
            <a:avLst/>
          </a:prstGeom>
        </p:spPr>
      </p:pic>
      <p:sp>
        <p:nvSpPr>
          <p:cNvPr id="11" name="Rectangle 10"/>
          <p:cNvSpPr/>
          <p:nvPr/>
        </p:nvSpPr>
        <p:spPr>
          <a:xfrm>
            <a:off x="540876" y="778754"/>
            <a:ext cx="4483864" cy="1779974"/>
          </a:xfrm>
          <a:prstGeom prst="rect">
            <a:avLst/>
          </a:prstGeom>
        </p:spPr>
        <p:txBody>
          <a:bodyPr wrap="square">
            <a:spAutoFit/>
          </a:bodyPr>
          <a:lstStyle/>
          <a:p>
            <a:pPr lvl="0">
              <a:lnSpc>
                <a:spcPct val="150000"/>
              </a:lnSpc>
              <a:spcBef>
                <a:spcPts val="100"/>
              </a:spcBef>
              <a:spcAft>
                <a:spcPts val="100"/>
              </a:spcAft>
            </a:pPr>
            <a:r>
              <a:rPr lang="en-US" sz="1800">
                <a:ea typeface="Arial" panose="020B0604020202020204" pitchFamily="34" charset="0"/>
                <a:cs typeface="Times New Roman" panose="02020603050405020304" pitchFamily="18" charset="0"/>
              </a:rPr>
              <a:t>b) Sử dụng một cuộn dây:</a:t>
            </a:r>
          </a:p>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Ta đo đoạn thẳng AB bằng cách đánh dấu 2 điểm trên đoạn dây sao cho hai điểm đánh dấu trùng với hai điểm A, B.</a:t>
            </a:r>
            <a:endParaRPr lang="en-US" sz="1800">
              <a:ea typeface="Arial" panose="020B0604020202020204" pitchFamily="34" charset="0"/>
              <a:cs typeface="Times New Roman" panose="02020603050405020304" pitchFamily="18" charset="0"/>
            </a:endParaRPr>
          </a:p>
        </p:txBody>
      </p:sp>
      <p:sp>
        <p:nvSpPr>
          <p:cNvPr id="8" name="Rectangle 7"/>
          <p:cNvSpPr/>
          <p:nvPr/>
        </p:nvSpPr>
        <p:spPr>
          <a:xfrm>
            <a:off x="4209189" y="36200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5485868" y="785811"/>
            <a:ext cx="3124988" cy="1726105"/>
          </a:xfrm>
          <a:prstGeom prst="rect">
            <a:avLst/>
          </a:prstGeom>
        </p:spPr>
      </p:pic>
      <p:sp>
        <p:nvSpPr>
          <p:cNvPr id="3" name="Rectangle 2"/>
          <p:cNvSpPr/>
          <p:nvPr/>
        </p:nvSpPr>
        <p:spPr>
          <a:xfrm>
            <a:off x="540875" y="2503071"/>
            <a:ext cx="8253263" cy="2246769"/>
          </a:xfrm>
          <a:prstGeom prst="rect">
            <a:avLst/>
          </a:prstGeom>
        </p:spPr>
        <p:txBody>
          <a:bodyPr wrap="square">
            <a:spAutoFit/>
          </a:bodyPr>
          <a:lstStyle/>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Đặt điểm đánh dấu thứ nhất trùng với điểm D và kiểm tra thấy điểm đánh dấu còn lại trùng với điểm C. Khi đó AB = CD.</a:t>
            </a:r>
            <a:endParaRPr lang="en-US" sz="1800">
              <a:ea typeface="Arial" panose="020B0604020202020204" pitchFamily="34" charset="0"/>
              <a:cs typeface="Times New Roman" panose="02020603050405020304" pitchFamily="18" charset="0"/>
            </a:endParaRPr>
          </a:p>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Làm tương tự ta cũng xác định được AD = BC và AC = BD.</a:t>
            </a:r>
          </a:p>
          <a:p>
            <a:pPr lvl="0">
              <a:lnSpc>
                <a:spcPct val="150000"/>
              </a:lnSpc>
              <a:spcBef>
                <a:spcPts val="100"/>
              </a:spcBef>
              <a:spcAft>
                <a:spcPts val="100"/>
              </a:spcAft>
            </a:pPr>
            <a:r>
              <a:rPr lang="vi-VN" sz="1800">
                <a:ea typeface="Arial" panose="020B0604020202020204" pitchFamily="34" charset="0"/>
                <a:cs typeface="Times New Roman" panose="02020603050405020304" pitchFamily="18" charset="0"/>
              </a:rPr>
              <a:t>Tứ giác ABCD có AB = CD, AD = BC nên là hình bình hành.</a:t>
            </a:r>
          </a:p>
          <a:p>
            <a:pPr lvl="0">
              <a:lnSpc>
                <a:spcPct val="150000"/>
              </a:lnSpc>
              <a:spcBef>
                <a:spcPts val="100"/>
              </a:spcBef>
              <a:spcAft>
                <a:spcPts val="100"/>
              </a:spcAft>
            </a:pPr>
            <a:r>
              <a:rPr lang="vi-VN" sz="1800">
                <a:ea typeface="Arial" panose="020B0604020202020204" pitchFamily="34" charset="0"/>
                <a:cs typeface="Times New Roman" panose="02020603050405020304" pitchFamily="18" charset="0"/>
              </a:rPr>
              <a:t>Lại có hai đường chéo AC = BD nên hình bình hành ABCD là hình chữ nhật.</a:t>
            </a:r>
            <a:endParaRPr lang="en-US"/>
          </a:p>
        </p:txBody>
      </p:sp>
    </p:spTree>
    <p:extLst>
      <p:ext uri="{BB962C8B-B14F-4D97-AF65-F5344CB8AC3E}">
        <p14:creationId xmlns:p14="http://schemas.microsoft.com/office/powerpoint/2010/main" val="8146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2. HÌNH</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VUÔNG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1661137" y="2800143"/>
            <a:ext cx="2286193" cy="1768742"/>
          </a:xfrm>
          <a:prstGeom prst="rect">
            <a:avLst/>
          </a:prstGeom>
        </p:spPr>
      </p:pic>
      <p:pic>
        <p:nvPicPr>
          <p:cNvPr id="3" name="Picture 2"/>
          <p:cNvPicPr>
            <a:picLocks noChangeAspect="1"/>
          </p:cNvPicPr>
          <p:nvPr/>
        </p:nvPicPr>
        <p:blipFill>
          <a:blip r:embed="rId4"/>
          <a:stretch>
            <a:fillRect/>
          </a:stretch>
        </p:blipFill>
        <p:spPr>
          <a:xfrm>
            <a:off x="4022016" y="2622992"/>
            <a:ext cx="804742" cy="579170"/>
          </a:xfrm>
          <a:prstGeom prst="rect">
            <a:avLst/>
          </a:prstGeom>
        </p:spPr>
      </p:pic>
      <p:sp>
        <p:nvSpPr>
          <p:cNvPr id="14" name="Rectangle 13"/>
          <p:cNvSpPr/>
          <p:nvPr/>
        </p:nvSpPr>
        <p:spPr>
          <a:xfrm>
            <a:off x="5354095" y="2912577"/>
            <a:ext cx="1669556" cy="1543875"/>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40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1693662" y="2807911"/>
            <a:ext cx="5861623" cy="375900"/>
          </a:xfrm>
          <a:prstGeom prst="rect">
            <a:avLst/>
          </a:prstGeom>
        </p:spPr>
        <p:txBody>
          <a:bodyPr spcFirstLastPara="1" wrap="square" lIns="91425" tIns="91425" rIns="91425" bIns="91425" anchor="ctr" anchorCtr="0">
            <a:noAutofit/>
          </a:bodyPr>
          <a:lstStyle/>
          <a:p>
            <a:pPr lvl="0">
              <a:lnSpc>
                <a:spcPct val="150000"/>
              </a:lnSpc>
              <a:buSzPts val="1100"/>
            </a:pPr>
            <a:r>
              <a:rPr lang="en-US" sz="3800" b="1">
                <a:latin typeface="+mn-lt"/>
              </a:rPr>
              <a:t>BÀI 5: HÌNH CHỮ NHẬT – HÌNH VUÔNG </a:t>
            </a:r>
          </a:p>
        </p:txBody>
      </p:sp>
      <p:sp>
        <p:nvSpPr>
          <p:cNvPr id="160" name="Rectangle 159"/>
          <p:cNvSpPr/>
          <p:nvPr/>
        </p:nvSpPr>
        <p:spPr>
          <a:xfrm>
            <a:off x="104949" y="228117"/>
            <a:ext cx="9039051" cy="1754326"/>
          </a:xfrm>
          <a:prstGeom prst="rect">
            <a:avLst/>
          </a:prstGeom>
        </p:spPr>
        <p:txBody>
          <a:bodyPr wrap="square">
            <a:spAutoFit/>
          </a:bodyPr>
          <a:lstStyle/>
          <a:p>
            <a:pPr algn="ctr" defTabSz="457200">
              <a:lnSpc>
                <a:spcPct val="150000"/>
              </a:lnSpc>
              <a:buClrTx/>
              <a:defRPr/>
            </a:pPr>
            <a:r>
              <a:rPr lang="vi-VN" sz="3800" b="1">
                <a:solidFill>
                  <a:srgbClr val="C00000"/>
                </a:solidFill>
                <a:latin typeface="Arial" panose="020B0604020202020204" pitchFamily="34" charset="0"/>
                <a:ea typeface="+mn-ea"/>
                <a:cs typeface="+mn-cs"/>
              </a:rPr>
              <a:t>CHƯƠNG 3. ĐỊNH LÝ PYTHAGORE. </a:t>
            </a:r>
            <a:br>
              <a:rPr lang="vi-VN" sz="3800" b="1">
                <a:solidFill>
                  <a:srgbClr val="C00000"/>
                </a:solidFill>
                <a:latin typeface="Arial" panose="020B0604020202020204" pitchFamily="34" charset="0"/>
                <a:ea typeface="+mn-ea"/>
                <a:cs typeface="+mn-cs"/>
              </a:rPr>
            </a:br>
            <a:r>
              <a:rPr lang="vi-VN" sz="3800" b="1">
                <a:solidFill>
                  <a:srgbClr val="C00000"/>
                </a:solidFill>
                <a:latin typeface="Arial" panose="020B0604020202020204" pitchFamily="34" charset="0"/>
                <a:ea typeface="+mn-ea"/>
                <a:cs typeface="+mn-cs"/>
              </a:rPr>
              <a:t>CÁC LOẠI TỨ GIÁC THƯỜNG GẶP</a:t>
            </a:r>
            <a:endParaRPr lang="en-US" sz="3800" b="1" dirty="0">
              <a:solidFill>
                <a:srgbClr val="C00000"/>
              </a:solidFill>
              <a:latin typeface="Arial" panose="020B0604020202020204" pitchFamily="34" charset="0"/>
              <a:ea typeface="+mn-ea"/>
              <a:cs typeface="Arial" panose="020B0604020202020204" pitchFamily="34" charset="0"/>
            </a:endParaRPr>
          </a:p>
        </p:txBody>
      </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rot="1849343">
            <a:off x="-540812" y="-327100"/>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54986"/>
            <a:ext cx="1149196" cy="844369"/>
          </a:xfrm>
          <a:prstGeom prst="rect">
            <a:avLst/>
          </a:prstGeom>
        </p:spPr>
      </p:pic>
      <p:grpSp>
        <p:nvGrpSpPr>
          <p:cNvPr id="5" name="Group 4"/>
          <p:cNvGrpSpPr/>
          <p:nvPr/>
        </p:nvGrpSpPr>
        <p:grpSpPr>
          <a:xfrm>
            <a:off x="254416" y="3745065"/>
            <a:ext cx="1295614" cy="1316527"/>
            <a:chOff x="254416" y="3621422"/>
            <a:chExt cx="1475456" cy="1495828"/>
          </a:xfrm>
        </p:grpSpPr>
        <p:grpSp>
          <p:nvGrpSpPr>
            <p:cNvPr id="548" name="Google Shape;548;p17"/>
            <p:cNvGrpSpPr/>
            <p:nvPr/>
          </p:nvGrpSpPr>
          <p:grpSpPr>
            <a:xfrm rot="-579135">
              <a:off x="254416" y="3621422"/>
              <a:ext cx="1475456" cy="1495828"/>
              <a:chOff x="4578031" y="230503"/>
              <a:chExt cx="3807699" cy="4192616"/>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Rectangle 2"/>
            <p:cNvSpPr/>
            <p:nvPr/>
          </p:nvSpPr>
          <p:spPr>
            <a:xfrm>
              <a:off x="931325" y="4135717"/>
              <a:ext cx="697669" cy="778811"/>
            </a:xfrm>
            <a:prstGeom prst="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1010398" y="1440324"/>
            <a:ext cx="1302009"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ĐKP4</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886433" y="2205233"/>
            <a:ext cx="4331699" cy="1938992"/>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tứ giác ABCD có bốn góc bằng nhau và có bốn cạnh bằng nhau. Hãy chứng tỏ ABCD vừa là hình thoi vừa là hình chữ nhật.</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3"/>
          <a:stretch>
            <a:fillRect/>
          </a:stretch>
        </p:blipFill>
        <p:spPr>
          <a:xfrm>
            <a:off x="629490" y="1240861"/>
            <a:ext cx="621024" cy="815485"/>
          </a:xfrm>
          <a:prstGeom prst="rect">
            <a:avLst/>
          </a:prstGeom>
        </p:spPr>
      </p:pic>
      <p:grpSp>
        <p:nvGrpSpPr>
          <p:cNvPr id="33" name="Group 32"/>
          <p:cNvGrpSpPr/>
          <p:nvPr/>
        </p:nvGrpSpPr>
        <p:grpSpPr>
          <a:xfrm>
            <a:off x="5850768" y="2098664"/>
            <a:ext cx="2248835" cy="2142195"/>
            <a:chOff x="6800550" y="362187"/>
            <a:chExt cx="2248835" cy="2142195"/>
          </a:xfrm>
        </p:grpSpPr>
        <p:grpSp>
          <p:nvGrpSpPr>
            <p:cNvPr id="8" name="Group 7"/>
            <p:cNvGrpSpPr/>
            <p:nvPr/>
          </p:nvGrpSpPr>
          <p:grpSpPr>
            <a:xfrm>
              <a:off x="7068708" y="691764"/>
              <a:ext cx="1685677" cy="1539439"/>
              <a:chOff x="5699124" y="3011699"/>
              <a:chExt cx="2498672" cy="1385372"/>
            </a:xfrm>
            <a:solidFill>
              <a:srgbClr val="FFFFFF"/>
            </a:solidFill>
          </p:grpSpPr>
          <p:sp>
            <p:nvSpPr>
              <p:cNvPr id="9" name="Rectangle 8"/>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 name="Rectangle 9"/>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1" name="Rectangle 10"/>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Rectangle 1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Rectangle 15"/>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2" name="Rectangle 1"/>
            <p:cNvSpPr/>
            <p:nvPr/>
          </p:nvSpPr>
          <p:spPr>
            <a:xfrm>
              <a:off x="6800550" y="362187"/>
              <a:ext cx="3385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A</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7" name="Rectangle 16"/>
            <p:cNvSpPr/>
            <p:nvPr/>
          </p:nvSpPr>
          <p:spPr>
            <a:xfrm>
              <a:off x="8698007" y="402683"/>
              <a:ext cx="279733" cy="3679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B</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8" name="Rectangle 17"/>
            <p:cNvSpPr/>
            <p:nvPr/>
          </p:nvSpPr>
          <p:spPr>
            <a:xfrm>
              <a:off x="6800550" y="2135050"/>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D</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9" name="Rectangle 18"/>
            <p:cNvSpPr/>
            <p:nvPr/>
          </p:nvSpPr>
          <p:spPr>
            <a:xfrm>
              <a:off x="8698007" y="2099144"/>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C</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4" name="Straight Connector 3"/>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rot="5552399">
              <a:off x="7035744" y="1332512"/>
              <a:ext cx="65926" cy="142059"/>
              <a:chOff x="8071898" y="2317124"/>
              <a:chExt cx="65926" cy="142059"/>
            </a:xfrm>
          </p:grpSpPr>
          <p:cxnSp>
            <p:nvCxnSpPr>
              <p:cNvPr id="28" name="Straight Connector 2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rot="5552399">
              <a:off x="8738789" y="1331143"/>
              <a:ext cx="65926" cy="142059"/>
              <a:chOff x="8071898" y="2317124"/>
              <a:chExt cx="65926" cy="142059"/>
            </a:xfrm>
          </p:grpSpPr>
          <p:cxnSp>
            <p:nvCxnSpPr>
              <p:cNvPr id="31" name="Straight Connector 30"/>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34" name="Rectangle 33"/>
          <p:cNvSpPr/>
          <p:nvPr/>
        </p:nvSpPr>
        <p:spPr>
          <a:xfrm>
            <a:off x="3638402" y="384710"/>
            <a:ext cx="2077508"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Định nghĩa</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Rectangle 2"/>
          <p:cNvSpPr/>
          <p:nvPr/>
        </p:nvSpPr>
        <p:spPr>
          <a:xfrm>
            <a:off x="-228600" y="4719561"/>
            <a:ext cx="9811512" cy="5303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7923914" y="268754"/>
            <a:ext cx="1416623" cy="657527"/>
          </a:xfrm>
          <a:prstGeom prst="rect">
            <a:avLst/>
          </a:prstGeom>
        </p:spPr>
      </p:pic>
    </p:spTree>
    <p:extLst>
      <p:ext uri="{BB962C8B-B14F-4D97-AF65-F5344CB8AC3E}">
        <p14:creationId xmlns:p14="http://schemas.microsoft.com/office/powerpoint/2010/main" val="278648182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p:cNvSpPr/>
              <p:nvPr/>
            </p:nvSpPr>
            <p:spPr>
              <a:xfrm>
                <a:off x="655261" y="3504795"/>
                <a:ext cx="8297944" cy="1544141"/>
              </a:xfrm>
              <a:prstGeom prst="rect">
                <a:avLst/>
              </a:prstGeom>
            </p:spPr>
            <p:txBody>
              <a:bodyPr wrap="square">
                <a:spAutoFit/>
              </a:bodyPr>
              <a:lstStyle/>
              <a:p>
                <a:pPr lvl="0">
                  <a:lnSpc>
                    <a:spcPct val="150000"/>
                  </a:lnSpc>
                  <a:spcBef>
                    <a:spcPts val="100"/>
                  </a:spcBef>
                  <a:spcAft>
                    <a:spcPts val="100"/>
                  </a:spcAft>
                </a:pPr>
                <a:r>
                  <a:rPr lang="en-US" sz="2000">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BAD</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ABC</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DCB</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CDA</m:t>
                        </m:r>
                      </m:e>
                    </m:acc>
                    <m:r>
                      <a:rPr lang="en-US" sz="2000">
                        <a:latin typeface="Cambria Math" panose="02040503050406030204" pitchFamily="18" charset="0"/>
                        <a:ea typeface="Arial" panose="020B0604020202020204" pitchFamily="34" charset="0"/>
                        <a:cs typeface="Times New Roman" panose="02020603050405020304" pitchFamily="18" charset="0"/>
                      </a:rPr>
                      <m:t>=9</m:t>
                    </m:r>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2000">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2000">
                  <a:ea typeface="Arial" panose="020B0604020202020204" pitchFamily="34" charset="0"/>
                  <a:cs typeface="Times New Roman" panose="02020603050405020304" pitchFamily="18" charset="0"/>
                </a:endParaRPr>
              </a:p>
              <a:p>
                <a:pPr lvl="0">
                  <a:lnSpc>
                    <a:spcPct val="150000"/>
                  </a:lnSpc>
                  <a:spcBef>
                    <a:spcPts val="100"/>
                  </a:spcBef>
                  <a:spcAft>
                    <a:spcPts val="100"/>
                  </a:spcAft>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en-US" sz="2000">
                    <a:ea typeface="Arial" panose="020B0604020202020204" pitchFamily="34" charset="0"/>
                    <a:cs typeface="Times New Roman" panose="02020603050405020304" pitchFamily="18" charset="0"/>
                  </a:rPr>
                  <a:t> ABCD là hình chữ nhật.</a:t>
                </a:r>
              </a:p>
              <a:p>
                <a:pPr lvl="0">
                  <a:lnSpc>
                    <a:spcPct val="150000"/>
                  </a:lnSpc>
                  <a:spcBef>
                    <a:spcPts val="100"/>
                  </a:spcBef>
                  <a:spcAft>
                    <a:spcPts val="100"/>
                  </a:spcAft>
                </a:pPr>
                <a:r>
                  <a:rPr lang="en-US" sz="2000">
                    <a:ea typeface="Arial" panose="020B0604020202020204" pitchFamily="34" charset="0"/>
                    <a:cs typeface="Times New Roman" panose="02020603050405020304" pitchFamily="18" charset="0"/>
                  </a:rPr>
                  <a:t>Vậy ABCD vừa là hình thoi vừa là hình chữ nhật.</a:t>
                </a:r>
              </a:p>
            </p:txBody>
          </p:sp>
        </mc:Choice>
        <mc:Fallback xmlns="">
          <p:sp>
            <p:nvSpPr>
              <p:cNvPr id="12" name="Rectangle 11"/>
              <p:cNvSpPr>
                <a:spLocks noRot="1" noChangeAspect="1" noMove="1" noResize="1" noEditPoints="1" noAdjustHandles="1" noChangeArrowheads="1" noChangeShapeType="1" noTextEdit="1"/>
              </p:cNvSpPr>
              <p:nvPr/>
            </p:nvSpPr>
            <p:spPr>
              <a:xfrm>
                <a:off x="655261" y="3504795"/>
                <a:ext cx="8297944" cy="1544141"/>
              </a:xfrm>
              <a:prstGeom prst="rect">
                <a:avLst/>
              </a:prstGeom>
              <a:blipFill>
                <a:blip r:embed="rId3"/>
                <a:stretch>
                  <a:fillRect l="-734" b="-2767"/>
                </a:stretch>
              </a:blipFill>
            </p:spPr>
            <p:txBody>
              <a:bodyPr/>
              <a:lstStyle/>
              <a:p>
                <a:r>
                  <a:rPr lang="en-US">
                    <a:noFill/>
                  </a:rPr>
                  <a:t> </a:t>
                </a:r>
              </a:p>
            </p:txBody>
          </p:sp>
        </mc:Fallback>
      </mc:AlternateContent>
      <p:sp>
        <p:nvSpPr>
          <p:cNvPr id="15" name="Rectangle 14"/>
          <p:cNvSpPr/>
          <p:nvPr/>
        </p:nvSpPr>
        <p:spPr>
          <a:xfrm>
            <a:off x="320223" y="231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3" name="Group 32"/>
          <p:cNvGrpSpPr/>
          <p:nvPr/>
        </p:nvGrpSpPr>
        <p:grpSpPr>
          <a:xfrm>
            <a:off x="6567210" y="640332"/>
            <a:ext cx="2248835" cy="2142195"/>
            <a:chOff x="6800550" y="362187"/>
            <a:chExt cx="2248835" cy="2142195"/>
          </a:xfrm>
        </p:grpSpPr>
        <p:grpSp>
          <p:nvGrpSpPr>
            <p:cNvPr id="8" name="Group 7"/>
            <p:cNvGrpSpPr/>
            <p:nvPr/>
          </p:nvGrpSpPr>
          <p:grpSpPr>
            <a:xfrm>
              <a:off x="7068708" y="691764"/>
              <a:ext cx="1685677" cy="1539439"/>
              <a:chOff x="5699124" y="3011699"/>
              <a:chExt cx="2498672" cy="1385372"/>
            </a:xfrm>
            <a:solidFill>
              <a:srgbClr val="FFFFFF"/>
            </a:solidFill>
          </p:grpSpPr>
          <p:sp>
            <p:nvSpPr>
              <p:cNvPr id="9" name="Rectangle 8"/>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 name="Rectangle 9"/>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1" name="Rectangle 10"/>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Rectangle 1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Rectangle 15"/>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2" name="Rectangle 1"/>
            <p:cNvSpPr/>
            <p:nvPr/>
          </p:nvSpPr>
          <p:spPr>
            <a:xfrm>
              <a:off x="6800550" y="362187"/>
              <a:ext cx="3385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A</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7" name="Rectangle 16"/>
            <p:cNvSpPr/>
            <p:nvPr/>
          </p:nvSpPr>
          <p:spPr>
            <a:xfrm>
              <a:off x="8698007" y="402683"/>
              <a:ext cx="279733" cy="3679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B</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8" name="Rectangle 17"/>
            <p:cNvSpPr/>
            <p:nvPr/>
          </p:nvSpPr>
          <p:spPr>
            <a:xfrm>
              <a:off x="6800550" y="2135050"/>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D</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9" name="Rectangle 18"/>
            <p:cNvSpPr/>
            <p:nvPr/>
          </p:nvSpPr>
          <p:spPr>
            <a:xfrm>
              <a:off x="8698007" y="2099144"/>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C</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4" name="Straight Connector 3"/>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rot="5552399">
              <a:off x="7035744" y="1332512"/>
              <a:ext cx="65926" cy="142059"/>
              <a:chOff x="8071898" y="2317124"/>
              <a:chExt cx="65926" cy="142059"/>
            </a:xfrm>
          </p:grpSpPr>
          <p:cxnSp>
            <p:nvCxnSpPr>
              <p:cNvPr id="28" name="Straight Connector 2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rot="5552399">
              <a:off x="8738789" y="1331143"/>
              <a:ext cx="65926" cy="142059"/>
              <a:chOff x="8071898" y="2317124"/>
              <a:chExt cx="65926" cy="142059"/>
            </a:xfrm>
          </p:grpSpPr>
          <p:cxnSp>
            <p:nvCxnSpPr>
              <p:cNvPr id="31" name="Straight Connector 30"/>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34" name="Rectangle 33"/>
              <p:cNvSpPr/>
              <p:nvPr/>
            </p:nvSpPr>
            <p:spPr>
              <a:xfrm>
                <a:off x="320223" y="597460"/>
                <a:ext cx="5801830" cy="2985817"/>
              </a:xfrm>
              <a:prstGeom prst="rect">
                <a:avLst/>
              </a:prstGeom>
            </p:spPr>
            <p:txBody>
              <a:bodyPr wrap="square">
                <a:spAutoFit/>
              </a:bodyPr>
              <a:lstStyle/>
              <a:p>
                <a:pPr marL="342900" marR="0" lvl="0" indent="-342900" algn="l"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giác ABCD có bốn cạnh bằng nhau nên là hình thoi.</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342900" marR="0" lvl="0" indent="-342900" algn="l"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giác ABCD có bốn góc bằng nhau nên</a:t>
                </a:r>
              </a:p>
              <a:p>
                <a:pPr marR="0" lvl="0" algn="ctr" defTabSz="914400" rtl="0" eaLnBrk="1" fontAlgn="auto" latinLnBrk="0" hangingPunct="1">
                  <a:lnSpc>
                    <a:spcPct val="150000"/>
                  </a:lnSpc>
                  <a:spcBef>
                    <a:spcPts val="100"/>
                  </a:spcBef>
                  <a:spcAft>
                    <a:spcPts val="100"/>
                  </a:spcAft>
                  <a:buClr>
                    <a:srgbClr val="000000"/>
                  </a:buClr>
                  <a:buSzTx/>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ABC</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DCB</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CDA</m:t>
                        </m:r>
                      </m:e>
                    </m:acc>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Mà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ABC</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DCB</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CDA</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=36</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Hay </a:t>
                </a:r>
                <a14:m>
                  <m:oMath xmlns:m="http://schemas.openxmlformats.org/officeDocument/2006/math">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=36</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suy ra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320223" y="597460"/>
                <a:ext cx="5801830" cy="2985817"/>
              </a:xfrm>
              <a:prstGeom prst="rect">
                <a:avLst/>
              </a:prstGeom>
              <a:blipFill>
                <a:blip r:embed="rId4"/>
                <a:stretch>
                  <a:fillRect l="-946" r="-841" b="-1633"/>
                </a:stretch>
              </a:blipFill>
            </p:spPr>
            <p:txBody>
              <a:bodyPr/>
              <a:lstStyle/>
              <a:p>
                <a:r>
                  <a:rPr lang="en-US">
                    <a:noFill/>
                  </a:rPr>
                  <a:t> </a:t>
                </a:r>
              </a:p>
            </p:txBody>
          </p:sp>
        </mc:Fallback>
      </mc:AlternateContent>
      <p:pic>
        <p:nvPicPr>
          <p:cNvPr id="35" name="Picture 34"/>
          <p:cNvPicPr>
            <a:picLocks noChangeAspect="1"/>
          </p:cNvPicPr>
          <p:nvPr/>
        </p:nvPicPr>
        <p:blipFill>
          <a:blip r:embed="rId5"/>
          <a:stretch>
            <a:fillRect/>
          </a:stretch>
        </p:blipFill>
        <p:spPr>
          <a:xfrm>
            <a:off x="7932044" y="4316388"/>
            <a:ext cx="1416623" cy="657527"/>
          </a:xfrm>
          <a:prstGeom prst="rect">
            <a:avLst/>
          </a:prstGeom>
        </p:spPr>
      </p:pic>
    </p:spTree>
    <p:extLst>
      <p:ext uri="{BB962C8B-B14F-4D97-AF65-F5344CB8AC3E}">
        <p14:creationId xmlns:p14="http://schemas.microsoft.com/office/powerpoint/2010/main" val="356972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2" dur="500"/>
                                        <p:tgtEl>
                                          <p:spTgt spid="34">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fade">
                                      <p:cBhvr>
                                        <p:cTn id="30" dur="500"/>
                                        <p:tgtEl>
                                          <p:spTgt spid="3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xEl>
                                              <p:pRg st="4" end="4"/>
                                            </p:txEl>
                                          </p:spTgt>
                                        </p:tgtEl>
                                        <p:attrNameLst>
                                          <p:attrName>style.visibility</p:attrName>
                                        </p:attrNameLst>
                                      </p:cBhvr>
                                      <p:to>
                                        <p:strVal val="visible"/>
                                      </p:to>
                                    </p:set>
                                    <p:animEffect transition="in" filter="fade">
                                      <p:cBhvr>
                                        <p:cTn id="35" dur="500"/>
                                        <p:tgtEl>
                                          <p:spTgt spid="3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wipe(down)">
                                      <p:cBhvr>
                                        <p:cTn id="45" dur="500"/>
                                        <p:tgtEl>
                                          <p:spTgt spid="1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fade">
                                      <p:cBhvr>
                                        <p:cTn id="5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838251" y="51979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57769" y="268168"/>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64041" y="1404669"/>
            <a:ext cx="7257152" cy="1235025"/>
            <a:chOff x="767603" y="1337969"/>
            <a:chExt cx="7257152" cy="1235025"/>
          </a:xfrm>
        </p:grpSpPr>
        <p:sp>
          <p:nvSpPr>
            <p:cNvPr id="81" name="Google Shape;794;p19"/>
            <p:cNvSpPr/>
            <p:nvPr/>
          </p:nvSpPr>
          <p:spPr>
            <a:xfrm>
              <a:off x="1092750" y="1337969"/>
              <a:ext cx="6932005" cy="1235025"/>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514032" y="1356525"/>
              <a:ext cx="6434551" cy="1088568"/>
            </a:xfrm>
            <a:prstGeom prst="rect">
              <a:avLst/>
            </a:prstGeom>
          </p:spPr>
          <p:txBody>
            <a:bodyPr wrap="square">
              <a:spAutoFit/>
            </a:bodyPr>
            <a:lstStyle/>
            <a:p>
              <a:pPr lvl="0">
                <a:lnSpc>
                  <a:spcPct val="150000"/>
                </a:lnSpc>
              </a:pPr>
              <a:r>
                <a:rPr lang="en-US" sz="2300" b="1">
                  <a:ea typeface="Bad Script"/>
                  <a:cs typeface="Bad Script"/>
                  <a:sym typeface="Bad Script"/>
                </a:rPr>
                <a:t>Hình vuông là tứ giác có bốn góc vuông và bốn cạnh bằng nhau.</a:t>
              </a:r>
              <a:endParaRPr kumimoji="0" lang="en-US" sz="2300" b="1" i="0" u="none" strike="noStrike" kern="0" cap="none" spc="0" normalizeH="0" baseline="0" noProof="0">
                <a:ln>
                  <a:noFill/>
                </a:ln>
                <a:solidFill>
                  <a:srgbClr val="000000"/>
                </a:solidFill>
                <a:effectLst/>
                <a:uLnTx/>
                <a:uFillTx/>
                <a:latin typeface="Arial"/>
                <a:ea typeface="Bad Script"/>
                <a:cs typeface="Bad Script"/>
                <a:sym typeface="Bad Script"/>
              </a:endParaRPr>
            </a:p>
          </p:txBody>
        </p:sp>
        <p:grpSp>
          <p:nvGrpSpPr>
            <p:cNvPr id="86" name="Google Shape;736;p18"/>
            <p:cNvGrpSpPr/>
            <p:nvPr/>
          </p:nvGrpSpPr>
          <p:grpSpPr>
            <a:xfrm>
              <a:off x="767603" y="1351900"/>
              <a:ext cx="638175" cy="672300"/>
              <a:chOff x="2903273" y="2332143"/>
              <a:chExt cx="638175" cy="672300"/>
            </a:xfrm>
          </p:grpSpPr>
          <p:sp>
            <p:nvSpPr>
              <p:cNvPr id="87" name="Google Shape;737;p18"/>
              <p:cNvSpPr/>
              <p:nvPr/>
            </p:nvSpPr>
            <p:spPr>
              <a:xfrm>
                <a:off x="2931848" y="239484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903273" y="233214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3084323" y="254139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2789870" y="4139344"/>
            <a:ext cx="6645216" cy="786452"/>
          </a:xfrm>
          <a:prstGeom prst="rect">
            <a:avLst/>
          </a:prstGeom>
        </p:spPr>
      </p:pic>
      <p:grpSp>
        <p:nvGrpSpPr>
          <p:cNvPr id="34" name="Group 33"/>
          <p:cNvGrpSpPr/>
          <p:nvPr/>
        </p:nvGrpSpPr>
        <p:grpSpPr>
          <a:xfrm>
            <a:off x="3732638" y="3152635"/>
            <a:ext cx="1845104" cy="1681039"/>
            <a:chOff x="6997677" y="625744"/>
            <a:chExt cx="1845104" cy="1681039"/>
          </a:xfrm>
        </p:grpSpPr>
        <p:grpSp>
          <p:nvGrpSpPr>
            <p:cNvPr id="35" name="Group 34"/>
            <p:cNvGrpSpPr/>
            <p:nvPr/>
          </p:nvGrpSpPr>
          <p:grpSpPr>
            <a:xfrm>
              <a:off x="7068708" y="691764"/>
              <a:ext cx="1685677" cy="1539439"/>
              <a:chOff x="5699124" y="3011699"/>
              <a:chExt cx="2498672" cy="1385372"/>
            </a:xfrm>
            <a:solidFill>
              <a:srgbClr val="FFFFFF"/>
            </a:solidFill>
          </p:grpSpPr>
          <p:sp>
            <p:nvSpPr>
              <p:cNvPr id="50" name="Rectangle 49"/>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1" name="Rectangle 50"/>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2" name="Rectangle 51"/>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3" name="Rectangle 5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4" name="Rectangle 53"/>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cxnSp>
          <p:nvCxnSpPr>
            <p:cNvPr id="40" name="Straight Connector 39"/>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44" name="Group 43"/>
            <p:cNvGrpSpPr/>
            <p:nvPr/>
          </p:nvGrpSpPr>
          <p:grpSpPr>
            <a:xfrm rot="5552399">
              <a:off x="7035744" y="1332512"/>
              <a:ext cx="65926" cy="142059"/>
              <a:chOff x="8071898" y="2317124"/>
              <a:chExt cx="65926" cy="142059"/>
            </a:xfrm>
          </p:grpSpPr>
          <p:cxnSp>
            <p:nvCxnSpPr>
              <p:cNvPr id="48" name="Straight Connector 4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5" name="Group 44"/>
            <p:cNvGrpSpPr/>
            <p:nvPr/>
          </p:nvGrpSpPr>
          <p:grpSpPr>
            <a:xfrm rot="5552399">
              <a:off x="8738789" y="1331143"/>
              <a:ext cx="65926" cy="142059"/>
              <a:chOff x="8071898" y="2317124"/>
              <a:chExt cx="65926" cy="142059"/>
            </a:xfrm>
          </p:grpSpPr>
          <p:cxnSp>
            <p:nvCxnSpPr>
              <p:cNvPr id="46" name="Straight Connector 45"/>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89648450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767" name="Google Shape;767;p18"/>
          <p:cNvGrpSpPr/>
          <p:nvPr/>
        </p:nvGrpSpPr>
        <p:grpSpPr>
          <a:xfrm>
            <a:off x="8157769" y="268168"/>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3"/>
          <a:stretch>
            <a:fillRect/>
          </a:stretch>
        </p:blipFill>
        <p:spPr>
          <a:xfrm>
            <a:off x="-2789870" y="4139344"/>
            <a:ext cx="6645216" cy="786452"/>
          </a:xfrm>
          <a:prstGeom prst="rect">
            <a:avLst/>
          </a:prstGeom>
        </p:spPr>
      </p:pic>
      <p:grpSp>
        <p:nvGrpSpPr>
          <p:cNvPr id="34" name="Group 33"/>
          <p:cNvGrpSpPr/>
          <p:nvPr/>
        </p:nvGrpSpPr>
        <p:grpSpPr>
          <a:xfrm>
            <a:off x="769802" y="115576"/>
            <a:ext cx="1845104" cy="1681039"/>
            <a:chOff x="6997677" y="625744"/>
            <a:chExt cx="1845104" cy="1681039"/>
          </a:xfrm>
        </p:grpSpPr>
        <p:grpSp>
          <p:nvGrpSpPr>
            <p:cNvPr id="35" name="Group 34"/>
            <p:cNvGrpSpPr/>
            <p:nvPr/>
          </p:nvGrpSpPr>
          <p:grpSpPr>
            <a:xfrm>
              <a:off x="7068708" y="691764"/>
              <a:ext cx="1685677" cy="1539439"/>
              <a:chOff x="5699124" y="3011699"/>
              <a:chExt cx="2498672" cy="1385372"/>
            </a:xfrm>
            <a:solidFill>
              <a:srgbClr val="FFFFFF"/>
            </a:solidFill>
          </p:grpSpPr>
          <p:sp>
            <p:nvSpPr>
              <p:cNvPr id="50" name="Rectangle 49"/>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1" name="Rectangle 50"/>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2" name="Rectangle 51"/>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3" name="Rectangle 5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4" name="Rectangle 53"/>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cxnSp>
          <p:nvCxnSpPr>
            <p:cNvPr id="40" name="Straight Connector 39"/>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44" name="Group 43"/>
            <p:cNvGrpSpPr/>
            <p:nvPr/>
          </p:nvGrpSpPr>
          <p:grpSpPr>
            <a:xfrm rot="5552399">
              <a:off x="7035744" y="1332512"/>
              <a:ext cx="65926" cy="142059"/>
              <a:chOff x="8071898" y="2317124"/>
              <a:chExt cx="65926" cy="142059"/>
            </a:xfrm>
          </p:grpSpPr>
          <p:cxnSp>
            <p:nvCxnSpPr>
              <p:cNvPr id="48" name="Straight Connector 4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5" name="Group 44"/>
            <p:cNvGrpSpPr/>
            <p:nvPr/>
          </p:nvGrpSpPr>
          <p:grpSpPr>
            <a:xfrm rot="5552399">
              <a:off x="8738789" y="1331143"/>
              <a:ext cx="65926" cy="142059"/>
              <a:chOff x="8071898" y="2317124"/>
              <a:chExt cx="65926" cy="142059"/>
            </a:xfrm>
          </p:grpSpPr>
          <p:cxnSp>
            <p:nvCxnSpPr>
              <p:cNvPr id="46" name="Straight Connector 45"/>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4" name="TextBox 3">
            <a:extLst>
              <a:ext uri="{FF2B5EF4-FFF2-40B4-BE49-F238E27FC236}">
                <a16:creationId xmlns:a16="http://schemas.microsoft.com/office/drawing/2014/main" id="{B1F9EB17-0872-4EB9-8A95-9FFD8BA18B7E}"/>
              </a:ext>
            </a:extLst>
          </p:cNvPr>
          <p:cNvSpPr txBox="1"/>
          <p:nvPr/>
        </p:nvSpPr>
        <p:spPr>
          <a:xfrm>
            <a:off x="617552" y="2142067"/>
            <a:ext cx="7399867" cy="2554545"/>
          </a:xfrm>
          <a:prstGeom prst="rect">
            <a:avLst/>
          </a:prstGeom>
          <a:noFill/>
        </p:spPr>
        <p:txBody>
          <a:bodyPr wrap="square" rtlCol="0">
            <a:spAutoFit/>
          </a:bodyPr>
          <a:lstStyle/>
          <a:p>
            <a:r>
              <a:rPr lang="en-US" sz="3200"/>
              <a:t>*Cạnh:</a:t>
            </a:r>
          </a:p>
          <a:p>
            <a:r>
              <a:rPr lang="en-US" sz="3200"/>
              <a:t>*Góc:</a:t>
            </a:r>
          </a:p>
          <a:p>
            <a:r>
              <a:rPr lang="en-US" sz="3200"/>
              <a:t>*Đường chéo:Bằng nhau,cắt nhau tại trung điểm mỗi đường,vuông góc nhau,là phân giác mỗi góc.</a:t>
            </a:r>
          </a:p>
        </p:txBody>
      </p:sp>
    </p:spTree>
    <p:extLst>
      <p:ext uri="{BB962C8B-B14F-4D97-AF65-F5344CB8AC3E}">
        <p14:creationId xmlns:p14="http://schemas.microsoft.com/office/powerpoint/2010/main" val="1552659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115324" y="1211632"/>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ĐKP5</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08387" y="1016007"/>
            <a:ext cx="5453875" cy="969496"/>
          </a:xfrm>
          <a:prstGeom prst="rect">
            <a:avLst/>
          </a:prstGeom>
        </p:spPr>
        <p:txBody>
          <a:bodyPr wrap="square">
            <a:spAutoFit/>
          </a:bodyPr>
          <a:lstStyle/>
          <a:p>
            <a:pPr lvl="0">
              <a:lnSpc>
                <a:spcPct val="150000"/>
              </a:lnSpc>
            </a:pPr>
            <a:r>
              <a:rPr lang="en-US" sz="1900"/>
              <a:t>Cho hình vuông MNPQ. Chứng minh MNPQ vừa là hình chữ nhật vừa là hình thoi.</a:t>
            </a:r>
          </a:p>
        </p:txBody>
      </p:sp>
      <p:sp>
        <p:nvSpPr>
          <p:cNvPr id="127" name="Rectangle 126"/>
          <p:cNvSpPr/>
          <p:nvPr/>
        </p:nvSpPr>
        <p:spPr>
          <a:xfrm>
            <a:off x="115324" y="206516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p:sp>
        <p:nvSpPr>
          <p:cNvPr id="128" name="Rectangle 127"/>
          <p:cNvSpPr/>
          <p:nvPr/>
        </p:nvSpPr>
        <p:spPr>
          <a:xfrm>
            <a:off x="115324" y="2506007"/>
            <a:ext cx="6526936" cy="2323713"/>
          </a:xfrm>
          <a:prstGeom prst="rect">
            <a:avLst/>
          </a:prstGeom>
        </p:spPr>
        <p:txBody>
          <a:bodyPr wrap="square">
            <a:spAutoFit/>
          </a:bodyPr>
          <a:lstStyle/>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MNPQ là hình vuông nên là tứ giác có bốn góc vuông và bốn cạnh bằng nhau.</a:t>
            </a:r>
          </a:p>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Hình vuông MNPQ có bốn góc vuông nên là hình chữ nhật</a:t>
            </a:r>
          </a:p>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Hình vuông MNPQ có bốn cạnh bằng nhau nên là hình thoi</a:t>
            </a:r>
          </a:p>
          <a:p>
            <a:pPr lvl="0" algn="just">
              <a:lnSpc>
                <a:spcPct val="150000"/>
              </a:lnSpc>
              <a:spcBef>
                <a:spcPts val="200"/>
              </a:spcBef>
              <a:spcAft>
                <a:spcPts val="200"/>
              </a:spcAft>
            </a:pPr>
            <a:r>
              <a:rPr lang="en-US" sz="1800">
                <a:ea typeface="Calibri" panose="020F0502020204030204" pitchFamily="34" charset="0"/>
                <a:cs typeface="Times New Roman" panose="02020603050405020304" pitchFamily="18" charset="0"/>
              </a:rPr>
              <a:t>Vậy hình vuông MNPQ vừa là hình chữ nhật vừa là hình thoi</a:t>
            </a:r>
          </a:p>
        </p:txBody>
      </p:sp>
      <p:grpSp>
        <p:nvGrpSpPr>
          <p:cNvPr id="139" name="Google Shape;1863;p30"/>
          <p:cNvGrpSpPr/>
          <p:nvPr/>
        </p:nvGrpSpPr>
        <p:grpSpPr>
          <a:xfrm rot="15683399">
            <a:off x="8526237" y="-49884"/>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Rectangle 125"/>
          <p:cNvSpPr/>
          <p:nvPr/>
        </p:nvSpPr>
        <p:spPr>
          <a:xfrm>
            <a:off x="420119" y="186316"/>
            <a:ext cx="1645796" cy="62324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Tính chất</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5" name="Picture 4"/>
          <p:cNvPicPr>
            <a:picLocks noChangeAspect="1"/>
          </p:cNvPicPr>
          <p:nvPr/>
        </p:nvPicPr>
        <p:blipFill>
          <a:blip r:embed="rId2"/>
          <a:stretch>
            <a:fillRect/>
          </a:stretch>
        </p:blipFill>
        <p:spPr>
          <a:xfrm>
            <a:off x="6962262" y="566184"/>
            <a:ext cx="1876249" cy="1812896"/>
          </a:xfrm>
          <a:prstGeom prst="rect">
            <a:avLst/>
          </a:prstGeom>
        </p:spPr>
      </p:pic>
      <p:sp>
        <p:nvSpPr>
          <p:cNvPr id="6" name="Rectangle 5"/>
          <p:cNvSpPr/>
          <p:nvPr/>
        </p:nvSpPr>
        <p:spPr>
          <a:xfrm>
            <a:off x="6810934" y="2685543"/>
            <a:ext cx="2178903" cy="21441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fontAlgn="base">
              <a:lnSpc>
                <a:spcPct val="150000"/>
              </a:lnSpc>
              <a:spcBef>
                <a:spcPts val="100"/>
              </a:spcBef>
              <a:spcAft>
                <a:spcPts val="100"/>
              </a:spcAft>
            </a:pPr>
            <a:r>
              <a:rPr lang="nl-NL" sz="1800" b="1" u="sng">
                <a:latin typeface="+mj-lt"/>
                <a:ea typeface="Arial" panose="020B0604020202020204" pitchFamily="34" charset="0"/>
                <a:cs typeface="Times New Roman" panose="02020603050405020304" pitchFamily="18" charset="0"/>
              </a:rPr>
              <a:t>Nhận xét: </a:t>
            </a:r>
            <a:endParaRPr lang="en-US" sz="1800">
              <a:latin typeface="+mj-lt"/>
              <a:ea typeface="Arial" panose="020B0604020202020204" pitchFamily="34" charset="0"/>
              <a:cs typeface="Times New Roman" panose="02020603050405020304" pitchFamily="18" charset="0"/>
            </a:endParaRPr>
          </a:p>
          <a:p>
            <a:pPr algn="just" fontAlgn="base">
              <a:lnSpc>
                <a:spcPct val="150000"/>
              </a:lnSpc>
              <a:spcBef>
                <a:spcPts val="100"/>
              </a:spcBef>
              <a:spcAft>
                <a:spcPts val="100"/>
              </a:spcAft>
            </a:pPr>
            <a:r>
              <a:rPr lang="nl-NL" sz="1800" i="1">
                <a:latin typeface="+mj-lt"/>
                <a:ea typeface="Arial" panose="020B0604020202020204" pitchFamily="34" charset="0"/>
                <a:cs typeface="Times New Roman" panose="02020603050405020304" pitchFamily="18" charset="0"/>
              </a:rPr>
              <a:t>Hình vuông có tất cả các tính chất của hình chữ nhật và hình thoi.</a:t>
            </a:r>
            <a:endParaRPr lang="en-US" sz="1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731492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randombar(horizontal)">
                                      <p:cBhvr>
                                        <p:cTn id="27" dur="500"/>
                                        <p:tgtEl>
                                          <p:spTgt spid="1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wipe(left)">
                                      <p:cBhvr>
                                        <p:cTn id="30" dur="500"/>
                                        <p:tgtEl>
                                          <p:spTgt spid="1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8">
                                            <p:txEl>
                                              <p:pRg st="0" end="0"/>
                                            </p:txEl>
                                          </p:spTgt>
                                        </p:tgtEl>
                                        <p:attrNameLst>
                                          <p:attrName>style.visibility</p:attrName>
                                        </p:attrNameLst>
                                      </p:cBhvr>
                                      <p:to>
                                        <p:strVal val="visible"/>
                                      </p:to>
                                    </p:set>
                                    <p:animEffect transition="in" filter="fade">
                                      <p:cBhvr>
                                        <p:cTn id="35" dur="500"/>
                                        <p:tgtEl>
                                          <p:spTgt spid="1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8">
                                            <p:txEl>
                                              <p:pRg st="1" end="1"/>
                                            </p:txEl>
                                          </p:spTgt>
                                        </p:tgtEl>
                                        <p:attrNameLst>
                                          <p:attrName>style.visibility</p:attrName>
                                        </p:attrNameLst>
                                      </p:cBhvr>
                                      <p:to>
                                        <p:strVal val="visible"/>
                                      </p:to>
                                    </p:set>
                                    <p:animEffect transition="in" filter="wipe(left)">
                                      <p:cBhvr>
                                        <p:cTn id="40" dur="500"/>
                                        <p:tgtEl>
                                          <p:spTgt spid="12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8">
                                            <p:txEl>
                                              <p:pRg st="2" end="2"/>
                                            </p:txEl>
                                          </p:spTgt>
                                        </p:tgtEl>
                                        <p:attrNameLst>
                                          <p:attrName>style.visibility</p:attrName>
                                        </p:attrNameLst>
                                      </p:cBhvr>
                                      <p:to>
                                        <p:strVal val="visible"/>
                                      </p:to>
                                    </p:set>
                                    <p:animEffect transition="in" filter="randombar(horizontal)">
                                      <p:cBhvr>
                                        <p:cTn id="45" dur="500"/>
                                        <p:tgtEl>
                                          <p:spTgt spid="12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8">
                                            <p:txEl>
                                              <p:pRg st="3" end="3"/>
                                            </p:txEl>
                                          </p:spTgt>
                                        </p:tgtEl>
                                        <p:attrNameLst>
                                          <p:attrName>style.visibility</p:attrName>
                                        </p:attrNameLst>
                                      </p:cBhvr>
                                      <p:to>
                                        <p:strVal val="visible"/>
                                      </p:to>
                                    </p:set>
                                    <p:animEffect transition="in" filter="barn(inVertical)">
                                      <p:cBhvr>
                                        <p:cTn id="50" dur="500"/>
                                        <p:tgtEl>
                                          <p:spTgt spid="12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126"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4621" y="100585"/>
            <a:ext cx="8947406" cy="49377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186284" y="87139"/>
            <a:ext cx="8422944"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 sz="2100" b="1" i="0" u="none" strike="noStrike" kern="0" cap="none" spc="0" normalizeH="0" baseline="0" noProof="0">
                <a:ln>
                  <a:noFill/>
                </a:ln>
                <a:solidFill>
                  <a:srgbClr val="4657B0"/>
                </a:solidFill>
                <a:effectLst/>
                <a:highlight>
                  <a:srgbClr val="E2EE6D"/>
                </a:highlight>
                <a:uLnTx/>
                <a:uFillTx/>
                <a:latin typeface="Arial"/>
                <a:cs typeface="Arial"/>
                <a:sym typeface="Raleway Black"/>
              </a:rPr>
              <a:t>Ví dụ 4: </a:t>
            </a:r>
            <a:r>
              <a:rPr kumimoji="0" lang="en-US" sz="1800" b="0" i="0" u="none" strike="noStrike" kern="0" cap="none" spc="0" normalizeH="0" baseline="0" noProof="0">
                <a:ln>
                  <a:noFill/>
                </a:ln>
                <a:solidFill>
                  <a:srgbClr val="000000"/>
                </a:solidFill>
                <a:effectLst/>
                <a:uLnTx/>
                <a:uFillTx/>
                <a:latin typeface="Arial"/>
                <a:cs typeface="Arial"/>
                <a:sym typeface="Arial"/>
              </a:rPr>
              <a:t> Tìm hình</a:t>
            </a:r>
            <a:r>
              <a:rPr kumimoji="0" lang="en-US" sz="1800" b="0" i="0" u="none" strike="noStrike" kern="0" cap="none" spc="0" normalizeH="0" noProof="0">
                <a:ln>
                  <a:noFill/>
                </a:ln>
                <a:solidFill>
                  <a:srgbClr val="000000"/>
                </a:solidFill>
                <a:effectLst/>
                <a:uLnTx/>
                <a:uFillTx/>
                <a:latin typeface="Arial"/>
                <a:cs typeface="Arial"/>
                <a:sym typeface="Arial"/>
              </a:rPr>
              <a:t> vuông trong hai hình sau:</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Google Shape;435;p15"/>
          <p:cNvGrpSpPr/>
          <p:nvPr/>
        </p:nvGrpSpPr>
        <p:grpSpPr>
          <a:xfrm>
            <a:off x="8051222" y="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345428">
            <a:off x="8472252" y="4300532"/>
            <a:ext cx="648366" cy="535606"/>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37752" y="600753"/>
            <a:ext cx="4114006" cy="2069210"/>
          </a:xfrm>
          <a:prstGeom prst="rect">
            <a:avLst/>
          </a:prstGeom>
        </p:spPr>
      </p:pic>
      <p:sp>
        <p:nvSpPr>
          <p:cNvPr id="108" name="Rectangle 107"/>
          <p:cNvSpPr/>
          <p:nvPr/>
        </p:nvSpPr>
        <p:spPr>
          <a:xfrm>
            <a:off x="198669" y="241154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72847" y="2845034"/>
                <a:ext cx="8805172" cy="2196627"/>
              </a:xfrm>
              <a:prstGeom prst="rect">
                <a:avLst/>
              </a:prstGeom>
            </p:spPr>
            <p:txBody>
              <a:bodyPr wrap="square">
                <a:spAutoFit/>
              </a:bodyPr>
              <a:lstStyle/>
              <a:p>
                <a:pPr lvl="0" algn="just">
                  <a:lnSpc>
                    <a:spcPct val="150000"/>
                  </a:lnSpc>
                  <a:spcBef>
                    <a:spcPts val="100"/>
                  </a:spcBef>
                  <a:spcAft>
                    <a:spcPts val="100"/>
                  </a:spcAft>
                </a:pPr>
                <a:r>
                  <a:rPr lang="vi-VN" sz="1800">
                    <a:latin typeface="+mn-lt"/>
                  </a:rPr>
                  <a:t>Xét tứ giác ABCD (Hình 9a), ta có BD và AC cắt nhau tại trung điểm của mỗi đường, suy ra ABCD là hình bình hành. Ta lại có AC = BD nên ABCD là hình chữ nhật, </a:t>
                </a:r>
                <a:r>
                  <a:rPr lang="en-US" sz="1800">
                    <a:latin typeface="+mn-lt"/>
                  </a:rPr>
                  <a:t>     </a:t>
                </a:r>
                <a:r>
                  <a:rPr lang="vi-VN" sz="1800">
                    <a:latin typeface="+mn-lt"/>
                  </a:rPr>
                  <a:t>suy ra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A</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B</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C</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m:t>
                        </m:r>
                      </m:e>
                    </m:acc>
                    <m:r>
                      <a:rPr lang="en-US" sz="180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r>
                  <a:rPr lang="vi-VN" sz="1800"/>
                  <a:t>(1) </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vi-VN" sz="1800">
                    <a:latin typeface="+mn-lt"/>
                  </a:rPr>
                  <a:t>Mặt khác, ta có AB</a:t>
                </a:r>
                <a:r>
                  <a:rPr lang="en-US" sz="1800">
                    <a:latin typeface="+mn-lt"/>
                  </a:rPr>
                  <a:t> </a:t>
                </a:r>
                <a:r>
                  <a:rPr lang="vi-VN" sz="1800">
                    <a:latin typeface="+mn-lt"/>
                  </a:rPr>
                  <a:t>=</a:t>
                </a:r>
                <a:r>
                  <a:rPr lang="en-US" sz="1800">
                    <a:latin typeface="+mn-lt"/>
                  </a:rPr>
                  <a:t> </a:t>
                </a:r>
                <a:r>
                  <a:rPr lang="vi-VN" sz="1800">
                    <a:latin typeface="+mn-lt"/>
                  </a:rPr>
                  <a:t>BC</a:t>
                </a:r>
                <a:r>
                  <a:rPr lang="en-US" sz="1800">
                    <a:latin typeface="+mn-lt"/>
                  </a:rPr>
                  <a:t> </a:t>
                </a:r>
                <a:r>
                  <a:rPr lang="vi-VN" sz="1800">
                    <a:latin typeface="+mn-lt"/>
                  </a:rPr>
                  <a:t>=</a:t>
                </a:r>
                <a:r>
                  <a:rPr lang="en-US" sz="1800">
                    <a:latin typeface="+mn-lt"/>
                  </a:rPr>
                  <a:t> </a:t>
                </a:r>
                <a:r>
                  <a:rPr lang="vi-VN" sz="1800">
                    <a:latin typeface="+mn-lt"/>
                  </a:rPr>
                  <a:t>CD</a:t>
                </a:r>
                <a:r>
                  <a:rPr lang="en-US" sz="1800">
                    <a:latin typeface="+mn-lt"/>
                  </a:rPr>
                  <a:t> </a:t>
                </a:r>
                <a:r>
                  <a:rPr lang="vi-VN" sz="1800">
                    <a:latin typeface="+mn-lt"/>
                  </a:rPr>
                  <a:t>=</a:t>
                </a:r>
                <a:r>
                  <a:rPr lang="en-US" sz="1800">
                    <a:latin typeface="+mn-lt"/>
                  </a:rPr>
                  <a:t> </a:t>
                </a:r>
                <a:r>
                  <a:rPr lang="vi-VN" sz="1800">
                    <a:latin typeface="+mn-lt"/>
                  </a:rPr>
                  <a:t>DA</a:t>
                </a:r>
                <a:r>
                  <a:rPr lang="en-US" sz="1800">
                    <a:latin typeface="+mn-lt"/>
                  </a:rPr>
                  <a:t> </a:t>
                </a:r>
                <a:r>
                  <a:rPr lang="vi-VN" sz="1800"/>
                  <a:t>(2)</a:t>
                </a:r>
                <a:endParaRPr lang="vi-VN" sz="1800">
                  <a:latin typeface="+mn-lt"/>
                </a:endParaRPr>
              </a:p>
              <a:p>
                <a:pPr algn="just">
                  <a:lnSpc>
                    <a:spcPct val="150000"/>
                  </a:lnSpc>
                </a:pPr>
                <a:r>
                  <a:rPr lang="vi-VN" sz="1800">
                    <a:latin typeface="+mn-lt"/>
                  </a:rPr>
                  <a:t>Từ (1) và (2), suy ra ABCD là hình vuông.</a:t>
                </a:r>
              </a:p>
            </p:txBody>
          </p:sp>
        </mc:Choice>
        <mc:Fallback xmlns="">
          <p:sp>
            <p:nvSpPr>
              <p:cNvPr id="4" name="Rectangle 3"/>
              <p:cNvSpPr>
                <a:spLocks noRot="1" noChangeAspect="1" noMove="1" noResize="1" noEditPoints="1" noAdjustHandles="1" noChangeArrowheads="1" noChangeShapeType="1" noTextEdit="1"/>
              </p:cNvSpPr>
              <p:nvPr/>
            </p:nvSpPr>
            <p:spPr>
              <a:xfrm>
                <a:off x="172847" y="2845034"/>
                <a:ext cx="8805172" cy="2196627"/>
              </a:xfrm>
              <a:prstGeom prst="rect">
                <a:avLst/>
              </a:prstGeom>
              <a:blipFill>
                <a:blip r:embed="rId5"/>
                <a:stretch>
                  <a:fillRect l="-554" r="-554" b="-1389"/>
                </a:stretch>
              </a:blipFill>
            </p:spPr>
            <p:txBody>
              <a:bodyPr/>
              <a:lstStyle/>
              <a:p>
                <a:r>
                  <a:rPr lang="en-US">
                    <a:noFill/>
                  </a:rPr>
                  <a:t> </a:t>
                </a:r>
              </a:p>
            </p:txBody>
          </p:sp>
        </mc:Fallback>
      </mc:AlternateContent>
    </p:spTree>
    <p:extLst>
      <p:ext uri="{BB962C8B-B14F-4D97-AF65-F5344CB8AC3E}">
        <p14:creationId xmlns:p14="http://schemas.microsoft.com/office/powerpoint/2010/main" val="306038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barn(inVertical)">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4621" y="100585"/>
            <a:ext cx="8947406" cy="49377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186284" y="87139"/>
            <a:ext cx="8422944"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 sz="2100" b="1" i="0" u="none" strike="noStrike" kern="0" cap="none" spc="0" normalizeH="0" baseline="0" noProof="0">
                <a:ln>
                  <a:noFill/>
                </a:ln>
                <a:solidFill>
                  <a:srgbClr val="4657B0"/>
                </a:solidFill>
                <a:effectLst/>
                <a:highlight>
                  <a:srgbClr val="E2EE6D"/>
                </a:highlight>
                <a:uLnTx/>
                <a:uFillTx/>
                <a:latin typeface="Arial"/>
                <a:cs typeface="Arial"/>
                <a:sym typeface="Raleway Black"/>
              </a:rPr>
              <a:t>Ví dụ 4: </a:t>
            </a:r>
            <a:r>
              <a:rPr kumimoji="0" lang="en-US" sz="1800" b="0" i="0" u="none" strike="noStrike" kern="0" cap="none" spc="0" normalizeH="0" baseline="0" noProof="0">
                <a:ln>
                  <a:noFill/>
                </a:ln>
                <a:solidFill>
                  <a:srgbClr val="000000"/>
                </a:solidFill>
                <a:effectLst/>
                <a:uLnTx/>
                <a:uFillTx/>
                <a:latin typeface="Arial"/>
                <a:cs typeface="Arial"/>
                <a:sym typeface="Arial"/>
              </a:rPr>
              <a:t> Tìm hình vuông trong hai hình sau:</a:t>
            </a:r>
          </a:p>
        </p:txBody>
      </p:sp>
      <p:grpSp>
        <p:nvGrpSpPr>
          <p:cNvPr id="39" name="Google Shape;435;p15"/>
          <p:cNvGrpSpPr/>
          <p:nvPr/>
        </p:nvGrpSpPr>
        <p:grpSpPr>
          <a:xfrm>
            <a:off x="8051222" y="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345428">
            <a:off x="8472252" y="4300532"/>
            <a:ext cx="648366" cy="535606"/>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37752" y="600753"/>
            <a:ext cx="4114006" cy="2069210"/>
          </a:xfrm>
          <a:prstGeom prst="rect">
            <a:avLst/>
          </a:prstGeom>
        </p:spPr>
      </p:pic>
      <p:sp>
        <p:nvSpPr>
          <p:cNvPr id="108" name="Rectangle 107"/>
          <p:cNvSpPr/>
          <p:nvPr/>
        </p:nvSpPr>
        <p:spPr>
          <a:xfrm>
            <a:off x="198669" y="241154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172847" y="2872466"/>
            <a:ext cx="8805172" cy="1287532"/>
          </a:xfrm>
          <a:prstGeom prst="rect">
            <a:avLst/>
          </a:prstGeom>
        </p:spPr>
        <p:txBody>
          <a:bodyPr wrap="square">
            <a:spAutoFit/>
          </a:bodyPr>
          <a:lstStyle/>
          <a:p>
            <a:pPr lvl="0" algn="just">
              <a:lnSpc>
                <a:spcPct val="150000"/>
              </a:lnSpc>
              <a:defRPr/>
            </a:pPr>
            <a:r>
              <a:rPr lang="vi-VN" sz="1800">
                <a:latin typeface="Arial" panose="020B0604020202020204" pitchFamily="34" charset="0"/>
              </a:rPr>
              <a:t>Xét tứ giác EFGH (Hình 9b), ta có độ dài hai đường chéo EG và HF khác nhau nên tử giác này không phải là hình chữ nhật, do đó nó không có bốn góc vuông. </a:t>
            </a:r>
            <a:endParaRPr lang="en-US" sz="1800">
              <a:latin typeface="Arial" panose="020B0604020202020204" pitchFamily="34" charset="0"/>
            </a:endParaRPr>
          </a:p>
          <a:p>
            <a:pPr lvl="0" algn="just">
              <a:lnSpc>
                <a:spcPct val="150000"/>
              </a:lnSpc>
              <a:defRPr/>
            </a:pPr>
            <a:r>
              <a:rPr lang="vi-VN" sz="1800">
                <a:latin typeface="Arial" panose="020B0604020202020204" pitchFamily="34" charset="0"/>
              </a:rPr>
              <a:t>Vì vậy EFGH không phải là hình vuông.</a:t>
            </a:r>
            <a:endParaRPr lang="en-US" sz="1800"/>
          </a:p>
        </p:txBody>
      </p:sp>
    </p:spTree>
    <p:extLst>
      <p:ext uri="{BB962C8B-B14F-4D97-AF65-F5344CB8AC3E}">
        <p14:creationId xmlns:p14="http://schemas.microsoft.com/office/powerpoint/2010/main" val="25184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09"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p:cNvSpPr/>
          <p:nvPr/>
        </p:nvSpPr>
        <p:spPr>
          <a:xfrm>
            <a:off x="3724708" y="610869"/>
            <a:ext cx="4469030" cy="553998"/>
          </a:xfrm>
          <a:prstGeom prst="rect">
            <a:avLst/>
          </a:prstGeom>
        </p:spPr>
        <p:txBody>
          <a:bodyPr wrap="square">
            <a:spAutoFit/>
          </a:bodyPr>
          <a:lstStyle/>
          <a:p>
            <a:pPr lvl="0" algn="just">
              <a:lnSpc>
                <a:spcPct val="150000"/>
              </a:lnSpc>
            </a:pPr>
            <a:r>
              <a:rPr lang="vi-VN" sz="2000">
                <a:latin typeface="Arial" panose="020B0604020202020204" pitchFamily="34" charset="0"/>
              </a:rPr>
              <a:t>Tìm hình vuông trong hai hình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stretch>
            <a:fillRect/>
          </a:stretch>
        </p:blipFill>
        <p:spPr>
          <a:xfrm>
            <a:off x="8193738" y="4484948"/>
            <a:ext cx="840534" cy="617358"/>
          </a:xfrm>
          <a:prstGeom prst="rect">
            <a:avLst/>
          </a:prstGeom>
        </p:spPr>
      </p:pic>
      <p:pic>
        <p:nvPicPr>
          <p:cNvPr id="11" name="Picture 10"/>
          <p:cNvPicPr>
            <a:picLocks noChangeAspect="1"/>
          </p:cNvPicPr>
          <p:nvPr/>
        </p:nvPicPr>
        <p:blipFill>
          <a:blip r:embed="rId4"/>
          <a:stretch>
            <a:fillRect/>
          </a:stretch>
        </p:blipFill>
        <p:spPr>
          <a:xfrm rot="2261094">
            <a:off x="305709" y="4588875"/>
            <a:ext cx="493810" cy="450700"/>
          </a:xfrm>
          <a:prstGeom prst="rect">
            <a:avLst/>
          </a:prstGeom>
        </p:spPr>
      </p:pic>
      <p:sp>
        <p:nvSpPr>
          <p:cNvPr id="107" name="TextBox 106"/>
          <p:cNvSpPr txBox="1"/>
          <p:nvPr/>
        </p:nvSpPr>
        <p:spPr>
          <a:xfrm>
            <a:off x="1484427" y="657959"/>
            <a:ext cx="237505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4657B0">
                    <a:lumMod val="85000"/>
                    <a:lumOff val="15000"/>
                  </a:srgbClr>
                </a:solidFill>
                <a:effectLst>
                  <a:outerShdw dist="38100" dir="2700000" algn="bl" rotWithShape="0">
                    <a:srgbClr val="FFFFFF"/>
                  </a:outerShdw>
                </a:effectLst>
                <a:uLnTx/>
                <a:uFillTx/>
                <a:latin typeface="Arial"/>
                <a:cs typeface="Arial"/>
                <a:sym typeface="Arial"/>
              </a:rPr>
              <a:t>Thực hành 3</a:t>
            </a: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889237" y="1799783"/>
            <a:ext cx="5361955" cy="2685165"/>
          </a:xfrm>
          <a:prstGeom prst="rect">
            <a:avLst/>
          </a:prstGeom>
        </p:spPr>
      </p:pic>
      <p:pic>
        <p:nvPicPr>
          <p:cNvPr id="8" name="Picture 7"/>
          <p:cNvPicPr>
            <a:picLocks noChangeAspect="1"/>
          </p:cNvPicPr>
          <p:nvPr/>
        </p:nvPicPr>
        <p:blipFill>
          <a:blip r:embed="rId7"/>
          <a:stretch>
            <a:fillRect/>
          </a:stretch>
        </p:blipFill>
        <p:spPr>
          <a:xfrm>
            <a:off x="7842600" y="1483401"/>
            <a:ext cx="431693" cy="765815"/>
          </a:xfrm>
          <a:prstGeom prst="rect">
            <a:avLst/>
          </a:prstGeom>
        </p:spPr>
      </p:pic>
    </p:spTree>
    <p:extLst>
      <p:ext uri="{BB962C8B-B14F-4D97-AF65-F5344CB8AC3E}">
        <p14:creationId xmlns:p14="http://schemas.microsoft.com/office/powerpoint/2010/main" val="15405451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6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237" y="4389785"/>
            <a:ext cx="840534" cy="617358"/>
          </a:xfrm>
          <a:prstGeom prst="rect">
            <a:avLst/>
          </a:prstGeom>
        </p:spPr>
      </p:pic>
      <p:pic>
        <p:nvPicPr>
          <p:cNvPr id="11" name="Picture 10"/>
          <p:cNvPicPr>
            <a:picLocks noChangeAspect="1"/>
          </p:cNvPicPr>
          <p:nvPr/>
        </p:nvPicPr>
        <p:blipFill>
          <a:blip r:embed="rId4"/>
          <a:stretch>
            <a:fillRect/>
          </a:stretch>
        </p:blipFill>
        <p:spPr>
          <a:xfrm rot="2261094">
            <a:off x="8490779" y="137935"/>
            <a:ext cx="493810" cy="4507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56334" y="656230"/>
                <a:ext cx="6181350" cy="4401205"/>
              </a:xfrm>
              <a:prstGeom prst="rect">
                <a:avLst/>
              </a:prstGeom>
            </p:spPr>
            <p:txBody>
              <a:bodyPr wrap="square">
                <a:spAutoFit/>
              </a:bodyPr>
              <a:lstStyle/>
              <a:p>
                <a:pPr marL="0" marR="0" lvl="0" indent="0" algn="just"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a:t>
                </a:r>
                <a:r>
                  <a:rPr kumimoji="0" lang="en-US" sz="1800" b="0" u="none" strike="noStrike" kern="0" cap="none" spc="0" normalizeH="0" noProof="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Tứ giác MNPQ có hai đường chéo cắt nhau MP và NQ tại trung điểm O của mỗi đường nên là hình bình hành.</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Lại có hai đường chéo MP và NQ vuông góc với nhau tại O nên hình bình hành MNPQ là hình thoi (1).</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Mặt khác: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NQ</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OQ</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oMath>
                </a14:m>
                <a:endPar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Mà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oMath>
                </a14:m>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 nên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NQ</m:t>
                    </m:r>
                  </m:oMath>
                </a14:m>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Ta có MNPQ là hình thoi nên cũng là hình bình hành.</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Mà hai đường chéo MP và NQ bằng nhau nên hình        bình hành MNPQ là hình chữ nhật (2)</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Từ (1) và (2) suy ra MNPQ là hình vuông.</a:t>
                </a:r>
              </a:p>
            </p:txBody>
          </p:sp>
        </mc:Choice>
        <mc:Fallback xmlns="">
          <p:sp>
            <p:nvSpPr>
              <p:cNvPr id="6" name="Rectangle 5"/>
              <p:cNvSpPr>
                <a:spLocks noRot="1" noChangeAspect="1" noMove="1" noResize="1" noEditPoints="1" noAdjustHandles="1" noChangeArrowheads="1" noChangeShapeType="1" noTextEdit="1"/>
              </p:cNvSpPr>
              <p:nvPr/>
            </p:nvSpPr>
            <p:spPr>
              <a:xfrm>
                <a:off x="2556334" y="656230"/>
                <a:ext cx="6181350" cy="4401205"/>
              </a:xfrm>
              <a:prstGeom prst="rect">
                <a:avLst/>
              </a:prstGeom>
              <a:blipFill>
                <a:blip r:embed="rId5"/>
                <a:stretch>
                  <a:fillRect l="-789" r="-888" b="-139"/>
                </a:stretch>
              </a:blipFill>
            </p:spPr>
            <p:txBody>
              <a:bodyPr/>
              <a:lstStyle/>
              <a:p>
                <a:r>
                  <a:rPr lang="en-US">
                    <a:noFill/>
                  </a:rPr>
                  <a:t> </a:t>
                </a:r>
              </a:p>
            </p:txBody>
          </p:sp>
        </mc:Fallback>
      </mc:AlternateContent>
      <p:sp>
        <p:nvSpPr>
          <p:cNvPr id="10" name="Rectangle 9"/>
          <p:cNvSpPr/>
          <p:nvPr/>
        </p:nvSpPr>
        <p:spPr>
          <a:xfrm>
            <a:off x="4390707" y="17092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6"/>
          <a:stretch>
            <a:fillRect/>
          </a:stretch>
        </p:blipFill>
        <p:spPr>
          <a:xfrm>
            <a:off x="265176" y="655986"/>
            <a:ext cx="2048256" cy="2228983"/>
          </a:xfrm>
          <a:prstGeom prst="rect">
            <a:avLst/>
          </a:prstGeom>
        </p:spPr>
      </p:pic>
    </p:spTree>
    <p:extLst>
      <p:ext uri="{BB962C8B-B14F-4D97-AF65-F5344CB8AC3E}">
        <p14:creationId xmlns:p14="http://schemas.microsoft.com/office/powerpoint/2010/main" val="20186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6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237" y="4389785"/>
            <a:ext cx="840534" cy="617358"/>
          </a:xfrm>
          <a:prstGeom prst="rect">
            <a:avLst/>
          </a:prstGeom>
        </p:spPr>
      </p:pic>
      <p:pic>
        <p:nvPicPr>
          <p:cNvPr id="11" name="Picture 10"/>
          <p:cNvPicPr>
            <a:picLocks noChangeAspect="1"/>
          </p:cNvPicPr>
          <p:nvPr/>
        </p:nvPicPr>
        <p:blipFill>
          <a:blip r:embed="rId4"/>
          <a:stretch>
            <a:fillRect/>
          </a:stretch>
        </p:blipFill>
        <p:spPr>
          <a:xfrm rot="2261094">
            <a:off x="8490779" y="137935"/>
            <a:ext cx="493810" cy="4507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52354" y="839110"/>
                <a:ext cx="6417910" cy="3510576"/>
              </a:xfrm>
              <a:prstGeom prst="rect">
                <a:avLst/>
              </a:prstGeom>
            </p:spPr>
            <p:txBody>
              <a:bodyPr wrap="square">
                <a:spAutoFit/>
              </a:bodyPr>
              <a:lstStyle/>
              <a:p>
                <a:pPr algn="just" fontAlgn="base">
                  <a:lnSpc>
                    <a:spcPct val="160000"/>
                  </a:lnSpc>
                  <a:spcBef>
                    <a:spcPts val="100"/>
                  </a:spcBef>
                  <a:spcAft>
                    <a:spcPts val="100"/>
                  </a:spcAft>
                </a:pPr>
                <a:r>
                  <a:rPr lang="en-US" sz="1900">
                    <a:latin typeface="+mn-lt"/>
                    <a:ea typeface="Arial" panose="020B0604020202020204" pitchFamily="34" charset="0"/>
                    <a:cs typeface="Times New Roman" panose="02020603050405020304" pitchFamily="18" charset="0"/>
                  </a:rPr>
                  <a:t>b) </a:t>
                </a:r>
                <a:endParaRPr lang="en-US" sz="1900">
                  <a:effectLst/>
                  <a:latin typeface="+mn-lt"/>
                  <a:ea typeface="Arial" panose="020B0604020202020204" pitchFamily="34" charset="0"/>
                  <a:cs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Tứ giác RSTU có RS = ST = TU = UR nên là hình thoi (1)</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Do đó RSTU cũng là hình bình hành.</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Lại có </a:t>
                </a:r>
                <a14:m>
                  <m:oMath xmlns:m="http://schemas.openxmlformats.org/officeDocument/2006/math">
                    <m:acc>
                      <m:accPr>
                        <m:chr m:val="̂"/>
                        <m:ctrlPr>
                          <a:rPr lang="en-US" sz="1900" i="1">
                            <a:effectLst/>
                            <a:latin typeface="Cambria Math" panose="02040503050406030204" pitchFamily="18" charset="0"/>
                            <a:ea typeface="Times New Roman" panose="02020603050405020304" pitchFamily="18" charset="0"/>
                          </a:rPr>
                        </m:ctrlPr>
                      </m:accPr>
                      <m:e>
                        <m:r>
                          <m:rPr>
                            <m:sty m:val="p"/>
                          </m:rPr>
                          <a:rPr lang="en-US" sz="1900" i="0">
                            <a:effectLst/>
                            <a:latin typeface="Cambria Math" panose="02040503050406030204" pitchFamily="18" charset="0"/>
                            <a:ea typeface="Times New Roman" panose="02020603050405020304" pitchFamily="18" charset="0"/>
                          </a:rPr>
                          <m:t>URS</m:t>
                        </m:r>
                      </m:e>
                    </m:acc>
                    <m:r>
                      <a:rPr lang="en-US" sz="1900" i="0">
                        <a:effectLst/>
                        <a:latin typeface="Cambria Math" panose="02040503050406030204" pitchFamily="18" charset="0"/>
                        <a:ea typeface="Times New Roman" panose="02020603050405020304" pitchFamily="18" charset="0"/>
                      </a:rPr>
                      <m:t>=90°</m:t>
                    </m:r>
                  </m:oMath>
                </a14:m>
                <a:r>
                  <a:rPr lang="en-US" sz="1900">
                    <a:latin typeface="+mn-lt"/>
                    <a:ea typeface="Times New Roman" panose="02020603050405020304" pitchFamily="18" charset="0"/>
                  </a:rPr>
                  <a:t> nên hình bình hành RSTU là hình     chữ nhật (2)</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Từ (1) và (2) suy ra RSTU là hình vuông.</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Vậy hai hình MNPQ và RSTU đều là hình vuông</a:t>
                </a:r>
                <a:endParaRPr lang="en-US" sz="1900">
                  <a:effectLst/>
                  <a:latin typeface="+mn-lt"/>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52354" y="839110"/>
                <a:ext cx="6417910" cy="3510576"/>
              </a:xfrm>
              <a:prstGeom prst="rect">
                <a:avLst/>
              </a:prstGeom>
              <a:blipFill>
                <a:blip r:embed="rId5"/>
                <a:stretch>
                  <a:fillRect l="-950" r="-380" b="-174"/>
                </a:stretch>
              </a:blipFill>
            </p:spPr>
            <p:txBody>
              <a:bodyPr/>
              <a:lstStyle/>
              <a:p>
                <a:r>
                  <a:rPr lang="en-US">
                    <a:noFill/>
                  </a:rPr>
                  <a:t> </a:t>
                </a:r>
              </a:p>
            </p:txBody>
          </p:sp>
        </mc:Fallback>
      </mc:AlternateContent>
      <p:sp>
        <p:nvSpPr>
          <p:cNvPr id="10" name="Rectangle 9"/>
          <p:cNvSpPr/>
          <p:nvPr/>
        </p:nvSpPr>
        <p:spPr>
          <a:xfrm>
            <a:off x="4390707" y="17092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6"/>
          <a:stretch>
            <a:fillRect/>
          </a:stretch>
        </p:blipFill>
        <p:spPr>
          <a:xfrm>
            <a:off x="45237" y="848010"/>
            <a:ext cx="2302340" cy="2352390"/>
          </a:xfrm>
          <a:prstGeom prst="rect">
            <a:avLst/>
          </a:prstGeom>
        </p:spPr>
      </p:pic>
    </p:spTree>
    <p:extLst>
      <p:ext uri="{BB962C8B-B14F-4D97-AF65-F5344CB8AC3E}">
        <p14:creationId xmlns:p14="http://schemas.microsoft.com/office/powerpoint/2010/main" val="141275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down)">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left)">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4028854"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895371"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5048393" cy="1260358"/>
            <a:chOff x="3526806" y="3136448"/>
            <a:chExt cx="5048393"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4055288" y="3436291"/>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974694" y="3577360"/>
              <a:ext cx="3600505" cy="429900"/>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HÌNH VUÔNG</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Google Shape;1676;p27"/>
          <p:cNvSpPr/>
          <p:nvPr/>
        </p:nvSpPr>
        <p:spPr>
          <a:xfrm>
            <a:off x="240454" y="373682"/>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 dụng 3</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sp>
        <p:nvSpPr>
          <p:cNvPr id="5" name="Rectangle 4"/>
          <p:cNvSpPr/>
          <p:nvPr/>
        </p:nvSpPr>
        <p:spPr>
          <a:xfrm>
            <a:off x="2877634" y="374621"/>
            <a:ext cx="5361515" cy="5539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Tìm bốn ví dụ về hình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vuông</a:t>
            </a:r>
            <a:r>
              <a:rPr kumimoji="0" lang="en-US" sz="20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trong thực tế.</a:t>
            </a:r>
          </a:p>
        </p:txBody>
      </p:sp>
      <p:sp>
        <p:nvSpPr>
          <p:cNvPr id="6" name="Rectangle 5"/>
          <p:cNvSpPr/>
          <p:nvPr/>
        </p:nvSpPr>
        <p:spPr>
          <a:xfrm>
            <a:off x="240453" y="1764506"/>
            <a:ext cx="8903547" cy="1015663"/>
          </a:xfrm>
          <a:prstGeom prst="rect">
            <a:avLst/>
          </a:prstGeom>
        </p:spPr>
        <p:txBody>
          <a:bodyPr wrap="square">
            <a:spAutoFit/>
          </a:bodyPr>
          <a:lstStyle/>
          <a:p>
            <a:pPr lvl="0" algn="just">
              <a:lnSpc>
                <a:spcPct val="150000"/>
              </a:lnSpc>
            </a:pPr>
            <a:r>
              <a:rPr lang="nl-NL" sz="2000">
                <a:ea typeface="Arial" panose="020B0604020202020204" pitchFamily="34" charset="0"/>
                <a:cs typeface="Times New Roman" panose="02020603050405020304" pitchFamily="18" charset="0"/>
              </a:rPr>
              <a:t>Bốn ví dụ về hình vuông trong thực tế: </a:t>
            </a:r>
          </a:p>
          <a:p>
            <a:pPr lvl="0" algn="just">
              <a:lnSpc>
                <a:spcPct val="150000"/>
              </a:lnSpc>
            </a:pPr>
            <a:r>
              <a:rPr lang="nl-NL" sz="2000">
                <a:ea typeface="Arial" panose="020B0604020202020204" pitchFamily="34" charset="0"/>
                <a:cs typeface="Times New Roman" panose="02020603050405020304" pitchFamily="18" charset="0"/>
              </a:rPr>
              <a:t>Mặt bìa hộp bánh pizza, gạch lát nền, mặt xúc xắc, khung ảnh hình vuông,…</a:t>
            </a:r>
          </a:p>
        </p:txBody>
      </p:sp>
      <p:sp>
        <p:nvSpPr>
          <p:cNvPr id="7" name="Rectangle 6"/>
          <p:cNvSpPr/>
          <p:nvPr/>
        </p:nvSpPr>
        <p:spPr>
          <a:xfrm>
            <a:off x="4163299" y="1208518"/>
            <a:ext cx="9236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Gợi ý:</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 name="Picture 7"/>
          <p:cNvPicPr>
            <a:picLocks noChangeAspect="1"/>
          </p:cNvPicPr>
          <p:nvPr/>
        </p:nvPicPr>
        <p:blipFill>
          <a:blip r:embed="rId2"/>
          <a:stretch>
            <a:fillRect/>
          </a:stretch>
        </p:blipFill>
        <p:spPr>
          <a:xfrm>
            <a:off x="8388672" y="232422"/>
            <a:ext cx="1031459" cy="8520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1" y="3285030"/>
            <a:ext cx="2098026" cy="1497712"/>
          </a:xfrm>
          <a:prstGeom prst="rect">
            <a:avLst/>
          </a:prstGeom>
        </p:spPr>
      </p:pic>
      <p:pic>
        <p:nvPicPr>
          <p:cNvPr id="3" name="Picture 2"/>
          <p:cNvPicPr>
            <a:picLocks noChangeAspect="1"/>
          </p:cNvPicPr>
          <p:nvPr/>
        </p:nvPicPr>
        <p:blipFill>
          <a:blip r:embed="rId4"/>
          <a:stretch>
            <a:fillRect/>
          </a:stretch>
        </p:blipFill>
        <p:spPr>
          <a:xfrm>
            <a:off x="2904405" y="3325815"/>
            <a:ext cx="1824397" cy="1416141"/>
          </a:xfrm>
          <a:prstGeom prst="rect">
            <a:avLst/>
          </a:prstGeom>
        </p:spPr>
      </p:pic>
      <p:pic>
        <p:nvPicPr>
          <p:cNvPr id="9" name="Picture 8"/>
          <p:cNvPicPr>
            <a:picLocks noChangeAspect="1"/>
          </p:cNvPicPr>
          <p:nvPr/>
        </p:nvPicPr>
        <p:blipFill>
          <a:blip r:embed="rId5"/>
          <a:stretch>
            <a:fillRect/>
          </a:stretch>
        </p:blipFill>
        <p:spPr>
          <a:xfrm>
            <a:off x="5086950" y="3194572"/>
            <a:ext cx="1588170" cy="1588170"/>
          </a:xfrm>
          <a:prstGeom prst="rect">
            <a:avLst/>
          </a:prstGeom>
        </p:spPr>
      </p:pic>
      <p:pic>
        <p:nvPicPr>
          <p:cNvPr id="12" name="Picture 11"/>
          <p:cNvPicPr>
            <a:picLocks noChangeAspect="1"/>
          </p:cNvPicPr>
          <p:nvPr/>
        </p:nvPicPr>
        <p:blipFill>
          <a:blip r:embed="rId6"/>
          <a:stretch>
            <a:fillRect/>
          </a:stretch>
        </p:blipFill>
        <p:spPr>
          <a:xfrm>
            <a:off x="7033268" y="3233834"/>
            <a:ext cx="1391980" cy="1391980"/>
          </a:xfrm>
          <a:prstGeom prst="rect">
            <a:avLst/>
          </a:prstGeom>
        </p:spPr>
      </p:pic>
    </p:spTree>
    <p:extLst>
      <p:ext uri="{BB962C8B-B14F-4D97-AF65-F5344CB8AC3E}">
        <p14:creationId xmlns:p14="http://schemas.microsoft.com/office/powerpoint/2010/main" val="26420176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anim calcmode="lin" valueType="num">
                                      <p:cBhvr>
                                        <p:cTn id="40" dur="500" fill="hold"/>
                                        <p:tgtEl>
                                          <p:spTgt spid="9"/>
                                        </p:tgtEl>
                                        <p:attrNameLst>
                                          <p:attrName>ppt_x</p:attrName>
                                        </p:attrNameLst>
                                      </p:cBhvr>
                                      <p:tavLst>
                                        <p:tav tm="0">
                                          <p:val>
                                            <p:strVal val="#ppt_x"/>
                                          </p:val>
                                        </p:tav>
                                        <p:tav tm="100000">
                                          <p:val>
                                            <p:strVal val="#ppt_x"/>
                                          </p:val>
                                        </p:tav>
                                      </p:tavLst>
                                    </p:anim>
                                    <p:anim calcmode="lin" valueType="num">
                                      <p:cBhvr>
                                        <p:cTn id="41" dur="5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610106" y="1368952"/>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ĐKP6</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611367" y="2011755"/>
            <a:ext cx="7953170" cy="958660"/>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chữ nhật ABCD. Giải thích tại sao ABCD là hình vuông trong mỗi trường hợp sau:</a:t>
            </a: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flipH="1">
            <a:off x="7620779" y="4444043"/>
            <a:ext cx="1127544" cy="523351"/>
          </a:xfrm>
          <a:prstGeom prst="rect">
            <a:avLst/>
          </a:prstGeom>
        </p:spPr>
      </p:pic>
      <p:pic>
        <p:nvPicPr>
          <p:cNvPr id="14" name="Picture 13"/>
          <p:cNvPicPr>
            <a:picLocks noChangeAspect="1"/>
          </p:cNvPicPr>
          <p:nvPr/>
        </p:nvPicPr>
        <p:blipFill>
          <a:blip r:embed="rId4"/>
          <a:stretch>
            <a:fillRect/>
          </a:stretch>
        </p:blipFill>
        <p:spPr>
          <a:xfrm>
            <a:off x="8193982" y="1026629"/>
            <a:ext cx="621024" cy="815485"/>
          </a:xfrm>
          <a:prstGeom prst="rect">
            <a:avLst/>
          </a:prstGeom>
        </p:spPr>
      </p:pic>
      <p:sp>
        <p:nvSpPr>
          <p:cNvPr id="15" name="Rectangle 14"/>
          <p:cNvSpPr/>
          <p:nvPr/>
        </p:nvSpPr>
        <p:spPr>
          <a:xfrm>
            <a:off x="2948634" y="428463"/>
            <a:ext cx="3296924"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Dấu hiệu nhận biết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9" name="Rectangle 18"/>
          <p:cNvSpPr/>
          <p:nvPr/>
        </p:nvSpPr>
        <p:spPr>
          <a:xfrm>
            <a:off x="610106" y="2932677"/>
            <a:ext cx="7116574" cy="1477328"/>
          </a:xfrm>
          <a:prstGeom prst="rect">
            <a:avLst/>
          </a:prstGeom>
        </p:spPr>
        <p:txBody>
          <a:bodyPr wrap="square">
            <a:spAutoFit/>
          </a:bodyPr>
          <a:lstStyle/>
          <a:p>
            <a:pPr lvl="0" algn="just" defTabSz="457200">
              <a:lnSpc>
                <a:spcPct val="150000"/>
              </a:lnSpc>
              <a:buClrTx/>
            </a:pPr>
            <a:r>
              <a:rPr lang="vi-VN" sz="2000" kern="1200">
                <a:ea typeface="+mn-ea"/>
                <a:cs typeface="Arial" panose="020B0604020202020204" pitchFamily="34" charset="0"/>
              </a:rPr>
              <a:t>Trường hợp 1: AB = BC.</a:t>
            </a:r>
          </a:p>
          <a:p>
            <a:pPr lvl="0" algn="just" defTabSz="457200">
              <a:lnSpc>
                <a:spcPct val="150000"/>
              </a:lnSpc>
              <a:buClrTx/>
            </a:pPr>
            <a:r>
              <a:rPr lang="vi-VN" sz="2000" kern="1200">
                <a:ea typeface="+mn-ea"/>
                <a:cs typeface="Arial" panose="020B0604020202020204" pitchFamily="34" charset="0"/>
              </a:rPr>
              <a:t>Trường hợp 2: AC vuông góc với BD.</a:t>
            </a:r>
          </a:p>
          <a:p>
            <a:pPr lvl="0" algn="just" defTabSz="457200">
              <a:lnSpc>
                <a:spcPct val="150000"/>
              </a:lnSpc>
              <a:buClrTx/>
            </a:pPr>
            <a:r>
              <a:rPr lang="vi-VN" sz="2000" kern="1200">
                <a:ea typeface="+mn-ea"/>
                <a:cs typeface="Arial" panose="020B0604020202020204" pitchFamily="34" charset="0"/>
              </a:rPr>
              <a:t>Trường hợp 3: AC là đường phân giác của góc BAD.</a:t>
            </a: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1154191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2698862" y="706796"/>
            <a:ext cx="3746276"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sym typeface="Arial"/>
              </a:rPr>
              <a:t>Trường hợp 1: </a:t>
            </a:r>
            <a:r>
              <a:rPr lang="vi-VN" sz="2000">
                <a:latin typeface="Arial" panose="020B0604020202020204" pitchFamily="34" charset="0"/>
              </a:rPr>
              <a:t>AB = BC</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3281987" y="1425797"/>
                <a:ext cx="5130493" cy="2939266"/>
              </a:xfrm>
              <a:prstGeom prst="rect">
                <a:avLst/>
              </a:prstGeom>
            </p:spPr>
            <p:txBody>
              <a:bodyPr wrap="square">
                <a:spAutoFit/>
              </a:bodyPr>
              <a:lstStyle/>
              <a:p>
                <a:pPr algn="just">
                  <a:lnSpc>
                    <a:spcPct val="150000"/>
                  </a:lnSpc>
                  <a:spcBef>
                    <a:spcPts val="100"/>
                  </a:spcBef>
                  <a:spcAft>
                    <a:spcPts val="100"/>
                  </a:spcAft>
                </a:pPr>
                <a:r>
                  <a:rPr lang="en-US" sz="2000">
                    <a:latin typeface="+mn-lt"/>
                    <a:ea typeface="Arial" panose="020B0604020202020204" pitchFamily="34" charset="0"/>
                    <a:cs typeface="Times New Roman" panose="02020603050405020304" pitchFamily="18" charset="0"/>
                  </a:rPr>
                  <a:t>Do ABCD là hình chữ nhật nên cũng là hình bình hành.</a:t>
                </a:r>
              </a:p>
              <a:p>
                <a:pPr algn="just">
                  <a:lnSpc>
                    <a:spcPct val="150000"/>
                  </a:lnSpc>
                  <a:spcBef>
                    <a:spcPts val="100"/>
                  </a:spcBef>
                  <a:spcAft>
                    <a:spcPts val="100"/>
                  </a:spcAft>
                </a:pPr>
                <a:r>
                  <a:rPr lang="en-US" sz="2000">
                    <a:effectLst/>
                    <a:latin typeface="+mn-lt"/>
                    <a:ea typeface="Arial" panose="020B0604020202020204" pitchFamily="34" charset="0"/>
                    <a:cs typeface="Times New Roman" panose="02020603050405020304" pitchFamily="18" charset="0"/>
                  </a:rPr>
                  <a:t>Lại có hai cạnh kề bằng nhau AB = BC nên hình bình hành ABCD là hình thoi.</a:t>
                </a:r>
              </a:p>
              <a:p>
                <a:pPr algn="just">
                  <a:lnSpc>
                    <a:spcPct val="150000"/>
                  </a:lnSpc>
                  <a:spcBef>
                    <a:spcPts val="100"/>
                  </a:spcBef>
                  <a:spcAft>
                    <a:spcPts val="100"/>
                  </a:spcAft>
                </a:pPr>
                <a:r>
                  <a:rPr lang="en-US" sz="2000">
                    <a:effectLst/>
                    <a:latin typeface="+mn-lt"/>
                    <a:ea typeface="Arial" panose="020B0604020202020204" pitchFamily="34" charset="0"/>
                    <a:cs typeface="Times New Roman" panose="02020603050405020304" pitchFamily="18" charset="0"/>
                  </a:rPr>
                  <a:t>ABCD vừa là hình chữ nhật vừa là hình thoi </a:t>
                </a:r>
              </a:p>
              <a:p>
                <a:pPr algn="just">
                  <a:lnSpc>
                    <a:spcPct val="150000"/>
                  </a:lnSpc>
                  <a:spcBef>
                    <a:spcPts val="100"/>
                  </a:spcBef>
                  <a:spcAft>
                    <a:spcPts val="1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ABCD</a:t>
                </a:r>
                <a:r>
                  <a:rPr lang="en-US" sz="2000">
                    <a:effectLst/>
                    <a:latin typeface="+mn-lt"/>
                    <a:ea typeface="Arial" panose="020B0604020202020204" pitchFamily="34" charset="0"/>
                    <a:cs typeface="Times New Roman" panose="02020603050405020304" pitchFamily="18" charset="0"/>
                  </a:rPr>
                  <a:t> là hình vuông.</a:t>
                </a:r>
              </a:p>
            </p:txBody>
          </p:sp>
        </mc:Choice>
        <mc:Fallback xmlns="">
          <p:sp>
            <p:nvSpPr>
              <p:cNvPr id="16" name="Rectangle 15"/>
              <p:cNvSpPr>
                <a:spLocks noRot="1" noChangeAspect="1" noMove="1" noResize="1" noEditPoints="1" noAdjustHandles="1" noChangeArrowheads="1" noChangeShapeType="1" noTextEdit="1"/>
              </p:cNvSpPr>
              <p:nvPr/>
            </p:nvSpPr>
            <p:spPr>
              <a:xfrm>
                <a:off x="3281987" y="1425797"/>
                <a:ext cx="5130493" cy="2939266"/>
              </a:xfrm>
              <a:prstGeom prst="rect">
                <a:avLst/>
              </a:prstGeom>
              <a:blipFill>
                <a:blip r:embed="rId4"/>
                <a:stretch>
                  <a:fillRect l="-1188" r="-1188" b="-1037"/>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620888" y="1534393"/>
            <a:ext cx="2290280" cy="1922039"/>
          </a:xfrm>
          <a:prstGeom prst="rect">
            <a:avLst/>
          </a:prstGeom>
        </p:spPr>
      </p:pic>
    </p:spTree>
    <p:extLst>
      <p:ext uri="{BB962C8B-B14F-4D97-AF65-F5344CB8AC3E}">
        <p14:creationId xmlns:p14="http://schemas.microsoft.com/office/powerpoint/2010/main" val="34703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5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wipe(left)">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2259950" y="706796"/>
            <a:ext cx="5082682"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Trường hợp </a:t>
            </a:r>
            <a:r>
              <a:rPr kumimoji="0" lang="en-US"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2</a:t>
            </a: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 </a:t>
            </a:r>
            <a:r>
              <a:rPr lang="vi-VN" sz="2000">
                <a:latin typeface="Arial" panose="020B0604020202020204" pitchFamily="34" charset="0"/>
              </a:rPr>
              <a:t>AC vuông góc với BD</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16" name="Rectangle 15"/>
          <p:cNvSpPr/>
          <p:nvPr/>
        </p:nvSpPr>
        <p:spPr>
          <a:xfrm>
            <a:off x="3281987" y="1425797"/>
            <a:ext cx="5130493" cy="2939266"/>
          </a:xfrm>
          <a:prstGeom prst="rect">
            <a:avLst/>
          </a:prstGeom>
        </p:spPr>
        <p:txBody>
          <a:bodyPr wrap="square">
            <a:spAutoFit/>
          </a:bodyPr>
          <a:lstStyle/>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Do ABCD là hình chữ nhật nên cũng là hình bình hành.</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Lại có hai đường chéo vuông góc nên hình bình hành ABCD là hình thoi.</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ABCD vừa là hình chữ nhật vừa là hình thoi </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 ⇒ ABCD là hình vuông.</a:t>
            </a:r>
          </a:p>
        </p:txBody>
      </p:sp>
      <p:pic>
        <p:nvPicPr>
          <p:cNvPr id="3" name="Picture 2"/>
          <p:cNvPicPr>
            <a:picLocks noChangeAspect="1"/>
          </p:cNvPicPr>
          <p:nvPr/>
        </p:nvPicPr>
        <p:blipFill>
          <a:blip r:embed="rId4"/>
          <a:stretch>
            <a:fillRect/>
          </a:stretch>
        </p:blipFill>
        <p:spPr>
          <a:xfrm>
            <a:off x="609811" y="1529549"/>
            <a:ext cx="2163293" cy="1707427"/>
          </a:xfrm>
          <a:prstGeom prst="rect">
            <a:avLst/>
          </a:prstGeom>
        </p:spPr>
      </p:pic>
    </p:spTree>
    <p:extLst>
      <p:ext uri="{BB962C8B-B14F-4D97-AF65-F5344CB8AC3E}">
        <p14:creationId xmlns:p14="http://schemas.microsoft.com/office/powerpoint/2010/main" val="33728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wipe(left)">
                                      <p:cBhvr>
                                        <p:cTn id="3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1129975" y="946394"/>
            <a:ext cx="6884050"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Trường hợp </a:t>
            </a:r>
            <a:r>
              <a:rPr kumimoji="0" lang="en-US"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3</a:t>
            </a: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 </a:t>
            </a:r>
            <a:r>
              <a:rPr lang="vi-VN" sz="2000">
                <a:latin typeface="Arial" panose="020B0604020202020204" pitchFamily="34" charset="0"/>
              </a:rPr>
              <a:t>AC là đường phân giác của góc BAD.</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16" name="Rectangle 15"/>
          <p:cNvSpPr/>
          <p:nvPr/>
        </p:nvSpPr>
        <p:spPr>
          <a:xfrm>
            <a:off x="2915702" y="1765328"/>
            <a:ext cx="5639376" cy="2939266"/>
          </a:xfrm>
          <a:prstGeom prst="rect">
            <a:avLst/>
          </a:prstGeom>
        </p:spPr>
        <p:txBody>
          <a:bodyPr wrap="square">
            <a:spAutoFit/>
          </a:bodyPr>
          <a:lstStyle/>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Do ABCD là hình chữ nhật nên cũng là hình bình hành.</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Lại có đường chéo AC là đường phân giác của góc BAD nên hình bình hành ABCD là hình thoi.</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ABCD vừa là hình chữ nhật vừa là hình thoi </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 ABCD là hình vuông.</a:t>
            </a:r>
          </a:p>
        </p:txBody>
      </p:sp>
      <p:pic>
        <p:nvPicPr>
          <p:cNvPr id="2" name="Picture 1"/>
          <p:cNvPicPr>
            <a:picLocks noChangeAspect="1"/>
          </p:cNvPicPr>
          <p:nvPr/>
        </p:nvPicPr>
        <p:blipFill>
          <a:blip r:embed="rId4"/>
          <a:stretch>
            <a:fillRect/>
          </a:stretch>
        </p:blipFill>
        <p:spPr>
          <a:xfrm>
            <a:off x="414892" y="1813687"/>
            <a:ext cx="2245872" cy="1907209"/>
          </a:xfrm>
          <a:prstGeom prst="rect">
            <a:avLst/>
          </a:prstGeom>
        </p:spPr>
      </p:pic>
    </p:spTree>
    <p:extLst>
      <p:ext uri="{BB962C8B-B14F-4D97-AF65-F5344CB8AC3E}">
        <p14:creationId xmlns:p14="http://schemas.microsoft.com/office/powerpoint/2010/main" val="25233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0" dur="500"/>
                                        <p:tgtEl>
                                          <p:spTgt spid="1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wipe(left)">
                                      <p:cBhvr>
                                        <p:cTn id="2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Google Shape;2829;p39"/>
          <p:cNvSpPr/>
          <p:nvPr/>
        </p:nvSpPr>
        <p:spPr>
          <a:xfrm>
            <a:off x="230990" y="256664"/>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ĐKP7</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55316" y="244525"/>
            <a:ext cx="5093011" cy="553998"/>
          </a:xfrm>
          <a:prstGeom prst="rect">
            <a:avLst/>
          </a:prstGeom>
        </p:spPr>
        <p:txBody>
          <a:bodyPr wrap="square">
            <a:spAutoFit/>
          </a:bodyPr>
          <a:lstStyle/>
          <a:p>
            <a:pPr lvl="0">
              <a:lnSpc>
                <a:spcPct val="150000"/>
              </a:lnSpc>
            </a:pPr>
            <a:r>
              <a:rPr lang="en-US" sz="2000"/>
              <a:t>Cho hình thoi ABCD. Hãy chứng tỏ:</a:t>
            </a:r>
          </a:p>
        </p:txBody>
      </p:sp>
      <p:grpSp>
        <p:nvGrpSpPr>
          <p:cNvPr id="124" name="Group 123"/>
          <p:cNvGrpSpPr/>
          <p:nvPr/>
        </p:nvGrpSpPr>
        <p:grpSpPr>
          <a:xfrm>
            <a:off x="8415398" y="4549263"/>
            <a:ext cx="501995" cy="493727"/>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381562" y="20709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28" name="Rectangle 127"/>
              <p:cNvSpPr/>
              <p:nvPr/>
            </p:nvSpPr>
            <p:spPr>
              <a:xfrm>
                <a:off x="3150921" y="2555372"/>
                <a:ext cx="5717116" cy="2021323"/>
              </a:xfrm>
              <a:prstGeom prst="rect">
                <a:avLst/>
              </a:prstGeom>
            </p:spPr>
            <p:txBody>
              <a:bodyPr wrap="square">
                <a:spAutoFit/>
              </a:bodyPr>
              <a:lstStyle/>
              <a:p>
                <a:pPr marL="30480" marR="30480" algn="just">
                  <a:lnSpc>
                    <a:spcPct val="150000"/>
                  </a:lnSpc>
                  <a:spcBef>
                    <a:spcPts val="100"/>
                  </a:spcBef>
                  <a:spcAft>
                    <a:spcPts val="100"/>
                  </a:spcAft>
                </a:pPr>
                <a:r>
                  <a:rPr lang="en-US" sz="2000">
                    <a:latin typeface="+mn-lt"/>
                    <a:ea typeface="Times New Roman" panose="02020603050405020304" pitchFamily="18" charset="0"/>
                  </a:rPr>
                  <a:t>a) Ta có hình thoi ABCD cũng là hình bình hành.</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Mà </a:t>
                </a:r>
                <a14:m>
                  <m:oMath xmlns:m="http://schemas.openxmlformats.org/officeDocument/2006/math">
                    <m:acc>
                      <m:accPr>
                        <m:chr m:val="̂"/>
                        <m:ctrlPr>
                          <a:rPr lang="en-US" sz="2000" i="1">
                            <a:effectLst/>
                            <a:latin typeface="Cambria Math" panose="02040503050406030204" pitchFamily="18" charset="0"/>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BAD</m:t>
                        </m:r>
                      </m:e>
                    </m:acc>
                    <m:r>
                      <a:rPr lang="en-US" sz="2000" i="0">
                        <a:effectLst/>
                        <a:latin typeface="Cambria Math" panose="02040503050406030204" pitchFamily="18" charset="0"/>
                        <a:ea typeface="Times New Roman" panose="02020603050405020304" pitchFamily="18" charset="0"/>
                      </a:rPr>
                      <m:t>=90°</m:t>
                    </m:r>
                  </m:oMath>
                </a14:m>
                <a:r>
                  <a:rPr lang="en-US" sz="2000">
                    <a:latin typeface="+mn-lt"/>
                    <a:ea typeface="Times New Roman" panose="02020603050405020304" pitchFamily="18" charset="0"/>
                  </a:rPr>
                  <a:t> nên hình bình hành ABCD là hình chữ nhật.</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Do đó </a:t>
                </a:r>
                <a14:m>
                  <m:oMath xmlns:m="http://schemas.openxmlformats.org/officeDocument/2006/math">
                    <m:acc>
                      <m:accPr>
                        <m:chr m:val="̂"/>
                        <m:ctrlPr>
                          <a:rPr lang="en-US" sz="2000" i="1">
                            <a:effectLst/>
                            <a:latin typeface="Cambria Math" panose="02040503050406030204" pitchFamily="18" charset="0"/>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ABC</m:t>
                        </m:r>
                      </m:e>
                    </m:acc>
                    <m:r>
                      <a:rPr lang="en-US" sz="2000" i="0">
                        <a:effectLst/>
                        <a:latin typeface="Cambria Math" panose="02040503050406030204" pitchFamily="18" charset="0"/>
                        <a:ea typeface="Times New Roman" panose="02020603050405020304" pitchFamily="18" charset="0"/>
                      </a:rPr>
                      <m:t>=</m:t>
                    </m:r>
                    <m:acc>
                      <m:accPr>
                        <m:chr m:val="̂"/>
                        <m:ctrlPr>
                          <a:rPr lang="en-US" sz="2000" i="1">
                            <a:effectLst/>
                            <a:latin typeface="Cambria Math" panose="02040503050406030204" pitchFamily="18" charset="0"/>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BCD</m:t>
                        </m:r>
                      </m:e>
                    </m:acc>
                    <m:r>
                      <a:rPr lang="en-US" sz="2000" i="0">
                        <a:effectLst/>
                        <a:latin typeface="Cambria Math" panose="02040503050406030204" pitchFamily="18" charset="0"/>
                        <a:ea typeface="Times New Roman" panose="02020603050405020304" pitchFamily="18" charset="0"/>
                      </a:rPr>
                      <m:t>=</m:t>
                    </m:r>
                    <m:acc>
                      <m:accPr>
                        <m:chr m:val="̂"/>
                        <m:ctrlPr>
                          <a:rPr lang="en-US" sz="2000" i="1">
                            <a:effectLst/>
                            <a:latin typeface="Cambria Math" panose="02040503050406030204" pitchFamily="18" charset="0"/>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CDA</m:t>
                        </m:r>
                      </m:e>
                    </m:acc>
                    <m:r>
                      <a:rPr lang="en-US" sz="2000" i="0">
                        <a:effectLst/>
                        <a:latin typeface="Cambria Math" panose="02040503050406030204" pitchFamily="18" charset="0"/>
                        <a:ea typeface="Times New Roman" panose="02020603050405020304" pitchFamily="18" charset="0"/>
                      </a:rPr>
                      <m:t>=90°</m:t>
                    </m:r>
                  </m:oMath>
                </a14:m>
                <a:endParaRPr lang="en-US" sz="2000">
                  <a:effectLst/>
                  <a:latin typeface="+mn-lt"/>
                  <a:ea typeface="Times New Roman" panose="02020603050405020304" pitchFamily="18" charset="0"/>
                </a:endParaRPr>
              </a:p>
            </p:txBody>
          </p:sp>
        </mc:Choice>
        <mc:Fallback xmlns="">
          <p:sp>
            <p:nvSpPr>
              <p:cNvPr id="128" name="Rectangle 127"/>
              <p:cNvSpPr>
                <a:spLocks noRot="1" noChangeAspect="1" noMove="1" noResize="1" noEditPoints="1" noAdjustHandles="1" noChangeArrowheads="1" noChangeShapeType="1" noTextEdit="1"/>
              </p:cNvSpPr>
              <p:nvPr/>
            </p:nvSpPr>
            <p:spPr>
              <a:xfrm>
                <a:off x="3150921" y="2555372"/>
                <a:ext cx="5717116" cy="2021323"/>
              </a:xfrm>
              <a:prstGeom prst="rect">
                <a:avLst/>
              </a:prstGeom>
              <a:blipFill>
                <a:blip r:embed="rId2"/>
                <a:stretch>
                  <a:fillRect l="-640" r="-533" b="-1506"/>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15947296">
            <a:off x="8413775" y="169977"/>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07330" y="842471"/>
                <a:ext cx="9100594" cy="1046697"/>
              </a:xfrm>
              <a:prstGeom prst="rect">
                <a:avLst/>
              </a:prstGeom>
            </p:spPr>
            <p:txBody>
              <a:bodyPr wrap="square">
                <a:spAutoFit/>
              </a:bodyPr>
              <a:lstStyle/>
              <a:p>
                <a:pPr lvl="0">
                  <a:lnSpc>
                    <a:spcPct val="150000"/>
                  </a:lnSpc>
                </a:pPr>
                <a:r>
                  <a:rPr lang="en-US" sz="2000"/>
                  <a:t>a) Nếu </a:t>
                </a:r>
                <a14:m>
                  <m:oMath xmlns:m="http://schemas.openxmlformats.org/officeDocument/2006/math">
                    <m:acc>
                      <m:accPr>
                        <m:chr m:val="̂"/>
                        <m:ctrlPr>
                          <a:rPr lang="en-US" sz="2000" i="1">
                            <a:latin typeface="Cambria Math" panose="020405030504060302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2000"/>
                  <a:t> là góc vuông thì ba góc còn lại của hình thoi cũng là góc vuông.</a:t>
                </a:r>
              </a:p>
              <a:p>
                <a:pPr lvl="0">
                  <a:lnSpc>
                    <a:spcPct val="150000"/>
                  </a:lnSpc>
                </a:pPr>
                <a:r>
                  <a:rPr lang="en-US" sz="2000"/>
                  <a:t>b) Nếu AC = BD thì </a:t>
                </a:r>
                <a14:m>
                  <m:oMath xmlns:m="http://schemas.openxmlformats.org/officeDocument/2006/math">
                    <m:acc>
                      <m:accPr>
                        <m:chr m:val="̂"/>
                        <m:ctrlPr>
                          <a:rPr lang="en-US" sz="2000" i="1">
                            <a:latin typeface="Cambria Math" panose="020405030504060302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2000"/>
                  <a:t> là góc vuông.</a:t>
                </a:r>
                <a:endParaRPr kumimoji="0" lang="en-US" sz="2000" b="0" u="none" strike="noStrike" kern="0" cap="none" spc="0" normalizeH="0" baseline="0" noProof="0">
                  <a:ln>
                    <a:noFill/>
                  </a:ln>
                  <a:solidFill>
                    <a:srgbClr val="000000"/>
                  </a:solidFill>
                  <a:effectLst/>
                  <a:uLnTx/>
                  <a:uFillTx/>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207330" y="842471"/>
                <a:ext cx="9100594" cy="1046697"/>
              </a:xfrm>
              <a:prstGeom prst="rect">
                <a:avLst/>
              </a:prstGeom>
              <a:blipFill>
                <a:blip r:embed="rId4"/>
                <a:stretch>
                  <a:fillRect l="-670" b="-407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79146" y="2563552"/>
            <a:ext cx="2397920" cy="1993776"/>
          </a:xfrm>
          <a:prstGeom prst="rect">
            <a:avLst/>
          </a:prstGeom>
        </p:spPr>
      </p:pic>
    </p:spTree>
    <p:extLst>
      <p:ext uri="{BB962C8B-B14F-4D97-AF65-F5344CB8AC3E}">
        <p14:creationId xmlns:p14="http://schemas.microsoft.com/office/powerpoint/2010/main" val="19564272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randombar(horizontal)">
                                      <p:cBhvr>
                                        <p:cTn id="24" dur="500"/>
                                        <p:tgtEl>
                                          <p:spTgt spid="1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wipe(left)">
                                      <p:cBhvr>
                                        <p:cTn id="3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Google Shape;2829;p39"/>
          <p:cNvSpPr/>
          <p:nvPr/>
        </p:nvSpPr>
        <p:spPr>
          <a:xfrm>
            <a:off x="230990" y="256664"/>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ĐKP7</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55316" y="244525"/>
            <a:ext cx="5093011"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hình thoi ABCD. Hãy chứng tỏ:</a:t>
            </a:r>
          </a:p>
        </p:txBody>
      </p:sp>
      <p:grpSp>
        <p:nvGrpSpPr>
          <p:cNvPr id="124" name="Group 123"/>
          <p:cNvGrpSpPr/>
          <p:nvPr/>
        </p:nvGrpSpPr>
        <p:grpSpPr>
          <a:xfrm>
            <a:off x="8415398" y="4549263"/>
            <a:ext cx="501995" cy="493727"/>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381562" y="20709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28" name="Rectangle 127"/>
              <p:cNvSpPr/>
              <p:nvPr/>
            </p:nvSpPr>
            <p:spPr>
              <a:xfrm>
                <a:off x="2889877" y="2636427"/>
                <a:ext cx="5892352" cy="2005806"/>
              </a:xfrm>
              <a:prstGeom prst="rect">
                <a:avLst/>
              </a:prstGeom>
            </p:spPr>
            <p:txBody>
              <a:bodyPr wrap="square">
                <a:spAutoFit/>
              </a:bodyPr>
              <a:lstStyle/>
              <a:p>
                <a:pPr marL="30480" marR="30480" algn="just">
                  <a:lnSpc>
                    <a:spcPct val="150000"/>
                  </a:lnSpc>
                  <a:spcBef>
                    <a:spcPts val="100"/>
                  </a:spcBef>
                  <a:spcAft>
                    <a:spcPts val="100"/>
                  </a:spcAft>
                </a:pPr>
                <a:r>
                  <a:rPr lang="en-US" sz="2000">
                    <a:latin typeface="+mn-lt"/>
                    <a:ea typeface="Times New Roman" panose="02020603050405020304" pitchFamily="18" charset="0"/>
                  </a:rPr>
                  <a:t>b) Ta có hình thoi ABCD cũng là hình bình hành.</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Mà hai đường chéo AC = BD nên hình bình hành ABCD là hình chữ nhật.</a:t>
                </a:r>
                <a:endParaRPr lang="en-US" sz="2000">
                  <a:effectLst/>
                  <a:latin typeface="+mn-lt"/>
                  <a:ea typeface="Times New Roman" panose="02020603050405020304" pitchFamily="18" charset="0"/>
                </a:endParaRPr>
              </a:p>
              <a:p>
                <a:pPr algn="just" fontAlgn="base">
                  <a:lnSpc>
                    <a:spcPct val="150000"/>
                  </a:lnSpc>
                  <a:spcBef>
                    <a:spcPts val="100"/>
                  </a:spcBef>
                  <a:spcAft>
                    <a:spcPts val="100"/>
                  </a:spcAft>
                </a:pPr>
                <a:r>
                  <a:rPr lang="en-US" sz="2000">
                    <a:latin typeface="+mn-lt"/>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128" name="Rectangle 127"/>
              <p:cNvSpPr>
                <a:spLocks noRot="1" noChangeAspect="1" noMove="1" noResize="1" noEditPoints="1" noAdjustHandles="1" noChangeArrowheads="1" noChangeShapeType="1" noTextEdit="1"/>
              </p:cNvSpPr>
              <p:nvPr/>
            </p:nvSpPr>
            <p:spPr>
              <a:xfrm>
                <a:off x="2889877" y="2636427"/>
                <a:ext cx="5892352" cy="2005806"/>
              </a:xfrm>
              <a:prstGeom prst="rect">
                <a:avLst/>
              </a:prstGeom>
              <a:blipFill>
                <a:blip r:embed="rId2"/>
                <a:stretch>
                  <a:fillRect l="-1034" r="-517" b="-1212"/>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15947296">
            <a:off x="8413775" y="169977"/>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07330" y="842471"/>
                <a:ext cx="9100594" cy="104669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 Nếu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oMath>
                </a14:m>
                <a:r>
                  <a:rPr kumimoji="0" lang="en-US" sz="2000" b="0" i="0" u="none" strike="noStrike" kern="0" cap="none" spc="0" normalizeH="0" baseline="0" noProof="0">
                    <a:ln>
                      <a:noFill/>
                    </a:ln>
                    <a:solidFill>
                      <a:srgbClr val="000000"/>
                    </a:solidFill>
                    <a:effectLst/>
                    <a:uLnTx/>
                    <a:uFillTx/>
                    <a:latin typeface="Arial"/>
                    <a:cs typeface="Arial"/>
                    <a:sym typeface="Arial"/>
                  </a:rPr>
                  <a:t> là góc vuông thì ba góc còn lại của hình thoi cũng là góc vuông.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Nếu AC = BD thì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oMath>
                </a14:m>
                <a:r>
                  <a:rPr kumimoji="0" lang="en-US" sz="2000" b="0" i="0" u="none" strike="noStrike" kern="0" cap="none" spc="0" normalizeH="0" baseline="0" noProof="0">
                    <a:ln>
                      <a:noFill/>
                    </a:ln>
                    <a:solidFill>
                      <a:srgbClr val="000000"/>
                    </a:solidFill>
                    <a:effectLst/>
                    <a:uLnTx/>
                    <a:uFillTx/>
                    <a:latin typeface="Arial"/>
                    <a:cs typeface="Arial"/>
                    <a:sym typeface="Arial"/>
                  </a:rPr>
                  <a:t> là góc vuông.</a:t>
                </a:r>
              </a:p>
            </p:txBody>
          </p:sp>
        </mc:Choice>
        <mc:Fallback xmlns="">
          <p:sp>
            <p:nvSpPr>
              <p:cNvPr id="2" name="Rectangle 1"/>
              <p:cNvSpPr>
                <a:spLocks noRot="1" noChangeAspect="1" noMove="1" noResize="1" noEditPoints="1" noAdjustHandles="1" noChangeArrowheads="1" noChangeShapeType="1" noTextEdit="1"/>
              </p:cNvSpPr>
              <p:nvPr/>
            </p:nvSpPr>
            <p:spPr>
              <a:xfrm>
                <a:off x="207330" y="842471"/>
                <a:ext cx="9100594" cy="1046697"/>
              </a:xfrm>
              <a:prstGeom prst="rect">
                <a:avLst/>
              </a:prstGeom>
              <a:blipFill>
                <a:blip r:embed="rId4"/>
                <a:stretch>
                  <a:fillRect l="-670" b="-407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515197" y="2592964"/>
            <a:ext cx="2045667" cy="2062573"/>
          </a:xfrm>
          <a:prstGeom prst="rect">
            <a:avLst/>
          </a:prstGeom>
        </p:spPr>
      </p:pic>
    </p:spTree>
    <p:extLst>
      <p:ext uri="{BB962C8B-B14F-4D97-AF65-F5344CB8AC3E}">
        <p14:creationId xmlns:p14="http://schemas.microsoft.com/office/powerpoint/2010/main" val="40834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anim calcmode="lin" valueType="num">
                                      <p:cBhvr>
                                        <p:cTn id="13" dur="500" fill="hold"/>
                                        <p:tgtEl>
                                          <p:spTgt spid="128"/>
                                        </p:tgtEl>
                                        <p:attrNameLst>
                                          <p:attrName>ppt_x</p:attrName>
                                        </p:attrNameLst>
                                      </p:cBhvr>
                                      <p:tavLst>
                                        <p:tav tm="0">
                                          <p:val>
                                            <p:strVal val="#ppt_x"/>
                                          </p:val>
                                        </p:tav>
                                        <p:tav tm="100000">
                                          <p:val>
                                            <p:strVal val="#ppt_x"/>
                                          </p:val>
                                        </p:tav>
                                      </p:tavLst>
                                    </p:anim>
                                    <p:anim calcmode="lin" valueType="num">
                                      <p:cBhvr>
                                        <p:cTn id="14" dur="5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158628" y="137160"/>
            <a:ext cx="8829923" cy="486460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5" name="Google Shape;735;p18"/>
          <p:cNvSpPr txBox="1">
            <a:spLocks noGrp="1"/>
          </p:cNvSpPr>
          <p:nvPr>
            <p:ph type="title"/>
          </p:nvPr>
        </p:nvSpPr>
        <p:spPr>
          <a:xfrm>
            <a:off x="728247" y="28899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698879" y="843556"/>
            <a:ext cx="7762736" cy="2568376"/>
            <a:chOff x="896038" y="1045752"/>
            <a:chExt cx="7965464" cy="3057306"/>
          </a:xfrm>
        </p:grpSpPr>
        <p:sp>
          <p:nvSpPr>
            <p:cNvPr id="81" name="Google Shape;794;p19"/>
            <p:cNvSpPr/>
            <p:nvPr/>
          </p:nvSpPr>
          <p:spPr>
            <a:xfrm>
              <a:off x="896038" y="1045752"/>
              <a:ext cx="7965464" cy="305730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5254" y="1173049"/>
              <a:ext cx="7583957" cy="2646691"/>
            </a:xfrm>
            <a:prstGeom prst="rect">
              <a:avLst/>
            </a:prstGeom>
          </p:spPr>
          <p:txBody>
            <a:bodyPr wrap="square">
              <a:spAutoFit/>
            </a:bodyPr>
            <a:lstStyle/>
            <a:p>
              <a:pPr lvl="0" algn="just">
                <a:lnSpc>
                  <a:spcPct val="150000"/>
                </a:lnSpc>
              </a:pPr>
              <a:r>
                <a:rPr lang="vi-VN" sz="2100">
                  <a:ea typeface="Bad Script"/>
                  <a:cs typeface="Bad Script"/>
                  <a:sym typeface="Bad Script"/>
                </a:rPr>
                <a:t>1. Hình chữ nhật có hai cạnh kề bằng nhau là hình vuông.</a:t>
              </a:r>
            </a:p>
            <a:p>
              <a:pPr lvl="0" algn="just">
                <a:lnSpc>
                  <a:spcPct val="150000"/>
                </a:lnSpc>
              </a:pPr>
              <a:r>
                <a:rPr lang="vi-VN" sz="2100">
                  <a:ea typeface="Bad Script"/>
                  <a:cs typeface="Bad Script"/>
                  <a:sym typeface="Bad Script"/>
                </a:rPr>
                <a:t>2. Hình chữ nhật có hai đường chéo vuông góc với nhau là hình vuông.</a:t>
              </a:r>
            </a:p>
            <a:p>
              <a:pPr lvl="0" algn="just">
                <a:lnSpc>
                  <a:spcPct val="150000"/>
                </a:lnSpc>
              </a:pPr>
              <a:r>
                <a:rPr lang="vi-VN" sz="2100">
                  <a:ea typeface="Bad Script"/>
                  <a:cs typeface="Bad Script"/>
                  <a:sym typeface="Bad Script"/>
                </a:rPr>
                <a:t>3. Hình chữ nhật có một đường chéo là đường phân giác của một góc là hình vuông.</a:t>
              </a:r>
            </a:p>
          </p:txBody>
        </p:sp>
      </p:grpSp>
      <p:sp>
        <p:nvSpPr>
          <p:cNvPr id="8" name="Rectangle 7"/>
          <p:cNvSpPr/>
          <p:nvPr/>
        </p:nvSpPr>
        <p:spPr>
          <a:xfrm>
            <a:off x="884778" y="3522220"/>
            <a:ext cx="7849284" cy="1420325"/>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Chú ý:</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nSpc>
                <a:spcPct val="150000"/>
              </a:lnSpc>
            </a:pPr>
            <a:r>
              <a:rPr lang="vi-VN" sz="2000" i="1">
                <a:ea typeface="Arial" panose="020B0604020202020204" pitchFamily="34" charset="0"/>
                <a:cs typeface="Times New Roman" panose="02020603050405020304" pitchFamily="18" charset="0"/>
              </a:rPr>
              <a:t>- Hình thoi có  một góc vuông là hình vuông.</a:t>
            </a:r>
          </a:p>
          <a:p>
            <a:pPr lvl="0">
              <a:lnSpc>
                <a:spcPct val="150000"/>
              </a:lnSpc>
            </a:pPr>
            <a:r>
              <a:rPr lang="vi-VN" sz="2000" i="1">
                <a:ea typeface="Arial" panose="020B0604020202020204" pitchFamily="34" charset="0"/>
                <a:cs typeface="Times New Roman" panose="02020603050405020304" pitchFamily="18" charset="0"/>
              </a:rPr>
              <a:t>- Hình thoi có hai đường chéo bằng nhau là hình vuông.</a:t>
            </a:r>
          </a:p>
        </p:txBody>
      </p:sp>
      <p:pic>
        <p:nvPicPr>
          <p:cNvPr id="10" name="Picture 9"/>
          <p:cNvPicPr>
            <a:picLocks noChangeAspect="1"/>
          </p:cNvPicPr>
          <p:nvPr/>
        </p:nvPicPr>
        <p:blipFill>
          <a:blip r:embed="rId3"/>
          <a:stretch>
            <a:fillRect/>
          </a:stretch>
        </p:blipFill>
        <p:spPr>
          <a:xfrm>
            <a:off x="8085271" y="712485"/>
            <a:ext cx="570523" cy="558513"/>
          </a:xfrm>
          <a:prstGeom prst="rect">
            <a:avLst/>
          </a:prstGeom>
        </p:spPr>
      </p:pic>
      <p:pic>
        <p:nvPicPr>
          <p:cNvPr id="11" name="Picture 10"/>
          <p:cNvPicPr>
            <a:picLocks noChangeAspect="1"/>
          </p:cNvPicPr>
          <p:nvPr/>
        </p:nvPicPr>
        <p:blipFill>
          <a:blip r:embed="rId4"/>
          <a:stretch>
            <a:fillRect/>
          </a:stretch>
        </p:blipFill>
        <p:spPr>
          <a:xfrm>
            <a:off x="6201275" y="4315259"/>
            <a:ext cx="4909037" cy="580857"/>
          </a:xfrm>
          <a:prstGeom prst="rect">
            <a:avLst/>
          </a:prstGeom>
        </p:spPr>
      </p:pic>
      <p:pic>
        <p:nvPicPr>
          <p:cNvPr id="4" name="Picture 3"/>
          <p:cNvPicPr>
            <a:picLocks noChangeAspect="1"/>
          </p:cNvPicPr>
          <p:nvPr/>
        </p:nvPicPr>
        <p:blipFill>
          <a:blip r:embed="rId5"/>
          <a:stretch>
            <a:fillRect/>
          </a:stretch>
        </p:blipFill>
        <p:spPr>
          <a:xfrm>
            <a:off x="408655" y="3651469"/>
            <a:ext cx="425949" cy="370911"/>
          </a:xfrm>
          <a:prstGeom prst="rect">
            <a:avLst/>
          </a:prstGeom>
        </p:spPr>
      </p:pic>
    </p:spTree>
    <p:extLst>
      <p:ext uri="{BB962C8B-B14F-4D97-AF65-F5344CB8AC3E}">
        <p14:creationId xmlns:p14="http://schemas.microsoft.com/office/powerpoint/2010/main" val="104159931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70207" y="52500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5:</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571331" y="1553361"/>
                <a:ext cx="4999904" cy="3136564"/>
              </a:xfrm>
              <a:prstGeom prst="rect">
                <a:avLst/>
              </a:prstGeom>
            </p:spPr>
            <p:txBody>
              <a:bodyPr wrap="square">
                <a:spAutoFit/>
              </a:bodyPr>
              <a:lstStyle/>
              <a:p>
                <a:pPr lvl="0" algn="just">
                  <a:lnSpc>
                    <a:spcPct val="200000"/>
                  </a:lnSpc>
                </a:pPr>
                <a:r>
                  <a:rPr lang="en-US" sz="2000">
                    <a:latin typeface="+mn-lt"/>
                  </a:rPr>
                  <a:t>T</a:t>
                </a:r>
                <a:r>
                  <a:rPr kumimoji="0" lang="en-US" sz="2000" b="0" u="none" strike="noStrike" kern="0" cap="none" spc="0" normalizeH="0" baseline="0" noProof="0">
                    <a:ln>
                      <a:noFill/>
                    </a:ln>
                    <a:solidFill>
                      <a:srgbClr val="000000"/>
                    </a:solidFill>
                    <a:effectLst/>
                    <a:uLnTx/>
                    <a:uFillTx/>
                    <a:latin typeface="+mn-lt"/>
                    <a:sym typeface="Arial"/>
                  </a:rPr>
                  <a:t>a có </a:t>
                </a:r>
                <a14:m>
                  <m:oMath xmlns:m="http://schemas.openxmlformats.org/officeDocument/2006/math">
                    <m:acc>
                      <m:accPr>
                        <m:chr m:val="̂"/>
                        <m:ctrlPr>
                          <a:rPr kumimoji="0" lang="vi-VN"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HOK</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=45</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r>
                      <a:rPr lang="en-US" sz="2000" i="0" kern="1200">
                        <a:latin typeface="Cambria Math" panose="02040503050406030204" pitchFamily="18" charset="0"/>
                        <a:cs typeface="Arial" panose="020B0604020202020204" pitchFamily="34" charset="0"/>
                      </a:rPr>
                      <m:t>45</m:t>
                    </m:r>
                    <m:r>
                      <a:rPr lang="en-US" sz="2000" i="0" kern="1200">
                        <a:latin typeface="Cambria Math" panose="02040503050406030204" pitchFamily="18" charset="0"/>
                        <a:ea typeface="Cambria Math" panose="02040503050406030204" pitchFamily="18" charset="0"/>
                        <a:cs typeface="Arial" panose="020B0604020202020204" pitchFamily="34" charset="0"/>
                      </a:rPr>
                      <m:t>°</m:t>
                    </m:r>
                    <m:r>
                      <a:rPr lang="en-US" sz="2000" i="0" kern="1200">
                        <a:latin typeface="Cambria Math" panose="02040503050406030204" pitchFamily="18" charset="0"/>
                        <a:cs typeface="Arial" panose="020B0604020202020204" pitchFamily="34" charset="0"/>
                      </a:rPr>
                      <m:t>=90</m:t>
                    </m:r>
                    <m:r>
                      <a:rPr lang="en-US" sz="2000" i="0" kern="1200">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lang="en-US" sz="2000">
                    <a:latin typeface="+mn-lt"/>
                    <a:ea typeface="Arial" panose="020B0604020202020204" pitchFamily="34" charset="0"/>
                    <a:cs typeface="Times New Roman" panose="02020603050405020304" pitchFamily="18" charset="0"/>
                  </a:rPr>
                  <a:t>Như vậy</a:t>
                </a: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14:m>
                  <m:oMath xmlns:m="http://schemas.openxmlformats.org/officeDocument/2006/math">
                    <m:acc>
                      <m:accPr>
                        <m:chr m:val="̂"/>
                        <m:ctrlPr>
                          <a:rPr kumimoji="0" lang="vi-VN"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CHO</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HOK</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20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OKC</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=90</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a:ln>
                    <a:noFill/>
                  </a:ln>
                  <a:solidFill>
                    <a:srgbClr val="000000"/>
                  </a:solidFill>
                  <a:effectLst/>
                  <a:uLnTx/>
                  <a:uFillTx/>
                  <a:latin typeface="+mn-lt"/>
                  <a:ea typeface="Cambria Math"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nên</a:t>
                </a:r>
                <a:r>
                  <a:rPr kumimoji="0" lang="en-US" sz="2000" b="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OHCK là hình chữ nhật (1)</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lvl="0" algn="just">
                  <a:lnSpc>
                    <a:spcPct val="200000"/>
                  </a:lnSpc>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Ta</a:t>
                </a:r>
                <a:r>
                  <a:rPr kumimoji="0" lang="en-US" sz="2000" b="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lại có OC là tia phân giác của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HOK</m:t>
                        </m:r>
                      </m:e>
                    </m:acc>
                  </m:oMath>
                </a14:m>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(2)</a:t>
                </a:r>
              </a:p>
              <a:p>
                <a:pPr lvl="0" algn="just">
                  <a:lnSpc>
                    <a:spcPct val="200000"/>
                  </a:lnSpc>
                </a:pPr>
                <a:r>
                  <a:rPr lang="en-US" sz="2000">
                    <a:latin typeface="+mn-lt"/>
                    <a:ea typeface="Arial" panose="020B0604020202020204" pitchFamily="34" charset="0"/>
                    <a:cs typeface="Times New Roman" panose="02020603050405020304" pitchFamily="18" charset="0"/>
                  </a:rPr>
                  <a:t>Từ (1) và (2), suy ra OHCK là hình vuông.</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571331" y="1553361"/>
                <a:ext cx="4999904" cy="3136564"/>
              </a:xfrm>
              <a:prstGeom prst="rect">
                <a:avLst/>
              </a:prstGeom>
              <a:blipFill>
                <a:blip r:embed="rId2"/>
                <a:stretch>
                  <a:fillRect l="-1341" r="-15732" b="-2724"/>
                </a:stretch>
              </a:blipFill>
            </p:spPr>
            <p:txBody>
              <a:bodyPr/>
              <a:lstStyle/>
              <a:p>
                <a:r>
                  <a:rPr lang="en-US">
                    <a:noFill/>
                  </a:rPr>
                  <a:t> </a:t>
                </a:r>
              </a:p>
            </p:txBody>
          </p:sp>
        </mc:Fallback>
      </mc:AlternateContent>
      <p:sp>
        <p:nvSpPr>
          <p:cNvPr id="5" name="TextBox 4"/>
          <p:cNvSpPr txBox="1"/>
          <p:nvPr/>
        </p:nvSpPr>
        <p:spPr>
          <a:xfrm>
            <a:off x="1778642" y="432808"/>
            <a:ext cx="7569643" cy="496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Chứng</a:t>
            </a:r>
            <a:r>
              <a:rPr kumimoji="0" lang="en-US" sz="2000" b="0" i="0" u="none" strike="noStrike" kern="0" cap="none" spc="0" normalizeH="0" noProof="0">
                <a:ln>
                  <a:noFill/>
                </a:ln>
                <a:solidFill>
                  <a:srgbClr val="000000"/>
                </a:solidFill>
                <a:effectLst/>
                <a:uLnTx/>
                <a:uFillTx/>
                <a:latin typeface="Arial"/>
                <a:cs typeface="Arial"/>
                <a:sym typeface="Arial"/>
              </a:rPr>
              <a:t> minh tứ giác OHCK trong Hình 11 là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444841" y="111775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44692" y="841221"/>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034" y="1687224"/>
            <a:ext cx="2135184" cy="3054642"/>
          </a:xfrm>
          <a:prstGeom prst="rect">
            <a:avLst/>
          </a:prstGeom>
        </p:spPr>
      </p:pic>
    </p:spTree>
    <p:extLst>
      <p:ext uri="{BB962C8B-B14F-4D97-AF65-F5344CB8AC3E}">
        <p14:creationId xmlns:p14="http://schemas.microsoft.com/office/powerpoint/2010/main" val="39812155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barn(inVertical)">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542036" y="1002062"/>
            <a:ext cx="5861537" cy="3074624"/>
          </a:xfrm>
          <a:prstGeom prst="rect">
            <a:avLst/>
          </a:prstGeom>
        </p:spPr>
        <p:txBody>
          <a:bodyPr wrap="square">
            <a:spAutoFit/>
          </a:bodyPr>
          <a:lstStyle/>
          <a:p>
            <a:pPr lvl="0" algn="just">
              <a:lnSpc>
                <a:spcPct val="200000"/>
              </a:lnSpc>
            </a:pPr>
            <a:r>
              <a:rPr lang="vi-VN" sz="2000">
                <a:latin typeface="Arial" panose="020B0604020202020204" pitchFamily="34" charset="0"/>
              </a:rPr>
              <a:t>Trong Hình 12, cho biết ABCD là một hình vuông. Chứng minh rằng:</a:t>
            </a:r>
            <a:endParaRPr lang="en-US" sz="2000">
              <a:latin typeface="Arial" panose="020B0604020202020204" pitchFamily="34" charset="0"/>
            </a:endParaRPr>
          </a:p>
          <a:p>
            <a:pPr lvl="0" algn="just">
              <a:lnSpc>
                <a:spcPct val="200000"/>
              </a:lnSpc>
            </a:pPr>
            <a:r>
              <a:rPr lang="en-US" sz="2000"/>
              <a:t>a) Tứ giác EFGH có ba góc vuông;</a:t>
            </a:r>
          </a:p>
          <a:p>
            <a:pPr lvl="0" algn="just">
              <a:lnSpc>
                <a:spcPct val="200000"/>
              </a:lnSpc>
            </a:pPr>
            <a:r>
              <a:rPr lang="en-US" sz="2000"/>
              <a:t>b) HE = HG;</a:t>
            </a:r>
          </a:p>
          <a:p>
            <a:pPr lvl="0" algn="just">
              <a:lnSpc>
                <a:spcPct val="200000"/>
              </a:lnSpc>
            </a:pPr>
            <a:r>
              <a:rPr lang="en-US" sz="2000"/>
              <a:t>c) Tứ giác EFGH là một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p:cNvPicPr>
            <a:picLocks noChangeAspect="1"/>
          </p:cNvPicPr>
          <p:nvPr/>
        </p:nvPicPr>
        <p:blipFill>
          <a:blip r:embed="rId3"/>
          <a:stretch>
            <a:fillRect/>
          </a:stretch>
        </p:blipFill>
        <p:spPr>
          <a:xfrm rot="2261094">
            <a:off x="261559" y="4610074"/>
            <a:ext cx="414649" cy="378450"/>
          </a:xfrm>
          <a:prstGeom prst="rect">
            <a:avLst/>
          </a:prstGeom>
        </p:spPr>
      </p:pic>
      <p:sp>
        <p:nvSpPr>
          <p:cNvPr id="3" name="TextBox 2"/>
          <p:cNvSpPr txBox="1"/>
          <p:nvPr/>
        </p:nvSpPr>
        <p:spPr>
          <a:xfrm>
            <a:off x="468884" y="427926"/>
            <a:ext cx="271958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Thực hành 4</a:t>
            </a:r>
          </a:p>
        </p:txBody>
      </p:sp>
      <p:grpSp>
        <p:nvGrpSpPr>
          <p:cNvPr id="10" name="Google Shape;767;p18"/>
          <p:cNvGrpSpPr/>
          <p:nvPr/>
        </p:nvGrpSpPr>
        <p:grpSpPr>
          <a:xfrm rot="2010353">
            <a:off x="8441381" y="205614"/>
            <a:ext cx="808670" cy="952455"/>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63281" y="1603185"/>
            <a:ext cx="2361741" cy="2678990"/>
          </a:xfrm>
          <a:prstGeom prst="rect">
            <a:avLst/>
          </a:prstGeom>
        </p:spPr>
      </p:pic>
    </p:spTree>
    <p:extLst>
      <p:ext uri="{BB962C8B-B14F-4D97-AF65-F5344CB8AC3E}">
        <p14:creationId xmlns:p14="http://schemas.microsoft.com/office/powerpoint/2010/main" val="19419967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77467" y="859162"/>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a:solidFill>
                  <a:schemeClr val="bg1"/>
                </a:solidFill>
                <a:latin typeface="+mj-lt"/>
                <a:ea typeface="Bad Script"/>
                <a:cs typeface="Bad Script"/>
                <a:sym typeface="Bad Script"/>
              </a:rPr>
              <a:t>1. HÌNH CHỮ NHẬT</a:t>
            </a: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19072" y="805980"/>
                <a:ext cx="6362211" cy="3144579"/>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a) Do ABCD là một hình vuông nên </a:t>
                </a:r>
                <a14:m>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 và AB = BC = CD = DA.</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Mà AE = BF = CG = DH nên EB = FC = GD = HA.</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Xét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AEH và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DGH có:</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 </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AE</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GH</m:t>
                      </m:r>
                    </m:oMath>
                  </m:oMathPara>
                </a14:m>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AH</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DG</m:t>
                      </m:r>
                    </m:oMath>
                  </m:oMathPara>
                </a14:m>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519072" y="805980"/>
                <a:ext cx="6362211" cy="3144579"/>
              </a:xfrm>
              <a:prstGeom prst="rect">
                <a:avLst/>
              </a:prstGeom>
              <a:blipFill>
                <a:blip r:embed="rId3"/>
                <a:stretch>
                  <a:fillRect l="-287" r="-383"/>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p:sp>
        <p:nvSpPr>
          <p:cNvPr id="2" name="Right Brace 1"/>
          <p:cNvSpPr/>
          <p:nvPr/>
        </p:nvSpPr>
        <p:spPr>
          <a:xfrm>
            <a:off x="4039328" y="2624381"/>
            <a:ext cx="201168" cy="1143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240496" y="2883425"/>
                <a:ext cx="4255332" cy="507831"/>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AEH =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DHG (hai cạnh góc vuông)</a:t>
                </a:r>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240496" y="2883425"/>
                <a:ext cx="4255332" cy="507831"/>
              </a:xfrm>
              <a:prstGeom prst="rect">
                <a:avLst/>
              </a:prstGeom>
              <a:blipFill>
                <a:blip r:embed="rId7"/>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274411" y="3874671"/>
                <a:ext cx="4390817" cy="466794"/>
              </a:xfrm>
              <a:prstGeom prst="rect">
                <a:avLst/>
              </a:prstGeom>
            </p:spPr>
            <p:txBody>
              <a:bodyPr wrap="non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AEH</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oMath>
                </a14:m>
                <a:r>
                  <a:rPr lang="en-US" sz="1800">
                    <a:ea typeface="Times New Roman" panose="02020603050405020304" pitchFamily="18" charset="0"/>
                    <a:cs typeface="Times New Roman" panose="02020603050405020304" pitchFamily="18" charset="0"/>
                  </a:rPr>
                  <a:t> (hai góc tương ứng).</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274411" y="3874671"/>
                <a:ext cx="4390817" cy="466794"/>
              </a:xfrm>
              <a:prstGeom prst="rect">
                <a:avLst/>
              </a:prstGeom>
              <a:blipFill>
                <a:blip r:embed="rId8"/>
                <a:stretch>
                  <a:fillRect l="-417" b="-21053"/>
                </a:stretch>
              </a:blipFill>
            </p:spPr>
            <p:txBody>
              <a:bodyPr/>
              <a:lstStyle/>
              <a:p>
                <a:r>
                  <a:rPr lang="en-US">
                    <a:noFill/>
                  </a:rPr>
                  <a:t> </a:t>
                </a:r>
              </a:p>
            </p:txBody>
          </p:sp>
        </mc:Fallback>
      </mc:AlternateContent>
    </p:spTree>
    <p:extLst>
      <p:ext uri="{BB962C8B-B14F-4D97-AF65-F5344CB8AC3E}">
        <p14:creationId xmlns:p14="http://schemas.microsoft.com/office/powerpoint/2010/main" val="241335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barn(inVertical)">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2" grpId="0" animBg="1"/>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19072" y="805980"/>
                <a:ext cx="6362211" cy="4107919"/>
              </a:xfrm>
              <a:prstGeom prst="rect">
                <a:avLst/>
              </a:prstGeom>
            </p:spPr>
            <p:txBody>
              <a:bodyPr wrap="squar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Xét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AHE có:</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AEH</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ea typeface="Times New Roman" panose="02020603050405020304" pitchFamily="18" charset="0"/>
                    <a:cs typeface="Times New Roman" panose="02020603050405020304" pitchFamily="18" charset="0"/>
                  </a:rPr>
                  <a:t> (trong tam giác vuông, tổng hai góc nhọn bằng 90°).</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ea typeface="Times New Roman" panose="02020603050405020304" pitchFamily="18"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EHG</m:t>
                        </m:r>
                      </m:e>
                    </m:acc>
                    <m:r>
                      <a:rPr lang="en-US" sz="1800" i="0">
                        <a:latin typeface="Cambria Math" panose="02040503050406030204" pitchFamily="18" charset="0"/>
                        <a:ea typeface="Arial" panose="020B0604020202020204" pitchFamily="34" charset="0"/>
                        <a:cs typeface="Times New Roman" panose="02020603050405020304" pitchFamily="18" charset="0"/>
                      </a:rPr>
                      <m:t>=180°−</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e>
                    </m:d>
                  </m:oMath>
                </a14:m>
                <a:endParaRPr lang="en-US" sz="1800">
                  <a:latin typeface="Cambria Math" panose="02040503050406030204" pitchFamily="18" charset="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=180°−90°=90°</m:t>
                    </m:r>
                  </m:oMath>
                </a14:m>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Khi đó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EHG</m:t>
                        </m:r>
                      </m:e>
                    </m:acc>
                  </m:oMath>
                </a14:m>
                <a:r>
                  <a:rPr lang="en-US" sz="1800">
                    <a:ea typeface="Times New Roman" panose="02020603050405020304" pitchFamily="18" charset="0"/>
                    <a:cs typeface="Times New Roman" panose="02020603050405020304" pitchFamily="18" charset="0"/>
                  </a:rPr>
                  <a:t> là một góc vuông.</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CMTT ta cũng có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HGF</m:t>
                        </m:r>
                      </m:e>
                    </m:acc>
                    <m:r>
                      <a:rPr lang="en-US" sz="1800" i="0">
                        <a:latin typeface="Cambria Math" panose="02040503050406030204" pitchFamily="18" charset="0"/>
                        <a:ea typeface="Arial" panose="020B0604020202020204" pitchFamily="34" charset="0"/>
                        <a:cs typeface="Times New Roman" panose="02020603050405020304" pitchFamily="18" charset="0"/>
                      </a:rPr>
                      <m:t>,</m:t>
                    </m:r>
                    <m:r>
                      <a:rPr lang="en-US" sz="1800" b="0" i="0" smtClean="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GFE</m:t>
                        </m:r>
                      </m:e>
                    </m:acc>
                  </m:oMath>
                </a14:m>
                <a:r>
                  <a:rPr lang="en-US" sz="1800">
                    <a:ea typeface="Times New Roman" panose="02020603050405020304" pitchFamily="18" charset="0"/>
                    <a:cs typeface="Times New Roman" panose="02020603050405020304" pitchFamily="18" charset="0"/>
                  </a:rPr>
                  <a:t> là một góc vuông.</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Vậy tứ giác EFGH có ba góc vuông.</a:t>
                </a:r>
                <a:endPar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519072" y="805980"/>
                <a:ext cx="6362211" cy="4107919"/>
              </a:xfrm>
              <a:prstGeom prst="rect">
                <a:avLst/>
              </a:prstGeom>
              <a:blipFill>
                <a:blip r:embed="rId3"/>
                <a:stretch>
                  <a:fillRect l="-287" r="-383" b="-593"/>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p:spTree>
    <p:extLst>
      <p:ext uri="{BB962C8B-B14F-4D97-AF65-F5344CB8AC3E}">
        <p14:creationId xmlns:p14="http://schemas.microsoft.com/office/powerpoint/2010/main" val="13816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barn(inVertical)">
                                      <p:cBhvr>
                                        <p:cTn id="3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74987" y="841681"/>
                <a:ext cx="6213019" cy="948978"/>
              </a:xfrm>
              <a:prstGeom prst="rect">
                <a:avLst/>
              </a:prstGeom>
            </p:spPr>
            <p:txBody>
              <a:bodyPr wrap="square">
                <a:spAutoFit/>
              </a:bodyPr>
              <a:lstStyle/>
              <a:p>
                <a:pPr marL="30480" marR="30480" lvl="0" algn="just">
                  <a:lnSpc>
                    <a:spcPct val="150000"/>
                  </a:lnSpc>
                  <a:spcBef>
                    <a:spcPts val="100"/>
                  </a:spcBef>
                  <a:spcAft>
                    <a:spcPts val="100"/>
                  </a:spcAft>
                  <a:defRPr/>
                </a:pPr>
                <a:r>
                  <a:rPr lang="en-US" sz="1800">
                    <a:latin typeface="+mn-lt"/>
                    <a:ea typeface="Times New Roman" panose="02020603050405020304" pitchFamily="18" charset="0"/>
                    <a:cs typeface="Times New Roman" panose="02020603050405020304" pitchFamily="18" charset="0"/>
                  </a:rPr>
                  <a:t>b) Do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latin typeface="+mn-lt"/>
                    <a:ea typeface="Times New Roman" panose="02020603050405020304" pitchFamily="18" charset="0"/>
                    <a:cs typeface="Times New Roman" panose="02020603050405020304" pitchFamily="18" charset="0"/>
                  </a:rPr>
                  <a:t>AEH =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latin typeface="+mn-lt"/>
                    <a:ea typeface="Times New Roman" panose="02020603050405020304" pitchFamily="18" charset="0"/>
                    <a:cs typeface="Times New Roman" panose="02020603050405020304" pitchFamily="18" charset="0"/>
                  </a:rPr>
                  <a:t>DHG (câu a)</a:t>
                </a:r>
                <a:endParaRPr lang="en-US" sz="1800">
                  <a:latin typeface="+mn-lt"/>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latin typeface="+mn-lt"/>
                    <a:ea typeface="Times New Roman" panose="02020603050405020304" pitchFamily="18" charset="0"/>
                    <a:cs typeface="Times New Roman" panose="02020603050405020304" pitchFamily="18" charset="0"/>
                  </a:rPr>
                  <a:t>Suy ra HE = HG (hai cạnh tương ứng).</a:t>
                </a:r>
                <a:endParaRPr lang="en-US" sz="18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74987" y="841681"/>
                <a:ext cx="6213019" cy="948978"/>
              </a:xfrm>
              <a:prstGeom prst="rect">
                <a:avLst/>
              </a:prstGeom>
              <a:blipFill>
                <a:blip r:embed="rId3"/>
                <a:stretch>
                  <a:fillRect l="-294" b="-3846"/>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97922" y="1856694"/>
                <a:ext cx="6209640" cy="2687915"/>
              </a:xfrm>
              <a:prstGeom prst="rect">
                <a:avLst/>
              </a:prstGeom>
            </p:spPr>
            <p:txBody>
              <a:bodyPr wrap="squar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c) CMTT câu b, ta cũng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EF</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FG</m:t>
                    </m:r>
                  </m:oMath>
                </a14:m>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Xét tứ giác EFGH có:</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EF</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FG</m:t>
                    </m:r>
                  </m:oMath>
                </a14:m>
                <a:r>
                  <a:rPr lang="en-US" sz="1800">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 EFGH là hình thoi.</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Tứ giác EFGH có ba góc vuông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 EFGH là hình chữ nhật.</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Tứ giác EFGH vừa là hình thoi vừa là hình chữ nhật nên là hình vuông.</a:t>
                </a:r>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97922" y="1856694"/>
                <a:ext cx="6209640" cy="2687915"/>
              </a:xfrm>
              <a:prstGeom prst="rect">
                <a:avLst/>
              </a:prstGeom>
              <a:blipFill>
                <a:blip r:embed="rId7"/>
                <a:stretch>
                  <a:fillRect l="-294" r="-393" b="-907"/>
                </a:stretch>
              </a:blipFill>
            </p:spPr>
            <p:txBody>
              <a:bodyPr/>
              <a:lstStyle/>
              <a:p>
                <a:r>
                  <a:rPr lang="en-US">
                    <a:noFill/>
                  </a:rPr>
                  <a:t> </a:t>
                </a:r>
              </a:p>
            </p:txBody>
          </p:sp>
        </mc:Fallback>
      </mc:AlternateContent>
    </p:spTree>
    <p:extLst>
      <p:ext uri="{BB962C8B-B14F-4D97-AF65-F5344CB8AC3E}">
        <p14:creationId xmlns:p14="http://schemas.microsoft.com/office/powerpoint/2010/main" val="12828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98378" y="415058"/>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chemeClr val="dk1"/>
                </a:solidFill>
                <a:latin typeface="+mj-lt"/>
                <a:ea typeface="Bad Script"/>
                <a:cs typeface="Bad Script"/>
                <a:sym typeface="Bad Script"/>
              </a:rPr>
              <a:t>Vận dụng 4</a:t>
            </a:r>
            <a:endParaRPr sz="2500" b="1">
              <a:solidFill>
                <a:schemeClr val="dk1"/>
              </a:solidFill>
              <a:latin typeface="+mj-lt"/>
              <a:ea typeface="Bad Script"/>
              <a:cs typeface="Bad Script"/>
              <a:sym typeface="Bad Script"/>
            </a:endParaRPr>
          </a:p>
        </p:txBody>
      </p:sp>
      <p:sp>
        <p:nvSpPr>
          <p:cNvPr id="10" name="Rectangle 9"/>
          <p:cNvSpPr/>
          <p:nvPr/>
        </p:nvSpPr>
        <p:spPr>
          <a:xfrm>
            <a:off x="666766" y="1116608"/>
            <a:ext cx="7813714" cy="1287532"/>
          </a:xfrm>
          <a:prstGeom prst="rect">
            <a:avLst/>
          </a:prstGeom>
        </p:spPr>
        <p:txBody>
          <a:bodyPr wrap="square">
            <a:spAutoFit/>
          </a:bodyPr>
          <a:lstStyle/>
          <a:p>
            <a:pPr algn="just">
              <a:lnSpc>
                <a:spcPct val="150000"/>
              </a:lnSpc>
            </a:pPr>
            <a:r>
              <a:rPr lang="vi-VN" sz="1800">
                <a:latin typeface="+mn-lt"/>
              </a:rPr>
              <a:t>Bạn Nam kiểm tra mặt kính của chiếc đồng hồ để bàn và nhận thấy có ba góc vuông và hai cạnh kề bằng nhau (Hình 13). Hãy cho biết mặt kính đồng hồ có hình gì?</a:t>
            </a:r>
          </a:p>
        </p:txBody>
      </p:sp>
      <p:sp>
        <p:nvSpPr>
          <p:cNvPr id="12" name="Rectangle 11"/>
          <p:cNvSpPr/>
          <p:nvPr/>
        </p:nvSpPr>
        <p:spPr>
          <a:xfrm>
            <a:off x="2885981" y="2856417"/>
            <a:ext cx="5594499"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Do mặt kính của chiếc đồng hồ để bàn có ba góc vuông nên mặt kính có dạng hình chữ nhật.</a:t>
            </a:r>
          </a:p>
          <a:p>
            <a:pPr algn="just">
              <a:lnSpc>
                <a:spcPct val="150000"/>
              </a:lnSpc>
            </a:pPr>
            <a:r>
              <a:rPr lang="nl-NL" sz="1800">
                <a:latin typeface="+mj-lt"/>
                <a:ea typeface="Arial" panose="020B0604020202020204" pitchFamily="34" charset="0"/>
                <a:cs typeface="Times New Roman" panose="02020603050405020304" pitchFamily="18" charset="0"/>
              </a:rPr>
              <a:t>Mà mặt kính có hai cạnh kề bằng nhau nên mặt kính có dạng hình vuông.</a:t>
            </a:r>
          </a:p>
        </p:txBody>
      </p:sp>
      <p:sp>
        <p:nvSpPr>
          <p:cNvPr id="13" name="Rectangle 12"/>
          <p:cNvSpPr/>
          <p:nvPr/>
        </p:nvSpPr>
        <p:spPr>
          <a:xfrm>
            <a:off x="5334416" y="239792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2"/>
          <a:stretch>
            <a:fillRect/>
          </a:stretch>
        </p:blipFill>
        <p:spPr>
          <a:xfrm rot="5694745">
            <a:off x="7941714" y="4443502"/>
            <a:ext cx="680359" cy="562036"/>
          </a:xfrm>
          <a:prstGeom prst="rect">
            <a:avLst/>
          </a:prstGeom>
        </p:spPr>
      </p:pic>
      <p:pic>
        <p:nvPicPr>
          <p:cNvPr id="15" name="Picture 14"/>
          <p:cNvPicPr>
            <a:picLocks noChangeAspect="1"/>
          </p:cNvPicPr>
          <p:nvPr/>
        </p:nvPicPr>
        <p:blipFill>
          <a:blip r:embed="rId3"/>
          <a:stretch>
            <a:fillRect/>
          </a:stretch>
        </p:blipFill>
        <p:spPr>
          <a:xfrm>
            <a:off x="297450" y="270460"/>
            <a:ext cx="1004346" cy="458233"/>
          </a:xfrm>
          <a:prstGeom prst="rect">
            <a:avLst/>
          </a:prstGeom>
        </p:spPr>
      </p:pic>
      <p:pic>
        <p:nvPicPr>
          <p:cNvPr id="2" name="Picture 1"/>
          <p:cNvPicPr>
            <a:picLocks noChangeAspect="1"/>
          </p:cNvPicPr>
          <p:nvPr/>
        </p:nvPicPr>
        <p:blipFill>
          <a:blip r:embed="rId4"/>
          <a:stretch>
            <a:fillRect/>
          </a:stretch>
        </p:blipFill>
        <p:spPr>
          <a:xfrm>
            <a:off x="709460" y="2473965"/>
            <a:ext cx="1782154" cy="2209188"/>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56422" y="700019"/>
            <a:ext cx="7001455" cy="537391"/>
          </a:xfrm>
          <a:prstGeom prst="rect">
            <a:avLst/>
          </a:prstGeom>
          <a:noFill/>
        </p:spPr>
        <p:txBody>
          <a:bodyPr wrap="square" rtlCol="0">
            <a:spAutoFit/>
          </a:bodyPr>
          <a:lstStyle/>
          <a:p>
            <a:pPr lvl="0" algn="ctr">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1. Nếu ABCD là hình vuông thì:</a:t>
            </a:r>
            <a:endParaRPr kumimoji="0" lang="en-US" sz="22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3906796"/>
            <a:ext cx="4007394"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pt-BR" sz="2000" kern="1200">
                <a:solidFill>
                  <a:prstClr val="white"/>
                </a:solidFill>
                <a:latin typeface="Arial" panose="020B0604020202020204" pitchFamily="34" charset="0"/>
                <a:ea typeface="Tahoma" panose="020B0604030504040204" pitchFamily="34" charset="0"/>
                <a:cs typeface="Arial" panose="020B0604020202020204" pitchFamily="34" charset="0"/>
              </a:rPr>
              <a:t>Cả A, B, C đều đúng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211093"/>
            <a:ext cx="3510108"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BD giao nhau tại trung điểm mỗi đường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73181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56831" y="477709"/>
            <a:ext cx="8154143" cy="10996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7816" y="500839"/>
            <a:ext cx="6715432" cy="1053365"/>
          </a:xfrm>
          <a:prstGeom prst="rect">
            <a:avLst/>
          </a:prstGeom>
          <a:noFill/>
        </p:spPr>
        <p:txBody>
          <a:bodyPr wrap="square" rtlCol="0">
            <a:spAutoFit/>
          </a:bodyPr>
          <a:lstStyle/>
          <a:p>
            <a:pPr lvl="0" algn="just">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2. </a:t>
            </a:r>
            <a:r>
              <a:rPr lang="en-US" sz="2200" b="1" kern="1200">
                <a:solidFill>
                  <a:prstClr val="white"/>
                </a:solidFill>
                <a:latin typeface="Arial" panose="020B0604020202020204" pitchFamily="34" charset="0"/>
                <a:cs typeface="Arial" panose="020B0604020202020204" pitchFamily="34" charset="0"/>
              </a:rPr>
              <a:t>Chọn câu trả lời đúng nhất “Trong hinh chữ nhật.Hai đường chéo”</a:t>
            </a:r>
            <a:endParaRPr kumimoji="0" lang="en-US" sz="22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8445" y="1933631"/>
            <a:ext cx="4127087" cy="12471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2" y="3438144"/>
            <a:ext cx="4127087" cy="12363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87533" y="2110916"/>
            <a:ext cx="3658726"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Bằng nhau</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19737" y="3653886"/>
            <a:ext cx="3991237"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Bằng nhau và cắt nhau tại trung điểm mỗi đường.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33902" y="1899001"/>
            <a:ext cx="4127087" cy="1282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5" y="3436663"/>
            <a:ext cx="4127087" cy="12657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19737" y="2110916"/>
            <a:ext cx="3838463" cy="8509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cắt nhau tại trung điểm mỗi đường.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32924" y="3460728"/>
            <a:ext cx="3767944" cy="125835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Bằng nhau, cắt nhau tại trung điểm mỗi đường và vuông góc nhau.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242268"/>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5263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479646"/>
            <a:ext cx="8154143" cy="11482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0" y="526393"/>
            <a:ext cx="7223135" cy="965970"/>
          </a:xfrm>
          <a:prstGeom prst="rect">
            <a:avLst/>
          </a:prstGeom>
          <a:noFill/>
        </p:spPr>
        <p:txBody>
          <a:bodyPr wrap="square" rtlCol="0">
            <a:spAutoFit/>
          </a:bodyPr>
          <a:lstStyle/>
          <a:p>
            <a:pPr lvl="0">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trả lời đúng. Tứ giác nào có hai đường chéo vuông góc với nhau?</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4" y="3494640"/>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2" y="3505474"/>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9339" y="3729653"/>
            <a:ext cx="3689510"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705092" y="3703258"/>
            <a:ext cx="3804983"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Cả A và B</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7774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77694"/>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9339" y="2292257"/>
            <a:ext cx="3870596" cy="505844"/>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2000">
                <a:solidFill>
                  <a:schemeClr val="bg1"/>
                </a:solidFill>
                <a:latin typeface="Arial" panose="020B0604020202020204" pitchFamily="34" charset="0"/>
                <a:ea typeface="Dotum" panose="020B0600000101010101" pitchFamily="34" charset="-127"/>
                <a:cs typeface="Arial" panose="020B0604020202020204" pitchFamily="34" charset="0"/>
              </a:rPr>
              <a:t>Hình thoi </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77582" y="2316027"/>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vuông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036818"/>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4700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7870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23529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78444" y="349692"/>
            <a:ext cx="8282544" cy="17588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75292" y="427498"/>
            <a:ext cx="7362867" cy="1615827"/>
          </a:xfrm>
          <a:prstGeom prst="rect">
            <a:avLst/>
          </a:prstGeom>
          <a:noFill/>
        </p:spPr>
        <p:txBody>
          <a:bodyPr wrap="square" rtlCol="0">
            <a:spAutoFit/>
          </a:bodyPr>
          <a:lstStyle/>
          <a:p>
            <a:pPr lvl="0" algn="just">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4. Cho tam giác ABC, đường cao AH. Gọi I là trung điểm của AC, E là điểm đối xứng với H qua I. Tứ giác AECH là hình gì?</a:t>
            </a:r>
            <a:endParaRPr kumimoji="0" lang="en-US" sz="22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8444" y="2525773"/>
            <a:ext cx="4127087" cy="9018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1" y="3807850"/>
            <a:ext cx="4127087" cy="8940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8453" y="2728426"/>
            <a:ext cx="3658726"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en-US" sz="2000">
                <a:solidFill>
                  <a:prstClr val="white"/>
                </a:solidFill>
              </a:rPr>
              <a:t>Hình chữ nhật</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69751" y="401793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thang vuông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33901" y="2500949"/>
            <a:ext cx="4127087" cy="927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4" y="3814507"/>
            <a:ext cx="4127087" cy="9153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15540" y="2728426"/>
            <a:ext cx="3838463"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Hình bình hành</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8453" y="402582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thang cân</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75328"/>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36453"/>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83050"/>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269700"/>
            <a:ext cx="365523" cy="365523"/>
          </a:xfrm>
          <a:prstGeom prst="rect">
            <a:avLst/>
          </a:prstGeom>
        </p:spPr>
      </p:pic>
    </p:spTree>
    <p:extLst>
      <p:ext uri="{BB962C8B-B14F-4D97-AF65-F5344CB8AC3E}">
        <p14:creationId xmlns:p14="http://schemas.microsoft.com/office/powerpoint/2010/main" val="245821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833146" y="1444206"/>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ĐKP</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2158909" y="1189616"/>
                <a:ext cx="6443110" cy="1031180"/>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Dùng thước đo góc để đo số đo các góc </a:t>
                </a:r>
                <a14:m>
                  <m:oMath xmlns:m="http://schemas.openxmlformats.org/officeDocument/2006/math">
                    <m:acc>
                      <m:accPr>
                        <m:chr m:val="̂"/>
                        <m:ctrlPr>
                          <a:rPr lang="vi-VN" sz="2000" i="1" kern="1200" smtClean="0">
                            <a:latin typeface="Cambria Math" panose="02040503050406030204" pitchFamily="18" charset="0"/>
                            <a:ea typeface="+mn-ea"/>
                            <a:cs typeface="Arial" panose="020B0604020202020204" pitchFamily="34" charset="0"/>
                          </a:rPr>
                        </m:ctrlPr>
                      </m:accPr>
                      <m:e>
                        <m:r>
                          <m:rPr>
                            <m:sty m:val="p"/>
                          </m:rPr>
                          <a:rPr lang="en-US" sz="2000" b="0" i="0" kern="1200" smtClean="0">
                            <a:latin typeface="Cambria Math" panose="02040503050406030204" pitchFamily="18" charset="0"/>
                            <a:ea typeface="+mn-ea"/>
                            <a:cs typeface="Arial" panose="020B0604020202020204" pitchFamily="34" charset="0"/>
                          </a:rPr>
                          <m:t>A</m:t>
                        </m:r>
                      </m:e>
                    </m:acc>
                    <m:r>
                      <a:rPr lang="en-US" sz="2000" b="0" i="0" kern="1200" smtClean="0">
                        <a:latin typeface="Cambria Math" panose="02040503050406030204" pitchFamily="18" charset="0"/>
                        <a:ea typeface="+mn-ea"/>
                        <a:cs typeface="Arial" panose="020B0604020202020204" pitchFamily="34" charset="0"/>
                      </a:rPr>
                      <m:t>, </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B</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C</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D</m:t>
                        </m:r>
                      </m:e>
                    </m:acc>
                  </m:oMath>
                </a14:m>
                <a:r>
                  <a:rPr lang="en-US" sz="2000" kern="1200">
                    <a:latin typeface="Arial" panose="020B0604020202020204" pitchFamily="34" charset="0"/>
                    <a:ea typeface="+mn-ea"/>
                    <a:cs typeface="Arial" panose="020B0604020202020204" pitchFamily="34" charset="0"/>
                  </a:rPr>
                  <a:t> </a:t>
                </a:r>
                <a:r>
                  <a:rPr lang="vi-VN" sz="2000" kern="1200">
                    <a:latin typeface="Arial" panose="020B0604020202020204" pitchFamily="34" charset="0"/>
                    <a:ea typeface="+mn-ea"/>
                    <a:cs typeface="Arial" panose="020B0604020202020204" pitchFamily="34" charset="0"/>
                  </a:rPr>
                  <a:t>ở Hình 1 và rút ra nhận xét về số đo của chúng.</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158909" y="1189616"/>
                <a:ext cx="6443110" cy="1031180"/>
              </a:xfrm>
              <a:prstGeom prst="rect">
                <a:avLst/>
              </a:prstGeom>
              <a:blipFill>
                <a:blip r:embed="rId3"/>
                <a:stretch>
                  <a:fillRect l="-946" r="-2271" b="-4734"/>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a:off x="7633812" y="4365266"/>
            <a:ext cx="1416623" cy="657527"/>
          </a:xfrm>
          <a:prstGeom prst="rect">
            <a:avLst/>
          </a:prstGeom>
        </p:spPr>
      </p:pic>
      <p:pic>
        <p:nvPicPr>
          <p:cNvPr id="14" name="Picture 13"/>
          <p:cNvPicPr>
            <a:picLocks noChangeAspect="1"/>
          </p:cNvPicPr>
          <p:nvPr/>
        </p:nvPicPr>
        <p:blipFill>
          <a:blip r:embed="rId5"/>
          <a:stretch>
            <a:fillRect/>
          </a:stretch>
        </p:blipFill>
        <p:spPr>
          <a:xfrm>
            <a:off x="461934" y="1112683"/>
            <a:ext cx="621024" cy="815485"/>
          </a:xfrm>
          <a:prstGeom prst="rect">
            <a:avLst/>
          </a:prstGeom>
        </p:spPr>
      </p:pic>
      <p:sp>
        <p:nvSpPr>
          <p:cNvPr id="15" name="Rectangle 14"/>
          <p:cNvSpPr/>
          <p:nvPr/>
        </p:nvSpPr>
        <p:spPr>
          <a:xfrm>
            <a:off x="3533246" y="412142"/>
            <a:ext cx="2077508"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Định nghĩa</a:t>
            </a:r>
            <a:endParaRPr lang="en-US" sz="24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p:cNvGrpSpPr/>
          <p:nvPr/>
        </p:nvGrpSpPr>
        <p:grpSpPr>
          <a:xfrm>
            <a:off x="5477800" y="2386248"/>
            <a:ext cx="3124219" cy="1765347"/>
            <a:chOff x="5722168" y="2223969"/>
            <a:chExt cx="3124219" cy="1765347"/>
          </a:xfrm>
        </p:grpSpPr>
        <p:sp>
          <p:nvSpPr>
            <p:cNvPr id="18" name="Rectangle 17"/>
            <p:cNvSpPr/>
            <p:nvPr/>
          </p:nvSpPr>
          <p:spPr>
            <a:xfrm>
              <a:off x="6069538" y="2428243"/>
              <a:ext cx="2438358" cy="11851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933908" y="3666151"/>
              <a:ext cx="805029" cy="323165"/>
            </a:xfrm>
            <a:prstGeom prst="rect">
              <a:avLst/>
            </a:prstGeom>
          </p:spPr>
          <p:txBody>
            <a:bodyPr wrap="none">
              <a:spAutoFit/>
            </a:bodyPr>
            <a:lstStyle/>
            <a:p>
              <a:r>
                <a:rPr lang="vi-VN" sz="1500" i="1" kern="1200">
                  <a:solidFill>
                    <a:schemeClr val="tx1">
                      <a:lumMod val="75000"/>
                    </a:schemeClr>
                  </a:solidFill>
                  <a:latin typeface="Arial" panose="020B0604020202020204" pitchFamily="34" charset="0"/>
                  <a:ea typeface="+mn-ea"/>
                  <a:cs typeface="Arial" panose="020B0604020202020204" pitchFamily="34" charset="0"/>
                </a:rPr>
                <a:t>Hình 1 </a:t>
              </a:r>
              <a:endParaRPr lang="en-US" sz="1500" i="1">
                <a:solidFill>
                  <a:schemeClr val="tx1">
                    <a:lumMod val="75000"/>
                  </a:schemeClr>
                </a:solidFill>
              </a:endParaRPr>
            </a:p>
          </p:txBody>
        </p:sp>
        <p:sp>
          <p:nvSpPr>
            <p:cNvPr id="24" name="Rectangle 23"/>
            <p:cNvSpPr/>
            <p:nvPr/>
          </p:nvSpPr>
          <p:spPr>
            <a:xfrm>
              <a:off x="5738998" y="2225950"/>
              <a:ext cx="33054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A</a:t>
              </a:r>
              <a:endParaRPr lang="en-US" sz="1700">
                <a:solidFill>
                  <a:schemeClr val="tx1">
                    <a:lumMod val="75000"/>
                  </a:schemeClr>
                </a:solidFill>
              </a:endParaRPr>
            </a:p>
          </p:txBody>
        </p:sp>
        <p:sp>
          <p:nvSpPr>
            <p:cNvPr id="27" name="Rectangle 26"/>
            <p:cNvSpPr/>
            <p:nvPr/>
          </p:nvSpPr>
          <p:spPr>
            <a:xfrm>
              <a:off x="8507896" y="2223969"/>
              <a:ext cx="33054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B</a:t>
              </a:r>
              <a:endParaRPr lang="en-US" sz="1700">
                <a:solidFill>
                  <a:schemeClr val="tx1">
                    <a:lumMod val="75000"/>
                  </a:schemeClr>
                </a:solidFill>
              </a:endParaRPr>
            </a:p>
          </p:txBody>
        </p:sp>
        <p:sp>
          <p:nvSpPr>
            <p:cNvPr id="28" name="Rectangle 27"/>
            <p:cNvSpPr/>
            <p:nvPr/>
          </p:nvSpPr>
          <p:spPr>
            <a:xfrm>
              <a:off x="8504627" y="3436395"/>
              <a:ext cx="34176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C</a:t>
              </a:r>
              <a:endParaRPr lang="en-US" sz="1700">
                <a:solidFill>
                  <a:schemeClr val="tx1">
                    <a:lumMod val="75000"/>
                  </a:schemeClr>
                </a:solidFill>
              </a:endParaRPr>
            </a:p>
          </p:txBody>
        </p:sp>
        <p:sp>
          <p:nvSpPr>
            <p:cNvPr id="29" name="Rectangle 28"/>
            <p:cNvSpPr/>
            <p:nvPr/>
          </p:nvSpPr>
          <p:spPr>
            <a:xfrm>
              <a:off x="5722168" y="3454862"/>
              <a:ext cx="34176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D</a:t>
              </a:r>
              <a:endParaRPr lang="en-US" sz="1700">
                <a:solidFill>
                  <a:schemeClr val="tx1">
                    <a:lumMod val="75000"/>
                  </a:schemeClr>
                </a:solidFill>
              </a:endParaRPr>
            </a:p>
          </p:txBody>
        </p:sp>
      </p:grpSp>
      <p:sp>
        <p:nvSpPr>
          <p:cNvPr id="30" name="Rectangle 29"/>
          <p:cNvSpPr/>
          <p:nvPr/>
        </p:nvSpPr>
        <p:spPr>
          <a:xfrm>
            <a:off x="1105837" y="2342697"/>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870325" y="2858295"/>
                <a:ext cx="4572000" cy="1056828"/>
              </a:xfrm>
              <a:prstGeom prst="rect">
                <a:avLst/>
              </a:prstGeom>
            </p:spPr>
            <p:txBody>
              <a:bodyPr>
                <a:spAutoFit/>
              </a:bodyPr>
              <a:lstStyle/>
              <a:p>
                <a:pPr>
                  <a:lnSpc>
                    <a:spcPct val="150000"/>
                  </a:lnSpc>
                  <a:spcBef>
                    <a:spcPts val="100"/>
                  </a:spcBef>
                  <a:spcAft>
                    <a:spcPts val="100"/>
                  </a:spcAft>
                </a:pPr>
                <a:r>
                  <a:rPr lang="nl-NL" sz="2000">
                    <a:latin typeface="+mn-lt"/>
                    <a:ea typeface="Arial" panose="020B0604020202020204" pitchFamily="34" charset="0"/>
                    <a:cs typeface="Times New Roman" panose="02020603050405020304" pitchFamily="18" charset="0"/>
                  </a:rPr>
                  <a:t>Dùng thước đo góc ta xác định được:</a:t>
                </a:r>
                <a:endParaRPr lang="en-US" sz="20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70325" y="2858295"/>
                <a:ext cx="4572000" cy="1056828"/>
              </a:xfrm>
              <a:prstGeom prst="rect">
                <a:avLst/>
              </a:prstGeom>
              <a:blipFill>
                <a:blip r:embed="rId6"/>
                <a:stretch>
                  <a:fillRect l="-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70325" y="4045816"/>
                <a:ext cx="3846759" cy="569515"/>
              </a:xfrm>
              <a:prstGeom prst="rect">
                <a:avLst/>
              </a:prstGeom>
            </p:spPr>
            <p:txBody>
              <a:bodyPr wrap="none">
                <a:spAutoFit/>
              </a:bodyPr>
              <a:lstStyle/>
              <a:p>
                <a:pPr lvl="0">
                  <a:lnSpc>
                    <a:spcPct val="150000"/>
                  </a:lnSpc>
                  <a:spcBef>
                    <a:spcPts val="100"/>
                  </a:spcBef>
                  <a:spcAft>
                    <a:spcPts val="100"/>
                  </a:spcAft>
                </a:pPr>
                <a:r>
                  <a:rPr lang="en-US" sz="2000" b="1" i="1">
                    <a:ea typeface="Arial" panose="020B0604020202020204" pitchFamily="34" charset="0"/>
                    <a:cs typeface="Times New Roman" panose="02020603050405020304" pitchFamily="18" charset="0"/>
                  </a:rPr>
                  <a:t>Nhận xét: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A</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B</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C</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D</m:t>
                        </m:r>
                      </m:e>
                    </m:acc>
                    <m:r>
                      <a:rPr lang="en-US" sz="2000">
                        <a:latin typeface="Cambria Math" panose="02040503050406030204" pitchFamily="18" charset="0"/>
                        <a:ea typeface="Arial" panose="020B0604020202020204" pitchFamily="34" charset="0"/>
                        <a:cs typeface="Times New Roman" panose="02020603050405020304" pitchFamily="18" charset="0"/>
                      </a:rPr>
                      <m:t>=90°</m:t>
                    </m:r>
                  </m:oMath>
                </a14:m>
                <a:endParaRPr lang="en-US" sz="2000">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70325" y="4045816"/>
                <a:ext cx="3846759" cy="569515"/>
              </a:xfrm>
              <a:prstGeom prst="rect">
                <a:avLst/>
              </a:prstGeom>
              <a:blipFill>
                <a:blip r:embed="rId7"/>
                <a:stretch>
                  <a:fillRect l="-1743" b="-8602"/>
                </a:stretch>
              </a:blipFill>
            </p:spPr>
            <p:txBody>
              <a:bodyPr/>
              <a:lstStyle/>
              <a:p>
                <a:r>
                  <a:rPr lang="en-US">
                    <a:noFill/>
                  </a:rPr>
                  <a:t> </a:t>
                </a:r>
              </a:p>
            </p:txBody>
          </p:sp>
        </mc:Fallback>
      </mc:AlternateContent>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30" grpId="0"/>
      <p:bldP spid="7"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3200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932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22376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6" y="359310"/>
            <a:ext cx="8154143" cy="17312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04352" y="514753"/>
            <a:ext cx="7717008" cy="1420325"/>
          </a:xfrm>
          <a:prstGeom prst="rect">
            <a:avLst/>
          </a:prstGeom>
          <a:noFill/>
        </p:spPr>
        <p:txBody>
          <a:bodyPr wrap="square" rtlCol="0">
            <a:spAutoFit/>
          </a:bodyPr>
          <a:lstStyle/>
          <a:p>
            <a:pPr lvl="0" algn="just">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5. Cho hình vuông ABCD. Trên các cạnh AB, BC, CD, DA lần lượt lấy các điểm E, F, G, H sao cho AE = BF = CG = DH sao cho AE = BF = CG = DH. Tứ giác EFGH là hình gì?</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862139"/>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539350"/>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4051425"/>
            <a:ext cx="4007394" cy="505844"/>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en-US" sz="2000" kern="1200">
                <a:solidFill>
                  <a:schemeClr val="bg1"/>
                </a:solidFill>
                <a:latin typeface="Arial" panose="020B0604020202020204" pitchFamily="34" charset="0"/>
                <a:ea typeface="Tahoma" panose="020B0604030504040204" pitchFamily="34" charset="0"/>
                <a:cs typeface="Arial" panose="020B0604020202020204" pitchFamily="34" charset="0"/>
              </a:rPr>
              <a:t>Hình </a:t>
            </a: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thoi</a:t>
            </a:r>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749117"/>
            <a:ext cx="3509542"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535269"/>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860399"/>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759870"/>
            <a:ext cx="3510108"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vuông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4100654"/>
            <a:ext cx="3552049"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bình hành</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233857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358168" y="190699"/>
            <a:ext cx="2684476" cy="674092"/>
            <a:chOff x="-15034" y="175883"/>
            <a:chExt cx="5075902" cy="1239224"/>
          </a:xfrm>
          <a:solidFill>
            <a:schemeClr val="accent1"/>
          </a:solidFill>
        </p:grpSpPr>
        <p:sp>
          <p:nvSpPr>
            <p:cNvPr id="318" name="Pentagon 317"/>
            <p:cNvSpPr/>
            <p:nvPr/>
          </p:nvSpPr>
          <p:spPr>
            <a:xfrm>
              <a:off x="-15034" y="175883"/>
              <a:ext cx="5075902"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69"/>
              <a:ext cx="4571378"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1 (SGK – tr.87)</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223193" y="247155"/>
            <a:ext cx="2727243" cy="553998"/>
          </a:xfrm>
          <a:prstGeom prst="rect">
            <a:avLst/>
          </a:prstGeom>
        </p:spPr>
        <p:txBody>
          <a:bodyPr wrap="square">
            <a:spAutoFit/>
          </a:bodyPr>
          <a:lstStyle/>
          <a:p>
            <a:pPr>
              <a:lnSpc>
                <a:spcPct val="150000"/>
              </a:lnSpc>
            </a:pPr>
            <a:r>
              <a:rPr lang="en-US" sz="2000">
                <a:latin typeface="+mj-lt"/>
              </a:rPr>
              <a:t>Cho Hình 14. Tìm x.</a:t>
            </a:r>
          </a:p>
        </p:txBody>
      </p:sp>
      <p:sp>
        <p:nvSpPr>
          <p:cNvPr id="322" name="Rectangle 321"/>
          <p:cNvSpPr/>
          <p:nvPr/>
        </p:nvSpPr>
        <p:spPr>
          <a:xfrm>
            <a:off x="1332172" y="111408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58168" y="1552864"/>
                <a:ext cx="8169684" cy="3551613"/>
              </a:xfrm>
              <a:prstGeom prst="rect">
                <a:avLst/>
              </a:prstGeom>
            </p:spPr>
            <p:txBody>
              <a:bodyPr wrap="square">
                <a:spAutoFit/>
              </a:bodyPr>
              <a:lstStyle/>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vuông tại A, ta có:</a:t>
                </a:r>
              </a:p>
              <a:p>
                <a:pPr>
                  <a:lnSpc>
                    <a:spcPct val="150000"/>
                  </a:lnSpc>
                  <a:spcBef>
                    <a:spcPts val="100"/>
                  </a:spcBef>
                  <a:spcAft>
                    <a:spcPts val="100"/>
                  </a:spcAft>
                </a:pP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(định lí Pythagore) </a:t>
                </a: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6</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8</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=100=</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b="0" i="0" smtClean="0">
                            <a:latin typeface="Cambria Math" panose="02040503050406030204" pitchFamily="18" charset="0"/>
                            <a:ea typeface="Arial" panose="020B0604020202020204" pitchFamily="34" charset="0"/>
                            <a:cs typeface="Times New Roman" panose="02020603050405020304" pitchFamily="18" charset="0"/>
                          </a:rPr>
                          <m:t>10</m:t>
                        </m:r>
                      </m:e>
                      <m:sup>
                        <m:r>
                          <a:rPr lang="en-US" sz="1800" i="0">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Suy ra BC = 10 (cm).</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vuông tại A có:</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AM là đường trung tuyến ứng với cạnh huyền BC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oMath>
                </a14:m>
                <a:r>
                  <a:rPr lang="en-US" sz="1800">
                    <a:effectLst/>
                    <a:latin typeface="+mn-lt"/>
                    <a:ea typeface="Arial" panose="020B0604020202020204" pitchFamily="34" charset="0"/>
                    <a:cs typeface="Times New Roman" panose="02020603050405020304" pitchFamily="18" charset="0"/>
                  </a:rPr>
                  <a:t>.</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Do đó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x</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0">
                        <a:effectLst/>
                        <a:latin typeface="Cambria Math" panose="02040503050406030204" pitchFamily="18" charset="0"/>
                        <a:ea typeface="Arial" panose="020B0604020202020204" pitchFamily="34" charset="0"/>
                        <a:cs typeface="Times New Roman" panose="02020603050405020304" pitchFamily="18" charset="0"/>
                      </a:rPr>
                      <m:t>.10=5(</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8168" y="1552864"/>
                <a:ext cx="8169684" cy="3551613"/>
              </a:xfrm>
              <a:prstGeom prst="rect">
                <a:avLst/>
              </a:prstGeom>
              <a:blipFill>
                <a:blip r:embed="rId3"/>
                <a:stretch>
                  <a:fillRect l="-67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7941193" y="4026505"/>
            <a:ext cx="1155029" cy="848349"/>
          </a:xfrm>
          <a:prstGeom prst="rect">
            <a:avLst/>
          </a:prstGeom>
        </p:spPr>
      </p:pic>
      <p:pic>
        <p:nvPicPr>
          <p:cNvPr id="9" name="Picture 8"/>
          <p:cNvPicPr>
            <a:picLocks noChangeAspect="1"/>
          </p:cNvPicPr>
          <p:nvPr/>
        </p:nvPicPr>
        <p:blipFill>
          <a:blip r:embed="rId5"/>
          <a:stretch>
            <a:fillRect/>
          </a:stretch>
        </p:blipFill>
        <p:spPr>
          <a:xfrm rot="13573469">
            <a:off x="8263057" y="-806760"/>
            <a:ext cx="1615580" cy="1639966"/>
          </a:xfrm>
          <a:prstGeom prst="rect">
            <a:avLst/>
          </a:prstGeom>
        </p:spPr>
      </p:pic>
      <p:pic>
        <p:nvPicPr>
          <p:cNvPr id="2" name="Picture 1"/>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523357" y="1291673"/>
            <a:ext cx="3428619" cy="2210412"/>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2"/>
                                        </p:tgtEl>
                                        <p:attrNameLst>
                                          <p:attrName>style.visibility</p:attrName>
                                        </p:attrNameLst>
                                      </p:cBhvr>
                                      <p:to>
                                        <p:strVal val="visible"/>
                                      </p:to>
                                    </p:set>
                                    <p:animEffect transition="in" filter="barn(inVertical)">
                                      <p:cBhvr>
                                        <p:cTn id="20" dur="500"/>
                                        <p:tgtEl>
                                          <p:spTgt spid="3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down)">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1" dur="500"/>
                                        <p:tgtEl>
                                          <p:spTgt spid="5">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wipe(left)">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3" name="Group 2"/>
          <p:cNvGrpSpPr/>
          <p:nvPr/>
        </p:nvGrpSpPr>
        <p:grpSpPr>
          <a:xfrm>
            <a:off x="474455" y="386752"/>
            <a:ext cx="2710613" cy="674092"/>
            <a:chOff x="-15036" y="175883"/>
            <a:chExt cx="5125323" cy="1239224"/>
          </a:xfrm>
          <a:solidFill>
            <a:srgbClr val="B2DEE4"/>
          </a:solidFill>
        </p:grpSpPr>
        <p:sp>
          <p:nvSpPr>
            <p:cNvPr id="4" name="Pentagon 3"/>
            <p:cNvSpPr/>
            <p:nvPr/>
          </p:nvSpPr>
          <p:spPr>
            <a:xfrm>
              <a:off x="-15036" y="175883"/>
              <a:ext cx="5125323"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1" i="0" u="none" strike="noStrike" kern="0" cap="none" spc="0" normalizeH="0" baseline="0" noProof="0" dirty="0">
                <a:ln>
                  <a:noFill/>
                </a:ln>
                <a:solidFill>
                  <a:srgbClr val="4657B0"/>
                </a:solidFill>
                <a:effectLst/>
                <a:uLnTx/>
                <a:uFillTx/>
                <a:latin typeface="Arial" panose="020B0604020202020204" pitchFamily="34" charset="0"/>
                <a:ea typeface="+mn-ea"/>
                <a:cs typeface="Arial" panose="020B0604020202020204" pitchFamily="34" charset="0"/>
                <a:sym typeface="Arial"/>
              </a:endParaRPr>
            </a:p>
          </p:txBody>
        </p:sp>
        <p:sp>
          <p:nvSpPr>
            <p:cNvPr id="5" name="Rectangle 4"/>
            <p:cNvSpPr/>
            <p:nvPr/>
          </p:nvSpPr>
          <p:spPr>
            <a:xfrm>
              <a:off x="109351" y="279669"/>
              <a:ext cx="4571378"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
        <p:nvSpPr>
          <p:cNvPr id="7" name="Rectangle 6"/>
          <p:cNvSpPr/>
          <p:nvPr/>
        </p:nvSpPr>
        <p:spPr>
          <a:xfrm>
            <a:off x="375647" y="1273973"/>
            <a:ext cx="48840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Hình 15. Vẽ thêm điểm P để tứ giác MNPQ là hình chữ nhật.</a:t>
            </a:r>
          </a:p>
        </p:txBody>
      </p:sp>
      <p:sp>
        <p:nvSpPr>
          <p:cNvPr id="8" name="Rectangle 7"/>
          <p:cNvSpPr/>
          <p:nvPr/>
        </p:nvSpPr>
        <p:spPr>
          <a:xfrm>
            <a:off x="1372999" y="246587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ectangle 8"/>
          <p:cNvSpPr/>
          <p:nvPr/>
        </p:nvSpPr>
        <p:spPr>
          <a:xfrm>
            <a:off x="375647" y="3061402"/>
            <a:ext cx="5577798" cy="1015663"/>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Lấy điểm P đối xứng với điểm M qua H.</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Nối PN, PQ</a:t>
            </a:r>
            <a:r>
              <a:rPr kumimoji="0" lang="en-US" sz="2000" b="0" i="0" u="none" strike="noStrike" kern="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 được hình chữ nhật MNPQ.</a:t>
            </a:r>
          </a:p>
        </p:txBody>
      </p:sp>
      <p:pic>
        <p:nvPicPr>
          <p:cNvPr id="11" name="Picture 10"/>
          <p:cNvPicPr>
            <a:picLocks noChangeAspect="1"/>
          </p:cNvPicPr>
          <p:nvPr/>
        </p:nvPicPr>
        <p:blipFill>
          <a:blip r:embed="rId2"/>
          <a:stretch>
            <a:fillRect/>
          </a:stretch>
        </p:blipFill>
        <p:spPr>
          <a:xfrm rot="5227589" flipV="1">
            <a:off x="8450977" y="176187"/>
            <a:ext cx="622571" cy="517750"/>
          </a:xfrm>
          <a:prstGeom prst="rect">
            <a:avLst/>
          </a:prstGeom>
        </p:spPr>
      </p:pic>
      <p:pic>
        <p:nvPicPr>
          <p:cNvPr id="12" name="Picture 11"/>
          <p:cNvPicPr>
            <a:picLocks noChangeAspect="1"/>
          </p:cNvPicPr>
          <p:nvPr/>
        </p:nvPicPr>
        <p:blipFill>
          <a:blip r:embed="rId3"/>
          <a:stretch>
            <a:fillRect/>
          </a:stretch>
        </p:blipFill>
        <p:spPr>
          <a:xfrm rot="18760850">
            <a:off x="274116" y="4506735"/>
            <a:ext cx="748150" cy="826218"/>
          </a:xfrm>
          <a:prstGeom prst="rect">
            <a:avLst/>
          </a:prstGeom>
        </p:spPr>
      </p:pic>
      <p:pic>
        <p:nvPicPr>
          <p:cNvPr id="2" name="Picture 1"/>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726006" y="457494"/>
            <a:ext cx="3036256" cy="1832142"/>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204003" y="2729545"/>
            <a:ext cx="2700660" cy="2190299"/>
          </a:xfrm>
          <a:prstGeom prst="rect">
            <a:avLst/>
          </a:prstGeom>
        </p:spPr>
      </p:pic>
    </p:spTree>
    <p:extLst>
      <p:ext uri="{BB962C8B-B14F-4D97-AF65-F5344CB8AC3E}">
        <p14:creationId xmlns:p14="http://schemas.microsoft.com/office/powerpoint/2010/main" val="235785241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677399" y="358824"/>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677399" y="926736"/>
                <a:ext cx="5577798" cy="3438057"/>
              </a:xfrm>
              <a:prstGeom prst="rect">
                <a:avLst/>
              </a:prstGeom>
            </p:spPr>
            <p:txBody>
              <a:bodyPr wrap="square">
                <a:spAutoFit/>
              </a:bodyPr>
              <a:lstStyle/>
              <a:p>
                <a:pPr>
                  <a:lnSpc>
                    <a:spcPct val="150000"/>
                  </a:lnSpc>
                  <a:spcBef>
                    <a:spcPts val="100"/>
                  </a:spcBef>
                  <a:spcAft>
                    <a:spcPts val="100"/>
                  </a:spcAft>
                </a:pPr>
                <a:r>
                  <a:rPr lang="fr-FR" sz="2000">
                    <a:latin typeface="+mj-lt"/>
                    <a:ea typeface="Arial" panose="020B0604020202020204" pitchFamily="34" charset="0"/>
                    <a:cs typeface="Times New Roman" panose="02020603050405020304" pitchFamily="18" charset="0"/>
                  </a:rPr>
                  <a:t>Tứ giác MNPQ có:</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H là trung điểm của MP (cd)</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H là trung điểm của NQ (gt)</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Mà </a:t>
                </a: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MP</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QN</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H</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effectLst/>
                    <a:latin typeface="+mj-lt"/>
                    <a:ea typeface="Dotum" panose="020B0600000101010101" pitchFamily="34" charset="-127"/>
                    <a:cs typeface="Times New Roman" panose="02020603050405020304" pitchFamily="18" charset="0"/>
                  </a:rPr>
                  <a:t> MNPQ </a:t>
                </a:r>
                <a:r>
                  <a:rPr lang="fr-FR" sz="2000">
                    <a:effectLst/>
                    <a:latin typeface="+mj-lt"/>
                    <a:ea typeface="Arial" panose="020B0604020202020204" pitchFamily="34" charset="0"/>
                    <a:cs typeface="Times New Roman" panose="02020603050405020304" pitchFamily="18" charset="0"/>
                  </a:rPr>
                  <a:t>là hình bình hành (DHNB)</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mà </a:t>
                </a:r>
                <a14:m>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NMQ</m:t>
                        </m:r>
                      </m:e>
                    </m:acc>
                    <m:r>
                      <a:rPr lang="fr-FR" sz="2000" i="0">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effectLst/>
                    <a:latin typeface="+mj-lt"/>
                    <a:ea typeface="Arial" panose="020B0604020202020204" pitchFamily="34" charset="0"/>
                    <a:cs typeface="Times New Roman" panose="02020603050405020304" pitchFamily="18" charset="0"/>
                  </a:rPr>
                  <a:t> Hình bình hành MNPQ là hình chữ nhật.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7399" y="926736"/>
                <a:ext cx="5577798" cy="3438057"/>
              </a:xfrm>
              <a:prstGeom prst="rect">
                <a:avLst/>
              </a:prstGeom>
              <a:blipFill>
                <a:blip r:embed="rId2"/>
                <a:stretch>
                  <a:fillRect l="-1093" b="-230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450977" y="176187"/>
            <a:ext cx="622571" cy="517750"/>
          </a:xfrm>
          <a:prstGeom prst="rect">
            <a:avLst/>
          </a:prstGeom>
        </p:spPr>
      </p:pic>
      <p:pic>
        <p:nvPicPr>
          <p:cNvPr id="12" name="Picture 11"/>
          <p:cNvPicPr>
            <a:picLocks noChangeAspect="1"/>
          </p:cNvPicPr>
          <p:nvPr/>
        </p:nvPicPr>
        <p:blipFill>
          <a:blip r:embed="rId4"/>
          <a:stretch>
            <a:fillRect/>
          </a:stretch>
        </p:blipFill>
        <p:spPr>
          <a:xfrm rot="18760850">
            <a:off x="274116" y="4506735"/>
            <a:ext cx="748150" cy="826218"/>
          </a:xfrm>
          <a:prstGeom prst="rect">
            <a:avLst/>
          </a:prstGeom>
        </p:spPr>
      </p:pic>
      <p:pic>
        <p:nvPicPr>
          <p:cNvPr id="6" name="Picture 5"/>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78722" y="1027320"/>
            <a:ext cx="2700660" cy="2190299"/>
          </a:xfrm>
          <a:prstGeom prst="rect">
            <a:avLst/>
          </a:prstGeom>
        </p:spPr>
      </p:pic>
    </p:spTree>
    <p:extLst>
      <p:ext uri="{BB962C8B-B14F-4D97-AF65-F5344CB8AC3E}">
        <p14:creationId xmlns:p14="http://schemas.microsoft.com/office/powerpoint/2010/main" val="10496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dissolve">
                                      <p:cBhvr>
                                        <p:cTn id="28" dur="5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left)">
                                      <p:cBhvr>
                                        <p:cTn id="33" dur="5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dissolve">
                                      <p:cBhvr>
                                        <p:cTn id="38" dur="500"/>
                                        <p:tgtEl>
                                          <p:spTgt spid="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wipe(left)">
                                      <p:cBhvr>
                                        <p:cTn id="4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4" name="Rectangle 3"/>
          <p:cNvSpPr/>
          <p:nvPr/>
        </p:nvSpPr>
        <p:spPr>
          <a:xfrm>
            <a:off x="425152" y="1105208"/>
            <a:ext cx="3606161" cy="3831818"/>
          </a:xfrm>
          <a:prstGeom prst="rect">
            <a:avLst/>
          </a:prstGeom>
        </p:spPr>
        <p:txBody>
          <a:bodyPr wrap="square">
            <a:spAutoFit/>
          </a:bodyPr>
          <a:lstStyle/>
          <a:p>
            <a:pPr algn="just">
              <a:lnSpc>
                <a:spcPct val="150000"/>
              </a:lnSpc>
            </a:pPr>
            <a:r>
              <a:rPr lang="vi-VN" sz="1800">
                <a:latin typeface="+mn-lt"/>
              </a:rPr>
              <a:t>Cho tam giác ABC có đường cao AH. Gọi I là trung điểm của AC, E là điểm đối xứng với H qua I. Gọi M, N lần lượt là trung điểm của HC, CE. Các đường thẳng AM, AN cắt HE tại G và K.</a:t>
            </a:r>
            <a:endParaRPr lang="en-US" sz="1800">
              <a:latin typeface="+mn-lt"/>
            </a:endParaRPr>
          </a:p>
          <a:p>
            <a:pPr algn="just">
              <a:lnSpc>
                <a:spcPct val="150000"/>
              </a:lnSpc>
            </a:pPr>
            <a:r>
              <a:rPr lang="en-US" sz="1800">
                <a:latin typeface="+mn-lt"/>
              </a:rPr>
              <a:t>a) Chứng minh tứ giác AHCE là hình chữ nhật.</a:t>
            </a:r>
          </a:p>
          <a:p>
            <a:pPr algn="just">
              <a:lnSpc>
                <a:spcPct val="150000"/>
              </a:lnSpc>
            </a:pPr>
            <a:r>
              <a:rPr lang="en-US" sz="1800">
                <a:latin typeface="+mn-lt"/>
              </a:rPr>
              <a:t>b) Chứng minh HG = GK = KE.</a:t>
            </a:r>
          </a:p>
        </p:txBody>
      </p:sp>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3"/>
          <a:stretch>
            <a:fillRect/>
          </a:stretch>
        </p:blipFill>
        <p:spPr>
          <a:xfrm>
            <a:off x="8185781" y="102699"/>
            <a:ext cx="745237" cy="615631"/>
          </a:xfrm>
          <a:prstGeom prst="rect">
            <a:avLst/>
          </a:prstGeom>
        </p:spPr>
      </p:pic>
      <p:pic>
        <p:nvPicPr>
          <p:cNvPr id="19" name="Picture 18"/>
          <p:cNvPicPr>
            <a:picLocks noChangeAspect="1"/>
          </p:cNvPicPr>
          <p:nvPr/>
        </p:nvPicPr>
        <p:blipFill>
          <a:blip r:embed="rId4"/>
          <a:stretch>
            <a:fillRect/>
          </a:stretch>
        </p:blipFill>
        <p:spPr>
          <a:xfrm>
            <a:off x="8443423" y="4451337"/>
            <a:ext cx="609821" cy="628760"/>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732397" y="1124433"/>
            <a:ext cx="3322608" cy="2078916"/>
          </a:xfrm>
          <a:prstGeom prst="rect">
            <a:avLst/>
          </a:prstGeom>
        </p:spPr>
      </p:pic>
      <p:grpSp>
        <p:nvGrpSpPr>
          <p:cNvPr id="12" name="Group 11"/>
          <p:cNvGrpSpPr/>
          <p:nvPr/>
        </p:nvGrpSpPr>
        <p:grpSpPr>
          <a:xfrm>
            <a:off x="538463" y="405474"/>
            <a:ext cx="2607073" cy="621609"/>
            <a:chOff x="-15036" y="209503"/>
            <a:chExt cx="4929546" cy="1142741"/>
          </a:xfrm>
          <a:solidFill>
            <a:srgbClr val="B2DEE4"/>
          </a:solidFill>
        </p:grpSpPr>
        <p:sp>
          <p:nvSpPr>
            <p:cNvPr id="13" name="Pentagon 12"/>
            <p:cNvSpPr/>
            <p:nvPr/>
          </p:nvSpPr>
          <p:spPr>
            <a:xfrm>
              <a:off x="-15036" y="209503"/>
              <a:ext cx="4929546" cy="1142741"/>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1" i="0" u="none" strike="noStrike" kern="0" cap="none" spc="0" normalizeH="0" baseline="0" noProof="0" dirty="0">
                <a:ln>
                  <a:noFill/>
                </a:ln>
                <a:solidFill>
                  <a:srgbClr val="4657B0"/>
                </a:solidFill>
                <a:effectLst/>
                <a:uLnTx/>
                <a:uFillTx/>
                <a:latin typeface="Arial" panose="020B0604020202020204" pitchFamily="34" charset="0"/>
                <a:ea typeface="+mn-ea"/>
                <a:cs typeface="Arial" panose="020B0604020202020204" pitchFamily="34" charset="0"/>
                <a:sym typeface="Arial"/>
              </a:endParaRPr>
            </a:p>
          </p:txBody>
        </p:sp>
        <p:sp>
          <p:nvSpPr>
            <p:cNvPr id="20" name="Rectangle 19"/>
            <p:cNvSpPr/>
            <p:nvPr/>
          </p:nvSpPr>
          <p:spPr>
            <a:xfrm>
              <a:off x="109351" y="279669"/>
              <a:ext cx="4374361" cy="889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9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(SGK – tr.87)</a:t>
              </a:r>
              <a:endParaRPr kumimoji="0" lang="en-US" sz="19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978048" y="742196"/>
                <a:ext cx="4880341" cy="4025333"/>
              </a:xfrm>
              <a:prstGeom prst="rect">
                <a:avLst/>
              </a:prstGeom>
            </p:spPr>
            <p:txBody>
              <a:bodyPr wrap="square">
                <a:spAutoFit/>
              </a:bodyPr>
              <a:lstStyle/>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a) Do E là điểm đối xứng với H qua I </a:t>
                </a: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Arial" panose="020B0604020202020204" pitchFamily="34" charset="0"/>
                    <a:cs typeface="Times New Roman" panose="02020603050405020304" pitchFamily="18" charset="0"/>
                  </a:rPr>
                  <a:t>I là trung điểm của HE.</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Xét tứ giác AHCE có:</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I là trung điểm của HE.</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I là trung điểm của AC </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Mà AC cắt HE tại I </a:t>
                </a: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j-lt"/>
                    <a:ea typeface="Dotum" panose="020B0600000101010101" pitchFamily="34" charset="-127"/>
                    <a:cs typeface="Times New Roman" panose="02020603050405020304" pitchFamily="18" charset="0"/>
                  </a:rPr>
                  <a:t> </a:t>
                </a:r>
                <a:r>
                  <a:rPr lang="en-US" sz="1800">
                    <a:effectLst/>
                    <a:latin typeface="+mj-lt"/>
                    <a:ea typeface="Arial" panose="020B0604020202020204" pitchFamily="34" charset="0"/>
                    <a:cs typeface="Times New Roman" panose="02020603050405020304" pitchFamily="18" charset="0"/>
                  </a:rPr>
                  <a:t>AHCE là hình bình hành (DHNB)</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Mà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𝐴𝐻𝐶</m:t>
                        </m:r>
                      </m:e>
                    </m:acc>
                    <m:r>
                      <a:rPr lang="en-US" sz="1800" i="1">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j-lt"/>
                    <a:ea typeface="Dotum" panose="020B0600000101010101" pitchFamily="34" charset="-127"/>
                    <a:cs typeface="Times New Roman" panose="02020603050405020304" pitchFamily="18" charset="0"/>
                  </a:rPr>
                  <a:t> </a:t>
                </a:r>
                <a:r>
                  <a:rPr lang="en-US" sz="1800">
                    <a:latin typeface="+mj-lt"/>
                    <a:ea typeface="Dotum" panose="020B0600000101010101" pitchFamily="34" charset="-127"/>
                    <a:cs typeface="Times New Roman" panose="02020603050405020304" pitchFamily="18" charset="0"/>
                  </a:rPr>
                  <a:t>H</a:t>
                </a:r>
                <a:r>
                  <a:rPr lang="en-US" sz="1800">
                    <a:effectLst/>
                    <a:latin typeface="+mj-lt"/>
                    <a:ea typeface="Arial" panose="020B0604020202020204" pitchFamily="34" charset="0"/>
                    <a:cs typeface="Times New Roman" panose="02020603050405020304" pitchFamily="18" charset="0"/>
                  </a:rPr>
                  <a:t>ình bình hành AHCE là hình chữ nhật.</a:t>
                </a:r>
              </a:p>
            </p:txBody>
          </p:sp>
        </mc:Choice>
        <mc:Fallback xmlns="">
          <p:sp>
            <p:nvSpPr>
              <p:cNvPr id="17" name="Rectangle 16"/>
              <p:cNvSpPr>
                <a:spLocks noRot="1" noChangeAspect="1" noMove="1" noResize="1" noEditPoints="1" noAdjustHandles="1" noChangeArrowheads="1" noChangeShapeType="1" noTextEdit="1"/>
              </p:cNvSpPr>
              <p:nvPr/>
            </p:nvSpPr>
            <p:spPr>
              <a:xfrm>
                <a:off x="3978048" y="742196"/>
                <a:ext cx="4880341" cy="4025333"/>
              </a:xfrm>
              <a:prstGeom prst="rect">
                <a:avLst/>
              </a:prstGeom>
              <a:blipFill>
                <a:blip r:embed="rId3"/>
                <a:stretch>
                  <a:fillRect l="-1125" b="-909"/>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8108318" y="129338"/>
            <a:ext cx="745237" cy="615631"/>
          </a:xfrm>
          <a:prstGeom prst="rect">
            <a:avLst/>
          </a:prstGeom>
        </p:spPr>
      </p:pic>
      <p:pic>
        <p:nvPicPr>
          <p:cNvPr id="19" name="Picture 18"/>
          <p:cNvPicPr>
            <a:picLocks noChangeAspect="1"/>
          </p:cNvPicPr>
          <p:nvPr/>
        </p:nvPicPr>
        <p:blipFill>
          <a:blip r:embed="rId5"/>
          <a:stretch>
            <a:fillRect/>
          </a:stretch>
        </p:blipFill>
        <p:spPr>
          <a:xfrm>
            <a:off x="341180" y="4323684"/>
            <a:ext cx="609821" cy="62876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23476" y="987551"/>
            <a:ext cx="3090647" cy="1933781"/>
          </a:xfrm>
          <a:prstGeom prst="rect">
            <a:avLst/>
          </a:prstGeom>
        </p:spPr>
      </p:pic>
    </p:spTree>
    <p:extLst>
      <p:ext uri="{BB962C8B-B14F-4D97-AF65-F5344CB8AC3E}">
        <p14:creationId xmlns:p14="http://schemas.microsoft.com/office/powerpoint/2010/main" val="119726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fade">
                                      <p:cBhvr>
                                        <p:cTn id="30" dur="500"/>
                                        <p:tgtEl>
                                          <p:spTgt spid="17">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fade">
                                      <p:cBhvr>
                                        <p:cTn id="33" dur="500"/>
                                        <p:tgtEl>
                                          <p:spTgt spid="17">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Effect transition="in" filter="fade">
                                      <p:cBhvr>
                                        <p:cTn id="36" dur="500"/>
                                        <p:tgtEl>
                                          <p:spTgt spid="1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xEl>
                                              <p:pRg st="5" end="5"/>
                                            </p:txEl>
                                          </p:spTgt>
                                        </p:tgtEl>
                                        <p:attrNameLst>
                                          <p:attrName>style.visibility</p:attrName>
                                        </p:attrNameLst>
                                      </p:cBhvr>
                                      <p:to>
                                        <p:strVal val="visible"/>
                                      </p:to>
                                    </p:set>
                                    <p:animEffect transition="in" filter="wipe(down)">
                                      <p:cBhvr>
                                        <p:cTn id="41" dur="500"/>
                                        <p:tgtEl>
                                          <p:spTgt spid="1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wipe(left)">
                                      <p:cBhvr>
                                        <p:cTn id="46" dur="500"/>
                                        <p:tgtEl>
                                          <p:spTgt spid="1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xEl>
                                              <p:pRg st="7" end="7"/>
                                            </p:txEl>
                                          </p:spTgt>
                                        </p:tgtEl>
                                        <p:attrNameLst>
                                          <p:attrName>style.visibility</p:attrName>
                                        </p:attrNameLst>
                                      </p:cBhvr>
                                      <p:to>
                                        <p:strVal val="visible"/>
                                      </p:to>
                                    </p:set>
                                    <p:animEffect transition="in" filter="fade">
                                      <p:cBhvr>
                                        <p:cTn id="51" dur="500"/>
                                        <p:tgtEl>
                                          <p:spTgt spid="17">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xEl>
                                              <p:pRg st="8" end="8"/>
                                            </p:txEl>
                                          </p:spTgt>
                                        </p:tgtEl>
                                        <p:attrNameLst>
                                          <p:attrName>style.visibility</p:attrName>
                                        </p:attrNameLst>
                                      </p:cBhvr>
                                      <p:to>
                                        <p:strVal val="visible"/>
                                      </p:to>
                                    </p:set>
                                    <p:animEffect transition="in" filter="wipe(left)">
                                      <p:cBhvr>
                                        <p:cTn id="56"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956744" y="768418"/>
                <a:ext cx="4754472" cy="3600986"/>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b) 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AHC có:</a:t>
                </a:r>
              </a:p>
              <a:p>
                <a:pPr algn="just">
                  <a:lnSpc>
                    <a:spcPct val="150000"/>
                  </a:lnSpc>
                </a:pPr>
                <a:r>
                  <a:rPr lang="en-US" sz="1800">
                    <a:effectLst/>
                    <a:latin typeface="+mn-lt"/>
                    <a:ea typeface="Arial" panose="020B0604020202020204" pitchFamily="34" charset="0"/>
                    <a:cs typeface="Times New Roman" panose="02020603050405020304" pitchFamily="18" charset="0"/>
                  </a:rPr>
                  <a:t>AM là đường trung tuyến (vì M là trung điểm của HC)</a:t>
                </a:r>
              </a:p>
              <a:p>
                <a:pPr algn="just">
                  <a:lnSpc>
                    <a:spcPct val="150000"/>
                  </a:lnSpc>
                </a:pPr>
                <a:r>
                  <a:rPr lang="en-US" sz="1800">
                    <a:effectLst/>
                    <a:latin typeface="+mn-lt"/>
                    <a:ea typeface="Arial" panose="020B0604020202020204" pitchFamily="34" charset="0"/>
                    <a:cs typeface="Times New Roman" panose="02020603050405020304" pitchFamily="18" charset="0"/>
                  </a:rPr>
                  <a:t>HI là đường trung tuyến (vì I là trung điểm của AC)</a:t>
                </a:r>
              </a:p>
              <a:p>
                <a:pPr algn="just">
                  <a:lnSpc>
                    <a:spcPct val="150000"/>
                  </a:lnSpc>
                </a:pPr>
                <a:r>
                  <a:rPr lang="en-US" sz="1800">
                    <a:effectLst/>
                    <a:latin typeface="+mn-lt"/>
                    <a:ea typeface="Arial" panose="020B0604020202020204" pitchFamily="34" charset="0"/>
                    <a:cs typeface="Times New Roman" panose="02020603050405020304" pitchFamily="18" charset="0"/>
                  </a:rPr>
                  <a:t>Mà AM cắt HI tại G </a:t>
                </a:r>
              </a:p>
              <a:p>
                <a:pPr algn="just">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G là trọng tâm của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AHC</a:t>
                </a:r>
              </a:p>
              <a:p>
                <a:pPr algn="just">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HG</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HI</m:t>
                    </m:r>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IG</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956744" y="768418"/>
                <a:ext cx="4754472" cy="3600986"/>
              </a:xfrm>
              <a:prstGeom prst="rect">
                <a:avLst/>
              </a:prstGeom>
              <a:blipFill>
                <a:blip r:embed="rId3"/>
                <a:stretch>
                  <a:fillRect l="-1026" r="-1154"/>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8108318" y="129338"/>
            <a:ext cx="745237" cy="615631"/>
          </a:xfrm>
          <a:prstGeom prst="rect">
            <a:avLst/>
          </a:prstGeom>
        </p:spPr>
      </p:pic>
      <p:pic>
        <p:nvPicPr>
          <p:cNvPr id="19" name="Picture 18"/>
          <p:cNvPicPr>
            <a:picLocks noChangeAspect="1"/>
          </p:cNvPicPr>
          <p:nvPr/>
        </p:nvPicPr>
        <p:blipFill>
          <a:blip r:embed="rId5"/>
          <a:stretch>
            <a:fillRect/>
          </a:stretch>
        </p:blipFill>
        <p:spPr>
          <a:xfrm>
            <a:off x="341180" y="4323684"/>
            <a:ext cx="609821" cy="62876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23476" y="987551"/>
            <a:ext cx="3090647" cy="1933781"/>
          </a:xfrm>
          <a:prstGeom prst="rect">
            <a:avLst/>
          </a:prstGeom>
        </p:spPr>
      </p:pic>
    </p:spTree>
    <p:extLst>
      <p:ext uri="{BB962C8B-B14F-4D97-AF65-F5344CB8AC3E}">
        <p14:creationId xmlns:p14="http://schemas.microsoft.com/office/powerpoint/2010/main" val="7369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barn(inVertical)">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wipe(left)">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wipe(left)">
                                      <p:cBhvr>
                                        <p:cTn id="30"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3"/>
          <a:stretch>
            <a:fillRect/>
          </a:stretch>
        </p:blipFill>
        <p:spPr>
          <a:xfrm>
            <a:off x="8108318" y="129338"/>
            <a:ext cx="745237" cy="615631"/>
          </a:xfrm>
          <a:prstGeom prst="rect">
            <a:avLst/>
          </a:prstGeom>
        </p:spPr>
      </p:pic>
      <p:pic>
        <p:nvPicPr>
          <p:cNvPr id="19" name="Picture 18"/>
          <p:cNvPicPr>
            <a:picLocks noChangeAspect="1"/>
          </p:cNvPicPr>
          <p:nvPr/>
        </p:nvPicPr>
        <p:blipFill>
          <a:blip r:embed="rId4"/>
          <a:stretch>
            <a:fillRect/>
          </a:stretch>
        </p:blipFill>
        <p:spPr>
          <a:xfrm>
            <a:off x="341180" y="4323684"/>
            <a:ext cx="609821" cy="62876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23476" y="987551"/>
            <a:ext cx="3090647" cy="19337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14040" y="742196"/>
                <a:ext cx="4798357" cy="4151008"/>
              </a:xfrm>
              <a:prstGeom prst="rect">
                <a:avLst/>
              </a:prstGeom>
            </p:spPr>
            <p:txBody>
              <a:bodyPr wrap="square">
                <a:spAutoFit/>
              </a:bodyPr>
              <a:lstStyle/>
              <a:p>
                <a:pPr lvl="0" algn="just">
                  <a:lnSpc>
                    <a:spcPct val="150000"/>
                  </a:lnSpc>
                </a:pPr>
                <a:r>
                  <a:rPr lang="en-US" sz="1800">
                    <a:latin typeface="+mn-lt"/>
                    <a:ea typeface="Arial" panose="020B0604020202020204" pitchFamily="34" charset="0"/>
                    <a:cs typeface="Times New Roman" panose="02020603050405020304" pitchFamily="18" charset="0"/>
                  </a:rPr>
                  <a:t>CMTT đối với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AEC, ta có K là trọng tâm của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AEC.</a:t>
                </a:r>
              </a:p>
              <a:p>
                <a:pPr lvl="0" algn="just">
                  <a:lnSpc>
                    <a:spcPct val="150000"/>
                  </a:lnSpc>
                </a:pPr>
                <a:r>
                  <a:rPr lang="en-US" sz="1800">
                    <a:latin typeface="+mn-lt"/>
                    <a:ea typeface="Arial" panose="020B0604020202020204" pitchFamily="34" charset="0"/>
                    <a:cs typeface="Times New Roman" panose="02020603050405020304" pitchFamily="18" charset="0"/>
                  </a:rPr>
                  <a:t>Suy ra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oMath>
                </a14:m>
                <a:r>
                  <a:rPr lang="en-US" sz="1800">
                    <a:latin typeface="+mn-lt"/>
                    <a:ea typeface="Arial" panose="020B0604020202020204" pitchFamily="34" charset="0"/>
                    <a:cs typeface="Times New Roman" panose="02020603050405020304" pitchFamily="18" charset="0"/>
                  </a:rPr>
                  <a:t> và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HI</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Mà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HI</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Lại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Mặt khác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GK</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Vậy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GK</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KE</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14040" y="742196"/>
                <a:ext cx="4798357" cy="4151008"/>
              </a:xfrm>
              <a:prstGeom prst="rect">
                <a:avLst/>
              </a:prstGeom>
              <a:blipFill>
                <a:blip r:embed="rId7"/>
                <a:stretch>
                  <a:fillRect l="-1017" r="-1144" b="-147"/>
                </a:stretch>
              </a:blipFill>
            </p:spPr>
            <p:txBody>
              <a:bodyPr/>
              <a:lstStyle/>
              <a:p>
                <a:r>
                  <a:rPr lang="en-US">
                    <a:noFill/>
                  </a:rPr>
                  <a:t> </a:t>
                </a:r>
              </a:p>
            </p:txBody>
          </p:sp>
        </mc:Fallback>
      </mc:AlternateContent>
    </p:spTree>
    <p:extLst>
      <p:ext uri="{BB962C8B-B14F-4D97-AF65-F5344CB8AC3E}">
        <p14:creationId xmlns:p14="http://schemas.microsoft.com/office/powerpoint/2010/main" val="81362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71675" y="632830"/>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623021"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209850" y="407731"/>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591423" y="1023116"/>
            <a:ext cx="79620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tam giác ABC vuông tại A (AB &lt; AC). Gọi D là trung điểm của BC. Vẽ DE // AB, vẽ DF // AC (E ∈ AC, F ∈ AB). Chứng minh rằng:</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Tứ giác AEDF là hình chữ nhật.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Tứ giác BFED là hình bình hành.</a:t>
            </a: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7976227" y="2412951"/>
            <a:ext cx="1045609" cy="728981"/>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876309" y="2853806"/>
            <a:ext cx="3392236" cy="1997577"/>
          </a:xfrm>
          <a:prstGeom prst="rect">
            <a:avLst/>
          </a:prstGeom>
        </p:spPr>
      </p:pic>
    </p:spTree>
    <p:extLst>
      <p:ext uri="{BB962C8B-B14F-4D97-AF65-F5344CB8AC3E}">
        <p14:creationId xmlns:p14="http://schemas.microsoft.com/office/powerpoint/2010/main" val="10666134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57769" y="268168"/>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791895" y="1437693"/>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3228861" y="3113024"/>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2789870" y="4139344"/>
            <a:ext cx="6645216" cy="786452"/>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027708" y="1035002"/>
                <a:ext cx="4572000" cy="3586495"/>
              </a:xfrm>
              <a:prstGeom prst="rect">
                <a:avLst/>
              </a:prstGeom>
            </p:spPr>
            <p:txBody>
              <a:bodyPr>
                <a:spAutoFit/>
              </a:bodyPr>
              <a:lstStyle/>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a) Tam giác ABC vuông tại A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BAC</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hay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r>
                  <a:rPr lang="en-US" sz="1800">
                    <a:latin typeface="+mn-lt"/>
                    <a:ea typeface="Arial" panose="020B0604020202020204" pitchFamily="34" charset="0"/>
                    <a:cs typeface="Times New Roman" panose="02020603050405020304" pitchFamily="18" charset="0"/>
                  </a:rPr>
                  <a:t>.</a:t>
                </a: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m:t>
                    </m:r>
                    <m:r>
                      <a:rPr lang="en-US" sz="18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oMath>
                </a14:m>
                <a:r>
                  <a:rPr lang="en-US" sz="1800">
                    <a:latin typeface="+mn-lt"/>
                    <a:ea typeface="Arial" panose="020B0604020202020204" pitchFamily="34" charset="0"/>
                    <a:cs typeface="Times New Roman" panose="02020603050405020304" pitchFamily="18" charset="0"/>
                  </a:rPr>
                  <a:t> và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r>
                  <a:rPr lang="en-US" sz="1800">
                    <a:latin typeface="+mn-lt"/>
                    <a:ea typeface="Arial" panose="020B0604020202020204" pitchFamily="34" charset="0"/>
                    <a:cs typeface="Times New Roman" panose="02020603050405020304" pitchFamily="18" charset="0"/>
                  </a:rPr>
                  <a:t> nên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endParaRPr lang="en-US" sz="1800">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Do DF // AC và AB </a:t>
                </a:r>
                <a:r>
                  <a:rPr lang="en-US" sz="1800">
                    <a:latin typeface="+mn-lt"/>
                    <a:ea typeface="Arial" panose="020B0604020202020204" pitchFamily="34" charset="0"/>
                    <a:cs typeface="Cambria Math" panose="02040503050406030204" pitchFamily="18" charset="0"/>
                  </a:rPr>
                  <a:t>⊥</a:t>
                </a:r>
                <a:r>
                  <a:rPr lang="en-US" sz="1800">
                    <a:latin typeface="+mn-lt"/>
                    <a:ea typeface="Arial" panose="020B0604020202020204" pitchFamily="34" charset="0"/>
                    <a:cs typeface="Times New Roman" panose="02020603050405020304" pitchFamily="18" charset="0"/>
                  </a:rPr>
                  <a:t> AC nên DF </a:t>
                </a:r>
                <a:r>
                  <a:rPr lang="en-US" sz="1800">
                    <a:latin typeface="+mn-lt"/>
                    <a:ea typeface="Arial" panose="020B0604020202020204" pitchFamily="34" charset="0"/>
                    <a:cs typeface="Cambria Math" panose="02040503050406030204" pitchFamily="18" charset="0"/>
                  </a:rPr>
                  <a:t>⊥</a:t>
                </a:r>
                <a:r>
                  <a:rPr lang="en-US" sz="1800">
                    <a:latin typeface="+mn-lt"/>
                    <a:ea typeface="Arial" panose="020B0604020202020204" pitchFamily="34" charset="0"/>
                    <a:cs typeface="Times New Roman" panose="02020603050405020304" pitchFamily="18" charset="0"/>
                  </a:rPr>
                  <a:t> AB hay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DFA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endParaRPr lang="en-US" sz="1800">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Xét tứ giác AEDF có: </a:t>
                </a:r>
              </a:p>
              <a:p>
                <a:pPr algn="ctr">
                  <a:lnSpc>
                    <a:spcPct val="150000"/>
                  </a:lnSpc>
                  <a:spcBef>
                    <a:spcPts val="100"/>
                  </a:spcBef>
                  <a:spcAft>
                    <a:spcPts val="100"/>
                  </a:spcAft>
                </a:pP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BAC</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 </a:t>
                </a:r>
                <a14:m>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DFA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p>
              <a:p>
                <a:pPr>
                  <a:lnSpc>
                    <a:spcPct val="150000"/>
                  </a:lnSpc>
                  <a:spcBef>
                    <a:spcPts val="100"/>
                  </a:spcBef>
                  <a:spcAft>
                    <a:spcPts val="100"/>
                  </a:spcAft>
                </a:pP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 </m:t>
                    </m:r>
                  </m:oMath>
                </a14:m>
                <a:r>
                  <a:rPr lang="en-US" sz="1800">
                    <a:latin typeface="+mn-lt"/>
                    <a:ea typeface="Arial" panose="020B0604020202020204" pitchFamily="34" charset="0"/>
                    <a:cs typeface="Times New Roman" panose="02020603050405020304" pitchFamily="18" charset="0"/>
                  </a:rPr>
                  <a:t>AEDF là hình chữ nhật (DHNB)</a:t>
                </a:r>
              </a:p>
            </p:txBody>
          </p:sp>
        </mc:Choice>
        <mc:Fallback xmlns="">
          <p:sp>
            <p:nvSpPr>
              <p:cNvPr id="9" name="Rectangle 8"/>
              <p:cNvSpPr>
                <a:spLocks noRot="1" noChangeAspect="1" noMove="1" noResize="1" noEditPoints="1" noAdjustHandles="1" noChangeArrowheads="1" noChangeShapeType="1" noTextEdit="1"/>
              </p:cNvSpPr>
              <p:nvPr/>
            </p:nvSpPr>
            <p:spPr>
              <a:xfrm>
                <a:off x="4027708" y="1035002"/>
                <a:ext cx="4572000" cy="3586495"/>
              </a:xfrm>
              <a:prstGeom prst="rect">
                <a:avLst/>
              </a:prstGeom>
              <a:blipFill>
                <a:blip r:embed="rId6"/>
                <a:stretch>
                  <a:fillRect l="-1200" r="-3067" b="-510"/>
                </a:stretch>
              </a:blipFill>
            </p:spPr>
            <p:txBody>
              <a:bodyPr/>
              <a:lstStyle/>
              <a:p>
                <a:r>
                  <a:rPr lang="en-US">
                    <a:noFill/>
                  </a:rPr>
                  <a:t> </a:t>
                </a:r>
              </a:p>
            </p:txBody>
          </p:sp>
        </mc:Fallback>
      </mc:AlternateContent>
    </p:spTree>
    <p:extLst>
      <p:ext uri="{BB962C8B-B14F-4D97-AF65-F5344CB8AC3E}">
        <p14:creationId xmlns:p14="http://schemas.microsoft.com/office/powerpoint/2010/main" val="39646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2" dur="500"/>
                                        <p:tgtEl>
                                          <p:spTgt spid="9">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027708" y="1035002"/>
                <a:ext cx="4572000" cy="3292889"/>
              </a:xfrm>
              <a:prstGeom prst="rect">
                <a:avLst/>
              </a:prstGeom>
            </p:spPr>
            <p:txBody>
              <a:bodyPr>
                <a:spAutoFit/>
              </a:bodyPr>
              <a:lstStyle/>
              <a:p>
                <a:pPr>
                  <a:lnSpc>
                    <a:spcPct val="150000"/>
                  </a:lnSpc>
                </a:pPr>
                <a:r>
                  <a:rPr lang="en-US" sz="1800">
                    <a:latin typeface="+mn-lt"/>
                    <a:ea typeface="Arial" panose="020B0604020202020204" pitchFamily="34" charset="0"/>
                    <a:cs typeface="Times New Roman" panose="02020603050405020304" pitchFamily="18" charset="0"/>
                  </a:rPr>
                  <a:t>b) Do AEDF là hình chữ nhật </a:t>
                </a:r>
              </a:p>
              <a:p>
                <a:pPr>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eqArr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AF</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ED</m:t>
                            </m:r>
                          </m:e>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EF</m:t>
                            </m:r>
                          </m:e>
                        </m:eqArr>
                      </m:e>
                    </m:d>
                  </m:oMath>
                </a14:m>
                <a:r>
                  <a:rPr lang="en-US" sz="1800">
                    <a:effectLst/>
                    <a:latin typeface="+mn-lt"/>
                    <a:ea typeface="Arial" panose="020B0604020202020204" pitchFamily="34" charset="0"/>
                    <a:cs typeface="Times New Roman" panose="02020603050405020304" pitchFamily="18" charset="0"/>
                  </a:rPr>
                  <a:t> (tính chất hình chữ nhật).</a:t>
                </a:r>
              </a:p>
              <a:p>
                <a:pPr>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BAC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1800">
                    <a:effectLst/>
                    <a:latin typeface="+mn-lt"/>
                    <a:ea typeface="Arial" panose="020B0604020202020204" pitchFamily="34" charset="0"/>
                    <a:cs typeface="Times New Roman" panose="02020603050405020304" pitchFamily="18" charset="0"/>
                  </a:rPr>
                  <a:t>) có:</a:t>
                </a:r>
              </a:p>
              <a:p>
                <a:pPr>
                  <a:lnSpc>
                    <a:spcPct val="150000"/>
                  </a:lnSpc>
                </a:pPr>
                <a:r>
                  <a:rPr lang="en-US" sz="1800">
                    <a:effectLst/>
                    <a:latin typeface="+mn-lt"/>
                    <a:ea typeface="Arial" panose="020B0604020202020204" pitchFamily="34" charset="0"/>
                    <a:cs typeface="Times New Roman" panose="02020603050405020304" pitchFamily="18" charset="0"/>
                  </a:rPr>
                  <a:t> AD là đường trung tuyến ứng với cạnh huyền BC </a:t>
                </a:r>
              </a:p>
              <a:p>
                <a:pPr>
                  <a:lnSpc>
                    <a:spcPct val="150000"/>
                  </a:lnSpc>
                </a:pPr>
                <a:r>
                  <a:rPr lang="en-US" sz="1800">
                    <a:effectLst/>
                    <a:latin typeface="+mn-lt"/>
                    <a:ea typeface="Arial" panose="020B0604020202020204" pitchFamily="34" charset="0"/>
                    <a:cs typeface="Times New Roman" panose="02020603050405020304" pitchFamily="18" charset="0"/>
                  </a:rPr>
                  <a:t>Từ đó suy ra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EF</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DB</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DC</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27708" y="1035002"/>
                <a:ext cx="4572000" cy="3292889"/>
              </a:xfrm>
              <a:prstGeom prst="rect">
                <a:avLst/>
              </a:prstGeom>
              <a:blipFill>
                <a:blip r:embed="rId6"/>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290886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barn(inVertical)">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164868" y="1035002"/>
                <a:ext cx="4572000" cy="259609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Xét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BDF và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EFD có:</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BFD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EDF</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BD = EF (cmt)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DF là cạnh chung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Suy ra FB = DE (hai cạnh tương ứng).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Xét tứ giác BFED có:</a:t>
                </a:r>
              </a:p>
            </p:txBody>
          </p:sp>
        </mc:Choice>
        <mc:Fallback xmlns="">
          <p:sp>
            <p:nvSpPr>
              <p:cNvPr id="9" name="Rectangle 8"/>
              <p:cNvSpPr>
                <a:spLocks noRot="1" noChangeAspect="1" noMove="1" noResize="1" noEditPoints="1" noAdjustHandles="1" noChangeArrowheads="1" noChangeShapeType="1" noTextEdit="1"/>
              </p:cNvSpPr>
              <p:nvPr/>
            </p:nvSpPr>
            <p:spPr>
              <a:xfrm>
                <a:off x="4164868" y="1035002"/>
                <a:ext cx="4572000" cy="2596095"/>
              </a:xfrm>
              <a:prstGeom prst="rect">
                <a:avLst/>
              </a:prstGeom>
              <a:blipFill>
                <a:blip r:embed="rId6"/>
                <a:stretch>
                  <a:fillRect l="-1067" b="-939"/>
                </a:stretch>
              </a:blipFill>
            </p:spPr>
            <p:txBody>
              <a:bodyPr/>
              <a:lstStyle/>
              <a:p>
                <a:r>
                  <a:rPr lang="en-US">
                    <a:noFill/>
                  </a:rPr>
                  <a:t> </a:t>
                </a:r>
              </a:p>
            </p:txBody>
          </p:sp>
        </mc:Fallback>
      </mc:AlternateContent>
      <p:sp>
        <p:nvSpPr>
          <p:cNvPr id="2" name="Right Brace 1"/>
          <p:cNvSpPr/>
          <p:nvPr/>
        </p:nvSpPr>
        <p:spPr>
          <a:xfrm>
            <a:off x="6245352" y="1554480"/>
            <a:ext cx="210312" cy="10972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6511345" y="1581912"/>
                <a:ext cx="2330903" cy="872034"/>
              </a:xfrm>
              <a:prstGeom prst="rect">
                <a:avLst/>
              </a:prstGeom>
            </p:spPr>
            <p:txBody>
              <a:bodyPr wrap="square">
                <a:spAutoFit/>
              </a:bodyPr>
              <a:lstStyle/>
              <a:p>
                <a:pPr lvl="0">
                  <a:lnSpc>
                    <a:spcPct val="150000"/>
                  </a:lnSpc>
                  <a:defRPr/>
                </a:pPr>
                <a14:m>
                  <m:oMath xmlns:m="http://schemas.openxmlformats.org/officeDocument/2006/math">
                    <m:r>
                      <a:rPr lang="en-US" sz="1800">
                        <a:latin typeface="Cambria Math" panose="02040503050406030204" pitchFamily="18" charset="0"/>
                        <a:ea typeface="Arial" panose="020B0604020202020204" pitchFamily="34" charset="0"/>
                        <a:cs typeface="Times New Roman" panose="02020603050405020304" pitchFamily="18" charset="0"/>
                      </a:rPr>
                      <m:t>⇒∆</m:t>
                    </m:r>
                  </m:oMath>
                </a14:m>
                <a:r>
                  <a:rPr lang="en-US" sz="1800">
                    <a:ea typeface="Arial" panose="020B0604020202020204" pitchFamily="34" charset="0"/>
                    <a:cs typeface="Times New Roman" panose="02020603050405020304" pitchFamily="18" charset="0"/>
                  </a:rPr>
                  <a:t>BDF = </a:t>
                </a:r>
                <a14:m>
                  <m:oMath xmlns:m="http://schemas.openxmlformats.org/officeDocument/2006/math">
                    <m:r>
                      <a:rPr lang="en-US" sz="1800">
                        <a:latin typeface="Cambria Math" panose="02040503050406030204" pitchFamily="18" charset="0"/>
                        <a:ea typeface="Arial" panose="020B0604020202020204" pitchFamily="34" charset="0"/>
                        <a:cs typeface="Times New Roman" panose="02020603050405020304" pitchFamily="18" charset="0"/>
                      </a:rPr>
                      <m:t>∆</m:t>
                    </m:r>
                  </m:oMath>
                </a14:m>
                <a:r>
                  <a:rPr lang="en-US" sz="1800">
                    <a:ea typeface="Arial" panose="020B0604020202020204" pitchFamily="34" charset="0"/>
                    <a:cs typeface="Times New Roman" panose="02020603050405020304" pitchFamily="18" charset="0"/>
                  </a:rPr>
                  <a:t>EFD </a:t>
                </a:r>
              </a:p>
              <a:p>
                <a:pPr lvl="0">
                  <a:lnSpc>
                    <a:spcPct val="150000"/>
                  </a:lnSpc>
                  <a:defRPr/>
                </a:pPr>
                <a:r>
                  <a:rPr lang="en-US" sz="1800">
                    <a:ea typeface="Arial" panose="020B0604020202020204" pitchFamily="34" charset="0"/>
                    <a:cs typeface="Times New Roman" panose="02020603050405020304" pitchFamily="18" charset="0"/>
                  </a:rPr>
                  <a:t>(ch – cgv)</a:t>
                </a:r>
              </a:p>
            </p:txBody>
          </p:sp>
        </mc:Choice>
        <mc:Fallback xmlns="">
          <p:sp>
            <p:nvSpPr>
              <p:cNvPr id="3" name="Rectangle 2"/>
              <p:cNvSpPr>
                <a:spLocks noRot="1" noChangeAspect="1" noMove="1" noResize="1" noEditPoints="1" noAdjustHandles="1" noChangeArrowheads="1" noChangeShapeType="1" noTextEdit="1"/>
              </p:cNvSpPr>
              <p:nvPr/>
            </p:nvSpPr>
            <p:spPr>
              <a:xfrm>
                <a:off x="6511345" y="1581912"/>
                <a:ext cx="2330903" cy="872034"/>
              </a:xfrm>
              <a:prstGeom prst="rect">
                <a:avLst/>
              </a:prstGeom>
              <a:blipFill>
                <a:blip r:embed="rId7"/>
                <a:stretch>
                  <a:fillRect l="-2089" b="-9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17558" y="3350546"/>
                <a:ext cx="4572000" cy="1434624"/>
              </a:xfrm>
              <a:prstGeom prst="rect">
                <a:avLst/>
              </a:prstGeom>
            </p:spPr>
            <p:txBody>
              <a:bodyPr>
                <a:spAutoFit/>
              </a:bodyPr>
              <a:lstStyle/>
              <a:p>
                <a:pPr lvl="0" algn="just">
                  <a:lnSpc>
                    <a:spcPct val="150000"/>
                  </a:lnSpc>
                  <a:defRPr/>
                </a:pPr>
                <a14:m>
                  <m:oMath xmlns:m="http://schemas.openxmlformats.org/officeDocument/2006/math">
                    <m:d>
                      <m:dPr>
                        <m:begChr m:val="{"/>
                        <m:endChr m:val=""/>
                        <m:ctrlPr>
                          <a:rPr lang="en-US" sz="1800" i="1">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1800" i="1">
                                <a:latin typeface="Cambria Math" panose="02040503050406030204" pitchFamily="18" charset="0"/>
                                <a:ea typeface="Arial" panose="020B0604020202020204" pitchFamily="34" charset="0"/>
                                <a:cs typeface="Times New Roman" panose="02020603050405020304" pitchFamily="18" charset="0"/>
                              </a:rPr>
                            </m:ctrlPr>
                          </m:eqArr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FB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e>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FB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d>
                              <m:dPr>
                                <m:ctrlPr>
                                  <a:rPr lang="en-US" sz="1800" i="1">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do</m:t>
                                </m:r>
                                <m:r>
                                  <a:rPr lang="en-US" sz="180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AB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e>
                            </m:d>
                          </m:e>
                        </m:eqArr>
                      </m:e>
                    </m:d>
                  </m:oMath>
                </a14:m>
                <a:r>
                  <a:rPr lang="en-US" sz="1800" b="1">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defRPr/>
                </a:pPr>
                <a14:m>
                  <m:oMath xmlns:m="http://schemas.openxmlformats.org/officeDocument/2006/math">
                    <m:r>
                      <a:rPr lang="en-US" sz="1800" b="1">
                        <a:latin typeface="Cambria Math" panose="02040503050406030204" pitchFamily="18" charset="0"/>
                        <a:ea typeface="Calibri" panose="020F0502020204030204" pitchFamily="34" charset="0"/>
                        <a:cs typeface="Times New Roman" panose="02020603050405020304" pitchFamily="18" charset="0"/>
                      </a:rPr>
                      <m:t>⇒</m:t>
                    </m:r>
                  </m:oMath>
                </a14:m>
                <a:r>
                  <a:rPr lang="en-US" sz="1800" b="1">
                    <a:ea typeface="Calibri" panose="020F0502020204030204" pitchFamily="34" charset="0"/>
                    <a:cs typeface="Times New Roman" panose="02020603050405020304" pitchFamily="18" charset="0"/>
                  </a:rPr>
                  <a:t> </a:t>
                </a:r>
                <a:r>
                  <a:rPr lang="en-US" sz="1800">
                    <a:ea typeface="Arial" panose="020B0604020202020204" pitchFamily="34" charset="0"/>
                    <a:cs typeface="Times New Roman" panose="02020603050405020304" pitchFamily="18" charset="0"/>
                  </a:rPr>
                  <a:t>BFED là hình bình hành</a:t>
                </a:r>
              </a:p>
            </p:txBody>
          </p:sp>
        </mc:Choice>
        <mc:Fallback xmlns="">
          <p:sp>
            <p:nvSpPr>
              <p:cNvPr id="4" name="Rectangle 3"/>
              <p:cNvSpPr>
                <a:spLocks noRot="1" noChangeAspect="1" noMove="1" noResize="1" noEditPoints="1" noAdjustHandles="1" noChangeArrowheads="1" noChangeShapeType="1" noTextEdit="1"/>
              </p:cNvSpPr>
              <p:nvPr/>
            </p:nvSpPr>
            <p:spPr>
              <a:xfrm>
                <a:off x="4217558" y="3350546"/>
                <a:ext cx="4572000" cy="1434624"/>
              </a:xfrm>
              <a:prstGeom prst="rect">
                <a:avLst/>
              </a:prstGeom>
              <a:blipFill>
                <a:blip r:embed="rId8"/>
                <a:stretch>
                  <a:fillRect b="-2553"/>
                </a:stretch>
              </a:blipFill>
            </p:spPr>
            <p:txBody>
              <a:bodyPr/>
              <a:lstStyle/>
              <a:p>
                <a:r>
                  <a:rPr lang="en-US">
                    <a:noFill/>
                  </a:rPr>
                  <a:t> </a:t>
                </a:r>
              </a:p>
            </p:txBody>
          </p:sp>
        </mc:Fallback>
      </mc:AlternateContent>
    </p:spTree>
    <p:extLst>
      <p:ext uri="{BB962C8B-B14F-4D97-AF65-F5344CB8AC3E}">
        <p14:creationId xmlns:p14="http://schemas.microsoft.com/office/powerpoint/2010/main" val="164382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wipe(left)">
                                      <p:cBhvr>
                                        <p:cTn id="29" dur="500"/>
                                        <p:tgtEl>
                                          <p:spTgt spid="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500"/>
                                        <p:tgtEl>
                                          <p:spTgt spid="9">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down)">
                                      <p:cBhvr>
                                        <p:cTn id="4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893814" y="1821552"/>
            <a:ext cx="5686562" cy="2846796"/>
          </a:xfrm>
          <a:prstGeom prst="rect">
            <a:avLst/>
          </a:prstGeom>
        </p:spPr>
      </p:pic>
      <p:sp>
        <p:nvSpPr>
          <p:cNvPr id="7" name="Rectangle 6"/>
          <p:cNvSpPr/>
          <p:nvPr/>
        </p:nvSpPr>
        <p:spPr>
          <a:xfrm>
            <a:off x="311639" y="263600"/>
            <a:ext cx="8558041" cy="1938992"/>
          </a:xfrm>
          <a:prstGeom prst="rect">
            <a:avLst/>
          </a:prstGeom>
        </p:spPr>
        <p:txBody>
          <a:bodyPr wrap="square">
            <a:spAutoFit/>
          </a:bodyPr>
          <a:lstStyle/>
          <a:p>
            <a:pPr lvl="0" algn="just">
              <a:lnSpc>
                <a:spcPct val="150000"/>
              </a:lnSpc>
            </a:pPr>
            <a:r>
              <a:rPr lang="en-US" sz="2000"/>
              <a:t>                                        </a:t>
            </a:r>
            <a:r>
              <a:rPr lang="vi-VN" sz="2000"/>
              <a:t>Lấy một tờ giấy, gấp làm tư để có một góc vuông như trong Hình 16, dùng kéo cắt theo đường MN sao cho OM = ON. Mở phần giấy cắt được ra ta được một tứ giác.</a:t>
            </a:r>
          </a:p>
          <a:p>
            <a:pPr lvl="0" algn="just">
              <a:lnSpc>
                <a:spcPct val="150000"/>
              </a:lnSpc>
            </a:pPr>
            <a:r>
              <a:rPr lang="vi-VN" sz="2000"/>
              <a:t>Tứ giác đó là hình gì? Giải thích kết luận của em.</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p:cNvPicPr>
            <a:picLocks noChangeAspect="1"/>
          </p:cNvPicPr>
          <p:nvPr/>
        </p:nvPicPr>
        <p:blipFill>
          <a:blip r:embed="rId3"/>
          <a:stretch>
            <a:fillRect/>
          </a:stretch>
        </p:blipFill>
        <p:spPr>
          <a:xfrm rot="5227589" flipV="1">
            <a:off x="8688721" y="1750136"/>
            <a:ext cx="622571" cy="517750"/>
          </a:xfrm>
          <a:prstGeom prst="rect">
            <a:avLst/>
          </a:prstGeom>
        </p:spPr>
      </p:pic>
      <p:pic>
        <p:nvPicPr>
          <p:cNvPr id="12" name="Picture 11"/>
          <p:cNvPicPr>
            <a:picLocks noChangeAspect="1"/>
          </p:cNvPicPr>
          <p:nvPr/>
        </p:nvPicPr>
        <p:blipFill>
          <a:blip r:embed="rId4"/>
          <a:stretch>
            <a:fillRect/>
          </a:stretch>
        </p:blipFill>
        <p:spPr>
          <a:xfrm rot="16541316">
            <a:off x="63804" y="2695917"/>
            <a:ext cx="748150" cy="826218"/>
          </a:xfrm>
          <a:prstGeom prst="rect">
            <a:avLst/>
          </a:prstGeom>
        </p:spPr>
      </p:pic>
      <p:sp>
        <p:nvSpPr>
          <p:cNvPr id="13" name="Google Shape;2829;p39"/>
          <p:cNvSpPr/>
          <p:nvPr/>
        </p:nvSpPr>
        <p:spPr>
          <a:xfrm>
            <a:off x="311639" y="188174"/>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311639" y="4546277"/>
            <a:ext cx="8339328" cy="530915"/>
          </a:xfrm>
          <a:prstGeom prst="rect">
            <a:avLst/>
          </a:prstGeom>
        </p:spPr>
        <p:txBody>
          <a:bodyPr wrap="square">
            <a:spAutoFit/>
          </a:bodyPr>
          <a:lstStyle/>
          <a:p>
            <a:pPr lvl="0">
              <a:lnSpc>
                <a:spcPct val="150000"/>
              </a:lnSpc>
              <a:spcBef>
                <a:spcPts val="100"/>
              </a:spcBef>
              <a:spcAft>
                <a:spcPts val="100"/>
              </a:spcAft>
            </a:pPr>
            <a:r>
              <a:rPr lang="en-US" sz="1900">
                <a:ea typeface="Arial" panose="020B0604020202020204" pitchFamily="34" charset="0"/>
                <a:cs typeface="Times New Roman" panose="02020603050405020304" pitchFamily="18" charset="0"/>
              </a:rPr>
              <a:t>Mở phần giấy cắt được ra ta được một tứ giác MNPQ như hình vẽ trên.</a:t>
            </a:r>
          </a:p>
        </p:txBody>
      </p:sp>
      <p:pic>
        <p:nvPicPr>
          <p:cNvPr id="20" name="Picture 19"/>
          <p:cNvPicPr>
            <a:picLocks noChangeAspect="1"/>
          </p:cNvPicPr>
          <p:nvPr/>
        </p:nvPicPr>
        <p:blipFill>
          <a:blip r:embed="rId5"/>
          <a:stretch>
            <a:fillRect/>
          </a:stretch>
        </p:blipFill>
        <p:spPr>
          <a:xfrm>
            <a:off x="4049408" y="2278018"/>
            <a:ext cx="3530968" cy="2287670"/>
          </a:xfrm>
          <a:prstGeom prst="rect">
            <a:avLst/>
          </a:prstGeom>
        </p:spPr>
      </p:pic>
    </p:spTree>
    <p:extLst>
      <p:ext uri="{BB962C8B-B14F-4D97-AF65-F5344CB8AC3E}">
        <p14:creationId xmlns:p14="http://schemas.microsoft.com/office/powerpoint/2010/main" val="80335277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462490" y="27158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62490" y="754376"/>
                <a:ext cx="8466601" cy="3754874"/>
              </a:xfrm>
              <a:prstGeom prst="rect">
                <a:avLst/>
              </a:prstGeom>
            </p:spPr>
            <p:txBody>
              <a:bodyPr wrap="square">
                <a:spAutoFit/>
              </a:bodyPr>
              <a:lstStyle/>
              <a:p>
                <a:pPr>
                  <a:lnSpc>
                    <a:spcPct val="150000"/>
                  </a:lnSpc>
                  <a:spcBef>
                    <a:spcPts val="100"/>
                  </a:spcBef>
                  <a:spcAft>
                    <a:spcPts val="100"/>
                  </a:spcAft>
                </a:pPr>
                <a:r>
                  <a:rPr lang="en-US" sz="1900">
                    <a:effectLst/>
                    <a:latin typeface="+mn-lt"/>
                    <a:ea typeface="Arial" panose="020B0604020202020204" pitchFamily="34" charset="0"/>
                    <a:cs typeface="Times New Roman" panose="02020603050405020304" pitchFamily="18" charset="0"/>
                  </a:rPr>
                  <a:t>Ta có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OP</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OQ</m:t>
                    </m:r>
                  </m:oMath>
                </a14:m>
                <a:r>
                  <a:rPr lang="en-US" sz="1900">
                    <a:effectLst/>
                    <a:latin typeface="+mn-lt"/>
                    <a:ea typeface="Arial" panose="020B0604020202020204" pitchFamily="34" charset="0"/>
                    <a:cs typeface="Times New Roman" panose="02020603050405020304" pitchFamily="18" charset="0"/>
                  </a:rPr>
                  <a:t> nên:</a:t>
                </a:r>
              </a:p>
              <a:p>
                <a:pPr>
                  <a:lnSpc>
                    <a:spcPct val="150000"/>
                  </a:lnSpc>
                  <a:spcBef>
                    <a:spcPts val="100"/>
                  </a:spcBef>
                  <a:spcAft>
                    <a:spcPts val="100"/>
                  </a:spcAft>
                </a:pPr>
                <a:r>
                  <a:rPr lang="en-US" sz="1900">
                    <a:effectLst/>
                    <a:latin typeface="+mn-lt"/>
                    <a:ea typeface="Arial" panose="020B0604020202020204" pitchFamily="34" charset="0"/>
                    <a:cs typeface="Times New Roman" panose="02020603050405020304" pitchFamily="18" charset="0"/>
                  </a:rPr>
                  <a:t>+) O là trung điểm của MP và NQ;</a:t>
                </a: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OP</m:t>
                    </m:r>
                    <m:r>
                      <a:rPr lang="nl-NL" sz="19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oMath>
                </a14:m>
                <a:r>
                  <a:rPr lang="en-US" sz="1900">
                    <a:effectLst/>
                    <a:latin typeface="+mn-lt"/>
                    <a:ea typeface="Dotum" panose="020B0600000101010101" pitchFamily="34" charset="-127"/>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và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OQ</m:t>
                    </m:r>
                    <m:r>
                      <a:rPr lang="nl-NL" sz="19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oMath>
                </a14:m>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Suy ra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nl-NL" sz="1900">
                    <a:effectLst/>
                    <a:latin typeface="+mn-lt"/>
                    <a:ea typeface="Arial" panose="020B0604020202020204" pitchFamily="34"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Xét tứ giác MNPQ có:</a:t>
                </a:r>
                <a:r>
                  <a:rPr lang="en-US" sz="1900">
                    <a:latin typeface="+mn-lt"/>
                    <a:ea typeface="Arial" panose="020B0604020202020204" pitchFamily="34" charset="0"/>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hai đường chéo MP và NQ cắt nhau tại trung điểm O của mỗi đường </a:t>
                </a:r>
                <a:r>
                  <a:rPr lang="en-US" sz="1900">
                    <a:latin typeface="+mn-lt"/>
                    <a:ea typeface="Arial" panose="020B0604020202020204" pitchFamily="34" charset="0"/>
                    <a:cs typeface="Times New Roman" panose="02020603050405020304" pitchFamily="18" charset="0"/>
                  </a:rPr>
                  <a:t> </a:t>
                </a:r>
                <a14:m>
                  <m:oMath xmlns:m="http://schemas.openxmlformats.org/officeDocument/2006/math">
                    <m:r>
                      <a:rPr lang="nl-NL" sz="1900" i="0">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MNPQ là hình bình hành.</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mà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en-US"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0">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MNPQ</a:t>
                </a:r>
                <a:r>
                  <a:rPr lang="nl-NL" sz="1900">
                    <a:effectLst/>
                    <a:latin typeface="+mn-lt"/>
                    <a:ea typeface="Arial" panose="020B0604020202020204" pitchFamily="34" charset="0"/>
                    <a:cs typeface="Times New Roman" panose="02020603050405020304" pitchFamily="18" charset="0"/>
                  </a:rPr>
                  <a:t> là hình chữ nhật.</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Mà</a:t>
                </a:r>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en-US" sz="1900">
                    <a:effectLst/>
                    <a:latin typeface="+mn-lt"/>
                    <a:ea typeface="Arial" panose="020B0604020202020204" pitchFamily="34" charset="0"/>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Do đó MNPQ là hình vuông.</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62490" y="754376"/>
                <a:ext cx="8466601" cy="3754874"/>
              </a:xfrm>
              <a:prstGeom prst="rect">
                <a:avLst/>
              </a:prstGeom>
              <a:blipFill>
                <a:blip r:embed="rId2"/>
                <a:stretch>
                  <a:fillRect l="-720" b="-32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343652" y="385386"/>
            <a:ext cx="622571" cy="517750"/>
          </a:xfrm>
          <a:prstGeom prst="rect">
            <a:avLst/>
          </a:prstGeom>
        </p:spPr>
      </p:pic>
      <p:pic>
        <p:nvPicPr>
          <p:cNvPr id="12" name="Picture 11"/>
          <p:cNvPicPr>
            <a:picLocks noChangeAspect="1"/>
          </p:cNvPicPr>
          <p:nvPr/>
        </p:nvPicPr>
        <p:blipFill>
          <a:blip r:embed="rId4"/>
          <a:stretch>
            <a:fillRect/>
          </a:stretch>
        </p:blipFill>
        <p:spPr>
          <a:xfrm rot="18760850">
            <a:off x="8049903" y="4351288"/>
            <a:ext cx="748150" cy="826218"/>
          </a:xfrm>
          <a:prstGeom prst="rect">
            <a:avLst/>
          </a:prstGeom>
        </p:spPr>
      </p:pic>
    </p:spTree>
    <p:extLst>
      <p:ext uri="{BB962C8B-B14F-4D97-AF65-F5344CB8AC3E}">
        <p14:creationId xmlns:p14="http://schemas.microsoft.com/office/powerpoint/2010/main" val="28634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anim calcmode="lin" valueType="num">
                                      <p:cBhvr>
                                        <p:cTn id="38"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Effect transition="in" filter="barn(inVertical)">
                                      <p:cBhvr>
                                        <p:cTn id="4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2078607"/>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80342" y="1517540"/>
            <a:ext cx="2711112" cy="2068143"/>
            <a:chOff x="12644694" y="3479846"/>
            <a:chExt cx="5422223"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95028"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tập cuối </a:t>
              </a:r>
              <a:endParaRPr lang="en-US" sz="2000" b="1">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chương 3</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br>
              <a:rPr lang="en-US" sz="4200" b="1">
                <a:latin typeface="+mn-lt"/>
              </a:rPr>
            </a:br>
            <a:r>
              <a:rPr lang="vi-VN" sz="4200" b="1">
                <a:latin typeface="+mn-lt"/>
              </a:rPr>
              <a:t>ĐÃ CHÚ Ý LẮNG NGHE </a:t>
            </a:r>
            <a:br>
              <a:rPr lang="en-US" sz="4200" b="1">
                <a:latin typeface="+mn-lt"/>
              </a:rPr>
            </a:br>
            <a:r>
              <a:rPr lang="vi-VN" sz="4200" b="1">
                <a:latin typeface="+mn-lt"/>
              </a:rPr>
              <a:t>BÀI 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225360" y="58171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1483075" y="2051277"/>
                <a:ext cx="6593947" cy="1980286"/>
              </a:xfrm>
              <a:prstGeom prst="rect">
                <a:avLst/>
              </a:prstGeom>
            </p:spPr>
            <p:txBody>
              <a:bodyPr wrap="square">
                <a:spAutoFit/>
              </a:bodyPr>
              <a:lstStyle/>
              <a:p>
                <a:pPr algn="just">
                  <a:lnSpc>
                    <a:spcPct val="200000"/>
                  </a:lnSpc>
                </a:pPr>
                <a:r>
                  <a:rPr lang="en-US" sz="2000">
                    <a:latin typeface="+mn-lt"/>
                  </a:rPr>
                  <a:t>Trong tứ giác MNPQ, ta có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M</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N</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P</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Q</m:t>
                        </m:r>
                      </m:e>
                    </m:acc>
                    <m:r>
                      <a:rPr lang="en-US" sz="2000" b="0" i="0" kern="1200" smtClean="0">
                        <a:latin typeface="Cambria Math" panose="02040503050406030204" pitchFamily="18" charset="0"/>
                        <a:cs typeface="Arial" panose="020B0604020202020204" pitchFamily="34" charset="0"/>
                      </a:rPr>
                      <m:t>=360</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mn-lt"/>
                    <a:ea typeface="Arial" panose="020B0604020202020204" pitchFamily="34" charset="0"/>
                    <a:cs typeface="Times New Roman" panose="02020603050405020304" pitchFamily="18" charset="0"/>
                  </a:rPr>
                  <a:t>.</a:t>
                </a:r>
              </a:p>
              <a:p>
                <a:pPr algn="just">
                  <a:lnSpc>
                    <a:spcPct val="200000"/>
                  </a:lnSpc>
                </a:pPr>
                <a:r>
                  <a:rPr lang="en-US" sz="2000">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M</m:t>
                        </m:r>
                      </m:e>
                    </m:acc>
                    <m:r>
                      <a:rPr lang="en-US" sz="2000" b="0" i="1"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N</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P</m:t>
                        </m:r>
                      </m:e>
                    </m:acc>
                    <m:r>
                      <a:rPr lang="en-US" sz="2000" b="0" i="1" kern="1200" smtClean="0">
                        <a:latin typeface="Cambria Math" panose="02040503050406030204" pitchFamily="18" charset="0"/>
                        <a:cs typeface="Arial" panose="020B0604020202020204" pitchFamily="34" charset="0"/>
                      </a:rPr>
                      <m:t>=90</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mn-lt"/>
                    <a:ea typeface="Arial" panose="020B0604020202020204" pitchFamily="34" charset="0"/>
                    <a:cs typeface="Times New Roman" panose="02020603050405020304" pitchFamily="18" charset="0"/>
                  </a:rPr>
                  <a:t>, suy ra </a:t>
                </a:r>
                <a14:m>
                  <m:oMath xmlns:m="http://schemas.openxmlformats.org/officeDocument/2006/math">
                    <m:acc>
                      <m:accPr>
                        <m:chr m:val="̂"/>
                        <m:ctrlPr>
                          <a:rPr lang="vi-VN" sz="2000" i="1" kern="1200">
                            <a:latin typeface="Cambria Math" panose="02040503050406030204" pitchFamily="18" charset="0"/>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Q</m:t>
                        </m:r>
                      </m:e>
                    </m:acc>
                    <m:r>
                      <a:rPr lang="en-US" sz="2000" kern="1200">
                        <a:latin typeface="Cambria Math" panose="02040503050406030204" pitchFamily="18" charset="0"/>
                        <a:cs typeface="Arial" panose="020B0604020202020204" pitchFamily="34" charset="0"/>
                      </a:rPr>
                      <m:t>=</m:t>
                    </m:r>
                    <m:r>
                      <a:rPr lang="en-US" sz="2000" b="0" i="0" kern="1200" smtClean="0">
                        <a:latin typeface="Cambria Math" panose="02040503050406030204" pitchFamily="18" charset="0"/>
                        <a:cs typeface="Arial" panose="020B0604020202020204" pitchFamily="34" charset="0"/>
                      </a:rPr>
                      <m:t>9</m:t>
                    </m:r>
                    <m:r>
                      <a:rPr lang="en-US" sz="2000" kern="1200">
                        <a:latin typeface="Cambria Math" panose="02040503050406030204" pitchFamily="18" charset="0"/>
                        <a:cs typeface="Arial" panose="020B0604020202020204" pitchFamily="34" charset="0"/>
                      </a:rPr>
                      <m:t>0</m:t>
                    </m:r>
                    <m:r>
                      <a:rPr lang="en-US" sz="2000" i="1" kern="1200">
                        <a:latin typeface="Cambria Math" panose="02040503050406030204" pitchFamily="18" charset="0"/>
                        <a:ea typeface="Cambria Math" panose="02040503050406030204" pitchFamily="18" charset="0"/>
                        <a:cs typeface="Arial" panose="020B0604020202020204" pitchFamily="34" charset="0"/>
                      </a:rPr>
                      <m:t>°</m:t>
                    </m:r>
                  </m:oMath>
                </a14:m>
                <a:endParaRPr lang="en-US" sz="2000">
                  <a:effectLst/>
                  <a:latin typeface="+mn-lt"/>
                  <a:ea typeface="Arial" panose="020B0604020202020204" pitchFamily="34" charset="0"/>
                  <a:cs typeface="Times New Roman" panose="02020603050405020304" pitchFamily="18" charset="0"/>
                </a:endParaRPr>
              </a:p>
              <a:p>
                <a:pPr algn="just">
                  <a:lnSpc>
                    <a:spcPct val="200000"/>
                  </a:lnSpc>
                </a:pPr>
                <a:r>
                  <a:rPr lang="en-US" sz="2000">
                    <a:latin typeface="+mn-lt"/>
                    <a:ea typeface="Arial" panose="020B0604020202020204" pitchFamily="34" charset="0"/>
                    <a:cs typeface="Times New Roman" panose="02020603050405020304" pitchFamily="18" charset="0"/>
                  </a:rPr>
                  <a:t>Tứ giác MNPQ có bốn góc vuông nên là hình chữ nhật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83075" y="2051277"/>
                <a:ext cx="6593947" cy="1980286"/>
              </a:xfrm>
              <a:prstGeom prst="rect">
                <a:avLst/>
              </a:prstGeom>
              <a:blipFill>
                <a:blip r:embed="rId2"/>
                <a:stretch>
                  <a:fillRect l="-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83075" y="467389"/>
                <a:ext cx="7569643" cy="1028167"/>
              </a:xfrm>
              <a:prstGeom prst="rect">
                <a:avLst/>
              </a:prstGeom>
              <a:noFill/>
            </p:spPr>
            <p:txBody>
              <a:bodyPr wrap="square" rtlCol="0">
                <a:spAutoFit/>
              </a:bodyPr>
              <a:lstStyle/>
              <a:p>
                <a:pPr>
                  <a:lnSpc>
                    <a:spcPct val="150000"/>
                  </a:lnSpc>
                </a:pPr>
                <a:r>
                  <a:rPr lang="en-US" sz="2000"/>
                  <a:t>Cho tứ giác MNPQ có ba góc </a:t>
                </a:r>
                <a14:m>
                  <m:oMath xmlns:m="http://schemas.openxmlformats.org/officeDocument/2006/math">
                    <m:acc>
                      <m:accPr>
                        <m:chr m:val="̂"/>
                        <m:ctrlPr>
                          <a:rPr lang="vi-VN" sz="2000" i="1" kern="1200">
                            <a:latin typeface="Cambria Math" panose="02040503050406030204" pitchFamily="18" charset="0"/>
                            <a:ea typeface="+mn-ea"/>
                            <a:cs typeface="Arial" panose="020B0604020202020204" pitchFamily="34" charset="0"/>
                          </a:rPr>
                        </m:ctrlPr>
                      </m:accPr>
                      <m:e>
                        <m:r>
                          <m:rPr>
                            <m:sty m:val="p"/>
                          </m:rPr>
                          <a:rPr lang="en-US" sz="2000" b="0" i="0" kern="1200" smtClean="0">
                            <a:latin typeface="Cambria Math" panose="02040503050406030204" pitchFamily="18" charset="0"/>
                            <a:ea typeface="+mn-ea"/>
                            <a:cs typeface="Arial" panose="020B0604020202020204" pitchFamily="34" charset="0"/>
                          </a:rPr>
                          <m:t>M</m:t>
                        </m:r>
                      </m:e>
                    </m:acc>
                    <m:r>
                      <a:rPr lang="en-US" sz="2000" i="0" kern="1200">
                        <a:latin typeface="Cambria Math" panose="02040503050406030204" pitchFamily="18" charset="0"/>
                        <a:ea typeface="+mn-ea"/>
                        <a:cs typeface="Arial" panose="020B0604020202020204" pitchFamily="34" charset="0"/>
                      </a:rPr>
                      <m:t>, </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N</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panose="02040503050406030204" pitchFamily="18" charset="0"/>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P</m:t>
                        </m:r>
                      </m:e>
                    </m:acc>
                  </m:oMath>
                </a14:m>
                <a:r>
                  <a:rPr lang="en-US" sz="2000"/>
                  <a:t> vuông. Chứng minh MNPQ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1483075" y="467389"/>
                <a:ext cx="7569643" cy="1028167"/>
              </a:xfrm>
              <a:prstGeom prst="rect">
                <a:avLst/>
              </a:prstGeom>
              <a:blipFill>
                <a:blip r:embed="rId3"/>
                <a:stretch>
                  <a:fillRect l="-805" b="-4762"/>
                </a:stretch>
              </a:blipFill>
            </p:spPr>
            <p:txBody>
              <a:bodyPr/>
              <a:lstStyle/>
              <a:p>
                <a:r>
                  <a:rPr lang="en-US">
                    <a:noFill/>
                  </a:rPr>
                  <a:t> </a:t>
                </a:r>
              </a:p>
            </p:txBody>
          </p:sp>
        </mc:Fallback>
      </mc:AlternateContent>
      <p:sp>
        <p:nvSpPr>
          <p:cNvPr id="38" name="Rectangle 37"/>
          <p:cNvSpPr/>
          <p:nvPr/>
        </p:nvSpPr>
        <p:spPr>
          <a:xfrm>
            <a:off x="4403983" y="1527753"/>
            <a:ext cx="752129" cy="400110"/>
          </a:xfrm>
          <a:prstGeom prst="rect">
            <a:avLst/>
          </a:prstGeom>
        </p:spPr>
        <p:txBody>
          <a:bodyPr wrap="none">
            <a:spAutoFit/>
          </a:bodyPr>
          <a:lstStyle/>
          <a:p>
            <a:pPr lvl="0"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341396" y="3869332"/>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201999" y="1118803"/>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ĐKP</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1508957" y="1108666"/>
            <a:ext cx="3672972" cy="553998"/>
          </a:xfrm>
          <a:prstGeom prst="rect">
            <a:avLst/>
          </a:prstGeom>
        </p:spPr>
        <p:txBody>
          <a:bodyPr wrap="square">
            <a:spAutoFit/>
          </a:bodyPr>
          <a:lstStyle/>
          <a:p>
            <a:pPr>
              <a:lnSpc>
                <a:spcPct val="150000"/>
              </a:lnSpc>
            </a:pPr>
            <a:r>
              <a:rPr lang="en-US" sz="2000">
                <a:latin typeface="+mj-lt"/>
              </a:rPr>
              <a:t>Cho ABCD là hình chữ nhật.</a:t>
            </a:r>
          </a:p>
        </p:txBody>
      </p:sp>
      <p:grpSp>
        <p:nvGrpSpPr>
          <p:cNvPr id="124" name="Group 123"/>
          <p:cNvGrpSpPr/>
          <p:nvPr/>
        </p:nvGrpSpPr>
        <p:grpSpPr>
          <a:xfrm>
            <a:off x="8201100" y="4386801"/>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 name="Rectangle 126"/>
          <p:cNvSpPr/>
          <p:nvPr/>
        </p:nvSpPr>
        <p:spPr>
          <a:xfrm>
            <a:off x="450326" y="3111812"/>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128" name="Rectangle 127"/>
              <p:cNvSpPr/>
              <p:nvPr/>
            </p:nvSpPr>
            <p:spPr>
              <a:xfrm>
                <a:off x="1468412" y="3410000"/>
                <a:ext cx="4955988" cy="1579920"/>
              </a:xfrm>
              <a:prstGeom prst="rect">
                <a:avLst/>
              </a:prstGeom>
            </p:spPr>
            <p:txBody>
              <a:bodyPr wrap="square">
                <a:spAutoFit/>
              </a:bodyPr>
              <a:lstStyle/>
              <a:p>
                <a:pPr>
                  <a:lnSpc>
                    <a:spcPct val="150000"/>
                  </a:lnSpc>
                  <a:spcBef>
                    <a:spcPts val="200"/>
                  </a:spcBef>
                  <a:spcAft>
                    <a:spcPts val="200"/>
                  </a:spcAft>
                </a:pPr>
                <a:r>
                  <a:rPr lang="en-US" sz="2000">
                    <a:latin typeface="+mj-lt"/>
                    <a:ea typeface="Calibri" panose="020F0502020204030204" pitchFamily="34" charset="0"/>
                    <a:cs typeface="Times New Roman" panose="02020603050405020304" pitchFamily="18" charset="0"/>
                  </a:rPr>
                  <a:t>a) Ta có:</a:t>
                </a:r>
                <a:endParaRPr lang="en-US" sz="2000">
                  <a:effectLst/>
                  <a:latin typeface="+mj-lt"/>
                  <a:ea typeface="Arial" panose="020B0604020202020204" pitchFamily="34" charset="0"/>
                  <a:cs typeface="Times New Roman" panose="02020603050405020304" pitchFamily="18" charset="0"/>
                </a:endParaRPr>
              </a:p>
              <a:p>
                <a:pPr marL="342900" indent="-342900">
                  <a:lnSpc>
                    <a:spcPct val="150000"/>
                  </a:lnSpc>
                  <a:spcBef>
                    <a:spcPts val="200"/>
                  </a:spcBef>
                  <a:spcAft>
                    <a:spcPts val="200"/>
                  </a:spcAft>
                  <a:buFont typeface="Wingdings" panose="05000000000000000000" pitchFamily="2" charset="2"/>
                  <a:buChar char="§"/>
                </a:pP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CD</m:t>
                    </m:r>
                  </m:oMath>
                </a14:m>
                <a:endParaRPr lang="en-US" sz="2000">
                  <a:effectLst/>
                  <a:latin typeface="+mj-lt"/>
                  <a:ea typeface="Arial" panose="020B0604020202020204" pitchFamily="34" charset="0"/>
                  <a:cs typeface="Times New Roman" panose="02020603050405020304" pitchFamily="18" charset="0"/>
                </a:endParaRPr>
              </a:p>
              <a:p>
                <a:pPr marL="342900" indent="-342900">
                  <a:lnSpc>
                    <a:spcPct val="150000"/>
                  </a:lnSpc>
                  <a:spcBef>
                    <a:spcPts val="200"/>
                  </a:spcBef>
                  <a:spcAft>
                    <a:spcPts val="200"/>
                  </a:spcAft>
                  <a:buFont typeface="Wingdings" panose="05000000000000000000" pitchFamily="2" charset="2"/>
                  <a:buChar char="§"/>
                </a:pP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BC</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BC</m:t>
                    </m:r>
                  </m:oMath>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28" name="Rectangle 127"/>
              <p:cNvSpPr>
                <a:spLocks noRot="1" noChangeAspect="1" noMove="1" noResize="1" noEditPoints="1" noAdjustHandles="1" noChangeArrowheads="1" noChangeShapeType="1" noTextEdit="1"/>
              </p:cNvSpPr>
              <p:nvPr/>
            </p:nvSpPr>
            <p:spPr>
              <a:xfrm>
                <a:off x="1468412" y="3410000"/>
                <a:ext cx="4955988" cy="1579920"/>
              </a:xfrm>
              <a:prstGeom prst="rect">
                <a:avLst/>
              </a:prstGeom>
              <a:blipFill>
                <a:blip r:embed="rId2"/>
                <a:stretch>
                  <a:fillRect l="-1353" b="-1538"/>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20857579">
            <a:off x="68041" y="61615"/>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Rectangle 125"/>
          <p:cNvSpPr/>
          <p:nvPr/>
        </p:nvSpPr>
        <p:spPr>
          <a:xfrm>
            <a:off x="3827024" y="232219"/>
            <a:ext cx="1897495"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Tính chất</a:t>
            </a:r>
            <a:endParaRPr lang="en-US" sz="24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1508957" y="1597988"/>
            <a:ext cx="4551617" cy="1477328"/>
          </a:xfrm>
          <a:prstGeom prst="rect">
            <a:avLst/>
          </a:prstGeom>
        </p:spPr>
        <p:txBody>
          <a:bodyPr wrap="square">
            <a:spAutoFit/>
          </a:bodyPr>
          <a:lstStyle/>
          <a:p>
            <a:pPr lvl="0">
              <a:lnSpc>
                <a:spcPct val="150000"/>
              </a:lnSpc>
            </a:pPr>
            <a:r>
              <a:rPr lang="en-US" sz="2000"/>
              <a:t>a) Chứng minh AB // CD và AD // BC.</a:t>
            </a:r>
          </a:p>
          <a:p>
            <a:pPr lvl="0">
              <a:lnSpc>
                <a:spcPct val="150000"/>
              </a:lnSpc>
            </a:pPr>
            <a:r>
              <a:rPr lang="en-US" sz="2000"/>
              <a:t>b) Tam giác ABD và tam giác BAC có bằng nhau không? Vì sao?</a:t>
            </a:r>
          </a:p>
        </p:txBody>
      </p:sp>
      <p:grpSp>
        <p:nvGrpSpPr>
          <p:cNvPr id="129" name="Group 128"/>
          <p:cNvGrpSpPr/>
          <p:nvPr/>
        </p:nvGrpSpPr>
        <p:grpSpPr>
          <a:xfrm>
            <a:off x="6182296" y="1118803"/>
            <a:ext cx="2639130" cy="1769393"/>
            <a:chOff x="120650" y="2791736"/>
            <a:chExt cx="3277678" cy="2239549"/>
          </a:xfrm>
        </p:grpSpPr>
        <p:pic>
          <p:nvPicPr>
            <p:cNvPr id="132" name="Picture 131"/>
            <p:cNvPicPr>
              <a:picLocks noChangeAspect="1"/>
            </p:cNvPicPr>
            <p:nvPr/>
          </p:nvPicPr>
          <p:blipFill>
            <a:blip r:embed="rId4"/>
            <a:stretch>
              <a:fillRect/>
            </a:stretch>
          </p:blipFill>
          <p:spPr>
            <a:xfrm>
              <a:off x="449662" y="3138544"/>
              <a:ext cx="2694666" cy="1560711"/>
            </a:xfrm>
            <a:prstGeom prst="rect">
              <a:avLst/>
            </a:prstGeom>
          </p:spPr>
        </p:pic>
        <p:cxnSp>
          <p:nvCxnSpPr>
            <p:cNvPr id="134" name="Straight Connector 133"/>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20650" y="2791736"/>
              <a:ext cx="253999" cy="486948"/>
            </a:xfrm>
            <a:prstGeom prst="rect">
              <a:avLst/>
            </a:prstGeom>
            <a:noFill/>
          </p:spPr>
          <p:txBody>
            <a:bodyPr wrap="square" rtlCol="0">
              <a:spAutoFit/>
            </a:bodyPr>
            <a:lstStyle/>
            <a:p>
              <a:r>
                <a:rPr lang="en-US" sz="1900">
                  <a:solidFill>
                    <a:schemeClr val="tx1">
                      <a:lumMod val="75000"/>
                    </a:schemeClr>
                  </a:solidFill>
                </a:rPr>
                <a:t>A</a:t>
              </a:r>
            </a:p>
          </p:txBody>
        </p:sp>
        <p:sp>
          <p:nvSpPr>
            <p:cNvPr id="137" name="TextBox 136"/>
            <p:cNvSpPr txBox="1"/>
            <p:nvPr/>
          </p:nvSpPr>
          <p:spPr>
            <a:xfrm>
              <a:off x="3144329" y="2791736"/>
              <a:ext cx="253999" cy="486948"/>
            </a:xfrm>
            <a:prstGeom prst="rect">
              <a:avLst/>
            </a:prstGeom>
            <a:noFill/>
          </p:spPr>
          <p:txBody>
            <a:bodyPr wrap="square" rtlCol="0">
              <a:spAutoFit/>
            </a:bodyPr>
            <a:lstStyle/>
            <a:p>
              <a:r>
                <a:rPr lang="en-US" sz="1900">
                  <a:solidFill>
                    <a:schemeClr val="tx1">
                      <a:lumMod val="75000"/>
                    </a:schemeClr>
                  </a:solidFill>
                </a:rPr>
                <a:t>B</a:t>
              </a:r>
            </a:p>
          </p:txBody>
        </p:sp>
        <p:sp>
          <p:nvSpPr>
            <p:cNvPr id="138" name="TextBox 137"/>
            <p:cNvSpPr txBox="1"/>
            <p:nvPr/>
          </p:nvSpPr>
          <p:spPr>
            <a:xfrm>
              <a:off x="120650" y="4544337"/>
              <a:ext cx="253999" cy="486948"/>
            </a:xfrm>
            <a:prstGeom prst="rect">
              <a:avLst/>
            </a:prstGeom>
            <a:noFill/>
          </p:spPr>
          <p:txBody>
            <a:bodyPr wrap="square" rtlCol="0">
              <a:spAutoFit/>
            </a:bodyPr>
            <a:lstStyle/>
            <a:p>
              <a:r>
                <a:rPr lang="en-US" sz="1900">
                  <a:solidFill>
                    <a:schemeClr val="tx1">
                      <a:lumMod val="75000"/>
                    </a:schemeClr>
                  </a:solidFill>
                </a:rPr>
                <a:t>D</a:t>
              </a:r>
            </a:p>
          </p:txBody>
        </p:sp>
        <p:sp>
          <p:nvSpPr>
            <p:cNvPr id="154" name="TextBox 153"/>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grpSp>
      <p:sp>
        <p:nvSpPr>
          <p:cNvPr id="156" name="Rectangle 155"/>
          <p:cNvSpPr/>
          <p:nvPr/>
        </p:nvSpPr>
        <p:spPr>
          <a:xfrm>
            <a:off x="7105693" y="2720347"/>
            <a:ext cx="805029" cy="323165"/>
          </a:xfrm>
          <a:prstGeom prst="rect">
            <a:avLst/>
          </a:prstGeom>
        </p:spPr>
        <p:txBody>
          <a:bodyPr wrap="none">
            <a:spAutoFit/>
          </a:bodyPr>
          <a:lstStyle/>
          <a:p>
            <a:r>
              <a:rPr lang="vi-VN" sz="1500" i="1" kern="1200">
                <a:solidFill>
                  <a:schemeClr val="tx1">
                    <a:lumMod val="75000"/>
                  </a:schemeClr>
                </a:solidFill>
                <a:latin typeface="Arial" panose="020B0604020202020204" pitchFamily="34" charset="0"/>
                <a:ea typeface="+mn-ea"/>
                <a:cs typeface="Arial" panose="020B0604020202020204" pitchFamily="34" charset="0"/>
              </a:rPr>
              <a:t>Hình </a:t>
            </a:r>
            <a:r>
              <a:rPr lang="en-US" sz="1500" i="1" kern="1200">
                <a:solidFill>
                  <a:schemeClr val="tx1">
                    <a:lumMod val="75000"/>
                  </a:schemeClr>
                </a:solidFill>
                <a:latin typeface="Arial" panose="020B0604020202020204" pitchFamily="34" charset="0"/>
                <a:ea typeface="+mn-ea"/>
                <a:cs typeface="Arial" panose="020B0604020202020204" pitchFamily="34" charset="0"/>
              </a:rPr>
              <a:t>2</a:t>
            </a:r>
            <a:r>
              <a:rPr lang="vi-VN" sz="1500" i="1" kern="1200">
                <a:solidFill>
                  <a:schemeClr val="tx1">
                    <a:lumMod val="75000"/>
                  </a:schemeClr>
                </a:solidFill>
                <a:latin typeface="Arial" panose="020B0604020202020204" pitchFamily="34" charset="0"/>
                <a:ea typeface="+mn-ea"/>
                <a:cs typeface="Arial" panose="020B0604020202020204" pitchFamily="34" charset="0"/>
              </a:rPr>
              <a:t> </a:t>
            </a:r>
            <a:endParaRPr lang="en-US" sz="1500" i="1">
              <a:solidFill>
                <a:schemeClr val="tx1">
                  <a:lumMod val="75000"/>
                </a:schemeClr>
              </a:solidFill>
            </a:endParaRPr>
          </a:p>
        </p:txBody>
      </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anim calcmode="lin" valueType="num">
                                      <p:cBhvr>
                                        <p:cTn id="25" dur="500" fill="hold"/>
                                        <p:tgtEl>
                                          <p:spTgt spid="129"/>
                                        </p:tgtEl>
                                        <p:attrNameLst>
                                          <p:attrName>ppt_x</p:attrName>
                                        </p:attrNameLst>
                                      </p:cBhvr>
                                      <p:tavLst>
                                        <p:tav tm="0">
                                          <p:val>
                                            <p:strVal val="#ppt_x"/>
                                          </p:val>
                                        </p:tav>
                                        <p:tav tm="100000">
                                          <p:val>
                                            <p:strVal val="#ppt_x"/>
                                          </p:val>
                                        </p:tav>
                                      </p:tavLst>
                                    </p:anim>
                                    <p:anim calcmode="lin" valueType="num">
                                      <p:cBhvr>
                                        <p:cTn id="26" dur="500" fill="hold"/>
                                        <p:tgtEl>
                                          <p:spTgt spid="1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anim calcmode="lin" valueType="num">
                                      <p:cBhvr>
                                        <p:cTn id="35" dur="500" fill="hold"/>
                                        <p:tgtEl>
                                          <p:spTgt spid="156"/>
                                        </p:tgtEl>
                                        <p:attrNameLst>
                                          <p:attrName>ppt_x</p:attrName>
                                        </p:attrNameLst>
                                      </p:cBhvr>
                                      <p:tavLst>
                                        <p:tav tm="0">
                                          <p:val>
                                            <p:strVal val="#ppt_x"/>
                                          </p:val>
                                        </p:tav>
                                        <p:tav tm="100000">
                                          <p:val>
                                            <p:strVal val="#ppt_x"/>
                                          </p:val>
                                        </p:tav>
                                      </p:tavLst>
                                    </p:anim>
                                    <p:anim calcmode="lin" valueType="num">
                                      <p:cBhvr>
                                        <p:cTn id="36" dur="5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randombar(horizontal)">
                                      <p:cBhvr>
                                        <p:cTn id="41" dur="500"/>
                                        <p:tgtEl>
                                          <p:spTgt spid="1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wipe(left)">
                                      <p:cBhvr>
                                        <p:cTn id="4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126" grpId="0" animBg="1"/>
      <p:bldP spid="2" grpId="0"/>
      <p:bldP spid="156"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1983</TotalTime>
  <Words>4743</Words>
  <Application>Microsoft Office PowerPoint</Application>
  <PresentationFormat>On-screen Show (16:9)</PresentationFormat>
  <Paragraphs>495</Paragraphs>
  <Slides>76</Slides>
  <Notes>43</Notes>
  <HiddenSlides>0</HiddenSlides>
  <MMClips>21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76</vt:i4>
      </vt:variant>
    </vt:vector>
  </HeadingPairs>
  <TitlesOfParts>
    <vt:vector size="93" baseType="lpstr">
      <vt:lpstr>Raleway Black</vt:lpstr>
      <vt:lpstr>Roboto</vt:lpstr>
      <vt:lpstr>Calibri</vt:lpstr>
      <vt:lpstr>Arial</vt:lpstr>
      <vt:lpstr>Bad Script</vt:lpstr>
      <vt:lpstr>Raleway Medium</vt:lpstr>
      <vt:lpstr>Wingdings</vt:lpstr>
      <vt:lpstr>Roboto Condensed Light</vt:lpstr>
      <vt:lpstr>Anaheim</vt:lpstr>
      <vt:lpstr>Elsie</vt:lpstr>
      <vt:lpstr>Cambria Math</vt:lpstr>
      <vt:lpstr>Raleway</vt:lpstr>
      <vt:lpstr>Calibri Light</vt:lpstr>
      <vt:lpstr>等线 Light</vt:lpstr>
      <vt:lpstr>Mathematics Subject for High School - 9th Grade: Algebra II Infographics by Slidesgo</vt:lpstr>
      <vt:lpstr>1_Office 主题​​</vt:lpstr>
      <vt:lpstr>1_Office Theme</vt:lpstr>
      <vt:lpstr>CHÀO MỪNG CÁC EM  ĐẾN VỚI TIẾT HỌC HÔM NAY!</vt:lpstr>
      <vt:lpstr>KHỞI ĐỘNG</vt:lpstr>
      <vt:lpstr>BÀI 5: HÌNH CHỮ NHẬT – HÌNH VUÔNG </vt:lpstr>
      <vt:lpstr>NỘI DUNG BÀI HỌC</vt:lpstr>
      <vt:lpstr>PowerPoint Presentation</vt:lpstr>
      <vt:lpstr>PowerPoint Presentation</vt:lpstr>
      <vt:lpstr>KẾT LUẬN</vt:lpstr>
      <vt:lpstr>Ví dụ 1:</vt:lpstr>
      <vt:lpstr>PowerPoint Presentation</vt:lpstr>
      <vt:lpstr>PowerPoint Presentation</vt:lpstr>
      <vt:lpstr>KẾT LUẬN</vt:lpstr>
      <vt:lpstr>PowerPoint Presentation</vt:lpstr>
      <vt:lpstr>PowerPoint Presentation</vt:lpstr>
      <vt:lpstr>PowerPoint Presentation</vt:lpstr>
      <vt:lpstr>Chú ý</vt:lpstr>
      <vt:lpstr>PowerPoint Presentation</vt:lpstr>
      <vt:lpstr>PowerPoint Presentation</vt:lpstr>
      <vt:lpstr>PowerPoint Presentation</vt:lpstr>
      <vt:lpstr>PowerPoint Presentation</vt:lpstr>
      <vt:lpstr>PowerPoint Presentation</vt:lpstr>
      <vt:lpstr>KẾT LUẬN</vt:lpstr>
      <vt:lpstr>PowerPoint Presentation</vt:lpstr>
      <vt:lpstr>Ví dụ 3:</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Ví dụ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hien nguyen</cp:lastModifiedBy>
  <cp:revision>101</cp:revision>
  <dcterms:modified xsi:type="dcterms:W3CDTF">2024-07-01T09:57:22Z</dcterms:modified>
</cp:coreProperties>
</file>