
<file path=[Content_Types].xml><?xml version="1.0" encoding="utf-8"?>
<Types xmlns="http://schemas.openxmlformats.org/package/2006/content-types">
  <Default Extension="png" ContentType="image/png"/>
  <Default Extension="mp3" ContentType="audio/mpe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7" r:id="rId3"/>
  </p:sldMasterIdLst>
  <p:notesMasterIdLst>
    <p:notesMasterId r:id="rId75"/>
  </p:notesMasterIdLst>
  <p:sldIdLst>
    <p:sldId id="256" r:id="rId4"/>
    <p:sldId id="259" r:id="rId5"/>
    <p:sldId id="257" r:id="rId6"/>
    <p:sldId id="318" r:id="rId7"/>
    <p:sldId id="262" r:id="rId8"/>
    <p:sldId id="263" r:id="rId9"/>
    <p:sldId id="410" r:id="rId10"/>
    <p:sldId id="405" r:id="rId11"/>
    <p:sldId id="428" r:id="rId12"/>
    <p:sldId id="429" r:id="rId13"/>
    <p:sldId id="266" r:id="rId14"/>
    <p:sldId id="316" r:id="rId15"/>
    <p:sldId id="430" r:id="rId16"/>
    <p:sldId id="322" r:id="rId17"/>
    <p:sldId id="431" r:id="rId18"/>
    <p:sldId id="433" r:id="rId19"/>
    <p:sldId id="306" r:id="rId20"/>
    <p:sldId id="307" r:id="rId21"/>
    <p:sldId id="406" r:id="rId22"/>
    <p:sldId id="435" r:id="rId23"/>
    <p:sldId id="312" r:id="rId24"/>
    <p:sldId id="342" r:id="rId25"/>
    <p:sldId id="409" r:id="rId26"/>
    <p:sldId id="346" r:id="rId27"/>
    <p:sldId id="417" r:id="rId28"/>
    <p:sldId id="436" r:id="rId29"/>
    <p:sldId id="437" r:id="rId30"/>
    <p:sldId id="438" r:id="rId31"/>
    <p:sldId id="413" r:id="rId32"/>
    <p:sldId id="411" r:id="rId33"/>
    <p:sldId id="440" r:id="rId34"/>
    <p:sldId id="441" r:id="rId35"/>
    <p:sldId id="414" r:id="rId36"/>
    <p:sldId id="412" r:id="rId37"/>
    <p:sldId id="419" r:id="rId38"/>
    <p:sldId id="442" r:id="rId39"/>
    <p:sldId id="418" r:id="rId40"/>
    <p:sldId id="443" r:id="rId41"/>
    <p:sldId id="447" r:id="rId42"/>
    <p:sldId id="448" r:id="rId43"/>
    <p:sldId id="292" r:id="rId44"/>
    <p:sldId id="466" r:id="rId45"/>
    <p:sldId id="468" r:id="rId46"/>
    <p:sldId id="479" r:id="rId47"/>
    <p:sldId id="480" r:id="rId48"/>
    <p:sldId id="481" r:id="rId49"/>
    <p:sldId id="482" r:id="rId50"/>
    <p:sldId id="478" r:id="rId51"/>
    <p:sldId id="276" r:id="rId52"/>
    <p:sldId id="449" r:id="rId53"/>
    <p:sldId id="450" r:id="rId54"/>
    <p:sldId id="451" r:id="rId55"/>
    <p:sldId id="349" r:id="rId56"/>
    <p:sldId id="452" r:id="rId57"/>
    <p:sldId id="425" r:id="rId58"/>
    <p:sldId id="453" r:id="rId59"/>
    <p:sldId id="454" r:id="rId60"/>
    <p:sldId id="455" r:id="rId61"/>
    <p:sldId id="337" r:id="rId62"/>
    <p:sldId id="398" r:id="rId63"/>
    <p:sldId id="456" r:id="rId64"/>
    <p:sldId id="457" r:id="rId65"/>
    <p:sldId id="459" r:id="rId66"/>
    <p:sldId id="460" r:id="rId67"/>
    <p:sldId id="461" r:id="rId68"/>
    <p:sldId id="462" r:id="rId69"/>
    <p:sldId id="463" r:id="rId70"/>
    <p:sldId id="278" r:id="rId71"/>
    <p:sldId id="465" r:id="rId72"/>
    <p:sldId id="303" r:id="rId73"/>
    <p:sldId id="338" r:id="rId74"/>
  </p:sldIdLst>
  <p:sldSz cx="18288000" cy="10287000"/>
  <p:notesSz cx="6858000" cy="9144000"/>
  <p:embeddedFontLst>
    <p:embeddedFont>
      <p:font typeface="Cambria Math" panose="02040503050406030204" pitchFamily="18" charset="0"/>
      <p:regular r:id="rId76"/>
    </p:embeddedFont>
    <p:embeddedFont>
      <p:font typeface="Calibri Light" panose="020F0302020204030204" pitchFamily="34" charset="0"/>
      <p:regular r:id="rId77"/>
      <p:italic r:id="rId78"/>
    </p:embeddedFont>
    <p:embeddedFont>
      <p:font typeface="Calibri" panose="020F0502020204030204" pitchFamily="34" charset="0"/>
      <p:regular r:id="rId79"/>
      <p:bold r:id="rId80"/>
      <p:italic r:id="rId81"/>
      <p:boldItalic r:id="rId8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5A9E"/>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14" autoAdjust="0"/>
    <p:restoredTop sz="94622" autoAdjust="0"/>
  </p:normalViewPr>
  <p:slideViewPr>
    <p:cSldViewPr>
      <p:cViewPr varScale="1">
        <p:scale>
          <a:sx n="40" d="100"/>
          <a:sy n="40" d="100"/>
        </p:scale>
        <p:origin x="244"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font" Target="fonts/font1.fntdata"/><Relationship Id="rId84"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font" Target="fonts/font4.fntdata"/><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font" Target="fonts/font7.fntdata"/><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font" Target="fonts/font2.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font" Target="fonts/font5.fntdata"/><Relationship Id="rId85"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notesMaster" Target="notesMasters/notesMaster1.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font" Target="fonts/font3.fntdata"/><Relationship Id="rId81" Type="http://schemas.openxmlformats.org/officeDocument/2006/relationships/font" Target="fonts/font6.fntdata"/><Relationship Id="rId86"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ACD7EC-8160-4F6F-8B91-FAB4358242AE}" type="datetimeFigureOut">
              <a:rPr lang="en-US" smtClean="0"/>
              <a:t>9/26/2023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BCA1D0-31EE-4614-BDCE-338CB48A6983}" type="slidenum">
              <a:rPr lang="en-US" smtClean="0"/>
              <a:t>‹#›</a:t>
            </a:fld>
            <a:endParaRPr lang="en-US"/>
          </a:p>
        </p:txBody>
      </p:sp>
    </p:spTree>
    <p:extLst>
      <p:ext uri="{BB962C8B-B14F-4D97-AF65-F5344CB8AC3E}">
        <p14:creationId xmlns:p14="http://schemas.microsoft.com/office/powerpoint/2010/main" val="27947819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0"/>
        <p:cNvGrpSpPr/>
        <p:nvPr/>
      </p:nvGrpSpPr>
      <p:grpSpPr>
        <a:xfrm>
          <a:off x="0" y="0"/>
          <a:ext cx="0" cy="0"/>
          <a:chOff x="0" y="0"/>
          <a:chExt cx="0" cy="0"/>
        </a:xfrm>
      </p:grpSpPr>
      <p:sp>
        <p:nvSpPr>
          <p:cNvPr id="2121" name="Google Shape;2121;g132c0d347fb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2" name="Google Shape;2122;g132c0d347fb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716647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3"/>
        <p:cNvGrpSpPr/>
        <p:nvPr/>
      </p:nvGrpSpPr>
      <p:grpSpPr>
        <a:xfrm>
          <a:off x="0" y="0"/>
          <a:ext cx="0" cy="0"/>
          <a:chOff x="0" y="0"/>
          <a:chExt cx="0" cy="0"/>
        </a:xfrm>
      </p:grpSpPr>
      <p:sp>
        <p:nvSpPr>
          <p:cNvPr id="2104" name="Google Shape;2104;g132c0d347fb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5" name="Google Shape;2105;g132c0d347fb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41109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3"/>
        <p:cNvGrpSpPr/>
        <p:nvPr/>
      </p:nvGrpSpPr>
      <p:grpSpPr>
        <a:xfrm>
          <a:off x="0" y="0"/>
          <a:ext cx="0" cy="0"/>
          <a:chOff x="0" y="0"/>
          <a:chExt cx="0" cy="0"/>
        </a:xfrm>
      </p:grpSpPr>
      <p:sp>
        <p:nvSpPr>
          <p:cNvPr id="2104" name="Google Shape;2104;g132c0d347fb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5" name="Google Shape;2105;g132c0d347fb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8602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3"/>
        <p:cNvGrpSpPr/>
        <p:nvPr/>
      </p:nvGrpSpPr>
      <p:grpSpPr>
        <a:xfrm>
          <a:off x="0" y="0"/>
          <a:ext cx="0" cy="0"/>
          <a:chOff x="0" y="0"/>
          <a:chExt cx="0" cy="0"/>
        </a:xfrm>
      </p:grpSpPr>
      <p:sp>
        <p:nvSpPr>
          <p:cNvPr id="2104" name="Google Shape;2104;g132c0d347fb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5" name="Google Shape;2105;g132c0d347fb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722922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0"/>
        <p:cNvGrpSpPr/>
        <p:nvPr/>
      </p:nvGrpSpPr>
      <p:grpSpPr>
        <a:xfrm>
          <a:off x="0" y="0"/>
          <a:ext cx="0" cy="0"/>
          <a:chOff x="0" y="0"/>
          <a:chExt cx="0" cy="0"/>
        </a:xfrm>
      </p:grpSpPr>
      <p:sp>
        <p:nvSpPr>
          <p:cNvPr id="2121" name="Google Shape;2121;g132c0d347fb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2" name="Google Shape;2122;g132c0d347fb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30908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0"/>
        <p:cNvGrpSpPr/>
        <p:nvPr/>
      </p:nvGrpSpPr>
      <p:grpSpPr>
        <a:xfrm>
          <a:off x="0" y="0"/>
          <a:ext cx="0" cy="0"/>
          <a:chOff x="0" y="0"/>
          <a:chExt cx="0" cy="0"/>
        </a:xfrm>
      </p:grpSpPr>
      <p:sp>
        <p:nvSpPr>
          <p:cNvPr id="2121" name="Google Shape;2121;g132c0d347fb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2" name="Google Shape;2122;g132c0d347fb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316087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7"/>
        <p:cNvGrpSpPr/>
        <p:nvPr/>
      </p:nvGrpSpPr>
      <p:grpSpPr>
        <a:xfrm>
          <a:off x="0" y="0"/>
          <a:ext cx="0" cy="0"/>
          <a:chOff x="0" y="0"/>
          <a:chExt cx="0" cy="0"/>
        </a:xfrm>
      </p:grpSpPr>
      <p:sp>
        <p:nvSpPr>
          <p:cNvPr id="2188" name="Google Shape;2188;g131cd8db3ce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9" name="Google Shape;2189;g131cd8db3ce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510372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3"/>
        <p:cNvGrpSpPr/>
        <p:nvPr/>
      </p:nvGrpSpPr>
      <p:grpSpPr>
        <a:xfrm>
          <a:off x="0" y="0"/>
          <a:ext cx="0" cy="0"/>
          <a:chOff x="0" y="0"/>
          <a:chExt cx="0" cy="0"/>
        </a:xfrm>
      </p:grpSpPr>
      <p:sp>
        <p:nvSpPr>
          <p:cNvPr id="2104" name="Google Shape;2104;g132c0d347fb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5" name="Google Shape;2105;g132c0d347fb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488325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3"/>
        <p:cNvGrpSpPr/>
        <p:nvPr/>
      </p:nvGrpSpPr>
      <p:grpSpPr>
        <a:xfrm>
          <a:off x="0" y="0"/>
          <a:ext cx="0" cy="0"/>
          <a:chOff x="0" y="0"/>
          <a:chExt cx="0" cy="0"/>
        </a:xfrm>
      </p:grpSpPr>
      <p:sp>
        <p:nvSpPr>
          <p:cNvPr id="2104" name="Google Shape;2104;g132c0d347fb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5" name="Google Shape;2105;g132c0d347fb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180595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3"/>
        <p:cNvGrpSpPr/>
        <p:nvPr/>
      </p:nvGrpSpPr>
      <p:grpSpPr>
        <a:xfrm>
          <a:off x="0" y="0"/>
          <a:ext cx="0" cy="0"/>
          <a:chOff x="0" y="0"/>
          <a:chExt cx="0" cy="0"/>
        </a:xfrm>
      </p:grpSpPr>
      <p:sp>
        <p:nvSpPr>
          <p:cNvPr id="2104" name="Google Shape;2104;g132c0d347fb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5" name="Google Shape;2105;g132c0d347fb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633872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6"/>
        <p:cNvGrpSpPr/>
        <p:nvPr/>
      </p:nvGrpSpPr>
      <p:grpSpPr>
        <a:xfrm>
          <a:off x="0" y="0"/>
          <a:ext cx="0" cy="0"/>
          <a:chOff x="0" y="0"/>
          <a:chExt cx="0" cy="0"/>
        </a:xfrm>
      </p:grpSpPr>
      <p:sp>
        <p:nvSpPr>
          <p:cNvPr id="2227" name="Google Shape;2227;g131cd8db3ce_0_1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8" name="Google Shape;2228;g131cd8db3ce_0_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0382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6"/>
        <p:cNvGrpSpPr/>
        <p:nvPr/>
      </p:nvGrpSpPr>
      <p:grpSpPr>
        <a:xfrm>
          <a:off x="0" y="0"/>
          <a:ext cx="0" cy="0"/>
          <a:chOff x="0" y="0"/>
          <a:chExt cx="0" cy="0"/>
        </a:xfrm>
      </p:grpSpPr>
      <p:sp>
        <p:nvSpPr>
          <p:cNvPr id="2227" name="Google Shape;2227;g131cd8db3ce_0_1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8" name="Google Shape;2228;g131cd8db3ce_0_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67906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6"/>
        <p:cNvGrpSpPr/>
        <p:nvPr/>
      </p:nvGrpSpPr>
      <p:grpSpPr>
        <a:xfrm>
          <a:off x="0" y="0"/>
          <a:ext cx="0" cy="0"/>
          <a:chOff x="0" y="0"/>
          <a:chExt cx="0" cy="0"/>
        </a:xfrm>
      </p:grpSpPr>
      <p:sp>
        <p:nvSpPr>
          <p:cNvPr id="2227" name="Google Shape;2227;g131cd8db3ce_0_1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8" name="Google Shape;2228;g131cd8db3ce_0_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004587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3"/>
        <p:cNvGrpSpPr/>
        <p:nvPr/>
      </p:nvGrpSpPr>
      <p:grpSpPr>
        <a:xfrm>
          <a:off x="0" y="0"/>
          <a:ext cx="0" cy="0"/>
          <a:chOff x="0" y="0"/>
          <a:chExt cx="0" cy="0"/>
        </a:xfrm>
      </p:grpSpPr>
      <p:sp>
        <p:nvSpPr>
          <p:cNvPr id="2104" name="Google Shape;2104;g132c0d347fb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5" name="Google Shape;2105;g132c0d347fb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2919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6"/>
        <p:cNvGrpSpPr/>
        <p:nvPr/>
      </p:nvGrpSpPr>
      <p:grpSpPr>
        <a:xfrm>
          <a:off x="0" y="0"/>
          <a:ext cx="0" cy="0"/>
          <a:chOff x="0" y="0"/>
          <a:chExt cx="0" cy="0"/>
        </a:xfrm>
      </p:grpSpPr>
      <p:sp>
        <p:nvSpPr>
          <p:cNvPr id="2227" name="Google Shape;2227;g131cd8db3ce_0_1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8" name="Google Shape;2228;g131cd8db3ce_0_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726506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3"/>
        <p:cNvGrpSpPr/>
        <p:nvPr/>
      </p:nvGrpSpPr>
      <p:grpSpPr>
        <a:xfrm>
          <a:off x="0" y="0"/>
          <a:ext cx="0" cy="0"/>
          <a:chOff x="0" y="0"/>
          <a:chExt cx="0" cy="0"/>
        </a:xfrm>
      </p:grpSpPr>
      <p:sp>
        <p:nvSpPr>
          <p:cNvPr id="2104" name="Google Shape;2104;g132c0d347fb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5" name="Google Shape;2105;g132c0d347fb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34651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3"/>
        <p:cNvGrpSpPr/>
        <p:nvPr/>
      </p:nvGrpSpPr>
      <p:grpSpPr>
        <a:xfrm>
          <a:off x="0" y="0"/>
          <a:ext cx="0" cy="0"/>
          <a:chOff x="0" y="0"/>
          <a:chExt cx="0" cy="0"/>
        </a:xfrm>
      </p:grpSpPr>
      <p:sp>
        <p:nvSpPr>
          <p:cNvPr id="2104" name="Google Shape;2104;g132c0d347fb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5" name="Google Shape;2105;g132c0d347fb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902724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3"/>
        <p:cNvGrpSpPr/>
        <p:nvPr/>
      </p:nvGrpSpPr>
      <p:grpSpPr>
        <a:xfrm>
          <a:off x="0" y="0"/>
          <a:ext cx="0" cy="0"/>
          <a:chOff x="0" y="0"/>
          <a:chExt cx="0" cy="0"/>
        </a:xfrm>
      </p:grpSpPr>
      <p:sp>
        <p:nvSpPr>
          <p:cNvPr id="2104" name="Google Shape;2104;g132c0d347fb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5" name="Google Shape;2105;g132c0d347fb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243252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3"/>
        <p:cNvGrpSpPr/>
        <p:nvPr/>
      </p:nvGrpSpPr>
      <p:grpSpPr>
        <a:xfrm>
          <a:off x="0" y="0"/>
          <a:ext cx="0" cy="0"/>
          <a:chOff x="0" y="0"/>
          <a:chExt cx="0" cy="0"/>
        </a:xfrm>
      </p:grpSpPr>
      <p:sp>
        <p:nvSpPr>
          <p:cNvPr id="2104" name="Google Shape;2104;g132c0d347fb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5" name="Google Shape;2105;g132c0d347fb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821738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7"/>
        <p:cNvGrpSpPr/>
        <p:nvPr/>
      </p:nvGrpSpPr>
      <p:grpSpPr>
        <a:xfrm>
          <a:off x="0" y="0"/>
          <a:ext cx="0" cy="0"/>
          <a:chOff x="0" y="0"/>
          <a:chExt cx="0" cy="0"/>
        </a:xfrm>
      </p:grpSpPr>
      <p:sp>
        <p:nvSpPr>
          <p:cNvPr id="2188" name="Google Shape;2188;g131cd8db3ce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9" name="Google Shape;2189;g131cd8db3ce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230894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3"/>
        <p:cNvGrpSpPr/>
        <p:nvPr/>
      </p:nvGrpSpPr>
      <p:grpSpPr>
        <a:xfrm>
          <a:off x="0" y="0"/>
          <a:ext cx="0" cy="0"/>
          <a:chOff x="0" y="0"/>
          <a:chExt cx="0" cy="0"/>
        </a:xfrm>
      </p:grpSpPr>
      <p:sp>
        <p:nvSpPr>
          <p:cNvPr id="2104" name="Google Shape;2104;g132c0d347fb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5" name="Google Shape;2105;g132c0d347fb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87552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3"/>
        <p:cNvGrpSpPr/>
        <p:nvPr/>
      </p:nvGrpSpPr>
      <p:grpSpPr>
        <a:xfrm>
          <a:off x="0" y="0"/>
          <a:ext cx="0" cy="0"/>
          <a:chOff x="0" y="0"/>
          <a:chExt cx="0" cy="0"/>
        </a:xfrm>
      </p:grpSpPr>
      <p:sp>
        <p:nvSpPr>
          <p:cNvPr id="2104" name="Google Shape;2104;g132c0d347fb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5" name="Google Shape;2105;g132c0d347fb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2414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7"/>
        <p:cNvGrpSpPr/>
        <p:nvPr/>
      </p:nvGrpSpPr>
      <p:grpSpPr>
        <a:xfrm>
          <a:off x="0" y="0"/>
          <a:ext cx="0" cy="0"/>
          <a:chOff x="0" y="0"/>
          <a:chExt cx="0" cy="0"/>
        </a:xfrm>
      </p:grpSpPr>
      <p:sp>
        <p:nvSpPr>
          <p:cNvPr id="2188" name="Google Shape;2188;g131cd8db3ce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9" name="Google Shape;2189;g131cd8db3ce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6464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3"/>
        <p:cNvGrpSpPr/>
        <p:nvPr/>
      </p:nvGrpSpPr>
      <p:grpSpPr>
        <a:xfrm>
          <a:off x="0" y="0"/>
          <a:ext cx="0" cy="0"/>
          <a:chOff x="0" y="0"/>
          <a:chExt cx="0" cy="0"/>
        </a:xfrm>
      </p:grpSpPr>
      <p:sp>
        <p:nvSpPr>
          <p:cNvPr id="2104" name="Google Shape;2104;g132c0d347fb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5" name="Google Shape;2105;g132c0d347fb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089141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6"/>
        <p:cNvGrpSpPr/>
        <p:nvPr/>
      </p:nvGrpSpPr>
      <p:grpSpPr>
        <a:xfrm>
          <a:off x="0" y="0"/>
          <a:ext cx="0" cy="0"/>
          <a:chOff x="0" y="0"/>
          <a:chExt cx="0" cy="0"/>
        </a:xfrm>
      </p:grpSpPr>
      <p:sp>
        <p:nvSpPr>
          <p:cNvPr id="2227" name="Google Shape;2227;g131cd8db3ce_0_1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8" name="Google Shape;2228;g131cd8db3ce_0_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47879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3"/>
        <p:cNvGrpSpPr/>
        <p:nvPr/>
      </p:nvGrpSpPr>
      <p:grpSpPr>
        <a:xfrm>
          <a:off x="0" y="0"/>
          <a:ext cx="0" cy="0"/>
          <a:chOff x="0" y="0"/>
          <a:chExt cx="0" cy="0"/>
        </a:xfrm>
      </p:grpSpPr>
      <p:sp>
        <p:nvSpPr>
          <p:cNvPr id="2104" name="Google Shape;2104;g132c0d347fb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5" name="Google Shape;2105;g132c0d347fb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083918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0"/>
        <p:cNvGrpSpPr/>
        <p:nvPr/>
      </p:nvGrpSpPr>
      <p:grpSpPr>
        <a:xfrm>
          <a:off x="0" y="0"/>
          <a:ext cx="0" cy="0"/>
          <a:chOff x="0" y="0"/>
          <a:chExt cx="0" cy="0"/>
        </a:xfrm>
      </p:grpSpPr>
      <p:sp>
        <p:nvSpPr>
          <p:cNvPr id="2121" name="Google Shape;2121;g132c0d347fb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2" name="Google Shape;2122;g132c0d347fb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12139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0"/>
        <p:cNvGrpSpPr/>
        <p:nvPr/>
      </p:nvGrpSpPr>
      <p:grpSpPr>
        <a:xfrm>
          <a:off x="0" y="0"/>
          <a:ext cx="0" cy="0"/>
          <a:chOff x="0" y="0"/>
          <a:chExt cx="0" cy="0"/>
        </a:xfrm>
      </p:grpSpPr>
      <p:sp>
        <p:nvSpPr>
          <p:cNvPr id="2121" name="Google Shape;2121;g132c0d347fb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2" name="Google Shape;2122;g132c0d347fb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16231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0"/>
        <p:cNvGrpSpPr/>
        <p:nvPr/>
      </p:nvGrpSpPr>
      <p:grpSpPr>
        <a:xfrm>
          <a:off x="0" y="0"/>
          <a:ext cx="0" cy="0"/>
          <a:chOff x="0" y="0"/>
          <a:chExt cx="0" cy="0"/>
        </a:xfrm>
      </p:grpSpPr>
      <p:sp>
        <p:nvSpPr>
          <p:cNvPr id="2121" name="Google Shape;2121;g132c0d347fb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2" name="Google Shape;2122;g132c0d347fb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267835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0"/>
        <p:cNvGrpSpPr/>
        <p:nvPr/>
      </p:nvGrpSpPr>
      <p:grpSpPr>
        <a:xfrm>
          <a:off x="0" y="0"/>
          <a:ext cx="0" cy="0"/>
          <a:chOff x="0" y="0"/>
          <a:chExt cx="0" cy="0"/>
        </a:xfrm>
      </p:grpSpPr>
      <p:sp>
        <p:nvSpPr>
          <p:cNvPr id="2121" name="Google Shape;2121;g132c0d347fb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2" name="Google Shape;2122;g132c0d347fb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92535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0"/>
        <p:cNvGrpSpPr/>
        <p:nvPr/>
      </p:nvGrpSpPr>
      <p:grpSpPr>
        <a:xfrm>
          <a:off x="0" y="0"/>
          <a:ext cx="0" cy="0"/>
          <a:chOff x="0" y="0"/>
          <a:chExt cx="0" cy="0"/>
        </a:xfrm>
      </p:grpSpPr>
      <p:sp>
        <p:nvSpPr>
          <p:cNvPr id="2121" name="Google Shape;2121;g132c0d347fb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2" name="Google Shape;2122;g132c0d347fb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78184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0"/>
        <p:cNvGrpSpPr/>
        <p:nvPr/>
      </p:nvGrpSpPr>
      <p:grpSpPr>
        <a:xfrm>
          <a:off x="0" y="0"/>
          <a:ext cx="0" cy="0"/>
          <a:chOff x="0" y="0"/>
          <a:chExt cx="0" cy="0"/>
        </a:xfrm>
      </p:grpSpPr>
      <p:sp>
        <p:nvSpPr>
          <p:cNvPr id="2121" name="Google Shape;2121;g132c0d347fb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2" name="Google Shape;2122;g132c0d347fb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03198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2"/>
        <p:cNvGrpSpPr/>
        <p:nvPr/>
      </p:nvGrpSpPr>
      <p:grpSpPr>
        <a:xfrm>
          <a:off x="0" y="0"/>
          <a:ext cx="0" cy="0"/>
          <a:chOff x="0" y="0"/>
          <a:chExt cx="0" cy="0"/>
        </a:xfrm>
      </p:grpSpPr>
      <p:sp>
        <p:nvSpPr>
          <p:cNvPr id="2843" name="Google Shape;2843;g132c0d347fb_0_13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4" name="Google Shape;2844;g132c0d347fb_0_13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539314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3"/>
        <p:cNvGrpSpPr/>
        <p:nvPr/>
      </p:nvGrpSpPr>
      <p:grpSpPr>
        <a:xfrm>
          <a:off x="0" y="0"/>
          <a:ext cx="0" cy="0"/>
          <a:chOff x="0" y="0"/>
          <a:chExt cx="0" cy="0"/>
        </a:xfrm>
      </p:grpSpPr>
      <p:sp>
        <p:nvSpPr>
          <p:cNvPr id="2104" name="Google Shape;2104;g132c0d347fb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5" name="Google Shape;2105;g132c0d347fb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503772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t>Chọn đáp</a:t>
            </a:r>
            <a:r>
              <a:rPr lang="en-US" baseline="0" smtClean="0"/>
              <a:t> án bằng cách tích vào từng ông địa</a:t>
            </a:r>
            <a:endParaRPr lang="en-US" smtClean="0"/>
          </a:p>
        </p:txBody>
      </p:sp>
      <p:sp>
        <p:nvSpPr>
          <p:cNvPr id="4" name="Slide Number Placeholder 3"/>
          <p:cNvSpPr>
            <a:spLocks noGrp="1"/>
          </p:cNvSpPr>
          <p:nvPr>
            <p:ph type="sldNum" sz="quarter" idx="10"/>
          </p:nvPr>
        </p:nvSpPr>
        <p:spPr/>
        <p:txBody>
          <a:bodyPr/>
          <a:lstStyle/>
          <a:p>
            <a:fld id="{4EBCA1D0-31EE-4614-BDCE-338CB48A6983}" type="slidenum">
              <a:rPr lang="en-US" smtClean="0"/>
              <a:t>43</a:t>
            </a:fld>
            <a:endParaRPr lang="en-US"/>
          </a:p>
        </p:txBody>
      </p:sp>
    </p:spTree>
    <p:extLst>
      <p:ext uri="{BB962C8B-B14F-4D97-AF65-F5344CB8AC3E}">
        <p14:creationId xmlns:p14="http://schemas.microsoft.com/office/powerpoint/2010/main" val="4767435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t>Chọn đáp</a:t>
            </a:r>
            <a:r>
              <a:rPr lang="en-US" baseline="0" smtClean="0"/>
              <a:t> án bằng cách tích vào từng ông địa</a:t>
            </a:r>
            <a:endParaRPr lang="en-US" smtClean="0"/>
          </a:p>
        </p:txBody>
      </p:sp>
      <p:sp>
        <p:nvSpPr>
          <p:cNvPr id="4" name="Slide Number Placeholder 3"/>
          <p:cNvSpPr>
            <a:spLocks noGrp="1"/>
          </p:cNvSpPr>
          <p:nvPr>
            <p:ph type="sldNum" sz="quarter" idx="10"/>
          </p:nvPr>
        </p:nvSpPr>
        <p:spPr/>
        <p:txBody>
          <a:bodyPr/>
          <a:lstStyle/>
          <a:p>
            <a:fld id="{4EBCA1D0-31EE-4614-BDCE-338CB48A6983}" type="slidenum">
              <a:rPr lang="en-US" smtClean="0"/>
              <a:t>44</a:t>
            </a:fld>
            <a:endParaRPr lang="en-US"/>
          </a:p>
        </p:txBody>
      </p:sp>
    </p:spTree>
    <p:extLst>
      <p:ext uri="{BB962C8B-B14F-4D97-AF65-F5344CB8AC3E}">
        <p14:creationId xmlns:p14="http://schemas.microsoft.com/office/powerpoint/2010/main" val="28873602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t>Chọn đáp</a:t>
            </a:r>
            <a:r>
              <a:rPr lang="en-US" baseline="0" smtClean="0"/>
              <a:t> án bằng cách tích vào từng ông địa</a:t>
            </a:r>
            <a:endParaRPr lang="en-US" smtClean="0"/>
          </a:p>
        </p:txBody>
      </p:sp>
      <p:sp>
        <p:nvSpPr>
          <p:cNvPr id="4" name="Slide Number Placeholder 3"/>
          <p:cNvSpPr>
            <a:spLocks noGrp="1"/>
          </p:cNvSpPr>
          <p:nvPr>
            <p:ph type="sldNum" sz="quarter" idx="10"/>
          </p:nvPr>
        </p:nvSpPr>
        <p:spPr/>
        <p:txBody>
          <a:bodyPr/>
          <a:lstStyle/>
          <a:p>
            <a:fld id="{4EBCA1D0-31EE-4614-BDCE-338CB48A6983}" type="slidenum">
              <a:rPr lang="en-US" smtClean="0"/>
              <a:t>45</a:t>
            </a:fld>
            <a:endParaRPr lang="en-US"/>
          </a:p>
        </p:txBody>
      </p:sp>
    </p:spTree>
    <p:extLst>
      <p:ext uri="{BB962C8B-B14F-4D97-AF65-F5344CB8AC3E}">
        <p14:creationId xmlns:p14="http://schemas.microsoft.com/office/powerpoint/2010/main" val="10141173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t>Chọn đáp</a:t>
            </a:r>
            <a:r>
              <a:rPr lang="en-US" baseline="0" smtClean="0"/>
              <a:t> án bằng cách tích vào từng ông địa</a:t>
            </a:r>
            <a:endParaRPr lang="en-US" smtClean="0"/>
          </a:p>
          <a:p>
            <a:endParaRPr lang="en-US"/>
          </a:p>
        </p:txBody>
      </p:sp>
      <p:sp>
        <p:nvSpPr>
          <p:cNvPr id="4" name="Slide Number Placeholder 3"/>
          <p:cNvSpPr>
            <a:spLocks noGrp="1"/>
          </p:cNvSpPr>
          <p:nvPr>
            <p:ph type="sldNum" sz="quarter" idx="10"/>
          </p:nvPr>
        </p:nvSpPr>
        <p:spPr/>
        <p:txBody>
          <a:bodyPr/>
          <a:lstStyle/>
          <a:p>
            <a:fld id="{4EBCA1D0-31EE-4614-BDCE-338CB48A6983}" type="slidenum">
              <a:rPr lang="en-US" smtClean="0"/>
              <a:t>46</a:t>
            </a:fld>
            <a:endParaRPr lang="en-US"/>
          </a:p>
        </p:txBody>
      </p:sp>
    </p:spTree>
    <p:extLst>
      <p:ext uri="{BB962C8B-B14F-4D97-AF65-F5344CB8AC3E}">
        <p14:creationId xmlns:p14="http://schemas.microsoft.com/office/powerpoint/2010/main" val="6623608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Chọn đáp</a:t>
            </a:r>
            <a:r>
              <a:rPr lang="en-US" baseline="0" smtClean="0"/>
              <a:t> án bằng cách tích vào từng ông địa</a:t>
            </a:r>
            <a:endParaRPr lang="en-US"/>
          </a:p>
        </p:txBody>
      </p:sp>
      <p:sp>
        <p:nvSpPr>
          <p:cNvPr id="4" name="Slide Number Placeholder 3"/>
          <p:cNvSpPr>
            <a:spLocks noGrp="1"/>
          </p:cNvSpPr>
          <p:nvPr>
            <p:ph type="sldNum" sz="quarter" idx="10"/>
          </p:nvPr>
        </p:nvSpPr>
        <p:spPr/>
        <p:txBody>
          <a:bodyPr/>
          <a:lstStyle/>
          <a:p>
            <a:fld id="{4EBCA1D0-31EE-4614-BDCE-338CB48A6983}" type="slidenum">
              <a:rPr lang="en-US" smtClean="0"/>
              <a:t>47</a:t>
            </a:fld>
            <a:endParaRPr lang="en-US"/>
          </a:p>
        </p:txBody>
      </p:sp>
    </p:spTree>
    <p:extLst>
      <p:ext uri="{BB962C8B-B14F-4D97-AF65-F5344CB8AC3E}">
        <p14:creationId xmlns:p14="http://schemas.microsoft.com/office/powerpoint/2010/main" val="29572951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3"/>
        <p:cNvGrpSpPr/>
        <p:nvPr/>
      </p:nvGrpSpPr>
      <p:grpSpPr>
        <a:xfrm>
          <a:off x="0" y="0"/>
          <a:ext cx="0" cy="0"/>
          <a:chOff x="0" y="0"/>
          <a:chExt cx="0" cy="0"/>
        </a:xfrm>
      </p:grpSpPr>
      <p:sp>
        <p:nvSpPr>
          <p:cNvPr id="2104" name="Google Shape;2104;g132c0d347fb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5" name="Google Shape;2105;g132c0d347fb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891327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3"/>
        <p:cNvGrpSpPr/>
        <p:nvPr/>
      </p:nvGrpSpPr>
      <p:grpSpPr>
        <a:xfrm>
          <a:off x="0" y="0"/>
          <a:ext cx="0" cy="0"/>
          <a:chOff x="0" y="0"/>
          <a:chExt cx="0" cy="0"/>
        </a:xfrm>
      </p:grpSpPr>
      <p:sp>
        <p:nvSpPr>
          <p:cNvPr id="2104" name="Google Shape;2104;g132c0d347fb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5" name="Google Shape;2105;g132c0d347fb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0975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3"/>
        <p:cNvGrpSpPr/>
        <p:nvPr/>
      </p:nvGrpSpPr>
      <p:grpSpPr>
        <a:xfrm>
          <a:off x="0" y="0"/>
          <a:ext cx="0" cy="0"/>
          <a:chOff x="0" y="0"/>
          <a:chExt cx="0" cy="0"/>
        </a:xfrm>
      </p:grpSpPr>
      <p:sp>
        <p:nvSpPr>
          <p:cNvPr id="2104" name="Google Shape;2104;g132c0d347fb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5" name="Google Shape;2105;g132c0d347fb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903542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3"/>
        <p:cNvGrpSpPr/>
        <p:nvPr/>
      </p:nvGrpSpPr>
      <p:grpSpPr>
        <a:xfrm>
          <a:off x="0" y="0"/>
          <a:ext cx="0" cy="0"/>
          <a:chOff x="0" y="0"/>
          <a:chExt cx="0" cy="0"/>
        </a:xfrm>
      </p:grpSpPr>
      <p:sp>
        <p:nvSpPr>
          <p:cNvPr id="2104" name="Google Shape;2104;g132c0d347fb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5" name="Google Shape;2105;g132c0d347fb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70091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3"/>
        <p:cNvGrpSpPr/>
        <p:nvPr/>
      </p:nvGrpSpPr>
      <p:grpSpPr>
        <a:xfrm>
          <a:off x="0" y="0"/>
          <a:ext cx="0" cy="0"/>
          <a:chOff x="0" y="0"/>
          <a:chExt cx="0" cy="0"/>
        </a:xfrm>
      </p:grpSpPr>
      <p:sp>
        <p:nvSpPr>
          <p:cNvPr id="2104" name="Google Shape;2104;g132c0d347fb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5" name="Google Shape;2105;g132c0d347fb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33576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6"/>
        <p:cNvGrpSpPr/>
        <p:nvPr/>
      </p:nvGrpSpPr>
      <p:grpSpPr>
        <a:xfrm>
          <a:off x="0" y="0"/>
          <a:ext cx="0" cy="0"/>
          <a:chOff x="0" y="0"/>
          <a:chExt cx="0" cy="0"/>
        </a:xfrm>
      </p:grpSpPr>
      <p:sp>
        <p:nvSpPr>
          <p:cNvPr id="2227" name="Google Shape;2227;g131cd8db3ce_0_1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8" name="Google Shape;2228;g131cd8db3ce_0_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1490086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3"/>
        <p:cNvGrpSpPr/>
        <p:nvPr/>
      </p:nvGrpSpPr>
      <p:grpSpPr>
        <a:xfrm>
          <a:off x="0" y="0"/>
          <a:ext cx="0" cy="0"/>
          <a:chOff x="0" y="0"/>
          <a:chExt cx="0" cy="0"/>
        </a:xfrm>
      </p:grpSpPr>
      <p:sp>
        <p:nvSpPr>
          <p:cNvPr id="2104" name="Google Shape;2104;g132c0d347fb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5" name="Google Shape;2105;g132c0d347fb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3313842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3"/>
        <p:cNvGrpSpPr/>
        <p:nvPr/>
      </p:nvGrpSpPr>
      <p:grpSpPr>
        <a:xfrm>
          <a:off x="0" y="0"/>
          <a:ext cx="0" cy="0"/>
          <a:chOff x="0" y="0"/>
          <a:chExt cx="0" cy="0"/>
        </a:xfrm>
      </p:grpSpPr>
      <p:sp>
        <p:nvSpPr>
          <p:cNvPr id="2104" name="Google Shape;2104;g132c0d347fb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5" name="Google Shape;2105;g132c0d347fb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3218070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0"/>
        <p:cNvGrpSpPr/>
        <p:nvPr/>
      </p:nvGrpSpPr>
      <p:grpSpPr>
        <a:xfrm>
          <a:off x="0" y="0"/>
          <a:ext cx="0" cy="0"/>
          <a:chOff x="0" y="0"/>
          <a:chExt cx="0" cy="0"/>
        </a:xfrm>
      </p:grpSpPr>
      <p:sp>
        <p:nvSpPr>
          <p:cNvPr id="2121" name="Google Shape;2121;g132c0d347fb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2" name="Google Shape;2122;g132c0d347fb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605393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0"/>
        <p:cNvGrpSpPr/>
        <p:nvPr/>
      </p:nvGrpSpPr>
      <p:grpSpPr>
        <a:xfrm>
          <a:off x="0" y="0"/>
          <a:ext cx="0" cy="0"/>
          <a:chOff x="0" y="0"/>
          <a:chExt cx="0" cy="0"/>
        </a:xfrm>
      </p:grpSpPr>
      <p:sp>
        <p:nvSpPr>
          <p:cNvPr id="2121" name="Google Shape;2121;g132c0d347fb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2" name="Google Shape;2122;g132c0d347fb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918694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0"/>
        <p:cNvGrpSpPr/>
        <p:nvPr/>
      </p:nvGrpSpPr>
      <p:grpSpPr>
        <a:xfrm>
          <a:off x="0" y="0"/>
          <a:ext cx="0" cy="0"/>
          <a:chOff x="0" y="0"/>
          <a:chExt cx="0" cy="0"/>
        </a:xfrm>
      </p:grpSpPr>
      <p:sp>
        <p:nvSpPr>
          <p:cNvPr id="2121" name="Google Shape;2121;g132c0d347fb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2" name="Google Shape;2122;g132c0d347fb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157860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2"/>
        <p:cNvGrpSpPr/>
        <p:nvPr/>
      </p:nvGrpSpPr>
      <p:grpSpPr>
        <a:xfrm>
          <a:off x="0" y="0"/>
          <a:ext cx="0" cy="0"/>
          <a:chOff x="0" y="0"/>
          <a:chExt cx="0" cy="0"/>
        </a:xfrm>
      </p:grpSpPr>
      <p:sp>
        <p:nvSpPr>
          <p:cNvPr id="2843" name="Google Shape;2843;g132c0d347fb_0_13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4" name="Google Shape;2844;g132c0d347fb_0_13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4135466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3"/>
        <p:cNvGrpSpPr/>
        <p:nvPr/>
      </p:nvGrpSpPr>
      <p:grpSpPr>
        <a:xfrm>
          <a:off x="0" y="0"/>
          <a:ext cx="0" cy="0"/>
          <a:chOff x="0" y="0"/>
          <a:chExt cx="0" cy="0"/>
        </a:xfrm>
      </p:grpSpPr>
      <p:sp>
        <p:nvSpPr>
          <p:cNvPr id="2104" name="Google Shape;2104;g132c0d347fb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5" name="Google Shape;2105;g132c0d347fb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6843847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3"/>
        <p:cNvGrpSpPr/>
        <p:nvPr/>
      </p:nvGrpSpPr>
      <p:grpSpPr>
        <a:xfrm>
          <a:off x="0" y="0"/>
          <a:ext cx="0" cy="0"/>
          <a:chOff x="0" y="0"/>
          <a:chExt cx="0" cy="0"/>
        </a:xfrm>
      </p:grpSpPr>
      <p:sp>
        <p:nvSpPr>
          <p:cNvPr id="2104" name="Google Shape;2104;g132c0d347fb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5" name="Google Shape;2105;g132c0d347fb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1439202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3"/>
        <p:cNvGrpSpPr/>
        <p:nvPr/>
      </p:nvGrpSpPr>
      <p:grpSpPr>
        <a:xfrm>
          <a:off x="0" y="0"/>
          <a:ext cx="0" cy="0"/>
          <a:chOff x="0" y="0"/>
          <a:chExt cx="0" cy="0"/>
        </a:xfrm>
      </p:grpSpPr>
      <p:sp>
        <p:nvSpPr>
          <p:cNvPr id="2104" name="Google Shape;2104;g132c0d347fb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5" name="Google Shape;2105;g132c0d347fb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477872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3"/>
        <p:cNvGrpSpPr/>
        <p:nvPr/>
      </p:nvGrpSpPr>
      <p:grpSpPr>
        <a:xfrm>
          <a:off x="0" y="0"/>
          <a:ext cx="0" cy="0"/>
          <a:chOff x="0" y="0"/>
          <a:chExt cx="0" cy="0"/>
        </a:xfrm>
      </p:grpSpPr>
      <p:sp>
        <p:nvSpPr>
          <p:cNvPr id="2104" name="Google Shape;2104;g132c0d347fb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5" name="Google Shape;2105;g132c0d347fb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00349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3"/>
        <p:cNvGrpSpPr/>
        <p:nvPr/>
      </p:nvGrpSpPr>
      <p:grpSpPr>
        <a:xfrm>
          <a:off x="0" y="0"/>
          <a:ext cx="0" cy="0"/>
          <a:chOff x="0" y="0"/>
          <a:chExt cx="0" cy="0"/>
        </a:xfrm>
      </p:grpSpPr>
      <p:sp>
        <p:nvSpPr>
          <p:cNvPr id="2104" name="Google Shape;2104;g132c0d347fb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5" name="Google Shape;2105;g132c0d347fb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178970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3"/>
        <p:cNvGrpSpPr/>
        <p:nvPr/>
      </p:nvGrpSpPr>
      <p:grpSpPr>
        <a:xfrm>
          <a:off x="0" y="0"/>
          <a:ext cx="0" cy="0"/>
          <a:chOff x="0" y="0"/>
          <a:chExt cx="0" cy="0"/>
        </a:xfrm>
      </p:grpSpPr>
      <p:sp>
        <p:nvSpPr>
          <p:cNvPr id="2104" name="Google Shape;2104;g132c0d347fb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5" name="Google Shape;2105;g132c0d347fb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526311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3"/>
        <p:cNvGrpSpPr/>
        <p:nvPr/>
      </p:nvGrpSpPr>
      <p:grpSpPr>
        <a:xfrm>
          <a:off x="0" y="0"/>
          <a:ext cx="0" cy="0"/>
          <a:chOff x="0" y="0"/>
          <a:chExt cx="0" cy="0"/>
        </a:xfrm>
      </p:grpSpPr>
      <p:sp>
        <p:nvSpPr>
          <p:cNvPr id="2104" name="Google Shape;2104;g132c0d347fb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5" name="Google Shape;2105;g132c0d347fb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831726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3"/>
        <p:cNvGrpSpPr/>
        <p:nvPr/>
      </p:nvGrpSpPr>
      <p:grpSpPr>
        <a:xfrm>
          <a:off x="0" y="0"/>
          <a:ext cx="0" cy="0"/>
          <a:chOff x="0" y="0"/>
          <a:chExt cx="0" cy="0"/>
        </a:xfrm>
      </p:grpSpPr>
      <p:sp>
        <p:nvSpPr>
          <p:cNvPr id="2104" name="Google Shape;2104;g132c0d347fb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5" name="Google Shape;2105;g132c0d347fb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8783415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3"/>
        <p:cNvGrpSpPr/>
        <p:nvPr/>
      </p:nvGrpSpPr>
      <p:grpSpPr>
        <a:xfrm>
          <a:off x="0" y="0"/>
          <a:ext cx="0" cy="0"/>
          <a:chOff x="0" y="0"/>
          <a:chExt cx="0" cy="0"/>
        </a:xfrm>
      </p:grpSpPr>
      <p:sp>
        <p:nvSpPr>
          <p:cNvPr id="2104" name="Google Shape;2104;g132c0d347fb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5" name="Google Shape;2105;g132c0d347fb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328635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3"/>
        <p:cNvGrpSpPr/>
        <p:nvPr/>
      </p:nvGrpSpPr>
      <p:grpSpPr>
        <a:xfrm>
          <a:off x="0" y="0"/>
          <a:ext cx="0" cy="0"/>
          <a:chOff x="0" y="0"/>
          <a:chExt cx="0" cy="0"/>
        </a:xfrm>
      </p:grpSpPr>
      <p:sp>
        <p:nvSpPr>
          <p:cNvPr id="2104" name="Google Shape;2104;g132c0d347fb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5" name="Google Shape;2105;g132c0d347fb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321710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3"/>
        <p:cNvGrpSpPr/>
        <p:nvPr/>
      </p:nvGrpSpPr>
      <p:grpSpPr>
        <a:xfrm>
          <a:off x="0" y="0"/>
          <a:ext cx="0" cy="0"/>
          <a:chOff x="0" y="0"/>
          <a:chExt cx="0" cy="0"/>
        </a:xfrm>
      </p:grpSpPr>
      <p:sp>
        <p:nvSpPr>
          <p:cNvPr id="2104" name="Google Shape;2104;g132c0d347fb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5" name="Google Shape;2105;g132c0d347fb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7384664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7"/>
        <p:cNvGrpSpPr/>
        <p:nvPr/>
      </p:nvGrpSpPr>
      <p:grpSpPr>
        <a:xfrm>
          <a:off x="0" y="0"/>
          <a:ext cx="0" cy="0"/>
          <a:chOff x="0" y="0"/>
          <a:chExt cx="0" cy="0"/>
        </a:xfrm>
      </p:grpSpPr>
      <p:sp>
        <p:nvSpPr>
          <p:cNvPr id="2828" name="Google Shape;2828;g132c0d347fb_0_1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9" name="Google Shape;2829;g132c0d347fb_0_1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771624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6"/>
        <p:cNvGrpSpPr/>
        <p:nvPr/>
      </p:nvGrpSpPr>
      <p:grpSpPr>
        <a:xfrm>
          <a:off x="0" y="0"/>
          <a:ext cx="0" cy="0"/>
          <a:chOff x="0" y="0"/>
          <a:chExt cx="0" cy="0"/>
        </a:xfrm>
      </p:grpSpPr>
      <p:sp>
        <p:nvSpPr>
          <p:cNvPr id="2227" name="Google Shape;2227;g131cd8db3ce_0_1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8" name="Google Shape;2228;g131cd8db3ce_0_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038541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3"/>
        <p:cNvGrpSpPr/>
        <p:nvPr/>
      </p:nvGrpSpPr>
      <p:grpSpPr>
        <a:xfrm>
          <a:off x="0" y="0"/>
          <a:ext cx="0" cy="0"/>
          <a:chOff x="0" y="0"/>
          <a:chExt cx="0" cy="0"/>
        </a:xfrm>
      </p:grpSpPr>
      <p:sp>
        <p:nvSpPr>
          <p:cNvPr id="2104" name="Google Shape;2104;g132c0d347fb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5" name="Google Shape;2105;g132c0d347fb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469718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6"/>
        <p:cNvGrpSpPr/>
        <p:nvPr/>
      </p:nvGrpSpPr>
      <p:grpSpPr>
        <a:xfrm>
          <a:off x="0" y="0"/>
          <a:ext cx="0" cy="0"/>
          <a:chOff x="0" y="0"/>
          <a:chExt cx="0" cy="0"/>
        </a:xfrm>
      </p:grpSpPr>
      <p:sp>
        <p:nvSpPr>
          <p:cNvPr id="2227" name="Google Shape;2227;g131cd8db3ce_0_1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8" name="Google Shape;2228;g131cd8db3ce_0_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08006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94"/>
        <p:cNvGrpSpPr/>
        <p:nvPr/>
      </p:nvGrpSpPr>
      <p:grpSpPr>
        <a:xfrm>
          <a:off x="0" y="0"/>
          <a:ext cx="0" cy="0"/>
          <a:chOff x="0" y="0"/>
          <a:chExt cx="0" cy="0"/>
        </a:xfrm>
      </p:grpSpPr>
      <p:grpSp>
        <p:nvGrpSpPr>
          <p:cNvPr id="95" name="Google Shape;95;p3"/>
          <p:cNvGrpSpPr/>
          <p:nvPr/>
        </p:nvGrpSpPr>
        <p:grpSpPr>
          <a:xfrm>
            <a:off x="-302050" y="-174917"/>
            <a:ext cx="18887900" cy="10673886"/>
            <a:chOff x="1366600" y="892542"/>
            <a:chExt cx="757200" cy="649200"/>
          </a:xfrm>
        </p:grpSpPr>
        <p:grpSp>
          <p:nvGrpSpPr>
            <p:cNvPr id="96" name="Google Shape;96;p3"/>
            <p:cNvGrpSpPr/>
            <p:nvPr/>
          </p:nvGrpSpPr>
          <p:grpSpPr>
            <a:xfrm>
              <a:off x="1366600" y="892542"/>
              <a:ext cx="757199" cy="649200"/>
              <a:chOff x="1366600" y="892542"/>
              <a:chExt cx="757199" cy="649200"/>
            </a:xfrm>
          </p:grpSpPr>
          <p:cxnSp>
            <p:nvCxnSpPr>
              <p:cNvPr id="97" name="Google Shape;97;p3"/>
              <p:cNvCxnSpPr/>
              <p:nvPr/>
            </p:nvCxnSpPr>
            <p:spPr>
              <a:xfrm>
                <a:off x="1366600" y="892542"/>
                <a:ext cx="0" cy="649200"/>
              </a:xfrm>
              <a:prstGeom prst="straightConnector1">
                <a:avLst/>
              </a:prstGeom>
              <a:noFill/>
              <a:ln w="9525" cap="flat" cmpd="sng">
                <a:solidFill>
                  <a:schemeClr val="dk2"/>
                </a:solidFill>
                <a:prstDash val="solid"/>
                <a:round/>
                <a:headEnd type="none" w="med" len="med"/>
                <a:tailEnd type="none" w="med" len="med"/>
              </a:ln>
            </p:spPr>
          </p:cxnSp>
          <p:cxnSp>
            <p:nvCxnSpPr>
              <p:cNvPr id="98" name="Google Shape;98;p3"/>
              <p:cNvCxnSpPr/>
              <p:nvPr/>
            </p:nvCxnSpPr>
            <p:spPr>
              <a:xfrm>
                <a:off x="1555900" y="892542"/>
                <a:ext cx="0" cy="649200"/>
              </a:xfrm>
              <a:prstGeom prst="straightConnector1">
                <a:avLst/>
              </a:prstGeom>
              <a:noFill/>
              <a:ln w="9525" cap="flat" cmpd="sng">
                <a:solidFill>
                  <a:schemeClr val="dk2"/>
                </a:solidFill>
                <a:prstDash val="solid"/>
                <a:round/>
                <a:headEnd type="none" w="med" len="med"/>
                <a:tailEnd type="none" w="med" len="med"/>
              </a:ln>
            </p:spPr>
          </p:cxnSp>
          <p:cxnSp>
            <p:nvCxnSpPr>
              <p:cNvPr id="99" name="Google Shape;99;p3"/>
              <p:cNvCxnSpPr/>
              <p:nvPr/>
            </p:nvCxnSpPr>
            <p:spPr>
              <a:xfrm>
                <a:off x="1745200" y="892542"/>
                <a:ext cx="0" cy="649200"/>
              </a:xfrm>
              <a:prstGeom prst="straightConnector1">
                <a:avLst/>
              </a:prstGeom>
              <a:noFill/>
              <a:ln w="9525" cap="flat" cmpd="sng">
                <a:solidFill>
                  <a:schemeClr val="dk2"/>
                </a:solidFill>
                <a:prstDash val="solid"/>
                <a:round/>
                <a:headEnd type="none" w="med" len="med"/>
                <a:tailEnd type="none" w="med" len="med"/>
              </a:ln>
            </p:spPr>
          </p:cxnSp>
          <p:cxnSp>
            <p:nvCxnSpPr>
              <p:cNvPr id="100" name="Google Shape;100;p3"/>
              <p:cNvCxnSpPr/>
              <p:nvPr/>
            </p:nvCxnSpPr>
            <p:spPr>
              <a:xfrm>
                <a:off x="1934499" y="892542"/>
                <a:ext cx="0" cy="649200"/>
              </a:xfrm>
              <a:prstGeom prst="straightConnector1">
                <a:avLst/>
              </a:prstGeom>
              <a:noFill/>
              <a:ln w="9525" cap="flat" cmpd="sng">
                <a:solidFill>
                  <a:schemeClr val="dk2"/>
                </a:solidFill>
                <a:prstDash val="solid"/>
                <a:round/>
                <a:headEnd type="none" w="med" len="med"/>
                <a:tailEnd type="none" w="med" len="med"/>
              </a:ln>
            </p:spPr>
          </p:cxnSp>
          <p:cxnSp>
            <p:nvCxnSpPr>
              <p:cNvPr id="101" name="Google Shape;101;p3"/>
              <p:cNvCxnSpPr/>
              <p:nvPr/>
            </p:nvCxnSpPr>
            <p:spPr>
              <a:xfrm>
                <a:off x="2123799" y="892542"/>
                <a:ext cx="0" cy="649200"/>
              </a:xfrm>
              <a:prstGeom prst="straightConnector1">
                <a:avLst/>
              </a:prstGeom>
              <a:noFill/>
              <a:ln w="9525" cap="flat" cmpd="sng">
                <a:solidFill>
                  <a:schemeClr val="dk2"/>
                </a:solidFill>
                <a:prstDash val="solid"/>
                <a:round/>
                <a:headEnd type="none" w="med" len="med"/>
                <a:tailEnd type="none" w="med" len="med"/>
              </a:ln>
            </p:spPr>
          </p:cxnSp>
        </p:grpSp>
        <p:grpSp>
          <p:nvGrpSpPr>
            <p:cNvPr id="102" name="Google Shape;102;p3"/>
            <p:cNvGrpSpPr/>
            <p:nvPr/>
          </p:nvGrpSpPr>
          <p:grpSpPr>
            <a:xfrm>
              <a:off x="1366600" y="892542"/>
              <a:ext cx="757200" cy="645919"/>
              <a:chOff x="1366600" y="892542"/>
              <a:chExt cx="757200" cy="645919"/>
            </a:xfrm>
          </p:grpSpPr>
          <p:cxnSp>
            <p:nvCxnSpPr>
              <p:cNvPr id="103" name="Google Shape;103;p3"/>
              <p:cNvCxnSpPr/>
              <p:nvPr/>
            </p:nvCxnSpPr>
            <p:spPr>
              <a:xfrm>
                <a:off x="1366600" y="892542"/>
                <a:ext cx="757200" cy="0"/>
              </a:xfrm>
              <a:prstGeom prst="straightConnector1">
                <a:avLst/>
              </a:prstGeom>
              <a:noFill/>
              <a:ln w="9525" cap="flat" cmpd="sng">
                <a:solidFill>
                  <a:schemeClr val="dk2"/>
                </a:solidFill>
                <a:prstDash val="solid"/>
                <a:round/>
                <a:headEnd type="none" w="med" len="med"/>
                <a:tailEnd type="none" w="med" len="med"/>
              </a:ln>
            </p:spPr>
          </p:cxnSp>
          <p:cxnSp>
            <p:nvCxnSpPr>
              <p:cNvPr id="104" name="Google Shape;104;p3"/>
              <p:cNvCxnSpPr/>
              <p:nvPr/>
            </p:nvCxnSpPr>
            <p:spPr>
              <a:xfrm>
                <a:off x="1366600" y="1107849"/>
                <a:ext cx="757200" cy="0"/>
              </a:xfrm>
              <a:prstGeom prst="straightConnector1">
                <a:avLst/>
              </a:prstGeom>
              <a:noFill/>
              <a:ln w="9525" cap="flat" cmpd="sng">
                <a:solidFill>
                  <a:schemeClr val="dk2"/>
                </a:solidFill>
                <a:prstDash val="solid"/>
                <a:round/>
                <a:headEnd type="none" w="med" len="med"/>
                <a:tailEnd type="none" w="med" len="med"/>
              </a:ln>
            </p:spPr>
          </p:cxnSp>
          <p:cxnSp>
            <p:nvCxnSpPr>
              <p:cNvPr id="105" name="Google Shape;105;p3"/>
              <p:cNvCxnSpPr/>
              <p:nvPr/>
            </p:nvCxnSpPr>
            <p:spPr>
              <a:xfrm>
                <a:off x="1366600" y="1323155"/>
                <a:ext cx="757200" cy="0"/>
              </a:xfrm>
              <a:prstGeom prst="straightConnector1">
                <a:avLst/>
              </a:prstGeom>
              <a:noFill/>
              <a:ln w="9525" cap="flat" cmpd="sng">
                <a:solidFill>
                  <a:schemeClr val="dk2"/>
                </a:solidFill>
                <a:prstDash val="solid"/>
                <a:round/>
                <a:headEnd type="none" w="med" len="med"/>
                <a:tailEnd type="none" w="med" len="med"/>
              </a:ln>
            </p:spPr>
          </p:cxnSp>
          <p:cxnSp>
            <p:nvCxnSpPr>
              <p:cNvPr id="106" name="Google Shape;106;p3"/>
              <p:cNvCxnSpPr/>
              <p:nvPr/>
            </p:nvCxnSpPr>
            <p:spPr>
              <a:xfrm>
                <a:off x="1366600" y="1538461"/>
                <a:ext cx="757200" cy="0"/>
              </a:xfrm>
              <a:prstGeom prst="straightConnector1">
                <a:avLst/>
              </a:prstGeom>
              <a:noFill/>
              <a:ln w="9525" cap="flat" cmpd="sng">
                <a:solidFill>
                  <a:schemeClr val="dk2"/>
                </a:solidFill>
                <a:prstDash val="solid"/>
                <a:round/>
                <a:headEnd type="none" w="med" len="med"/>
                <a:tailEnd type="none" w="med" len="med"/>
              </a:ln>
            </p:spPr>
          </p:cxnSp>
        </p:grpSp>
      </p:grpSp>
      <p:sp>
        <p:nvSpPr>
          <p:cNvPr id="107" name="Google Shape;107;p3"/>
          <p:cNvSpPr txBox="1">
            <a:spLocks noGrp="1"/>
          </p:cNvSpPr>
          <p:nvPr>
            <p:ph type="title" hasCustomPrompt="1"/>
          </p:nvPr>
        </p:nvSpPr>
        <p:spPr>
          <a:xfrm>
            <a:off x="4496300" y="1079000"/>
            <a:ext cx="4596600" cy="2287200"/>
          </a:xfrm>
          <a:prstGeom prst="rect">
            <a:avLst/>
          </a:prstGeom>
          <a:solidFill>
            <a:schemeClr val="dk1"/>
          </a:solidFill>
        </p:spPr>
        <p:txBody>
          <a:bodyPr spcFirstLastPara="1" wrap="square" lIns="91425" tIns="91425" rIns="91425" bIns="91425" anchor="b" anchorCtr="0">
            <a:noAutofit/>
          </a:bodyPr>
          <a:lstStyle>
            <a:lvl1pPr lvl="0" algn="r" rtl="0">
              <a:spcBef>
                <a:spcPts val="0"/>
              </a:spcBef>
              <a:spcAft>
                <a:spcPts val="0"/>
              </a:spcAft>
              <a:buClr>
                <a:schemeClr val="lt1"/>
              </a:buClr>
              <a:buSzPts val="12000"/>
              <a:buNone/>
              <a:defRPr sz="24000">
                <a:solidFill>
                  <a:schemeClr val="lt1"/>
                </a:solidFill>
              </a:defRPr>
            </a:lvl1pPr>
            <a:lvl2pPr lvl="1" algn="ctr" rtl="0">
              <a:spcBef>
                <a:spcPts val="0"/>
              </a:spcBef>
              <a:spcAft>
                <a:spcPts val="0"/>
              </a:spcAft>
              <a:buClr>
                <a:schemeClr val="lt1"/>
              </a:buClr>
              <a:buSzPts val="12000"/>
              <a:buNone/>
              <a:defRPr sz="24000">
                <a:solidFill>
                  <a:schemeClr val="lt1"/>
                </a:solidFill>
              </a:defRPr>
            </a:lvl2pPr>
            <a:lvl3pPr lvl="2" algn="ctr" rtl="0">
              <a:spcBef>
                <a:spcPts val="0"/>
              </a:spcBef>
              <a:spcAft>
                <a:spcPts val="0"/>
              </a:spcAft>
              <a:buClr>
                <a:schemeClr val="lt1"/>
              </a:buClr>
              <a:buSzPts val="12000"/>
              <a:buNone/>
              <a:defRPr sz="24000">
                <a:solidFill>
                  <a:schemeClr val="lt1"/>
                </a:solidFill>
              </a:defRPr>
            </a:lvl3pPr>
            <a:lvl4pPr lvl="3" algn="ctr" rtl="0">
              <a:spcBef>
                <a:spcPts val="0"/>
              </a:spcBef>
              <a:spcAft>
                <a:spcPts val="0"/>
              </a:spcAft>
              <a:buClr>
                <a:schemeClr val="lt1"/>
              </a:buClr>
              <a:buSzPts val="12000"/>
              <a:buNone/>
              <a:defRPr sz="24000">
                <a:solidFill>
                  <a:schemeClr val="lt1"/>
                </a:solidFill>
              </a:defRPr>
            </a:lvl4pPr>
            <a:lvl5pPr lvl="4" algn="ctr" rtl="0">
              <a:spcBef>
                <a:spcPts val="0"/>
              </a:spcBef>
              <a:spcAft>
                <a:spcPts val="0"/>
              </a:spcAft>
              <a:buClr>
                <a:schemeClr val="lt1"/>
              </a:buClr>
              <a:buSzPts val="12000"/>
              <a:buNone/>
              <a:defRPr sz="24000">
                <a:solidFill>
                  <a:schemeClr val="lt1"/>
                </a:solidFill>
              </a:defRPr>
            </a:lvl5pPr>
            <a:lvl6pPr lvl="5" algn="ctr" rtl="0">
              <a:spcBef>
                <a:spcPts val="0"/>
              </a:spcBef>
              <a:spcAft>
                <a:spcPts val="0"/>
              </a:spcAft>
              <a:buClr>
                <a:schemeClr val="lt1"/>
              </a:buClr>
              <a:buSzPts val="12000"/>
              <a:buNone/>
              <a:defRPr sz="24000">
                <a:solidFill>
                  <a:schemeClr val="lt1"/>
                </a:solidFill>
              </a:defRPr>
            </a:lvl6pPr>
            <a:lvl7pPr lvl="6" algn="ctr" rtl="0">
              <a:spcBef>
                <a:spcPts val="0"/>
              </a:spcBef>
              <a:spcAft>
                <a:spcPts val="0"/>
              </a:spcAft>
              <a:buClr>
                <a:schemeClr val="lt1"/>
              </a:buClr>
              <a:buSzPts val="12000"/>
              <a:buNone/>
              <a:defRPr sz="24000">
                <a:solidFill>
                  <a:schemeClr val="lt1"/>
                </a:solidFill>
              </a:defRPr>
            </a:lvl7pPr>
            <a:lvl8pPr lvl="7" algn="ctr" rtl="0">
              <a:spcBef>
                <a:spcPts val="0"/>
              </a:spcBef>
              <a:spcAft>
                <a:spcPts val="0"/>
              </a:spcAft>
              <a:buClr>
                <a:schemeClr val="lt1"/>
              </a:buClr>
              <a:buSzPts val="12000"/>
              <a:buNone/>
              <a:defRPr sz="24000">
                <a:solidFill>
                  <a:schemeClr val="lt1"/>
                </a:solidFill>
              </a:defRPr>
            </a:lvl8pPr>
            <a:lvl9pPr lvl="8" algn="ctr" rtl="0">
              <a:spcBef>
                <a:spcPts val="0"/>
              </a:spcBef>
              <a:spcAft>
                <a:spcPts val="0"/>
              </a:spcAft>
              <a:buClr>
                <a:schemeClr val="lt1"/>
              </a:buClr>
              <a:buSzPts val="12000"/>
              <a:buNone/>
              <a:defRPr sz="24000">
                <a:solidFill>
                  <a:schemeClr val="lt1"/>
                </a:solidFill>
              </a:defRPr>
            </a:lvl9pPr>
          </a:lstStyle>
          <a:p>
            <a:r>
              <a:t>xx%</a:t>
            </a:r>
          </a:p>
        </p:txBody>
      </p:sp>
      <p:sp>
        <p:nvSpPr>
          <p:cNvPr id="108" name="Google Shape;108;p3"/>
          <p:cNvSpPr txBox="1">
            <a:spLocks noGrp="1"/>
          </p:cNvSpPr>
          <p:nvPr>
            <p:ph type="title" idx="2"/>
          </p:nvPr>
        </p:nvSpPr>
        <p:spPr>
          <a:xfrm>
            <a:off x="4421300" y="3366150"/>
            <a:ext cx="9440400" cy="35292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lvl1pPr lvl="0">
              <a:spcBef>
                <a:spcPts val="0"/>
              </a:spcBef>
              <a:spcAft>
                <a:spcPts val="0"/>
              </a:spcAft>
              <a:buClr>
                <a:schemeClr val="lt1"/>
              </a:buClr>
              <a:buSzPts val="3500"/>
              <a:buNone/>
              <a:defRPr sz="10800">
                <a:solidFill>
                  <a:schemeClr val="lt1"/>
                </a:solidFill>
                <a:latin typeface="Merriweather"/>
                <a:ea typeface="Merriweather"/>
                <a:cs typeface="Merriweather"/>
                <a:sym typeface="Merriweather"/>
              </a:defRPr>
            </a:lvl1pPr>
            <a:lvl2pPr lvl="1" algn="ctr">
              <a:spcBef>
                <a:spcPts val="0"/>
              </a:spcBef>
              <a:spcAft>
                <a:spcPts val="0"/>
              </a:spcAft>
              <a:buClr>
                <a:schemeClr val="lt1"/>
              </a:buClr>
              <a:buSzPts val="3500"/>
              <a:buNone/>
              <a:defRPr sz="7000">
                <a:solidFill>
                  <a:schemeClr val="lt1"/>
                </a:solidFill>
              </a:defRPr>
            </a:lvl2pPr>
            <a:lvl3pPr lvl="2" algn="ctr">
              <a:spcBef>
                <a:spcPts val="0"/>
              </a:spcBef>
              <a:spcAft>
                <a:spcPts val="0"/>
              </a:spcAft>
              <a:buClr>
                <a:schemeClr val="lt1"/>
              </a:buClr>
              <a:buSzPts val="3500"/>
              <a:buNone/>
              <a:defRPr sz="7000">
                <a:solidFill>
                  <a:schemeClr val="lt1"/>
                </a:solidFill>
              </a:defRPr>
            </a:lvl3pPr>
            <a:lvl4pPr lvl="3" algn="ctr">
              <a:spcBef>
                <a:spcPts val="0"/>
              </a:spcBef>
              <a:spcAft>
                <a:spcPts val="0"/>
              </a:spcAft>
              <a:buClr>
                <a:schemeClr val="lt1"/>
              </a:buClr>
              <a:buSzPts val="3500"/>
              <a:buNone/>
              <a:defRPr sz="7000">
                <a:solidFill>
                  <a:schemeClr val="lt1"/>
                </a:solidFill>
              </a:defRPr>
            </a:lvl4pPr>
            <a:lvl5pPr lvl="4" algn="ctr">
              <a:spcBef>
                <a:spcPts val="0"/>
              </a:spcBef>
              <a:spcAft>
                <a:spcPts val="0"/>
              </a:spcAft>
              <a:buClr>
                <a:schemeClr val="lt1"/>
              </a:buClr>
              <a:buSzPts val="3500"/>
              <a:buNone/>
              <a:defRPr sz="7000">
                <a:solidFill>
                  <a:schemeClr val="lt1"/>
                </a:solidFill>
              </a:defRPr>
            </a:lvl5pPr>
            <a:lvl6pPr lvl="5" algn="ctr">
              <a:spcBef>
                <a:spcPts val="0"/>
              </a:spcBef>
              <a:spcAft>
                <a:spcPts val="0"/>
              </a:spcAft>
              <a:buClr>
                <a:schemeClr val="lt1"/>
              </a:buClr>
              <a:buSzPts val="3500"/>
              <a:buNone/>
              <a:defRPr sz="7000">
                <a:solidFill>
                  <a:schemeClr val="lt1"/>
                </a:solidFill>
              </a:defRPr>
            </a:lvl6pPr>
            <a:lvl7pPr lvl="6" algn="ctr">
              <a:spcBef>
                <a:spcPts val="0"/>
              </a:spcBef>
              <a:spcAft>
                <a:spcPts val="0"/>
              </a:spcAft>
              <a:buClr>
                <a:schemeClr val="lt1"/>
              </a:buClr>
              <a:buSzPts val="3500"/>
              <a:buNone/>
              <a:defRPr sz="7000">
                <a:solidFill>
                  <a:schemeClr val="lt1"/>
                </a:solidFill>
              </a:defRPr>
            </a:lvl7pPr>
            <a:lvl8pPr lvl="7" algn="ctr">
              <a:spcBef>
                <a:spcPts val="0"/>
              </a:spcBef>
              <a:spcAft>
                <a:spcPts val="0"/>
              </a:spcAft>
              <a:buClr>
                <a:schemeClr val="lt1"/>
              </a:buClr>
              <a:buSzPts val="3500"/>
              <a:buNone/>
              <a:defRPr sz="7000">
                <a:solidFill>
                  <a:schemeClr val="lt1"/>
                </a:solidFill>
              </a:defRPr>
            </a:lvl8pPr>
            <a:lvl9pPr lvl="8" algn="ctr">
              <a:spcBef>
                <a:spcPts val="0"/>
              </a:spcBef>
              <a:spcAft>
                <a:spcPts val="0"/>
              </a:spcAft>
              <a:buClr>
                <a:schemeClr val="lt1"/>
              </a:buClr>
              <a:buSzPts val="3500"/>
              <a:buNone/>
              <a:defRPr sz="7000">
                <a:solidFill>
                  <a:schemeClr val="lt1"/>
                </a:solidFill>
              </a:defRPr>
            </a:lvl9pPr>
          </a:lstStyle>
          <a:p>
            <a:endParaRPr/>
          </a:p>
        </p:txBody>
      </p:sp>
      <p:sp>
        <p:nvSpPr>
          <p:cNvPr id="109" name="Google Shape;109;p3"/>
          <p:cNvSpPr txBox="1">
            <a:spLocks noGrp="1"/>
          </p:cNvSpPr>
          <p:nvPr>
            <p:ph type="subTitle" idx="1"/>
          </p:nvPr>
        </p:nvSpPr>
        <p:spPr>
          <a:xfrm>
            <a:off x="4484594" y="7969750"/>
            <a:ext cx="4596600" cy="1170600"/>
          </a:xfrm>
          <a:prstGeom prst="rect">
            <a:avLst/>
          </a:prstGeom>
          <a:solidFill>
            <a:schemeClr val="dk1"/>
          </a:solidFill>
          <a:ln>
            <a:noFill/>
          </a:ln>
        </p:spPr>
        <p:txBody>
          <a:bodyPr spcFirstLastPara="1" wrap="square" lIns="91425" tIns="91425" rIns="91425" bIns="91425" anchor="ctr" anchorCtr="0">
            <a:noAutofit/>
          </a:bodyPr>
          <a:lstStyle>
            <a:lvl1pPr lvl="0">
              <a:spcBef>
                <a:spcPts val="0"/>
              </a:spcBef>
              <a:spcAft>
                <a:spcPts val="0"/>
              </a:spcAft>
              <a:buClr>
                <a:schemeClr val="lt1"/>
              </a:buClr>
              <a:buSzPts val="1400"/>
              <a:buNone/>
              <a:defRPr sz="3200">
                <a:solidFill>
                  <a:schemeClr val="lt1"/>
                </a:solidFill>
                <a:latin typeface="Spectral Light"/>
                <a:ea typeface="Spectral Light"/>
                <a:cs typeface="Spectral Light"/>
                <a:sym typeface="Spectral Light"/>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a:endParaRPr/>
          </a:p>
        </p:txBody>
      </p:sp>
      <p:grpSp>
        <p:nvGrpSpPr>
          <p:cNvPr id="110" name="Google Shape;110;p3"/>
          <p:cNvGrpSpPr/>
          <p:nvPr/>
        </p:nvGrpSpPr>
        <p:grpSpPr>
          <a:xfrm>
            <a:off x="862152" y="8534296"/>
            <a:ext cx="1702280" cy="1336932"/>
            <a:chOff x="431076" y="4267148"/>
            <a:chExt cx="851140" cy="668466"/>
          </a:xfrm>
        </p:grpSpPr>
        <p:sp>
          <p:nvSpPr>
            <p:cNvPr id="111" name="Google Shape;111;p3"/>
            <p:cNvSpPr/>
            <p:nvPr/>
          </p:nvSpPr>
          <p:spPr>
            <a:xfrm>
              <a:off x="943815" y="4267148"/>
              <a:ext cx="338400" cy="331200"/>
            </a:xfrm>
            <a:prstGeom prst="star4">
              <a:avLst>
                <a:gd name="adj" fmla="val 12500"/>
              </a:avLst>
            </a:prstGeom>
            <a:solidFill>
              <a:schemeClr val="accen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12" name="Google Shape;112;p3"/>
            <p:cNvSpPr/>
            <p:nvPr/>
          </p:nvSpPr>
          <p:spPr>
            <a:xfrm>
              <a:off x="431076" y="4704914"/>
              <a:ext cx="236700" cy="230700"/>
            </a:xfrm>
            <a:prstGeom prst="star4">
              <a:avLst>
                <a:gd name="adj" fmla="val 12500"/>
              </a:avLst>
            </a:prstGeom>
            <a:solidFill>
              <a:schemeClr val="dk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grpSp>
        <p:nvGrpSpPr>
          <p:cNvPr id="113" name="Google Shape;113;p3"/>
          <p:cNvGrpSpPr/>
          <p:nvPr/>
        </p:nvGrpSpPr>
        <p:grpSpPr>
          <a:xfrm>
            <a:off x="15829980" y="8888050"/>
            <a:ext cx="1380128" cy="658216"/>
            <a:chOff x="7740700" y="4100311"/>
            <a:chExt cx="786936" cy="604089"/>
          </a:xfrm>
        </p:grpSpPr>
        <p:grpSp>
          <p:nvGrpSpPr>
            <p:cNvPr id="114" name="Google Shape;114;p3"/>
            <p:cNvGrpSpPr/>
            <p:nvPr/>
          </p:nvGrpSpPr>
          <p:grpSpPr>
            <a:xfrm>
              <a:off x="7740700" y="4149700"/>
              <a:ext cx="737550" cy="554700"/>
              <a:chOff x="7740700" y="4149700"/>
              <a:chExt cx="737550" cy="554700"/>
            </a:xfrm>
          </p:grpSpPr>
          <p:sp>
            <p:nvSpPr>
              <p:cNvPr id="115" name="Google Shape;115;p3"/>
              <p:cNvSpPr/>
              <p:nvPr/>
            </p:nvSpPr>
            <p:spPr>
              <a:xfrm rot="5400000">
                <a:off x="7905550" y="4131700"/>
                <a:ext cx="554700" cy="590700"/>
              </a:xfrm>
              <a:prstGeom prst="upArrow">
                <a:avLst>
                  <a:gd name="adj1" fmla="val 50000"/>
                  <a:gd name="adj2" fmla="val 50000"/>
                </a:avLst>
              </a:prstGeom>
              <a:solidFill>
                <a:schemeClr val="dk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16" name="Google Shape;116;p3"/>
              <p:cNvSpPr/>
              <p:nvPr/>
            </p:nvSpPr>
            <p:spPr>
              <a:xfrm>
                <a:off x="7740700" y="4286500"/>
                <a:ext cx="86400" cy="281100"/>
              </a:xfrm>
              <a:prstGeom prst="rect">
                <a:avLst/>
              </a:prstGeom>
              <a:solidFill>
                <a:schemeClr val="dk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sp>
          <p:nvSpPr>
            <p:cNvPr id="117" name="Google Shape;117;p3"/>
            <p:cNvSpPr/>
            <p:nvPr/>
          </p:nvSpPr>
          <p:spPr>
            <a:xfrm rot="5400000">
              <a:off x="7954936" y="4082311"/>
              <a:ext cx="554700" cy="590700"/>
            </a:xfrm>
            <a:prstGeom prst="upArrow">
              <a:avLst>
                <a:gd name="adj1" fmla="val 50000"/>
                <a:gd name="adj2" fmla="val 50000"/>
              </a:avLst>
            </a:prstGeom>
            <a:solidFill>
              <a:schemeClr val="dk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spTree>
    <p:extLst>
      <p:ext uri="{BB962C8B-B14F-4D97-AF65-F5344CB8AC3E}">
        <p14:creationId xmlns:p14="http://schemas.microsoft.com/office/powerpoint/2010/main" val="8758504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8"/>
        <p:cNvGrpSpPr/>
        <p:nvPr/>
      </p:nvGrpSpPr>
      <p:grpSpPr>
        <a:xfrm>
          <a:off x="0" y="0"/>
          <a:ext cx="0" cy="0"/>
          <a:chOff x="0" y="0"/>
          <a:chExt cx="0" cy="0"/>
        </a:xfrm>
      </p:grpSpPr>
      <p:grpSp>
        <p:nvGrpSpPr>
          <p:cNvPr id="119" name="Google Shape;119;p4"/>
          <p:cNvGrpSpPr/>
          <p:nvPr/>
        </p:nvGrpSpPr>
        <p:grpSpPr>
          <a:xfrm>
            <a:off x="-70549" y="-63670"/>
            <a:ext cx="18429098" cy="10414340"/>
            <a:chOff x="-35275" y="-31835"/>
            <a:chExt cx="9214549" cy="5207170"/>
          </a:xfrm>
        </p:grpSpPr>
        <p:grpSp>
          <p:nvGrpSpPr>
            <p:cNvPr id="120" name="Google Shape;120;p4"/>
            <p:cNvGrpSpPr/>
            <p:nvPr/>
          </p:nvGrpSpPr>
          <p:grpSpPr>
            <a:xfrm>
              <a:off x="-35275" y="-31835"/>
              <a:ext cx="4607271" cy="2603603"/>
              <a:chOff x="987999" y="461925"/>
              <a:chExt cx="1514404" cy="1507151"/>
            </a:xfrm>
          </p:grpSpPr>
          <p:grpSp>
            <p:nvGrpSpPr>
              <p:cNvPr id="121" name="Google Shape;121;p4"/>
              <p:cNvGrpSpPr/>
              <p:nvPr/>
            </p:nvGrpSpPr>
            <p:grpSpPr>
              <a:xfrm>
                <a:off x="987999" y="461925"/>
                <a:ext cx="1514401" cy="1506302"/>
                <a:chOff x="987999" y="461925"/>
                <a:chExt cx="1514401" cy="1506302"/>
              </a:xfrm>
            </p:grpSpPr>
            <p:cxnSp>
              <p:nvCxnSpPr>
                <p:cNvPr id="122" name="Google Shape;122;p4"/>
                <p:cNvCxnSpPr/>
                <p:nvPr/>
              </p:nvCxnSpPr>
              <p:spPr>
                <a:xfrm>
                  <a:off x="9879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23" name="Google Shape;123;p4"/>
                <p:cNvCxnSpPr/>
                <p:nvPr/>
              </p:nvCxnSpPr>
              <p:spPr>
                <a:xfrm>
                  <a:off x="11772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24" name="Google Shape;124;p4"/>
                <p:cNvCxnSpPr/>
                <p:nvPr/>
              </p:nvCxnSpPr>
              <p:spPr>
                <a:xfrm>
                  <a:off x="13665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25" name="Google Shape;125;p4"/>
                <p:cNvCxnSpPr/>
                <p:nvPr/>
              </p:nvCxnSpPr>
              <p:spPr>
                <a:xfrm>
                  <a:off x="15558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26" name="Google Shape;126;p4"/>
                <p:cNvCxnSpPr/>
                <p:nvPr/>
              </p:nvCxnSpPr>
              <p:spPr>
                <a:xfrm>
                  <a:off x="17451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27" name="Google Shape;127;p4"/>
                <p:cNvCxnSpPr/>
                <p:nvPr/>
              </p:nvCxnSpPr>
              <p:spPr>
                <a:xfrm>
                  <a:off x="19344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28" name="Google Shape;128;p4"/>
                <p:cNvCxnSpPr/>
                <p:nvPr/>
              </p:nvCxnSpPr>
              <p:spPr>
                <a:xfrm>
                  <a:off x="21237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29" name="Google Shape;129;p4"/>
                <p:cNvCxnSpPr/>
                <p:nvPr/>
              </p:nvCxnSpPr>
              <p:spPr>
                <a:xfrm>
                  <a:off x="23130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30" name="Google Shape;130;p4"/>
                <p:cNvCxnSpPr/>
                <p:nvPr/>
              </p:nvCxnSpPr>
              <p:spPr>
                <a:xfrm>
                  <a:off x="2502400" y="461925"/>
                  <a:ext cx="0" cy="1506300"/>
                </a:xfrm>
                <a:prstGeom prst="straightConnector1">
                  <a:avLst/>
                </a:prstGeom>
                <a:noFill/>
                <a:ln w="9525" cap="flat" cmpd="sng">
                  <a:solidFill>
                    <a:schemeClr val="dk2"/>
                  </a:solidFill>
                  <a:prstDash val="solid"/>
                  <a:round/>
                  <a:headEnd type="none" w="med" len="med"/>
                  <a:tailEnd type="none" w="med" len="med"/>
                </a:ln>
              </p:spPr>
            </p:cxnSp>
          </p:grpSp>
          <p:grpSp>
            <p:nvGrpSpPr>
              <p:cNvPr id="131" name="Google Shape;131;p4"/>
              <p:cNvGrpSpPr/>
              <p:nvPr/>
            </p:nvGrpSpPr>
            <p:grpSpPr>
              <a:xfrm>
                <a:off x="987999" y="461927"/>
                <a:ext cx="1514404" cy="1507149"/>
                <a:chOff x="987999" y="461927"/>
                <a:chExt cx="1514404" cy="1507149"/>
              </a:xfrm>
            </p:grpSpPr>
            <p:cxnSp>
              <p:nvCxnSpPr>
                <p:cNvPr id="132" name="Google Shape;132;p4"/>
                <p:cNvCxnSpPr/>
                <p:nvPr/>
              </p:nvCxnSpPr>
              <p:spPr>
                <a:xfrm>
                  <a:off x="988003" y="461927"/>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33" name="Google Shape;133;p4"/>
                <p:cNvCxnSpPr/>
                <p:nvPr/>
              </p:nvCxnSpPr>
              <p:spPr>
                <a:xfrm>
                  <a:off x="987999" y="677235"/>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34" name="Google Shape;134;p4"/>
                <p:cNvCxnSpPr/>
                <p:nvPr/>
              </p:nvCxnSpPr>
              <p:spPr>
                <a:xfrm>
                  <a:off x="987999" y="892542"/>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35" name="Google Shape;135;p4"/>
                <p:cNvCxnSpPr/>
                <p:nvPr/>
              </p:nvCxnSpPr>
              <p:spPr>
                <a:xfrm>
                  <a:off x="987999" y="1107848"/>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36" name="Google Shape;136;p4"/>
                <p:cNvCxnSpPr/>
                <p:nvPr/>
              </p:nvCxnSpPr>
              <p:spPr>
                <a:xfrm>
                  <a:off x="987999" y="1323155"/>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37" name="Google Shape;137;p4"/>
                <p:cNvCxnSpPr/>
                <p:nvPr/>
              </p:nvCxnSpPr>
              <p:spPr>
                <a:xfrm>
                  <a:off x="987999" y="1538461"/>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38" name="Google Shape;138;p4"/>
                <p:cNvCxnSpPr/>
                <p:nvPr/>
              </p:nvCxnSpPr>
              <p:spPr>
                <a:xfrm>
                  <a:off x="987999" y="1753768"/>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39" name="Google Shape;139;p4"/>
                <p:cNvCxnSpPr/>
                <p:nvPr/>
              </p:nvCxnSpPr>
              <p:spPr>
                <a:xfrm>
                  <a:off x="988003" y="1969076"/>
                  <a:ext cx="1514400" cy="0"/>
                </a:xfrm>
                <a:prstGeom prst="straightConnector1">
                  <a:avLst/>
                </a:prstGeom>
                <a:noFill/>
                <a:ln w="9525" cap="flat" cmpd="sng">
                  <a:solidFill>
                    <a:schemeClr val="dk2"/>
                  </a:solidFill>
                  <a:prstDash val="solid"/>
                  <a:round/>
                  <a:headEnd type="none" w="med" len="med"/>
                  <a:tailEnd type="none" w="med" len="med"/>
                </a:ln>
              </p:spPr>
            </p:cxnSp>
          </p:grpSp>
        </p:grpSp>
        <p:grpSp>
          <p:nvGrpSpPr>
            <p:cNvPr id="140" name="Google Shape;140;p4"/>
            <p:cNvGrpSpPr/>
            <p:nvPr/>
          </p:nvGrpSpPr>
          <p:grpSpPr>
            <a:xfrm>
              <a:off x="4572003" y="-31835"/>
              <a:ext cx="4607271" cy="2603603"/>
              <a:chOff x="987999" y="461925"/>
              <a:chExt cx="1514404" cy="1507151"/>
            </a:xfrm>
          </p:grpSpPr>
          <p:grpSp>
            <p:nvGrpSpPr>
              <p:cNvPr id="141" name="Google Shape;141;p4"/>
              <p:cNvGrpSpPr/>
              <p:nvPr/>
            </p:nvGrpSpPr>
            <p:grpSpPr>
              <a:xfrm>
                <a:off x="987999" y="461925"/>
                <a:ext cx="1514401" cy="1506302"/>
                <a:chOff x="987999" y="461925"/>
                <a:chExt cx="1514401" cy="1506302"/>
              </a:xfrm>
            </p:grpSpPr>
            <p:cxnSp>
              <p:nvCxnSpPr>
                <p:cNvPr id="142" name="Google Shape;142;p4"/>
                <p:cNvCxnSpPr/>
                <p:nvPr/>
              </p:nvCxnSpPr>
              <p:spPr>
                <a:xfrm>
                  <a:off x="9879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43" name="Google Shape;143;p4"/>
                <p:cNvCxnSpPr/>
                <p:nvPr/>
              </p:nvCxnSpPr>
              <p:spPr>
                <a:xfrm>
                  <a:off x="11772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44" name="Google Shape;144;p4"/>
                <p:cNvCxnSpPr/>
                <p:nvPr/>
              </p:nvCxnSpPr>
              <p:spPr>
                <a:xfrm>
                  <a:off x="13665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45" name="Google Shape;145;p4"/>
                <p:cNvCxnSpPr/>
                <p:nvPr/>
              </p:nvCxnSpPr>
              <p:spPr>
                <a:xfrm>
                  <a:off x="15558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46" name="Google Shape;146;p4"/>
                <p:cNvCxnSpPr/>
                <p:nvPr/>
              </p:nvCxnSpPr>
              <p:spPr>
                <a:xfrm>
                  <a:off x="17451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47" name="Google Shape;147;p4"/>
                <p:cNvCxnSpPr/>
                <p:nvPr/>
              </p:nvCxnSpPr>
              <p:spPr>
                <a:xfrm>
                  <a:off x="19344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48" name="Google Shape;148;p4"/>
                <p:cNvCxnSpPr/>
                <p:nvPr/>
              </p:nvCxnSpPr>
              <p:spPr>
                <a:xfrm>
                  <a:off x="21237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49" name="Google Shape;149;p4"/>
                <p:cNvCxnSpPr/>
                <p:nvPr/>
              </p:nvCxnSpPr>
              <p:spPr>
                <a:xfrm>
                  <a:off x="23130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50" name="Google Shape;150;p4"/>
                <p:cNvCxnSpPr/>
                <p:nvPr/>
              </p:nvCxnSpPr>
              <p:spPr>
                <a:xfrm>
                  <a:off x="2502400" y="461925"/>
                  <a:ext cx="0" cy="1506300"/>
                </a:xfrm>
                <a:prstGeom prst="straightConnector1">
                  <a:avLst/>
                </a:prstGeom>
                <a:noFill/>
                <a:ln w="9525" cap="flat" cmpd="sng">
                  <a:solidFill>
                    <a:schemeClr val="dk2"/>
                  </a:solidFill>
                  <a:prstDash val="solid"/>
                  <a:round/>
                  <a:headEnd type="none" w="med" len="med"/>
                  <a:tailEnd type="none" w="med" len="med"/>
                </a:ln>
              </p:spPr>
            </p:cxnSp>
          </p:grpSp>
          <p:grpSp>
            <p:nvGrpSpPr>
              <p:cNvPr id="151" name="Google Shape;151;p4"/>
              <p:cNvGrpSpPr/>
              <p:nvPr/>
            </p:nvGrpSpPr>
            <p:grpSpPr>
              <a:xfrm>
                <a:off x="987999" y="461927"/>
                <a:ext cx="1514404" cy="1507149"/>
                <a:chOff x="987999" y="461927"/>
                <a:chExt cx="1514404" cy="1507149"/>
              </a:xfrm>
            </p:grpSpPr>
            <p:cxnSp>
              <p:nvCxnSpPr>
                <p:cNvPr id="152" name="Google Shape;152;p4"/>
                <p:cNvCxnSpPr/>
                <p:nvPr/>
              </p:nvCxnSpPr>
              <p:spPr>
                <a:xfrm>
                  <a:off x="988003" y="461927"/>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53" name="Google Shape;153;p4"/>
                <p:cNvCxnSpPr/>
                <p:nvPr/>
              </p:nvCxnSpPr>
              <p:spPr>
                <a:xfrm>
                  <a:off x="987999" y="677235"/>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54" name="Google Shape;154;p4"/>
                <p:cNvCxnSpPr/>
                <p:nvPr/>
              </p:nvCxnSpPr>
              <p:spPr>
                <a:xfrm>
                  <a:off x="987999" y="892542"/>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55" name="Google Shape;155;p4"/>
                <p:cNvCxnSpPr/>
                <p:nvPr/>
              </p:nvCxnSpPr>
              <p:spPr>
                <a:xfrm>
                  <a:off x="987999" y="1107848"/>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56" name="Google Shape;156;p4"/>
                <p:cNvCxnSpPr/>
                <p:nvPr/>
              </p:nvCxnSpPr>
              <p:spPr>
                <a:xfrm>
                  <a:off x="987999" y="1323155"/>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57" name="Google Shape;157;p4"/>
                <p:cNvCxnSpPr/>
                <p:nvPr/>
              </p:nvCxnSpPr>
              <p:spPr>
                <a:xfrm>
                  <a:off x="987999" y="1538461"/>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58" name="Google Shape;158;p4"/>
                <p:cNvCxnSpPr/>
                <p:nvPr/>
              </p:nvCxnSpPr>
              <p:spPr>
                <a:xfrm>
                  <a:off x="987999" y="1753768"/>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59" name="Google Shape;159;p4"/>
                <p:cNvCxnSpPr/>
                <p:nvPr/>
              </p:nvCxnSpPr>
              <p:spPr>
                <a:xfrm>
                  <a:off x="988003" y="1969076"/>
                  <a:ext cx="1514400" cy="0"/>
                </a:xfrm>
                <a:prstGeom prst="straightConnector1">
                  <a:avLst/>
                </a:prstGeom>
                <a:noFill/>
                <a:ln w="9525" cap="flat" cmpd="sng">
                  <a:solidFill>
                    <a:schemeClr val="dk2"/>
                  </a:solidFill>
                  <a:prstDash val="solid"/>
                  <a:round/>
                  <a:headEnd type="none" w="med" len="med"/>
                  <a:tailEnd type="none" w="med" len="med"/>
                </a:ln>
              </p:spPr>
            </p:cxnSp>
          </p:grpSp>
        </p:grpSp>
        <p:grpSp>
          <p:nvGrpSpPr>
            <p:cNvPr id="160" name="Google Shape;160;p4"/>
            <p:cNvGrpSpPr/>
            <p:nvPr/>
          </p:nvGrpSpPr>
          <p:grpSpPr>
            <a:xfrm>
              <a:off x="-35275" y="2571732"/>
              <a:ext cx="4607271" cy="2603603"/>
              <a:chOff x="987999" y="461925"/>
              <a:chExt cx="1514404" cy="1507151"/>
            </a:xfrm>
          </p:grpSpPr>
          <p:grpSp>
            <p:nvGrpSpPr>
              <p:cNvPr id="161" name="Google Shape;161;p4"/>
              <p:cNvGrpSpPr/>
              <p:nvPr/>
            </p:nvGrpSpPr>
            <p:grpSpPr>
              <a:xfrm>
                <a:off x="987999" y="461925"/>
                <a:ext cx="1514401" cy="1506302"/>
                <a:chOff x="987999" y="461925"/>
                <a:chExt cx="1514401" cy="1506302"/>
              </a:xfrm>
            </p:grpSpPr>
            <p:cxnSp>
              <p:nvCxnSpPr>
                <p:cNvPr id="162" name="Google Shape;162;p4"/>
                <p:cNvCxnSpPr/>
                <p:nvPr/>
              </p:nvCxnSpPr>
              <p:spPr>
                <a:xfrm>
                  <a:off x="9879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63" name="Google Shape;163;p4"/>
                <p:cNvCxnSpPr/>
                <p:nvPr/>
              </p:nvCxnSpPr>
              <p:spPr>
                <a:xfrm>
                  <a:off x="11772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64" name="Google Shape;164;p4"/>
                <p:cNvCxnSpPr/>
                <p:nvPr/>
              </p:nvCxnSpPr>
              <p:spPr>
                <a:xfrm>
                  <a:off x="13665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65" name="Google Shape;165;p4"/>
                <p:cNvCxnSpPr/>
                <p:nvPr/>
              </p:nvCxnSpPr>
              <p:spPr>
                <a:xfrm>
                  <a:off x="15558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66" name="Google Shape;166;p4"/>
                <p:cNvCxnSpPr/>
                <p:nvPr/>
              </p:nvCxnSpPr>
              <p:spPr>
                <a:xfrm>
                  <a:off x="17451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67" name="Google Shape;167;p4"/>
                <p:cNvCxnSpPr/>
                <p:nvPr/>
              </p:nvCxnSpPr>
              <p:spPr>
                <a:xfrm>
                  <a:off x="19344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68" name="Google Shape;168;p4"/>
                <p:cNvCxnSpPr/>
                <p:nvPr/>
              </p:nvCxnSpPr>
              <p:spPr>
                <a:xfrm>
                  <a:off x="21237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69" name="Google Shape;169;p4"/>
                <p:cNvCxnSpPr/>
                <p:nvPr/>
              </p:nvCxnSpPr>
              <p:spPr>
                <a:xfrm>
                  <a:off x="23130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70" name="Google Shape;170;p4"/>
                <p:cNvCxnSpPr/>
                <p:nvPr/>
              </p:nvCxnSpPr>
              <p:spPr>
                <a:xfrm>
                  <a:off x="2502400" y="461925"/>
                  <a:ext cx="0" cy="1506300"/>
                </a:xfrm>
                <a:prstGeom prst="straightConnector1">
                  <a:avLst/>
                </a:prstGeom>
                <a:noFill/>
                <a:ln w="9525" cap="flat" cmpd="sng">
                  <a:solidFill>
                    <a:schemeClr val="dk2"/>
                  </a:solidFill>
                  <a:prstDash val="solid"/>
                  <a:round/>
                  <a:headEnd type="none" w="med" len="med"/>
                  <a:tailEnd type="none" w="med" len="med"/>
                </a:ln>
              </p:spPr>
            </p:cxnSp>
          </p:grpSp>
          <p:grpSp>
            <p:nvGrpSpPr>
              <p:cNvPr id="171" name="Google Shape;171;p4"/>
              <p:cNvGrpSpPr/>
              <p:nvPr/>
            </p:nvGrpSpPr>
            <p:grpSpPr>
              <a:xfrm>
                <a:off x="987999" y="461927"/>
                <a:ext cx="1514404" cy="1507149"/>
                <a:chOff x="987999" y="461927"/>
                <a:chExt cx="1514404" cy="1507149"/>
              </a:xfrm>
            </p:grpSpPr>
            <p:cxnSp>
              <p:nvCxnSpPr>
                <p:cNvPr id="172" name="Google Shape;172;p4"/>
                <p:cNvCxnSpPr/>
                <p:nvPr/>
              </p:nvCxnSpPr>
              <p:spPr>
                <a:xfrm>
                  <a:off x="988003" y="461927"/>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73" name="Google Shape;173;p4"/>
                <p:cNvCxnSpPr/>
                <p:nvPr/>
              </p:nvCxnSpPr>
              <p:spPr>
                <a:xfrm>
                  <a:off x="987999" y="677235"/>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74" name="Google Shape;174;p4"/>
                <p:cNvCxnSpPr/>
                <p:nvPr/>
              </p:nvCxnSpPr>
              <p:spPr>
                <a:xfrm>
                  <a:off x="987999" y="892542"/>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75" name="Google Shape;175;p4"/>
                <p:cNvCxnSpPr/>
                <p:nvPr/>
              </p:nvCxnSpPr>
              <p:spPr>
                <a:xfrm>
                  <a:off x="987999" y="1107848"/>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76" name="Google Shape;176;p4"/>
                <p:cNvCxnSpPr/>
                <p:nvPr/>
              </p:nvCxnSpPr>
              <p:spPr>
                <a:xfrm>
                  <a:off x="987999" y="1323155"/>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77" name="Google Shape;177;p4"/>
                <p:cNvCxnSpPr/>
                <p:nvPr/>
              </p:nvCxnSpPr>
              <p:spPr>
                <a:xfrm>
                  <a:off x="987999" y="1538461"/>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78" name="Google Shape;178;p4"/>
                <p:cNvCxnSpPr/>
                <p:nvPr/>
              </p:nvCxnSpPr>
              <p:spPr>
                <a:xfrm>
                  <a:off x="987999" y="1753768"/>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79" name="Google Shape;179;p4"/>
                <p:cNvCxnSpPr/>
                <p:nvPr/>
              </p:nvCxnSpPr>
              <p:spPr>
                <a:xfrm>
                  <a:off x="988003" y="1969076"/>
                  <a:ext cx="1514400" cy="0"/>
                </a:xfrm>
                <a:prstGeom prst="straightConnector1">
                  <a:avLst/>
                </a:prstGeom>
                <a:noFill/>
                <a:ln w="9525" cap="flat" cmpd="sng">
                  <a:solidFill>
                    <a:schemeClr val="dk2"/>
                  </a:solidFill>
                  <a:prstDash val="solid"/>
                  <a:round/>
                  <a:headEnd type="none" w="med" len="med"/>
                  <a:tailEnd type="none" w="med" len="med"/>
                </a:ln>
              </p:spPr>
            </p:cxnSp>
          </p:grpSp>
        </p:grpSp>
        <p:grpSp>
          <p:nvGrpSpPr>
            <p:cNvPr id="180" name="Google Shape;180;p4"/>
            <p:cNvGrpSpPr/>
            <p:nvPr/>
          </p:nvGrpSpPr>
          <p:grpSpPr>
            <a:xfrm>
              <a:off x="4572003" y="2571732"/>
              <a:ext cx="4607271" cy="2603603"/>
              <a:chOff x="987999" y="461925"/>
              <a:chExt cx="1514404" cy="1507151"/>
            </a:xfrm>
          </p:grpSpPr>
          <p:grpSp>
            <p:nvGrpSpPr>
              <p:cNvPr id="181" name="Google Shape;181;p4"/>
              <p:cNvGrpSpPr/>
              <p:nvPr/>
            </p:nvGrpSpPr>
            <p:grpSpPr>
              <a:xfrm>
                <a:off x="987999" y="461925"/>
                <a:ext cx="1514401" cy="1506302"/>
                <a:chOff x="987999" y="461925"/>
                <a:chExt cx="1514401" cy="1506302"/>
              </a:xfrm>
            </p:grpSpPr>
            <p:cxnSp>
              <p:nvCxnSpPr>
                <p:cNvPr id="182" name="Google Shape;182;p4"/>
                <p:cNvCxnSpPr/>
                <p:nvPr/>
              </p:nvCxnSpPr>
              <p:spPr>
                <a:xfrm>
                  <a:off x="9879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83" name="Google Shape;183;p4"/>
                <p:cNvCxnSpPr/>
                <p:nvPr/>
              </p:nvCxnSpPr>
              <p:spPr>
                <a:xfrm>
                  <a:off x="11772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84" name="Google Shape;184;p4"/>
                <p:cNvCxnSpPr/>
                <p:nvPr/>
              </p:nvCxnSpPr>
              <p:spPr>
                <a:xfrm>
                  <a:off x="13665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85" name="Google Shape;185;p4"/>
                <p:cNvCxnSpPr/>
                <p:nvPr/>
              </p:nvCxnSpPr>
              <p:spPr>
                <a:xfrm>
                  <a:off x="15558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86" name="Google Shape;186;p4"/>
                <p:cNvCxnSpPr/>
                <p:nvPr/>
              </p:nvCxnSpPr>
              <p:spPr>
                <a:xfrm>
                  <a:off x="17451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87" name="Google Shape;187;p4"/>
                <p:cNvCxnSpPr/>
                <p:nvPr/>
              </p:nvCxnSpPr>
              <p:spPr>
                <a:xfrm>
                  <a:off x="19344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88" name="Google Shape;188;p4"/>
                <p:cNvCxnSpPr/>
                <p:nvPr/>
              </p:nvCxnSpPr>
              <p:spPr>
                <a:xfrm>
                  <a:off x="21237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89" name="Google Shape;189;p4"/>
                <p:cNvCxnSpPr/>
                <p:nvPr/>
              </p:nvCxnSpPr>
              <p:spPr>
                <a:xfrm>
                  <a:off x="23130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90" name="Google Shape;190;p4"/>
                <p:cNvCxnSpPr/>
                <p:nvPr/>
              </p:nvCxnSpPr>
              <p:spPr>
                <a:xfrm>
                  <a:off x="2502400" y="461925"/>
                  <a:ext cx="0" cy="1506300"/>
                </a:xfrm>
                <a:prstGeom prst="straightConnector1">
                  <a:avLst/>
                </a:prstGeom>
                <a:noFill/>
                <a:ln w="9525" cap="flat" cmpd="sng">
                  <a:solidFill>
                    <a:schemeClr val="dk2"/>
                  </a:solidFill>
                  <a:prstDash val="solid"/>
                  <a:round/>
                  <a:headEnd type="none" w="med" len="med"/>
                  <a:tailEnd type="none" w="med" len="med"/>
                </a:ln>
              </p:spPr>
            </p:cxnSp>
          </p:grpSp>
          <p:grpSp>
            <p:nvGrpSpPr>
              <p:cNvPr id="191" name="Google Shape;191;p4"/>
              <p:cNvGrpSpPr/>
              <p:nvPr/>
            </p:nvGrpSpPr>
            <p:grpSpPr>
              <a:xfrm>
                <a:off x="987999" y="461927"/>
                <a:ext cx="1514404" cy="1507149"/>
                <a:chOff x="987999" y="461927"/>
                <a:chExt cx="1514404" cy="1507149"/>
              </a:xfrm>
            </p:grpSpPr>
            <p:cxnSp>
              <p:nvCxnSpPr>
                <p:cNvPr id="192" name="Google Shape;192;p4"/>
                <p:cNvCxnSpPr/>
                <p:nvPr/>
              </p:nvCxnSpPr>
              <p:spPr>
                <a:xfrm>
                  <a:off x="988003" y="461927"/>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93" name="Google Shape;193;p4"/>
                <p:cNvCxnSpPr/>
                <p:nvPr/>
              </p:nvCxnSpPr>
              <p:spPr>
                <a:xfrm>
                  <a:off x="987999" y="677235"/>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94" name="Google Shape;194;p4"/>
                <p:cNvCxnSpPr/>
                <p:nvPr/>
              </p:nvCxnSpPr>
              <p:spPr>
                <a:xfrm>
                  <a:off x="987999" y="892542"/>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95" name="Google Shape;195;p4"/>
                <p:cNvCxnSpPr/>
                <p:nvPr/>
              </p:nvCxnSpPr>
              <p:spPr>
                <a:xfrm>
                  <a:off x="987999" y="1107848"/>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96" name="Google Shape;196;p4"/>
                <p:cNvCxnSpPr/>
                <p:nvPr/>
              </p:nvCxnSpPr>
              <p:spPr>
                <a:xfrm>
                  <a:off x="987999" y="1323155"/>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97" name="Google Shape;197;p4"/>
                <p:cNvCxnSpPr/>
                <p:nvPr/>
              </p:nvCxnSpPr>
              <p:spPr>
                <a:xfrm>
                  <a:off x="987999" y="1538461"/>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98" name="Google Shape;198;p4"/>
                <p:cNvCxnSpPr/>
                <p:nvPr/>
              </p:nvCxnSpPr>
              <p:spPr>
                <a:xfrm>
                  <a:off x="987999" y="1753768"/>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99" name="Google Shape;199;p4"/>
                <p:cNvCxnSpPr/>
                <p:nvPr/>
              </p:nvCxnSpPr>
              <p:spPr>
                <a:xfrm>
                  <a:off x="988003" y="1969076"/>
                  <a:ext cx="1514400" cy="0"/>
                </a:xfrm>
                <a:prstGeom prst="straightConnector1">
                  <a:avLst/>
                </a:prstGeom>
                <a:noFill/>
                <a:ln w="9525" cap="flat" cmpd="sng">
                  <a:solidFill>
                    <a:schemeClr val="dk2"/>
                  </a:solidFill>
                  <a:prstDash val="solid"/>
                  <a:round/>
                  <a:headEnd type="none" w="med" len="med"/>
                  <a:tailEnd type="none" w="med" len="med"/>
                </a:ln>
              </p:spPr>
            </p:cxnSp>
          </p:grpSp>
        </p:grpSp>
      </p:grpSp>
      <p:sp>
        <p:nvSpPr>
          <p:cNvPr id="200" name="Google Shape;200;p4"/>
          <p:cNvSpPr txBox="1">
            <a:spLocks noGrp="1"/>
          </p:cNvSpPr>
          <p:nvPr>
            <p:ph type="title"/>
          </p:nvPr>
        </p:nvSpPr>
        <p:spPr>
          <a:xfrm>
            <a:off x="1080000" y="678650"/>
            <a:ext cx="16129800" cy="14850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01" name="Google Shape;201;p4"/>
          <p:cNvSpPr txBox="1">
            <a:spLocks noGrp="1"/>
          </p:cNvSpPr>
          <p:nvPr>
            <p:ph type="body" idx="1"/>
          </p:nvPr>
        </p:nvSpPr>
        <p:spPr>
          <a:xfrm>
            <a:off x="3377200" y="2167050"/>
            <a:ext cx="11544600" cy="14850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lvl1pPr marL="914400" lvl="0" indent="-635000" algn="ctr">
              <a:spcBef>
                <a:spcPts val="0"/>
              </a:spcBef>
              <a:spcAft>
                <a:spcPts val="0"/>
              </a:spcAft>
              <a:buSzPts val="1400"/>
              <a:buChar char="●"/>
              <a:defRPr sz="2200"/>
            </a:lvl1pPr>
            <a:lvl2pPr marL="1828800" lvl="1" indent="-635000">
              <a:spcBef>
                <a:spcPts val="0"/>
              </a:spcBef>
              <a:spcAft>
                <a:spcPts val="0"/>
              </a:spcAft>
              <a:buSzPts val="1400"/>
              <a:buChar char="○"/>
              <a:defRPr/>
            </a:lvl2pPr>
            <a:lvl3pPr marL="2743200" lvl="2" indent="-635000">
              <a:spcBef>
                <a:spcPts val="0"/>
              </a:spcBef>
              <a:spcAft>
                <a:spcPts val="0"/>
              </a:spcAft>
              <a:buSzPts val="1400"/>
              <a:buChar char="■"/>
              <a:defRPr/>
            </a:lvl3pPr>
            <a:lvl4pPr marL="3657600" lvl="3" indent="-635000">
              <a:spcBef>
                <a:spcPts val="0"/>
              </a:spcBef>
              <a:spcAft>
                <a:spcPts val="0"/>
              </a:spcAft>
              <a:buSzPts val="1400"/>
              <a:buChar char="●"/>
              <a:defRPr/>
            </a:lvl4pPr>
            <a:lvl5pPr marL="4572000" lvl="4" indent="-635000">
              <a:spcBef>
                <a:spcPts val="0"/>
              </a:spcBef>
              <a:spcAft>
                <a:spcPts val="0"/>
              </a:spcAft>
              <a:buSzPts val="1400"/>
              <a:buChar char="○"/>
              <a:defRPr/>
            </a:lvl5pPr>
            <a:lvl6pPr marL="5486400" lvl="5" indent="-635000">
              <a:spcBef>
                <a:spcPts val="0"/>
              </a:spcBef>
              <a:spcAft>
                <a:spcPts val="0"/>
              </a:spcAft>
              <a:buSzPts val="1400"/>
              <a:buChar char="■"/>
              <a:defRPr/>
            </a:lvl6pPr>
            <a:lvl7pPr marL="6400800" lvl="6" indent="-635000">
              <a:spcBef>
                <a:spcPts val="0"/>
              </a:spcBef>
              <a:spcAft>
                <a:spcPts val="0"/>
              </a:spcAft>
              <a:buSzPts val="1400"/>
              <a:buChar char="●"/>
              <a:defRPr/>
            </a:lvl7pPr>
            <a:lvl8pPr marL="7315200" lvl="7" indent="-635000">
              <a:spcBef>
                <a:spcPts val="0"/>
              </a:spcBef>
              <a:spcAft>
                <a:spcPts val="0"/>
              </a:spcAft>
              <a:buSzPts val="1400"/>
              <a:buChar char="○"/>
              <a:defRPr/>
            </a:lvl8pPr>
            <a:lvl9pPr marL="8229600" lvl="8" indent="-635000">
              <a:spcBef>
                <a:spcPts val="0"/>
              </a:spcBef>
              <a:spcAft>
                <a:spcPts val="0"/>
              </a:spcAft>
              <a:buSzPts val="1400"/>
              <a:buChar char="■"/>
              <a:defRPr/>
            </a:lvl9pPr>
          </a:lstStyle>
          <a:p>
            <a:endParaRPr/>
          </a:p>
        </p:txBody>
      </p:sp>
    </p:spTree>
    <p:extLst>
      <p:ext uri="{BB962C8B-B14F-4D97-AF65-F5344CB8AC3E}">
        <p14:creationId xmlns:p14="http://schemas.microsoft.com/office/powerpoint/2010/main" val="10245136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81"/>
        <p:cNvGrpSpPr/>
        <p:nvPr/>
      </p:nvGrpSpPr>
      <p:grpSpPr>
        <a:xfrm>
          <a:off x="0" y="0"/>
          <a:ext cx="0" cy="0"/>
          <a:chOff x="0" y="0"/>
          <a:chExt cx="0" cy="0"/>
        </a:xfrm>
      </p:grpSpPr>
      <p:grpSp>
        <p:nvGrpSpPr>
          <p:cNvPr id="382" name="Google Shape;382;p7"/>
          <p:cNvGrpSpPr/>
          <p:nvPr/>
        </p:nvGrpSpPr>
        <p:grpSpPr>
          <a:xfrm>
            <a:off x="-70549" y="-63670"/>
            <a:ext cx="18429098" cy="10414340"/>
            <a:chOff x="-35275" y="-31835"/>
            <a:chExt cx="9214549" cy="5207170"/>
          </a:xfrm>
        </p:grpSpPr>
        <p:grpSp>
          <p:nvGrpSpPr>
            <p:cNvPr id="383" name="Google Shape;383;p7"/>
            <p:cNvGrpSpPr/>
            <p:nvPr/>
          </p:nvGrpSpPr>
          <p:grpSpPr>
            <a:xfrm>
              <a:off x="-35275" y="-31835"/>
              <a:ext cx="4607271" cy="2603603"/>
              <a:chOff x="987999" y="461925"/>
              <a:chExt cx="1514404" cy="1507151"/>
            </a:xfrm>
          </p:grpSpPr>
          <p:grpSp>
            <p:nvGrpSpPr>
              <p:cNvPr id="384" name="Google Shape;384;p7"/>
              <p:cNvGrpSpPr/>
              <p:nvPr/>
            </p:nvGrpSpPr>
            <p:grpSpPr>
              <a:xfrm>
                <a:off x="987999" y="461925"/>
                <a:ext cx="1514401" cy="1506302"/>
                <a:chOff x="987999" y="461925"/>
                <a:chExt cx="1514401" cy="1506302"/>
              </a:xfrm>
            </p:grpSpPr>
            <p:cxnSp>
              <p:nvCxnSpPr>
                <p:cNvPr id="385" name="Google Shape;385;p7"/>
                <p:cNvCxnSpPr/>
                <p:nvPr/>
              </p:nvCxnSpPr>
              <p:spPr>
                <a:xfrm>
                  <a:off x="9879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386" name="Google Shape;386;p7"/>
                <p:cNvCxnSpPr/>
                <p:nvPr/>
              </p:nvCxnSpPr>
              <p:spPr>
                <a:xfrm>
                  <a:off x="11772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387" name="Google Shape;387;p7"/>
                <p:cNvCxnSpPr/>
                <p:nvPr/>
              </p:nvCxnSpPr>
              <p:spPr>
                <a:xfrm>
                  <a:off x="13665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388" name="Google Shape;388;p7"/>
                <p:cNvCxnSpPr/>
                <p:nvPr/>
              </p:nvCxnSpPr>
              <p:spPr>
                <a:xfrm>
                  <a:off x="15558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389" name="Google Shape;389;p7"/>
                <p:cNvCxnSpPr/>
                <p:nvPr/>
              </p:nvCxnSpPr>
              <p:spPr>
                <a:xfrm>
                  <a:off x="17451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390" name="Google Shape;390;p7"/>
                <p:cNvCxnSpPr/>
                <p:nvPr/>
              </p:nvCxnSpPr>
              <p:spPr>
                <a:xfrm>
                  <a:off x="19344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391" name="Google Shape;391;p7"/>
                <p:cNvCxnSpPr/>
                <p:nvPr/>
              </p:nvCxnSpPr>
              <p:spPr>
                <a:xfrm>
                  <a:off x="21237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392" name="Google Shape;392;p7"/>
                <p:cNvCxnSpPr/>
                <p:nvPr/>
              </p:nvCxnSpPr>
              <p:spPr>
                <a:xfrm>
                  <a:off x="23130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393" name="Google Shape;393;p7"/>
                <p:cNvCxnSpPr/>
                <p:nvPr/>
              </p:nvCxnSpPr>
              <p:spPr>
                <a:xfrm>
                  <a:off x="2502400" y="461925"/>
                  <a:ext cx="0" cy="1506300"/>
                </a:xfrm>
                <a:prstGeom prst="straightConnector1">
                  <a:avLst/>
                </a:prstGeom>
                <a:noFill/>
                <a:ln w="9525" cap="flat" cmpd="sng">
                  <a:solidFill>
                    <a:schemeClr val="dk2"/>
                  </a:solidFill>
                  <a:prstDash val="solid"/>
                  <a:round/>
                  <a:headEnd type="none" w="med" len="med"/>
                  <a:tailEnd type="none" w="med" len="med"/>
                </a:ln>
              </p:spPr>
            </p:cxnSp>
          </p:grpSp>
          <p:grpSp>
            <p:nvGrpSpPr>
              <p:cNvPr id="394" name="Google Shape;394;p7"/>
              <p:cNvGrpSpPr/>
              <p:nvPr/>
            </p:nvGrpSpPr>
            <p:grpSpPr>
              <a:xfrm>
                <a:off x="987999" y="461927"/>
                <a:ext cx="1514404" cy="1507149"/>
                <a:chOff x="987999" y="461927"/>
                <a:chExt cx="1514404" cy="1507149"/>
              </a:xfrm>
            </p:grpSpPr>
            <p:cxnSp>
              <p:nvCxnSpPr>
                <p:cNvPr id="395" name="Google Shape;395;p7"/>
                <p:cNvCxnSpPr/>
                <p:nvPr/>
              </p:nvCxnSpPr>
              <p:spPr>
                <a:xfrm>
                  <a:off x="988003" y="461927"/>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396" name="Google Shape;396;p7"/>
                <p:cNvCxnSpPr/>
                <p:nvPr/>
              </p:nvCxnSpPr>
              <p:spPr>
                <a:xfrm>
                  <a:off x="987999" y="677235"/>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397" name="Google Shape;397;p7"/>
                <p:cNvCxnSpPr/>
                <p:nvPr/>
              </p:nvCxnSpPr>
              <p:spPr>
                <a:xfrm>
                  <a:off x="987999" y="892542"/>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398" name="Google Shape;398;p7"/>
                <p:cNvCxnSpPr/>
                <p:nvPr/>
              </p:nvCxnSpPr>
              <p:spPr>
                <a:xfrm>
                  <a:off x="987999" y="1107848"/>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399" name="Google Shape;399;p7"/>
                <p:cNvCxnSpPr/>
                <p:nvPr/>
              </p:nvCxnSpPr>
              <p:spPr>
                <a:xfrm>
                  <a:off x="987999" y="1323155"/>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400" name="Google Shape;400;p7"/>
                <p:cNvCxnSpPr/>
                <p:nvPr/>
              </p:nvCxnSpPr>
              <p:spPr>
                <a:xfrm>
                  <a:off x="987999" y="1538461"/>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401" name="Google Shape;401;p7"/>
                <p:cNvCxnSpPr/>
                <p:nvPr/>
              </p:nvCxnSpPr>
              <p:spPr>
                <a:xfrm>
                  <a:off x="987999" y="1753768"/>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402" name="Google Shape;402;p7"/>
                <p:cNvCxnSpPr/>
                <p:nvPr/>
              </p:nvCxnSpPr>
              <p:spPr>
                <a:xfrm>
                  <a:off x="988003" y="1969076"/>
                  <a:ext cx="1514400" cy="0"/>
                </a:xfrm>
                <a:prstGeom prst="straightConnector1">
                  <a:avLst/>
                </a:prstGeom>
                <a:noFill/>
                <a:ln w="9525" cap="flat" cmpd="sng">
                  <a:solidFill>
                    <a:schemeClr val="dk2"/>
                  </a:solidFill>
                  <a:prstDash val="solid"/>
                  <a:round/>
                  <a:headEnd type="none" w="med" len="med"/>
                  <a:tailEnd type="none" w="med" len="med"/>
                </a:ln>
              </p:spPr>
            </p:cxnSp>
          </p:grpSp>
        </p:grpSp>
        <p:grpSp>
          <p:nvGrpSpPr>
            <p:cNvPr id="403" name="Google Shape;403;p7"/>
            <p:cNvGrpSpPr/>
            <p:nvPr/>
          </p:nvGrpSpPr>
          <p:grpSpPr>
            <a:xfrm>
              <a:off x="4572003" y="-31835"/>
              <a:ext cx="4607271" cy="2603603"/>
              <a:chOff x="987999" y="461925"/>
              <a:chExt cx="1514404" cy="1507151"/>
            </a:xfrm>
          </p:grpSpPr>
          <p:grpSp>
            <p:nvGrpSpPr>
              <p:cNvPr id="404" name="Google Shape;404;p7"/>
              <p:cNvGrpSpPr/>
              <p:nvPr/>
            </p:nvGrpSpPr>
            <p:grpSpPr>
              <a:xfrm>
                <a:off x="987999" y="461925"/>
                <a:ext cx="1514401" cy="1506302"/>
                <a:chOff x="987999" y="461925"/>
                <a:chExt cx="1514401" cy="1506302"/>
              </a:xfrm>
            </p:grpSpPr>
            <p:cxnSp>
              <p:nvCxnSpPr>
                <p:cNvPr id="405" name="Google Shape;405;p7"/>
                <p:cNvCxnSpPr/>
                <p:nvPr/>
              </p:nvCxnSpPr>
              <p:spPr>
                <a:xfrm>
                  <a:off x="9879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406" name="Google Shape;406;p7"/>
                <p:cNvCxnSpPr/>
                <p:nvPr/>
              </p:nvCxnSpPr>
              <p:spPr>
                <a:xfrm>
                  <a:off x="11772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407" name="Google Shape;407;p7"/>
                <p:cNvCxnSpPr/>
                <p:nvPr/>
              </p:nvCxnSpPr>
              <p:spPr>
                <a:xfrm>
                  <a:off x="13665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408" name="Google Shape;408;p7"/>
                <p:cNvCxnSpPr/>
                <p:nvPr/>
              </p:nvCxnSpPr>
              <p:spPr>
                <a:xfrm>
                  <a:off x="15558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409" name="Google Shape;409;p7"/>
                <p:cNvCxnSpPr/>
                <p:nvPr/>
              </p:nvCxnSpPr>
              <p:spPr>
                <a:xfrm>
                  <a:off x="17451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410" name="Google Shape;410;p7"/>
                <p:cNvCxnSpPr/>
                <p:nvPr/>
              </p:nvCxnSpPr>
              <p:spPr>
                <a:xfrm>
                  <a:off x="19344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411" name="Google Shape;411;p7"/>
                <p:cNvCxnSpPr/>
                <p:nvPr/>
              </p:nvCxnSpPr>
              <p:spPr>
                <a:xfrm>
                  <a:off x="21237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412" name="Google Shape;412;p7"/>
                <p:cNvCxnSpPr/>
                <p:nvPr/>
              </p:nvCxnSpPr>
              <p:spPr>
                <a:xfrm>
                  <a:off x="23130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413" name="Google Shape;413;p7"/>
                <p:cNvCxnSpPr/>
                <p:nvPr/>
              </p:nvCxnSpPr>
              <p:spPr>
                <a:xfrm>
                  <a:off x="2502400" y="461925"/>
                  <a:ext cx="0" cy="1506300"/>
                </a:xfrm>
                <a:prstGeom prst="straightConnector1">
                  <a:avLst/>
                </a:prstGeom>
                <a:noFill/>
                <a:ln w="9525" cap="flat" cmpd="sng">
                  <a:solidFill>
                    <a:schemeClr val="dk2"/>
                  </a:solidFill>
                  <a:prstDash val="solid"/>
                  <a:round/>
                  <a:headEnd type="none" w="med" len="med"/>
                  <a:tailEnd type="none" w="med" len="med"/>
                </a:ln>
              </p:spPr>
            </p:cxnSp>
          </p:grpSp>
          <p:grpSp>
            <p:nvGrpSpPr>
              <p:cNvPr id="414" name="Google Shape;414;p7"/>
              <p:cNvGrpSpPr/>
              <p:nvPr/>
            </p:nvGrpSpPr>
            <p:grpSpPr>
              <a:xfrm>
                <a:off x="987999" y="461927"/>
                <a:ext cx="1514404" cy="1507149"/>
                <a:chOff x="987999" y="461927"/>
                <a:chExt cx="1514404" cy="1507149"/>
              </a:xfrm>
            </p:grpSpPr>
            <p:cxnSp>
              <p:nvCxnSpPr>
                <p:cNvPr id="415" name="Google Shape;415;p7"/>
                <p:cNvCxnSpPr/>
                <p:nvPr/>
              </p:nvCxnSpPr>
              <p:spPr>
                <a:xfrm>
                  <a:off x="988003" y="461927"/>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416" name="Google Shape;416;p7"/>
                <p:cNvCxnSpPr/>
                <p:nvPr/>
              </p:nvCxnSpPr>
              <p:spPr>
                <a:xfrm>
                  <a:off x="987999" y="677235"/>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417" name="Google Shape;417;p7"/>
                <p:cNvCxnSpPr/>
                <p:nvPr/>
              </p:nvCxnSpPr>
              <p:spPr>
                <a:xfrm>
                  <a:off x="987999" y="892542"/>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418" name="Google Shape;418;p7"/>
                <p:cNvCxnSpPr/>
                <p:nvPr/>
              </p:nvCxnSpPr>
              <p:spPr>
                <a:xfrm>
                  <a:off x="987999" y="1107848"/>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419" name="Google Shape;419;p7"/>
                <p:cNvCxnSpPr/>
                <p:nvPr/>
              </p:nvCxnSpPr>
              <p:spPr>
                <a:xfrm>
                  <a:off x="987999" y="1323155"/>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420" name="Google Shape;420;p7"/>
                <p:cNvCxnSpPr/>
                <p:nvPr/>
              </p:nvCxnSpPr>
              <p:spPr>
                <a:xfrm>
                  <a:off x="987999" y="1538461"/>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421" name="Google Shape;421;p7"/>
                <p:cNvCxnSpPr/>
                <p:nvPr/>
              </p:nvCxnSpPr>
              <p:spPr>
                <a:xfrm>
                  <a:off x="987999" y="1753768"/>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422" name="Google Shape;422;p7"/>
                <p:cNvCxnSpPr/>
                <p:nvPr/>
              </p:nvCxnSpPr>
              <p:spPr>
                <a:xfrm>
                  <a:off x="988003" y="1969076"/>
                  <a:ext cx="1514400" cy="0"/>
                </a:xfrm>
                <a:prstGeom prst="straightConnector1">
                  <a:avLst/>
                </a:prstGeom>
                <a:noFill/>
                <a:ln w="9525" cap="flat" cmpd="sng">
                  <a:solidFill>
                    <a:schemeClr val="dk2"/>
                  </a:solidFill>
                  <a:prstDash val="solid"/>
                  <a:round/>
                  <a:headEnd type="none" w="med" len="med"/>
                  <a:tailEnd type="none" w="med" len="med"/>
                </a:ln>
              </p:spPr>
            </p:cxnSp>
          </p:grpSp>
        </p:grpSp>
        <p:grpSp>
          <p:nvGrpSpPr>
            <p:cNvPr id="423" name="Google Shape;423;p7"/>
            <p:cNvGrpSpPr/>
            <p:nvPr/>
          </p:nvGrpSpPr>
          <p:grpSpPr>
            <a:xfrm>
              <a:off x="-35275" y="2571732"/>
              <a:ext cx="4607271" cy="2603603"/>
              <a:chOff x="987999" y="461925"/>
              <a:chExt cx="1514404" cy="1507151"/>
            </a:xfrm>
          </p:grpSpPr>
          <p:grpSp>
            <p:nvGrpSpPr>
              <p:cNvPr id="424" name="Google Shape;424;p7"/>
              <p:cNvGrpSpPr/>
              <p:nvPr/>
            </p:nvGrpSpPr>
            <p:grpSpPr>
              <a:xfrm>
                <a:off x="987999" y="461925"/>
                <a:ext cx="1514401" cy="1506302"/>
                <a:chOff x="987999" y="461925"/>
                <a:chExt cx="1514401" cy="1506302"/>
              </a:xfrm>
            </p:grpSpPr>
            <p:cxnSp>
              <p:nvCxnSpPr>
                <p:cNvPr id="425" name="Google Shape;425;p7"/>
                <p:cNvCxnSpPr/>
                <p:nvPr/>
              </p:nvCxnSpPr>
              <p:spPr>
                <a:xfrm>
                  <a:off x="9879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426" name="Google Shape;426;p7"/>
                <p:cNvCxnSpPr/>
                <p:nvPr/>
              </p:nvCxnSpPr>
              <p:spPr>
                <a:xfrm>
                  <a:off x="11772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427" name="Google Shape;427;p7"/>
                <p:cNvCxnSpPr/>
                <p:nvPr/>
              </p:nvCxnSpPr>
              <p:spPr>
                <a:xfrm>
                  <a:off x="13665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428" name="Google Shape;428;p7"/>
                <p:cNvCxnSpPr/>
                <p:nvPr/>
              </p:nvCxnSpPr>
              <p:spPr>
                <a:xfrm>
                  <a:off x="15558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429" name="Google Shape;429;p7"/>
                <p:cNvCxnSpPr/>
                <p:nvPr/>
              </p:nvCxnSpPr>
              <p:spPr>
                <a:xfrm>
                  <a:off x="17451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430" name="Google Shape;430;p7"/>
                <p:cNvCxnSpPr/>
                <p:nvPr/>
              </p:nvCxnSpPr>
              <p:spPr>
                <a:xfrm>
                  <a:off x="19344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431" name="Google Shape;431;p7"/>
                <p:cNvCxnSpPr/>
                <p:nvPr/>
              </p:nvCxnSpPr>
              <p:spPr>
                <a:xfrm>
                  <a:off x="21237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432" name="Google Shape;432;p7"/>
                <p:cNvCxnSpPr/>
                <p:nvPr/>
              </p:nvCxnSpPr>
              <p:spPr>
                <a:xfrm>
                  <a:off x="23130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433" name="Google Shape;433;p7"/>
                <p:cNvCxnSpPr/>
                <p:nvPr/>
              </p:nvCxnSpPr>
              <p:spPr>
                <a:xfrm>
                  <a:off x="2502400" y="461925"/>
                  <a:ext cx="0" cy="1506300"/>
                </a:xfrm>
                <a:prstGeom prst="straightConnector1">
                  <a:avLst/>
                </a:prstGeom>
                <a:noFill/>
                <a:ln w="9525" cap="flat" cmpd="sng">
                  <a:solidFill>
                    <a:schemeClr val="dk2"/>
                  </a:solidFill>
                  <a:prstDash val="solid"/>
                  <a:round/>
                  <a:headEnd type="none" w="med" len="med"/>
                  <a:tailEnd type="none" w="med" len="med"/>
                </a:ln>
              </p:spPr>
            </p:cxnSp>
          </p:grpSp>
          <p:grpSp>
            <p:nvGrpSpPr>
              <p:cNvPr id="434" name="Google Shape;434;p7"/>
              <p:cNvGrpSpPr/>
              <p:nvPr/>
            </p:nvGrpSpPr>
            <p:grpSpPr>
              <a:xfrm>
                <a:off x="987999" y="461927"/>
                <a:ext cx="1514404" cy="1507149"/>
                <a:chOff x="987999" y="461927"/>
                <a:chExt cx="1514404" cy="1507149"/>
              </a:xfrm>
            </p:grpSpPr>
            <p:cxnSp>
              <p:nvCxnSpPr>
                <p:cNvPr id="435" name="Google Shape;435;p7"/>
                <p:cNvCxnSpPr/>
                <p:nvPr/>
              </p:nvCxnSpPr>
              <p:spPr>
                <a:xfrm>
                  <a:off x="988003" y="461927"/>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436" name="Google Shape;436;p7"/>
                <p:cNvCxnSpPr/>
                <p:nvPr/>
              </p:nvCxnSpPr>
              <p:spPr>
                <a:xfrm>
                  <a:off x="987999" y="677235"/>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437" name="Google Shape;437;p7"/>
                <p:cNvCxnSpPr/>
                <p:nvPr/>
              </p:nvCxnSpPr>
              <p:spPr>
                <a:xfrm>
                  <a:off x="987999" y="892542"/>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438" name="Google Shape;438;p7"/>
                <p:cNvCxnSpPr/>
                <p:nvPr/>
              </p:nvCxnSpPr>
              <p:spPr>
                <a:xfrm>
                  <a:off x="987999" y="1107848"/>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439" name="Google Shape;439;p7"/>
                <p:cNvCxnSpPr/>
                <p:nvPr/>
              </p:nvCxnSpPr>
              <p:spPr>
                <a:xfrm>
                  <a:off x="987999" y="1323155"/>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440" name="Google Shape;440;p7"/>
                <p:cNvCxnSpPr/>
                <p:nvPr/>
              </p:nvCxnSpPr>
              <p:spPr>
                <a:xfrm>
                  <a:off x="987999" y="1538461"/>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441" name="Google Shape;441;p7"/>
                <p:cNvCxnSpPr/>
                <p:nvPr/>
              </p:nvCxnSpPr>
              <p:spPr>
                <a:xfrm>
                  <a:off x="987999" y="1753768"/>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442" name="Google Shape;442;p7"/>
                <p:cNvCxnSpPr/>
                <p:nvPr/>
              </p:nvCxnSpPr>
              <p:spPr>
                <a:xfrm>
                  <a:off x="988003" y="1969076"/>
                  <a:ext cx="1514400" cy="0"/>
                </a:xfrm>
                <a:prstGeom prst="straightConnector1">
                  <a:avLst/>
                </a:prstGeom>
                <a:noFill/>
                <a:ln w="9525" cap="flat" cmpd="sng">
                  <a:solidFill>
                    <a:schemeClr val="dk2"/>
                  </a:solidFill>
                  <a:prstDash val="solid"/>
                  <a:round/>
                  <a:headEnd type="none" w="med" len="med"/>
                  <a:tailEnd type="none" w="med" len="med"/>
                </a:ln>
              </p:spPr>
            </p:cxnSp>
          </p:grpSp>
        </p:grpSp>
        <p:grpSp>
          <p:nvGrpSpPr>
            <p:cNvPr id="443" name="Google Shape;443;p7"/>
            <p:cNvGrpSpPr/>
            <p:nvPr/>
          </p:nvGrpSpPr>
          <p:grpSpPr>
            <a:xfrm>
              <a:off x="4572003" y="2571732"/>
              <a:ext cx="4607271" cy="2603603"/>
              <a:chOff x="987999" y="461925"/>
              <a:chExt cx="1514404" cy="1507151"/>
            </a:xfrm>
          </p:grpSpPr>
          <p:grpSp>
            <p:nvGrpSpPr>
              <p:cNvPr id="444" name="Google Shape;444;p7"/>
              <p:cNvGrpSpPr/>
              <p:nvPr/>
            </p:nvGrpSpPr>
            <p:grpSpPr>
              <a:xfrm>
                <a:off x="987999" y="461925"/>
                <a:ext cx="1514401" cy="1506302"/>
                <a:chOff x="987999" y="461925"/>
                <a:chExt cx="1514401" cy="1506302"/>
              </a:xfrm>
            </p:grpSpPr>
            <p:cxnSp>
              <p:nvCxnSpPr>
                <p:cNvPr id="445" name="Google Shape;445;p7"/>
                <p:cNvCxnSpPr/>
                <p:nvPr/>
              </p:nvCxnSpPr>
              <p:spPr>
                <a:xfrm>
                  <a:off x="9879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446" name="Google Shape;446;p7"/>
                <p:cNvCxnSpPr/>
                <p:nvPr/>
              </p:nvCxnSpPr>
              <p:spPr>
                <a:xfrm>
                  <a:off x="11772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447" name="Google Shape;447;p7"/>
                <p:cNvCxnSpPr/>
                <p:nvPr/>
              </p:nvCxnSpPr>
              <p:spPr>
                <a:xfrm>
                  <a:off x="13665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448" name="Google Shape;448;p7"/>
                <p:cNvCxnSpPr/>
                <p:nvPr/>
              </p:nvCxnSpPr>
              <p:spPr>
                <a:xfrm>
                  <a:off x="15558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449" name="Google Shape;449;p7"/>
                <p:cNvCxnSpPr/>
                <p:nvPr/>
              </p:nvCxnSpPr>
              <p:spPr>
                <a:xfrm>
                  <a:off x="17451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450" name="Google Shape;450;p7"/>
                <p:cNvCxnSpPr/>
                <p:nvPr/>
              </p:nvCxnSpPr>
              <p:spPr>
                <a:xfrm>
                  <a:off x="19344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451" name="Google Shape;451;p7"/>
                <p:cNvCxnSpPr/>
                <p:nvPr/>
              </p:nvCxnSpPr>
              <p:spPr>
                <a:xfrm>
                  <a:off x="21237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452" name="Google Shape;452;p7"/>
                <p:cNvCxnSpPr/>
                <p:nvPr/>
              </p:nvCxnSpPr>
              <p:spPr>
                <a:xfrm>
                  <a:off x="23130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453" name="Google Shape;453;p7"/>
                <p:cNvCxnSpPr/>
                <p:nvPr/>
              </p:nvCxnSpPr>
              <p:spPr>
                <a:xfrm>
                  <a:off x="2502400" y="461925"/>
                  <a:ext cx="0" cy="1506300"/>
                </a:xfrm>
                <a:prstGeom prst="straightConnector1">
                  <a:avLst/>
                </a:prstGeom>
                <a:noFill/>
                <a:ln w="9525" cap="flat" cmpd="sng">
                  <a:solidFill>
                    <a:schemeClr val="dk2"/>
                  </a:solidFill>
                  <a:prstDash val="solid"/>
                  <a:round/>
                  <a:headEnd type="none" w="med" len="med"/>
                  <a:tailEnd type="none" w="med" len="med"/>
                </a:ln>
              </p:spPr>
            </p:cxnSp>
          </p:grpSp>
          <p:grpSp>
            <p:nvGrpSpPr>
              <p:cNvPr id="454" name="Google Shape;454;p7"/>
              <p:cNvGrpSpPr/>
              <p:nvPr/>
            </p:nvGrpSpPr>
            <p:grpSpPr>
              <a:xfrm>
                <a:off x="987999" y="461927"/>
                <a:ext cx="1514404" cy="1507149"/>
                <a:chOff x="987999" y="461927"/>
                <a:chExt cx="1514404" cy="1507149"/>
              </a:xfrm>
            </p:grpSpPr>
            <p:cxnSp>
              <p:nvCxnSpPr>
                <p:cNvPr id="455" name="Google Shape;455;p7"/>
                <p:cNvCxnSpPr/>
                <p:nvPr/>
              </p:nvCxnSpPr>
              <p:spPr>
                <a:xfrm>
                  <a:off x="988003" y="461927"/>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456" name="Google Shape;456;p7"/>
                <p:cNvCxnSpPr/>
                <p:nvPr/>
              </p:nvCxnSpPr>
              <p:spPr>
                <a:xfrm>
                  <a:off x="987999" y="677235"/>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457" name="Google Shape;457;p7"/>
                <p:cNvCxnSpPr/>
                <p:nvPr/>
              </p:nvCxnSpPr>
              <p:spPr>
                <a:xfrm>
                  <a:off x="987999" y="892542"/>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458" name="Google Shape;458;p7"/>
                <p:cNvCxnSpPr/>
                <p:nvPr/>
              </p:nvCxnSpPr>
              <p:spPr>
                <a:xfrm>
                  <a:off x="987999" y="1107848"/>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459" name="Google Shape;459;p7"/>
                <p:cNvCxnSpPr/>
                <p:nvPr/>
              </p:nvCxnSpPr>
              <p:spPr>
                <a:xfrm>
                  <a:off x="987999" y="1323155"/>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460" name="Google Shape;460;p7"/>
                <p:cNvCxnSpPr/>
                <p:nvPr/>
              </p:nvCxnSpPr>
              <p:spPr>
                <a:xfrm>
                  <a:off x="987999" y="1538461"/>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461" name="Google Shape;461;p7"/>
                <p:cNvCxnSpPr/>
                <p:nvPr/>
              </p:nvCxnSpPr>
              <p:spPr>
                <a:xfrm>
                  <a:off x="987999" y="1753768"/>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462" name="Google Shape;462;p7"/>
                <p:cNvCxnSpPr/>
                <p:nvPr/>
              </p:nvCxnSpPr>
              <p:spPr>
                <a:xfrm>
                  <a:off x="988003" y="1969076"/>
                  <a:ext cx="1514400" cy="0"/>
                </a:xfrm>
                <a:prstGeom prst="straightConnector1">
                  <a:avLst/>
                </a:prstGeom>
                <a:noFill/>
                <a:ln w="9525" cap="flat" cmpd="sng">
                  <a:solidFill>
                    <a:schemeClr val="dk2"/>
                  </a:solidFill>
                  <a:prstDash val="solid"/>
                  <a:round/>
                  <a:headEnd type="none" w="med" len="med"/>
                  <a:tailEnd type="none" w="med" len="med"/>
                </a:ln>
              </p:spPr>
            </p:cxnSp>
          </p:grpSp>
        </p:grpSp>
      </p:grpSp>
      <p:sp>
        <p:nvSpPr>
          <p:cNvPr id="463" name="Google Shape;463;p7"/>
          <p:cNvSpPr txBox="1">
            <a:spLocks noGrp="1"/>
          </p:cNvSpPr>
          <p:nvPr>
            <p:ph type="title"/>
          </p:nvPr>
        </p:nvSpPr>
        <p:spPr>
          <a:xfrm>
            <a:off x="1080200" y="681800"/>
            <a:ext cx="9212400" cy="1481400"/>
          </a:xfrm>
          <a:prstGeom prst="rect">
            <a:avLst/>
          </a:prstGeom>
        </p:spPr>
        <p:txBody>
          <a:bodyPr spcFirstLastPara="1" wrap="square" lIns="91425" tIns="91425" rIns="91425" bIns="91425" anchor="ctr" anchorCtr="0">
            <a:noAutofit/>
          </a:bodyPr>
          <a:lstStyle>
            <a:lvl1pPr lvl="0" algn="l">
              <a:spcBef>
                <a:spcPts val="0"/>
              </a:spcBef>
              <a:spcAft>
                <a:spcPts val="0"/>
              </a:spcAft>
              <a:buSzPts val="2400"/>
              <a:buNone/>
              <a:defRPr sz="4800"/>
            </a:lvl1pPr>
            <a:lvl2pPr lvl="1">
              <a:spcBef>
                <a:spcPts val="0"/>
              </a:spcBef>
              <a:spcAft>
                <a:spcPts val="0"/>
              </a:spcAft>
              <a:buSzPts val="2400"/>
              <a:buNone/>
              <a:defRPr sz="4800"/>
            </a:lvl2pPr>
            <a:lvl3pPr lvl="2">
              <a:spcBef>
                <a:spcPts val="0"/>
              </a:spcBef>
              <a:spcAft>
                <a:spcPts val="0"/>
              </a:spcAft>
              <a:buSzPts val="2400"/>
              <a:buNone/>
              <a:defRPr sz="4800"/>
            </a:lvl3pPr>
            <a:lvl4pPr lvl="3">
              <a:spcBef>
                <a:spcPts val="0"/>
              </a:spcBef>
              <a:spcAft>
                <a:spcPts val="0"/>
              </a:spcAft>
              <a:buSzPts val="2400"/>
              <a:buNone/>
              <a:defRPr sz="4800"/>
            </a:lvl4pPr>
            <a:lvl5pPr lvl="4">
              <a:spcBef>
                <a:spcPts val="0"/>
              </a:spcBef>
              <a:spcAft>
                <a:spcPts val="0"/>
              </a:spcAft>
              <a:buSzPts val="2400"/>
              <a:buNone/>
              <a:defRPr sz="4800"/>
            </a:lvl5pPr>
            <a:lvl6pPr lvl="5">
              <a:spcBef>
                <a:spcPts val="0"/>
              </a:spcBef>
              <a:spcAft>
                <a:spcPts val="0"/>
              </a:spcAft>
              <a:buSzPts val="2400"/>
              <a:buNone/>
              <a:defRPr sz="4800"/>
            </a:lvl6pPr>
            <a:lvl7pPr lvl="6">
              <a:spcBef>
                <a:spcPts val="0"/>
              </a:spcBef>
              <a:spcAft>
                <a:spcPts val="0"/>
              </a:spcAft>
              <a:buSzPts val="2400"/>
              <a:buNone/>
              <a:defRPr sz="4800"/>
            </a:lvl7pPr>
            <a:lvl8pPr lvl="7">
              <a:spcBef>
                <a:spcPts val="0"/>
              </a:spcBef>
              <a:spcAft>
                <a:spcPts val="0"/>
              </a:spcAft>
              <a:buSzPts val="2400"/>
              <a:buNone/>
              <a:defRPr sz="4800"/>
            </a:lvl8pPr>
            <a:lvl9pPr lvl="8">
              <a:spcBef>
                <a:spcPts val="0"/>
              </a:spcBef>
              <a:spcAft>
                <a:spcPts val="0"/>
              </a:spcAft>
              <a:buSzPts val="2400"/>
              <a:buNone/>
              <a:defRPr sz="4800"/>
            </a:lvl9pPr>
          </a:lstStyle>
          <a:p>
            <a:endParaRPr/>
          </a:p>
        </p:txBody>
      </p:sp>
      <p:sp>
        <p:nvSpPr>
          <p:cNvPr id="464" name="Google Shape;464;p7"/>
          <p:cNvSpPr txBox="1">
            <a:spLocks noGrp="1"/>
          </p:cNvSpPr>
          <p:nvPr>
            <p:ph type="body" idx="1"/>
          </p:nvPr>
        </p:nvSpPr>
        <p:spPr>
          <a:xfrm>
            <a:off x="1080200" y="5143500"/>
            <a:ext cx="11528400" cy="37254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lvl1pPr marL="914400" lvl="0" indent="-609600">
              <a:spcBef>
                <a:spcPts val="0"/>
              </a:spcBef>
              <a:spcAft>
                <a:spcPts val="0"/>
              </a:spcAft>
              <a:buClr>
                <a:schemeClr val="accent1"/>
              </a:buClr>
              <a:buSzPts val="1200"/>
              <a:buChar char="●"/>
              <a:defRPr/>
            </a:lvl1pPr>
            <a:lvl2pPr marL="1828800" lvl="1" indent="-609600">
              <a:spcBef>
                <a:spcPts val="0"/>
              </a:spcBef>
              <a:spcAft>
                <a:spcPts val="0"/>
              </a:spcAft>
              <a:buSzPts val="1200"/>
              <a:buChar char="○"/>
              <a:defRPr sz="2400"/>
            </a:lvl2pPr>
            <a:lvl3pPr marL="2743200" lvl="2" indent="-609600">
              <a:spcBef>
                <a:spcPts val="0"/>
              </a:spcBef>
              <a:spcAft>
                <a:spcPts val="0"/>
              </a:spcAft>
              <a:buSzPts val="1200"/>
              <a:buChar char="■"/>
              <a:defRPr sz="2400"/>
            </a:lvl3pPr>
            <a:lvl4pPr marL="3657600" lvl="3" indent="-609600">
              <a:spcBef>
                <a:spcPts val="0"/>
              </a:spcBef>
              <a:spcAft>
                <a:spcPts val="0"/>
              </a:spcAft>
              <a:buSzPts val="1200"/>
              <a:buChar char="●"/>
              <a:defRPr sz="2400"/>
            </a:lvl4pPr>
            <a:lvl5pPr marL="4572000" lvl="4" indent="-609600">
              <a:spcBef>
                <a:spcPts val="0"/>
              </a:spcBef>
              <a:spcAft>
                <a:spcPts val="0"/>
              </a:spcAft>
              <a:buSzPts val="1200"/>
              <a:buChar char="○"/>
              <a:defRPr sz="2400"/>
            </a:lvl5pPr>
            <a:lvl6pPr marL="5486400" lvl="5" indent="-609600">
              <a:spcBef>
                <a:spcPts val="0"/>
              </a:spcBef>
              <a:spcAft>
                <a:spcPts val="0"/>
              </a:spcAft>
              <a:buSzPts val="1200"/>
              <a:buChar char="■"/>
              <a:defRPr sz="2400"/>
            </a:lvl6pPr>
            <a:lvl7pPr marL="6400800" lvl="6" indent="-609600">
              <a:spcBef>
                <a:spcPts val="0"/>
              </a:spcBef>
              <a:spcAft>
                <a:spcPts val="0"/>
              </a:spcAft>
              <a:buSzPts val="1200"/>
              <a:buChar char="●"/>
              <a:defRPr sz="2400"/>
            </a:lvl7pPr>
            <a:lvl8pPr marL="7315200" lvl="7" indent="-609600">
              <a:spcBef>
                <a:spcPts val="0"/>
              </a:spcBef>
              <a:spcAft>
                <a:spcPts val="0"/>
              </a:spcAft>
              <a:buSzPts val="1200"/>
              <a:buChar char="○"/>
              <a:defRPr sz="2400"/>
            </a:lvl8pPr>
            <a:lvl9pPr marL="8229600" lvl="8" indent="-609600">
              <a:spcBef>
                <a:spcPts val="0"/>
              </a:spcBef>
              <a:spcAft>
                <a:spcPts val="0"/>
              </a:spcAft>
              <a:buSzPts val="1200"/>
              <a:buChar char="■"/>
              <a:defRPr sz="2400"/>
            </a:lvl9pPr>
          </a:lstStyle>
          <a:p>
            <a:endParaRPr/>
          </a:p>
        </p:txBody>
      </p:sp>
      <p:sp>
        <p:nvSpPr>
          <p:cNvPr id="465" name="Google Shape;465;p7"/>
          <p:cNvSpPr/>
          <p:nvPr/>
        </p:nvSpPr>
        <p:spPr>
          <a:xfrm flipH="1">
            <a:off x="1948702" y="9320846"/>
            <a:ext cx="565800" cy="550200"/>
          </a:xfrm>
          <a:prstGeom prst="star4">
            <a:avLst>
              <a:gd name="adj" fmla="val 12500"/>
            </a:avLst>
          </a:prstGeom>
          <a:solidFill>
            <a:schemeClr val="accent1"/>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Tree>
    <p:extLst>
      <p:ext uri="{BB962C8B-B14F-4D97-AF65-F5344CB8AC3E}">
        <p14:creationId xmlns:p14="http://schemas.microsoft.com/office/powerpoint/2010/main" val="15635448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dk1"/>
        </a:solidFill>
        <a:effectLst/>
      </p:bgPr>
    </p:bg>
    <p:spTree>
      <p:nvGrpSpPr>
        <p:cNvPr id="1" name="Shape 592"/>
        <p:cNvGrpSpPr/>
        <p:nvPr/>
      </p:nvGrpSpPr>
      <p:grpSpPr>
        <a:xfrm>
          <a:off x="0" y="0"/>
          <a:ext cx="0" cy="0"/>
          <a:chOff x="0" y="0"/>
          <a:chExt cx="0" cy="0"/>
        </a:xfrm>
      </p:grpSpPr>
      <p:grpSp>
        <p:nvGrpSpPr>
          <p:cNvPr id="593" name="Google Shape;593;p11"/>
          <p:cNvGrpSpPr/>
          <p:nvPr/>
        </p:nvGrpSpPr>
        <p:grpSpPr>
          <a:xfrm>
            <a:off x="-302050" y="-174917"/>
            <a:ext cx="18887900" cy="10673886"/>
            <a:chOff x="1366600" y="892542"/>
            <a:chExt cx="757200" cy="649200"/>
          </a:xfrm>
        </p:grpSpPr>
        <p:grpSp>
          <p:nvGrpSpPr>
            <p:cNvPr id="594" name="Google Shape;594;p11"/>
            <p:cNvGrpSpPr/>
            <p:nvPr/>
          </p:nvGrpSpPr>
          <p:grpSpPr>
            <a:xfrm>
              <a:off x="1366600" y="892542"/>
              <a:ext cx="757199" cy="649200"/>
              <a:chOff x="1366600" y="892542"/>
              <a:chExt cx="757199" cy="649200"/>
            </a:xfrm>
          </p:grpSpPr>
          <p:cxnSp>
            <p:nvCxnSpPr>
              <p:cNvPr id="595" name="Google Shape;595;p11"/>
              <p:cNvCxnSpPr/>
              <p:nvPr/>
            </p:nvCxnSpPr>
            <p:spPr>
              <a:xfrm>
                <a:off x="1366600" y="892542"/>
                <a:ext cx="0" cy="649200"/>
              </a:xfrm>
              <a:prstGeom prst="straightConnector1">
                <a:avLst/>
              </a:prstGeom>
              <a:noFill/>
              <a:ln w="9525" cap="flat" cmpd="sng">
                <a:solidFill>
                  <a:schemeClr val="dk2"/>
                </a:solidFill>
                <a:prstDash val="solid"/>
                <a:round/>
                <a:headEnd type="none" w="med" len="med"/>
                <a:tailEnd type="none" w="med" len="med"/>
              </a:ln>
            </p:spPr>
          </p:cxnSp>
          <p:cxnSp>
            <p:nvCxnSpPr>
              <p:cNvPr id="596" name="Google Shape;596;p11"/>
              <p:cNvCxnSpPr/>
              <p:nvPr/>
            </p:nvCxnSpPr>
            <p:spPr>
              <a:xfrm>
                <a:off x="1555900" y="892542"/>
                <a:ext cx="0" cy="649200"/>
              </a:xfrm>
              <a:prstGeom prst="straightConnector1">
                <a:avLst/>
              </a:prstGeom>
              <a:noFill/>
              <a:ln w="9525" cap="flat" cmpd="sng">
                <a:solidFill>
                  <a:schemeClr val="dk2"/>
                </a:solidFill>
                <a:prstDash val="solid"/>
                <a:round/>
                <a:headEnd type="none" w="med" len="med"/>
                <a:tailEnd type="none" w="med" len="med"/>
              </a:ln>
            </p:spPr>
          </p:cxnSp>
          <p:cxnSp>
            <p:nvCxnSpPr>
              <p:cNvPr id="597" name="Google Shape;597;p11"/>
              <p:cNvCxnSpPr/>
              <p:nvPr/>
            </p:nvCxnSpPr>
            <p:spPr>
              <a:xfrm>
                <a:off x="1745200" y="892542"/>
                <a:ext cx="0" cy="649200"/>
              </a:xfrm>
              <a:prstGeom prst="straightConnector1">
                <a:avLst/>
              </a:prstGeom>
              <a:noFill/>
              <a:ln w="9525" cap="flat" cmpd="sng">
                <a:solidFill>
                  <a:schemeClr val="dk2"/>
                </a:solidFill>
                <a:prstDash val="solid"/>
                <a:round/>
                <a:headEnd type="none" w="med" len="med"/>
                <a:tailEnd type="none" w="med" len="med"/>
              </a:ln>
            </p:spPr>
          </p:cxnSp>
          <p:cxnSp>
            <p:nvCxnSpPr>
              <p:cNvPr id="598" name="Google Shape;598;p11"/>
              <p:cNvCxnSpPr/>
              <p:nvPr/>
            </p:nvCxnSpPr>
            <p:spPr>
              <a:xfrm>
                <a:off x="1934499" y="892542"/>
                <a:ext cx="0" cy="649200"/>
              </a:xfrm>
              <a:prstGeom prst="straightConnector1">
                <a:avLst/>
              </a:prstGeom>
              <a:noFill/>
              <a:ln w="9525" cap="flat" cmpd="sng">
                <a:solidFill>
                  <a:schemeClr val="dk2"/>
                </a:solidFill>
                <a:prstDash val="solid"/>
                <a:round/>
                <a:headEnd type="none" w="med" len="med"/>
                <a:tailEnd type="none" w="med" len="med"/>
              </a:ln>
            </p:spPr>
          </p:cxnSp>
          <p:cxnSp>
            <p:nvCxnSpPr>
              <p:cNvPr id="599" name="Google Shape;599;p11"/>
              <p:cNvCxnSpPr/>
              <p:nvPr/>
            </p:nvCxnSpPr>
            <p:spPr>
              <a:xfrm>
                <a:off x="2123799" y="892542"/>
                <a:ext cx="0" cy="649200"/>
              </a:xfrm>
              <a:prstGeom prst="straightConnector1">
                <a:avLst/>
              </a:prstGeom>
              <a:noFill/>
              <a:ln w="9525" cap="flat" cmpd="sng">
                <a:solidFill>
                  <a:schemeClr val="dk2"/>
                </a:solidFill>
                <a:prstDash val="solid"/>
                <a:round/>
                <a:headEnd type="none" w="med" len="med"/>
                <a:tailEnd type="none" w="med" len="med"/>
              </a:ln>
            </p:spPr>
          </p:cxnSp>
        </p:grpSp>
        <p:grpSp>
          <p:nvGrpSpPr>
            <p:cNvPr id="600" name="Google Shape;600;p11"/>
            <p:cNvGrpSpPr/>
            <p:nvPr/>
          </p:nvGrpSpPr>
          <p:grpSpPr>
            <a:xfrm>
              <a:off x="1366600" y="892542"/>
              <a:ext cx="757200" cy="645919"/>
              <a:chOff x="1366600" y="892542"/>
              <a:chExt cx="757200" cy="645919"/>
            </a:xfrm>
          </p:grpSpPr>
          <p:cxnSp>
            <p:nvCxnSpPr>
              <p:cNvPr id="601" name="Google Shape;601;p11"/>
              <p:cNvCxnSpPr/>
              <p:nvPr/>
            </p:nvCxnSpPr>
            <p:spPr>
              <a:xfrm>
                <a:off x="1366600" y="892542"/>
                <a:ext cx="757200" cy="0"/>
              </a:xfrm>
              <a:prstGeom prst="straightConnector1">
                <a:avLst/>
              </a:prstGeom>
              <a:noFill/>
              <a:ln w="9525" cap="flat" cmpd="sng">
                <a:solidFill>
                  <a:schemeClr val="dk2"/>
                </a:solidFill>
                <a:prstDash val="solid"/>
                <a:round/>
                <a:headEnd type="none" w="med" len="med"/>
                <a:tailEnd type="none" w="med" len="med"/>
              </a:ln>
            </p:spPr>
          </p:cxnSp>
          <p:cxnSp>
            <p:nvCxnSpPr>
              <p:cNvPr id="602" name="Google Shape;602;p11"/>
              <p:cNvCxnSpPr/>
              <p:nvPr/>
            </p:nvCxnSpPr>
            <p:spPr>
              <a:xfrm>
                <a:off x="1366600" y="1107849"/>
                <a:ext cx="757200" cy="0"/>
              </a:xfrm>
              <a:prstGeom prst="straightConnector1">
                <a:avLst/>
              </a:prstGeom>
              <a:noFill/>
              <a:ln w="9525" cap="flat" cmpd="sng">
                <a:solidFill>
                  <a:schemeClr val="dk2"/>
                </a:solidFill>
                <a:prstDash val="solid"/>
                <a:round/>
                <a:headEnd type="none" w="med" len="med"/>
                <a:tailEnd type="none" w="med" len="med"/>
              </a:ln>
            </p:spPr>
          </p:cxnSp>
          <p:cxnSp>
            <p:nvCxnSpPr>
              <p:cNvPr id="603" name="Google Shape;603;p11"/>
              <p:cNvCxnSpPr/>
              <p:nvPr/>
            </p:nvCxnSpPr>
            <p:spPr>
              <a:xfrm>
                <a:off x="1366600" y="1323155"/>
                <a:ext cx="757200" cy="0"/>
              </a:xfrm>
              <a:prstGeom prst="straightConnector1">
                <a:avLst/>
              </a:prstGeom>
              <a:noFill/>
              <a:ln w="9525" cap="flat" cmpd="sng">
                <a:solidFill>
                  <a:schemeClr val="dk2"/>
                </a:solidFill>
                <a:prstDash val="solid"/>
                <a:round/>
                <a:headEnd type="none" w="med" len="med"/>
                <a:tailEnd type="none" w="med" len="med"/>
              </a:ln>
            </p:spPr>
          </p:cxnSp>
          <p:cxnSp>
            <p:nvCxnSpPr>
              <p:cNvPr id="604" name="Google Shape;604;p11"/>
              <p:cNvCxnSpPr/>
              <p:nvPr/>
            </p:nvCxnSpPr>
            <p:spPr>
              <a:xfrm>
                <a:off x="1366600" y="1538461"/>
                <a:ext cx="757200" cy="0"/>
              </a:xfrm>
              <a:prstGeom prst="straightConnector1">
                <a:avLst/>
              </a:prstGeom>
              <a:noFill/>
              <a:ln w="9525" cap="flat" cmpd="sng">
                <a:solidFill>
                  <a:schemeClr val="dk2"/>
                </a:solidFill>
                <a:prstDash val="solid"/>
                <a:round/>
                <a:headEnd type="none" w="med" len="med"/>
                <a:tailEnd type="none" w="med" len="med"/>
              </a:ln>
            </p:spPr>
          </p:cxnSp>
        </p:grpSp>
      </p:grpSp>
      <p:sp>
        <p:nvSpPr>
          <p:cNvPr id="605" name="Google Shape;605;p11"/>
          <p:cNvSpPr txBox="1">
            <a:spLocks noGrp="1"/>
          </p:cNvSpPr>
          <p:nvPr>
            <p:ph type="title" hasCustomPrompt="1"/>
          </p:nvPr>
        </p:nvSpPr>
        <p:spPr>
          <a:xfrm>
            <a:off x="4410900" y="3372950"/>
            <a:ext cx="9466200" cy="3535200"/>
          </a:xfrm>
          <a:prstGeom prst="rect">
            <a:avLst/>
          </a:pr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lvl1pPr lvl="0" algn="ctr">
              <a:spcBef>
                <a:spcPts val="0"/>
              </a:spcBef>
              <a:spcAft>
                <a:spcPts val="0"/>
              </a:spcAft>
              <a:buSzPts val="12000"/>
              <a:buNone/>
              <a:defRPr sz="18000">
                <a:solidFill>
                  <a:schemeClr val="lt1"/>
                </a:solidFill>
              </a:defRPr>
            </a:lvl1pPr>
            <a:lvl2pPr lvl="1" algn="ctr">
              <a:spcBef>
                <a:spcPts val="0"/>
              </a:spcBef>
              <a:spcAft>
                <a:spcPts val="0"/>
              </a:spcAft>
              <a:buSzPts val="12000"/>
              <a:buNone/>
              <a:defRPr sz="24000"/>
            </a:lvl2pPr>
            <a:lvl3pPr lvl="2" algn="ctr">
              <a:spcBef>
                <a:spcPts val="0"/>
              </a:spcBef>
              <a:spcAft>
                <a:spcPts val="0"/>
              </a:spcAft>
              <a:buSzPts val="12000"/>
              <a:buNone/>
              <a:defRPr sz="24000"/>
            </a:lvl3pPr>
            <a:lvl4pPr lvl="3" algn="ctr">
              <a:spcBef>
                <a:spcPts val="0"/>
              </a:spcBef>
              <a:spcAft>
                <a:spcPts val="0"/>
              </a:spcAft>
              <a:buSzPts val="12000"/>
              <a:buNone/>
              <a:defRPr sz="24000"/>
            </a:lvl4pPr>
            <a:lvl5pPr lvl="4" algn="ctr">
              <a:spcBef>
                <a:spcPts val="0"/>
              </a:spcBef>
              <a:spcAft>
                <a:spcPts val="0"/>
              </a:spcAft>
              <a:buSzPts val="12000"/>
              <a:buNone/>
              <a:defRPr sz="24000"/>
            </a:lvl5pPr>
            <a:lvl6pPr lvl="5" algn="ctr">
              <a:spcBef>
                <a:spcPts val="0"/>
              </a:spcBef>
              <a:spcAft>
                <a:spcPts val="0"/>
              </a:spcAft>
              <a:buSzPts val="12000"/>
              <a:buNone/>
              <a:defRPr sz="24000"/>
            </a:lvl6pPr>
            <a:lvl7pPr lvl="6" algn="ctr">
              <a:spcBef>
                <a:spcPts val="0"/>
              </a:spcBef>
              <a:spcAft>
                <a:spcPts val="0"/>
              </a:spcAft>
              <a:buSzPts val="12000"/>
              <a:buNone/>
              <a:defRPr sz="24000"/>
            </a:lvl7pPr>
            <a:lvl8pPr lvl="7" algn="ctr">
              <a:spcBef>
                <a:spcPts val="0"/>
              </a:spcBef>
              <a:spcAft>
                <a:spcPts val="0"/>
              </a:spcAft>
              <a:buSzPts val="12000"/>
              <a:buNone/>
              <a:defRPr sz="24000"/>
            </a:lvl8pPr>
            <a:lvl9pPr lvl="8" algn="ctr">
              <a:spcBef>
                <a:spcPts val="0"/>
              </a:spcBef>
              <a:spcAft>
                <a:spcPts val="0"/>
              </a:spcAft>
              <a:buSzPts val="12000"/>
              <a:buNone/>
              <a:defRPr sz="24000"/>
            </a:lvl9pPr>
          </a:lstStyle>
          <a:p>
            <a:r>
              <a:t>xx%</a:t>
            </a:r>
          </a:p>
        </p:txBody>
      </p:sp>
      <p:sp>
        <p:nvSpPr>
          <p:cNvPr id="606" name="Google Shape;606;p11"/>
          <p:cNvSpPr txBox="1">
            <a:spLocks noGrp="1"/>
          </p:cNvSpPr>
          <p:nvPr>
            <p:ph type="subTitle" idx="1"/>
          </p:nvPr>
        </p:nvSpPr>
        <p:spPr>
          <a:xfrm>
            <a:off x="4406150" y="6908050"/>
            <a:ext cx="4737600" cy="14628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1400"/>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7" name="Google Shape;607;p11"/>
          <p:cNvSpPr/>
          <p:nvPr/>
        </p:nvSpPr>
        <p:spPr>
          <a:xfrm rot="-5400000" flipH="1">
            <a:off x="4084860" y="326052"/>
            <a:ext cx="672000" cy="654600"/>
          </a:xfrm>
          <a:prstGeom prst="star4">
            <a:avLst>
              <a:gd name="adj" fmla="val 12500"/>
            </a:avLst>
          </a:prstGeom>
          <a:solidFill>
            <a:schemeClr val="lt2"/>
          </a:solidFill>
          <a:ln w="9525" cap="flat" cmpd="sng">
            <a:solidFill>
              <a:schemeClr val="lt1"/>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grpSp>
        <p:nvGrpSpPr>
          <p:cNvPr id="608" name="Google Shape;608;p11"/>
          <p:cNvGrpSpPr/>
          <p:nvPr/>
        </p:nvGrpSpPr>
        <p:grpSpPr>
          <a:xfrm rot="10800000" flipH="1">
            <a:off x="16346885" y="6579728"/>
            <a:ext cx="1200934" cy="654600"/>
            <a:chOff x="1945415" y="1740893"/>
            <a:chExt cx="600467" cy="327300"/>
          </a:xfrm>
        </p:grpSpPr>
        <p:sp>
          <p:nvSpPr>
            <p:cNvPr id="609" name="Google Shape;609;p11"/>
            <p:cNvSpPr/>
            <p:nvPr/>
          </p:nvSpPr>
          <p:spPr>
            <a:xfrm rot="10800000" flipH="1">
              <a:off x="1945415" y="1740893"/>
              <a:ext cx="336000" cy="327300"/>
            </a:xfrm>
            <a:prstGeom prst="star4">
              <a:avLst>
                <a:gd name="adj" fmla="val 12500"/>
              </a:avLst>
            </a:prstGeom>
            <a:solidFill>
              <a:schemeClr val="accen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610" name="Google Shape;610;p11"/>
            <p:cNvSpPr/>
            <p:nvPr/>
          </p:nvSpPr>
          <p:spPr>
            <a:xfrm rot="10800000" flipH="1">
              <a:off x="2298982" y="1784393"/>
              <a:ext cx="246900" cy="240300"/>
            </a:xfrm>
            <a:prstGeom prst="star4">
              <a:avLst>
                <a:gd name="adj" fmla="val 12500"/>
              </a:avLst>
            </a:pr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spTree>
    <p:extLst>
      <p:ext uri="{BB962C8B-B14F-4D97-AF65-F5344CB8AC3E}">
        <p14:creationId xmlns:p14="http://schemas.microsoft.com/office/powerpoint/2010/main" val="28687158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611"/>
        <p:cNvGrpSpPr/>
        <p:nvPr/>
      </p:nvGrpSpPr>
      <p:grpSpPr>
        <a:xfrm>
          <a:off x="0" y="0"/>
          <a:ext cx="0" cy="0"/>
          <a:chOff x="0" y="0"/>
          <a:chExt cx="0" cy="0"/>
        </a:xfrm>
      </p:grpSpPr>
    </p:spTree>
    <p:extLst>
      <p:ext uri="{BB962C8B-B14F-4D97-AF65-F5344CB8AC3E}">
        <p14:creationId xmlns:p14="http://schemas.microsoft.com/office/powerpoint/2010/main" val="10095765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897"/>
        <p:cNvGrpSpPr/>
        <p:nvPr/>
      </p:nvGrpSpPr>
      <p:grpSpPr>
        <a:xfrm>
          <a:off x="0" y="0"/>
          <a:ext cx="0" cy="0"/>
          <a:chOff x="0" y="0"/>
          <a:chExt cx="0" cy="0"/>
        </a:xfrm>
      </p:grpSpPr>
      <p:grpSp>
        <p:nvGrpSpPr>
          <p:cNvPr id="898" name="Google Shape;898;p16"/>
          <p:cNvGrpSpPr/>
          <p:nvPr/>
        </p:nvGrpSpPr>
        <p:grpSpPr>
          <a:xfrm>
            <a:off x="-70549" y="-63670"/>
            <a:ext cx="18429098" cy="10414340"/>
            <a:chOff x="-35275" y="-31835"/>
            <a:chExt cx="9214549" cy="5207170"/>
          </a:xfrm>
        </p:grpSpPr>
        <p:grpSp>
          <p:nvGrpSpPr>
            <p:cNvPr id="899" name="Google Shape;899;p16"/>
            <p:cNvGrpSpPr/>
            <p:nvPr/>
          </p:nvGrpSpPr>
          <p:grpSpPr>
            <a:xfrm>
              <a:off x="-35275" y="-31835"/>
              <a:ext cx="4607271" cy="2603603"/>
              <a:chOff x="987999" y="461925"/>
              <a:chExt cx="1514404" cy="1507151"/>
            </a:xfrm>
          </p:grpSpPr>
          <p:grpSp>
            <p:nvGrpSpPr>
              <p:cNvPr id="900" name="Google Shape;900;p16"/>
              <p:cNvGrpSpPr/>
              <p:nvPr/>
            </p:nvGrpSpPr>
            <p:grpSpPr>
              <a:xfrm>
                <a:off x="987999" y="461925"/>
                <a:ext cx="1514401" cy="1506302"/>
                <a:chOff x="987999" y="461925"/>
                <a:chExt cx="1514401" cy="1506302"/>
              </a:xfrm>
            </p:grpSpPr>
            <p:cxnSp>
              <p:nvCxnSpPr>
                <p:cNvPr id="901" name="Google Shape;901;p16"/>
                <p:cNvCxnSpPr/>
                <p:nvPr/>
              </p:nvCxnSpPr>
              <p:spPr>
                <a:xfrm>
                  <a:off x="9879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902" name="Google Shape;902;p16"/>
                <p:cNvCxnSpPr/>
                <p:nvPr/>
              </p:nvCxnSpPr>
              <p:spPr>
                <a:xfrm>
                  <a:off x="11772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903" name="Google Shape;903;p16"/>
                <p:cNvCxnSpPr/>
                <p:nvPr/>
              </p:nvCxnSpPr>
              <p:spPr>
                <a:xfrm>
                  <a:off x="13665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904" name="Google Shape;904;p16"/>
                <p:cNvCxnSpPr/>
                <p:nvPr/>
              </p:nvCxnSpPr>
              <p:spPr>
                <a:xfrm>
                  <a:off x="15558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905" name="Google Shape;905;p16"/>
                <p:cNvCxnSpPr/>
                <p:nvPr/>
              </p:nvCxnSpPr>
              <p:spPr>
                <a:xfrm>
                  <a:off x="17451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906" name="Google Shape;906;p16"/>
                <p:cNvCxnSpPr/>
                <p:nvPr/>
              </p:nvCxnSpPr>
              <p:spPr>
                <a:xfrm>
                  <a:off x="19344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907" name="Google Shape;907;p16"/>
                <p:cNvCxnSpPr/>
                <p:nvPr/>
              </p:nvCxnSpPr>
              <p:spPr>
                <a:xfrm>
                  <a:off x="21237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908" name="Google Shape;908;p16"/>
                <p:cNvCxnSpPr/>
                <p:nvPr/>
              </p:nvCxnSpPr>
              <p:spPr>
                <a:xfrm>
                  <a:off x="23130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909" name="Google Shape;909;p16"/>
                <p:cNvCxnSpPr/>
                <p:nvPr/>
              </p:nvCxnSpPr>
              <p:spPr>
                <a:xfrm>
                  <a:off x="2502400" y="461925"/>
                  <a:ext cx="0" cy="1506300"/>
                </a:xfrm>
                <a:prstGeom prst="straightConnector1">
                  <a:avLst/>
                </a:prstGeom>
                <a:noFill/>
                <a:ln w="9525" cap="flat" cmpd="sng">
                  <a:solidFill>
                    <a:schemeClr val="dk2"/>
                  </a:solidFill>
                  <a:prstDash val="solid"/>
                  <a:round/>
                  <a:headEnd type="none" w="med" len="med"/>
                  <a:tailEnd type="none" w="med" len="med"/>
                </a:ln>
              </p:spPr>
            </p:cxnSp>
          </p:grpSp>
          <p:grpSp>
            <p:nvGrpSpPr>
              <p:cNvPr id="910" name="Google Shape;910;p16"/>
              <p:cNvGrpSpPr/>
              <p:nvPr/>
            </p:nvGrpSpPr>
            <p:grpSpPr>
              <a:xfrm>
                <a:off x="987999" y="461927"/>
                <a:ext cx="1514404" cy="1507149"/>
                <a:chOff x="987999" y="461927"/>
                <a:chExt cx="1514404" cy="1507149"/>
              </a:xfrm>
            </p:grpSpPr>
            <p:cxnSp>
              <p:nvCxnSpPr>
                <p:cNvPr id="911" name="Google Shape;911;p16"/>
                <p:cNvCxnSpPr/>
                <p:nvPr/>
              </p:nvCxnSpPr>
              <p:spPr>
                <a:xfrm>
                  <a:off x="988003" y="461927"/>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912" name="Google Shape;912;p16"/>
                <p:cNvCxnSpPr/>
                <p:nvPr/>
              </p:nvCxnSpPr>
              <p:spPr>
                <a:xfrm>
                  <a:off x="987999" y="677235"/>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913" name="Google Shape;913;p16"/>
                <p:cNvCxnSpPr/>
                <p:nvPr/>
              </p:nvCxnSpPr>
              <p:spPr>
                <a:xfrm>
                  <a:off x="987999" y="892542"/>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914" name="Google Shape;914;p16"/>
                <p:cNvCxnSpPr/>
                <p:nvPr/>
              </p:nvCxnSpPr>
              <p:spPr>
                <a:xfrm>
                  <a:off x="987999" y="1107848"/>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915" name="Google Shape;915;p16"/>
                <p:cNvCxnSpPr/>
                <p:nvPr/>
              </p:nvCxnSpPr>
              <p:spPr>
                <a:xfrm>
                  <a:off x="987999" y="1323155"/>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916" name="Google Shape;916;p16"/>
                <p:cNvCxnSpPr/>
                <p:nvPr/>
              </p:nvCxnSpPr>
              <p:spPr>
                <a:xfrm>
                  <a:off x="987999" y="1538461"/>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917" name="Google Shape;917;p16"/>
                <p:cNvCxnSpPr/>
                <p:nvPr/>
              </p:nvCxnSpPr>
              <p:spPr>
                <a:xfrm>
                  <a:off x="987999" y="1753768"/>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918" name="Google Shape;918;p16"/>
                <p:cNvCxnSpPr/>
                <p:nvPr/>
              </p:nvCxnSpPr>
              <p:spPr>
                <a:xfrm>
                  <a:off x="988003" y="1969076"/>
                  <a:ext cx="1514400" cy="0"/>
                </a:xfrm>
                <a:prstGeom prst="straightConnector1">
                  <a:avLst/>
                </a:prstGeom>
                <a:noFill/>
                <a:ln w="9525" cap="flat" cmpd="sng">
                  <a:solidFill>
                    <a:schemeClr val="dk2"/>
                  </a:solidFill>
                  <a:prstDash val="solid"/>
                  <a:round/>
                  <a:headEnd type="none" w="med" len="med"/>
                  <a:tailEnd type="none" w="med" len="med"/>
                </a:ln>
              </p:spPr>
            </p:cxnSp>
          </p:grpSp>
        </p:grpSp>
        <p:grpSp>
          <p:nvGrpSpPr>
            <p:cNvPr id="919" name="Google Shape;919;p16"/>
            <p:cNvGrpSpPr/>
            <p:nvPr/>
          </p:nvGrpSpPr>
          <p:grpSpPr>
            <a:xfrm>
              <a:off x="4572003" y="-31835"/>
              <a:ext cx="4607271" cy="2603603"/>
              <a:chOff x="987999" y="461925"/>
              <a:chExt cx="1514404" cy="1507151"/>
            </a:xfrm>
          </p:grpSpPr>
          <p:grpSp>
            <p:nvGrpSpPr>
              <p:cNvPr id="920" name="Google Shape;920;p16"/>
              <p:cNvGrpSpPr/>
              <p:nvPr/>
            </p:nvGrpSpPr>
            <p:grpSpPr>
              <a:xfrm>
                <a:off x="987999" y="461925"/>
                <a:ext cx="1514401" cy="1506302"/>
                <a:chOff x="987999" y="461925"/>
                <a:chExt cx="1514401" cy="1506302"/>
              </a:xfrm>
            </p:grpSpPr>
            <p:cxnSp>
              <p:nvCxnSpPr>
                <p:cNvPr id="921" name="Google Shape;921;p16"/>
                <p:cNvCxnSpPr/>
                <p:nvPr/>
              </p:nvCxnSpPr>
              <p:spPr>
                <a:xfrm>
                  <a:off x="9879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922" name="Google Shape;922;p16"/>
                <p:cNvCxnSpPr/>
                <p:nvPr/>
              </p:nvCxnSpPr>
              <p:spPr>
                <a:xfrm>
                  <a:off x="11772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923" name="Google Shape;923;p16"/>
                <p:cNvCxnSpPr/>
                <p:nvPr/>
              </p:nvCxnSpPr>
              <p:spPr>
                <a:xfrm>
                  <a:off x="13665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924" name="Google Shape;924;p16"/>
                <p:cNvCxnSpPr/>
                <p:nvPr/>
              </p:nvCxnSpPr>
              <p:spPr>
                <a:xfrm>
                  <a:off x="15558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925" name="Google Shape;925;p16"/>
                <p:cNvCxnSpPr/>
                <p:nvPr/>
              </p:nvCxnSpPr>
              <p:spPr>
                <a:xfrm>
                  <a:off x="17451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926" name="Google Shape;926;p16"/>
                <p:cNvCxnSpPr/>
                <p:nvPr/>
              </p:nvCxnSpPr>
              <p:spPr>
                <a:xfrm>
                  <a:off x="19344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927" name="Google Shape;927;p16"/>
                <p:cNvCxnSpPr/>
                <p:nvPr/>
              </p:nvCxnSpPr>
              <p:spPr>
                <a:xfrm>
                  <a:off x="21237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928" name="Google Shape;928;p16"/>
                <p:cNvCxnSpPr/>
                <p:nvPr/>
              </p:nvCxnSpPr>
              <p:spPr>
                <a:xfrm>
                  <a:off x="23130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929" name="Google Shape;929;p16"/>
                <p:cNvCxnSpPr/>
                <p:nvPr/>
              </p:nvCxnSpPr>
              <p:spPr>
                <a:xfrm>
                  <a:off x="2502400" y="461925"/>
                  <a:ext cx="0" cy="1506300"/>
                </a:xfrm>
                <a:prstGeom prst="straightConnector1">
                  <a:avLst/>
                </a:prstGeom>
                <a:noFill/>
                <a:ln w="9525" cap="flat" cmpd="sng">
                  <a:solidFill>
                    <a:schemeClr val="dk2"/>
                  </a:solidFill>
                  <a:prstDash val="solid"/>
                  <a:round/>
                  <a:headEnd type="none" w="med" len="med"/>
                  <a:tailEnd type="none" w="med" len="med"/>
                </a:ln>
              </p:spPr>
            </p:cxnSp>
          </p:grpSp>
          <p:grpSp>
            <p:nvGrpSpPr>
              <p:cNvPr id="930" name="Google Shape;930;p16"/>
              <p:cNvGrpSpPr/>
              <p:nvPr/>
            </p:nvGrpSpPr>
            <p:grpSpPr>
              <a:xfrm>
                <a:off x="987999" y="461927"/>
                <a:ext cx="1514404" cy="1507149"/>
                <a:chOff x="987999" y="461927"/>
                <a:chExt cx="1514404" cy="1507149"/>
              </a:xfrm>
            </p:grpSpPr>
            <p:cxnSp>
              <p:nvCxnSpPr>
                <p:cNvPr id="931" name="Google Shape;931;p16"/>
                <p:cNvCxnSpPr/>
                <p:nvPr/>
              </p:nvCxnSpPr>
              <p:spPr>
                <a:xfrm>
                  <a:off x="988003" y="461927"/>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932" name="Google Shape;932;p16"/>
                <p:cNvCxnSpPr/>
                <p:nvPr/>
              </p:nvCxnSpPr>
              <p:spPr>
                <a:xfrm>
                  <a:off x="987999" y="677235"/>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933" name="Google Shape;933;p16"/>
                <p:cNvCxnSpPr/>
                <p:nvPr/>
              </p:nvCxnSpPr>
              <p:spPr>
                <a:xfrm>
                  <a:off x="987999" y="892542"/>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934" name="Google Shape;934;p16"/>
                <p:cNvCxnSpPr/>
                <p:nvPr/>
              </p:nvCxnSpPr>
              <p:spPr>
                <a:xfrm>
                  <a:off x="987999" y="1107848"/>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935" name="Google Shape;935;p16"/>
                <p:cNvCxnSpPr/>
                <p:nvPr/>
              </p:nvCxnSpPr>
              <p:spPr>
                <a:xfrm>
                  <a:off x="987999" y="1323155"/>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936" name="Google Shape;936;p16"/>
                <p:cNvCxnSpPr/>
                <p:nvPr/>
              </p:nvCxnSpPr>
              <p:spPr>
                <a:xfrm>
                  <a:off x="987999" y="1538461"/>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937" name="Google Shape;937;p16"/>
                <p:cNvCxnSpPr/>
                <p:nvPr/>
              </p:nvCxnSpPr>
              <p:spPr>
                <a:xfrm>
                  <a:off x="987999" y="1753768"/>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938" name="Google Shape;938;p16"/>
                <p:cNvCxnSpPr/>
                <p:nvPr/>
              </p:nvCxnSpPr>
              <p:spPr>
                <a:xfrm>
                  <a:off x="988003" y="1969076"/>
                  <a:ext cx="1514400" cy="0"/>
                </a:xfrm>
                <a:prstGeom prst="straightConnector1">
                  <a:avLst/>
                </a:prstGeom>
                <a:noFill/>
                <a:ln w="9525" cap="flat" cmpd="sng">
                  <a:solidFill>
                    <a:schemeClr val="dk2"/>
                  </a:solidFill>
                  <a:prstDash val="solid"/>
                  <a:round/>
                  <a:headEnd type="none" w="med" len="med"/>
                  <a:tailEnd type="none" w="med" len="med"/>
                </a:ln>
              </p:spPr>
            </p:cxnSp>
          </p:grpSp>
        </p:grpSp>
        <p:grpSp>
          <p:nvGrpSpPr>
            <p:cNvPr id="939" name="Google Shape;939;p16"/>
            <p:cNvGrpSpPr/>
            <p:nvPr/>
          </p:nvGrpSpPr>
          <p:grpSpPr>
            <a:xfrm>
              <a:off x="-35275" y="2571732"/>
              <a:ext cx="4607271" cy="2603603"/>
              <a:chOff x="987999" y="461925"/>
              <a:chExt cx="1514404" cy="1507151"/>
            </a:xfrm>
          </p:grpSpPr>
          <p:grpSp>
            <p:nvGrpSpPr>
              <p:cNvPr id="940" name="Google Shape;940;p16"/>
              <p:cNvGrpSpPr/>
              <p:nvPr/>
            </p:nvGrpSpPr>
            <p:grpSpPr>
              <a:xfrm>
                <a:off x="987999" y="461925"/>
                <a:ext cx="1514401" cy="1506302"/>
                <a:chOff x="987999" y="461925"/>
                <a:chExt cx="1514401" cy="1506302"/>
              </a:xfrm>
            </p:grpSpPr>
            <p:cxnSp>
              <p:nvCxnSpPr>
                <p:cNvPr id="941" name="Google Shape;941;p16"/>
                <p:cNvCxnSpPr/>
                <p:nvPr/>
              </p:nvCxnSpPr>
              <p:spPr>
                <a:xfrm>
                  <a:off x="9879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942" name="Google Shape;942;p16"/>
                <p:cNvCxnSpPr/>
                <p:nvPr/>
              </p:nvCxnSpPr>
              <p:spPr>
                <a:xfrm>
                  <a:off x="11772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943" name="Google Shape;943;p16"/>
                <p:cNvCxnSpPr/>
                <p:nvPr/>
              </p:nvCxnSpPr>
              <p:spPr>
                <a:xfrm>
                  <a:off x="13665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944" name="Google Shape;944;p16"/>
                <p:cNvCxnSpPr/>
                <p:nvPr/>
              </p:nvCxnSpPr>
              <p:spPr>
                <a:xfrm>
                  <a:off x="15558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945" name="Google Shape;945;p16"/>
                <p:cNvCxnSpPr/>
                <p:nvPr/>
              </p:nvCxnSpPr>
              <p:spPr>
                <a:xfrm>
                  <a:off x="17451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946" name="Google Shape;946;p16"/>
                <p:cNvCxnSpPr/>
                <p:nvPr/>
              </p:nvCxnSpPr>
              <p:spPr>
                <a:xfrm>
                  <a:off x="19344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947" name="Google Shape;947;p16"/>
                <p:cNvCxnSpPr/>
                <p:nvPr/>
              </p:nvCxnSpPr>
              <p:spPr>
                <a:xfrm>
                  <a:off x="21237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948" name="Google Shape;948;p16"/>
                <p:cNvCxnSpPr/>
                <p:nvPr/>
              </p:nvCxnSpPr>
              <p:spPr>
                <a:xfrm>
                  <a:off x="23130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949" name="Google Shape;949;p16"/>
                <p:cNvCxnSpPr/>
                <p:nvPr/>
              </p:nvCxnSpPr>
              <p:spPr>
                <a:xfrm>
                  <a:off x="2502400" y="461925"/>
                  <a:ext cx="0" cy="1506300"/>
                </a:xfrm>
                <a:prstGeom prst="straightConnector1">
                  <a:avLst/>
                </a:prstGeom>
                <a:noFill/>
                <a:ln w="9525" cap="flat" cmpd="sng">
                  <a:solidFill>
                    <a:schemeClr val="dk2"/>
                  </a:solidFill>
                  <a:prstDash val="solid"/>
                  <a:round/>
                  <a:headEnd type="none" w="med" len="med"/>
                  <a:tailEnd type="none" w="med" len="med"/>
                </a:ln>
              </p:spPr>
            </p:cxnSp>
          </p:grpSp>
          <p:grpSp>
            <p:nvGrpSpPr>
              <p:cNvPr id="950" name="Google Shape;950;p16"/>
              <p:cNvGrpSpPr/>
              <p:nvPr/>
            </p:nvGrpSpPr>
            <p:grpSpPr>
              <a:xfrm>
                <a:off x="987999" y="461927"/>
                <a:ext cx="1514404" cy="1507149"/>
                <a:chOff x="987999" y="461927"/>
                <a:chExt cx="1514404" cy="1507149"/>
              </a:xfrm>
            </p:grpSpPr>
            <p:cxnSp>
              <p:nvCxnSpPr>
                <p:cNvPr id="951" name="Google Shape;951;p16"/>
                <p:cNvCxnSpPr/>
                <p:nvPr/>
              </p:nvCxnSpPr>
              <p:spPr>
                <a:xfrm>
                  <a:off x="988003" y="461927"/>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952" name="Google Shape;952;p16"/>
                <p:cNvCxnSpPr/>
                <p:nvPr/>
              </p:nvCxnSpPr>
              <p:spPr>
                <a:xfrm>
                  <a:off x="987999" y="677235"/>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953" name="Google Shape;953;p16"/>
                <p:cNvCxnSpPr/>
                <p:nvPr/>
              </p:nvCxnSpPr>
              <p:spPr>
                <a:xfrm>
                  <a:off x="987999" y="892542"/>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954" name="Google Shape;954;p16"/>
                <p:cNvCxnSpPr/>
                <p:nvPr/>
              </p:nvCxnSpPr>
              <p:spPr>
                <a:xfrm>
                  <a:off x="987999" y="1107848"/>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955" name="Google Shape;955;p16"/>
                <p:cNvCxnSpPr/>
                <p:nvPr/>
              </p:nvCxnSpPr>
              <p:spPr>
                <a:xfrm>
                  <a:off x="987999" y="1323155"/>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956" name="Google Shape;956;p16"/>
                <p:cNvCxnSpPr/>
                <p:nvPr/>
              </p:nvCxnSpPr>
              <p:spPr>
                <a:xfrm>
                  <a:off x="987999" y="1538461"/>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957" name="Google Shape;957;p16"/>
                <p:cNvCxnSpPr/>
                <p:nvPr/>
              </p:nvCxnSpPr>
              <p:spPr>
                <a:xfrm>
                  <a:off x="987999" y="1753768"/>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958" name="Google Shape;958;p16"/>
                <p:cNvCxnSpPr/>
                <p:nvPr/>
              </p:nvCxnSpPr>
              <p:spPr>
                <a:xfrm>
                  <a:off x="988003" y="1969076"/>
                  <a:ext cx="1514400" cy="0"/>
                </a:xfrm>
                <a:prstGeom prst="straightConnector1">
                  <a:avLst/>
                </a:prstGeom>
                <a:noFill/>
                <a:ln w="9525" cap="flat" cmpd="sng">
                  <a:solidFill>
                    <a:schemeClr val="dk2"/>
                  </a:solidFill>
                  <a:prstDash val="solid"/>
                  <a:round/>
                  <a:headEnd type="none" w="med" len="med"/>
                  <a:tailEnd type="none" w="med" len="med"/>
                </a:ln>
              </p:spPr>
            </p:cxnSp>
          </p:grpSp>
        </p:grpSp>
        <p:grpSp>
          <p:nvGrpSpPr>
            <p:cNvPr id="959" name="Google Shape;959;p16"/>
            <p:cNvGrpSpPr/>
            <p:nvPr/>
          </p:nvGrpSpPr>
          <p:grpSpPr>
            <a:xfrm>
              <a:off x="4572003" y="2571732"/>
              <a:ext cx="4607271" cy="2603603"/>
              <a:chOff x="987999" y="461925"/>
              <a:chExt cx="1514404" cy="1507151"/>
            </a:xfrm>
          </p:grpSpPr>
          <p:grpSp>
            <p:nvGrpSpPr>
              <p:cNvPr id="960" name="Google Shape;960;p16"/>
              <p:cNvGrpSpPr/>
              <p:nvPr/>
            </p:nvGrpSpPr>
            <p:grpSpPr>
              <a:xfrm>
                <a:off x="987999" y="461925"/>
                <a:ext cx="1514401" cy="1506302"/>
                <a:chOff x="987999" y="461925"/>
                <a:chExt cx="1514401" cy="1506302"/>
              </a:xfrm>
            </p:grpSpPr>
            <p:cxnSp>
              <p:nvCxnSpPr>
                <p:cNvPr id="961" name="Google Shape;961;p16"/>
                <p:cNvCxnSpPr/>
                <p:nvPr/>
              </p:nvCxnSpPr>
              <p:spPr>
                <a:xfrm>
                  <a:off x="9879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962" name="Google Shape;962;p16"/>
                <p:cNvCxnSpPr/>
                <p:nvPr/>
              </p:nvCxnSpPr>
              <p:spPr>
                <a:xfrm>
                  <a:off x="11772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963" name="Google Shape;963;p16"/>
                <p:cNvCxnSpPr/>
                <p:nvPr/>
              </p:nvCxnSpPr>
              <p:spPr>
                <a:xfrm>
                  <a:off x="13665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964" name="Google Shape;964;p16"/>
                <p:cNvCxnSpPr/>
                <p:nvPr/>
              </p:nvCxnSpPr>
              <p:spPr>
                <a:xfrm>
                  <a:off x="15558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965" name="Google Shape;965;p16"/>
                <p:cNvCxnSpPr/>
                <p:nvPr/>
              </p:nvCxnSpPr>
              <p:spPr>
                <a:xfrm>
                  <a:off x="17451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966" name="Google Shape;966;p16"/>
                <p:cNvCxnSpPr/>
                <p:nvPr/>
              </p:nvCxnSpPr>
              <p:spPr>
                <a:xfrm>
                  <a:off x="19344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967" name="Google Shape;967;p16"/>
                <p:cNvCxnSpPr/>
                <p:nvPr/>
              </p:nvCxnSpPr>
              <p:spPr>
                <a:xfrm>
                  <a:off x="21237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968" name="Google Shape;968;p16"/>
                <p:cNvCxnSpPr/>
                <p:nvPr/>
              </p:nvCxnSpPr>
              <p:spPr>
                <a:xfrm>
                  <a:off x="23130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969" name="Google Shape;969;p16"/>
                <p:cNvCxnSpPr/>
                <p:nvPr/>
              </p:nvCxnSpPr>
              <p:spPr>
                <a:xfrm>
                  <a:off x="2502400" y="461925"/>
                  <a:ext cx="0" cy="1506300"/>
                </a:xfrm>
                <a:prstGeom prst="straightConnector1">
                  <a:avLst/>
                </a:prstGeom>
                <a:noFill/>
                <a:ln w="9525" cap="flat" cmpd="sng">
                  <a:solidFill>
                    <a:schemeClr val="dk2"/>
                  </a:solidFill>
                  <a:prstDash val="solid"/>
                  <a:round/>
                  <a:headEnd type="none" w="med" len="med"/>
                  <a:tailEnd type="none" w="med" len="med"/>
                </a:ln>
              </p:spPr>
            </p:cxnSp>
          </p:grpSp>
          <p:grpSp>
            <p:nvGrpSpPr>
              <p:cNvPr id="970" name="Google Shape;970;p16"/>
              <p:cNvGrpSpPr/>
              <p:nvPr/>
            </p:nvGrpSpPr>
            <p:grpSpPr>
              <a:xfrm>
                <a:off x="987999" y="461927"/>
                <a:ext cx="1514404" cy="1507149"/>
                <a:chOff x="987999" y="461927"/>
                <a:chExt cx="1514404" cy="1507149"/>
              </a:xfrm>
            </p:grpSpPr>
            <p:cxnSp>
              <p:nvCxnSpPr>
                <p:cNvPr id="971" name="Google Shape;971;p16"/>
                <p:cNvCxnSpPr/>
                <p:nvPr/>
              </p:nvCxnSpPr>
              <p:spPr>
                <a:xfrm>
                  <a:off x="988003" y="461927"/>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972" name="Google Shape;972;p16"/>
                <p:cNvCxnSpPr/>
                <p:nvPr/>
              </p:nvCxnSpPr>
              <p:spPr>
                <a:xfrm>
                  <a:off x="987999" y="677235"/>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973" name="Google Shape;973;p16"/>
                <p:cNvCxnSpPr/>
                <p:nvPr/>
              </p:nvCxnSpPr>
              <p:spPr>
                <a:xfrm>
                  <a:off x="987999" y="892542"/>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974" name="Google Shape;974;p16"/>
                <p:cNvCxnSpPr/>
                <p:nvPr/>
              </p:nvCxnSpPr>
              <p:spPr>
                <a:xfrm>
                  <a:off x="987999" y="1107848"/>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975" name="Google Shape;975;p16"/>
                <p:cNvCxnSpPr/>
                <p:nvPr/>
              </p:nvCxnSpPr>
              <p:spPr>
                <a:xfrm>
                  <a:off x="987999" y="1323155"/>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976" name="Google Shape;976;p16"/>
                <p:cNvCxnSpPr/>
                <p:nvPr/>
              </p:nvCxnSpPr>
              <p:spPr>
                <a:xfrm>
                  <a:off x="987999" y="1538461"/>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977" name="Google Shape;977;p16"/>
                <p:cNvCxnSpPr/>
                <p:nvPr/>
              </p:nvCxnSpPr>
              <p:spPr>
                <a:xfrm>
                  <a:off x="987999" y="1753768"/>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978" name="Google Shape;978;p16"/>
                <p:cNvCxnSpPr/>
                <p:nvPr/>
              </p:nvCxnSpPr>
              <p:spPr>
                <a:xfrm>
                  <a:off x="988003" y="1969076"/>
                  <a:ext cx="1514400" cy="0"/>
                </a:xfrm>
                <a:prstGeom prst="straightConnector1">
                  <a:avLst/>
                </a:prstGeom>
                <a:noFill/>
                <a:ln w="9525" cap="flat" cmpd="sng">
                  <a:solidFill>
                    <a:schemeClr val="dk2"/>
                  </a:solidFill>
                  <a:prstDash val="solid"/>
                  <a:round/>
                  <a:headEnd type="none" w="med" len="med"/>
                  <a:tailEnd type="none" w="med" len="med"/>
                </a:ln>
              </p:spPr>
            </p:cxnSp>
          </p:grpSp>
        </p:grpSp>
      </p:grpSp>
      <p:sp>
        <p:nvSpPr>
          <p:cNvPr id="979" name="Google Shape;979;p16"/>
          <p:cNvSpPr txBox="1">
            <a:spLocks noGrp="1"/>
          </p:cNvSpPr>
          <p:nvPr>
            <p:ph type="subTitle" idx="1"/>
          </p:nvPr>
        </p:nvSpPr>
        <p:spPr>
          <a:xfrm>
            <a:off x="1426450" y="3086954"/>
            <a:ext cx="7498200" cy="85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Merriweather"/>
              <a:buNone/>
              <a:defRPr sz="4000">
                <a:latin typeface="Merriweather"/>
                <a:ea typeface="Merriweather"/>
                <a:cs typeface="Merriweather"/>
                <a:sym typeface="Merriweather"/>
              </a:defRPr>
            </a:lvl1pPr>
            <a:lvl2pPr lvl="1" rtl="0">
              <a:spcBef>
                <a:spcPts val="0"/>
              </a:spcBef>
              <a:spcAft>
                <a:spcPts val="0"/>
              </a:spcAft>
              <a:buSzPts val="2000"/>
              <a:buFont typeface="Merriweather"/>
              <a:buNone/>
              <a:defRPr sz="4000" b="1">
                <a:latin typeface="Merriweather"/>
                <a:ea typeface="Merriweather"/>
                <a:cs typeface="Merriweather"/>
                <a:sym typeface="Merriweather"/>
              </a:defRPr>
            </a:lvl2pPr>
            <a:lvl3pPr lvl="2" rtl="0">
              <a:spcBef>
                <a:spcPts val="0"/>
              </a:spcBef>
              <a:spcAft>
                <a:spcPts val="0"/>
              </a:spcAft>
              <a:buSzPts val="2000"/>
              <a:buFont typeface="Merriweather"/>
              <a:buNone/>
              <a:defRPr sz="4000" b="1">
                <a:latin typeface="Merriweather"/>
                <a:ea typeface="Merriweather"/>
                <a:cs typeface="Merriweather"/>
                <a:sym typeface="Merriweather"/>
              </a:defRPr>
            </a:lvl3pPr>
            <a:lvl4pPr lvl="3" rtl="0">
              <a:spcBef>
                <a:spcPts val="0"/>
              </a:spcBef>
              <a:spcAft>
                <a:spcPts val="0"/>
              </a:spcAft>
              <a:buSzPts val="2000"/>
              <a:buFont typeface="Merriweather"/>
              <a:buNone/>
              <a:defRPr sz="4000" b="1">
                <a:latin typeface="Merriweather"/>
                <a:ea typeface="Merriweather"/>
                <a:cs typeface="Merriweather"/>
                <a:sym typeface="Merriweather"/>
              </a:defRPr>
            </a:lvl4pPr>
            <a:lvl5pPr lvl="4" rtl="0">
              <a:spcBef>
                <a:spcPts val="0"/>
              </a:spcBef>
              <a:spcAft>
                <a:spcPts val="0"/>
              </a:spcAft>
              <a:buSzPts val="2000"/>
              <a:buFont typeface="Merriweather"/>
              <a:buNone/>
              <a:defRPr sz="4000" b="1">
                <a:latin typeface="Merriweather"/>
                <a:ea typeface="Merriweather"/>
                <a:cs typeface="Merriweather"/>
                <a:sym typeface="Merriweather"/>
              </a:defRPr>
            </a:lvl5pPr>
            <a:lvl6pPr lvl="5" rtl="0">
              <a:spcBef>
                <a:spcPts val="0"/>
              </a:spcBef>
              <a:spcAft>
                <a:spcPts val="0"/>
              </a:spcAft>
              <a:buSzPts val="2000"/>
              <a:buFont typeface="Merriweather"/>
              <a:buNone/>
              <a:defRPr sz="4000" b="1">
                <a:latin typeface="Merriweather"/>
                <a:ea typeface="Merriweather"/>
                <a:cs typeface="Merriweather"/>
                <a:sym typeface="Merriweather"/>
              </a:defRPr>
            </a:lvl6pPr>
            <a:lvl7pPr lvl="6" rtl="0">
              <a:spcBef>
                <a:spcPts val="0"/>
              </a:spcBef>
              <a:spcAft>
                <a:spcPts val="0"/>
              </a:spcAft>
              <a:buSzPts val="2000"/>
              <a:buFont typeface="Merriweather"/>
              <a:buNone/>
              <a:defRPr sz="4000" b="1">
                <a:latin typeface="Merriweather"/>
                <a:ea typeface="Merriweather"/>
                <a:cs typeface="Merriweather"/>
                <a:sym typeface="Merriweather"/>
              </a:defRPr>
            </a:lvl7pPr>
            <a:lvl8pPr lvl="7" rtl="0">
              <a:spcBef>
                <a:spcPts val="0"/>
              </a:spcBef>
              <a:spcAft>
                <a:spcPts val="0"/>
              </a:spcAft>
              <a:buSzPts val="2000"/>
              <a:buFont typeface="Merriweather"/>
              <a:buNone/>
              <a:defRPr sz="4000" b="1">
                <a:latin typeface="Merriweather"/>
                <a:ea typeface="Merriweather"/>
                <a:cs typeface="Merriweather"/>
                <a:sym typeface="Merriweather"/>
              </a:defRPr>
            </a:lvl8pPr>
            <a:lvl9pPr lvl="8" rtl="0">
              <a:spcBef>
                <a:spcPts val="0"/>
              </a:spcBef>
              <a:spcAft>
                <a:spcPts val="0"/>
              </a:spcAft>
              <a:buSzPts val="2000"/>
              <a:buFont typeface="Merriweather"/>
              <a:buNone/>
              <a:defRPr sz="4000" b="1">
                <a:latin typeface="Merriweather"/>
                <a:ea typeface="Merriweather"/>
                <a:cs typeface="Merriweather"/>
                <a:sym typeface="Merriweather"/>
              </a:defRPr>
            </a:lvl9pPr>
          </a:lstStyle>
          <a:p>
            <a:endParaRPr/>
          </a:p>
        </p:txBody>
      </p:sp>
      <p:sp>
        <p:nvSpPr>
          <p:cNvPr id="980" name="Google Shape;980;p16"/>
          <p:cNvSpPr txBox="1">
            <a:spLocks noGrp="1"/>
          </p:cNvSpPr>
          <p:nvPr>
            <p:ph type="subTitle" idx="2"/>
          </p:nvPr>
        </p:nvSpPr>
        <p:spPr>
          <a:xfrm>
            <a:off x="1426428" y="3755902"/>
            <a:ext cx="7498200" cy="1996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81" name="Google Shape;981;p16"/>
          <p:cNvSpPr txBox="1">
            <a:spLocks noGrp="1"/>
          </p:cNvSpPr>
          <p:nvPr>
            <p:ph type="subTitle" idx="3"/>
          </p:nvPr>
        </p:nvSpPr>
        <p:spPr>
          <a:xfrm>
            <a:off x="5394900" y="6079956"/>
            <a:ext cx="7498200" cy="85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Merriweather"/>
              <a:buNone/>
              <a:defRPr sz="4000">
                <a:latin typeface="Merriweather"/>
                <a:ea typeface="Merriweather"/>
                <a:cs typeface="Merriweather"/>
                <a:sym typeface="Merriweather"/>
              </a:defRPr>
            </a:lvl1pPr>
            <a:lvl2pPr lvl="1" rtl="0">
              <a:spcBef>
                <a:spcPts val="0"/>
              </a:spcBef>
              <a:spcAft>
                <a:spcPts val="0"/>
              </a:spcAft>
              <a:buSzPts val="2000"/>
              <a:buFont typeface="Merriweather"/>
              <a:buNone/>
              <a:defRPr sz="4000" b="1">
                <a:latin typeface="Merriweather"/>
                <a:ea typeface="Merriweather"/>
                <a:cs typeface="Merriweather"/>
                <a:sym typeface="Merriweather"/>
              </a:defRPr>
            </a:lvl2pPr>
            <a:lvl3pPr lvl="2" rtl="0">
              <a:spcBef>
                <a:spcPts val="0"/>
              </a:spcBef>
              <a:spcAft>
                <a:spcPts val="0"/>
              </a:spcAft>
              <a:buSzPts val="2000"/>
              <a:buFont typeface="Merriweather"/>
              <a:buNone/>
              <a:defRPr sz="4000" b="1">
                <a:latin typeface="Merriweather"/>
                <a:ea typeface="Merriweather"/>
                <a:cs typeface="Merriweather"/>
                <a:sym typeface="Merriweather"/>
              </a:defRPr>
            </a:lvl3pPr>
            <a:lvl4pPr lvl="3" rtl="0">
              <a:spcBef>
                <a:spcPts val="0"/>
              </a:spcBef>
              <a:spcAft>
                <a:spcPts val="0"/>
              </a:spcAft>
              <a:buSzPts val="2000"/>
              <a:buFont typeface="Merriweather"/>
              <a:buNone/>
              <a:defRPr sz="4000" b="1">
                <a:latin typeface="Merriweather"/>
                <a:ea typeface="Merriweather"/>
                <a:cs typeface="Merriweather"/>
                <a:sym typeface="Merriweather"/>
              </a:defRPr>
            </a:lvl4pPr>
            <a:lvl5pPr lvl="4" rtl="0">
              <a:spcBef>
                <a:spcPts val="0"/>
              </a:spcBef>
              <a:spcAft>
                <a:spcPts val="0"/>
              </a:spcAft>
              <a:buSzPts val="2000"/>
              <a:buFont typeface="Merriweather"/>
              <a:buNone/>
              <a:defRPr sz="4000" b="1">
                <a:latin typeface="Merriweather"/>
                <a:ea typeface="Merriweather"/>
                <a:cs typeface="Merriweather"/>
                <a:sym typeface="Merriweather"/>
              </a:defRPr>
            </a:lvl5pPr>
            <a:lvl6pPr lvl="5" rtl="0">
              <a:spcBef>
                <a:spcPts val="0"/>
              </a:spcBef>
              <a:spcAft>
                <a:spcPts val="0"/>
              </a:spcAft>
              <a:buSzPts val="2000"/>
              <a:buFont typeface="Merriweather"/>
              <a:buNone/>
              <a:defRPr sz="4000" b="1">
                <a:latin typeface="Merriweather"/>
                <a:ea typeface="Merriweather"/>
                <a:cs typeface="Merriweather"/>
                <a:sym typeface="Merriweather"/>
              </a:defRPr>
            </a:lvl6pPr>
            <a:lvl7pPr lvl="6" rtl="0">
              <a:spcBef>
                <a:spcPts val="0"/>
              </a:spcBef>
              <a:spcAft>
                <a:spcPts val="0"/>
              </a:spcAft>
              <a:buSzPts val="2000"/>
              <a:buFont typeface="Merriweather"/>
              <a:buNone/>
              <a:defRPr sz="4000" b="1">
                <a:latin typeface="Merriweather"/>
                <a:ea typeface="Merriweather"/>
                <a:cs typeface="Merriweather"/>
                <a:sym typeface="Merriweather"/>
              </a:defRPr>
            </a:lvl7pPr>
            <a:lvl8pPr lvl="7" rtl="0">
              <a:spcBef>
                <a:spcPts val="0"/>
              </a:spcBef>
              <a:spcAft>
                <a:spcPts val="0"/>
              </a:spcAft>
              <a:buSzPts val="2000"/>
              <a:buFont typeface="Merriweather"/>
              <a:buNone/>
              <a:defRPr sz="4000" b="1">
                <a:latin typeface="Merriweather"/>
                <a:ea typeface="Merriweather"/>
                <a:cs typeface="Merriweather"/>
                <a:sym typeface="Merriweather"/>
              </a:defRPr>
            </a:lvl8pPr>
            <a:lvl9pPr lvl="8" rtl="0">
              <a:spcBef>
                <a:spcPts val="0"/>
              </a:spcBef>
              <a:spcAft>
                <a:spcPts val="0"/>
              </a:spcAft>
              <a:buSzPts val="2000"/>
              <a:buFont typeface="Merriweather"/>
              <a:buNone/>
              <a:defRPr sz="4000" b="1">
                <a:latin typeface="Merriweather"/>
                <a:ea typeface="Merriweather"/>
                <a:cs typeface="Merriweather"/>
                <a:sym typeface="Merriweather"/>
              </a:defRPr>
            </a:lvl9pPr>
          </a:lstStyle>
          <a:p>
            <a:endParaRPr/>
          </a:p>
        </p:txBody>
      </p:sp>
      <p:sp>
        <p:nvSpPr>
          <p:cNvPr id="982" name="Google Shape;982;p16"/>
          <p:cNvSpPr txBox="1">
            <a:spLocks noGrp="1"/>
          </p:cNvSpPr>
          <p:nvPr>
            <p:ph type="subTitle" idx="4"/>
          </p:nvPr>
        </p:nvSpPr>
        <p:spPr>
          <a:xfrm>
            <a:off x="5394900" y="6756046"/>
            <a:ext cx="7498200" cy="199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83" name="Google Shape;983;p16"/>
          <p:cNvSpPr txBox="1">
            <a:spLocks noGrp="1"/>
          </p:cNvSpPr>
          <p:nvPr>
            <p:ph type="subTitle" idx="5"/>
          </p:nvPr>
        </p:nvSpPr>
        <p:spPr>
          <a:xfrm>
            <a:off x="9363370" y="3086954"/>
            <a:ext cx="7498200" cy="85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Merriweather"/>
              <a:buNone/>
              <a:defRPr sz="4000">
                <a:latin typeface="Merriweather"/>
                <a:ea typeface="Merriweather"/>
                <a:cs typeface="Merriweather"/>
                <a:sym typeface="Merriweather"/>
              </a:defRPr>
            </a:lvl1pPr>
            <a:lvl2pPr lvl="1" rtl="0">
              <a:spcBef>
                <a:spcPts val="0"/>
              </a:spcBef>
              <a:spcAft>
                <a:spcPts val="0"/>
              </a:spcAft>
              <a:buSzPts val="2000"/>
              <a:buFont typeface="Merriweather"/>
              <a:buNone/>
              <a:defRPr sz="4000" b="1">
                <a:latin typeface="Merriweather"/>
                <a:ea typeface="Merriweather"/>
                <a:cs typeface="Merriweather"/>
                <a:sym typeface="Merriweather"/>
              </a:defRPr>
            </a:lvl2pPr>
            <a:lvl3pPr lvl="2" rtl="0">
              <a:spcBef>
                <a:spcPts val="0"/>
              </a:spcBef>
              <a:spcAft>
                <a:spcPts val="0"/>
              </a:spcAft>
              <a:buSzPts val="2000"/>
              <a:buFont typeface="Merriweather"/>
              <a:buNone/>
              <a:defRPr sz="4000" b="1">
                <a:latin typeface="Merriweather"/>
                <a:ea typeface="Merriweather"/>
                <a:cs typeface="Merriweather"/>
                <a:sym typeface="Merriweather"/>
              </a:defRPr>
            </a:lvl3pPr>
            <a:lvl4pPr lvl="3" rtl="0">
              <a:spcBef>
                <a:spcPts val="0"/>
              </a:spcBef>
              <a:spcAft>
                <a:spcPts val="0"/>
              </a:spcAft>
              <a:buSzPts val="2000"/>
              <a:buFont typeface="Merriweather"/>
              <a:buNone/>
              <a:defRPr sz="4000" b="1">
                <a:latin typeface="Merriweather"/>
                <a:ea typeface="Merriweather"/>
                <a:cs typeface="Merriweather"/>
                <a:sym typeface="Merriweather"/>
              </a:defRPr>
            </a:lvl4pPr>
            <a:lvl5pPr lvl="4" rtl="0">
              <a:spcBef>
                <a:spcPts val="0"/>
              </a:spcBef>
              <a:spcAft>
                <a:spcPts val="0"/>
              </a:spcAft>
              <a:buSzPts val="2000"/>
              <a:buFont typeface="Merriweather"/>
              <a:buNone/>
              <a:defRPr sz="4000" b="1">
                <a:latin typeface="Merriweather"/>
                <a:ea typeface="Merriweather"/>
                <a:cs typeface="Merriweather"/>
                <a:sym typeface="Merriweather"/>
              </a:defRPr>
            </a:lvl5pPr>
            <a:lvl6pPr lvl="5" rtl="0">
              <a:spcBef>
                <a:spcPts val="0"/>
              </a:spcBef>
              <a:spcAft>
                <a:spcPts val="0"/>
              </a:spcAft>
              <a:buSzPts val="2000"/>
              <a:buFont typeface="Merriweather"/>
              <a:buNone/>
              <a:defRPr sz="4000" b="1">
                <a:latin typeface="Merriweather"/>
                <a:ea typeface="Merriweather"/>
                <a:cs typeface="Merriweather"/>
                <a:sym typeface="Merriweather"/>
              </a:defRPr>
            </a:lvl6pPr>
            <a:lvl7pPr lvl="6" rtl="0">
              <a:spcBef>
                <a:spcPts val="0"/>
              </a:spcBef>
              <a:spcAft>
                <a:spcPts val="0"/>
              </a:spcAft>
              <a:buSzPts val="2000"/>
              <a:buFont typeface="Merriweather"/>
              <a:buNone/>
              <a:defRPr sz="4000" b="1">
                <a:latin typeface="Merriweather"/>
                <a:ea typeface="Merriweather"/>
                <a:cs typeface="Merriweather"/>
                <a:sym typeface="Merriweather"/>
              </a:defRPr>
            </a:lvl7pPr>
            <a:lvl8pPr lvl="7" rtl="0">
              <a:spcBef>
                <a:spcPts val="0"/>
              </a:spcBef>
              <a:spcAft>
                <a:spcPts val="0"/>
              </a:spcAft>
              <a:buSzPts val="2000"/>
              <a:buFont typeface="Merriweather"/>
              <a:buNone/>
              <a:defRPr sz="4000" b="1">
                <a:latin typeface="Merriweather"/>
                <a:ea typeface="Merriweather"/>
                <a:cs typeface="Merriweather"/>
                <a:sym typeface="Merriweather"/>
              </a:defRPr>
            </a:lvl8pPr>
            <a:lvl9pPr lvl="8" rtl="0">
              <a:spcBef>
                <a:spcPts val="0"/>
              </a:spcBef>
              <a:spcAft>
                <a:spcPts val="0"/>
              </a:spcAft>
              <a:buSzPts val="2000"/>
              <a:buFont typeface="Merriweather"/>
              <a:buNone/>
              <a:defRPr sz="4000" b="1">
                <a:latin typeface="Merriweather"/>
                <a:ea typeface="Merriweather"/>
                <a:cs typeface="Merriweather"/>
                <a:sym typeface="Merriweather"/>
              </a:defRPr>
            </a:lvl9pPr>
          </a:lstStyle>
          <a:p>
            <a:endParaRPr/>
          </a:p>
        </p:txBody>
      </p:sp>
      <p:sp>
        <p:nvSpPr>
          <p:cNvPr id="984" name="Google Shape;984;p16"/>
          <p:cNvSpPr txBox="1">
            <a:spLocks noGrp="1"/>
          </p:cNvSpPr>
          <p:nvPr>
            <p:ph type="subTitle" idx="6"/>
          </p:nvPr>
        </p:nvSpPr>
        <p:spPr>
          <a:xfrm>
            <a:off x="9363372" y="3757402"/>
            <a:ext cx="7498200" cy="199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85" name="Google Shape;985;p16"/>
          <p:cNvSpPr txBox="1">
            <a:spLocks noGrp="1"/>
          </p:cNvSpPr>
          <p:nvPr>
            <p:ph type="title"/>
          </p:nvPr>
        </p:nvSpPr>
        <p:spPr>
          <a:xfrm>
            <a:off x="1078992" y="685086"/>
            <a:ext cx="16129800" cy="14814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Clr>
                <a:schemeClr val="dk1"/>
              </a:buClr>
              <a:buSzPts val="2800"/>
              <a:buNone/>
              <a:defRPr sz="5600">
                <a:solidFill>
                  <a:schemeClr val="dk1"/>
                </a:solidFill>
              </a:defRPr>
            </a:lvl1pPr>
            <a:lvl2pPr lvl="1" rtl="0">
              <a:spcBef>
                <a:spcPts val="0"/>
              </a:spcBef>
              <a:spcAft>
                <a:spcPts val="0"/>
              </a:spcAft>
              <a:buClr>
                <a:schemeClr val="dk1"/>
              </a:buClr>
              <a:buSzPts val="2800"/>
              <a:buFont typeface="Merriweather Black"/>
              <a:buNone/>
              <a:defRPr sz="5600">
                <a:solidFill>
                  <a:schemeClr val="dk1"/>
                </a:solidFill>
                <a:latin typeface="Merriweather Black"/>
                <a:ea typeface="Merriweather Black"/>
                <a:cs typeface="Merriweather Black"/>
                <a:sym typeface="Merriweather Black"/>
              </a:defRPr>
            </a:lvl2pPr>
            <a:lvl3pPr lvl="2" rtl="0">
              <a:spcBef>
                <a:spcPts val="0"/>
              </a:spcBef>
              <a:spcAft>
                <a:spcPts val="0"/>
              </a:spcAft>
              <a:buClr>
                <a:schemeClr val="dk1"/>
              </a:buClr>
              <a:buSzPts val="2800"/>
              <a:buFont typeface="Merriweather Black"/>
              <a:buNone/>
              <a:defRPr sz="5600">
                <a:solidFill>
                  <a:schemeClr val="dk1"/>
                </a:solidFill>
                <a:latin typeface="Merriweather Black"/>
                <a:ea typeface="Merriweather Black"/>
                <a:cs typeface="Merriweather Black"/>
                <a:sym typeface="Merriweather Black"/>
              </a:defRPr>
            </a:lvl3pPr>
            <a:lvl4pPr lvl="3" rtl="0">
              <a:spcBef>
                <a:spcPts val="0"/>
              </a:spcBef>
              <a:spcAft>
                <a:spcPts val="0"/>
              </a:spcAft>
              <a:buClr>
                <a:schemeClr val="dk1"/>
              </a:buClr>
              <a:buSzPts val="2800"/>
              <a:buFont typeface="Merriweather Black"/>
              <a:buNone/>
              <a:defRPr sz="5600">
                <a:solidFill>
                  <a:schemeClr val="dk1"/>
                </a:solidFill>
                <a:latin typeface="Merriweather Black"/>
                <a:ea typeface="Merriweather Black"/>
                <a:cs typeface="Merriweather Black"/>
                <a:sym typeface="Merriweather Black"/>
              </a:defRPr>
            </a:lvl4pPr>
            <a:lvl5pPr lvl="4" rtl="0">
              <a:spcBef>
                <a:spcPts val="0"/>
              </a:spcBef>
              <a:spcAft>
                <a:spcPts val="0"/>
              </a:spcAft>
              <a:buClr>
                <a:schemeClr val="dk1"/>
              </a:buClr>
              <a:buSzPts val="2800"/>
              <a:buFont typeface="Merriweather Black"/>
              <a:buNone/>
              <a:defRPr sz="5600">
                <a:solidFill>
                  <a:schemeClr val="dk1"/>
                </a:solidFill>
                <a:latin typeface="Merriweather Black"/>
                <a:ea typeface="Merriweather Black"/>
                <a:cs typeface="Merriweather Black"/>
                <a:sym typeface="Merriweather Black"/>
              </a:defRPr>
            </a:lvl5pPr>
            <a:lvl6pPr lvl="5" rtl="0">
              <a:spcBef>
                <a:spcPts val="0"/>
              </a:spcBef>
              <a:spcAft>
                <a:spcPts val="0"/>
              </a:spcAft>
              <a:buClr>
                <a:schemeClr val="dk1"/>
              </a:buClr>
              <a:buSzPts val="2800"/>
              <a:buFont typeface="Merriweather Black"/>
              <a:buNone/>
              <a:defRPr sz="5600">
                <a:solidFill>
                  <a:schemeClr val="dk1"/>
                </a:solidFill>
                <a:latin typeface="Merriweather Black"/>
                <a:ea typeface="Merriweather Black"/>
                <a:cs typeface="Merriweather Black"/>
                <a:sym typeface="Merriweather Black"/>
              </a:defRPr>
            </a:lvl6pPr>
            <a:lvl7pPr lvl="6" rtl="0">
              <a:spcBef>
                <a:spcPts val="0"/>
              </a:spcBef>
              <a:spcAft>
                <a:spcPts val="0"/>
              </a:spcAft>
              <a:buClr>
                <a:schemeClr val="dk1"/>
              </a:buClr>
              <a:buSzPts val="2800"/>
              <a:buFont typeface="Merriweather Black"/>
              <a:buNone/>
              <a:defRPr sz="5600">
                <a:solidFill>
                  <a:schemeClr val="dk1"/>
                </a:solidFill>
                <a:latin typeface="Merriweather Black"/>
                <a:ea typeface="Merriweather Black"/>
                <a:cs typeface="Merriweather Black"/>
                <a:sym typeface="Merriweather Black"/>
              </a:defRPr>
            </a:lvl7pPr>
            <a:lvl8pPr lvl="7" rtl="0">
              <a:spcBef>
                <a:spcPts val="0"/>
              </a:spcBef>
              <a:spcAft>
                <a:spcPts val="0"/>
              </a:spcAft>
              <a:buClr>
                <a:schemeClr val="dk1"/>
              </a:buClr>
              <a:buSzPts val="2800"/>
              <a:buFont typeface="Merriweather Black"/>
              <a:buNone/>
              <a:defRPr sz="5600">
                <a:solidFill>
                  <a:schemeClr val="dk1"/>
                </a:solidFill>
                <a:latin typeface="Merriweather Black"/>
                <a:ea typeface="Merriweather Black"/>
                <a:cs typeface="Merriweather Black"/>
                <a:sym typeface="Merriweather Black"/>
              </a:defRPr>
            </a:lvl8pPr>
            <a:lvl9pPr lvl="8" rtl="0">
              <a:spcBef>
                <a:spcPts val="0"/>
              </a:spcBef>
              <a:spcAft>
                <a:spcPts val="0"/>
              </a:spcAft>
              <a:buClr>
                <a:schemeClr val="dk1"/>
              </a:buClr>
              <a:buSzPts val="2800"/>
              <a:buFont typeface="Merriweather Black"/>
              <a:buNone/>
              <a:defRPr sz="5600">
                <a:solidFill>
                  <a:schemeClr val="dk1"/>
                </a:solidFill>
                <a:latin typeface="Merriweather Black"/>
                <a:ea typeface="Merriweather Black"/>
                <a:cs typeface="Merriweather Black"/>
                <a:sym typeface="Merriweather Black"/>
              </a:defRPr>
            </a:lvl9pPr>
          </a:lstStyle>
          <a:p>
            <a:endParaRPr/>
          </a:p>
        </p:txBody>
      </p:sp>
      <p:sp>
        <p:nvSpPr>
          <p:cNvPr id="986" name="Google Shape;986;p16"/>
          <p:cNvSpPr/>
          <p:nvPr/>
        </p:nvSpPr>
        <p:spPr>
          <a:xfrm>
            <a:off x="9958788" y="9267330"/>
            <a:ext cx="676800" cy="662400"/>
          </a:xfrm>
          <a:prstGeom prst="star4">
            <a:avLst>
              <a:gd name="adj" fmla="val 12500"/>
            </a:avLst>
          </a:prstGeom>
          <a:solidFill>
            <a:schemeClr val="lt1"/>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Tree>
    <p:extLst>
      <p:ext uri="{BB962C8B-B14F-4D97-AF65-F5344CB8AC3E}">
        <p14:creationId xmlns:p14="http://schemas.microsoft.com/office/powerpoint/2010/main" val="38148152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349"/>
        <p:cNvGrpSpPr/>
        <p:nvPr/>
      </p:nvGrpSpPr>
      <p:grpSpPr>
        <a:xfrm>
          <a:off x="0" y="0"/>
          <a:ext cx="0" cy="0"/>
          <a:chOff x="0" y="0"/>
          <a:chExt cx="0" cy="0"/>
        </a:xfrm>
      </p:grpSpPr>
      <p:grpSp>
        <p:nvGrpSpPr>
          <p:cNvPr id="1350" name="Google Shape;1350;p21"/>
          <p:cNvGrpSpPr/>
          <p:nvPr/>
        </p:nvGrpSpPr>
        <p:grpSpPr>
          <a:xfrm>
            <a:off x="-70549" y="-63670"/>
            <a:ext cx="18429098" cy="10414340"/>
            <a:chOff x="-35275" y="-31835"/>
            <a:chExt cx="9214549" cy="5207170"/>
          </a:xfrm>
        </p:grpSpPr>
        <p:grpSp>
          <p:nvGrpSpPr>
            <p:cNvPr id="1351" name="Google Shape;1351;p21"/>
            <p:cNvGrpSpPr/>
            <p:nvPr/>
          </p:nvGrpSpPr>
          <p:grpSpPr>
            <a:xfrm>
              <a:off x="-35275" y="-31835"/>
              <a:ext cx="4607271" cy="2603603"/>
              <a:chOff x="987999" y="461925"/>
              <a:chExt cx="1514404" cy="1507151"/>
            </a:xfrm>
          </p:grpSpPr>
          <p:grpSp>
            <p:nvGrpSpPr>
              <p:cNvPr id="1352" name="Google Shape;1352;p21"/>
              <p:cNvGrpSpPr/>
              <p:nvPr/>
            </p:nvGrpSpPr>
            <p:grpSpPr>
              <a:xfrm>
                <a:off x="987999" y="461925"/>
                <a:ext cx="1514401" cy="1506302"/>
                <a:chOff x="987999" y="461925"/>
                <a:chExt cx="1514401" cy="1506302"/>
              </a:xfrm>
            </p:grpSpPr>
            <p:cxnSp>
              <p:nvCxnSpPr>
                <p:cNvPr id="1353" name="Google Shape;1353;p21"/>
                <p:cNvCxnSpPr/>
                <p:nvPr/>
              </p:nvCxnSpPr>
              <p:spPr>
                <a:xfrm>
                  <a:off x="9879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354" name="Google Shape;1354;p21"/>
                <p:cNvCxnSpPr/>
                <p:nvPr/>
              </p:nvCxnSpPr>
              <p:spPr>
                <a:xfrm>
                  <a:off x="11772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355" name="Google Shape;1355;p21"/>
                <p:cNvCxnSpPr/>
                <p:nvPr/>
              </p:nvCxnSpPr>
              <p:spPr>
                <a:xfrm>
                  <a:off x="13665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356" name="Google Shape;1356;p21"/>
                <p:cNvCxnSpPr/>
                <p:nvPr/>
              </p:nvCxnSpPr>
              <p:spPr>
                <a:xfrm>
                  <a:off x="15558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357" name="Google Shape;1357;p21"/>
                <p:cNvCxnSpPr/>
                <p:nvPr/>
              </p:nvCxnSpPr>
              <p:spPr>
                <a:xfrm>
                  <a:off x="17451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358" name="Google Shape;1358;p21"/>
                <p:cNvCxnSpPr/>
                <p:nvPr/>
              </p:nvCxnSpPr>
              <p:spPr>
                <a:xfrm>
                  <a:off x="19344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359" name="Google Shape;1359;p21"/>
                <p:cNvCxnSpPr/>
                <p:nvPr/>
              </p:nvCxnSpPr>
              <p:spPr>
                <a:xfrm>
                  <a:off x="21237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360" name="Google Shape;1360;p21"/>
                <p:cNvCxnSpPr/>
                <p:nvPr/>
              </p:nvCxnSpPr>
              <p:spPr>
                <a:xfrm>
                  <a:off x="23130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361" name="Google Shape;1361;p21"/>
                <p:cNvCxnSpPr/>
                <p:nvPr/>
              </p:nvCxnSpPr>
              <p:spPr>
                <a:xfrm>
                  <a:off x="2502400" y="461925"/>
                  <a:ext cx="0" cy="1506300"/>
                </a:xfrm>
                <a:prstGeom prst="straightConnector1">
                  <a:avLst/>
                </a:prstGeom>
                <a:noFill/>
                <a:ln w="9525" cap="flat" cmpd="sng">
                  <a:solidFill>
                    <a:schemeClr val="dk2"/>
                  </a:solidFill>
                  <a:prstDash val="solid"/>
                  <a:round/>
                  <a:headEnd type="none" w="med" len="med"/>
                  <a:tailEnd type="none" w="med" len="med"/>
                </a:ln>
              </p:spPr>
            </p:cxnSp>
          </p:grpSp>
          <p:grpSp>
            <p:nvGrpSpPr>
              <p:cNvPr id="1362" name="Google Shape;1362;p21"/>
              <p:cNvGrpSpPr/>
              <p:nvPr/>
            </p:nvGrpSpPr>
            <p:grpSpPr>
              <a:xfrm>
                <a:off x="987999" y="461927"/>
                <a:ext cx="1514404" cy="1507149"/>
                <a:chOff x="987999" y="461927"/>
                <a:chExt cx="1514404" cy="1507149"/>
              </a:xfrm>
            </p:grpSpPr>
            <p:cxnSp>
              <p:nvCxnSpPr>
                <p:cNvPr id="1363" name="Google Shape;1363;p21"/>
                <p:cNvCxnSpPr/>
                <p:nvPr/>
              </p:nvCxnSpPr>
              <p:spPr>
                <a:xfrm>
                  <a:off x="988003" y="461927"/>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364" name="Google Shape;1364;p21"/>
                <p:cNvCxnSpPr/>
                <p:nvPr/>
              </p:nvCxnSpPr>
              <p:spPr>
                <a:xfrm>
                  <a:off x="987999" y="677235"/>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365" name="Google Shape;1365;p21"/>
                <p:cNvCxnSpPr/>
                <p:nvPr/>
              </p:nvCxnSpPr>
              <p:spPr>
                <a:xfrm>
                  <a:off x="987999" y="892542"/>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366" name="Google Shape;1366;p21"/>
                <p:cNvCxnSpPr/>
                <p:nvPr/>
              </p:nvCxnSpPr>
              <p:spPr>
                <a:xfrm>
                  <a:off x="987999" y="1107848"/>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367" name="Google Shape;1367;p21"/>
                <p:cNvCxnSpPr/>
                <p:nvPr/>
              </p:nvCxnSpPr>
              <p:spPr>
                <a:xfrm>
                  <a:off x="987999" y="1323155"/>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368" name="Google Shape;1368;p21"/>
                <p:cNvCxnSpPr/>
                <p:nvPr/>
              </p:nvCxnSpPr>
              <p:spPr>
                <a:xfrm>
                  <a:off x="987999" y="1538461"/>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369" name="Google Shape;1369;p21"/>
                <p:cNvCxnSpPr/>
                <p:nvPr/>
              </p:nvCxnSpPr>
              <p:spPr>
                <a:xfrm>
                  <a:off x="987999" y="1753768"/>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370" name="Google Shape;1370;p21"/>
                <p:cNvCxnSpPr/>
                <p:nvPr/>
              </p:nvCxnSpPr>
              <p:spPr>
                <a:xfrm>
                  <a:off x="988003" y="1969076"/>
                  <a:ext cx="1514400" cy="0"/>
                </a:xfrm>
                <a:prstGeom prst="straightConnector1">
                  <a:avLst/>
                </a:prstGeom>
                <a:noFill/>
                <a:ln w="9525" cap="flat" cmpd="sng">
                  <a:solidFill>
                    <a:schemeClr val="dk2"/>
                  </a:solidFill>
                  <a:prstDash val="solid"/>
                  <a:round/>
                  <a:headEnd type="none" w="med" len="med"/>
                  <a:tailEnd type="none" w="med" len="med"/>
                </a:ln>
              </p:spPr>
            </p:cxnSp>
          </p:grpSp>
        </p:grpSp>
        <p:grpSp>
          <p:nvGrpSpPr>
            <p:cNvPr id="1371" name="Google Shape;1371;p21"/>
            <p:cNvGrpSpPr/>
            <p:nvPr/>
          </p:nvGrpSpPr>
          <p:grpSpPr>
            <a:xfrm>
              <a:off x="4572003" y="-31835"/>
              <a:ext cx="4607271" cy="2603603"/>
              <a:chOff x="987999" y="461925"/>
              <a:chExt cx="1514404" cy="1507151"/>
            </a:xfrm>
          </p:grpSpPr>
          <p:grpSp>
            <p:nvGrpSpPr>
              <p:cNvPr id="1372" name="Google Shape;1372;p21"/>
              <p:cNvGrpSpPr/>
              <p:nvPr/>
            </p:nvGrpSpPr>
            <p:grpSpPr>
              <a:xfrm>
                <a:off x="987999" y="461925"/>
                <a:ext cx="1514401" cy="1506302"/>
                <a:chOff x="987999" y="461925"/>
                <a:chExt cx="1514401" cy="1506302"/>
              </a:xfrm>
            </p:grpSpPr>
            <p:cxnSp>
              <p:nvCxnSpPr>
                <p:cNvPr id="1373" name="Google Shape;1373;p21"/>
                <p:cNvCxnSpPr/>
                <p:nvPr/>
              </p:nvCxnSpPr>
              <p:spPr>
                <a:xfrm>
                  <a:off x="9879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374" name="Google Shape;1374;p21"/>
                <p:cNvCxnSpPr/>
                <p:nvPr/>
              </p:nvCxnSpPr>
              <p:spPr>
                <a:xfrm>
                  <a:off x="11772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375" name="Google Shape;1375;p21"/>
                <p:cNvCxnSpPr/>
                <p:nvPr/>
              </p:nvCxnSpPr>
              <p:spPr>
                <a:xfrm>
                  <a:off x="13665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376" name="Google Shape;1376;p21"/>
                <p:cNvCxnSpPr/>
                <p:nvPr/>
              </p:nvCxnSpPr>
              <p:spPr>
                <a:xfrm>
                  <a:off x="15558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377" name="Google Shape;1377;p21"/>
                <p:cNvCxnSpPr/>
                <p:nvPr/>
              </p:nvCxnSpPr>
              <p:spPr>
                <a:xfrm>
                  <a:off x="17451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378" name="Google Shape;1378;p21"/>
                <p:cNvCxnSpPr/>
                <p:nvPr/>
              </p:nvCxnSpPr>
              <p:spPr>
                <a:xfrm>
                  <a:off x="19344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379" name="Google Shape;1379;p21"/>
                <p:cNvCxnSpPr/>
                <p:nvPr/>
              </p:nvCxnSpPr>
              <p:spPr>
                <a:xfrm>
                  <a:off x="21237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380" name="Google Shape;1380;p21"/>
                <p:cNvCxnSpPr/>
                <p:nvPr/>
              </p:nvCxnSpPr>
              <p:spPr>
                <a:xfrm>
                  <a:off x="23130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381" name="Google Shape;1381;p21"/>
                <p:cNvCxnSpPr/>
                <p:nvPr/>
              </p:nvCxnSpPr>
              <p:spPr>
                <a:xfrm>
                  <a:off x="2502400" y="461925"/>
                  <a:ext cx="0" cy="1506300"/>
                </a:xfrm>
                <a:prstGeom prst="straightConnector1">
                  <a:avLst/>
                </a:prstGeom>
                <a:noFill/>
                <a:ln w="9525" cap="flat" cmpd="sng">
                  <a:solidFill>
                    <a:schemeClr val="dk2"/>
                  </a:solidFill>
                  <a:prstDash val="solid"/>
                  <a:round/>
                  <a:headEnd type="none" w="med" len="med"/>
                  <a:tailEnd type="none" w="med" len="med"/>
                </a:ln>
              </p:spPr>
            </p:cxnSp>
          </p:grpSp>
          <p:grpSp>
            <p:nvGrpSpPr>
              <p:cNvPr id="1382" name="Google Shape;1382;p21"/>
              <p:cNvGrpSpPr/>
              <p:nvPr/>
            </p:nvGrpSpPr>
            <p:grpSpPr>
              <a:xfrm>
                <a:off x="987999" y="461927"/>
                <a:ext cx="1514404" cy="1507149"/>
                <a:chOff x="987999" y="461927"/>
                <a:chExt cx="1514404" cy="1507149"/>
              </a:xfrm>
            </p:grpSpPr>
            <p:cxnSp>
              <p:nvCxnSpPr>
                <p:cNvPr id="1383" name="Google Shape;1383;p21"/>
                <p:cNvCxnSpPr/>
                <p:nvPr/>
              </p:nvCxnSpPr>
              <p:spPr>
                <a:xfrm>
                  <a:off x="988003" y="461927"/>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384" name="Google Shape;1384;p21"/>
                <p:cNvCxnSpPr/>
                <p:nvPr/>
              </p:nvCxnSpPr>
              <p:spPr>
                <a:xfrm>
                  <a:off x="987999" y="677235"/>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385" name="Google Shape;1385;p21"/>
                <p:cNvCxnSpPr/>
                <p:nvPr/>
              </p:nvCxnSpPr>
              <p:spPr>
                <a:xfrm>
                  <a:off x="987999" y="892542"/>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386" name="Google Shape;1386;p21"/>
                <p:cNvCxnSpPr/>
                <p:nvPr/>
              </p:nvCxnSpPr>
              <p:spPr>
                <a:xfrm>
                  <a:off x="987999" y="1107848"/>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387" name="Google Shape;1387;p21"/>
                <p:cNvCxnSpPr/>
                <p:nvPr/>
              </p:nvCxnSpPr>
              <p:spPr>
                <a:xfrm>
                  <a:off x="987999" y="1323155"/>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388" name="Google Shape;1388;p21"/>
                <p:cNvCxnSpPr/>
                <p:nvPr/>
              </p:nvCxnSpPr>
              <p:spPr>
                <a:xfrm>
                  <a:off x="987999" y="1538461"/>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389" name="Google Shape;1389;p21"/>
                <p:cNvCxnSpPr/>
                <p:nvPr/>
              </p:nvCxnSpPr>
              <p:spPr>
                <a:xfrm>
                  <a:off x="987999" y="1753768"/>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390" name="Google Shape;1390;p21"/>
                <p:cNvCxnSpPr/>
                <p:nvPr/>
              </p:nvCxnSpPr>
              <p:spPr>
                <a:xfrm>
                  <a:off x="988003" y="1969076"/>
                  <a:ext cx="1514400" cy="0"/>
                </a:xfrm>
                <a:prstGeom prst="straightConnector1">
                  <a:avLst/>
                </a:prstGeom>
                <a:noFill/>
                <a:ln w="9525" cap="flat" cmpd="sng">
                  <a:solidFill>
                    <a:schemeClr val="dk2"/>
                  </a:solidFill>
                  <a:prstDash val="solid"/>
                  <a:round/>
                  <a:headEnd type="none" w="med" len="med"/>
                  <a:tailEnd type="none" w="med" len="med"/>
                </a:ln>
              </p:spPr>
            </p:cxnSp>
          </p:grpSp>
        </p:grpSp>
        <p:grpSp>
          <p:nvGrpSpPr>
            <p:cNvPr id="1391" name="Google Shape;1391;p21"/>
            <p:cNvGrpSpPr/>
            <p:nvPr/>
          </p:nvGrpSpPr>
          <p:grpSpPr>
            <a:xfrm>
              <a:off x="-35275" y="2571732"/>
              <a:ext cx="4607271" cy="2603603"/>
              <a:chOff x="987999" y="461925"/>
              <a:chExt cx="1514404" cy="1507151"/>
            </a:xfrm>
          </p:grpSpPr>
          <p:grpSp>
            <p:nvGrpSpPr>
              <p:cNvPr id="1392" name="Google Shape;1392;p21"/>
              <p:cNvGrpSpPr/>
              <p:nvPr/>
            </p:nvGrpSpPr>
            <p:grpSpPr>
              <a:xfrm>
                <a:off x="987999" y="461925"/>
                <a:ext cx="1514401" cy="1506302"/>
                <a:chOff x="987999" y="461925"/>
                <a:chExt cx="1514401" cy="1506302"/>
              </a:xfrm>
            </p:grpSpPr>
            <p:cxnSp>
              <p:nvCxnSpPr>
                <p:cNvPr id="1393" name="Google Shape;1393;p21"/>
                <p:cNvCxnSpPr/>
                <p:nvPr/>
              </p:nvCxnSpPr>
              <p:spPr>
                <a:xfrm>
                  <a:off x="9879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394" name="Google Shape;1394;p21"/>
                <p:cNvCxnSpPr/>
                <p:nvPr/>
              </p:nvCxnSpPr>
              <p:spPr>
                <a:xfrm>
                  <a:off x="11772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395" name="Google Shape;1395;p21"/>
                <p:cNvCxnSpPr/>
                <p:nvPr/>
              </p:nvCxnSpPr>
              <p:spPr>
                <a:xfrm>
                  <a:off x="13665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396" name="Google Shape;1396;p21"/>
                <p:cNvCxnSpPr/>
                <p:nvPr/>
              </p:nvCxnSpPr>
              <p:spPr>
                <a:xfrm>
                  <a:off x="15558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397" name="Google Shape;1397;p21"/>
                <p:cNvCxnSpPr/>
                <p:nvPr/>
              </p:nvCxnSpPr>
              <p:spPr>
                <a:xfrm>
                  <a:off x="17451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398" name="Google Shape;1398;p21"/>
                <p:cNvCxnSpPr/>
                <p:nvPr/>
              </p:nvCxnSpPr>
              <p:spPr>
                <a:xfrm>
                  <a:off x="19344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399" name="Google Shape;1399;p21"/>
                <p:cNvCxnSpPr/>
                <p:nvPr/>
              </p:nvCxnSpPr>
              <p:spPr>
                <a:xfrm>
                  <a:off x="21237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400" name="Google Shape;1400;p21"/>
                <p:cNvCxnSpPr/>
                <p:nvPr/>
              </p:nvCxnSpPr>
              <p:spPr>
                <a:xfrm>
                  <a:off x="23130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401" name="Google Shape;1401;p21"/>
                <p:cNvCxnSpPr/>
                <p:nvPr/>
              </p:nvCxnSpPr>
              <p:spPr>
                <a:xfrm>
                  <a:off x="2502400" y="461925"/>
                  <a:ext cx="0" cy="1506300"/>
                </a:xfrm>
                <a:prstGeom prst="straightConnector1">
                  <a:avLst/>
                </a:prstGeom>
                <a:noFill/>
                <a:ln w="9525" cap="flat" cmpd="sng">
                  <a:solidFill>
                    <a:schemeClr val="dk2"/>
                  </a:solidFill>
                  <a:prstDash val="solid"/>
                  <a:round/>
                  <a:headEnd type="none" w="med" len="med"/>
                  <a:tailEnd type="none" w="med" len="med"/>
                </a:ln>
              </p:spPr>
            </p:cxnSp>
          </p:grpSp>
          <p:grpSp>
            <p:nvGrpSpPr>
              <p:cNvPr id="1402" name="Google Shape;1402;p21"/>
              <p:cNvGrpSpPr/>
              <p:nvPr/>
            </p:nvGrpSpPr>
            <p:grpSpPr>
              <a:xfrm>
                <a:off x="987999" y="461927"/>
                <a:ext cx="1514404" cy="1507149"/>
                <a:chOff x="987999" y="461927"/>
                <a:chExt cx="1514404" cy="1507149"/>
              </a:xfrm>
            </p:grpSpPr>
            <p:cxnSp>
              <p:nvCxnSpPr>
                <p:cNvPr id="1403" name="Google Shape;1403;p21"/>
                <p:cNvCxnSpPr/>
                <p:nvPr/>
              </p:nvCxnSpPr>
              <p:spPr>
                <a:xfrm>
                  <a:off x="988003" y="461927"/>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404" name="Google Shape;1404;p21"/>
                <p:cNvCxnSpPr/>
                <p:nvPr/>
              </p:nvCxnSpPr>
              <p:spPr>
                <a:xfrm>
                  <a:off x="987999" y="677235"/>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405" name="Google Shape;1405;p21"/>
                <p:cNvCxnSpPr/>
                <p:nvPr/>
              </p:nvCxnSpPr>
              <p:spPr>
                <a:xfrm>
                  <a:off x="987999" y="892542"/>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406" name="Google Shape;1406;p21"/>
                <p:cNvCxnSpPr/>
                <p:nvPr/>
              </p:nvCxnSpPr>
              <p:spPr>
                <a:xfrm>
                  <a:off x="987999" y="1107848"/>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407" name="Google Shape;1407;p21"/>
                <p:cNvCxnSpPr/>
                <p:nvPr/>
              </p:nvCxnSpPr>
              <p:spPr>
                <a:xfrm>
                  <a:off x="987999" y="1323155"/>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408" name="Google Shape;1408;p21"/>
                <p:cNvCxnSpPr/>
                <p:nvPr/>
              </p:nvCxnSpPr>
              <p:spPr>
                <a:xfrm>
                  <a:off x="987999" y="1538461"/>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409" name="Google Shape;1409;p21"/>
                <p:cNvCxnSpPr/>
                <p:nvPr/>
              </p:nvCxnSpPr>
              <p:spPr>
                <a:xfrm>
                  <a:off x="987999" y="1753768"/>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410" name="Google Shape;1410;p21"/>
                <p:cNvCxnSpPr/>
                <p:nvPr/>
              </p:nvCxnSpPr>
              <p:spPr>
                <a:xfrm>
                  <a:off x="988003" y="1969076"/>
                  <a:ext cx="1514400" cy="0"/>
                </a:xfrm>
                <a:prstGeom prst="straightConnector1">
                  <a:avLst/>
                </a:prstGeom>
                <a:noFill/>
                <a:ln w="9525" cap="flat" cmpd="sng">
                  <a:solidFill>
                    <a:schemeClr val="dk2"/>
                  </a:solidFill>
                  <a:prstDash val="solid"/>
                  <a:round/>
                  <a:headEnd type="none" w="med" len="med"/>
                  <a:tailEnd type="none" w="med" len="med"/>
                </a:ln>
              </p:spPr>
            </p:cxnSp>
          </p:grpSp>
        </p:grpSp>
        <p:grpSp>
          <p:nvGrpSpPr>
            <p:cNvPr id="1411" name="Google Shape;1411;p21"/>
            <p:cNvGrpSpPr/>
            <p:nvPr/>
          </p:nvGrpSpPr>
          <p:grpSpPr>
            <a:xfrm>
              <a:off x="4572003" y="2571732"/>
              <a:ext cx="4607271" cy="2603603"/>
              <a:chOff x="987999" y="461925"/>
              <a:chExt cx="1514404" cy="1507151"/>
            </a:xfrm>
          </p:grpSpPr>
          <p:grpSp>
            <p:nvGrpSpPr>
              <p:cNvPr id="1412" name="Google Shape;1412;p21"/>
              <p:cNvGrpSpPr/>
              <p:nvPr/>
            </p:nvGrpSpPr>
            <p:grpSpPr>
              <a:xfrm>
                <a:off x="987999" y="461925"/>
                <a:ext cx="1514401" cy="1506302"/>
                <a:chOff x="987999" y="461925"/>
                <a:chExt cx="1514401" cy="1506302"/>
              </a:xfrm>
            </p:grpSpPr>
            <p:cxnSp>
              <p:nvCxnSpPr>
                <p:cNvPr id="1413" name="Google Shape;1413;p21"/>
                <p:cNvCxnSpPr/>
                <p:nvPr/>
              </p:nvCxnSpPr>
              <p:spPr>
                <a:xfrm>
                  <a:off x="9879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414" name="Google Shape;1414;p21"/>
                <p:cNvCxnSpPr/>
                <p:nvPr/>
              </p:nvCxnSpPr>
              <p:spPr>
                <a:xfrm>
                  <a:off x="11772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415" name="Google Shape;1415;p21"/>
                <p:cNvCxnSpPr/>
                <p:nvPr/>
              </p:nvCxnSpPr>
              <p:spPr>
                <a:xfrm>
                  <a:off x="13665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416" name="Google Shape;1416;p21"/>
                <p:cNvCxnSpPr/>
                <p:nvPr/>
              </p:nvCxnSpPr>
              <p:spPr>
                <a:xfrm>
                  <a:off x="15558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417" name="Google Shape;1417;p21"/>
                <p:cNvCxnSpPr/>
                <p:nvPr/>
              </p:nvCxnSpPr>
              <p:spPr>
                <a:xfrm>
                  <a:off x="17451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418" name="Google Shape;1418;p21"/>
                <p:cNvCxnSpPr/>
                <p:nvPr/>
              </p:nvCxnSpPr>
              <p:spPr>
                <a:xfrm>
                  <a:off x="19344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419" name="Google Shape;1419;p21"/>
                <p:cNvCxnSpPr/>
                <p:nvPr/>
              </p:nvCxnSpPr>
              <p:spPr>
                <a:xfrm>
                  <a:off x="21237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420" name="Google Shape;1420;p21"/>
                <p:cNvCxnSpPr/>
                <p:nvPr/>
              </p:nvCxnSpPr>
              <p:spPr>
                <a:xfrm>
                  <a:off x="23130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421" name="Google Shape;1421;p21"/>
                <p:cNvCxnSpPr/>
                <p:nvPr/>
              </p:nvCxnSpPr>
              <p:spPr>
                <a:xfrm>
                  <a:off x="2502400" y="461925"/>
                  <a:ext cx="0" cy="1506300"/>
                </a:xfrm>
                <a:prstGeom prst="straightConnector1">
                  <a:avLst/>
                </a:prstGeom>
                <a:noFill/>
                <a:ln w="9525" cap="flat" cmpd="sng">
                  <a:solidFill>
                    <a:schemeClr val="dk2"/>
                  </a:solidFill>
                  <a:prstDash val="solid"/>
                  <a:round/>
                  <a:headEnd type="none" w="med" len="med"/>
                  <a:tailEnd type="none" w="med" len="med"/>
                </a:ln>
              </p:spPr>
            </p:cxnSp>
          </p:grpSp>
          <p:grpSp>
            <p:nvGrpSpPr>
              <p:cNvPr id="1422" name="Google Shape;1422;p21"/>
              <p:cNvGrpSpPr/>
              <p:nvPr/>
            </p:nvGrpSpPr>
            <p:grpSpPr>
              <a:xfrm>
                <a:off x="987999" y="461927"/>
                <a:ext cx="1514404" cy="1507149"/>
                <a:chOff x="987999" y="461927"/>
                <a:chExt cx="1514404" cy="1507149"/>
              </a:xfrm>
            </p:grpSpPr>
            <p:cxnSp>
              <p:nvCxnSpPr>
                <p:cNvPr id="1423" name="Google Shape;1423;p21"/>
                <p:cNvCxnSpPr/>
                <p:nvPr/>
              </p:nvCxnSpPr>
              <p:spPr>
                <a:xfrm>
                  <a:off x="988003" y="461927"/>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424" name="Google Shape;1424;p21"/>
                <p:cNvCxnSpPr/>
                <p:nvPr/>
              </p:nvCxnSpPr>
              <p:spPr>
                <a:xfrm>
                  <a:off x="987999" y="677235"/>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425" name="Google Shape;1425;p21"/>
                <p:cNvCxnSpPr/>
                <p:nvPr/>
              </p:nvCxnSpPr>
              <p:spPr>
                <a:xfrm>
                  <a:off x="987999" y="892542"/>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426" name="Google Shape;1426;p21"/>
                <p:cNvCxnSpPr/>
                <p:nvPr/>
              </p:nvCxnSpPr>
              <p:spPr>
                <a:xfrm>
                  <a:off x="987999" y="1107848"/>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427" name="Google Shape;1427;p21"/>
                <p:cNvCxnSpPr/>
                <p:nvPr/>
              </p:nvCxnSpPr>
              <p:spPr>
                <a:xfrm>
                  <a:off x="987999" y="1323155"/>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428" name="Google Shape;1428;p21"/>
                <p:cNvCxnSpPr/>
                <p:nvPr/>
              </p:nvCxnSpPr>
              <p:spPr>
                <a:xfrm>
                  <a:off x="987999" y="1538461"/>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429" name="Google Shape;1429;p21"/>
                <p:cNvCxnSpPr/>
                <p:nvPr/>
              </p:nvCxnSpPr>
              <p:spPr>
                <a:xfrm>
                  <a:off x="987999" y="1753768"/>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430" name="Google Shape;1430;p21"/>
                <p:cNvCxnSpPr/>
                <p:nvPr/>
              </p:nvCxnSpPr>
              <p:spPr>
                <a:xfrm>
                  <a:off x="988003" y="1969076"/>
                  <a:ext cx="1514400" cy="0"/>
                </a:xfrm>
                <a:prstGeom prst="straightConnector1">
                  <a:avLst/>
                </a:prstGeom>
                <a:noFill/>
                <a:ln w="9525" cap="flat" cmpd="sng">
                  <a:solidFill>
                    <a:schemeClr val="dk2"/>
                  </a:solidFill>
                  <a:prstDash val="solid"/>
                  <a:round/>
                  <a:headEnd type="none" w="med" len="med"/>
                  <a:tailEnd type="none" w="med" len="med"/>
                </a:ln>
              </p:spPr>
            </p:cxnSp>
          </p:grpSp>
        </p:grpSp>
      </p:grpSp>
      <p:sp>
        <p:nvSpPr>
          <p:cNvPr id="1431" name="Google Shape;1431;p21"/>
          <p:cNvSpPr txBox="1">
            <a:spLocks noGrp="1"/>
          </p:cNvSpPr>
          <p:nvPr>
            <p:ph type="title"/>
          </p:nvPr>
        </p:nvSpPr>
        <p:spPr>
          <a:xfrm>
            <a:off x="1287000" y="3321800"/>
            <a:ext cx="7509600" cy="2013600"/>
          </a:xfrm>
          <a:prstGeom prst="rect">
            <a:avLst/>
          </a:prstGeom>
          <a:noFill/>
          <a:ln>
            <a:noFill/>
          </a:ln>
        </p:spPr>
        <p:txBody>
          <a:bodyPr spcFirstLastPara="1" wrap="square" lIns="91425" tIns="91425" rIns="91425" bIns="91425" anchor="b" anchorCtr="0">
            <a:noAutofit/>
          </a:bodyPr>
          <a:lstStyle>
            <a:lvl1pPr lvl="0" algn="l" rtl="0">
              <a:spcBef>
                <a:spcPts val="0"/>
              </a:spcBef>
              <a:spcAft>
                <a:spcPts val="0"/>
              </a:spcAft>
              <a:buSzPts val="2800"/>
              <a:buNone/>
              <a:defRPr/>
            </a:lvl1pPr>
            <a:lvl2pPr lvl="1" rtl="0">
              <a:spcBef>
                <a:spcPts val="0"/>
              </a:spcBef>
              <a:spcAft>
                <a:spcPts val="0"/>
              </a:spcAft>
              <a:buSzPts val="2800"/>
              <a:buNone/>
              <a:defRPr>
                <a:latin typeface="Spectral"/>
                <a:ea typeface="Spectral"/>
                <a:cs typeface="Spectral"/>
                <a:sym typeface="Spectral"/>
              </a:defRPr>
            </a:lvl2pPr>
            <a:lvl3pPr lvl="2" rtl="0">
              <a:spcBef>
                <a:spcPts val="0"/>
              </a:spcBef>
              <a:spcAft>
                <a:spcPts val="0"/>
              </a:spcAft>
              <a:buSzPts val="2800"/>
              <a:buNone/>
              <a:defRPr>
                <a:latin typeface="Spectral"/>
                <a:ea typeface="Spectral"/>
                <a:cs typeface="Spectral"/>
                <a:sym typeface="Spectral"/>
              </a:defRPr>
            </a:lvl3pPr>
            <a:lvl4pPr lvl="3" rtl="0">
              <a:spcBef>
                <a:spcPts val="0"/>
              </a:spcBef>
              <a:spcAft>
                <a:spcPts val="0"/>
              </a:spcAft>
              <a:buSzPts val="2800"/>
              <a:buNone/>
              <a:defRPr>
                <a:latin typeface="Spectral"/>
                <a:ea typeface="Spectral"/>
                <a:cs typeface="Spectral"/>
                <a:sym typeface="Spectral"/>
              </a:defRPr>
            </a:lvl4pPr>
            <a:lvl5pPr lvl="4" rtl="0">
              <a:spcBef>
                <a:spcPts val="0"/>
              </a:spcBef>
              <a:spcAft>
                <a:spcPts val="0"/>
              </a:spcAft>
              <a:buSzPts val="2800"/>
              <a:buNone/>
              <a:defRPr>
                <a:latin typeface="Spectral"/>
                <a:ea typeface="Spectral"/>
                <a:cs typeface="Spectral"/>
                <a:sym typeface="Spectral"/>
              </a:defRPr>
            </a:lvl5pPr>
            <a:lvl6pPr lvl="5" rtl="0">
              <a:spcBef>
                <a:spcPts val="0"/>
              </a:spcBef>
              <a:spcAft>
                <a:spcPts val="0"/>
              </a:spcAft>
              <a:buSzPts val="2800"/>
              <a:buNone/>
              <a:defRPr>
                <a:latin typeface="Spectral"/>
                <a:ea typeface="Spectral"/>
                <a:cs typeface="Spectral"/>
                <a:sym typeface="Spectral"/>
              </a:defRPr>
            </a:lvl6pPr>
            <a:lvl7pPr lvl="6" rtl="0">
              <a:spcBef>
                <a:spcPts val="0"/>
              </a:spcBef>
              <a:spcAft>
                <a:spcPts val="0"/>
              </a:spcAft>
              <a:buSzPts val="2800"/>
              <a:buNone/>
              <a:defRPr>
                <a:latin typeface="Spectral"/>
                <a:ea typeface="Spectral"/>
                <a:cs typeface="Spectral"/>
                <a:sym typeface="Spectral"/>
              </a:defRPr>
            </a:lvl7pPr>
            <a:lvl8pPr lvl="7" rtl="0">
              <a:spcBef>
                <a:spcPts val="0"/>
              </a:spcBef>
              <a:spcAft>
                <a:spcPts val="0"/>
              </a:spcAft>
              <a:buSzPts val="2800"/>
              <a:buNone/>
              <a:defRPr>
                <a:latin typeface="Spectral"/>
                <a:ea typeface="Spectral"/>
                <a:cs typeface="Spectral"/>
                <a:sym typeface="Spectral"/>
              </a:defRPr>
            </a:lvl8pPr>
            <a:lvl9pPr lvl="8" rtl="0">
              <a:spcBef>
                <a:spcPts val="0"/>
              </a:spcBef>
              <a:spcAft>
                <a:spcPts val="0"/>
              </a:spcAft>
              <a:buSzPts val="2800"/>
              <a:buNone/>
              <a:defRPr>
                <a:latin typeface="Spectral"/>
                <a:ea typeface="Spectral"/>
                <a:cs typeface="Spectral"/>
                <a:sym typeface="Spectral"/>
              </a:defRPr>
            </a:lvl9pPr>
          </a:lstStyle>
          <a:p>
            <a:endParaRPr/>
          </a:p>
        </p:txBody>
      </p:sp>
      <p:sp>
        <p:nvSpPr>
          <p:cNvPr id="1432" name="Google Shape;1432;p21"/>
          <p:cNvSpPr txBox="1">
            <a:spLocks noGrp="1"/>
          </p:cNvSpPr>
          <p:nvPr>
            <p:ph type="subTitle" idx="1"/>
          </p:nvPr>
        </p:nvSpPr>
        <p:spPr>
          <a:xfrm>
            <a:off x="1287000" y="5321800"/>
            <a:ext cx="7509600" cy="16434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1433" name="Google Shape;1433;p21"/>
          <p:cNvGrpSpPr/>
          <p:nvPr/>
        </p:nvGrpSpPr>
        <p:grpSpPr>
          <a:xfrm flipH="1">
            <a:off x="1065928" y="654611"/>
            <a:ext cx="1469496" cy="1904138"/>
            <a:chOff x="7465916" y="720492"/>
            <a:chExt cx="1139144" cy="1477450"/>
          </a:xfrm>
        </p:grpSpPr>
        <p:sp>
          <p:nvSpPr>
            <p:cNvPr id="1434" name="Google Shape;1434;p21"/>
            <p:cNvSpPr/>
            <p:nvPr/>
          </p:nvSpPr>
          <p:spPr>
            <a:xfrm rot="-5400000">
              <a:off x="7646560" y="1239442"/>
              <a:ext cx="1024800" cy="892200"/>
            </a:xfrm>
            <a:prstGeom prst="flowChartDelay">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435" name="Google Shape;1435;p21"/>
            <p:cNvSpPr/>
            <p:nvPr/>
          </p:nvSpPr>
          <p:spPr>
            <a:xfrm rot="-5400000">
              <a:off x="7597172" y="1148912"/>
              <a:ext cx="1024800" cy="892200"/>
            </a:xfrm>
            <a:prstGeom prst="flowChartDelay">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436" name="Google Shape;1436;p21"/>
            <p:cNvSpPr/>
            <p:nvPr/>
          </p:nvSpPr>
          <p:spPr>
            <a:xfrm rot="-5400000">
              <a:off x="7547783" y="1058382"/>
              <a:ext cx="1024800" cy="892200"/>
            </a:xfrm>
            <a:prstGeom prst="flowChartDelay">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437" name="Google Shape;1437;p21"/>
            <p:cNvSpPr/>
            <p:nvPr/>
          </p:nvSpPr>
          <p:spPr>
            <a:xfrm rot="-5400000">
              <a:off x="7498394" y="967852"/>
              <a:ext cx="1024800" cy="892200"/>
            </a:xfrm>
            <a:prstGeom prst="flowChartDelay">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438" name="Google Shape;1438;p21"/>
            <p:cNvSpPr/>
            <p:nvPr/>
          </p:nvSpPr>
          <p:spPr>
            <a:xfrm rot="-5400000">
              <a:off x="7449005" y="877322"/>
              <a:ext cx="1024800" cy="892200"/>
            </a:xfrm>
            <a:prstGeom prst="flowChartDelay">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439" name="Google Shape;1439;p21"/>
            <p:cNvSpPr/>
            <p:nvPr/>
          </p:nvSpPr>
          <p:spPr>
            <a:xfrm rot="-5400000">
              <a:off x="7399616" y="786792"/>
              <a:ext cx="1024800" cy="892200"/>
            </a:xfrm>
            <a:prstGeom prst="flowChartDelay">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sp>
        <p:nvSpPr>
          <p:cNvPr id="1440" name="Google Shape;1440;p21"/>
          <p:cNvSpPr/>
          <p:nvPr/>
        </p:nvSpPr>
        <p:spPr>
          <a:xfrm>
            <a:off x="3097010" y="437244"/>
            <a:ext cx="548400" cy="534000"/>
          </a:xfrm>
          <a:prstGeom prst="star4">
            <a:avLst>
              <a:gd name="adj" fmla="val 12500"/>
            </a:avLst>
          </a:prstGeom>
          <a:solidFill>
            <a:schemeClr val="lt1"/>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Tree>
    <p:extLst>
      <p:ext uri="{BB962C8B-B14F-4D97-AF65-F5344CB8AC3E}">
        <p14:creationId xmlns:p14="http://schemas.microsoft.com/office/powerpoint/2010/main" val="10900772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957"/>
        <p:cNvGrpSpPr/>
        <p:nvPr/>
      </p:nvGrpSpPr>
      <p:grpSpPr>
        <a:xfrm>
          <a:off x="0" y="0"/>
          <a:ext cx="0" cy="0"/>
          <a:chOff x="0" y="0"/>
          <a:chExt cx="0" cy="0"/>
        </a:xfrm>
      </p:grpSpPr>
      <p:grpSp>
        <p:nvGrpSpPr>
          <p:cNvPr id="1958" name="Google Shape;1958;p28"/>
          <p:cNvGrpSpPr/>
          <p:nvPr/>
        </p:nvGrpSpPr>
        <p:grpSpPr>
          <a:xfrm>
            <a:off x="-70549" y="-63670"/>
            <a:ext cx="18429098" cy="10414340"/>
            <a:chOff x="-35275" y="-31835"/>
            <a:chExt cx="9214549" cy="5207170"/>
          </a:xfrm>
        </p:grpSpPr>
        <p:grpSp>
          <p:nvGrpSpPr>
            <p:cNvPr id="1959" name="Google Shape;1959;p28"/>
            <p:cNvGrpSpPr/>
            <p:nvPr/>
          </p:nvGrpSpPr>
          <p:grpSpPr>
            <a:xfrm>
              <a:off x="-35275" y="-31835"/>
              <a:ext cx="4607271" cy="2603603"/>
              <a:chOff x="987999" y="461925"/>
              <a:chExt cx="1514404" cy="1507151"/>
            </a:xfrm>
          </p:grpSpPr>
          <p:grpSp>
            <p:nvGrpSpPr>
              <p:cNvPr id="1960" name="Google Shape;1960;p28"/>
              <p:cNvGrpSpPr/>
              <p:nvPr/>
            </p:nvGrpSpPr>
            <p:grpSpPr>
              <a:xfrm>
                <a:off x="987999" y="461925"/>
                <a:ext cx="1514401" cy="1506302"/>
                <a:chOff x="987999" y="461925"/>
                <a:chExt cx="1514401" cy="1506302"/>
              </a:xfrm>
            </p:grpSpPr>
            <p:cxnSp>
              <p:nvCxnSpPr>
                <p:cNvPr id="1961" name="Google Shape;1961;p28"/>
                <p:cNvCxnSpPr/>
                <p:nvPr/>
              </p:nvCxnSpPr>
              <p:spPr>
                <a:xfrm>
                  <a:off x="9879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962" name="Google Shape;1962;p28"/>
                <p:cNvCxnSpPr/>
                <p:nvPr/>
              </p:nvCxnSpPr>
              <p:spPr>
                <a:xfrm>
                  <a:off x="11772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963" name="Google Shape;1963;p28"/>
                <p:cNvCxnSpPr/>
                <p:nvPr/>
              </p:nvCxnSpPr>
              <p:spPr>
                <a:xfrm>
                  <a:off x="13665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964" name="Google Shape;1964;p28"/>
                <p:cNvCxnSpPr/>
                <p:nvPr/>
              </p:nvCxnSpPr>
              <p:spPr>
                <a:xfrm>
                  <a:off x="15558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965" name="Google Shape;1965;p28"/>
                <p:cNvCxnSpPr/>
                <p:nvPr/>
              </p:nvCxnSpPr>
              <p:spPr>
                <a:xfrm>
                  <a:off x="17451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966" name="Google Shape;1966;p28"/>
                <p:cNvCxnSpPr/>
                <p:nvPr/>
              </p:nvCxnSpPr>
              <p:spPr>
                <a:xfrm>
                  <a:off x="19344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967" name="Google Shape;1967;p28"/>
                <p:cNvCxnSpPr/>
                <p:nvPr/>
              </p:nvCxnSpPr>
              <p:spPr>
                <a:xfrm>
                  <a:off x="21237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968" name="Google Shape;1968;p28"/>
                <p:cNvCxnSpPr/>
                <p:nvPr/>
              </p:nvCxnSpPr>
              <p:spPr>
                <a:xfrm>
                  <a:off x="23130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969" name="Google Shape;1969;p28"/>
                <p:cNvCxnSpPr/>
                <p:nvPr/>
              </p:nvCxnSpPr>
              <p:spPr>
                <a:xfrm>
                  <a:off x="2502400" y="461925"/>
                  <a:ext cx="0" cy="1506300"/>
                </a:xfrm>
                <a:prstGeom prst="straightConnector1">
                  <a:avLst/>
                </a:prstGeom>
                <a:noFill/>
                <a:ln w="9525" cap="flat" cmpd="sng">
                  <a:solidFill>
                    <a:schemeClr val="dk2"/>
                  </a:solidFill>
                  <a:prstDash val="solid"/>
                  <a:round/>
                  <a:headEnd type="none" w="med" len="med"/>
                  <a:tailEnd type="none" w="med" len="med"/>
                </a:ln>
              </p:spPr>
            </p:cxnSp>
          </p:grpSp>
          <p:grpSp>
            <p:nvGrpSpPr>
              <p:cNvPr id="1970" name="Google Shape;1970;p28"/>
              <p:cNvGrpSpPr/>
              <p:nvPr/>
            </p:nvGrpSpPr>
            <p:grpSpPr>
              <a:xfrm>
                <a:off x="987999" y="461927"/>
                <a:ext cx="1514404" cy="1507149"/>
                <a:chOff x="987999" y="461927"/>
                <a:chExt cx="1514404" cy="1507149"/>
              </a:xfrm>
            </p:grpSpPr>
            <p:cxnSp>
              <p:nvCxnSpPr>
                <p:cNvPr id="1971" name="Google Shape;1971;p28"/>
                <p:cNvCxnSpPr/>
                <p:nvPr/>
              </p:nvCxnSpPr>
              <p:spPr>
                <a:xfrm>
                  <a:off x="988003" y="461927"/>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972" name="Google Shape;1972;p28"/>
                <p:cNvCxnSpPr/>
                <p:nvPr/>
              </p:nvCxnSpPr>
              <p:spPr>
                <a:xfrm>
                  <a:off x="987999" y="677235"/>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973" name="Google Shape;1973;p28"/>
                <p:cNvCxnSpPr/>
                <p:nvPr/>
              </p:nvCxnSpPr>
              <p:spPr>
                <a:xfrm>
                  <a:off x="987999" y="892542"/>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974" name="Google Shape;1974;p28"/>
                <p:cNvCxnSpPr/>
                <p:nvPr/>
              </p:nvCxnSpPr>
              <p:spPr>
                <a:xfrm>
                  <a:off x="987999" y="1107848"/>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975" name="Google Shape;1975;p28"/>
                <p:cNvCxnSpPr/>
                <p:nvPr/>
              </p:nvCxnSpPr>
              <p:spPr>
                <a:xfrm>
                  <a:off x="987999" y="1323155"/>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976" name="Google Shape;1976;p28"/>
                <p:cNvCxnSpPr/>
                <p:nvPr/>
              </p:nvCxnSpPr>
              <p:spPr>
                <a:xfrm>
                  <a:off x="987999" y="1538461"/>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977" name="Google Shape;1977;p28"/>
                <p:cNvCxnSpPr/>
                <p:nvPr/>
              </p:nvCxnSpPr>
              <p:spPr>
                <a:xfrm>
                  <a:off x="987999" y="1753768"/>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978" name="Google Shape;1978;p28"/>
                <p:cNvCxnSpPr/>
                <p:nvPr/>
              </p:nvCxnSpPr>
              <p:spPr>
                <a:xfrm>
                  <a:off x="988003" y="1969076"/>
                  <a:ext cx="1514400" cy="0"/>
                </a:xfrm>
                <a:prstGeom prst="straightConnector1">
                  <a:avLst/>
                </a:prstGeom>
                <a:noFill/>
                <a:ln w="9525" cap="flat" cmpd="sng">
                  <a:solidFill>
                    <a:schemeClr val="dk2"/>
                  </a:solidFill>
                  <a:prstDash val="solid"/>
                  <a:round/>
                  <a:headEnd type="none" w="med" len="med"/>
                  <a:tailEnd type="none" w="med" len="med"/>
                </a:ln>
              </p:spPr>
            </p:cxnSp>
          </p:grpSp>
        </p:grpSp>
        <p:grpSp>
          <p:nvGrpSpPr>
            <p:cNvPr id="1979" name="Google Shape;1979;p28"/>
            <p:cNvGrpSpPr/>
            <p:nvPr/>
          </p:nvGrpSpPr>
          <p:grpSpPr>
            <a:xfrm>
              <a:off x="4572003" y="-31835"/>
              <a:ext cx="4607271" cy="2603603"/>
              <a:chOff x="987999" y="461925"/>
              <a:chExt cx="1514404" cy="1507151"/>
            </a:xfrm>
          </p:grpSpPr>
          <p:grpSp>
            <p:nvGrpSpPr>
              <p:cNvPr id="1980" name="Google Shape;1980;p28"/>
              <p:cNvGrpSpPr/>
              <p:nvPr/>
            </p:nvGrpSpPr>
            <p:grpSpPr>
              <a:xfrm>
                <a:off x="987999" y="461925"/>
                <a:ext cx="1514401" cy="1506302"/>
                <a:chOff x="987999" y="461925"/>
                <a:chExt cx="1514401" cy="1506302"/>
              </a:xfrm>
            </p:grpSpPr>
            <p:cxnSp>
              <p:nvCxnSpPr>
                <p:cNvPr id="1981" name="Google Shape;1981;p28"/>
                <p:cNvCxnSpPr/>
                <p:nvPr/>
              </p:nvCxnSpPr>
              <p:spPr>
                <a:xfrm>
                  <a:off x="9879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982" name="Google Shape;1982;p28"/>
                <p:cNvCxnSpPr/>
                <p:nvPr/>
              </p:nvCxnSpPr>
              <p:spPr>
                <a:xfrm>
                  <a:off x="11772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983" name="Google Shape;1983;p28"/>
                <p:cNvCxnSpPr/>
                <p:nvPr/>
              </p:nvCxnSpPr>
              <p:spPr>
                <a:xfrm>
                  <a:off x="13665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984" name="Google Shape;1984;p28"/>
                <p:cNvCxnSpPr/>
                <p:nvPr/>
              </p:nvCxnSpPr>
              <p:spPr>
                <a:xfrm>
                  <a:off x="15558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985" name="Google Shape;1985;p28"/>
                <p:cNvCxnSpPr/>
                <p:nvPr/>
              </p:nvCxnSpPr>
              <p:spPr>
                <a:xfrm>
                  <a:off x="17451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986" name="Google Shape;1986;p28"/>
                <p:cNvCxnSpPr/>
                <p:nvPr/>
              </p:nvCxnSpPr>
              <p:spPr>
                <a:xfrm>
                  <a:off x="19344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987" name="Google Shape;1987;p28"/>
                <p:cNvCxnSpPr/>
                <p:nvPr/>
              </p:nvCxnSpPr>
              <p:spPr>
                <a:xfrm>
                  <a:off x="21237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988" name="Google Shape;1988;p28"/>
                <p:cNvCxnSpPr/>
                <p:nvPr/>
              </p:nvCxnSpPr>
              <p:spPr>
                <a:xfrm>
                  <a:off x="23130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989" name="Google Shape;1989;p28"/>
                <p:cNvCxnSpPr/>
                <p:nvPr/>
              </p:nvCxnSpPr>
              <p:spPr>
                <a:xfrm>
                  <a:off x="2502400" y="461925"/>
                  <a:ext cx="0" cy="1506300"/>
                </a:xfrm>
                <a:prstGeom prst="straightConnector1">
                  <a:avLst/>
                </a:prstGeom>
                <a:noFill/>
                <a:ln w="9525" cap="flat" cmpd="sng">
                  <a:solidFill>
                    <a:schemeClr val="dk2"/>
                  </a:solidFill>
                  <a:prstDash val="solid"/>
                  <a:round/>
                  <a:headEnd type="none" w="med" len="med"/>
                  <a:tailEnd type="none" w="med" len="med"/>
                </a:ln>
              </p:spPr>
            </p:cxnSp>
          </p:grpSp>
          <p:grpSp>
            <p:nvGrpSpPr>
              <p:cNvPr id="1990" name="Google Shape;1990;p28"/>
              <p:cNvGrpSpPr/>
              <p:nvPr/>
            </p:nvGrpSpPr>
            <p:grpSpPr>
              <a:xfrm>
                <a:off x="987999" y="461927"/>
                <a:ext cx="1514404" cy="1507149"/>
                <a:chOff x="987999" y="461927"/>
                <a:chExt cx="1514404" cy="1507149"/>
              </a:xfrm>
            </p:grpSpPr>
            <p:cxnSp>
              <p:nvCxnSpPr>
                <p:cNvPr id="1991" name="Google Shape;1991;p28"/>
                <p:cNvCxnSpPr/>
                <p:nvPr/>
              </p:nvCxnSpPr>
              <p:spPr>
                <a:xfrm>
                  <a:off x="988003" y="461927"/>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992" name="Google Shape;1992;p28"/>
                <p:cNvCxnSpPr/>
                <p:nvPr/>
              </p:nvCxnSpPr>
              <p:spPr>
                <a:xfrm>
                  <a:off x="987999" y="677235"/>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993" name="Google Shape;1993;p28"/>
                <p:cNvCxnSpPr/>
                <p:nvPr/>
              </p:nvCxnSpPr>
              <p:spPr>
                <a:xfrm>
                  <a:off x="987999" y="892542"/>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994" name="Google Shape;1994;p28"/>
                <p:cNvCxnSpPr/>
                <p:nvPr/>
              </p:nvCxnSpPr>
              <p:spPr>
                <a:xfrm>
                  <a:off x="987999" y="1107848"/>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995" name="Google Shape;1995;p28"/>
                <p:cNvCxnSpPr/>
                <p:nvPr/>
              </p:nvCxnSpPr>
              <p:spPr>
                <a:xfrm>
                  <a:off x="987999" y="1323155"/>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996" name="Google Shape;1996;p28"/>
                <p:cNvCxnSpPr/>
                <p:nvPr/>
              </p:nvCxnSpPr>
              <p:spPr>
                <a:xfrm>
                  <a:off x="987999" y="1538461"/>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997" name="Google Shape;1997;p28"/>
                <p:cNvCxnSpPr/>
                <p:nvPr/>
              </p:nvCxnSpPr>
              <p:spPr>
                <a:xfrm>
                  <a:off x="987999" y="1753768"/>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998" name="Google Shape;1998;p28"/>
                <p:cNvCxnSpPr/>
                <p:nvPr/>
              </p:nvCxnSpPr>
              <p:spPr>
                <a:xfrm>
                  <a:off x="988003" y="1969076"/>
                  <a:ext cx="1514400" cy="0"/>
                </a:xfrm>
                <a:prstGeom prst="straightConnector1">
                  <a:avLst/>
                </a:prstGeom>
                <a:noFill/>
                <a:ln w="9525" cap="flat" cmpd="sng">
                  <a:solidFill>
                    <a:schemeClr val="dk2"/>
                  </a:solidFill>
                  <a:prstDash val="solid"/>
                  <a:round/>
                  <a:headEnd type="none" w="med" len="med"/>
                  <a:tailEnd type="none" w="med" len="med"/>
                </a:ln>
              </p:spPr>
            </p:cxnSp>
          </p:grpSp>
        </p:grpSp>
        <p:grpSp>
          <p:nvGrpSpPr>
            <p:cNvPr id="1999" name="Google Shape;1999;p28"/>
            <p:cNvGrpSpPr/>
            <p:nvPr/>
          </p:nvGrpSpPr>
          <p:grpSpPr>
            <a:xfrm>
              <a:off x="-35275" y="2571732"/>
              <a:ext cx="4607271" cy="2603603"/>
              <a:chOff x="987999" y="461925"/>
              <a:chExt cx="1514404" cy="1507151"/>
            </a:xfrm>
          </p:grpSpPr>
          <p:grpSp>
            <p:nvGrpSpPr>
              <p:cNvPr id="2000" name="Google Shape;2000;p28"/>
              <p:cNvGrpSpPr/>
              <p:nvPr/>
            </p:nvGrpSpPr>
            <p:grpSpPr>
              <a:xfrm>
                <a:off x="987999" y="461925"/>
                <a:ext cx="1514401" cy="1506302"/>
                <a:chOff x="987999" y="461925"/>
                <a:chExt cx="1514401" cy="1506302"/>
              </a:xfrm>
            </p:grpSpPr>
            <p:cxnSp>
              <p:nvCxnSpPr>
                <p:cNvPr id="2001" name="Google Shape;2001;p28"/>
                <p:cNvCxnSpPr/>
                <p:nvPr/>
              </p:nvCxnSpPr>
              <p:spPr>
                <a:xfrm>
                  <a:off x="9879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2002" name="Google Shape;2002;p28"/>
                <p:cNvCxnSpPr/>
                <p:nvPr/>
              </p:nvCxnSpPr>
              <p:spPr>
                <a:xfrm>
                  <a:off x="11772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2003" name="Google Shape;2003;p28"/>
                <p:cNvCxnSpPr/>
                <p:nvPr/>
              </p:nvCxnSpPr>
              <p:spPr>
                <a:xfrm>
                  <a:off x="13665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2004" name="Google Shape;2004;p28"/>
                <p:cNvCxnSpPr/>
                <p:nvPr/>
              </p:nvCxnSpPr>
              <p:spPr>
                <a:xfrm>
                  <a:off x="15558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2005" name="Google Shape;2005;p28"/>
                <p:cNvCxnSpPr/>
                <p:nvPr/>
              </p:nvCxnSpPr>
              <p:spPr>
                <a:xfrm>
                  <a:off x="17451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2006" name="Google Shape;2006;p28"/>
                <p:cNvCxnSpPr/>
                <p:nvPr/>
              </p:nvCxnSpPr>
              <p:spPr>
                <a:xfrm>
                  <a:off x="19344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2007" name="Google Shape;2007;p28"/>
                <p:cNvCxnSpPr/>
                <p:nvPr/>
              </p:nvCxnSpPr>
              <p:spPr>
                <a:xfrm>
                  <a:off x="21237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2008" name="Google Shape;2008;p28"/>
                <p:cNvCxnSpPr/>
                <p:nvPr/>
              </p:nvCxnSpPr>
              <p:spPr>
                <a:xfrm>
                  <a:off x="23130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2009" name="Google Shape;2009;p28"/>
                <p:cNvCxnSpPr/>
                <p:nvPr/>
              </p:nvCxnSpPr>
              <p:spPr>
                <a:xfrm>
                  <a:off x="2502400" y="461925"/>
                  <a:ext cx="0" cy="1506300"/>
                </a:xfrm>
                <a:prstGeom prst="straightConnector1">
                  <a:avLst/>
                </a:prstGeom>
                <a:noFill/>
                <a:ln w="9525" cap="flat" cmpd="sng">
                  <a:solidFill>
                    <a:schemeClr val="dk2"/>
                  </a:solidFill>
                  <a:prstDash val="solid"/>
                  <a:round/>
                  <a:headEnd type="none" w="med" len="med"/>
                  <a:tailEnd type="none" w="med" len="med"/>
                </a:ln>
              </p:spPr>
            </p:cxnSp>
          </p:grpSp>
          <p:grpSp>
            <p:nvGrpSpPr>
              <p:cNvPr id="2010" name="Google Shape;2010;p28"/>
              <p:cNvGrpSpPr/>
              <p:nvPr/>
            </p:nvGrpSpPr>
            <p:grpSpPr>
              <a:xfrm>
                <a:off x="987999" y="461927"/>
                <a:ext cx="1514404" cy="1507149"/>
                <a:chOff x="987999" y="461927"/>
                <a:chExt cx="1514404" cy="1507149"/>
              </a:xfrm>
            </p:grpSpPr>
            <p:cxnSp>
              <p:nvCxnSpPr>
                <p:cNvPr id="2011" name="Google Shape;2011;p28"/>
                <p:cNvCxnSpPr/>
                <p:nvPr/>
              </p:nvCxnSpPr>
              <p:spPr>
                <a:xfrm>
                  <a:off x="988003" y="461927"/>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2012" name="Google Shape;2012;p28"/>
                <p:cNvCxnSpPr/>
                <p:nvPr/>
              </p:nvCxnSpPr>
              <p:spPr>
                <a:xfrm>
                  <a:off x="987999" y="677235"/>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2013" name="Google Shape;2013;p28"/>
                <p:cNvCxnSpPr/>
                <p:nvPr/>
              </p:nvCxnSpPr>
              <p:spPr>
                <a:xfrm>
                  <a:off x="987999" y="892542"/>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2014" name="Google Shape;2014;p28"/>
                <p:cNvCxnSpPr/>
                <p:nvPr/>
              </p:nvCxnSpPr>
              <p:spPr>
                <a:xfrm>
                  <a:off x="987999" y="1107848"/>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2015" name="Google Shape;2015;p28"/>
                <p:cNvCxnSpPr/>
                <p:nvPr/>
              </p:nvCxnSpPr>
              <p:spPr>
                <a:xfrm>
                  <a:off x="987999" y="1323155"/>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2016" name="Google Shape;2016;p28"/>
                <p:cNvCxnSpPr/>
                <p:nvPr/>
              </p:nvCxnSpPr>
              <p:spPr>
                <a:xfrm>
                  <a:off x="987999" y="1538461"/>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2017" name="Google Shape;2017;p28"/>
                <p:cNvCxnSpPr/>
                <p:nvPr/>
              </p:nvCxnSpPr>
              <p:spPr>
                <a:xfrm>
                  <a:off x="987999" y="1753768"/>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2018" name="Google Shape;2018;p28"/>
                <p:cNvCxnSpPr/>
                <p:nvPr/>
              </p:nvCxnSpPr>
              <p:spPr>
                <a:xfrm>
                  <a:off x="988003" y="1969076"/>
                  <a:ext cx="1514400" cy="0"/>
                </a:xfrm>
                <a:prstGeom prst="straightConnector1">
                  <a:avLst/>
                </a:prstGeom>
                <a:noFill/>
                <a:ln w="9525" cap="flat" cmpd="sng">
                  <a:solidFill>
                    <a:schemeClr val="dk2"/>
                  </a:solidFill>
                  <a:prstDash val="solid"/>
                  <a:round/>
                  <a:headEnd type="none" w="med" len="med"/>
                  <a:tailEnd type="none" w="med" len="med"/>
                </a:ln>
              </p:spPr>
            </p:cxnSp>
          </p:grpSp>
        </p:grpSp>
        <p:grpSp>
          <p:nvGrpSpPr>
            <p:cNvPr id="2019" name="Google Shape;2019;p28"/>
            <p:cNvGrpSpPr/>
            <p:nvPr/>
          </p:nvGrpSpPr>
          <p:grpSpPr>
            <a:xfrm>
              <a:off x="4572003" y="2571732"/>
              <a:ext cx="4607271" cy="2603603"/>
              <a:chOff x="987999" y="461925"/>
              <a:chExt cx="1514404" cy="1507151"/>
            </a:xfrm>
          </p:grpSpPr>
          <p:grpSp>
            <p:nvGrpSpPr>
              <p:cNvPr id="2020" name="Google Shape;2020;p28"/>
              <p:cNvGrpSpPr/>
              <p:nvPr/>
            </p:nvGrpSpPr>
            <p:grpSpPr>
              <a:xfrm>
                <a:off x="987999" y="461925"/>
                <a:ext cx="1514401" cy="1506302"/>
                <a:chOff x="987999" y="461925"/>
                <a:chExt cx="1514401" cy="1506302"/>
              </a:xfrm>
            </p:grpSpPr>
            <p:cxnSp>
              <p:nvCxnSpPr>
                <p:cNvPr id="2021" name="Google Shape;2021;p28"/>
                <p:cNvCxnSpPr/>
                <p:nvPr/>
              </p:nvCxnSpPr>
              <p:spPr>
                <a:xfrm>
                  <a:off x="9879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2022" name="Google Shape;2022;p28"/>
                <p:cNvCxnSpPr/>
                <p:nvPr/>
              </p:nvCxnSpPr>
              <p:spPr>
                <a:xfrm>
                  <a:off x="11772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2023" name="Google Shape;2023;p28"/>
                <p:cNvCxnSpPr/>
                <p:nvPr/>
              </p:nvCxnSpPr>
              <p:spPr>
                <a:xfrm>
                  <a:off x="13665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2024" name="Google Shape;2024;p28"/>
                <p:cNvCxnSpPr/>
                <p:nvPr/>
              </p:nvCxnSpPr>
              <p:spPr>
                <a:xfrm>
                  <a:off x="15558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2025" name="Google Shape;2025;p28"/>
                <p:cNvCxnSpPr/>
                <p:nvPr/>
              </p:nvCxnSpPr>
              <p:spPr>
                <a:xfrm>
                  <a:off x="17451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2026" name="Google Shape;2026;p28"/>
                <p:cNvCxnSpPr/>
                <p:nvPr/>
              </p:nvCxnSpPr>
              <p:spPr>
                <a:xfrm>
                  <a:off x="19344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2027" name="Google Shape;2027;p28"/>
                <p:cNvCxnSpPr/>
                <p:nvPr/>
              </p:nvCxnSpPr>
              <p:spPr>
                <a:xfrm>
                  <a:off x="21237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2028" name="Google Shape;2028;p28"/>
                <p:cNvCxnSpPr/>
                <p:nvPr/>
              </p:nvCxnSpPr>
              <p:spPr>
                <a:xfrm>
                  <a:off x="23130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2029" name="Google Shape;2029;p28"/>
                <p:cNvCxnSpPr/>
                <p:nvPr/>
              </p:nvCxnSpPr>
              <p:spPr>
                <a:xfrm>
                  <a:off x="2502400" y="461925"/>
                  <a:ext cx="0" cy="1506300"/>
                </a:xfrm>
                <a:prstGeom prst="straightConnector1">
                  <a:avLst/>
                </a:prstGeom>
                <a:noFill/>
                <a:ln w="9525" cap="flat" cmpd="sng">
                  <a:solidFill>
                    <a:schemeClr val="dk2"/>
                  </a:solidFill>
                  <a:prstDash val="solid"/>
                  <a:round/>
                  <a:headEnd type="none" w="med" len="med"/>
                  <a:tailEnd type="none" w="med" len="med"/>
                </a:ln>
              </p:spPr>
            </p:cxnSp>
          </p:grpSp>
          <p:grpSp>
            <p:nvGrpSpPr>
              <p:cNvPr id="2030" name="Google Shape;2030;p28"/>
              <p:cNvGrpSpPr/>
              <p:nvPr/>
            </p:nvGrpSpPr>
            <p:grpSpPr>
              <a:xfrm>
                <a:off x="987999" y="461927"/>
                <a:ext cx="1514404" cy="1507149"/>
                <a:chOff x="987999" y="461927"/>
                <a:chExt cx="1514404" cy="1507149"/>
              </a:xfrm>
            </p:grpSpPr>
            <p:cxnSp>
              <p:nvCxnSpPr>
                <p:cNvPr id="2031" name="Google Shape;2031;p28"/>
                <p:cNvCxnSpPr/>
                <p:nvPr/>
              </p:nvCxnSpPr>
              <p:spPr>
                <a:xfrm>
                  <a:off x="988003" y="461927"/>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2032" name="Google Shape;2032;p28"/>
                <p:cNvCxnSpPr/>
                <p:nvPr/>
              </p:nvCxnSpPr>
              <p:spPr>
                <a:xfrm>
                  <a:off x="987999" y="677235"/>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2033" name="Google Shape;2033;p28"/>
                <p:cNvCxnSpPr/>
                <p:nvPr/>
              </p:nvCxnSpPr>
              <p:spPr>
                <a:xfrm>
                  <a:off x="987999" y="892542"/>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2034" name="Google Shape;2034;p28"/>
                <p:cNvCxnSpPr/>
                <p:nvPr/>
              </p:nvCxnSpPr>
              <p:spPr>
                <a:xfrm>
                  <a:off x="987999" y="1107848"/>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2035" name="Google Shape;2035;p28"/>
                <p:cNvCxnSpPr/>
                <p:nvPr/>
              </p:nvCxnSpPr>
              <p:spPr>
                <a:xfrm>
                  <a:off x="987999" y="1323155"/>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2036" name="Google Shape;2036;p28"/>
                <p:cNvCxnSpPr/>
                <p:nvPr/>
              </p:nvCxnSpPr>
              <p:spPr>
                <a:xfrm>
                  <a:off x="987999" y="1538461"/>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2037" name="Google Shape;2037;p28"/>
                <p:cNvCxnSpPr/>
                <p:nvPr/>
              </p:nvCxnSpPr>
              <p:spPr>
                <a:xfrm>
                  <a:off x="987999" y="1753768"/>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2038" name="Google Shape;2038;p28"/>
                <p:cNvCxnSpPr/>
                <p:nvPr/>
              </p:nvCxnSpPr>
              <p:spPr>
                <a:xfrm>
                  <a:off x="988003" y="1969076"/>
                  <a:ext cx="1514400" cy="0"/>
                </a:xfrm>
                <a:prstGeom prst="straightConnector1">
                  <a:avLst/>
                </a:prstGeom>
                <a:noFill/>
                <a:ln w="9525" cap="flat" cmpd="sng">
                  <a:solidFill>
                    <a:schemeClr val="dk2"/>
                  </a:solidFill>
                  <a:prstDash val="solid"/>
                  <a:round/>
                  <a:headEnd type="none" w="med" len="med"/>
                  <a:tailEnd type="none" w="med" len="med"/>
                </a:ln>
              </p:spPr>
            </p:cxnSp>
          </p:grpSp>
        </p:grpSp>
      </p:grpSp>
      <p:grpSp>
        <p:nvGrpSpPr>
          <p:cNvPr id="2039" name="Google Shape;2039;p28"/>
          <p:cNvGrpSpPr/>
          <p:nvPr/>
        </p:nvGrpSpPr>
        <p:grpSpPr>
          <a:xfrm flipH="1">
            <a:off x="293078" y="262595"/>
            <a:ext cx="1469496" cy="1904138"/>
            <a:chOff x="7465916" y="720492"/>
            <a:chExt cx="1139144" cy="1477450"/>
          </a:xfrm>
        </p:grpSpPr>
        <p:sp>
          <p:nvSpPr>
            <p:cNvPr id="2040" name="Google Shape;2040;p28"/>
            <p:cNvSpPr/>
            <p:nvPr/>
          </p:nvSpPr>
          <p:spPr>
            <a:xfrm rot="-5400000">
              <a:off x="7646560" y="1239442"/>
              <a:ext cx="1024800" cy="892200"/>
            </a:xfrm>
            <a:prstGeom prst="flowChartDelay">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2041" name="Google Shape;2041;p28"/>
            <p:cNvSpPr/>
            <p:nvPr/>
          </p:nvSpPr>
          <p:spPr>
            <a:xfrm rot="-5400000">
              <a:off x="7597172" y="1148912"/>
              <a:ext cx="1024800" cy="892200"/>
            </a:xfrm>
            <a:prstGeom prst="flowChartDelay">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2042" name="Google Shape;2042;p28"/>
            <p:cNvSpPr/>
            <p:nvPr/>
          </p:nvSpPr>
          <p:spPr>
            <a:xfrm rot="-5400000">
              <a:off x="7547783" y="1058382"/>
              <a:ext cx="1024800" cy="892200"/>
            </a:xfrm>
            <a:prstGeom prst="flowChartDelay">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2043" name="Google Shape;2043;p28"/>
            <p:cNvSpPr/>
            <p:nvPr/>
          </p:nvSpPr>
          <p:spPr>
            <a:xfrm rot="-5400000">
              <a:off x="7498394" y="967852"/>
              <a:ext cx="1024800" cy="892200"/>
            </a:xfrm>
            <a:prstGeom prst="flowChartDelay">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2044" name="Google Shape;2044;p28"/>
            <p:cNvSpPr/>
            <p:nvPr/>
          </p:nvSpPr>
          <p:spPr>
            <a:xfrm rot="-5400000">
              <a:off x="7449005" y="877322"/>
              <a:ext cx="1024800" cy="892200"/>
            </a:xfrm>
            <a:prstGeom prst="flowChartDelay">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2045" name="Google Shape;2045;p28"/>
            <p:cNvSpPr/>
            <p:nvPr/>
          </p:nvSpPr>
          <p:spPr>
            <a:xfrm rot="-5400000">
              <a:off x="7399616" y="786792"/>
              <a:ext cx="1024800" cy="892200"/>
            </a:xfrm>
            <a:prstGeom prst="flowChartDelay">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sp>
        <p:nvSpPr>
          <p:cNvPr id="2046" name="Google Shape;2046;p28"/>
          <p:cNvSpPr/>
          <p:nvPr/>
        </p:nvSpPr>
        <p:spPr>
          <a:xfrm>
            <a:off x="16803144" y="9172248"/>
            <a:ext cx="863400" cy="840600"/>
          </a:xfrm>
          <a:prstGeom prst="star4">
            <a:avLst>
              <a:gd name="adj" fmla="val 12500"/>
            </a:avLst>
          </a:prstGeom>
          <a:solidFill>
            <a:schemeClr val="lt2"/>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2047" name="Google Shape;2047;p28"/>
          <p:cNvSpPr/>
          <p:nvPr/>
        </p:nvSpPr>
        <p:spPr>
          <a:xfrm>
            <a:off x="17536448" y="8644850"/>
            <a:ext cx="419400" cy="408000"/>
          </a:xfrm>
          <a:prstGeom prst="star4">
            <a:avLst>
              <a:gd name="adj" fmla="val 12500"/>
            </a:avLst>
          </a:prstGeom>
          <a:solidFill>
            <a:schemeClr val="lt1"/>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Tree>
    <p:extLst>
      <p:ext uri="{BB962C8B-B14F-4D97-AF65-F5344CB8AC3E}">
        <p14:creationId xmlns:p14="http://schemas.microsoft.com/office/powerpoint/2010/main" val="16273040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1"/>
        </a:solidFill>
        <a:effectLst/>
      </p:bgPr>
    </p:bg>
    <p:spTree>
      <p:nvGrpSpPr>
        <p:cNvPr id="1" name="Shape 2048"/>
        <p:cNvGrpSpPr/>
        <p:nvPr/>
      </p:nvGrpSpPr>
      <p:grpSpPr>
        <a:xfrm>
          <a:off x="0" y="0"/>
          <a:ext cx="0" cy="0"/>
          <a:chOff x="0" y="0"/>
          <a:chExt cx="0" cy="0"/>
        </a:xfrm>
      </p:grpSpPr>
      <p:grpSp>
        <p:nvGrpSpPr>
          <p:cNvPr id="2049" name="Google Shape;2049;p29"/>
          <p:cNvGrpSpPr/>
          <p:nvPr/>
        </p:nvGrpSpPr>
        <p:grpSpPr>
          <a:xfrm>
            <a:off x="-302050" y="-174917"/>
            <a:ext cx="18887900" cy="10673886"/>
            <a:chOff x="1366600" y="892542"/>
            <a:chExt cx="757200" cy="649200"/>
          </a:xfrm>
        </p:grpSpPr>
        <p:grpSp>
          <p:nvGrpSpPr>
            <p:cNvPr id="2050" name="Google Shape;2050;p29"/>
            <p:cNvGrpSpPr/>
            <p:nvPr/>
          </p:nvGrpSpPr>
          <p:grpSpPr>
            <a:xfrm>
              <a:off x="1366600" y="892542"/>
              <a:ext cx="757199" cy="649200"/>
              <a:chOff x="1366600" y="892542"/>
              <a:chExt cx="757199" cy="649200"/>
            </a:xfrm>
          </p:grpSpPr>
          <p:cxnSp>
            <p:nvCxnSpPr>
              <p:cNvPr id="2051" name="Google Shape;2051;p29"/>
              <p:cNvCxnSpPr/>
              <p:nvPr/>
            </p:nvCxnSpPr>
            <p:spPr>
              <a:xfrm>
                <a:off x="1366600" y="892542"/>
                <a:ext cx="0" cy="649200"/>
              </a:xfrm>
              <a:prstGeom prst="straightConnector1">
                <a:avLst/>
              </a:prstGeom>
              <a:noFill/>
              <a:ln w="9525" cap="flat" cmpd="sng">
                <a:solidFill>
                  <a:schemeClr val="dk2"/>
                </a:solidFill>
                <a:prstDash val="solid"/>
                <a:round/>
                <a:headEnd type="none" w="med" len="med"/>
                <a:tailEnd type="none" w="med" len="med"/>
              </a:ln>
            </p:spPr>
          </p:cxnSp>
          <p:cxnSp>
            <p:nvCxnSpPr>
              <p:cNvPr id="2052" name="Google Shape;2052;p29"/>
              <p:cNvCxnSpPr/>
              <p:nvPr/>
            </p:nvCxnSpPr>
            <p:spPr>
              <a:xfrm>
                <a:off x="1555900" y="892542"/>
                <a:ext cx="0" cy="649200"/>
              </a:xfrm>
              <a:prstGeom prst="straightConnector1">
                <a:avLst/>
              </a:prstGeom>
              <a:noFill/>
              <a:ln w="9525" cap="flat" cmpd="sng">
                <a:solidFill>
                  <a:schemeClr val="dk2"/>
                </a:solidFill>
                <a:prstDash val="solid"/>
                <a:round/>
                <a:headEnd type="none" w="med" len="med"/>
                <a:tailEnd type="none" w="med" len="med"/>
              </a:ln>
            </p:spPr>
          </p:cxnSp>
          <p:cxnSp>
            <p:nvCxnSpPr>
              <p:cNvPr id="2053" name="Google Shape;2053;p29"/>
              <p:cNvCxnSpPr/>
              <p:nvPr/>
            </p:nvCxnSpPr>
            <p:spPr>
              <a:xfrm>
                <a:off x="1745200" y="892542"/>
                <a:ext cx="0" cy="649200"/>
              </a:xfrm>
              <a:prstGeom prst="straightConnector1">
                <a:avLst/>
              </a:prstGeom>
              <a:noFill/>
              <a:ln w="9525" cap="flat" cmpd="sng">
                <a:solidFill>
                  <a:schemeClr val="dk2"/>
                </a:solidFill>
                <a:prstDash val="solid"/>
                <a:round/>
                <a:headEnd type="none" w="med" len="med"/>
                <a:tailEnd type="none" w="med" len="med"/>
              </a:ln>
            </p:spPr>
          </p:cxnSp>
          <p:cxnSp>
            <p:nvCxnSpPr>
              <p:cNvPr id="2054" name="Google Shape;2054;p29"/>
              <p:cNvCxnSpPr/>
              <p:nvPr/>
            </p:nvCxnSpPr>
            <p:spPr>
              <a:xfrm>
                <a:off x="1934499" y="892542"/>
                <a:ext cx="0" cy="649200"/>
              </a:xfrm>
              <a:prstGeom prst="straightConnector1">
                <a:avLst/>
              </a:prstGeom>
              <a:noFill/>
              <a:ln w="9525" cap="flat" cmpd="sng">
                <a:solidFill>
                  <a:schemeClr val="dk2"/>
                </a:solidFill>
                <a:prstDash val="solid"/>
                <a:round/>
                <a:headEnd type="none" w="med" len="med"/>
                <a:tailEnd type="none" w="med" len="med"/>
              </a:ln>
            </p:spPr>
          </p:cxnSp>
          <p:cxnSp>
            <p:nvCxnSpPr>
              <p:cNvPr id="2055" name="Google Shape;2055;p29"/>
              <p:cNvCxnSpPr/>
              <p:nvPr/>
            </p:nvCxnSpPr>
            <p:spPr>
              <a:xfrm>
                <a:off x="2123799" y="892542"/>
                <a:ext cx="0" cy="649200"/>
              </a:xfrm>
              <a:prstGeom prst="straightConnector1">
                <a:avLst/>
              </a:prstGeom>
              <a:noFill/>
              <a:ln w="9525" cap="flat" cmpd="sng">
                <a:solidFill>
                  <a:schemeClr val="dk2"/>
                </a:solidFill>
                <a:prstDash val="solid"/>
                <a:round/>
                <a:headEnd type="none" w="med" len="med"/>
                <a:tailEnd type="none" w="med" len="med"/>
              </a:ln>
            </p:spPr>
          </p:cxnSp>
        </p:grpSp>
        <p:grpSp>
          <p:nvGrpSpPr>
            <p:cNvPr id="2056" name="Google Shape;2056;p29"/>
            <p:cNvGrpSpPr/>
            <p:nvPr/>
          </p:nvGrpSpPr>
          <p:grpSpPr>
            <a:xfrm>
              <a:off x="1366600" y="892542"/>
              <a:ext cx="757200" cy="645919"/>
              <a:chOff x="1366600" y="892542"/>
              <a:chExt cx="757200" cy="645919"/>
            </a:xfrm>
          </p:grpSpPr>
          <p:cxnSp>
            <p:nvCxnSpPr>
              <p:cNvPr id="2057" name="Google Shape;2057;p29"/>
              <p:cNvCxnSpPr/>
              <p:nvPr/>
            </p:nvCxnSpPr>
            <p:spPr>
              <a:xfrm>
                <a:off x="1366600" y="892542"/>
                <a:ext cx="757200" cy="0"/>
              </a:xfrm>
              <a:prstGeom prst="straightConnector1">
                <a:avLst/>
              </a:prstGeom>
              <a:noFill/>
              <a:ln w="9525" cap="flat" cmpd="sng">
                <a:solidFill>
                  <a:schemeClr val="dk2"/>
                </a:solidFill>
                <a:prstDash val="solid"/>
                <a:round/>
                <a:headEnd type="none" w="med" len="med"/>
                <a:tailEnd type="none" w="med" len="med"/>
              </a:ln>
            </p:spPr>
          </p:cxnSp>
          <p:cxnSp>
            <p:nvCxnSpPr>
              <p:cNvPr id="2058" name="Google Shape;2058;p29"/>
              <p:cNvCxnSpPr/>
              <p:nvPr/>
            </p:nvCxnSpPr>
            <p:spPr>
              <a:xfrm>
                <a:off x="1366600" y="1107849"/>
                <a:ext cx="757200" cy="0"/>
              </a:xfrm>
              <a:prstGeom prst="straightConnector1">
                <a:avLst/>
              </a:prstGeom>
              <a:noFill/>
              <a:ln w="9525" cap="flat" cmpd="sng">
                <a:solidFill>
                  <a:schemeClr val="dk2"/>
                </a:solidFill>
                <a:prstDash val="solid"/>
                <a:round/>
                <a:headEnd type="none" w="med" len="med"/>
                <a:tailEnd type="none" w="med" len="med"/>
              </a:ln>
            </p:spPr>
          </p:cxnSp>
          <p:cxnSp>
            <p:nvCxnSpPr>
              <p:cNvPr id="2059" name="Google Shape;2059;p29"/>
              <p:cNvCxnSpPr/>
              <p:nvPr/>
            </p:nvCxnSpPr>
            <p:spPr>
              <a:xfrm>
                <a:off x="1366600" y="1323155"/>
                <a:ext cx="757200" cy="0"/>
              </a:xfrm>
              <a:prstGeom prst="straightConnector1">
                <a:avLst/>
              </a:prstGeom>
              <a:noFill/>
              <a:ln w="9525" cap="flat" cmpd="sng">
                <a:solidFill>
                  <a:schemeClr val="dk2"/>
                </a:solidFill>
                <a:prstDash val="solid"/>
                <a:round/>
                <a:headEnd type="none" w="med" len="med"/>
                <a:tailEnd type="none" w="med" len="med"/>
              </a:ln>
            </p:spPr>
          </p:cxnSp>
          <p:cxnSp>
            <p:nvCxnSpPr>
              <p:cNvPr id="2060" name="Google Shape;2060;p29"/>
              <p:cNvCxnSpPr/>
              <p:nvPr/>
            </p:nvCxnSpPr>
            <p:spPr>
              <a:xfrm>
                <a:off x="1366600" y="1538461"/>
                <a:ext cx="757200" cy="0"/>
              </a:xfrm>
              <a:prstGeom prst="straightConnector1">
                <a:avLst/>
              </a:prstGeom>
              <a:noFill/>
              <a:ln w="9525" cap="flat" cmpd="sng">
                <a:solidFill>
                  <a:schemeClr val="dk2"/>
                </a:solidFill>
                <a:prstDash val="solid"/>
                <a:round/>
                <a:headEnd type="none" w="med" len="med"/>
                <a:tailEnd type="none" w="med" len="med"/>
              </a:ln>
            </p:spPr>
          </p:cxnSp>
        </p:grpSp>
      </p:grpSp>
      <p:grpSp>
        <p:nvGrpSpPr>
          <p:cNvPr id="2061" name="Google Shape;2061;p29"/>
          <p:cNvGrpSpPr/>
          <p:nvPr/>
        </p:nvGrpSpPr>
        <p:grpSpPr>
          <a:xfrm rot="-5400000" flipH="1">
            <a:off x="15548875" y="4384726"/>
            <a:ext cx="3528082" cy="1517528"/>
            <a:chOff x="6659230" y="279450"/>
            <a:chExt cx="2217246" cy="953700"/>
          </a:xfrm>
        </p:grpSpPr>
        <p:sp>
          <p:nvSpPr>
            <p:cNvPr id="2062" name="Google Shape;2062;p29"/>
            <p:cNvSpPr/>
            <p:nvPr/>
          </p:nvSpPr>
          <p:spPr>
            <a:xfrm>
              <a:off x="6659230" y="279450"/>
              <a:ext cx="953700" cy="953700"/>
            </a:xfrm>
            <a:prstGeom prst="ellipse">
              <a:avLst/>
            </a:prstGeom>
            <a:solidFill>
              <a:schemeClr val="accen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2063" name="Google Shape;2063;p29"/>
            <p:cNvSpPr/>
            <p:nvPr/>
          </p:nvSpPr>
          <p:spPr>
            <a:xfrm>
              <a:off x="6892279" y="279450"/>
              <a:ext cx="953700" cy="953700"/>
            </a:xfrm>
            <a:prstGeom prst="ellipse">
              <a:avLst/>
            </a:prstGeom>
            <a:solidFill>
              <a:schemeClr val="accen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2064" name="Google Shape;2064;p29"/>
            <p:cNvSpPr/>
            <p:nvPr/>
          </p:nvSpPr>
          <p:spPr>
            <a:xfrm>
              <a:off x="7235778" y="279450"/>
              <a:ext cx="953700" cy="953700"/>
            </a:xfrm>
            <a:prstGeom prst="ellipse">
              <a:avLst/>
            </a:prstGeom>
            <a:solidFill>
              <a:schemeClr val="accen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2065" name="Google Shape;2065;p29"/>
            <p:cNvSpPr/>
            <p:nvPr/>
          </p:nvSpPr>
          <p:spPr>
            <a:xfrm>
              <a:off x="7579277" y="279450"/>
              <a:ext cx="953700" cy="953700"/>
            </a:xfrm>
            <a:prstGeom prst="ellipse">
              <a:avLst/>
            </a:prstGeom>
            <a:solidFill>
              <a:schemeClr val="accen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2066" name="Google Shape;2066;p29"/>
            <p:cNvSpPr/>
            <p:nvPr/>
          </p:nvSpPr>
          <p:spPr>
            <a:xfrm>
              <a:off x="7922776" y="279450"/>
              <a:ext cx="953700" cy="953700"/>
            </a:xfrm>
            <a:prstGeom prst="ellipse">
              <a:avLst/>
            </a:prstGeom>
            <a:solidFill>
              <a:schemeClr val="accen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sp>
        <p:nvSpPr>
          <p:cNvPr id="2067" name="Google Shape;2067;p29"/>
          <p:cNvSpPr/>
          <p:nvPr/>
        </p:nvSpPr>
        <p:spPr>
          <a:xfrm flipH="1">
            <a:off x="518458" y="2955278"/>
            <a:ext cx="859800" cy="836400"/>
          </a:xfrm>
          <a:prstGeom prst="star4">
            <a:avLst>
              <a:gd name="adj" fmla="val 12500"/>
            </a:avLst>
          </a:prstGeom>
          <a:solidFill>
            <a:schemeClr val="lt2"/>
          </a:solidFill>
          <a:ln w="9525" cap="flat" cmpd="sng">
            <a:solidFill>
              <a:schemeClr val="lt1"/>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2068" name="Google Shape;2068;p29"/>
          <p:cNvSpPr/>
          <p:nvPr/>
        </p:nvSpPr>
        <p:spPr>
          <a:xfrm flipH="1">
            <a:off x="13627912" y="352328"/>
            <a:ext cx="493800" cy="480600"/>
          </a:xfrm>
          <a:prstGeom prst="star4">
            <a:avLst>
              <a:gd name="adj" fmla="val 12500"/>
            </a:avLst>
          </a:prstGeom>
          <a:solidFill>
            <a:schemeClr val="dk2"/>
          </a:solidFill>
          <a:ln w="9525" cap="flat" cmpd="sng">
            <a:solidFill>
              <a:schemeClr val="lt1"/>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Tree>
    <p:extLst>
      <p:ext uri="{BB962C8B-B14F-4D97-AF65-F5344CB8AC3E}">
        <p14:creationId xmlns:p14="http://schemas.microsoft.com/office/powerpoint/2010/main" val="31713455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13453-03E5-446C-8EFE-AFB68EB874F3}"/>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F1E4D805-86B9-435C-99C1-65AE63E28DDD}"/>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BB01B533-E632-4315-B3FD-8D7A361D8A4E}"/>
              </a:ext>
            </a:extLst>
          </p:cNvPr>
          <p:cNvSpPr>
            <a:spLocks noGrp="1"/>
          </p:cNvSpPr>
          <p:nvPr>
            <p:ph type="dt" sz="half" idx="10"/>
          </p:nvPr>
        </p:nvSpPr>
        <p:spPr/>
        <p:txBody>
          <a:bodyPr/>
          <a:lstStyle/>
          <a:p>
            <a:pPr defTabSz="1371600"/>
            <a:fld id="{B6C5958B-FD71-488F-B66A-09F8133AB5B0}" type="datetimeFigureOut">
              <a:rPr lang="en-US" smtClean="0">
                <a:solidFill>
                  <a:prstClr val="black">
                    <a:tint val="75000"/>
                  </a:prstClr>
                </a:solidFill>
              </a:rPr>
              <a:pPr defTabSz="1371600"/>
              <a:t>9/26/2023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0412E30-B00E-4F97-87E8-A21741F1D756}"/>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AE17D20-A33D-47D6-BCE5-BD1BFB46AA7E}"/>
              </a:ext>
            </a:extLst>
          </p:cNvPr>
          <p:cNvSpPr>
            <a:spLocks noGrp="1"/>
          </p:cNvSpPr>
          <p:nvPr>
            <p:ph type="sldNum" sz="quarter" idx="12"/>
          </p:nvPr>
        </p:nvSpPr>
        <p:spPr/>
        <p:txBody>
          <a:bodyPr/>
          <a:lstStyle/>
          <a:p>
            <a:pPr defTabSz="1371600"/>
            <a:fld id="{1BD8274C-EDA0-4537-ACA2-FD8CA990E635}"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2523142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49597-126E-4120-B867-7061857E82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EBDF54-E964-4BAB-BC54-BFAB167679A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703D11-C40A-445B-971F-464ECFDA0788}"/>
              </a:ext>
            </a:extLst>
          </p:cNvPr>
          <p:cNvSpPr>
            <a:spLocks noGrp="1"/>
          </p:cNvSpPr>
          <p:nvPr>
            <p:ph type="dt" sz="half" idx="10"/>
          </p:nvPr>
        </p:nvSpPr>
        <p:spPr/>
        <p:txBody>
          <a:bodyPr/>
          <a:lstStyle/>
          <a:p>
            <a:pPr defTabSz="1371600"/>
            <a:fld id="{B6C5958B-FD71-488F-B66A-09F8133AB5B0}" type="datetimeFigureOut">
              <a:rPr lang="en-US" smtClean="0">
                <a:solidFill>
                  <a:prstClr val="black">
                    <a:tint val="75000"/>
                  </a:prstClr>
                </a:solidFill>
              </a:rPr>
              <a:pPr defTabSz="1371600"/>
              <a:t>9/26/2023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7369D4C-2415-4662-B1E3-6E11CF940168}"/>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DA2C74B-A65C-48F9-B99E-3B78737EDB21}"/>
              </a:ext>
            </a:extLst>
          </p:cNvPr>
          <p:cNvSpPr>
            <a:spLocks noGrp="1"/>
          </p:cNvSpPr>
          <p:nvPr>
            <p:ph type="sldNum" sz="quarter" idx="12"/>
          </p:nvPr>
        </p:nvSpPr>
        <p:spPr/>
        <p:txBody>
          <a:bodyPr/>
          <a:lstStyle/>
          <a:p>
            <a:pPr defTabSz="1371600"/>
            <a:fld id="{1BD8274C-EDA0-4537-ACA2-FD8CA990E635}"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105104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FCC85-7140-4F9A-8573-CEA3E8708781}"/>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37195D08-E542-4EFA-A189-12DC5E6CF004}"/>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4685B2E-5558-4AB2-8EE7-CDDF2D523CCE}"/>
              </a:ext>
            </a:extLst>
          </p:cNvPr>
          <p:cNvSpPr>
            <a:spLocks noGrp="1"/>
          </p:cNvSpPr>
          <p:nvPr>
            <p:ph type="dt" sz="half" idx="10"/>
          </p:nvPr>
        </p:nvSpPr>
        <p:spPr/>
        <p:txBody>
          <a:bodyPr/>
          <a:lstStyle/>
          <a:p>
            <a:pPr defTabSz="1371600"/>
            <a:fld id="{B6C5958B-FD71-488F-B66A-09F8133AB5B0}" type="datetimeFigureOut">
              <a:rPr lang="en-US" smtClean="0">
                <a:solidFill>
                  <a:prstClr val="black">
                    <a:tint val="75000"/>
                  </a:prstClr>
                </a:solidFill>
              </a:rPr>
              <a:pPr defTabSz="1371600"/>
              <a:t>9/26/2023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5F76913-D56C-42A8-A6CD-B859FDFAA621}"/>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9C9D959-971E-4635-9481-C1D7500647D4}"/>
              </a:ext>
            </a:extLst>
          </p:cNvPr>
          <p:cNvSpPr>
            <a:spLocks noGrp="1"/>
          </p:cNvSpPr>
          <p:nvPr>
            <p:ph type="sldNum" sz="quarter" idx="12"/>
          </p:nvPr>
        </p:nvSpPr>
        <p:spPr/>
        <p:txBody>
          <a:bodyPr/>
          <a:lstStyle/>
          <a:p>
            <a:pPr defTabSz="1371600"/>
            <a:fld id="{1BD8274C-EDA0-4537-ACA2-FD8CA990E635}"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6604689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873F5-9EF0-4D12-90A5-668DD8DE7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32F9CA-2836-4ACD-A8D4-1C96E4D40A2C}"/>
              </a:ext>
            </a:extLst>
          </p:cNvPr>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20C9C04-5D06-4911-A127-EF8EB17C7A4E}"/>
              </a:ext>
            </a:extLst>
          </p:cNvPr>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02CD891-6B8E-4F03-B2F4-4315C244125B}"/>
              </a:ext>
            </a:extLst>
          </p:cNvPr>
          <p:cNvSpPr>
            <a:spLocks noGrp="1"/>
          </p:cNvSpPr>
          <p:nvPr>
            <p:ph type="dt" sz="half" idx="10"/>
          </p:nvPr>
        </p:nvSpPr>
        <p:spPr/>
        <p:txBody>
          <a:bodyPr/>
          <a:lstStyle/>
          <a:p>
            <a:pPr defTabSz="1371600"/>
            <a:fld id="{B6C5958B-FD71-488F-B66A-09F8133AB5B0}" type="datetimeFigureOut">
              <a:rPr lang="en-US" smtClean="0">
                <a:solidFill>
                  <a:prstClr val="black">
                    <a:tint val="75000"/>
                  </a:prstClr>
                </a:solidFill>
              </a:rPr>
              <a:pPr defTabSz="1371600"/>
              <a:t>9/26/2023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919B1797-B54C-4027-91A1-573DDFB887C3}"/>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8680102E-680A-47D8-855C-B24C53850C00}"/>
              </a:ext>
            </a:extLst>
          </p:cNvPr>
          <p:cNvSpPr>
            <a:spLocks noGrp="1"/>
          </p:cNvSpPr>
          <p:nvPr>
            <p:ph type="sldNum" sz="quarter" idx="12"/>
          </p:nvPr>
        </p:nvSpPr>
        <p:spPr/>
        <p:txBody>
          <a:bodyPr/>
          <a:lstStyle/>
          <a:p>
            <a:pPr defTabSz="1371600"/>
            <a:fld id="{1BD8274C-EDA0-4537-ACA2-FD8CA990E635}"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0761749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2C4F1-59B4-432E-A036-AC81128B6D25}"/>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26B835EF-A9C8-42ED-A3D9-7A3A4A955253}"/>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B95EC655-D851-4A3B-ABD4-E480B5E3339D}"/>
              </a:ext>
            </a:extLst>
          </p:cNvPr>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4163A0-EF1D-45C6-A429-21F420604F7C}"/>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1FD3AD5B-F5A4-471C-9729-A13BA6FA8A87}"/>
              </a:ext>
            </a:extLst>
          </p:cNvPr>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006E56A-EE4B-4B8C-AFCF-EC9BE8D8FE2F}"/>
              </a:ext>
            </a:extLst>
          </p:cNvPr>
          <p:cNvSpPr>
            <a:spLocks noGrp="1"/>
          </p:cNvSpPr>
          <p:nvPr>
            <p:ph type="dt" sz="half" idx="10"/>
          </p:nvPr>
        </p:nvSpPr>
        <p:spPr/>
        <p:txBody>
          <a:bodyPr/>
          <a:lstStyle/>
          <a:p>
            <a:pPr defTabSz="1371600"/>
            <a:fld id="{B6C5958B-FD71-488F-B66A-09F8133AB5B0}" type="datetimeFigureOut">
              <a:rPr lang="en-US" smtClean="0">
                <a:solidFill>
                  <a:prstClr val="black">
                    <a:tint val="75000"/>
                  </a:prstClr>
                </a:solidFill>
              </a:rPr>
              <a:pPr defTabSz="1371600"/>
              <a:t>9/26/2023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C848B326-BFFA-421E-9073-188BB76B8375}"/>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DD136673-929A-44F1-8278-32DF77CDC0E2}"/>
              </a:ext>
            </a:extLst>
          </p:cNvPr>
          <p:cNvSpPr>
            <a:spLocks noGrp="1"/>
          </p:cNvSpPr>
          <p:nvPr>
            <p:ph type="sldNum" sz="quarter" idx="12"/>
          </p:nvPr>
        </p:nvSpPr>
        <p:spPr/>
        <p:txBody>
          <a:bodyPr/>
          <a:lstStyle/>
          <a:p>
            <a:pPr defTabSz="1371600"/>
            <a:fld id="{1BD8274C-EDA0-4537-ACA2-FD8CA990E635}"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3148541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F587F-10E7-4665-8D6D-7091E4873C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7D82667-5059-44C5-8784-F8DADD4DAF7B}"/>
              </a:ext>
            </a:extLst>
          </p:cNvPr>
          <p:cNvSpPr>
            <a:spLocks noGrp="1"/>
          </p:cNvSpPr>
          <p:nvPr>
            <p:ph type="dt" sz="half" idx="10"/>
          </p:nvPr>
        </p:nvSpPr>
        <p:spPr/>
        <p:txBody>
          <a:bodyPr/>
          <a:lstStyle/>
          <a:p>
            <a:pPr defTabSz="1371600"/>
            <a:fld id="{B6C5958B-FD71-488F-B66A-09F8133AB5B0}" type="datetimeFigureOut">
              <a:rPr lang="en-US" smtClean="0">
                <a:solidFill>
                  <a:prstClr val="black">
                    <a:tint val="75000"/>
                  </a:prstClr>
                </a:solidFill>
              </a:rPr>
              <a:pPr defTabSz="1371600"/>
              <a:t>9/26/2023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76339A59-0444-43C2-B0BB-4C690753D739}"/>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A0D3CC85-D3E5-411F-95D4-75742C59A4B2}"/>
              </a:ext>
            </a:extLst>
          </p:cNvPr>
          <p:cNvSpPr>
            <a:spLocks noGrp="1"/>
          </p:cNvSpPr>
          <p:nvPr>
            <p:ph type="sldNum" sz="quarter" idx="12"/>
          </p:nvPr>
        </p:nvSpPr>
        <p:spPr/>
        <p:txBody>
          <a:bodyPr/>
          <a:lstStyle/>
          <a:p>
            <a:pPr defTabSz="1371600"/>
            <a:fld id="{1BD8274C-EDA0-4537-ACA2-FD8CA990E635}"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2176079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DBBD75-4237-4725-BEC8-8628A69CC228}"/>
              </a:ext>
            </a:extLst>
          </p:cNvPr>
          <p:cNvSpPr>
            <a:spLocks noGrp="1"/>
          </p:cNvSpPr>
          <p:nvPr>
            <p:ph type="dt" sz="half" idx="10"/>
          </p:nvPr>
        </p:nvSpPr>
        <p:spPr/>
        <p:txBody>
          <a:bodyPr/>
          <a:lstStyle/>
          <a:p>
            <a:pPr defTabSz="1371600"/>
            <a:fld id="{B6C5958B-FD71-488F-B66A-09F8133AB5B0}" type="datetimeFigureOut">
              <a:rPr lang="en-US" smtClean="0">
                <a:solidFill>
                  <a:prstClr val="black">
                    <a:tint val="75000"/>
                  </a:prstClr>
                </a:solidFill>
              </a:rPr>
              <a:pPr defTabSz="1371600"/>
              <a:t>9/26/2023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CAF7D698-5A82-4686-B1DE-FE85F340AF8B}"/>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81F1862C-4D6E-4D41-A62E-ACD33B1C5874}"/>
              </a:ext>
            </a:extLst>
          </p:cNvPr>
          <p:cNvSpPr>
            <a:spLocks noGrp="1"/>
          </p:cNvSpPr>
          <p:nvPr>
            <p:ph type="sldNum" sz="quarter" idx="12"/>
          </p:nvPr>
        </p:nvSpPr>
        <p:spPr/>
        <p:txBody>
          <a:bodyPr/>
          <a:lstStyle/>
          <a:p>
            <a:pPr defTabSz="1371600"/>
            <a:fld id="{1BD8274C-EDA0-4537-ACA2-FD8CA990E635}"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5445646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8E009-4AE9-4EBC-A758-649AA805AE46}"/>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CC36CB7A-D042-47B0-8025-ADD90A07BD04}"/>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8CA666-120A-4CBD-B774-DAB86D4B67B7}"/>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1D428ED3-8FF3-4A73-A506-B480DEC5CB2A}"/>
              </a:ext>
            </a:extLst>
          </p:cNvPr>
          <p:cNvSpPr>
            <a:spLocks noGrp="1"/>
          </p:cNvSpPr>
          <p:nvPr>
            <p:ph type="dt" sz="half" idx="10"/>
          </p:nvPr>
        </p:nvSpPr>
        <p:spPr/>
        <p:txBody>
          <a:bodyPr/>
          <a:lstStyle/>
          <a:p>
            <a:pPr defTabSz="1371600"/>
            <a:fld id="{B6C5958B-FD71-488F-B66A-09F8133AB5B0}" type="datetimeFigureOut">
              <a:rPr lang="en-US" smtClean="0">
                <a:solidFill>
                  <a:prstClr val="black">
                    <a:tint val="75000"/>
                  </a:prstClr>
                </a:solidFill>
              </a:rPr>
              <a:pPr defTabSz="1371600"/>
              <a:t>9/26/2023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8F8237B3-57E8-4EB5-A0F9-90CB70F8D770}"/>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D14E21F-BD6F-48D2-9997-0E958A1B106D}"/>
              </a:ext>
            </a:extLst>
          </p:cNvPr>
          <p:cNvSpPr>
            <a:spLocks noGrp="1"/>
          </p:cNvSpPr>
          <p:nvPr>
            <p:ph type="sldNum" sz="quarter" idx="12"/>
          </p:nvPr>
        </p:nvSpPr>
        <p:spPr/>
        <p:txBody>
          <a:bodyPr/>
          <a:lstStyle/>
          <a:p>
            <a:pPr defTabSz="1371600"/>
            <a:fld id="{1BD8274C-EDA0-4537-ACA2-FD8CA990E635}"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9563353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8FD08-BC58-4435-9757-D4699F46E4AF}"/>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24B9F57A-1C41-4D62-91EB-E6470353F821}"/>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E48C48B6-BA3F-42EB-B36C-82AC7850F2D0}"/>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69D32DDD-A379-4233-B079-552532734D2D}"/>
              </a:ext>
            </a:extLst>
          </p:cNvPr>
          <p:cNvSpPr>
            <a:spLocks noGrp="1"/>
          </p:cNvSpPr>
          <p:nvPr>
            <p:ph type="dt" sz="half" idx="10"/>
          </p:nvPr>
        </p:nvSpPr>
        <p:spPr/>
        <p:txBody>
          <a:bodyPr/>
          <a:lstStyle/>
          <a:p>
            <a:pPr defTabSz="1371600"/>
            <a:fld id="{B6C5958B-FD71-488F-B66A-09F8133AB5B0}" type="datetimeFigureOut">
              <a:rPr lang="en-US" smtClean="0">
                <a:solidFill>
                  <a:prstClr val="black">
                    <a:tint val="75000"/>
                  </a:prstClr>
                </a:solidFill>
              </a:rPr>
              <a:pPr defTabSz="1371600"/>
              <a:t>9/26/2023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05B10B41-CBE6-4FBD-8A12-CB9BBAE4734C}"/>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A0D0B49-E809-49DF-9E39-E0C9E853A9AC}"/>
              </a:ext>
            </a:extLst>
          </p:cNvPr>
          <p:cNvSpPr>
            <a:spLocks noGrp="1"/>
          </p:cNvSpPr>
          <p:nvPr>
            <p:ph type="sldNum" sz="quarter" idx="12"/>
          </p:nvPr>
        </p:nvSpPr>
        <p:spPr/>
        <p:txBody>
          <a:bodyPr/>
          <a:lstStyle/>
          <a:p>
            <a:pPr defTabSz="1371600"/>
            <a:fld id="{1BD8274C-EDA0-4537-ACA2-FD8CA990E635}"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6761976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C402B-E5C2-4B64-AC86-E8BBC805C4B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817C1F-0965-4CBE-B8BD-08A6CC14EA0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3AB84C-6736-4357-9F21-E89ACC3AC03C}"/>
              </a:ext>
            </a:extLst>
          </p:cNvPr>
          <p:cNvSpPr>
            <a:spLocks noGrp="1"/>
          </p:cNvSpPr>
          <p:nvPr>
            <p:ph type="dt" sz="half" idx="10"/>
          </p:nvPr>
        </p:nvSpPr>
        <p:spPr/>
        <p:txBody>
          <a:bodyPr/>
          <a:lstStyle/>
          <a:p>
            <a:pPr defTabSz="1371600"/>
            <a:fld id="{B6C5958B-FD71-488F-B66A-09F8133AB5B0}" type="datetimeFigureOut">
              <a:rPr lang="en-US" smtClean="0">
                <a:solidFill>
                  <a:prstClr val="black">
                    <a:tint val="75000"/>
                  </a:prstClr>
                </a:solidFill>
              </a:rPr>
              <a:pPr defTabSz="1371600"/>
              <a:t>9/26/2023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7E4744A-A472-4774-8498-354BAC3FF396}"/>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715DDDF-005B-47FA-83AF-C1B011A6EA31}"/>
              </a:ext>
            </a:extLst>
          </p:cNvPr>
          <p:cNvSpPr>
            <a:spLocks noGrp="1"/>
          </p:cNvSpPr>
          <p:nvPr>
            <p:ph type="sldNum" sz="quarter" idx="12"/>
          </p:nvPr>
        </p:nvSpPr>
        <p:spPr/>
        <p:txBody>
          <a:bodyPr/>
          <a:lstStyle/>
          <a:p>
            <a:pPr defTabSz="1371600"/>
            <a:fld id="{1BD8274C-EDA0-4537-ACA2-FD8CA990E635}"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6640321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E482865-CB6A-4249-B90C-40F1FB926614}"/>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0A11159-9FB9-4199-9E37-6BEEF460868A}"/>
              </a:ext>
            </a:extLst>
          </p:cNvPr>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41C279-D2B6-4A74-8CE5-49FBE52171BE}"/>
              </a:ext>
            </a:extLst>
          </p:cNvPr>
          <p:cNvSpPr>
            <a:spLocks noGrp="1"/>
          </p:cNvSpPr>
          <p:nvPr>
            <p:ph type="dt" sz="half" idx="10"/>
          </p:nvPr>
        </p:nvSpPr>
        <p:spPr/>
        <p:txBody>
          <a:bodyPr/>
          <a:lstStyle/>
          <a:p>
            <a:pPr defTabSz="1371600"/>
            <a:fld id="{B6C5958B-FD71-488F-B66A-09F8133AB5B0}" type="datetimeFigureOut">
              <a:rPr lang="en-US" smtClean="0">
                <a:solidFill>
                  <a:prstClr val="black">
                    <a:tint val="75000"/>
                  </a:prstClr>
                </a:solidFill>
              </a:rPr>
              <a:pPr defTabSz="1371600"/>
              <a:t>9/26/2023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DA48E3D-C212-4072-9DF4-2F17252C0D94}"/>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678F69F-9C45-4CCB-B844-8CBA34C3B096}"/>
              </a:ext>
            </a:extLst>
          </p:cNvPr>
          <p:cNvSpPr>
            <a:spLocks noGrp="1"/>
          </p:cNvSpPr>
          <p:nvPr>
            <p:ph type="sldNum" sz="quarter" idx="12"/>
          </p:nvPr>
        </p:nvSpPr>
        <p:spPr/>
        <p:txBody>
          <a:bodyPr/>
          <a:lstStyle/>
          <a:p>
            <a:pPr defTabSz="1371600"/>
            <a:fld id="{1BD8274C-EDA0-4537-ACA2-FD8CA990E635}"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0148267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9/26/2023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9/26/2023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9/26/2023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67400" y="678650"/>
            <a:ext cx="16167600" cy="1519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Merriweather"/>
              <a:buNone/>
              <a:defRPr sz="2800">
                <a:solidFill>
                  <a:schemeClr val="dk1"/>
                </a:solidFill>
                <a:latin typeface="Merriweather"/>
                <a:ea typeface="Merriweather"/>
                <a:cs typeface="Merriweather"/>
                <a:sym typeface="Merriweather"/>
              </a:defRPr>
            </a:lvl1pPr>
            <a:lvl2pPr lvl="1">
              <a:spcBef>
                <a:spcPts val="0"/>
              </a:spcBef>
              <a:spcAft>
                <a:spcPts val="0"/>
              </a:spcAft>
              <a:buClr>
                <a:schemeClr val="dk1"/>
              </a:buClr>
              <a:buSzPts val="2800"/>
              <a:buFont typeface="Merriweather"/>
              <a:buNone/>
              <a:defRPr sz="2800">
                <a:solidFill>
                  <a:schemeClr val="dk1"/>
                </a:solidFill>
                <a:latin typeface="Merriweather"/>
                <a:ea typeface="Merriweather"/>
                <a:cs typeface="Merriweather"/>
                <a:sym typeface="Merriweather"/>
              </a:defRPr>
            </a:lvl2pPr>
            <a:lvl3pPr lvl="2">
              <a:spcBef>
                <a:spcPts val="0"/>
              </a:spcBef>
              <a:spcAft>
                <a:spcPts val="0"/>
              </a:spcAft>
              <a:buClr>
                <a:schemeClr val="dk1"/>
              </a:buClr>
              <a:buSzPts val="2800"/>
              <a:buFont typeface="Merriweather"/>
              <a:buNone/>
              <a:defRPr sz="2800">
                <a:solidFill>
                  <a:schemeClr val="dk1"/>
                </a:solidFill>
                <a:latin typeface="Merriweather"/>
                <a:ea typeface="Merriweather"/>
                <a:cs typeface="Merriweather"/>
                <a:sym typeface="Merriweather"/>
              </a:defRPr>
            </a:lvl3pPr>
            <a:lvl4pPr lvl="3">
              <a:spcBef>
                <a:spcPts val="0"/>
              </a:spcBef>
              <a:spcAft>
                <a:spcPts val="0"/>
              </a:spcAft>
              <a:buClr>
                <a:schemeClr val="dk1"/>
              </a:buClr>
              <a:buSzPts val="2800"/>
              <a:buFont typeface="Merriweather"/>
              <a:buNone/>
              <a:defRPr sz="2800">
                <a:solidFill>
                  <a:schemeClr val="dk1"/>
                </a:solidFill>
                <a:latin typeface="Merriweather"/>
                <a:ea typeface="Merriweather"/>
                <a:cs typeface="Merriweather"/>
                <a:sym typeface="Merriweather"/>
              </a:defRPr>
            </a:lvl4pPr>
            <a:lvl5pPr lvl="4">
              <a:spcBef>
                <a:spcPts val="0"/>
              </a:spcBef>
              <a:spcAft>
                <a:spcPts val="0"/>
              </a:spcAft>
              <a:buClr>
                <a:schemeClr val="dk1"/>
              </a:buClr>
              <a:buSzPts val="2800"/>
              <a:buFont typeface="Merriweather"/>
              <a:buNone/>
              <a:defRPr sz="2800">
                <a:solidFill>
                  <a:schemeClr val="dk1"/>
                </a:solidFill>
                <a:latin typeface="Merriweather"/>
                <a:ea typeface="Merriweather"/>
                <a:cs typeface="Merriweather"/>
                <a:sym typeface="Merriweather"/>
              </a:defRPr>
            </a:lvl5pPr>
            <a:lvl6pPr lvl="5">
              <a:spcBef>
                <a:spcPts val="0"/>
              </a:spcBef>
              <a:spcAft>
                <a:spcPts val="0"/>
              </a:spcAft>
              <a:buClr>
                <a:schemeClr val="dk1"/>
              </a:buClr>
              <a:buSzPts val="2800"/>
              <a:buFont typeface="Merriweather"/>
              <a:buNone/>
              <a:defRPr sz="2800">
                <a:solidFill>
                  <a:schemeClr val="dk1"/>
                </a:solidFill>
                <a:latin typeface="Merriweather"/>
                <a:ea typeface="Merriweather"/>
                <a:cs typeface="Merriweather"/>
                <a:sym typeface="Merriweather"/>
              </a:defRPr>
            </a:lvl6pPr>
            <a:lvl7pPr lvl="6">
              <a:spcBef>
                <a:spcPts val="0"/>
              </a:spcBef>
              <a:spcAft>
                <a:spcPts val="0"/>
              </a:spcAft>
              <a:buClr>
                <a:schemeClr val="dk1"/>
              </a:buClr>
              <a:buSzPts val="2800"/>
              <a:buFont typeface="Merriweather"/>
              <a:buNone/>
              <a:defRPr sz="2800">
                <a:solidFill>
                  <a:schemeClr val="dk1"/>
                </a:solidFill>
                <a:latin typeface="Merriweather"/>
                <a:ea typeface="Merriweather"/>
                <a:cs typeface="Merriweather"/>
                <a:sym typeface="Merriweather"/>
              </a:defRPr>
            </a:lvl7pPr>
            <a:lvl8pPr lvl="7">
              <a:spcBef>
                <a:spcPts val="0"/>
              </a:spcBef>
              <a:spcAft>
                <a:spcPts val="0"/>
              </a:spcAft>
              <a:buClr>
                <a:schemeClr val="dk1"/>
              </a:buClr>
              <a:buSzPts val="2800"/>
              <a:buFont typeface="Merriweather"/>
              <a:buNone/>
              <a:defRPr sz="2800">
                <a:solidFill>
                  <a:schemeClr val="dk1"/>
                </a:solidFill>
                <a:latin typeface="Merriweather"/>
                <a:ea typeface="Merriweather"/>
                <a:cs typeface="Merriweather"/>
                <a:sym typeface="Merriweather"/>
              </a:defRPr>
            </a:lvl8pPr>
            <a:lvl9pPr lvl="8">
              <a:spcBef>
                <a:spcPts val="0"/>
              </a:spcBef>
              <a:spcAft>
                <a:spcPts val="0"/>
              </a:spcAft>
              <a:buClr>
                <a:schemeClr val="dk1"/>
              </a:buClr>
              <a:buSzPts val="2800"/>
              <a:buFont typeface="Merriweather"/>
              <a:buNone/>
              <a:defRPr sz="2800">
                <a:solidFill>
                  <a:schemeClr val="dk1"/>
                </a:solidFill>
                <a:latin typeface="Merriweather"/>
                <a:ea typeface="Merriweather"/>
                <a:cs typeface="Merriweather"/>
                <a:sym typeface="Merriweather"/>
              </a:defRPr>
            </a:lvl9pPr>
          </a:lstStyle>
          <a:p>
            <a:endParaRPr/>
          </a:p>
        </p:txBody>
      </p:sp>
      <p:sp>
        <p:nvSpPr>
          <p:cNvPr id="7" name="Google Shape;7;p1"/>
          <p:cNvSpPr txBox="1">
            <a:spLocks noGrp="1"/>
          </p:cNvSpPr>
          <p:nvPr>
            <p:ph type="body" idx="1"/>
          </p:nvPr>
        </p:nvSpPr>
        <p:spPr>
          <a:xfrm>
            <a:off x="1426450" y="2475016"/>
            <a:ext cx="15435000" cy="6742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Spectral"/>
              <a:buChar char="●"/>
              <a:defRPr>
                <a:solidFill>
                  <a:schemeClr val="dk1"/>
                </a:solidFill>
                <a:latin typeface="Spectral"/>
                <a:ea typeface="Spectral"/>
                <a:cs typeface="Spectral"/>
                <a:sym typeface="Spectral"/>
              </a:defRPr>
            </a:lvl1pPr>
            <a:lvl2pPr marL="914400" lvl="1" indent="-317500">
              <a:lnSpc>
                <a:spcPct val="100000"/>
              </a:lnSpc>
              <a:spcBef>
                <a:spcPts val="0"/>
              </a:spcBef>
              <a:spcAft>
                <a:spcPts val="0"/>
              </a:spcAft>
              <a:buClr>
                <a:schemeClr val="dk1"/>
              </a:buClr>
              <a:buSzPts val="1400"/>
              <a:buFont typeface="Spectral"/>
              <a:buChar char="○"/>
              <a:defRPr>
                <a:solidFill>
                  <a:schemeClr val="dk1"/>
                </a:solidFill>
                <a:latin typeface="Spectral"/>
                <a:ea typeface="Spectral"/>
                <a:cs typeface="Spectral"/>
                <a:sym typeface="Spectral"/>
              </a:defRPr>
            </a:lvl2pPr>
            <a:lvl3pPr marL="1371600" lvl="2" indent="-317500">
              <a:lnSpc>
                <a:spcPct val="100000"/>
              </a:lnSpc>
              <a:spcBef>
                <a:spcPts val="0"/>
              </a:spcBef>
              <a:spcAft>
                <a:spcPts val="0"/>
              </a:spcAft>
              <a:buClr>
                <a:schemeClr val="dk1"/>
              </a:buClr>
              <a:buSzPts val="1400"/>
              <a:buFont typeface="Spectral"/>
              <a:buChar char="■"/>
              <a:defRPr>
                <a:solidFill>
                  <a:schemeClr val="dk1"/>
                </a:solidFill>
                <a:latin typeface="Spectral"/>
                <a:ea typeface="Spectral"/>
                <a:cs typeface="Spectral"/>
                <a:sym typeface="Spectral"/>
              </a:defRPr>
            </a:lvl3pPr>
            <a:lvl4pPr marL="1828800" lvl="3" indent="-317500">
              <a:lnSpc>
                <a:spcPct val="100000"/>
              </a:lnSpc>
              <a:spcBef>
                <a:spcPts val="0"/>
              </a:spcBef>
              <a:spcAft>
                <a:spcPts val="0"/>
              </a:spcAft>
              <a:buClr>
                <a:schemeClr val="dk1"/>
              </a:buClr>
              <a:buSzPts val="1400"/>
              <a:buFont typeface="Spectral"/>
              <a:buChar char="●"/>
              <a:defRPr>
                <a:solidFill>
                  <a:schemeClr val="dk1"/>
                </a:solidFill>
                <a:latin typeface="Spectral"/>
                <a:ea typeface="Spectral"/>
                <a:cs typeface="Spectral"/>
                <a:sym typeface="Spectral"/>
              </a:defRPr>
            </a:lvl4pPr>
            <a:lvl5pPr marL="2286000" lvl="4" indent="-317500">
              <a:lnSpc>
                <a:spcPct val="100000"/>
              </a:lnSpc>
              <a:spcBef>
                <a:spcPts val="0"/>
              </a:spcBef>
              <a:spcAft>
                <a:spcPts val="0"/>
              </a:spcAft>
              <a:buClr>
                <a:schemeClr val="dk1"/>
              </a:buClr>
              <a:buSzPts val="1400"/>
              <a:buFont typeface="Spectral"/>
              <a:buChar char="○"/>
              <a:defRPr>
                <a:solidFill>
                  <a:schemeClr val="dk1"/>
                </a:solidFill>
                <a:latin typeface="Spectral"/>
                <a:ea typeface="Spectral"/>
                <a:cs typeface="Spectral"/>
                <a:sym typeface="Spectral"/>
              </a:defRPr>
            </a:lvl5pPr>
            <a:lvl6pPr marL="2743200" lvl="5" indent="-317500">
              <a:lnSpc>
                <a:spcPct val="100000"/>
              </a:lnSpc>
              <a:spcBef>
                <a:spcPts val="0"/>
              </a:spcBef>
              <a:spcAft>
                <a:spcPts val="0"/>
              </a:spcAft>
              <a:buClr>
                <a:schemeClr val="dk1"/>
              </a:buClr>
              <a:buSzPts val="1400"/>
              <a:buFont typeface="Spectral"/>
              <a:buChar char="■"/>
              <a:defRPr>
                <a:solidFill>
                  <a:schemeClr val="dk1"/>
                </a:solidFill>
                <a:latin typeface="Spectral"/>
                <a:ea typeface="Spectral"/>
                <a:cs typeface="Spectral"/>
                <a:sym typeface="Spectral"/>
              </a:defRPr>
            </a:lvl6pPr>
            <a:lvl7pPr marL="3200400" lvl="6" indent="-317500">
              <a:lnSpc>
                <a:spcPct val="100000"/>
              </a:lnSpc>
              <a:spcBef>
                <a:spcPts val="0"/>
              </a:spcBef>
              <a:spcAft>
                <a:spcPts val="0"/>
              </a:spcAft>
              <a:buClr>
                <a:schemeClr val="dk1"/>
              </a:buClr>
              <a:buSzPts val="1400"/>
              <a:buFont typeface="Spectral"/>
              <a:buChar char="●"/>
              <a:defRPr>
                <a:solidFill>
                  <a:schemeClr val="dk1"/>
                </a:solidFill>
                <a:latin typeface="Spectral"/>
                <a:ea typeface="Spectral"/>
                <a:cs typeface="Spectral"/>
                <a:sym typeface="Spectral"/>
              </a:defRPr>
            </a:lvl7pPr>
            <a:lvl8pPr marL="3657600" lvl="7" indent="-317500">
              <a:lnSpc>
                <a:spcPct val="100000"/>
              </a:lnSpc>
              <a:spcBef>
                <a:spcPts val="0"/>
              </a:spcBef>
              <a:spcAft>
                <a:spcPts val="0"/>
              </a:spcAft>
              <a:buClr>
                <a:schemeClr val="dk1"/>
              </a:buClr>
              <a:buSzPts val="1400"/>
              <a:buFont typeface="Spectral"/>
              <a:buChar char="○"/>
              <a:defRPr>
                <a:solidFill>
                  <a:schemeClr val="dk1"/>
                </a:solidFill>
                <a:latin typeface="Spectral"/>
                <a:ea typeface="Spectral"/>
                <a:cs typeface="Spectral"/>
                <a:sym typeface="Spectral"/>
              </a:defRPr>
            </a:lvl8pPr>
            <a:lvl9pPr marL="4114800" lvl="8" indent="-317500">
              <a:lnSpc>
                <a:spcPct val="100000"/>
              </a:lnSpc>
              <a:spcBef>
                <a:spcPts val="0"/>
              </a:spcBef>
              <a:spcAft>
                <a:spcPts val="0"/>
              </a:spcAft>
              <a:buClr>
                <a:schemeClr val="dk1"/>
              </a:buClr>
              <a:buSzPts val="1400"/>
              <a:buFont typeface="Spectral"/>
              <a:buChar char="■"/>
              <a:defRPr>
                <a:solidFill>
                  <a:schemeClr val="dk1"/>
                </a:solidFill>
                <a:latin typeface="Spectral"/>
                <a:ea typeface="Spectral"/>
                <a:cs typeface="Spectral"/>
                <a:sym typeface="Spectral"/>
              </a:defRPr>
            </a:lvl9pPr>
          </a:lstStyle>
          <a:p>
            <a:endParaRPr/>
          </a:p>
        </p:txBody>
      </p:sp>
    </p:spTree>
    <p:extLst>
      <p:ext uri="{BB962C8B-B14F-4D97-AF65-F5344CB8AC3E}">
        <p14:creationId xmlns:p14="http://schemas.microsoft.com/office/powerpoint/2010/main" val="2329314620"/>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7" r:id="rId4"/>
    <p:sldLayoutId id="2147483668" r:id="rId5"/>
    <p:sldLayoutId id="2147483671" r:id="rId6"/>
    <p:sldLayoutId id="2147483672" r:id="rId7"/>
    <p:sldLayoutId id="2147483675" r:id="rId8"/>
    <p:sldLayoutId id="2147483676"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1554BB-812D-4631-B3E9-9B5E2ED0C4CF}"/>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0B4EF92-EBC8-4F88-A382-569F0D3A0DE7}"/>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5FDFB6-E2FF-491D-B0B2-727EE8981795}"/>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B6C5958B-FD71-488F-B66A-09F8133AB5B0}" type="datetimeFigureOut">
              <a:rPr lang="en-US" smtClean="0">
                <a:solidFill>
                  <a:prstClr val="black">
                    <a:tint val="75000"/>
                  </a:prstClr>
                </a:solidFill>
              </a:rPr>
              <a:pPr defTabSz="1371600"/>
              <a:t>9/26/2023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B16332F-DAB3-4388-A5A0-DFC2DFF3C914}"/>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EE5DE4B-AE17-4852-9628-5351426FAC8E}"/>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1BD8274C-EDA0-4537-ACA2-FD8CA990E635}"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327569038"/>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3.xml"/><Relationship Id="rId11" Type="http://schemas.openxmlformats.org/officeDocument/2006/relationships/image" Target="../media/image16.png"/><Relationship Id="rId10" Type="http://schemas.openxmlformats.org/officeDocument/2006/relationships/image" Target="../media/image15.png"/><Relationship Id="rId4" Type="http://schemas.openxmlformats.org/officeDocument/2006/relationships/image" Target="../media/image3.png"/><Relationship Id="rId9" Type="http://schemas.openxmlformats.org/officeDocument/2006/relationships/image" Target="../media/image6.sv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7.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59"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3.xml"/><Relationship Id="rId58" Type="http://schemas.openxmlformats.org/officeDocument/2006/relationships/image" Target="NULL"/><Relationship Id="rId60" Type="http://schemas.openxmlformats.org/officeDocument/2006/relationships/image" Target="../media/image28.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13" Type="http://schemas.openxmlformats.org/officeDocument/2006/relationships/image" Target="../media/image20.svg"/><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4.xml"/><Relationship Id="rId5" Type="http://schemas.openxmlformats.org/officeDocument/2006/relationships/image" Target="../media/image6.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13" Type="http://schemas.openxmlformats.org/officeDocument/2006/relationships/image" Target="../media/image20.svg"/><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4.xml"/><Relationship Id="rId5" Type="http://schemas.openxmlformats.org/officeDocument/2006/relationships/image" Target="../media/image6.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3" Type="http://schemas.microsoft.com/office/2007/relationships/hdphoto" Target="../media/hdphoto3.wdp"/><Relationship Id="rId3" Type="http://schemas.openxmlformats.org/officeDocument/2006/relationships/image" Target="../media/image3.png"/><Relationship Id="rId12"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13.xml"/><Relationship Id="rId11" Type="http://schemas.microsoft.com/office/2007/relationships/hdphoto" Target="../media/hdphoto1.wdp"/><Relationship Id="rId10" Type="http://schemas.openxmlformats.org/officeDocument/2006/relationships/image" Target="../media/image9.png"/><Relationship Id="rId9" Type="http://schemas.openxmlformats.org/officeDocument/2006/relationships/image" Target="../media/image6.svg"/></Relationships>
</file>

<file path=ppt/slides/_rels/slide19.xml.rels><?xml version="1.0" encoding="UTF-8" standalone="yes"?>
<Relationships xmlns="http://schemas.openxmlformats.org/package/2006/relationships"><Relationship Id="rId13" Type="http://schemas.openxmlformats.org/officeDocument/2006/relationships/image" Target="../media/image36.png"/><Relationship Id="rId3" Type="http://schemas.openxmlformats.org/officeDocument/2006/relationships/image" Target="../media/image3.png"/><Relationship Id="rId12"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13.xml"/><Relationship Id="rId11" Type="http://schemas.openxmlformats.org/officeDocument/2006/relationships/image" Target="../media/image34.png"/><Relationship Id="rId10" Type="http://schemas.openxmlformats.org/officeDocument/2006/relationships/image" Target="../media/image33.png"/><Relationship Id="rId9" Type="http://schemas.openxmlformats.org/officeDocument/2006/relationships/image" Target="../media/image6.svg"/></Relationships>
</file>

<file path=ppt/slides/_rels/slide2.xml.rels><?xml version="1.0" encoding="UTF-8" standalone="yes"?>
<Relationships xmlns="http://schemas.openxmlformats.org/package/2006/relationships"><Relationship Id="rId13" Type="http://schemas.openxmlformats.org/officeDocument/2006/relationships/image" Target="../media/image20.svg"/><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4.xml"/><Relationship Id="rId14" Type="http://schemas.openxmlformats.org/officeDocument/2006/relationships/image" Target="../media/image7.png"/></Relationships>
</file>

<file path=ppt/slides/_rels/slide20.xml.rels><?xml version="1.0" encoding="UTF-8" standalone="yes"?>
<Relationships xmlns="http://schemas.openxmlformats.org/package/2006/relationships"><Relationship Id="rId13" Type="http://schemas.openxmlformats.org/officeDocument/2006/relationships/image" Target="../media/image39.png"/><Relationship Id="rId3" Type="http://schemas.openxmlformats.org/officeDocument/2006/relationships/image" Target="../media/image3.png"/><Relationship Id="rId12"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13.xml"/><Relationship Id="rId11" Type="http://schemas.openxmlformats.org/officeDocument/2006/relationships/image" Target="../media/image37.png"/><Relationship Id="rId10" Type="http://schemas.openxmlformats.org/officeDocument/2006/relationships/image" Target="../media/image33.png"/><Relationship Id="rId9" Type="http://schemas.openxmlformats.org/officeDocument/2006/relationships/image" Target="../media/image6.sv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NULL"/><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17.xml"/><Relationship Id="rId5" Type="http://schemas.microsoft.com/office/2007/relationships/hdphoto" Target="../media/hdphoto4.wdp"/><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12" Type="http://schemas.microsoft.com/office/2007/relationships/hdphoto" Target="../media/hdphoto5.wdp"/><Relationship Id="rId2" Type="http://schemas.openxmlformats.org/officeDocument/2006/relationships/notesSlide" Target="../notesSlides/notesSlide21.xml"/><Relationship Id="rId1" Type="http://schemas.openxmlformats.org/officeDocument/2006/relationships/slideLayout" Target="../slideLayouts/slideLayout13.xml"/><Relationship Id="rId11" Type="http://schemas.openxmlformats.org/officeDocument/2006/relationships/image" Target="../media/image43.png"/><Relationship Id="rId10" Type="http://schemas.openxmlformats.org/officeDocument/2006/relationships/image" Target="../media/image42.png"/><Relationship Id="rId9" Type="http://schemas.openxmlformats.org/officeDocument/2006/relationships/image" Target="../media/image6.sv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13.xml"/><Relationship Id="rId5" Type="http://schemas.microsoft.com/office/2007/relationships/hdphoto" Target="../media/hdphoto6.wdp"/><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13.xml"/><Relationship Id="rId5" Type="http://schemas.openxmlformats.org/officeDocument/2006/relationships/image" Target="../media/image49.png"/><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13.xml"/><Relationship Id="rId5" Type="http://schemas.openxmlformats.org/officeDocument/2006/relationships/image" Target="../media/image51.png"/><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3" Type="http://schemas.openxmlformats.org/officeDocument/2006/relationships/image" Target="../media/image20.svg"/><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0.sv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3.png"/><Relationship Id="rId7" Type="http://schemas.microsoft.com/office/2007/relationships/hdphoto" Target="../media/hdphoto7.wdp"/><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image" Target="../media/image54.png"/><Relationship Id="rId5" Type="http://schemas.microsoft.com/office/2007/relationships/hdphoto" Target="../media/hdphoto1.wdp"/><Relationship Id="rId10" Type="http://schemas.openxmlformats.org/officeDocument/2006/relationships/image" Target="../media/image57.png"/><Relationship Id="rId4" Type="http://schemas.openxmlformats.org/officeDocument/2006/relationships/image" Target="../media/image9.png"/><Relationship Id="rId9" Type="http://schemas.openxmlformats.org/officeDocument/2006/relationships/image" Target="../media/image56.png"/></Relationships>
</file>

<file path=ppt/slides/_rels/slide3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microsoft.com/office/2007/relationships/hdphoto" Target="../media/hdphoto7.wdp"/><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image" Target="../media/image54.png"/><Relationship Id="rId5" Type="http://schemas.microsoft.com/office/2007/relationships/hdphoto" Target="../media/hdphoto1.wdp"/><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image" Target="../media/image59.png"/><Relationship Id="rId5" Type="http://schemas.microsoft.com/office/2007/relationships/hdphoto" Target="../media/hdphoto7.wdp"/><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NULL"/><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2.xml"/><Relationship Id="rId1" Type="http://schemas.openxmlformats.org/officeDocument/2006/relationships/slideLayout" Target="../slideLayouts/slideLayout13.xml"/><Relationship Id="rId5" Type="http://schemas.microsoft.com/office/2007/relationships/hdphoto" Target="../media/hdphoto8.wdp"/><Relationship Id="rId4" Type="http://schemas.openxmlformats.org/officeDocument/2006/relationships/image" Target="../media/image61.png"/></Relationships>
</file>

<file path=ppt/slides/_rels/slide35.xml.rels><?xml version="1.0" encoding="UTF-8" standalone="yes"?>
<Relationships xmlns="http://schemas.openxmlformats.org/package/2006/relationships"><Relationship Id="rId13" Type="http://schemas.openxmlformats.org/officeDocument/2006/relationships/image" Target="../media/image20.svg"/><Relationship Id="rId3" Type="http://schemas.openxmlformats.org/officeDocument/2006/relationships/image" Target="../media/image6.png"/><Relationship Id="rId2" Type="http://schemas.openxmlformats.org/officeDocument/2006/relationships/notesSlide" Target="../notesSlides/notesSlide33.xml"/><Relationship Id="rId1" Type="http://schemas.openxmlformats.org/officeDocument/2006/relationships/slideLayout" Target="../slideLayouts/slideLayout14.xml"/><Relationship Id="rId15" Type="http://schemas.openxmlformats.org/officeDocument/2006/relationships/image" Target="../media/image63.png"/><Relationship Id="rId14" Type="http://schemas.openxmlformats.org/officeDocument/2006/relationships/image" Target="../media/image62.png"/></Relationships>
</file>

<file path=ppt/slides/_rels/slide36.xml.rels><?xml version="1.0" encoding="UTF-8" standalone="yes"?>
<Relationships xmlns="http://schemas.openxmlformats.org/package/2006/relationships"><Relationship Id="rId13" Type="http://schemas.openxmlformats.org/officeDocument/2006/relationships/image" Target="../media/image20.svg"/><Relationship Id="rId3"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14.xml"/><Relationship Id="rId15" Type="http://schemas.openxmlformats.org/officeDocument/2006/relationships/image" Target="../media/image64.png"/><Relationship Id="rId14" Type="http://schemas.openxmlformats.org/officeDocument/2006/relationships/image" Target="../media/image62.png"/></Relationships>
</file>

<file path=ppt/slides/_rels/slide37.xml.rels><?xml version="1.0" encoding="UTF-8" standalone="yes"?>
<Relationships xmlns="http://schemas.openxmlformats.org/package/2006/relationships"><Relationship Id="rId13" Type="http://schemas.openxmlformats.org/officeDocument/2006/relationships/image" Target="../media/image20.svg"/><Relationship Id="rId3" Type="http://schemas.openxmlformats.org/officeDocument/2006/relationships/image" Target="../media/image6.png"/><Relationship Id="rId2" Type="http://schemas.openxmlformats.org/officeDocument/2006/relationships/notesSlide" Target="../notesSlides/notesSlide35.xml"/><Relationship Id="rId16" Type="http://schemas.microsoft.com/office/2007/relationships/hdphoto" Target="../media/hdphoto9.wdp"/><Relationship Id="rId1" Type="http://schemas.openxmlformats.org/officeDocument/2006/relationships/slideLayout" Target="../slideLayouts/slideLayout14.xml"/><Relationship Id="rId15" Type="http://schemas.openxmlformats.org/officeDocument/2006/relationships/image" Target="../media/image66.png"/><Relationship Id="rId14" Type="http://schemas.openxmlformats.org/officeDocument/2006/relationships/image" Target="../media/image65.png"/></Relationships>
</file>

<file path=ppt/slides/_rels/slide38.xml.rels><?xml version="1.0" encoding="UTF-8" standalone="yes"?>
<Relationships xmlns="http://schemas.openxmlformats.org/package/2006/relationships"><Relationship Id="rId13" Type="http://schemas.openxmlformats.org/officeDocument/2006/relationships/image" Target="../media/image20.svg"/><Relationship Id="rId3" Type="http://schemas.openxmlformats.org/officeDocument/2006/relationships/image" Target="../media/image6.png"/><Relationship Id="rId2" Type="http://schemas.openxmlformats.org/officeDocument/2006/relationships/notesSlide" Target="../notesSlides/notesSlide36.xml"/><Relationship Id="rId16" Type="http://schemas.openxmlformats.org/officeDocument/2006/relationships/image" Target="../media/image69.png"/><Relationship Id="rId1" Type="http://schemas.openxmlformats.org/officeDocument/2006/relationships/slideLayout" Target="../slideLayouts/slideLayout14.xml"/><Relationship Id="rId15" Type="http://schemas.openxmlformats.org/officeDocument/2006/relationships/image" Target="../media/image68.png"/><Relationship Id="rId14" Type="http://schemas.openxmlformats.org/officeDocument/2006/relationships/image" Target="../media/image67.png"/></Relationships>
</file>

<file path=ppt/slides/_rels/slide39.xml.rels><?xml version="1.0" encoding="UTF-8" standalone="yes"?>
<Relationships xmlns="http://schemas.openxmlformats.org/package/2006/relationships"><Relationship Id="rId13" Type="http://schemas.openxmlformats.org/officeDocument/2006/relationships/image" Target="../media/image20.svg"/><Relationship Id="rId3" Type="http://schemas.openxmlformats.org/officeDocument/2006/relationships/image" Target="../media/image6.png"/><Relationship Id="rId2" Type="http://schemas.openxmlformats.org/officeDocument/2006/relationships/notesSlide" Target="../notesSlides/notesSlide37.xml"/><Relationship Id="rId16" Type="http://schemas.openxmlformats.org/officeDocument/2006/relationships/image" Target="../media/image71.png"/><Relationship Id="rId1" Type="http://schemas.openxmlformats.org/officeDocument/2006/relationships/slideLayout" Target="../slideLayouts/slideLayout14.xml"/><Relationship Id="rId15" Type="http://schemas.openxmlformats.org/officeDocument/2006/relationships/image" Target="../media/image70.png"/><Relationship Id="rId14" Type="http://schemas.openxmlformats.org/officeDocument/2006/relationships/image" Target="../media/image69.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sv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13" Type="http://schemas.openxmlformats.org/officeDocument/2006/relationships/image" Target="../media/image20.svg"/><Relationship Id="rId3" Type="http://schemas.openxmlformats.org/officeDocument/2006/relationships/image" Target="../media/image6.png"/><Relationship Id="rId2" Type="http://schemas.openxmlformats.org/officeDocument/2006/relationships/notesSlide" Target="../notesSlides/notesSlide38.xml"/><Relationship Id="rId1" Type="http://schemas.openxmlformats.org/officeDocument/2006/relationships/slideLayout" Target="../slideLayouts/slideLayout14.xml"/><Relationship Id="rId15" Type="http://schemas.openxmlformats.org/officeDocument/2006/relationships/image" Target="../media/image72.png"/><Relationship Id="rId14" Type="http://schemas.openxmlformats.org/officeDocument/2006/relationships/image" Target="../media/image69.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8" Type="http://schemas.openxmlformats.org/officeDocument/2006/relationships/image" Target="../media/image77.gif"/><Relationship Id="rId3" Type="http://schemas.openxmlformats.org/officeDocument/2006/relationships/slideLayout" Target="../slideLayouts/slideLayout21.xml"/><Relationship Id="rId7" Type="http://schemas.openxmlformats.org/officeDocument/2006/relationships/image" Target="../media/image76.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 Id="rId9" Type="http://schemas.openxmlformats.org/officeDocument/2006/relationships/image" Target="../media/image78.png"/></Relationships>
</file>

<file path=ppt/slides/_rels/slide43.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40.xml"/><Relationship Id="rId1" Type="http://schemas.openxmlformats.org/officeDocument/2006/relationships/slideLayout" Target="../slideLayouts/slideLayout22.xml"/><Relationship Id="rId6" Type="http://schemas.openxmlformats.org/officeDocument/2006/relationships/image" Target="../media/image81.png"/><Relationship Id="rId5" Type="http://schemas.openxmlformats.org/officeDocument/2006/relationships/slide" Target="slide1.xml"/><Relationship Id="rId4" Type="http://schemas.openxmlformats.org/officeDocument/2006/relationships/image" Target="../media/image80.png"/></Relationships>
</file>

<file path=ppt/slides/_rels/slide44.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41.xml"/><Relationship Id="rId1" Type="http://schemas.openxmlformats.org/officeDocument/2006/relationships/slideLayout" Target="../slideLayouts/slideLayout22.xml"/><Relationship Id="rId6" Type="http://schemas.openxmlformats.org/officeDocument/2006/relationships/image" Target="../media/image81.png"/><Relationship Id="rId5" Type="http://schemas.openxmlformats.org/officeDocument/2006/relationships/slide" Target="slide1.xml"/><Relationship Id="rId4" Type="http://schemas.openxmlformats.org/officeDocument/2006/relationships/image" Target="../media/image80.png"/></Relationships>
</file>

<file path=ppt/slides/_rels/slide45.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42.xml"/><Relationship Id="rId1" Type="http://schemas.openxmlformats.org/officeDocument/2006/relationships/slideLayout" Target="../slideLayouts/slideLayout22.xml"/><Relationship Id="rId6" Type="http://schemas.openxmlformats.org/officeDocument/2006/relationships/image" Target="../media/image82.png"/><Relationship Id="rId5" Type="http://schemas.openxmlformats.org/officeDocument/2006/relationships/slide" Target="slide1.xml"/><Relationship Id="rId4" Type="http://schemas.openxmlformats.org/officeDocument/2006/relationships/image" Target="../media/image80.png"/></Relationships>
</file>

<file path=ppt/slides/_rels/slide46.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79.jpg"/><Relationship Id="rId7" Type="http://schemas.openxmlformats.org/officeDocument/2006/relationships/image" Target="../media/image85.png"/><Relationship Id="rId2" Type="http://schemas.openxmlformats.org/officeDocument/2006/relationships/notesSlide" Target="../notesSlides/notesSlide43.xml"/><Relationship Id="rId1" Type="http://schemas.openxmlformats.org/officeDocument/2006/relationships/slideLayout" Target="../slideLayouts/slideLayout22.xml"/><Relationship Id="rId6" Type="http://schemas.openxmlformats.org/officeDocument/2006/relationships/image" Target="../media/image84.png"/><Relationship Id="rId5" Type="http://schemas.openxmlformats.org/officeDocument/2006/relationships/image" Target="../media/image83.png"/><Relationship Id="rId10" Type="http://schemas.openxmlformats.org/officeDocument/2006/relationships/image" Target="../media/image82.png"/><Relationship Id="rId4" Type="http://schemas.openxmlformats.org/officeDocument/2006/relationships/image" Target="../media/image80.png"/><Relationship Id="rId9" Type="http://schemas.openxmlformats.org/officeDocument/2006/relationships/slide" Target="slide1.xml"/></Relationships>
</file>

<file path=ppt/slides/_rels/slide47.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44.xml"/><Relationship Id="rId1" Type="http://schemas.openxmlformats.org/officeDocument/2006/relationships/slideLayout" Target="../slideLayouts/slideLayout22.xml"/><Relationship Id="rId6" Type="http://schemas.openxmlformats.org/officeDocument/2006/relationships/image" Target="../media/image82.png"/><Relationship Id="rId5" Type="http://schemas.openxmlformats.org/officeDocument/2006/relationships/slide" Target="slide1.xml"/><Relationship Id="rId4" Type="http://schemas.openxmlformats.org/officeDocument/2006/relationships/image" Target="../media/image80.png"/></Relationships>
</file>

<file path=ppt/slides/_rels/slide48.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22.xml"/></Relationships>
</file>

<file path=ppt/slides/_rels/slide49.xml.rels><?xml version="1.0" encoding="UTF-8" standalone="yes"?>
<Relationships xmlns="http://schemas.openxmlformats.org/package/2006/relationships"><Relationship Id="rId3" Type="http://schemas.openxmlformats.org/officeDocument/2006/relationships/image" Target="../media/image730.png"/><Relationship Id="rId2" Type="http://schemas.openxmlformats.org/officeDocument/2006/relationships/notesSlide" Target="../notesSlides/notesSlide45.xml"/><Relationship Id="rId1" Type="http://schemas.openxmlformats.org/officeDocument/2006/relationships/slideLayout" Target="../slideLayouts/slideLayout13.xml"/><Relationship Id="rId5" Type="http://schemas.openxmlformats.org/officeDocument/2006/relationships/image" Target="../media/image88.png"/><Relationship Id="rId4" Type="http://schemas.openxmlformats.org/officeDocument/2006/relationships/image" Target="../media/image8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760.png"/><Relationship Id="rId2" Type="http://schemas.openxmlformats.org/officeDocument/2006/relationships/notesSlide" Target="../notesSlides/notesSlide46.xml"/><Relationship Id="rId1" Type="http://schemas.openxmlformats.org/officeDocument/2006/relationships/slideLayout" Target="../slideLayouts/slideLayout13.xml"/><Relationship Id="rId5" Type="http://schemas.openxmlformats.org/officeDocument/2006/relationships/image" Target="../media/image88.png"/><Relationship Id="rId4" Type="http://schemas.openxmlformats.org/officeDocument/2006/relationships/image" Target="../media/image87.png"/></Relationships>
</file>

<file path=ppt/slides/_rels/slide5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7.xml"/><Relationship Id="rId1" Type="http://schemas.openxmlformats.org/officeDocument/2006/relationships/slideLayout" Target="../slideLayouts/slideLayout13.xml"/><Relationship Id="rId5" Type="http://schemas.openxmlformats.org/officeDocument/2006/relationships/image" Target="../media/image88.png"/><Relationship Id="rId4" Type="http://schemas.openxmlformats.org/officeDocument/2006/relationships/image" Target="../media/image87.png"/></Relationships>
</file>

<file path=ppt/slides/_rels/slide5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8.xml"/><Relationship Id="rId1" Type="http://schemas.openxmlformats.org/officeDocument/2006/relationships/slideLayout" Target="../slideLayouts/slideLayout13.xml"/><Relationship Id="rId5" Type="http://schemas.openxmlformats.org/officeDocument/2006/relationships/image" Target="../media/image88.png"/><Relationship Id="rId4" Type="http://schemas.openxmlformats.org/officeDocument/2006/relationships/image" Target="../media/image87.png"/></Relationships>
</file>

<file path=ppt/slides/_rels/slide5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9.xml"/><Relationship Id="rId1" Type="http://schemas.openxmlformats.org/officeDocument/2006/relationships/slideLayout" Target="../slideLayouts/slideLayout13.xml"/><Relationship Id="rId5" Type="http://schemas.openxmlformats.org/officeDocument/2006/relationships/image" Target="../media/image92.png"/><Relationship Id="rId4" Type="http://schemas.openxmlformats.org/officeDocument/2006/relationships/image" Target="../media/image91.png"/></Relationships>
</file>

<file path=ppt/slides/_rels/slide5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0.xml"/><Relationship Id="rId1" Type="http://schemas.openxmlformats.org/officeDocument/2006/relationships/slideLayout" Target="../slideLayouts/slideLayout13.xml"/><Relationship Id="rId4" Type="http://schemas.openxmlformats.org/officeDocument/2006/relationships/image" Target="../media/image94.png"/></Relationships>
</file>

<file path=ppt/slides/_rels/slide5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1.xml"/><Relationship Id="rId1" Type="http://schemas.openxmlformats.org/officeDocument/2006/relationships/slideLayout" Target="../slideLayouts/slideLayout13.xml"/><Relationship Id="rId4" Type="http://schemas.openxmlformats.org/officeDocument/2006/relationships/image" Target="../media/image95.png"/></Relationships>
</file>

<file path=ppt/slides/_rels/slide56.xml.rels><?xml version="1.0" encoding="UTF-8" standalone="yes"?>
<Relationships xmlns="http://schemas.openxmlformats.org/package/2006/relationships"><Relationship Id="rId13" Type="http://schemas.openxmlformats.org/officeDocument/2006/relationships/image" Target="../media/image20.svg"/><Relationship Id="rId3" Type="http://schemas.openxmlformats.org/officeDocument/2006/relationships/image" Target="../media/image6.png"/><Relationship Id="rId2" Type="http://schemas.openxmlformats.org/officeDocument/2006/relationships/notesSlide" Target="../notesSlides/notesSlide52.xml"/><Relationship Id="rId1" Type="http://schemas.openxmlformats.org/officeDocument/2006/relationships/slideLayout" Target="../slideLayouts/slideLayout14.xml"/><Relationship Id="rId15" Type="http://schemas.microsoft.com/office/2007/relationships/hdphoto" Target="../media/hdphoto10.wdp"/><Relationship Id="rId14" Type="http://schemas.openxmlformats.org/officeDocument/2006/relationships/image" Target="../media/image96.png"/></Relationships>
</file>

<file path=ppt/slides/_rels/slide57.xml.rels><?xml version="1.0" encoding="UTF-8" standalone="yes"?>
<Relationships xmlns="http://schemas.openxmlformats.org/package/2006/relationships"><Relationship Id="rId13" Type="http://schemas.openxmlformats.org/officeDocument/2006/relationships/image" Target="../media/image20.svg"/><Relationship Id="rId3" Type="http://schemas.openxmlformats.org/officeDocument/2006/relationships/image" Target="../media/image6.png"/><Relationship Id="rId2" Type="http://schemas.openxmlformats.org/officeDocument/2006/relationships/notesSlide" Target="../notesSlides/notesSlide53.xml"/><Relationship Id="rId1" Type="http://schemas.openxmlformats.org/officeDocument/2006/relationships/slideLayout" Target="../slideLayouts/slideLayout14.xml"/><Relationship Id="rId15" Type="http://schemas.openxmlformats.org/officeDocument/2006/relationships/image" Target="../media/image98.png"/><Relationship Id="rId14" Type="http://schemas.openxmlformats.org/officeDocument/2006/relationships/image" Target="../media/image97.png"/></Relationships>
</file>

<file path=ppt/slides/_rels/slide58.xml.rels><?xml version="1.0" encoding="UTF-8" standalone="yes"?>
<Relationships xmlns="http://schemas.openxmlformats.org/package/2006/relationships"><Relationship Id="rId13" Type="http://schemas.openxmlformats.org/officeDocument/2006/relationships/image" Target="../media/image20.svg"/><Relationship Id="rId3" Type="http://schemas.openxmlformats.org/officeDocument/2006/relationships/image" Target="../media/image6.png"/><Relationship Id="rId2" Type="http://schemas.openxmlformats.org/officeDocument/2006/relationships/notesSlide" Target="../notesSlides/notesSlide54.xml"/><Relationship Id="rId1" Type="http://schemas.openxmlformats.org/officeDocument/2006/relationships/slideLayout" Target="../slideLayouts/slideLayout14.xml"/><Relationship Id="rId15" Type="http://schemas.openxmlformats.org/officeDocument/2006/relationships/image" Target="../media/image100.png"/><Relationship Id="rId14" Type="http://schemas.openxmlformats.org/officeDocument/2006/relationships/image" Target="../media/image99.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7"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101.png"/><Relationship Id="rId25" Type="http://schemas.openxmlformats.org/officeDocument/2006/relationships/image" Target="NULL"/><Relationship Id="rId2" Type="http://schemas.openxmlformats.org/officeDocument/2006/relationships/notesSlide" Target="../notesSlides/notesSlide56.xml"/><Relationship Id="rId1" Type="http://schemas.openxmlformats.org/officeDocument/2006/relationships/slideLayout" Target="../slideLayouts/slideLayout13.xml"/><Relationship Id="rId4" Type="http://schemas.openxmlformats.org/officeDocument/2006/relationships/image" Target="../media/image102.png"/></Relationships>
</file>

<file path=ppt/slides/_rels/slide61.xml.rels><?xml version="1.0" encoding="UTF-8" standalone="yes"?>
<Relationships xmlns="http://schemas.openxmlformats.org/package/2006/relationships"><Relationship Id="rId3" Type="http://schemas.openxmlformats.org/officeDocument/2006/relationships/image" Target="../media/image103.png"/><Relationship Id="rId25" Type="http://schemas.openxmlformats.org/officeDocument/2006/relationships/image" Target="NULL"/><Relationship Id="rId2" Type="http://schemas.openxmlformats.org/officeDocument/2006/relationships/notesSlide" Target="../notesSlides/notesSlide57.xml"/><Relationship Id="rId1" Type="http://schemas.openxmlformats.org/officeDocument/2006/relationships/slideLayout" Target="../slideLayouts/slideLayout13.xml"/><Relationship Id="rId6" Type="http://schemas.openxmlformats.org/officeDocument/2006/relationships/image" Target="../media/image102.png"/><Relationship Id="rId5" Type="http://schemas.openxmlformats.org/officeDocument/2006/relationships/image" Target="../media/image104.png"/><Relationship Id="rId4" Type="http://schemas.microsoft.com/office/2007/relationships/hdphoto" Target="../media/hdphoto11.wdp"/></Relationships>
</file>

<file path=ppt/slides/_rels/slide62.xml.rels><?xml version="1.0" encoding="UTF-8" standalone="yes"?>
<Relationships xmlns="http://schemas.openxmlformats.org/package/2006/relationships"><Relationship Id="rId26" Type="http://schemas.openxmlformats.org/officeDocument/2006/relationships/image" Target="../media/image103.png"/><Relationship Id="rId3" Type="http://schemas.openxmlformats.org/officeDocument/2006/relationships/image" Target="../media/image105.png"/><Relationship Id="rId25" Type="http://schemas.openxmlformats.org/officeDocument/2006/relationships/image" Target="NULL"/><Relationship Id="rId2" Type="http://schemas.openxmlformats.org/officeDocument/2006/relationships/notesSlide" Target="../notesSlides/notesSlide58.xml"/><Relationship Id="rId1" Type="http://schemas.openxmlformats.org/officeDocument/2006/relationships/slideLayout" Target="../slideLayouts/slideLayout13.xml"/><Relationship Id="rId4" Type="http://schemas.openxmlformats.org/officeDocument/2006/relationships/image" Target="../media/image102.png"/><Relationship Id="rId27" Type="http://schemas.microsoft.com/office/2007/relationships/hdphoto" Target="../media/hdphoto11.wdp"/></Relationships>
</file>

<file path=ppt/slides/_rels/slide63.xml.rels><?xml version="1.0" encoding="UTF-8" standalone="yes"?>
<Relationships xmlns="http://schemas.openxmlformats.org/package/2006/relationships"><Relationship Id="rId3" Type="http://schemas.openxmlformats.org/officeDocument/2006/relationships/image" Target="../media/image106.png"/><Relationship Id="rId25" Type="http://schemas.openxmlformats.org/officeDocument/2006/relationships/image" Target="NULL"/><Relationship Id="rId2" Type="http://schemas.openxmlformats.org/officeDocument/2006/relationships/notesSlide" Target="../notesSlides/notesSlide59.xml"/><Relationship Id="rId1" Type="http://schemas.openxmlformats.org/officeDocument/2006/relationships/slideLayout" Target="../slideLayouts/slideLayout13.xml"/><Relationship Id="rId6" Type="http://schemas.openxmlformats.org/officeDocument/2006/relationships/image" Target="../media/image102.png"/><Relationship Id="rId5" Type="http://schemas.microsoft.com/office/2007/relationships/hdphoto" Target="../media/hdphoto11.wdp"/><Relationship Id="rId4" Type="http://schemas.openxmlformats.org/officeDocument/2006/relationships/image" Target="../media/image103.png"/></Relationships>
</file>

<file path=ppt/slides/_rels/slide64.xml.rels><?xml version="1.0" encoding="UTF-8" standalone="yes"?>
<Relationships xmlns="http://schemas.openxmlformats.org/package/2006/relationships"><Relationship Id="rId26" Type="http://schemas.openxmlformats.org/officeDocument/2006/relationships/image" Target="../media/image103.png"/><Relationship Id="rId3" Type="http://schemas.openxmlformats.org/officeDocument/2006/relationships/image" Target="../media/image102.png"/><Relationship Id="rId25" Type="http://schemas.openxmlformats.org/officeDocument/2006/relationships/image" Target="NULL"/><Relationship Id="rId2" Type="http://schemas.openxmlformats.org/officeDocument/2006/relationships/notesSlide" Target="../notesSlides/notesSlide60.xml"/><Relationship Id="rId1" Type="http://schemas.openxmlformats.org/officeDocument/2006/relationships/slideLayout" Target="../slideLayouts/slideLayout13.xml"/><Relationship Id="rId28" Type="http://schemas.openxmlformats.org/officeDocument/2006/relationships/image" Target="../media/image107.png"/><Relationship Id="rId27" Type="http://schemas.microsoft.com/office/2007/relationships/hdphoto" Target="../media/hdphoto11.wdp"/></Relationships>
</file>

<file path=ppt/slides/_rels/slide65.xml.rels><?xml version="1.0" encoding="UTF-8" standalone="yes"?>
<Relationships xmlns="http://schemas.openxmlformats.org/package/2006/relationships"><Relationship Id="rId3" Type="http://schemas.openxmlformats.org/officeDocument/2006/relationships/image" Target="../media/image960.png"/><Relationship Id="rId2" Type="http://schemas.openxmlformats.org/officeDocument/2006/relationships/notesSlide" Target="../notesSlides/notesSlide61.xml"/><Relationship Id="rId1" Type="http://schemas.openxmlformats.org/officeDocument/2006/relationships/slideLayout" Target="../slideLayouts/slideLayout13.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970.png"/></Relationships>
</file>

<file path=ppt/slides/_rels/slide6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62.xml"/><Relationship Id="rId1" Type="http://schemas.openxmlformats.org/officeDocument/2006/relationships/slideLayout" Target="../slideLayouts/slideLayout13.xml"/><Relationship Id="rId4" Type="http://schemas.openxmlformats.org/officeDocument/2006/relationships/image" Target="../media/image1000.png"/></Relationships>
</file>

<file path=ppt/slides/_rels/slide6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63.xml"/><Relationship Id="rId1" Type="http://schemas.openxmlformats.org/officeDocument/2006/relationships/slideLayout" Target="../slideLayouts/slideLayout13.xml"/><Relationship Id="rId5" Type="http://schemas.microsoft.com/office/2007/relationships/hdphoto" Target="../media/hdphoto12.wdp"/><Relationship Id="rId4" Type="http://schemas.openxmlformats.org/officeDocument/2006/relationships/image" Target="../media/image111.png"/></Relationships>
</file>

<file path=ppt/slides/_rels/slide68.xml.rels><?xml version="1.0" encoding="UTF-8" standalone="yes"?>
<Relationships xmlns="http://schemas.openxmlformats.org/package/2006/relationships"><Relationship Id="rId3" Type="http://schemas.openxmlformats.org/officeDocument/2006/relationships/image" Target="../media/image1030.png"/><Relationship Id="rId2" Type="http://schemas.openxmlformats.org/officeDocument/2006/relationships/notesSlide" Target="../notesSlides/notesSlide64.xml"/><Relationship Id="rId1" Type="http://schemas.openxmlformats.org/officeDocument/2006/relationships/slideLayout" Target="../slideLayouts/slideLayout13.xml"/><Relationship Id="rId4" Type="http://schemas.openxmlformats.org/officeDocument/2006/relationships/image" Target="../media/image112.png"/></Relationships>
</file>

<file path=ppt/slides/_rels/slide6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65.xml"/><Relationship Id="rId1" Type="http://schemas.openxmlformats.org/officeDocument/2006/relationships/slideLayout" Target="../slideLayouts/slideLayout13.xml"/><Relationship Id="rId4" Type="http://schemas.openxmlformats.org/officeDocument/2006/relationships/image" Target="../media/image112.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NULL"/><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3.xml"/><Relationship Id="rId10" Type="http://schemas.openxmlformats.org/officeDocument/2006/relationships/image" Target="../media/image12.emf"/><Relationship Id="rId9" Type="http://schemas.openxmlformats.org/officeDocument/2006/relationships/image" Target="../media/image6.svg"/></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1.png"/><Relationship Id="rId7" Type="http://schemas.openxmlformats.org/officeDocument/2006/relationships/image" Target="NULL"/><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8EF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178438">
            <a:off x="-1805623" y="-1727736"/>
            <a:ext cx="11825386" cy="11189772"/>
          </a:xfrm>
          <a:prstGeom prst="rect">
            <a:avLst/>
          </a:prstGeom>
        </p:spPr>
      </p:pic>
      <p:pic>
        <p:nvPicPr>
          <p:cNvPr id="3" name="Picture 3"/>
          <p:cNvPicPr>
            <a:picLocks noChangeAspect="1"/>
          </p:cNvPicPr>
          <p:nvPr/>
        </p:nvPicPr>
        <p:blipFill>
          <a:blip r:embed="rId2">
            <a:alphaModFix amt="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178438">
            <a:off x="13092856" y="1818646"/>
            <a:ext cx="11825386" cy="11189772"/>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04800" y="4381500"/>
            <a:ext cx="5567510" cy="5630857"/>
          </a:xfrm>
          <a:prstGeom prst="rect">
            <a:avLst/>
          </a:prstGeom>
        </p:spPr>
      </p:pic>
      <p:pic>
        <p:nvPicPr>
          <p:cNvPr id="5" name="Picture 5"/>
          <p:cNvPicPr>
            <a:picLocks noChangeAspect="1"/>
          </p:cNvPicPr>
          <p:nvPr/>
        </p:nvPicPr>
        <p:blipFill>
          <a:blip r:embed="rId6">
            <a:alphaModFix amt="50000"/>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3715469" y="5676900"/>
            <a:ext cx="4528782" cy="4489155"/>
          </a:xfrm>
          <a:prstGeom prst="rect">
            <a:avLst/>
          </a:prstGeom>
        </p:spPr>
      </p:pic>
      <p:pic>
        <p:nvPicPr>
          <p:cNvPr id="6" name="Picture 6"/>
          <p:cNvPicPr>
            <a:picLocks noChangeAspect="1"/>
          </p:cNvPicPr>
          <p:nvPr/>
        </p:nvPicPr>
        <p:blipFill>
          <a:blip r:embed="rId8">
            <a:alphaModFix amt="65000"/>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063013">
            <a:off x="906872" y="691173"/>
            <a:ext cx="1335021" cy="1660990"/>
          </a:xfrm>
          <a:prstGeom prst="rect">
            <a:avLst/>
          </a:prstGeom>
        </p:spPr>
      </p:pic>
      <p:pic>
        <p:nvPicPr>
          <p:cNvPr id="7" name="Picture 7"/>
          <p:cNvPicPr>
            <a:picLocks noChangeAspect="1"/>
          </p:cNvPicPr>
          <p:nvPr/>
        </p:nvPicPr>
        <p:blipFill>
          <a:blip r:embed="rId10">
            <a:alphaModFix amt="1500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flipV="1">
            <a:off x="16720146" y="-58418"/>
            <a:ext cx="3135707" cy="2931886"/>
          </a:xfrm>
          <a:prstGeom prst="rect">
            <a:avLst/>
          </a:prstGeom>
        </p:spPr>
      </p:pic>
      <p:pic>
        <p:nvPicPr>
          <p:cNvPr id="8" name="Picture 8"/>
          <p:cNvPicPr>
            <a:picLocks noChangeAspect="1"/>
          </p:cNvPicPr>
          <p:nvPr/>
        </p:nvPicPr>
        <p:blipFill>
          <a:blip r:embed="rId10">
            <a:alphaModFix amt="1500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flipH="1" flipV="1">
            <a:off x="-2438244" y="5143500"/>
            <a:ext cx="4400856" cy="4114800"/>
          </a:xfrm>
          <a:prstGeom prst="rect">
            <a:avLst/>
          </a:prstGeom>
        </p:spPr>
      </p:pic>
      <p:sp>
        <p:nvSpPr>
          <p:cNvPr id="12" name="Rectangle 11"/>
          <p:cNvSpPr/>
          <p:nvPr/>
        </p:nvSpPr>
        <p:spPr>
          <a:xfrm>
            <a:off x="4343400" y="1610038"/>
            <a:ext cx="10653878" cy="5286062"/>
          </a:xfrm>
          <a:prstGeom prst="rect">
            <a:avLst/>
          </a:prstGeom>
        </p:spPr>
        <p:txBody>
          <a:bodyPr wrap="none">
            <a:spAutoFit/>
          </a:bodyPr>
          <a:lstStyle/>
          <a:p>
            <a:pPr lvl="0" algn="ctr">
              <a:lnSpc>
                <a:spcPct val="150000"/>
              </a:lnSpc>
            </a:pPr>
            <a:r>
              <a:rPr lang="en-US" sz="7500" b="1" dirty="0">
                <a:solidFill>
                  <a:schemeClr val="tx2">
                    <a:lumMod val="75000"/>
                  </a:schemeClr>
                </a:solidFill>
                <a:latin typeface="Arial" panose="020B0604020202020204" pitchFamily="34" charset="0"/>
                <a:cs typeface="Arial" panose="020B0604020202020204" pitchFamily="34" charset="0"/>
                <a:sym typeface="Anton"/>
              </a:rPr>
              <a:t>CHÀO MỪNG CÁC EM </a:t>
            </a:r>
            <a:endParaRPr lang="en-US" sz="7500" b="1" dirty="0" smtClean="0">
              <a:solidFill>
                <a:schemeClr val="tx2">
                  <a:lumMod val="75000"/>
                </a:schemeClr>
              </a:solidFill>
              <a:latin typeface="Arial" panose="020B0604020202020204" pitchFamily="34" charset="0"/>
              <a:cs typeface="Arial" panose="020B0604020202020204" pitchFamily="34" charset="0"/>
              <a:sym typeface="Anton"/>
            </a:endParaRPr>
          </a:p>
          <a:p>
            <a:pPr lvl="0" algn="ctr">
              <a:lnSpc>
                <a:spcPct val="150000"/>
              </a:lnSpc>
            </a:pPr>
            <a:r>
              <a:rPr lang="en-US" sz="7500" b="1" dirty="0" smtClean="0">
                <a:solidFill>
                  <a:schemeClr val="tx2">
                    <a:lumMod val="75000"/>
                  </a:schemeClr>
                </a:solidFill>
                <a:latin typeface="Arial" panose="020B0604020202020204" pitchFamily="34" charset="0"/>
                <a:cs typeface="Arial" panose="020B0604020202020204" pitchFamily="34" charset="0"/>
                <a:sym typeface="Anton"/>
              </a:rPr>
              <a:t>ĐẾN </a:t>
            </a:r>
            <a:r>
              <a:rPr lang="en-US" sz="7500" b="1" dirty="0">
                <a:solidFill>
                  <a:schemeClr val="tx2">
                    <a:lumMod val="75000"/>
                  </a:schemeClr>
                </a:solidFill>
                <a:latin typeface="Arial" panose="020B0604020202020204" pitchFamily="34" charset="0"/>
                <a:cs typeface="Arial" panose="020B0604020202020204" pitchFamily="34" charset="0"/>
                <a:sym typeface="Anton"/>
              </a:rPr>
              <a:t>VỚI TIẾT HỌC </a:t>
            </a:r>
            <a:endParaRPr lang="en-US" sz="7500" b="1" dirty="0" smtClean="0">
              <a:solidFill>
                <a:schemeClr val="tx2">
                  <a:lumMod val="75000"/>
                </a:schemeClr>
              </a:solidFill>
              <a:latin typeface="Arial" panose="020B0604020202020204" pitchFamily="34" charset="0"/>
              <a:cs typeface="Arial" panose="020B0604020202020204" pitchFamily="34" charset="0"/>
              <a:sym typeface="Anton"/>
            </a:endParaRPr>
          </a:p>
          <a:p>
            <a:pPr lvl="0" algn="ctr">
              <a:lnSpc>
                <a:spcPct val="150000"/>
              </a:lnSpc>
            </a:pPr>
            <a:r>
              <a:rPr lang="en-US" sz="7500" b="1" dirty="0" smtClean="0">
                <a:solidFill>
                  <a:schemeClr val="tx2">
                    <a:lumMod val="75000"/>
                  </a:schemeClr>
                </a:solidFill>
                <a:latin typeface="Arial" panose="020B0604020202020204" pitchFamily="34" charset="0"/>
                <a:cs typeface="Arial" panose="020B0604020202020204" pitchFamily="34" charset="0"/>
                <a:sym typeface="Anton"/>
              </a:rPr>
              <a:t>HÔM NAY!</a:t>
            </a:r>
            <a:endParaRPr lang="en-US" sz="7500" dirty="0">
              <a:solidFill>
                <a:schemeClr val="tx2">
                  <a:lumMod val="75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accent4"/>
        </a:solidFill>
        <a:effectLst/>
      </p:bgPr>
    </p:bg>
    <p:spTree>
      <p:nvGrpSpPr>
        <p:cNvPr id="1" name="Shape 2106"/>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9" name="TextBox 18"/>
              <p:cNvSpPr txBox="1"/>
              <p:nvPr/>
            </p:nvSpPr>
            <p:spPr>
              <a:xfrm>
                <a:off x="1219200" y="602887"/>
                <a:ext cx="8200856" cy="3266535"/>
              </a:xfrm>
              <a:prstGeom prst="rect">
                <a:avLst/>
              </a:prstGeom>
              <a:noFill/>
            </p:spPr>
            <p:txBody>
              <a:bodyPr wrap="square" rtlCol="0">
                <a:spAutoFit/>
              </a:bodyPr>
              <a:lstStyle/>
              <a:p>
                <a:pPr marL="571500" indent="-571500">
                  <a:lnSpc>
                    <a:spcPct val="170000"/>
                  </a:lnSpc>
                  <a:spcBef>
                    <a:spcPts val="600"/>
                  </a:spcBef>
                  <a:spcAft>
                    <a:spcPts val="600"/>
                  </a:spcAft>
                  <a:buFont typeface="Wingdings" panose="05000000000000000000" pitchFamily="2" charset="2"/>
                  <a:buChar char="§"/>
                </a:pPr>
                <a:r>
                  <a:rPr lang="en-US" sz="4000" dirty="0" smtClean="0">
                    <a:solidFill>
                      <a:srgbClr val="000000"/>
                    </a:solidFill>
                    <a:ea typeface="Arial" panose="020B0604020202020204" pitchFamily="34" charset="0"/>
                    <a:cs typeface="Times New Roman" panose="02020603050405020304" pitchFamily="18" charset="0"/>
                  </a:rPr>
                  <a:t>Hình thang cân ABCD với hai đáy là AB và CD (Hình 3a) có </a:t>
                </a:r>
              </a:p>
              <a:p>
                <a:pPr algn="ctr">
                  <a:lnSpc>
                    <a:spcPct val="170000"/>
                  </a:lnSpc>
                  <a:spcBef>
                    <a:spcPts val="600"/>
                  </a:spcBef>
                  <a:spcAft>
                    <a:spcPts val="600"/>
                  </a:spcAft>
                </a:pPr>
                <a14:m>
                  <m:oMath xmlns:m="http://schemas.openxmlformats.org/officeDocument/2006/math">
                    <m:acc>
                      <m:accPr>
                        <m:chr m:val="̂"/>
                        <m:ctrlPr>
                          <a:rPr lang="en-US" sz="4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40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A</m:t>
                        </m:r>
                      </m:e>
                    </m:acc>
                    <m:r>
                      <a:rPr lang="en-US" sz="40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40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B</m:t>
                        </m:r>
                      </m:e>
                    </m:acc>
                  </m:oMath>
                </a14:m>
                <a:r>
                  <a:rPr lang="en-US" sz="4000" dirty="0">
                    <a:solidFill>
                      <a:srgbClr val="000000"/>
                    </a:solidFill>
                    <a:effectLst/>
                    <a:ea typeface="Arial" panose="020B0604020202020204" pitchFamily="34" charset="0"/>
                    <a:cs typeface="Times New Roman" panose="02020603050405020304" pitchFamily="18" charset="0"/>
                  </a:rPr>
                  <a:t>; </a:t>
                </a:r>
                <a14:m>
                  <m:oMath xmlns:m="http://schemas.openxmlformats.org/officeDocument/2006/math">
                    <m:acc>
                      <m:accPr>
                        <m:chr m:val="̂"/>
                        <m:ctrlPr>
                          <a:rPr lang="en-US" sz="4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40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C</m:t>
                        </m:r>
                      </m:e>
                    </m:acc>
                    <m:r>
                      <a:rPr lang="en-US" sz="40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40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D</m:t>
                        </m:r>
                      </m:e>
                    </m:acc>
                  </m:oMath>
                </a14:m>
                <a:endParaRPr lang="en-US" sz="4000" dirty="0">
                  <a:solidFill>
                    <a:srgbClr val="000000"/>
                  </a:solidFill>
                  <a:effectLst/>
                  <a:ea typeface="Arial" panose="020B0604020202020204" pitchFamily="34" charset="0"/>
                  <a:cs typeface="Times New Roman" panose="02020603050405020304" pitchFamily="18" charset="0"/>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1219200" y="602887"/>
                <a:ext cx="8200856" cy="3266535"/>
              </a:xfrm>
              <a:prstGeom prst="rect">
                <a:avLst/>
              </a:prstGeom>
              <a:blipFill rotWithShape="0">
                <a:blip r:embed="rId3"/>
                <a:stretch>
                  <a:fillRect l="-2379" b="-7090"/>
                </a:stretch>
              </a:blipFill>
            </p:spPr>
            <p:txBody>
              <a:bodyPr/>
              <a:lstStyle/>
              <a:p>
                <a:r>
                  <a:rPr lang="en-US">
                    <a:noFill/>
                  </a:rPr>
                  <a:t> </a:t>
                </a:r>
              </a:p>
            </p:txBody>
          </p:sp>
        </mc:Fallback>
      </mc:AlternateContent>
      <p:pic>
        <p:nvPicPr>
          <p:cNvPr id="25" name="Picture 5"/>
          <p:cNvPicPr>
            <a:picLocks noChangeAspect="1"/>
          </p:cNvPicPr>
          <p:nvPr/>
        </p:nvPicPr>
        <p:blipFill>
          <a:blip r:embed="rId4">
            <a:alphaModFix amt="50000"/>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194661" flipH="1">
            <a:off x="-340318" y="3283515"/>
            <a:ext cx="1642494" cy="1628122"/>
          </a:xfrm>
          <a:prstGeom prst="rect">
            <a:avLst/>
          </a:prstGeom>
        </p:spPr>
      </p:pic>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896600" y="495300"/>
            <a:ext cx="5781796" cy="3409777"/>
          </a:xfrm>
          <a:prstGeom prst="rect">
            <a:avLst/>
          </a:prstGeom>
        </p:spPr>
      </p:pic>
      <p:sp>
        <p:nvSpPr>
          <p:cNvPr id="12" name="Google Shape;2255;p39"/>
          <p:cNvSpPr/>
          <p:nvPr/>
        </p:nvSpPr>
        <p:spPr>
          <a:xfrm>
            <a:off x="17056689" y="445665"/>
            <a:ext cx="676800" cy="662400"/>
          </a:xfrm>
          <a:prstGeom prst="star4">
            <a:avLst>
              <a:gd name="adj" fmla="val 12500"/>
            </a:avLst>
          </a:prstGeom>
          <a:solidFill>
            <a:schemeClr val="accent1"/>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a:lnSpc>
                <a:spcPct val="170000"/>
              </a:lnSpc>
              <a:spcBef>
                <a:spcPts val="600"/>
              </a:spcBef>
              <a:spcAft>
                <a:spcPts val="600"/>
              </a:spcAft>
              <a:buClr>
                <a:srgbClr val="000000"/>
              </a:buClr>
              <a:buFont typeface="Arial"/>
              <a:buNone/>
              <a:defRPr/>
            </a:pPr>
            <a:endParaRPr sz="2800" kern="0">
              <a:solidFill>
                <a:srgbClr val="000000"/>
              </a:solidFill>
              <a:cs typeface="Arial"/>
              <a:sym typeface="Arial"/>
            </a:endParaRPr>
          </a:p>
        </p:txBody>
      </p:sp>
      <p:sp>
        <p:nvSpPr>
          <p:cNvPr id="13" name="Google Shape;2256;p39"/>
          <p:cNvSpPr/>
          <p:nvPr/>
        </p:nvSpPr>
        <p:spPr>
          <a:xfrm>
            <a:off x="17373065" y="-42111"/>
            <a:ext cx="926605" cy="975551"/>
          </a:xfrm>
          <a:prstGeom prst="star4">
            <a:avLst>
              <a:gd name="adj" fmla="val 12500"/>
            </a:avLst>
          </a:prstGeom>
          <a:solidFill>
            <a:schemeClr val="lt2"/>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a:lnSpc>
                <a:spcPct val="170000"/>
              </a:lnSpc>
              <a:spcBef>
                <a:spcPts val="600"/>
              </a:spcBef>
              <a:spcAft>
                <a:spcPts val="600"/>
              </a:spcAft>
              <a:buClr>
                <a:srgbClr val="000000"/>
              </a:buClr>
              <a:buFont typeface="Arial"/>
              <a:buNone/>
              <a:defRPr/>
            </a:pPr>
            <a:endParaRPr sz="2800" kern="0">
              <a:solidFill>
                <a:srgbClr val="000000"/>
              </a:solidFill>
              <a:cs typeface="Arial"/>
              <a:sym typeface="Arial"/>
            </a:endParaRPr>
          </a:p>
        </p:txBody>
      </p:sp>
      <p:sp>
        <p:nvSpPr>
          <p:cNvPr id="20" name="TextBox 19"/>
          <p:cNvSpPr txBox="1"/>
          <p:nvPr/>
        </p:nvSpPr>
        <p:spPr>
          <a:xfrm>
            <a:off x="1219200" y="4991100"/>
            <a:ext cx="8200856" cy="3086807"/>
          </a:xfrm>
          <a:prstGeom prst="rect">
            <a:avLst/>
          </a:prstGeom>
          <a:noFill/>
        </p:spPr>
        <p:txBody>
          <a:bodyPr wrap="square" rtlCol="0">
            <a:spAutoFit/>
          </a:bodyPr>
          <a:lstStyle/>
          <a:p>
            <a:pPr marL="571500" indent="-571500">
              <a:lnSpc>
                <a:spcPct val="170000"/>
              </a:lnSpc>
              <a:spcBef>
                <a:spcPts val="600"/>
              </a:spcBef>
              <a:spcAft>
                <a:spcPts val="600"/>
              </a:spcAft>
              <a:buFont typeface="Wingdings" panose="05000000000000000000" pitchFamily="2" charset="2"/>
              <a:buChar char="§"/>
            </a:pPr>
            <a:r>
              <a:rPr lang="vi-VN" sz="4000" dirty="0">
                <a:solidFill>
                  <a:srgbClr val="000000"/>
                </a:solidFill>
                <a:ea typeface="Arial" panose="020B0604020202020204" pitchFamily="34" charset="0"/>
                <a:cs typeface="Times New Roman" panose="02020603050405020304" pitchFamily="18" charset="0"/>
              </a:rPr>
              <a:t>Hình thang có một góc vuông được gọi là hình thang vuông (Hình 3b).</a:t>
            </a:r>
            <a:endParaRPr lang="en-US" sz="4000" dirty="0">
              <a:solidFill>
                <a:srgbClr val="000000"/>
              </a:solidFill>
              <a:effectLst/>
              <a:ea typeface="Arial" panose="020B0604020202020204" pitchFamily="34" charset="0"/>
              <a:cs typeface="Times New Roman" panose="02020603050405020304" pitchFamily="18" charset="0"/>
            </a:endParaRPr>
          </a:p>
        </p:txBody>
      </p:sp>
      <p:pic>
        <p:nvPicPr>
          <p:cNvPr id="4" name="Picture 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896600" y="5142659"/>
            <a:ext cx="5875361" cy="3706321"/>
          </a:xfrm>
          <a:prstGeom prst="rect">
            <a:avLst/>
          </a:prstGeom>
        </p:spPr>
      </p:pic>
      <p:sp>
        <p:nvSpPr>
          <p:cNvPr id="5" name="Rectangle 4"/>
          <p:cNvSpPr/>
          <p:nvPr/>
        </p:nvSpPr>
        <p:spPr>
          <a:xfrm>
            <a:off x="-152400" y="9405654"/>
            <a:ext cx="19431000" cy="1981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9286239"/>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anim calcmode="lin" valueType="num">
                                      <p:cBhvr>
                                        <p:cTn id="16" dur="500" fill="hold"/>
                                        <p:tgtEl>
                                          <p:spTgt spid="20"/>
                                        </p:tgtEl>
                                        <p:attrNameLst>
                                          <p:attrName>ppt_x</p:attrName>
                                        </p:attrNameLst>
                                      </p:cBhvr>
                                      <p:tavLst>
                                        <p:tav tm="0">
                                          <p:val>
                                            <p:strVal val="#ppt_x"/>
                                          </p:val>
                                        </p:tav>
                                        <p:tav tm="100000">
                                          <p:val>
                                            <p:strVal val="#ppt_x"/>
                                          </p:val>
                                        </p:tav>
                                      </p:tavLst>
                                    </p:anim>
                                    <p:anim calcmode="lin" valueType="num">
                                      <p:cBhvr>
                                        <p:cTn id="17" dur="500" fill="hold"/>
                                        <p:tgtEl>
                                          <p:spTgt spid="20"/>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anim calcmode="lin" valueType="num">
                                      <p:cBhvr>
                                        <p:cTn id="21" dur="500" fill="hold"/>
                                        <p:tgtEl>
                                          <p:spTgt spid="4"/>
                                        </p:tgtEl>
                                        <p:attrNameLst>
                                          <p:attrName>ppt_x</p:attrName>
                                        </p:attrNameLst>
                                      </p:cBhvr>
                                      <p:tavLst>
                                        <p:tav tm="0">
                                          <p:val>
                                            <p:strVal val="#ppt_x"/>
                                          </p:val>
                                        </p:tav>
                                        <p:tav tm="100000">
                                          <p:val>
                                            <p:strVal val="#ppt_x"/>
                                          </p:val>
                                        </p:tav>
                                      </p:tavLst>
                                    </p:anim>
                                    <p:anim calcmode="lin" valueType="num">
                                      <p:cBhvr>
                                        <p:cTn id="22"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29"/>
        <p:cNvGrpSpPr/>
        <p:nvPr/>
      </p:nvGrpSpPr>
      <p:grpSpPr>
        <a:xfrm>
          <a:off x="0" y="0"/>
          <a:ext cx="0" cy="0"/>
          <a:chOff x="0" y="0"/>
          <a:chExt cx="0" cy="0"/>
        </a:xfrm>
      </p:grpSpPr>
      <p:sp>
        <p:nvSpPr>
          <p:cNvPr id="2231" name="Google Shape;2231;p39"/>
          <p:cNvSpPr/>
          <p:nvPr/>
        </p:nvSpPr>
        <p:spPr>
          <a:xfrm>
            <a:off x="123723" y="108141"/>
            <a:ext cx="18025525" cy="10064559"/>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45" name="Google Shape;2256;p39"/>
          <p:cNvSpPr/>
          <p:nvPr/>
        </p:nvSpPr>
        <p:spPr>
          <a:xfrm>
            <a:off x="17381786" y="9491601"/>
            <a:ext cx="567440" cy="552305"/>
          </a:xfrm>
          <a:prstGeom prst="star4">
            <a:avLst>
              <a:gd name="adj" fmla="val 12500"/>
            </a:avLst>
          </a:prstGeom>
          <a:solidFill>
            <a:schemeClr val="lt2"/>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47" name="Google Shape;2363;p41"/>
          <p:cNvSpPr/>
          <p:nvPr/>
        </p:nvSpPr>
        <p:spPr>
          <a:xfrm flipH="1">
            <a:off x="-34564" y="669610"/>
            <a:ext cx="676800" cy="651600"/>
          </a:xfrm>
          <a:prstGeom prst="star4">
            <a:avLst>
              <a:gd name="adj" fmla="val 12500"/>
            </a:avLst>
          </a:prstGeom>
          <a:solidFill>
            <a:schemeClr val="dk2"/>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grpSp>
        <p:nvGrpSpPr>
          <p:cNvPr id="48" name="Google Shape;2364;p41"/>
          <p:cNvGrpSpPr/>
          <p:nvPr/>
        </p:nvGrpSpPr>
        <p:grpSpPr>
          <a:xfrm>
            <a:off x="16919041" y="2011473"/>
            <a:ext cx="1279134" cy="497170"/>
            <a:chOff x="5601427" y="4269892"/>
            <a:chExt cx="869375" cy="325800"/>
          </a:xfrm>
        </p:grpSpPr>
        <p:sp>
          <p:nvSpPr>
            <p:cNvPr id="49" name="Google Shape;2365;p41"/>
            <p:cNvSpPr/>
            <p:nvPr/>
          </p:nvSpPr>
          <p:spPr>
            <a:xfrm flipH="1">
              <a:off x="6132402" y="4269892"/>
              <a:ext cx="338400" cy="325800"/>
            </a:xfrm>
            <a:prstGeom prst="star4">
              <a:avLst>
                <a:gd name="adj" fmla="val 12500"/>
              </a:avLst>
            </a:prstGeom>
            <a:solidFill>
              <a:schemeClr val="accent1"/>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50" name="Google Shape;2366;p41"/>
            <p:cNvSpPr/>
            <p:nvPr/>
          </p:nvSpPr>
          <p:spPr>
            <a:xfrm flipH="1">
              <a:off x="5601427" y="4312642"/>
              <a:ext cx="246900" cy="240300"/>
            </a:xfrm>
            <a:prstGeom prst="star4">
              <a:avLst>
                <a:gd name="adj" fmla="val 12500"/>
              </a:avLst>
            </a:prstGeom>
            <a:solidFill>
              <a:schemeClr val="lt1"/>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grpSp>
      <p:sp>
        <p:nvSpPr>
          <p:cNvPr id="22" name="Oval Callout 21"/>
          <p:cNvSpPr/>
          <p:nvPr/>
        </p:nvSpPr>
        <p:spPr>
          <a:xfrm>
            <a:off x="8260185" y="3414506"/>
            <a:ext cx="1752600" cy="863426"/>
          </a:xfrm>
          <a:prstGeom prst="wedgeEllipseCallout">
            <a:avLst/>
          </a:prstGeom>
          <a:solidFill>
            <a:schemeClr val="accent1">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smtClean="0">
                <a:solidFill>
                  <a:schemeClr val="accent3"/>
                </a:solidFill>
              </a:rPr>
              <a:t>Giải</a:t>
            </a:r>
            <a:endParaRPr lang="en-US" sz="4000" b="1" dirty="0">
              <a:solidFill>
                <a:schemeClr val="accent3"/>
              </a:solidFill>
            </a:endParaRPr>
          </a:p>
        </p:txBody>
      </p:sp>
      <mc:AlternateContent xmlns:mc="http://schemas.openxmlformats.org/markup-compatibility/2006" xmlns:a14="http://schemas.microsoft.com/office/drawing/2010/main">
        <mc:Choice Requires="a14">
          <p:sp>
            <p:nvSpPr>
              <p:cNvPr id="2" name="Rectangle 1"/>
              <p:cNvSpPr/>
              <p:nvPr/>
            </p:nvSpPr>
            <p:spPr>
              <a:xfrm>
                <a:off x="912411" y="419100"/>
                <a:ext cx="16461189" cy="2893293"/>
              </a:xfrm>
              <a:prstGeom prst="rect">
                <a:avLst/>
              </a:prstGeom>
            </p:spPr>
            <p:txBody>
              <a:bodyPr wrap="square">
                <a:spAutoFit/>
              </a:bodyPr>
              <a:lstStyle/>
              <a:p>
                <a:pPr algn="just">
                  <a:lnSpc>
                    <a:spcPct val="150000"/>
                  </a:lnSpc>
                </a:pPr>
                <a:r>
                  <a:rPr lang="nl-NL" sz="4000" b="1" dirty="0" smtClean="0">
                    <a:solidFill>
                      <a:prstClr val="black"/>
                    </a:solidFill>
                    <a:ea typeface="Times New Roman" panose="02020603050405020304" pitchFamily="18" charset="0"/>
                    <a:cs typeface="Arial" panose="020B0604020202020204" pitchFamily="34" charset="0"/>
                    <a:sym typeface="Merriweather"/>
                  </a:rPr>
                  <a:t>Ví dụ </a:t>
                </a:r>
                <a:r>
                  <a:rPr lang="en-US" sz="4000" b="1" dirty="0" smtClean="0">
                    <a:solidFill>
                      <a:prstClr val="black"/>
                    </a:solidFill>
                    <a:ea typeface="Times New Roman" panose="02020603050405020304" pitchFamily="18" charset="0"/>
                    <a:cs typeface="Arial" panose="020B0604020202020204" pitchFamily="34" charset="0"/>
                    <a:sym typeface="Merriweather"/>
                  </a:rPr>
                  <a:t>1</a:t>
                </a:r>
                <a:r>
                  <a:rPr lang="nl-NL" sz="4000" b="1" dirty="0" smtClean="0">
                    <a:solidFill>
                      <a:prstClr val="black"/>
                    </a:solidFill>
                    <a:ea typeface="Times New Roman" panose="02020603050405020304" pitchFamily="18" charset="0"/>
                    <a:cs typeface="Arial" panose="020B0604020202020204" pitchFamily="34" charset="0"/>
                    <a:sym typeface="Merriweather"/>
                  </a:rPr>
                  <a:t>: </a:t>
                </a:r>
                <a:r>
                  <a:rPr lang="en-US" sz="4000" dirty="0" smtClean="0">
                    <a:solidFill>
                      <a:schemeClr val="bg1">
                        <a:lumMod val="10000"/>
                      </a:schemeClr>
                    </a:solidFill>
                    <a:ea typeface="Calibri" panose="020F0502020204030204" pitchFamily="34" charset="0"/>
                    <a:cs typeface="Times New Roman" panose="02020603050405020304" pitchFamily="18" charset="0"/>
                  </a:rPr>
                  <a:t>Tìm các góc chưa biết của hình thang ABCD có hai đáy là AB và CD trong các trường hợp sau:</a:t>
                </a:r>
              </a:p>
              <a:p>
                <a:pPr algn="just">
                  <a:lnSpc>
                    <a:spcPct val="150000"/>
                  </a:lnSpc>
                </a:pPr>
                <a:r>
                  <a:rPr lang="en-US" sz="4000" dirty="0">
                    <a:solidFill>
                      <a:schemeClr val="bg1">
                        <a:lumMod val="10000"/>
                      </a:schemeClr>
                    </a:solidFill>
                    <a:effectLst/>
                    <a:ea typeface="Calibri" panose="020F0502020204030204" pitchFamily="34" charset="0"/>
                    <a:cs typeface="Times New Roman" panose="02020603050405020304" pitchFamily="18" charset="0"/>
                  </a:rPr>
                  <a:t> </a:t>
                </a:r>
                <a:r>
                  <a:rPr lang="en-US" sz="4000" dirty="0" smtClean="0">
                    <a:solidFill>
                      <a:schemeClr val="bg1">
                        <a:lumMod val="10000"/>
                      </a:schemeClr>
                    </a:solidFill>
                    <a:effectLst/>
                    <a:ea typeface="Calibri" panose="020F0502020204030204" pitchFamily="34" charset="0"/>
                    <a:cs typeface="Times New Roman" panose="02020603050405020304" pitchFamily="18" charset="0"/>
                  </a:rPr>
                  <a:t>                 a) </a:t>
                </a:r>
                <a14:m>
                  <m:oMath xmlns:m="http://schemas.openxmlformats.org/officeDocument/2006/math">
                    <m:acc>
                      <m:accPr>
                        <m:chr m:val="̂"/>
                        <m:ctrlPr>
                          <a:rPr lang="en-US" sz="4000" i="1" smtClean="0">
                            <a:solidFill>
                              <a:schemeClr val="bg1">
                                <a:lumMod val="10000"/>
                              </a:schemeClr>
                            </a:solidFill>
                            <a:effectLst/>
                            <a:latin typeface="Cambria Math" panose="02040503050406030204" pitchFamily="18" charset="0"/>
                            <a:cs typeface="Times New Roman" panose="02020603050405020304" pitchFamily="18" charset="0"/>
                          </a:rPr>
                        </m:ctrlPr>
                      </m:accPr>
                      <m:e>
                        <m:r>
                          <m:rPr>
                            <m:sty m:val="p"/>
                          </m:rPr>
                          <a:rPr lang="en-US" sz="4000" b="0" i="0" smtClean="0">
                            <a:solidFill>
                              <a:schemeClr val="bg1">
                                <a:lumMod val="10000"/>
                              </a:schemeClr>
                            </a:solidFill>
                            <a:effectLst/>
                            <a:latin typeface="Cambria Math" panose="02040503050406030204" pitchFamily="18" charset="0"/>
                            <a:cs typeface="Times New Roman" panose="02020603050405020304" pitchFamily="18" charset="0"/>
                          </a:rPr>
                          <m:t>A</m:t>
                        </m:r>
                      </m:e>
                    </m:acc>
                    <m:r>
                      <a:rPr lang="en-US" sz="4000" b="0" i="0" smtClean="0">
                        <a:solidFill>
                          <a:schemeClr val="bg1">
                            <a:lumMod val="10000"/>
                          </a:schemeClr>
                        </a:solidFill>
                        <a:effectLst/>
                        <a:latin typeface="Cambria Math" panose="02040503050406030204" pitchFamily="18" charset="0"/>
                        <a:cs typeface="Times New Roman" panose="02020603050405020304" pitchFamily="18" charset="0"/>
                      </a:rPr>
                      <m:t>=90</m:t>
                    </m:r>
                    <m:r>
                      <a:rPr lang="en-US" sz="4000" b="0" i="0" smtClean="0">
                        <a:solidFill>
                          <a:schemeClr val="bg1">
                            <a:lumMod val="10000"/>
                          </a:schemeClr>
                        </a:solidFill>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4000" dirty="0" smtClean="0">
                    <a:solidFill>
                      <a:schemeClr val="bg1">
                        <a:lumMod val="10000"/>
                      </a:schemeClr>
                    </a:solidFill>
                    <a:effectLst/>
                    <a:ea typeface="Calibri" panose="020F0502020204030204" pitchFamily="34" charset="0"/>
                    <a:cs typeface="Times New Roman" panose="02020603050405020304" pitchFamily="18" charset="0"/>
                  </a:rPr>
                  <a:t> và </a:t>
                </a:r>
                <a14:m>
                  <m:oMath xmlns:m="http://schemas.openxmlformats.org/officeDocument/2006/math">
                    <m:acc>
                      <m:accPr>
                        <m:chr m:val="̂"/>
                        <m:ctrlPr>
                          <a:rPr lang="en-US" sz="4000" i="1">
                            <a:solidFill>
                              <a:schemeClr val="bg1">
                                <a:lumMod val="10000"/>
                              </a:schemeClr>
                            </a:solidFill>
                            <a:latin typeface="Cambria Math" panose="02040503050406030204" pitchFamily="18" charset="0"/>
                            <a:cs typeface="Times New Roman" panose="02020603050405020304" pitchFamily="18" charset="0"/>
                          </a:rPr>
                        </m:ctrlPr>
                      </m:accPr>
                      <m:e>
                        <m:r>
                          <m:rPr>
                            <m:sty m:val="p"/>
                          </m:rPr>
                          <a:rPr lang="en-US" sz="4000" b="0" i="0" smtClean="0">
                            <a:solidFill>
                              <a:schemeClr val="bg1">
                                <a:lumMod val="10000"/>
                              </a:schemeClr>
                            </a:solidFill>
                            <a:latin typeface="Cambria Math" panose="02040503050406030204" pitchFamily="18" charset="0"/>
                            <a:cs typeface="Times New Roman" panose="02020603050405020304" pitchFamily="18" charset="0"/>
                          </a:rPr>
                          <m:t>B</m:t>
                        </m:r>
                      </m:e>
                    </m:acc>
                    <m:r>
                      <a:rPr lang="en-US" sz="4000" i="0">
                        <a:solidFill>
                          <a:schemeClr val="bg1">
                            <a:lumMod val="10000"/>
                          </a:schemeClr>
                        </a:solidFill>
                        <a:latin typeface="Cambria Math" panose="02040503050406030204" pitchFamily="18" charset="0"/>
                        <a:cs typeface="Times New Roman" panose="02020603050405020304" pitchFamily="18" charset="0"/>
                      </a:rPr>
                      <m:t>=</m:t>
                    </m:r>
                    <m:r>
                      <a:rPr lang="en-US" sz="4000" b="0" i="0" smtClean="0">
                        <a:solidFill>
                          <a:schemeClr val="bg1">
                            <a:lumMod val="10000"/>
                          </a:schemeClr>
                        </a:solidFill>
                        <a:latin typeface="Cambria Math" panose="02040503050406030204" pitchFamily="18" charset="0"/>
                        <a:cs typeface="Times New Roman" panose="02020603050405020304" pitchFamily="18" charset="0"/>
                      </a:rPr>
                      <m:t>4</m:t>
                    </m:r>
                    <m:r>
                      <a:rPr lang="en-US" sz="4000" i="0">
                        <a:solidFill>
                          <a:schemeClr val="bg1">
                            <a:lumMod val="10000"/>
                          </a:schemeClr>
                        </a:solidFill>
                        <a:latin typeface="Cambria Math" panose="02040503050406030204" pitchFamily="18" charset="0"/>
                        <a:cs typeface="Times New Roman" panose="02020603050405020304" pitchFamily="18" charset="0"/>
                      </a:rPr>
                      <m:t>0</m:t>
                    </m:r>
                    <m:r>
                      <a:rPr lang="en-US" sz="4000" i="0">
                        <a:solidFill>
                          <a:schemeClr val="bg1">
                            <a:lumMod val="10000"/>
                          </a:schemeClr>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4000" dirty="0">
                    <a:solidFill>
                      <a:schemeClr val="bg1">
                        <a:lumMod val="10000"/>
                      </a:schemeClr>
                    </a:solidFill>
                    <a:ea typeface="Calibri" panose="020F0502020204030204" pitchFamily="34" charset="0"/>
                    <a:cs typeface="Times New Roman" panose="02020603050405020304" pitchFamily="18" charset="0"/>
                  </a:rPr>
                  <a:t> </a:t>
                </a:r>
                <a:r>
                  <a:rPr lang="en-US" sz="4000" dirty="0" smtClean="0">
                    <a:solidFill>
                      <a:schemeClr val="bg1">
                        <a:lumMod val="10000"/>
                      </a:schemeClr>
                    </a:solidFill>
                    <a:ea typeface="Calibri" panose="020F0502020204030204" pitchFamily="34" charset="0"/>
                    <a:cs typeface="Times New Roman" panose="02020603050405020304" pitchFamily="18" charset="0"/>
                  </a:rPr>
                  <a:t>                 b) </a:t>
                </a:r>
                <a14:m>
                  <m:oMath xmlns:m="http://schemas.openxmlformats.org/officeDocument/2006/math">
                    <m:acc>
                      <m:accPr>
                        <m:chr m:val="̂"/>
                        <m:ctrlPr>
                          <a:rPr lang="en-US" sz="4000" i="1">
                            <a:solidFill>
                              <a:schemeClr val="bg1">
                                <a:lumMod val="10000"/>
                              </a:schemeClr>
                            </a:solidFill>
                            <a:latin typeface="Cambria Math" panose="02040503050406030204" pitchFamily="18" charset="0"/>
                            <a:cs typeface="Times New Roman" panose="02020603050405020304" pitchFamily="18" charset="0"/>
                          </a:rPr>
                        </m:ctrlPr>
                      </m:accPr>
                      <m:e>
                        <m:r>
                          <m:rPr>
                            <m:sty m:val="p"/>
                          </m:rPr>
                          <a:rPr lang="en-US" sz="4000" b="0" i="0" smtClean="0">
                            <a:solidFill>
                              <a:schemeClr val="bg1">
                                <a:lumMod val="10000"/>
                              </a:schemeClr>
                            </a:solidFill>
                            <a:latin typeface="Cambria Math" panose="02040503050406030204" pitchFamily="18" charset="0"/>
                            <a:cs typeface="Times New Roman" panose="02020603050405020304" pitchFamily="18" charset="0"/>
                          </a:rPr>
                          <m:t>C</m:t>
                        </m:r>
                      </m:e>
                    </m:acc>
                    <m:r>
                      <a:rPr lang="en-US" sz="4000">
                        <a:solidFill>
                          <a:schemeClr val="bg1">
                            <a:lumMod val="10000"/>
                          </a:schemeClr>
                        </a:solidFill>
                        <a:latin typeface="Cambria Math" panose="02040503050406030204" pitchFamily="18" charset="0"/>
                        <a:cs typeface="Times New Roman" panose="02020603050405020304" pitchFamily="18" charset="0"/>
                      </a:rPr>
                      <m:t>=</m:t>
                    </m:r>
                    <m:acc>
                      <m:accPr>
                        <m:chr m:val="̂"/>
                        <m:ctrlPr>
                          <a:rPr lang="en-US" sz="4000" i="1">
                            <a:solidFill>
                              <a:schemeClr val="bg1">
                                <a:lumMod val="10000"/>
                              </a:schemeClr>
                            </a:solidFill>
                            <a:latin typeface="Cambria Math" panose="02040503050406030204" pitchFamily="18" charset="0"/>
                            <a:cs typeface="Times New Roman" panose="02020603050405020304" pitchFamily="18" charset="0"/>
                          </a:rPr>
                        </m:ctrlPr>
                      </m:accPr>
                      <m:e>
                        <m:r>
                          <m:rPr>
                            <m:sty m:val="p"/>
                          </m:rPr>
                          <a:rPr lang="en-US" sz="4000" b="0" i="0" smtClean="0">
                            <a:solidFill>
                              <a:schemeClr val="bg1">
                                <a:lumMod val="10000"/>
                              </a:schemeClr>
                            </a:solidFill>
                            <a:latin typeface="Cambria Math" panose="02040503050406030204" pitchFamily="18" charset="0"/>
                            <a:cs typeface="Times New Roman" panose="02020603050405020304" pitchFamily="18" charset="0"/>
                          </a:rPr>
                          <m:t>D</m:t>
                        </m:r>
                      </m:e>
                    </m:acc>
                    <m:r>
                      <a:rPr lang="en-US" sz="4000">
                        <a:solidFill>
                          <a:schemeClr val="bg1">
                            <a:lumMod val="10000"/>
                          </a:schemeClr>
                        </a:solidFill>
                        <a:latin typeface="Cambria Math" panose="02040503050406030204" pitchFamily="18" charset="0"/>
                        <a:cs typeface="Times New Roman" panose="02020603050405020304" pitchFamily="18" charset="0"/>
                      </a:rPr>
                      <m:t>=</m:t>
                    </m:r>
                    <m:r>
                      <a:rPr lang="en-US" sz="4000" b="0" i="0" smtClean="0">
                        <a:solidFill>
                          <a:schemeClr val="bg1">
                            <a:lumMod val="10000"/>
                          </a:schemeClr>
                        </a:solidFill>
                        <a:latin typeface="Cambria Math" panose="02040503050406030204" pitchFamily="18" charset="0"/>
                        <a:cs typeface="Times New Roman" panose="02020603050405020304" pitchFamily="18" charset="0"/>
                      </a:rPr>
                      <m:t>8</m:t>
                    </m:r>
                    <m:r>
                      <a:rPr lang="en-US" sz="4000">
                        <a:solidFill>
                          <a:schemeClr val="bg1">
                            <a:lumMod val="10000"/>
                          </a:schemeClr>
                        </a:solidFill>
                        <a:latin typeface="Cambria Math" panose="02040503050406030204" pitchFamily="18" charset="0"/>
                        <a:cs typeface="Times New Roman" panose="02020603050405020304" pitchFamily="18" charset="0"/>
                      </a:rPr>
                      <m:t>0</m:t>
                    </m:r>
                    <m:r>
                      <a:rPr lang="en-US" sz="4000">
                        <a:solidFill>
                          <a:schemeClr val="bg1">
                            <a:lumMod val="10000"/>
                          </a:schemeClr>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4000" dirty="0">
                    <a:solidFill>
                      <a:schemeClr val="bg1">
                        <a:lumMod val="10000"/>
                      </a:schemeClr>
                    </a:solidFill>
                    <a:ea typeface="Calibri" panose="020F0502020204030204" pitchFamily="34" charset="0"/>
                    <a:cs typeface="Times New Roman" panose="02020603050405020304" pitchFamily="18" charset="0"/>
                  </a:rPr>
                  <a:t> </a:t>
                </a:r>
                <a:endParaRPr lang="en-US" sz="4000" dirty="0">
                  <a:solidFill>
                    <a:schemeClr val="bg1">
                      <a:lumMod val="10000"/>
                    </a:schemeClr>
                  </a:solidFill>
                  <a:effectLst/>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912411" y="419100"/>
                <a:ext cx="16461189" cy="2893293"/>
              </a:xfrm>
              <a:prstGeom prst="rect">
                <a:avLst/>
              </a:prstGeom>
              <a:blipFill rotWithShape="0">
                <a:blip r:embed="rId3"/>
                <a:stretch>
                  <a:fillRect l="-1333" r="-1296" b="-40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912411" y="4553929"/>
                <a:ext cx="16461189" cy="3038139"/>
              </a:xfrm>
              <a:prstGeom prst="rect">
                <a:avLst/>
              </a:prstGeom>
            </p:spPr>
            <p:txBody>
              <a:bodyPr wrap="square">
                <a:spAutoFit/>
              </a:bodyPr>
              <a:lstStyle/>
              <a:p>
                <a:pPr>
                  <a:lnSpc>
                    <a:spcPct val="150000"/>
                  </a:lnSpc>
                  <a:spcAft>
                    <a:spcPts val="800"/>
                  </a:spcAft>
                </a:pPr>
                <a:r>
                  <a:rPr lang="en-US" sz="4000" dirty="0" smtClean="0">
                    <a:solidFill>
                      <a:srgbClr val="000000"/>
                    </a:solidFill>
                    <a:ea typeface="Arial" panose="020B0604020202020204" pitchFamily="34" charset="0"/>
                    <a:cs typeface="Times New Roman" panose="02020603050405020304" pitchFamily="18" charset="0"/>
                  </a:rPr>
                  <a:t>a) Hình thang </a:t>
                </a:r>
                <a:r>
                  <a:rPr lang="en-US" sz="4000" dirty="0">
                    <a:solidFill>
                      <a:srgbClr val="000000"/>
                    </a:solidFill>
                    <a:ea typeface="Arial" panose="020B0604020202020204" pitchFamily="34" charset="0"/>
                    <a:cs typeface="Times New Roman" panose="02020603050405020304" pitchFamily="18" charset="0"/>
                  </a:rPr>
                  <a:t>ABCD </a:t>
                </a:r>
                <a:r>
                  <a:rPr lang="en-US" sz="4000" dirty="0" smtClean="0">
                    <a:solidFill>
                      <a:srgbClr val="000000"/>
                    </a:solidFill>
                    <a:ea typeface="Arial" panose="020B0604020202020204" pitchFamily="34" charset="0"/>
                    <a:cs typeface="Times New Roman" panose="02020603050405020304" pitchFamily="18" charset="0"/>
                  </a:rPr>
                  <a:t>(</a:t>
                </a:r>
                <a:r>
                  <a:rPr lang="en-US" sz="4000" dirty="0">
                    <a:solidFill>
                      <a:srgbClr val="000000"/>
                    </a:solidFill>
                    <a:ea typeface="Arial" panose="020B0604020202020204" pitchFamily="34" charset="0"/>
                    <a:cs typeface="Times New Roman" panose="02020603050405020304" pitchFamily="18" charset="0"/>
                  </a:rPr>
                  <a:t>AB // CD) </a:t>
                </a:r>
                <a:r>
                  <a:rPr lang="en-US" sz="4000" dirty="0" smtClean="0">
                    <a:solidFill>
                      <a:srgbClr val="000000"/>
                    </a:solidFill>
                    <a:ea typeface="Arial" panose="020B0604020202020204" pitchFamily="34" charset="0"/>
                    <a:cs typeface="Times New Roman" panose="02020603050405020304" pitchFamily="18" charset="0"/>
                  </a:rPr>
                  <a:t>có </a:t>
                </a:r>
                <a14:m>
                  <m:oMath xmlns:m="http://schemas.openxmlformats.org/officeDocument/2006/math">
                    <m:acc>
                      <m:accPr>
                        <m:chr m:val="̂"/>
                        <m:ctrlPr>
                          <a:rPr lang="en-US" sz="4000" i="1">
                            <a:solidFill>
                              <a:schemeClr val="bg1">
                                <a:lumMod val="10000"/>
                              </a:schemeClr>
                            </a:solidFill>
                            <a:latin typeface="Cambria Math" panose="02040503050406030204" pitchFamily="18" charset="0"/>
                            <a:cs typeface="Times New Roman" panose="02020603050405020304" pitchFamily="18" charset="0"/>
                          </a:rPr>
                        </m:ctrlPr>
                      </m:accPr>
                      <m:e>
                        <m:r>
                          <m:rPr>
                            <m:sty m:val="p"/>
                          </m:rPr>
                          <a:rPr lang="en-US" sz="4000">
                            <a:solidFill>
                              <a:schemeClr val="bg1">
                                <a:lumMod val="10000"/>
                              </a:schemeClr>
                            </a:solidFill>
                            <a:latin typeface="Cambria Math" panose="02040503050406030204" pitchFamily="18" charset="0"/>
                            <a:cs typeface="Times New Roman" panose="02020603050405020304" pitchFamily="18" charset="0"/>
                          </a:rPr>
                          <m:t>A</m:t>
                        </m:r>
                      </m:e>
                    </m:acc>
                    <m:r>
                      <a:rPr lang="en-US" sz="4000">
                        <a:solidFill>
                          <a:schemeClr val="bg1">
                            <a:lumMod val="10000"/>
                          </a:schemeClr>
                        </a:solidFill>
                        <a:latin typeface="Cambria Math" panose="02040503050406030204" pitchFamily="18" charset="0"/>
                        <a:cs typeface="Times New Roman" panose="02020603050405020304" pitchFamily="18" charset="0"/>
                      </a:rPr>
                      <m:t>=90</m:t>
                    </m:r>
                    <m:r>
                      <a:rPr lang="en-US" sz="4000">
                        <a:solidFill>
                          <a:schemeClr val="bg1">
                            <a:lumMod val="10000"/>
                          </a:schemeClr>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4000" dirty="0">
                    <a:solidFill>
                      <a:schemeClr val="bg1">
                        <a:lumMod val="10000"/>
                      </a:schemeClr>
                    </a:solidFill>
                    <a:ea typeface="Calibri" panose="020F0502020204030204" pitchFamily="34" charset="0"/>
                    <a:cs typeface="Times New Roman" panose="02020603050405020304" pitchFamily="18" charset="0"/>
                  </a:rPr>
                  <a:t> </a:t>
                </a:r>
                <a:r>
                  <a:rPr lang="en-US" sz="4000" dirty="0" smtClean="0">
                    <a:solidFill>
                      <a:schemeClr val="bg1">
                        <a:lumMod val="10000"/>
                      </a:schemeClr>
                    </a:solidFill>
                    <a:ea typeface="Calibri" panose="020F0502020204030204" pitchFamily="34" charset="0"/>
                    <a:cs typeface="Times New Roman" panose="02020603050405020304" pitchFamily="18" charset="0"/>
                  </a:rPr>
                  <a:t>nên là hình thang vuông. </a:t>
                </a:r>
              </a:p>
              <a:p>
                <a:pPr>
                  <a:lnSpc>
                    <a:spcPct val="150000"/>
                  </a:lnSpc>
                  <a:spcAft>
                    <a:spcPts val="800"/>
                  </a:spcAft>
                </a:pPr>
                <a:r>
                  <a:rPr lang="en-US" sz="4000" dirty="0" smtClean="0">
                    <a:solidFill>
                      <a:schemeClr val="bg1">
                        <a:lumMod val="10000"/>
                      </a:schemeClr>
                    </a:solidFill>
                    <a:ea typeface="Calibri" panose="020F0502020204030204" pitchFamily="34" charset="0"/>
                    <a:cs typeface="Times New Roman" panose="02020603050405020304" pitchFamily="18" charset="0"/>
                  </a:rPr>
                  <a:t>Suy ra </a:t>
                </a:r>
                <a14:m>
                  <m:oMath xmlns:m="http://schemas.openxmlformats.org/officeDocument/2006/math">
                    <m:acc>
                      <m:accPr>
                        <m:chr m:val="̂"/>
                        <m:ctrlPr>
                          <a:rPr lang="en-US" sz="4000" i="1">
                            <a:solidFill>
                              <a:schemeClr val="bg1">
                                <a:lumMod val="10000"/>
                              </a:schemeClr>
                            </a:solidFill>
                            <a:latin typeface="Cambria Math" panose="02040503050406030204" pitchFamily="18" charset="0"/>
                            <a:cs typeface="Times New Roman" panose="02020603050405020304" pitchFamily="18" charset="0"/>
                          </a:rPr>
                        </m:ctrlPr>
                      </m:accPr>
                      <m:e>
                        <m:r>
                          <m:rPr>
                            <m:sty m:val="p"/>
                          </m:rPr>
                          <a:rPr lang="en-US" sz="4000" b="0" i="0" smtClean="0">
                            <a:solidFill>
                              <a:schemeClr val="bg1">
                                <a:lumMod val="10000"/>
                              </a:schemeClr>
                            </a:solidFill>
                            <a:latin typeface="Cambria Math" panose="02040503050406030204" pitchFamily="18" charset="0"/>
                            <a:cs typeface="Times New Roman" panose="02020603050405020304" pitchFamily="18" charset="0"/>
                          </a:rPr>
                          <m:t>A</m:t>
                        </m:r>
                      </m:e>
                    </m:acc>
                    <m:r>
                      <a:rPr lang="en-US" sz="4000">
                        <a:solidFill>
                          <a:schemeClr val="bg1">
                            <a:lumMod val="10000"/>
                          </a:schemeClr>
                        </a:solidFill>
                        <a:latin typeface="Cambria Math" panose="02040503050406030204" pitchFamily="18" charset="0"/>
                        <a:cs typeface="Times New Roman" panose="02020603050405020304" pitchFamily="18" charset="0"/>
                      </a:rPr>
                      <m:t>=</m:t>
                    </m:r>
                    <m:acc>
                      <m:accPr>
                        <m:chr m:val="̂"/>
                        <m:ctrlPr>
                          <a:rPr lang="en-US" sz="4000" i="1">
                            <a:solidFill>
                              <a:schemeClr val="bg1">
                                <a:lumMod val="10000"/>
                              </a:schemeClr>
                            </a:solidFill>
                            <a:latin typeface="Cambria Math" panose="02040503050406030204" pitchFamily="18" charset="0"/>
                            <a:cs typeface="Times New Roman" panose="02020603050405020304" pitchFamily="18" charset="0"/>
                          </a:rPr>
                        </m:ctrlPr>
                      </m:accPr>
                      <m:e>
                        <m:r>
                          <m:rPr>
                            <m:sty m:val="p"/>
                          </m:rPr>
                          <a:rPr lang="en-US" sz="4000">
                            <a:solidFill>
                              <a:schemeClr val="bg1">
                                <a:lumMod val="10000"/>
                              </a:schemeClr>
                            </a:solidFill>
                            <a:latin typeface="Cambria Math" panose="02040503050406030204" pitchFamily="18" charset="0"/>
                            <a:cs typeface="Times New Roman" panose="02020603050405020304" pitchFamily="18" charset="0"/>
                          </a:rPr>
                          <m:t>D</m:t>
                        </m:r>
                      </m:e>
                    </m:acc>
                    <m:r>
                      <a:rPr lang="en-US" sz="4000">
                        <a:solidFill>
                          <a:schemeClr val="bg1">
                            <a:lumMod val="10000"/>
                          </a:schemeClr>
                        </a:solidFill>
                        <a:latin typeface="Cambria Math" panose="02040503050406030204" pitchFamily="18" charset="0"/>
                        <a:cs typeface="Times New Roman" panose="02020603050405020304" pitchFamily="18" charset="0"/>
                      </a:rPr>
                      <m:t>=</m:t>
                    </m:r>
                    <m:r>
                      <a:rPr lang="en-US" sz="4000" b="0" i="0" smtClean="0">
                        <a:solidFill>
                          <a:schemeClr val="bg1">
                            <a:lumMod val="10000"/>
                          </a:schemeClr>
                        </a:solidFill>
                        <a:latin typeface="Cambria Math" panose="02040503050406030204" pitchFamily="18" charset="0"/>
                        <a:cs typeface="Times New Roman" panose="02020603050405020304" pitchFamily="18" charset="0"/>
                      </a:rPr>
                      <m:t>9</m:t>
                    </m:r>
                    <m:r>
                      <a:rPr lang="en-US" sz="4000">
                        <a:solidFill>
                          <a:schemeClr val="bg1">
                            <a:lumMod val="10000"/>
                          </a:schemeClr>
                        </a:solidFill>
                        <a:latin typeface="Cambria Math" panose="02040503050406030204" pitchFamily="18" charset="0"/>
                        <a:cs typeface="Times New Roman" panose="02020603050405020304" pitchFamily="18" charset="0"/>
                      </a:rPr>
                      <m:t>0</m:t>
                    </m:r>
                    <m:r>
                      <a:rPr lang="en-US" sz="4000">
                        <a:solidFill>
                          <a:schemeClr val="bg1">
                            <a:lumMod val="10000"/>
                          </a:schemeClr>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4000" dirty="0">
                    <a:solidFill>
                      <a:schemeClr val="bg1">
                        <a:lumMod val="10000"/>
                      </a:schemeClr>
                    </a:solidFill>
                    <a:ea typeface="Calibri" panose="020F0502020204030204" pitchFamily="34" charset="0"/>
                    <a:cs typeface="Times New Roman" panose="02020603050405020304" pitchFamily="18" charset="0"/>
                  </a:rPr>
                  <a:t> </a:t>
                </a:r>
                <a:r>
                  <a:rPr lang="en-US" sz="4000" dirty="0" smtClean="0">
                    <a:solidFill>
                      <a:schemeClr val="bg1">
                        <a:lumMod val="10000"/>
                      </a:schemeClr>
                    </a:solidFill>
                    <a:ea typeface="Calibri" panose="020F0502020204030204" pitchFamily="34" charset="0"/>
                    <a:cs typeface="Times New Roman" panose="02020603050405020304" pitchFamily="18" charset="0"/>
                  </a:rPr>
                  <a:t>. Áp dụng định lí tổng các góc của một tứ giác, ta có</a:t>
                </a:r>
              </a:p>
              <a:p>
                <a:pPr algn="ctr">
                  <a:lnSpc>
                    <a:spcPct val="150000"/>
                  </a:lnSpc>
                  <a:spcAft>
                    <a:spcPts val="800"/>
                  </a:spcAft>
                </a:pPr>
                <a14:m>
                  <m:oMath xmlns:m="http://schemas.openxmlformats.org/officeDocument/2006/math">
                    <m:acc>
                      <m:accPr>
                        <m:chr m:val="̂"/>
                        <m:ctrlPr>
                          <a:rPr lang="en-US" sz="4000" i="1">
                            <a:solidFill>
                              <a:schemeClr val="bg1">
                                <a:lumMod val="10000"/>
                              </a:schemeClr>
                            </a:solidFill>
                            <a:latin typeface="Cambria Math" panose="02040503050406030204" pitchFamily="18" charset="0"/>
                            <a:cs typeface="Times New Roman" panose="02020603050405020304" pitchFamily="18" charset="0"/>
                          </a:rPr>
                        </m:ctrlPr>
                      </m:accPr>
                      <m:e>
                        <m:r>
                          <m:rPr>
                            <m:sty m:val="p"/>
                          </m:rPr>
                          <a:rPr lang="en-US" sz="4000" b="0" i="0" smtClean="0">
                            <a:solidFill>
                              <a:schemeClr val="bg1">
                                <a:lumMod val="10000"/>
                              </a:schemeClr>
                            </a:solidFill>
                            <a:latin typeface="Cambria Math" panose="02040503050406030204" pitchFamily="18" charset="0"/>
                            <a:cs typeface="Times New Roman" panose="02020603050405020304" pitchFamily="18" charset="0"/>
                          </a:rPr>
                          <m:t>C</m:t>
                        </m:r>
                      </m:e>
                    </m:acc>
                    <m:r>
                      <a:rPr lang="en-US" sz="4000">
                        <a:solidFill>
                          <a:schemeClr val="bg1">
                            <a:lumMod val="10000"/>
                          </a:schemeClr>
                        </a:solidFill>
                        <a:latin typeface="Cambria Math" panose="02040503050406030204" pitchFamily="18" charset="0"/>
                        <a:cs typeface="Times New Roman" panose="02020603050405020304" pitchFamily="18" charset="0"/>
                      </a:rPr>
                      <m:t>=</m:t>
                    </m:r>
                    <m:r>
                      <a:rPr lang="en-US" sz="4000" b="0" i="1" smtClean="0">
                        <a:solidFill>
                          <a:schemeClr val="bg1">
                            <a:lumMod val="10000"/>
                          </a:schemeClr>
                        </a:solidFill>
                        <a:latin typeface="Cambria Math" panose="02040503050406030204" pitchFamily="18" charset="0"/>
                        <a:cs typeface="Times New Roman" panose="02020603050405020304" pitchFamily="18" charset="0"/>
                      </a:rPr>
                      <m:t>360</m:t>
                    </m:r>
                    <m:r>
                      <a:rPr lang="en-US" sz="4000" b="0" i="1" smtClean="0">
                        <a:solidFill>
                          <a:schemeClr val="bg1">
                            <a:lumMod val="10000"/>
                          </a:schemeClr>
                        </a:solidFill>
                        <a:latin typeface="Cambria Math" panose="02040503050406030204" pitchFamily="18" charset="0"/>
                        <a:ea typeface="Cambria Math" panose="02040503050406030204" pitchFamily="18" charset="0"/>
                        <a:cs typeface="Times New Roman" panose="02020603050405020304" pitchFamily="18" charset="0"/>
                      </a:rPr>
                      <m:t>°−</m:t>
                    </m:r>
                    <m:d>
                      <m:dPr>
                        <m:ctrlPr>
                          <a:rPr lang="en-US" sz="4000" b="0" i="1" smtClean="0">
                            <a:solidFill>
                              <a:schemeClr val="bg1">
                                <a:lumMod val="10000"/>
                              </a:schemeClr>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4000">
                            <a:solidFill>
                              <a:schemeClr val="bg1">
                                <a:lumMod val="10000"/>
                              </a:schemeClr>
                            </a:solidFill>
                            <a:latin typeface="Cambria Math" panose="02040503050406030204" pitchFamily="18" charset="0"/>
                            <a:cs typeface="Times New Roman" panose="02020603050405020304" pitchFamily="18" charset="0"/>
                          </a:rPr>
                          <m:t>90</m:t>
                        </m:r>
                        <m:r>
                          <a:rPr lang="en-US" sz="4000">
                            <a:solidFill>
                              <a:schemeClr val="bg1">
                                <a:lumMod val="10000"/>
                              </a:schemeClr>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b="0" i="1" smtClean="0">
                            <a:solidFill>
                              <a:schemeClr val="bg1">
                                <a:lumMod val="10000"/>
                              </a:schemeClr>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a:solidFill>
                              <a:schemeClr val="bg1">
                                <a:lumMod val="10000"/>
                              </a:schemeClr>
                            </a:solidFill>
                            <a:latin typeface="Cambria Math" panose="02040503050406030204" pitchFamily="18" charset="0"/>
                            <a:cs typeface="Times New Roman" panose="02020603050405020304" pitchFamily="18" charset="0"/>
                          </a:rPr>
                          <m:t>90</m:t>
                        </m:r>
                        <m:r>
                          <a:rPr lang="en-US" sz="4000">
                            <a:solidFill>
                              <a:schemeClr val="bg1">
                                <a:lumMod val="10000"/>
                              </a:schemeClr>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b="0" i="1" smtClean="0">
                            <a:solidFill>
                              <a:schemeClr val="bg1">
                                <a:lumMod val="10000"/>
                              </a:schemeClr>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b="0" i="0" smtClean="0">
                            <a:solidFill>
                              <a:schemeClr val="bg1">
                                <a:lumMod val="10000"/>
                              </a:schemeClr>
                            </a:solidFill>
                            <a:latin typeface="Cambria Math" panose="02040503050406030204" pitchFamily="18" charset="0"/>
                            <a:ea typeface="Cambria Math" panose="02040503050406030204" pitchFamily="18" charset="0"/>
                            <a:cs typeface="Times New Roman" panose="02020603050405020304" pitchFamily="18" charset="0"/>
                          </a:rPr>
                          <m:t>4</m:t>
                        </m:r>
                        <m:r>
                          <a:rPr lang="en-US" sz="4000">
                            <a:solidFill>
                              <a:schemeClr val="bg1">
                                <a:lumMod val="10000"/>
                              </a:schemeClr>
                            </a:solidFill>
                            <a:latin typeface="Cambria Math" panose="02040503050406030204" pitchFamily="18" charset="0"/>
                            <a:cs typeface="Times New Roman" panose="02020603050405020304" pitchFamily="18" charset="0"/>
                          </a:rPr>
                          <m:t>0</m:t>
                        </m:r>
                        <m:r>
                          <a:rPr lang="en-US" sz="4000">
                            <a:solidFill>
                              <a:schemeClr val="bg1">
                                <a:lumMod val="10000"/>
                              </a:schemeClr>
                            </a:solidFill>
                            <a:latin typeface="Cambria Math" panose="02040503050406030204" pitchFamily="18" charset="0"/>
                            <a:ea typeface="Cambria Math" panose="02040503050406030204" pitchFamily="18" charset="0"/>
                            <a:cs typeface="Times New Roman" panose="02020603050405020304" pitchFamily="18" charset="0"/>
                          </a:rPr>
                          <m:t>°</m:t>
                        </m:r>
                      </m:e>
                    </m:d>
                    <m:r>
                      <a:rPr lang="en-US" sz="4000">
                        <a:solidFill>
                          <a:schemeClr val="bg1">
                            <a:lumMod val="10000"/>
                          </a:schemeClr>
                        </a:solidFill>
                        <a:latin typeface="Cambria Math" panose="02040503050406030204" pitchFamily="18" charset="0"/>
                        <a:cs typeface="Times New Roman" panose="02020603050405020304" pitchFamily="18" charset="0"/>
                      </a:rPr>
                      <m:t>=</m:t>
                    </m:r>
                    <m:r>
                      <a:rPr lang="en-US" sz="4000" b="0" i="0" smtClean="0">
                        <a:solidFill>
                          <a:schemeClr val="bg1">
                            <a:lumMod val="10000"/>
                          </a:schemeClr>
                        </a:solidFill>
                        <a:latin typeface="Cambria Math" panose="02040503050406030204" pitchFamily="18" charset="0"/>
                        <a:cs typeface="Times New Roman" panose="02020603050405020304" pitchFamily="18" charset="0"/>
                      </a:rPr>
                      <m:t>14</m:t>
                    </m:r>
                    <m:r>
                      <a:rPr lang="en-US" sz="4000">
                        <a:solidFill>
                          <a:schemeClr val="bg1">
                            <a:lumMod val="10000"/>
                          </a:schemeClr>
                        </a:solidFill>
                        <a:latin typeface="Cambria Math" panose="02040503050406030204" pitchFamily="18" charset="0"/>
                        <a:cs typeface="Times New Roman" panose="02020603050405020304" pitchFamily="18" charset="0"/>
                      </a:rPr>
                      <m:t>0</m:t>
                    </m:r>
                    <m:r>
                      <a:rPr lang="en-US" sz="4000">
                        <a:solidFill>
                          <a:schemeClr val="bg1">
                            <a:lumMod val="10000"/>
                          </a:schemeClr>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4000" dirty="0">
                    <a:solidFill>
                      <a:schemeClr val="bg1">
                        <a:lumMod val="10000"/>
                      </a:schemeClr>
                    </a:solidFill>
                    <a:ea typeface="Calibri" panose="020F0502020204030204" pitchFamily="34" charset="0"/>
                    <a:cs typeface="Times New Roman" panose="02020603050405020304" pitchFamily="18" charset="0"/>
                  </a:rPr>
                  <a:t> </a:t>
                </a:r>
                <a:endParaRPr lang="en-US" sz="4000" dirty="0">
                  <a:solidFill>
                    <a:srgbClr val="000000"/>
                  </a:solidFill>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912411" y="4553929"/>
                <a:ext cx="16461189" cy="3038139"/>
              </a:xfrm>
              <a:prstGeom prst="rect">
                <a:avLst/>
              </a:prstGeom>
              <a:blipFill rotWithShape="0">
                <a:blip r:embed="rId4"/>
                <a:stretch>
                  <a:fillRect l="-1333" r="-85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7" name="Rectangle 16"/>
              <p:cNvSpPr/>
              <p:nvPr/>
            </p:nvSpPr>
            <p:spPr>
              <a:xfrm>
                <a:off x="912411" y="7834106"/>
                <a:ext cx="16461189" cy="2000932"/>
              </a:xfrm>
              <a:prstGeom prst="rect">
                <a:avLst/>
              </a:prstGeom>
            </p:spPr>
            <p:txBody>
              <a:bodyPr wrap="square">
                <a:spAutoFit/>
              </a:bodyPr>
              <a:lstStyle/>
              <a:p>
                <a:pPr>
                  <a:lnSpc>
                    <a:spcPct val="150000"/>
                  </a:lnSpc>
                  <a:spcAft>
                    <a:spcPts val="800"/>
                  </a:spcAft>
                </a:pPr>
                <a:r>
                  <a:rPr lang="en-US" sz="4000" dirty="0" smtClean="0">
                    <a:solidFill>
                      <a:srgbClr val="000000"/>
                    </a:solidFill>
                    <a:ea typeface="Arial" panose="020B0604020202020204" pitchFamily="34" charset="0"/>
                    <a:cs typeface="Times New Roman" panose="02020603050405020304" pitchFamily="18" charset="0"/>
                  </a:rPr>
                  <a:t>b) Hình thang </a:t>
                </a:r>
                <a:r>
                  <a:rPr lang="en-US" sz="4000" dirty="0">
                    <a:solidFill>
                      <a:srgbClr val="000000"/>
                    </a:solidFill>
                    <a:ea typeface="Arial" panose="020B0604020202020204" pitchFamily="34" charset="0"/>
                    <a:cs typeface="Times New Roman" panose="02020603050405020304" pitchFamily="18" charset="0"/>
                  </a:rPr>
                  <a:t>ABCD </a:t>
                </a:r>
                <a:r>
                  <a:rPr lang="en-US" sz="4000" dirty="0" smtClean="0">
                    <a:solidFill>
                      <a:srgbClr val="000000"/>
                    </a:solidFill>
                    <a:ea typeface="Arial" panose="020B0604020202020204" pitchFamily="34" charset="0"/>
                    <a:cs typeface="Times New Roman" panose="02020603050405020304" pitchFamily="18" charset="0"/>
                  </a:rPr>
                  <a:t>(</a:t>
                </a:r>
                <a:r>
                  <a:rPr lang="en-US" sz="4000" dirty="0">
                    <a:solidFill>
                      <a:srgbClr val="000000"/>
                    </a:solidFill>
                    <a:ea typeface="Arial" panose="020B0604020202020204" pitchFamily="34" charset="0"/>
                    <a:cs typeface="Times New Roman" panose="02020603050405020304" pitchFamily="18" charset="0"/>
                  </a:rPr>
                  <a:t>AB // CD) </a:t>
                </a:r>
                <a:r>
                  <a:rPr lang="en-US" sz="4000" dirty="0" smtClean="0">
                    <a:solidFill>
                      <a:srgbClr val="000000"/>
                    </a:solidFill>
                    <a:ea typeface="Arial" panose="020B0604020202020204" pitchFamily="34" charset="0"/>
                    <a:cs typeface="Times New Roman" panose="02020603050405020304" pitchFamily="18" charset="0"/>
                  </a:rPr>
                  <a:t>có </a:t>
                </a:r>
                <a14:m>
                  <m:oMath xmlns:m="http://schemas.openxmlformats.org/officeDocument/2006/math">
                    <m:acc>
                      <m:accPr>
                        <m:chr m:val="̂"/>
                        <m:ctrlPr>
                          <a:rPr lang="en-US" sz="4000" i="1">
                            <a:solidFill>
                              <a:schemeClr val="bg1">
                                <a:lumMod val="10000"/>
                              </a:schemeClr>
                            </a:solidFill>
                            <a:latin typeface="Cambria Math" panose="02040503050406030204" pitchFamily="18" charset="0"/>
                            <a:cs typeface="Times New Roman" panose="02020603050405020304" pitchFamily="18" charset="0"/>
                          </a:rPr>
                        </m:ctrlPr>
                      </m:accPr>
                      <m:e>
                        <m:r>
                          <m:rPr>
                            <m:sty m:val="p"/>
                          </m:rPr>
                          <a:rPr lang="en-US" sz="4000">
                            <a:solidFill>
                              <a:schemeClr val="bg1">
                                <a:lumMod val="10000"/>
                              </a:schemeClr>
                            </a:solidFill>
                            <a:latin typeface="Cambria Math" panose="02040503050406030204" pitchFamily="18" charset="0"/>
                            <a:cs typeface="Times New Roman" panose="02020603050405020304" pitchFamily="18" charset="0"/>
                          </a:rPr>
                          <m:t>C</m:t>
                        </m:r>
                      </m:e>
                    </m:acc>
                    <m:r>
                      <a:rPr lang="en-US" sz="4000">
                        <a:solidFill>
                          <a:schemeClr val="bg1">
                            <a:lumMod val="10000"/>
                          </a:schemeClr>
                        </a:solidFill>
                        <a:latin typeface="Cambria Math" panose="02040503050406030204" pitchFamily="18" charset="0"/>
                        <a:cs typeface="Times New Roman" panose="02020603050405020304" pitchFamily="18" charset="0"/>
                      </a:rPr>
                      <m:t>=</m:t>
                    </m:r>
                    <m:acc>
                      <m:accPr>
                        <m:chr m:val="̂"/>
                        <m:ctrlPr>
                          <a:rPr lang="en-US" sz="4000" i="1">
                            <a:solidFill>
                              <a:schemeClr val="bg1">
                                <a:lumMod val="10000"/>
                              </a:schemeClr>
                            </a:solidFill>
                            <a:latin typeface="Cambria Math" panose="02040503050406030204" pitchFamily="18" charset="0"/>
                            <a:cs typeface="Times New Roman" panose="02020603050405020304" pitchFamily="18" charset="0"/>
                          </a:rPr>
                        </m:ctrlPr>
                      </m:accPr>
                      <m:e>
                        <m:r>
                          <m:rPr>
                            <m:sty m:val="p"/>
                          </m:rPr>
                          <a:rPr lang="en-US" sz="4000">
                            <a:solidFill>
                              <a:schemeClr val="bg1">
                                <a:lumMod val="10000"/>
                              </a:schemeClr>
                            </a:solidFill>
                            <a:latin typeface="Cambria Math" panose="02040503050406030204" pitchFamily="18" charset="0"/>
                            <a:cs typeface="Times New Roman" panose="02020603050405020304" pitchFamily="18" charset="0"/>
                          </a:rPr>
                          <m:t>D</m:t>
                        </m:r>
                      </m:e>
                    </m:acc>
                    <m:r>
                      <a:rPr lang="en-US" sz="4000">
                        <a:solidFill>
                          <a:schemeClr val="bg1">
                            <a:lumMod val="10000"/>
                          </a:schemeClr>
                        </a:solidFill>
                        <a:latin typeface="Cambria Math" panose="02040503050406030204" pitchFamily="18" charset="0"/>
                        <a:cs typeface="Times New Roman" panose="02020603050405020304" pitchFamily="18" charset="0"/>
                      </a:rPr>
                      <m:t>=80</m:t>
                    </m:r>
                    <m:r>
                      <a:rPr lang="en-US" sz="4000">
                        <a:solidFill>
                          <a:schemeClr val="bg1">
                            <a:lumMod val="10000"/>
                          </a:schemeClr>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4000" dirty="0">
                    <a:solidFill>
                      <a:schemeClr val="bg1">
                        <a:lumMod val="10000"/>
                      </a:schemeClr>
                    </a:solidFill>
                    <a:ea typeface="Calibri" panose="020F0502020204030204" pitchFamily="34" charset="0"/>
                    <a:cs typeface="Times New Roman" panose="02020603050405020304" pitchFamily="18" charset="0"/>
                  </a:rPr>
                  <a:t> </a:t>
                </a:r>
                <a:r>
                  <a:rPr lang="en-US" sz="4000" dirty="0" smtClean="0">
                    <a:solidFill>
                      <a:schemeClr val="bg1">
                        <a:lumMod val="10000"/>
                      </a:schemeClr>
                    </a:solidFill>
                    <a:ea typeface="Calibri" panose="020F0502020204030204" pitchFamily="34" charset="0"/>
                    <a:cs typeface="Times New Roman" panose="02020603050405020304" pitchFamily="18" charset="0"/>
                  </a:rPr>
                  <a:t>nên là hình thang cân</a:t>
                </a:r>
                <a:r>
                  <a:rPr lang="en-US" sz="4000" smtClean="0">
                    <a:solidFill>
                      <a:schemeClr val="bg1">
                        <a:lumMod val="10000"/>
                      </a:schemeClr>
                    </a:solidFill>
                    <a:ea typeface="Calibri" panose="020F0502020204030204" pitchFamily="34" charset="0"/>
                    <a:cs typeface="Times New Roman" panose="02020603050405020304" pitchFamily="18" charset="0"/>
                  </a:rPr>
                  <a:t>. </a:t>
                </a:r>
                <a:endParaRPr lang="en-US" sz="4000" smtClean="0">
                  <a:solidFill>
                    <a:schemeClr val="bg1">
                      <a:lumMod val="10000"/>
                    </a:schemeClr>
                  </a:solidFill>
                  <a:ea typeface="Calibri" panose="020F0502020204030204" pitchFamily="34" charset="0"/>
                  <a:cs typeface="Times New Roman" panose="02020603050405020304" pitchFamily="18" charset="0"/>
                </a:endParaRPr>
              </a:p>
              <a:p>
                <a:pPr>
                  <a:lnSpc>
                    <a:spcPct val="150000"/>
                  </a:lnSpc>
                  <a:spcAft>
                    <a:spcPts val="800"/>
                  </a:spcAft>
                </a:pPr>
                <a:r>
                  <a:rPr lang="en-US" sz="4000" smtClean="0">
                    <a:solidFill>
                      <a:schemeClr val="bg1">
                        <a:lumMod val="10000"/>
                      </a:schemeClr>
                    </a:solidFill>
                    <a:ea typeface="Calibri" panose="020F0502020204030204" pitchFamily="34" charset="0"/>
                    <a:cs typeface="Times New Roman" panose="02020603050405020304" pitchFamily="18" charset="0"/>
                  </a:rPr>
                  <a:t>Suy </a:t>
                </a:r>
                <a:r>
                  <a:rPr lang="en-US" sz="4000" dirty="0" smtClean="0">
                    <a:solidFill>
                      <a:schemeClr val="bg1">
                        <a:lumMod val="10000"/>
                      </a:schemeClr>
                    </a:solidFill>
                    <a:ea typeface="Calibri" panose="020F0502020204030204" pitchFamily="34" charset="0"/>
                    <a:cs typeface="Times New Roman" panose="02020603050405020304" pitchFamily="18" charset="0"/>
                  </a:rPr>
                  <a:t>ra </a:t>
                </a:r>
                <a14:m>
                  <m:oMath xmlns:m="http://schemas.openxmlformats.org/officeDocument/2006/math">
                    <m:acc>
                      <m:accPr>
                        <m:chr m:val="̂"/>
                        <m:ctrlPr>
                          <a:rPr lang="en-US" sz="4000" i="1">
                            <a:solidFill>
                              <a:schemeClr val="bg1">
                                <a:lumMod val="10000"/>
                              </a:schemeClr>
                            </a:solidFill>
                            <a:latin typeface="Cambria Math" panose="02040503050406030204" pitchFamily="18" charset="0"/>
                            <a:cs typeface="Times New Roman" panose="02020603050405020304" pitchFamily="18" charset="0"/>
                          </a:rPr>
                        </m:ctrlPr>
                      </m:accPr>
                      <m:e>
                        <m:r>
                          <m:rPr>
                            <m:sty m:val="p"/>
                          </m:rPr>
                          <a:rPr lang="en-US" sz="4000" b="0" i="0" smtClean="0">
                            <a:solidFill>
                              <a:schemeClr val="bg1">
                                <a:lumMod val="10000"/>
                              </a:schemeClr>
                            </a:solidFill>
                            <a:latin typeface="Cambria Math" panose="02040503050406030204" pitchFamily="18" charset="0"/>
                            <a:cs typeface="Times New Roman" panose="02020603050405020304" pitchFamily="18" charset="0"/>
                          </a:rPr>
                          <m:t>A</m:t>
                        </m:r>
                      </m:e>
                    </m:acc>
                    <m:r>
                      <a:rPr lang="en-US" sz="4000">
                        <a:solidFill>
                          <a:schemeClr val="bg1">
                            <a:lumMod val="10000"/>
                          </a:schemeClr>
                        </a:solidFill>
                        <a:latin typeface="Cambria Math" panose="02040503050406030204" pitchFamily="18" charset="0"/>
                        <a:cs typeface="Times New Roman" panose="02020603050405020304" pitchFamily="18" charset="0"/>
                      </a:rPr>
                      <m:t>=</m:t>
                    </m:r>
                    <m:acc>
                      <m:accPr>
                        <m:chr m:val="̂"/>
                        <m:ctrlPr>
                          <a:rPr lang="en-US" sz="4000" i="1">
                            <a:solidFill>
                              <a:schemeClr val="bg1">
                                <a:lumMod val="10000"/>
                              </a:schemeClr>
                            </a:solidFill>
                            <a:latin typeface="Cambria Math" panose="02040503050406030204" pitchFamily="18" charset="0"/>
                            <a:cs typeface="Times New Roman" panose="02020603050405020304" pitchFamily="18" charset="0"/>
                          </a:rPr>
                        </m:ctrlPr>
                      </m:accPr>
                      <m:e>
                        <m:r>
                          <m:rPr>
                            <m:sty m:val="p"/>
                          </m:rPr>
                          <a:rPr lang="en-US" sz="4000" b="0" i="0" smtClean="0">
                            <a:solidFill>
                              <a:schemeClr val="bg1">
                                <a:lumMod val="10000"/>
                              </a:schemeClr>
                            </a:solidFill>
                            <a:latin typeface="Cambria Math" panose="02040503050406030204" pitchFamily="18" charset="0"/>
                            <a:cs typeface="Times New Roman" panose="02020603050405020304" pitchFamily="18" charset="0"/>
                          </a:rPr>
                          <m:t>B</m:t>
                        </m:r>
                      </m:e>
                    </m:acc>
                    <m:r>
                      <a:rPr lang="en-US" sz="4000">
                        <a:solidFill>
                          <a:schemeClr val="bg1">
                            <a:lumMod val="10000"/>
                          </a:schemeClr>
                        </a:solidFill>
                        <a:latin typeface="Cambria Math" panose="02040503050406030204" pitchFamily="18" charset="0"/>
                        <a:cs typeface="Times New Roman" panose="02020603050405020304" pitchFamily="18" charset="0"/>
                      </a:rPr>
                      <m:t>=</m:t>
                    </m:r>
                    <m:r>
                      <a:rPr lang="en-US" sz="4000" b="0" i="0" smtClean="0">
                        <a:solidFill>
                          <a:schemeClr val="bg1">
                            <a:lumMod val="10000"/>
                          </a:schemeClr>
                        </a:solidFill>
                        <a:latin typeface="Cambria Math" panose="02040503050406030204" pitchFamily="18" charset="0"/>
                        <a:cs typeface="Times New Roman" panose="02020603050405020304" pitchFamily="18" charset="0"/>
                      </a:rPr>
                      <m:t>18</m:t>
                    </m:r>
                    <m:r>
                      <a:rPr lang="en-US" sz="4000">
                        <a:solidFill>
                          <a:schemeClr val="bg1">
                            <a:lumMod val="10000"/>
                          </a:schemeClr>
                        </a:solidFill>
                        <a:latin typeface="Cambria Math" panose="02040503050406030204" pitchFamily="18" charset="0"/>
                        <a:cs typeface="Times New Roman" panose="02020603050405020304" pitchFamily="18" charset="0"/>
                      </a:rPr>
                      <m:t>0</m:t>
                    </m:r>
                    <m:r>
                      <a:rPr lang="en-US" sz="4000">
                        <a:solidFill>
                          <a:schemeClr val="bg1">
                            <a:lumMod val="10000"/>
                          </a:schemeClr>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b="0" i="0" smtClean="0">
                        <a:solidFill>
                          <a:schemeClr val="bg1">
                            <a:lumMod val="10000"/>
                          </a:schemeClr>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a:solidFill>
                          <a:schemeClr val="bg1">
                            <a:lumMod val="10000"/>
                          </a:schemeClr>
                        </a:solidFill>
                        <a:latin typeface="Cambria Math" panose="02040503050406030204" pitchFamily="18" charset="0"/>
                        <a:cs typeface="Times New Roman" panose="02020603050405020304" pitchFamily="18" charset="0"/>
                      </a:rPr>
                      <m:t>80</m:t>
                    </m:r>
                    <m:r>
                      <a:rPr lang="en-US" sz="4000">
                        <a:solidFill>
                          <a:schemeClr val="bg1">
                            <a:lumMod val="10000"/>
                          </a:schemeClr>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b="0" i="0" smtClean="0">
                        <a:solidFill>
                          <a:schemeClr val="bg1">
                            <a:lumMod val="10000"/>
                          </a:schemeClr>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a:solidFill>
                          <a:schemeClr val="bg1">
                            <a:lumMod val="10000"/>
                          </a:schemeClr>
                        </a:solidFill>
                        <a:latin typeface="Cambria Math" panose="02040503050406030204" pitchFamily="18" charset="0"/>
                        <a:cs typeface="Times New Roman" panose="02020603050405020304" pitchFamily="18" charset="0"/>
                      </a:rPr>
                      <m:t>1</m:t>
                    </m:r>
                    <m:r>
                      <a:rPr lang="en-US" sz="4000" b="0" i="0" smtClean="0">
                        <a:solidFill>
                          <a:schemeClr val="bg1">
                            <a:lumMod val="10000"/>
                          </a:schemeClr>
                        </a:solidFill>
                        <a:latin typeface="Cambria Math" panose="02040503050406030204" pitchFamily="18" charset="0"/>
                        <a:cs typeface="Times New Roman" panose="02020603050405020304" pitchFamily="18" charset="0"/>
                      </a:rPr>
                      <m:t>0</m:t>
                    </m:r>
                    <m:r>
                      <a:rPr lang="en-US" sz="4000">
                        <a:solidFill>
                          <a:schemeClr val="bg1">
                            <a:lumMod val="10000"/>
                          </a:schemeClr>
                        </a:solidFill>
                        <a:latin typeface="Cambria Math" panose="02040503050406030204" pitchFamily="18" charset="0"/>
                        <a:cs typeface="Times New Roman" panose="02020603050405020304" pitchFamily="18" charset="0"/>
                      </a:rPr>
                      <m:t>0</m:t>
                    </m:r>
                    <m:r>
                      <a:rPr lang="en-US" sz="4000">
                        <a:solidFill>
                          <a:schemeClr val="bg1">
                            <a:lumMod val="10000"/>
                          </a:schemeClr>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4000" dirty="0" smtClean="0">
                    <a:solidFill>
                      <a:schemeClr val="bg1">
                        <a:lumMod val="10000"/>
                      </a:schemeClr>
                    </a:solidFill>
                    <a:ea typeface="Calibri" panose="020F0502020204030204" pitchFamily="34" charset="0"/>
                    <a:cs typeface="Times New Roman" panose="02020603050405020304" pitchFamily="18" charset="0"/>
                  </a:rPr>
                  <a:t>. </a:t>
                </a:r>
                <a:endParaRPr lang="en-US" sz="4000" dirty="0">
                  <a:solidFill>
                    <a:srgbClr val="000000"/>
                  </a:solidFill>
                  <a:ea typeface="Arial" panose="020B0604020202020204" pitchFamily="34" charset="0"/>
                  <a:cs typeface="Times New Roman" panose="02020603050405020304" pitchFamily="18" charset="0"/>
                </a:endParaRPr>
              </a:p>
            </p:txBody>
          </p:sp>
        </mc:Choice>
        <mc:Fallback>
          <p:sp>
            <p:nvSpPr>
              <p:cNvPr id="17" name="Rectangle 16"/>
              <p:cNvSpPr>
                <a:spLocks noRot="1" noChangeAspect="1" noMove="1" noResize="1" noEditPoints="1" noAdjustHandles="1" noChangeArrowheads="1" noChangeShapeType="1" noTextEdit="1"/>
              </p:cNvSpPr>
              <p:nvPr/>
            </p:nvSpPr>
            <p:spPr>
              <a:xfrm>
                <a:off x="912411" y="7834106"/>
                <a:ext cx="16461189" cy="2000932"/>
              </a:xfrm>
              <a:prstGeom prst="rect">
                <a:avLst/>
              </a:prstGeom>
              <a:blipFill>
                <a:blip r:embed="rId5"/>
                <a:stretch>
                  <a:fillRect l="-1333" b="-11280"/>
                </a:stretch>
              </a:blipFill>
            </p:spPr>
            <p:txBody>
              <a:bodyPr/>
              <a:lstStyle/>
              <a:p>
                <a:r>
                  <a:rPr lang="en-US">
                    <a:noFill/>
                  </a:rPr>
                  <a:t> </a:t>
                </a:r>
              </a:p>
            </p:txBody>
          </p:sp>
        </mc:Fallback>
      </mc:AlternateContent>
    </p:spTree>
    <p:extLst>
      <p:ext uri="{BB962C8B-B14F-4D97-AF65-F5344CB8AC3E}">
        <p14:creationId xmlns:p14="http://schemas.microsoft.com/office/powerpoint/2010/main" val="185505671"/>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barn(inVertical)">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wipe(left)">
                                      <p:cBhvr>
                                        <p:cTn id="19" dur="500"/>
                                        <p:tgtEl>
                                          <p:spTgt spid="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fade">
                                      <p:cBhvr>
                                        <p:cTn id="24" dur="500"/>
                                        <p:tgtEl>
                                          <p:spTgt spid="5">
                                            <p:txEl>
                                              <p:pRg st="1" end="1"/>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fade">
                                      <p:cBhvr>
                                        <p:cTn id="27" dur="500"/>
                                        <p:tgtEl>
                                          <p:spTgt spid="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
                                            <p:txEl>
                                              <p:pRg st="0" end="0"/>
                                            </p:txEl>
                                          </p:spTgt>
                                        </p:tgtEl>
                                        <p:attrNameLst>
                                          <p:attrName>style.visibility</p:attrName>
                                        </p:attrNameLst>
                                      </p:cBhvr>
                                      <p:to>
                                        <p:strVal val="visible"/>
                                      </p:to>
                                    </p:set>
                                    <p:animEffect transition="in" filter="fade">
                                      <p:cBhvr>
                                        <p:cTn id="32" dur="500"/>
                                        <p:tgtEl>
                                          <p:spTgt spid="1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7">
                                            <p:txEl>
                                              <p:pRg st="1" end="1"/>
                                            </p:txEl>
                                          </p:spTgt>
                                        </p:tgtEl>
                                        <p:attrNameLst>
                                          <p:attrName>style.visibility</p:attrName>
                                        </p:attrNameLst>
                                      </p:cBhvr>
                                      <p:to>
                                        <p:strVal val="visible"/>
                                      </p:to>
                                    </p:set>
                                    <p:animEffect transition="in" filter="wipe(left)">
                                      <p:cBhvr>
                                        <p:cTn id="37"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accent4"/>
        </a:solidFill>
        <a:effectLst/>
      </p:bgPr>
    </p:bg>
    <p:spTree>
      <p:nvGrpSpPr>
        <p:cNvPr id="1" name="Shape 2106"/>
        <p:cNvGrpSpPr/>
        <p:nvPr/>
      </p:nvGrpSpPr>
      <p:grpSpPr>
        <a:xfrm>
          <a:off x="0" y="0"/>
          <a:ext cx="0" cy="0"/>
          <a:chOff x="0" y="0"/>
          <a:chExt cx="0" cy="0"/>
        </a:xfrm>
      </p:grpSpPr>
      <p:sp>
        <p:nvSpPr>
          <p:cNvPr id="22" name="Google Shape;2254;p39"/>
          <p:cNvSpPr/>
          <p:nvPr/>
        </p:nvSpPr>
        <p:spPr>
          <a:xfrm>
            <a:off x="4575612" y="141654"/>
            <a:ext cx="473400" cy="461400"/>
          </a:xfrm>
          <a:prstGeom prst="star4">
            <a:avLst>
              <a:gd name="adj" fmla="val 12500"/>
            </a:avLst>
          </a:prstGeom>
          <a:solidFill>
            <a:schemeClr val="accent2"/>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23" name="Google Shape;2255;p39"/>
          <p:cNvSpPr/>
          <p:nvPr/>
        </p:nvSpPr>
        <p:spPr>
          <a:xfrm>
            <a:off x="17212416" y="152106"/>
            <a:ext cx="676800" cy="662400"/>
          </a:xfrm>
          <a:prstGeom prst="star4">
            <a:avLst>
              <a:gd name="adj" fmla="val 12500"/>
            </a:avLst>
          </a:prstGeom>
          <a:solidFill>
            <a:schemeClr val="accent1"/>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24" name="Google Shape;2256;p39"/>
          <p:cNvSpPr/>
          <p:nvPr/>
        </p:nvSpPr>
        <p:spPr>
          <a:xfrm>
            <a:off x="474256" y="9334500"/>
            <a:ext cx="676383" cy="673132"/>
          </a:xfrm>
          <a:prstGeom prst="star4">
            <a:avLst>
              <a:gd name="adj" fmla="val 12500"/>
            </a:avLst>
          </a:prstGeom>
          <a:solidFill>
            <a:schemeClr val="lt2"/>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2" name="Rectangle 31"/>
          <p:cNvSpPr/>
          <p:nvPr/>
        </p:nvSpPr>
        <p:spPr>
          <a:xfrm>
            <a:off x="14330362" y="6309327"/>
            <a:ext cx="1057276" cy="414950"/>
          </a:xfrm>
          <a:prstGeom prst="rect">
            <a:avLst/>
          </a:prstGeom>
          <a:solidFill>
            <a:schemeClr val="accent4"/>
          </a:solidFill>
        </p:spPr>
        <p:style>
          <a:lnRef idx="2">
            <a:schemeClr val="accent6"/>
          </a:lnRef>
          <a:fillRef idx="1">
            <a:schemeClr val="lt1"/>
          </a:fillRef>
          <a:effectRef idx="0">
            <a:schemeClr val="accent6"/>
          </a:effectRef>
          <a:fontRef idx="minor">
            <a:schemeClr val="dk1"/>
          </a:fontRef>
        </p:style>
        <p:txBody>
          <a:bodyPr rtlCol="0" anchor="ctr"/>
          <a:lstStyle/>
          <a:p>
            <a:pPr algn="ctr">
              <a:buClr>
                <a:srgbClr val="000000"/>
              </a:buClr>
              <a:buFont typeface="Arial"/>
              <a:buNone/>
            </a:pPr>
            <a:endParaRPr lang="en-US" sz="2800" kern="0">
              <a:solidFill>
                <a:srgbClr val="434343"/>
              </a:solidFill>
              <a:sym typeface="Arial"/>
            </a:endParaRPr>
          </a:p>
        </p:txBody>
      </p:sp>
      <p:sp>
        <p:nvSpPr>
          <p:cNvPr id="25" name="TextBox 24"/>
          <p:cNvSpPr txBox="1"/>
          <p:nvPr/>
        </p:nvSpPr>
        <p:spPr>
          <a:xfrm>
            <a:off x="6449774" y="330244"/>
            <a:ext cx="5329308" cy="938719"/>
          </a:xfrm>
          <a:prstGeom prst="rect">
            <a:avLst/>
          </a:prstGeom>
          <a:noFill/>
        </p:spPr>
        <p:txBody>
          <a:bodyPr wrap="square" rtlCol="0">
            <a:spAutoFit/>
          </a:bodyPr>
          <a:lstStyle/>
          <a:p>
            <a:pPr algn="ctr"/>
            <a:r>
              <a:rPr lang="en-US" sz="5500" b="1" dirty="0" smtClean="0">
                <a:solidFill>
                  <a:srgbClr val="005A9E"/>
                </a:solidFill>
                <a:cs typeface="Arial" panose="020B0604020202020204" pitchFamily="34" charset="0"/>
              </a:rPr>
              <a:t>Thực hành 1</a:t>
            </a:r>
            <a:endParaRPr lang="en-US" sz="5500" b="1" dirty="0">
              <a:solidFill>
                <a:srgbClr val="005A9E"/>
              </a:solidFill>
              <a:cs typeface="Arial" panose="020B060402020202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474256" y="1257300"/>
                <a:ext cx="17280344" cy="2782557"/>
              </a:xfrm>
              <a:prstGeom prst="rect">
                <a:avLst/>
              </a:prstGeom>
            </p:spPr>
            <p:txBody>
              <a:bodyPr wrap="square">
                <a:spAutoFit/>
              </a:bodyPr>
              <a:lstStyle/>
              <a:p>
                <a:pPr lvl="0">
                  <a:lnSpc>
                    <a:spcPct val="150000"/>
                  </a:lnSpc>
                  <a:spcAft>
                    <a:spcPts val="800"/>
                  </a:spcAft>
                </a:pPr>
                <a:r>
                  <a:rPr lang="vi-VN" sz="3800" dirty="0" smtClean="0">
                    <a:solidFill>
                      <a:srgbClr val="000000"/>
                    </a:solidFill>
                  </a:rPr>
                  <a:t>Tìm các góc chưa biết của hình thang MNPQ có hai đáy là MN và QP trong mỗi trường hợp sau và nêu nhận xét của em.</a:t>
                </a:r>
                <a:endParaRPr lang="en-US" sz="3800" dirty="0" smtClean="0">
                  <a:solidFill>
                    <a:srgbClr val="000000"/>
                  </a:solidFill>
                </a:endParaRPr>
              </a:p>
              <a:p>
                <a:pPr lvl="0">
                  <a:lnSpc>
                    <a:spcPct val="150000"/>
                  </a:lnSpc>
                  <a:spcAft>
                    <a:spcPts val="800"/>
                  </a:spcAft>
                </a:pPr>
                <a:r>
                  <a:rPr lang="en-US" sz="3800" dirty="0">
                    <a:solidFill>
                      <a:srgbClr val="000000"/>
                    </a:solidFill>
                  </a:rPr>
                  <a:t> </a:t>
                </a:r>
                <a:r>
                  <a:rPr lang="en-US" sz="3800" dirty="0" smtClean="0">
                    <a:solidFill>
                      <a:srgbClr val="000000"/>
                    </a:solidFill>
                  </a:rPr>
                  <a:t>                a</a:t>
                </a:r>
                <a:r>
                  <a:rPr lang="en-US" sz="3800" dirty="0">
                    <a:solidFill>
                      <a:srgbClr val="000000"/>
                    </a:solidFill>
                  </a:rPr>
                  <a:t>) </a:t>
                </a:r>
                <a14:m>
                  <m:oMath xmlns:m="http://schemas.openxmlformats.org/officeDocument/2006/math">
                    <m:acc>
                      <m:accPr>
                        <m:chr m:val="̂"/>
                        <m:ctrlPr>
                          <a:rPr lang="en-US" sz="3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Q</m:t>
                        </m:r>
                      </m:e>
                    </m:acc>
                    <m:r>
                      <a:rPr lang="en-US" sz="38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=90°</m:t>
                    </m:r>
                  </m:oMath>
                </a14:m>
                <a:r>
                  <a:rPr lang="en-US" sz="3800" dirty="0" smtClean="0">
                    <a:solidFill>
                      <a:srgbClr val="000000"/>
                    </a:solidFill>
                  </a:rPr>
                  <a:t> và</a:t>
                </a:r>
                <a:r>
                  <a:rPr lang="en-US" sz="3800" dirty="0">
                    <a:solidFill>
                      <a:srgbClr val="000000"/>
                    </a:solidFill>
                  </a:rPr>
                  <a:t> </a:t>
                </a:r>
                <a14:m>
                  <m:oMath xmlns:m="http://schemas.openxmlformats.org/officeDocument/2006/math">
                    <m:acc>
                      <m:accPr>
                        <m:chr m:val="̂"/>
                        <m:ctrlPr>
                          <a:rPr lang="en-US" sz="380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b="0" i="0"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N</m:t>
                        </m:r>
                      </m:e>
                    </m:acc>
                    <m:r>
                      <a:rPr lang="en-US" sz="3800" i="0">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
                      <a:rPr lang="en-US" sz="3800" b="0" i="0"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125</m:t>
                    </m:r>
                    <m:r>
                      <a:rPr lang="en-US" sz="3800" i="0">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oMath>
                </a14:m>
                <a:r>
                  <a:rPr lang="en-US" sz="3800" dirty="0">
                    <a:solidFill>
                      <a:srgbClr val="000000"/>
                    </a:solidFill>
                  </a:rPr>
                  <a:t> </a:t>
                </a:r>
                <a:r>
                  <a:rPr lang="en-US" sz="3800" dirty="0" smtClean="0">
                    <a:solidFill>
                      <a:srgbClr val="000000"/>
                    </a:solidFill>
                  </a:rPr>
                  <a:t>			b</a:t>
                </a:r>
                <a:r>
                  <a:rPr lang="en-US" sz="3800" dirty="0">
                    <a:solidFill>
                      <a:srgbClr val="000000"/>
                    </a:solidFill>
                  </a:rPr>
                  <a:t>) </a:t>
                </a:r>
                <a14:m>
                  <m:oMath xmlns:m="http://schemas.openxmlformats.org/officeDocument/2006/math">
                    <m:acc>
                      <m:accPr>
                        <m:chr m:val="̂"/>
                        <m:ctrlPr>
                          <a:rPr lang="en-US" sz="380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P</m:t>
                        </m:r>
                      </m:e>
                    </m:acc>
                    <m:r>
                      <a:rPr lang="en-US" sz="38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Q</m:t>
                        </m:r>
                      </m:e>
                    </m:acc>
                    <m:r>
                      <a:rPr lang="en-US" sz="38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=110°</m:t>
                    </m:r>
                  </m:oMath>
                </a14:m>
                <a:endParaRPr lang="en-US" sz="3800" dirty="0">
                  <a:solidFill>
                    <a:srgbClr val="000000"/>
                  </a:solidFill>
                  <a:effectLst/>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474256" y="1257300"/>
                <a:ext cx="17280344" cy="2782557"/>
              </a:xfrm>
              <a:prstGeom prst="rect">
                <a:avLst/>
              </a:prstGeom>
              <a:blipFill rotWithShape="0">
                <a:blip r:embed="rId3"/>
                <a:stretch>
                  <a:fillRect l="-1164" r="-1411" b="-63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5049012" y="5067300"/>
                <a:ext cx="13258800" cy="5042855"/>
              </a:xfrm>
              <a:prstGeom prst="rect">
                <a:avLst/>
              </a:prstGeom>
            </p:spPr>
            <p:txBody>
              <a:bodyPr wrap="square">
                <a:spAutoFit/>
              </a:bodyPr>
              <a:lstStyle/>
              <a:p>
                <a:pPr marL="30480" marR="30480" algn="just">
                  <a:lnSpc>
                    <a:spcPct val="150000"/>
                  </a:lnSpc>
                </a:pPr>
                <a:r>
                  <a:rPr lang="en-US" sz="3500" dirty="0" smtClean="0">
                    <a:solidFill>
                      <a:srgbClr val="000000"/>
                    </a:solidFill>
                    <a:ea typeface="Times New Roman" panose="02020603050405020304" pitchFamily="18" charset="0"/>
                    <a:cs typeface="Times New Roman" panose="02020603050405020304" pitchFamily="18" charset="0"/>
                  </a:rPr>
                  <a:t>Xét hình thang MNPQ (MN // QP) có </a:t>
                </a:r>
                <a14:m>
                  <m:oMath xmlns:m="http://schemas.openxmlformats.org/officeDocument/2006/math">
                    <m:acc>
                      <m:accPr>
                        <m:chr m:val="̂"/>
                        <m:ctrlPr>
                          <a:rPr lang="en-US" sz="35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5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Q</m:t>
                        </m:r>
                      </m:e>
                    </m:acc>
                    <m:r>
                      <a:rPr lang="en-US" sz="35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=90°</m:t>
                    </m:r>
                  </m:oMath>
                </a14:m>
                <a:endParaRPr lang="en-US" sz="3500" dirty="0">
                  <a:solidFill>
                    <a:srgbClr val="000000"/>
                  </a:solidFill>
                  <a:effectLs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r>
                      <a:rPr lang="en-US" sz="35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3500" dirty="0">
                    <a:solidFill>
                      <a:srgbClr val="000000"/>
                    </a:solidFill>
                    <a:effectLst/>
                    <a:ea typeface="Times New Roman" panose="02020603050405020304" pitchFamily="18" charset="0"/>
                    <a:cs typeface="Times New Roman" panose="02020603050405020304" pitchFamily="18" charset="0"/>
                  </a:rPr>
                  <a:t> MNPQ là hình thang vuông</a:t>
                </a:r>
                <a:r>
                  <a:rPr lang="en-US" sz="3500" dirty="0" smtClean="0">
                    <a:solidFill>
                      <a:srgbClr val="000000"/>
                    </a:solidFill>
                    <a:ea typeface="Times New Roman" panose="02020603050405020304" pitchFamily="18" charset="0"/>
                    <a:cs typeface="Times New Roman" panose="02020603050405020304" pitchFamily="18" charset="0"/>
                  </a:rPr>
                  <a:t> </a:t>
                </a:r>
                <a14:m>
                  <m:oMath xmlns:m="http://schemas.openxmlformats.org/officeDocument/2006/math">
                    <m:r>
                      <a:rPr lang="en-US" sz="35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5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5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m:t>
                        </m:r>
                      </m:e>
                    </m:acc>
                    <m:r>
                      <a:rPr lang="en-US" sz="35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5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5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Q</m:t>
                        </m:r>
                      </m:e>
                    </m:acc>
                    <m:r>
                      <a:rPr lang="en-US" sz="35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=90°</m:t>
                    </m:r>
                  </m:oMath>
                </a14:m>
                <a:endParaRPr lang="en-US" sz="3500" dirty="0">
                  <a:solidFill>
                    <a:srgbClr val="000000"/>
                  </a:solidFill>
                  <a:effectLst/>
                  <a:ea typeface="Arial" panose="020B0604020202020204" pitchFamily="34" charset="0"/>
                  <a:cs typeface="Times New Roman" panose="02020603050405020304" pitchFamily="18" charset="0"/>
                </a:endParaRPr>
              </a:p>
              <a:p>
                <a:pPr algn="just">
                  <a:lnSpc>
                    <a:spcPct val="150000"/>
                  </a:lnSpc>
                </a:pPr>
                <a:r>
                  <a:rPr lang="en-US" sz="3500" dirty="0">
                    <a:solidFill>
                      <a:srgbClr val="000000"/>
                    </a:solidFill>
                    <a:effectLst/>
                    <a:ea typeface="Arial" panose="020B0604020202020204" pitchFamily="34" charset="0"/>
                    <a:cs typeface="Times New Roman" panose="02020603050405020304" pitchFamily="18" charset="0"/>
                  </a:rPr>
                  <a:t>Áp dụng định lí tổng các góc của một tứ giác, ta có: </a:t>
                </a:r>
              </a:p>
              <a:p>
                <a:pPr algn="ctr">
                  <a:lnSpc>
                    <a:spcPct val="150000"/>
                  </a:lnSpc>
                </a:pPr>
                <a14:m>
                  <m:oMathPara xmlns:m="http://schemas.openxmlformats.org/officeDocument/2006/math">
                    <m:oMathParaPr>
                      <m:jc m:val="centerGroup"/>
                    </m:oMathParaPr>
                    <m:oMath xmlns:m="http://schemas.openxmlformats.org/officeDocument/2006/math">
                      <m:acc>
                        <m:accPr>
                          <m:chr m:val="̂"/>
                          <m:ctrlPr>
                            <a:rPr lang="en-US" sz="35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5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m:t>
                          </m:r>
                        </m:e>
                      </m:acc>
                      <m:r>
                        <a:rPr lang="en-US" sz="35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5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5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N</m:t>
                          </m:r>
                        </m:e>
                      </m:acc>
                      <m:r>
                        <a:rPr lang="en-US" sz="35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5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5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P</m:t>
                          </m:r>
                        </m:e>
                      </m:acc>
                      <m:r>
                        <a:rPr lang="en-US" sz="35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5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5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Q</m:t>
                          </m:r>
                        </m:e>
                      </m:acc>
                      <m:r>
                        <a:rPr lang="en-US" sz="35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=360°⇒</m:t>
                      </m:r>
                      <m:acc>
                        <m:accPr>
                          <m:chr m:val="̂"/>
                          <m:ctrlPr>
                            <a:rPr lang="en-US" sz="350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500">
                              <a:solidFill>
                                <a:srgbClr val="000000"/>
                              </a:solidFill>
                              <a:latin typeface="Cambria Math" panose="02040503050406030204" pitchFamily="18" charset="0"/>
                              <a:ea typeface="Arial" panose="020B0604020202020204" pitchFamily="34" charset="0"/>
                              <a:cs typeface="Times New Roman" panose="02020603050405020304" pitchFamily="18" charset="0"/>
                            </a:rPr>
                            <m:t>P</m:t>
                          </m:r>
                        </m:e>
                      </m:acc>
                      <m:r>
                        <a:rPr lang="en-US" sz="35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=360°−(</m:t>
                      </m:r>
                      <m:acc>
                        <m:accPr>
                          <m:chr m:val="̂"/>
                          <m:ctrlPr>
                            <a:rPr lang="en-US" sz="35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5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m:t>
                          </m:r>
                        </m:e>
                      </m:acc>
                      <m:r>
                        <a:rPr lang="en-US" sz="35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5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5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N</m:t>
                          </m:r>
                        </m:e>
                      </m:acc>
                      <m:r>
                        <a:rPr lang="en-US" sz="35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5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5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Q</m:t>
                          </m:r>
                        </m:e>
                      </m:acc>
                      <m:r>
                        <a:rPr lang="en-US" sz="3500" i="0"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35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=360°−</m:t>
                      </m:r>
                      <m:d>
                        <m:dPr>
                          <m:ctrlPr>
                            <a:rPr lang="en-US" sz="35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en-US" sz="35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90°+90°+125°</m:t>
                          </m:r>
                        </m:e>
                      </m:d>
                      <m:r>
                        <a:rPr lang="en-US" sz="35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=55°</m:t>
                      </m:r>
                    </m:oMath>
                  </m:oMathPara>
                </a14:m>
                <a:endParaRPr lang="en-US" sz="3500" dirty="0">
                  <a:solidFill>
                    <a:srgbClr val="000000"/>
                  </a:solidFill>
                  <a:effectLst/>
                  <a:ea typeface="Arial" panose="020B0604020202020204" pitchFamily="34" charset="0"/>
                  <a:cs typeface="Times New Roman" panose="02020603050405020304" pitchFamily="18" charset="0"/>
                </a:endParaRPr>
              </a:p>
              <a:p>
                <a:pPr algn="just">
                  <a:lnSpc>
                    <a:spcPct val="150000"/>
                  </a:lnSpc>
                </a:pPr>
                <a:r>
                  <a:rPr lang="en-US" sz="3500" dirty="0">
                    <a:solidFill>
                      <a:srgbClr val="000000"/>
                    </a:solidFill>
                    <a:effectLst/>
                    <a:ea typeface="Arial" panose="020B0604020202020204" pitchFamily="34" charset="0"/>
                    <a:cs typeface="Times New Roman" panose="02020603050405020304" pitchFamily="18" charset="0"/>
                  </a:rPr>
                  <a:t>Vậy các góc chưa biết của hình thang MNPQ là: </a:t>
                </a:r>
                <a14:m>
                  <m:oMath xmlns:m="http://schemas.openxmlformats.org/officeDocument/2006/math">
                    <m:acc>
                      <m:accPr>
                        <m:chr m:val="̂"/>
                        <m:ctrlPr>
                          <a:rPr lang="en-US" sz="35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5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m:t>
                        </m:r>
                      </m:e>
                    </m:acc>
                    <m:r>
                      <a:rPr lang="en-US" sz="35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=90°;</m:t>
                    </m:r>
                    <m:acc>
                      <m:accPr>
                        <m:chr m:val="̂"/>
                        <m:ctrlPr>
                          <a:rPr lang="en-US" sz="35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5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P</m:t>
                        </m:r>
                      </m:e>
                    </m:acc>
                    <m:r>
                      <a:rPr lang="en-US" sz="35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=55°</m:t>
                    </m:r>
                  </m:oMath>
                </a14:m>
                <a:endParaRPr lang="en-US" sz="3500" dirty="0">
                  <a:solidFill>
                    <a:srgbClr val="000000"/>
                  </a:solidFill>
                  <a:effectLst/>
                  <a:ea typeface="Arial" panose="020B060402020202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5049012" y="5067300"/>
                <a:ext cx="13258800" cy="5042855"/>
              </a:xfrm>
              <a:prstGeom prst="rect">
                <a:avLst/>
              </a:prstGeom>
              <a:blipFill rotWithShape="0">
                <a:blip r:embed="rId4"/>
                <a:stretch>
                  <a:fillRect l="-1333" b="-1451"/>
                </a:stretch>
              </a:blipFill>
            </p:spPr>
            <p:txBody>
              <a:bodyPr/>
              <a:lstStyle/>
              <a:p>
                <a:r>
                  <a:rPr lang="en-US">
                    <a:noFill/>
                  </a:rPr>
                  <a:t> </a:t>
                </a:r>
              </a:p>
            </p:txBody>
          </p:sp>
        </mc:Fallback>
      </mc:AlternateContent>
      <p:sp>
        <p:nvSpPr>
          <p:cNvPr id="5" name="Rectangle 4"/>
          <p:cNvSpPr/>
          <p:nvPr/>
        </p:nvSpPr>
        <p:spPr>
          <a:xfrm>
            <a:off x="8481883" y="4161592"/>
            <a:ext cx="1265090" cy="677108"/>
          </a:xfrm>
          <a:prstGeom prst="rect">
            <a:avLst/>
          </a:prstGeom>
        </p:spPr>
        <p:txBody>
          <a:bodyPr wrap="none">
            <a:spAutoFit/>
          </a:bodyPr>
          <a:lstStyle/>
          <a:p>
            <a:pPr lvl="0" algn="ctr"/>
            <a:r>
              <a:rPr lang="vi-VN" sz="3800" b="1" i="1" u="sng" dirty="0" smtClean="0">
                <a:solidFill>
                  <a:srgbClr val="C00000"/>
                </a:solidFill>
              </a:rPr>
              <a:t>Giải</a:t>
            </a:r>
            <a:r>
              <a:rPr lang="en-US" sz="3800" b="1" i="1" u="sng" dirty="0" smtClean="0">
                <a:solidFill>
                  <a:srgbClr val="C00000"/>
                </a:solidFill>
              </a:rPr>
              <a:t>:</a:t>
            </a:r>
            <a:endParaRPr lang="en-US" sz="3800" b="1" i="1" u="sng" dirty="0">
              <a:solidFill>
                <a:srgbClr val="C00000"/>
              </a:solidFill>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5649" y="5208926"/>
            <a:ext cx="4631684" cy="2753974"/>
          </a:xfrm>
          <a:prstGeom prst="rect">
            <a:avLst/>
          </a:prstGeom>
        </p:spPr>
      </p:pic>
    </p:spTree>
    <p:extLst>
      <p:ext uri="{BB962C8B-B14F-4D97-AF65-F5344CB8AC3E}">
        <p14:creationId xmlns:p14="http://schemas.microsoft.com/office/powerpoint/2010/main" val="468547288"/>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up)">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
                                            <p:txEl>
                                              <p:pRg st="0" end="0"/>
                                            </p:txEl>
                                          </p:spTgt>
                                        </p:tgtEl>
                                        <p:attrNameLst>
                                          <p:attrName>style.visibility</p:attrName>
                                        </p:attrNameLst>
                                      </p:cBhvr>
                                      <p:to>
                                        <p:strVal val="visible"/>
                                      </p:to>
                                    </p:set>
                                    <p:animEffect transition="in" filter="fade">
                                      <p:cBhvr>
                                        <p:cTn id="28" dur="500"/>
                                        <p:tgtEl>
                                          <p:spTgt spid="4">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4">
                                            <p:txEl>
                                              <p:pRg st="1" end="1"/>
                                            </p:txEl>
                                          </p:spTgt>
                                        </p:tgtEl>
                                        <p:attrNameLst>
                                          <p:attrName>style.visibility</p:attrName>
                                        </p:attrNameLst>
                                      </p:cBhvr>
                                      <p:to>
                                        <p:strVal val="visible"/>
                                      </p:to>
                                    </p:set>
                                    <p:animEffect transition="in" filter="wipe(down)">
                                      <p:cBhvr>
                                        <p:cTn id="33" dur="500"/>
                                        <p:tgtEl>
                                          <p:spTgt spid="4">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4">
                                            <p:txEl>
                                              <p:pRg st="2" end="2"/>
                                            </p:txEl>
                                          </p:spTgt>
                                        </p:tgtEl>
                                        <p:attrNameLst>
                                          <p:attrName>style.visibility</p:attrName>
                                        </p:attrNameLst>
                                      </p:cBhvr>
                                      <p:to>
                                        <p:strVal val="visible"/>
                                      </p:to>
                                    </p:set>
                                    <p:animEffect transition="in" filter="randombar(horizontal)">
                                      <p:cBhvr>
                                        <p:cTn id="38" dur="500"/>
                                        <p:tgtEl>
                                          <p:spTgt spid="4">
                                            <p:txEl>
                                              <p:pRg st="2" end="2"/>
                                            </p:txEl>
                                          </p:spTgt>
                                        </p:tgtEl>
                                      </p:cBhvr>
                                    </p:animEffect>
                                  </p:childTnLst>
                                </p:cTn>
                              </p:par>
                              <p:par>
                                <p:cTn id="39" presetID="14" presetClass="entr" presetSubtype="10" fill="hold" nodeType="withEffect">
                                  <p:stCondLst>
                                    <p:cond delay="0"/>
                                  </p:stCondLst>
                                  <p:childTnLst>
                                    <p:set>
                                      <p:cBhvr>
                                        <p:cTn id="40" dur="1" fill="hold">
                                          <p:stCondLst>
                                            <p:cond delay="0"/>
                                          </p:stCondLst>
                                        </p:cTn>
                                        <p:tgtEl>
                                          <p:spTgt spid="4">
                                            <p:txEl>
                                              <p:pRg st="3" end="3"/>
                                            </p:txEl>
                                          </p:spTgt>
                                        </p:tgtEl>
                                        <p:attrNameLst>
                                          <p:attrName>style.visibility</p:attrName>
                                        </p:attrNameLst>
                                      </p:cBhvr>
                                      <p:to>
                                        <p:strVal val="visible"/>
                                      </p:to>
                                    </p:set>
                                    <p:animEffect transition="in" filter="randombar(horizontal)">
                                      <p:cBhvr>
                                        <p:cTn id="41" dur="500"/>
                                        <p:tgtEl>
                                          <p:spTgt spid="4">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4">
                                            <p:txEl>
                                              <p:pRg st="4" end="4"/>
                                            </p:txEl>
                                          </p:spTgt>
                                        </p:tgtEl>
                                        <p:attrNameLst>
                                          <p:attrName>style.visibility</p:attrName>
                                        </p:attrNameLst>
                                      </p:cBhvr>
                                      <p:to>
                                        <p:strVal val="visible"/>
                                      </p:to>
                                    </p:set>
                                    <p:animEffect transition="in" filter="fade">
                                      <p:cBhvr>
                                        <p:cTn id="46"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accent4"/>
        </a:solidFill>
        <a:effectLst/>
      </p:bgPr>
    </p:bg>
    <p:spTree>
      <p:nvGrpSpPr>
        <p:cNvPr id="1" name="Shape 2106"/>
        <p:cNvGrpSpPr/>
        <p:nvPr/>
      </p:nvGrpSpPr>
      <p:grpSpPr>
        <a:xfrm>
          <a:off x="0" y="0"/>
          <a:ext cx="0" cy="0"/>
          <a:chOff x="0" y="0"/>
          <a:chExt cx="0" cy="0"/>
        </a:xfrm>
      </p:grpSpPr>
      <p:sp>
        <p:nvSpPr>
          <p:cNvPr id="22" name="Google Shape;2254;p39"/>
          <p:cNvSpPr/>
          <p:nvPr/>
        </p:nvSpPr>
        <p:spPr>
          <a:xfrm>
            <a:off x="4575612" y="141654"/>
            <a:ext cx="473400" cy="461400"/>
          </a:xfrm>
          <a:prstGeom prst="star4">
            <a:avLst>
              <a:gd name="adj" fmla="val 12500"/>
            </a:avLst>
          </a:prstGeom>
          <a:solidFill>
            <a:schemeClr val="accent2"/>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23" name="Google Shape;2255;p39"/>
          <p:cNvSpPr/>
          <p:nvPr/>
        </p:nvSpPr>
        <p:spPr>
          <a:xfrm>
            <a:off x="17212416" y="152106"/>
            <a:ext cx="676800" cy="662400"/>
          </a:xfrm>
          <a:prstGeom prst="star4">
            <a:avLst>
              <a:gd name="adj" fmla="val 12500"/>
            </a:avLst>
          </a:prstGeom>
          <a:solidFill>
            <a:schemeClr val="accent1"/>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24" name="Google Shape;2256;p39"/>
          <p:cNvSpPr/>
          <p:nvPr/>
        </p:nvSpPr>
        <p:spPr>
          <a:xfrm>
            <a:off x="474256" y="9334500"/>
            <a:ext cx="676383" cy="673132"/>
          </a:xfrm>
          <a:prstGeom prst="star4">
            <a:avLst>
              <a:gd name="adj" fmla="val 12500"/>
            </a:avLst>
          </a:prstGeom>
          <a:solidFill>
            <a:schemeClr val="lt2"/>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2" name="Rectangle 31"/>
          <p:cNvSpPr/>
          <p:nvPr/>
        </p:nvSpPr>
        <p:spPr>
          <a:xfrm>
            <a:off x="14330362" y="6309327"/>
            <a:ext cx="1057276" cy="414950"/>
          </a:xfrm>
          <a:prstGeom prst="rect">
            <a:avLst/>
          </a:prstGeom>
          <a:solidFill>
            <a:schemeClr val="accent4"/>
          </a:solidFill>
        </p:spPr>
        <p:style>
          <a:lnRef idx="2">
            <a:schemeClr val="accent6"/>
          </a:lnRef>
          <a:fillRef idx="1">
            <a:schemeClr val="lt1"/>
          </a:fillRef>
          <a:effectRef idx="0">
            <a:schemeClr val="accent6"/>
          </a:effectRef>
          <a:fontRef idx="minor">
            <a:schemeClr val="dk1"/>
          </a:fontRef>
        </p:style>
        <p:txBody>
          <a:bodyPr rtlCol="0" anchor="ctr"/>
          <a:lstStyle/>
          <a:p>
            <a:pPr algn="ctr">
              <a:buClr>
                <a:srgbClr val="000000"/>
              </a:buClr>
              <a:buFont typeface="Arial"/>
              <a:buNone/>
            </a:pPr>
            <a:endParaRPr lang="en-US" sz="2800" kern="0">
              <a:solidFill>
                <a:srgbClr val="434343"/>
              </a:solidFill>
              <a:sym typeface="Arial"/>
            </a:endParaRPr>
          </a:p>
        </p:txBody>
      </p:sp>
      <mc:AlternateContent xmlns:mc="http://schemas.openxmlformats.org/markup-compatibility/2006" xmlns:a14="http://schemas.microsoft.com/office/drawing/2010/main">
        <mc:Choice Requires="a14">
          <p:sp>
            <p:nvSpPr>
              <p:cNvPr id="3" name="Rectangle 2"/>
              <p:cNvSpPr/>
              <p:nvPr/>
            </p:nvSpPr>
            <p:spPr>
              <a:xfrm>
                <a:off x="474256" y="1257300"/>
                <a:ext cx="17280344" cy="2782557"/>
              </a:xfrm>
              <a:prstGeom prst="rect">
                <a:avLst/>
              </a:prstGeom>
            </p:spPr>
            <p:txBody>
              <a:bodyPr wrap="square">
                <a:spAutoFit/>
              </a:bodyPr>
              <a:lstStyle/>
              <a:p>
                <a:pPr>
                  <a:lnSpc>
                    <a:spcPct val="150000"/>
                  </a:lnSpc>
                  <a:spcAft>
                    <a:spcPts val="800"/>
                  </a:spcAft>
                </a:pPr>
                <a:r>
                  <a:rPr lang="vi-VN" sz="3800" dirty="0" smtClean="0">
                    <a:solidFill>
                      <a:srgbClr val="000000"/>
                    </a:solidFill>
                  </a:rPr>
                  <a:t>Tìm các góc chưa biết của hình thang MNPQ có hai đáy là MN và QP trong mỗi trường hợp sau và nêu nhận xét của em.</a:t>
                </a:r>
                <a:endParaRPr lang="en-US" sz="3800" dirty="0" smtClean="0">
                  <a:solidFill>
                    <a:srgbClr val="000000"/>
                  </a:solidFill>
                </a:endParaRPr>
              </a:p>
              <a:p>
                <a:pPr>
                  <a:lnSpc>
                    <a:spcPct val="150000"/>
                  </a:lnSpc>
                  <a:spcAft>
                    <a:spcPts val="800"/>
                  </a:spcAft>
                </a:pPr>
                <a:r>
                  <a:rPr lang="en-US" sz="3800" dirty="0">
                    <a:solidFill>
                      <a:srgbClr val="000000"/>
                    </a:solidFill>
                  </a:rPr>
                  <a:t> </a:t>
                </a:r>
                <a:r>
                  <a:rPr lang="en-US" sz="3800" dirty="0" smtClean="0">
                    <a:solidFill>
                      <a:srgbClr val="000000"/>
                    </a:solidFill>
                  </a:rPr>
                  <a:t>                a</a:t>
                </a:r>
                <a:r>
                  <a:rPr lang="en-US" sz="3800" dirty="0">
                    <a:solidFill>
                      <a:srgbClr val="000000"/>
                    </a:solidFill>
                  </a:rPr>
                  <a:t>) </a:t>
                </a:r>
                <a14:m>
                  <m:oMath xmlns:m="http://schemas.openxmlformats.org/officeDocument/2006/math">
                    <m:acc>
                      <m:accPr>
                        <m:chr m:val="̂"/>
                        <m:ctrlPr>
                          <a:rPr lang="en-US" sz="380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a:solidFill>
                              <a:srgbClr val="000000"/>
                            </a:solidFill>
                            <a:latin typeface="Cambria Math" panose="02040503050406030204" pitchFamily="18" charset="0"/>
                            <a:ea typeface="Arial" panose="020B0604020202020204" pitchFamily="34" charset="0"/>
                            <a:cs typeface="Times New Roman" panose="02020603050405020304" pitchFamily="18" charset="0"/>
                          </a:rPr>
                          <m:t>Q</m:t>
                        </m:r>
                      </m:e>
                    </m:acc>
                    <m:r>
                      <a:rPr lang="en-US" sz="3800">
                        <a:solidFill>
                          <a:srgbClr val="000000"/>
                        </a:solidFill>
                        <a:latin typeface="Cambria Math" panose="02040503050406030204" pitchFamily="18" charset="0"/>
                        <a:ea typeface="Arial" panose="020B0604020202020204" pitchFamily="34" charset="0"/>
                        <a:cs typeface="Times New Roman" panose="02020603050405020304" pitchFamily="18" charset="0"/>
                      </a:rPr>
                      <m:t>=90°</m:t>
                    </m:r>
                  </m:oMath>
                </a14:m>
                <a:r>
                  <a:rPr lang="en-US" sz="3800" dirty="0" smtClean="0">
                    <a:solidFill>
                      <a:srgbClr val="000000"/>
                    </a:solidFill>
                  </a:rPr>
                  <a:t> và</a:t>
                </a:r>
                <a:r>
                  <a:rPr lang="en-US" sz="3800" dirty="0">
                    <a:solidFill>
                      <a:srgbClr val="000000"/>
                    </a:solidFill>
                  </a:rPr>
                  <a:t> </a:t>
                </a:r>
                <a14:m>
                  <m:oMath xmlns:m="http://schemas.openxmlformats.org/officeDocument/2006/math">
                    <m:acc>
                      <m:accPr>
                        <m:chr m:val="̂"/>
                        <m:ctrlPr>
                          <a:rPr lang="en-US" sz="380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N</m:t>
                        </m:r>
                      </m:e>
                    </m:acc>
                    <m:r>
                      <a:rPr lang="en-US" sz="3800">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
                      <a:rPr lang="en-US" sz="3800"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125</m:t>
                    </m:r>
                    <m:r>
                      <a:rPr lang="en-US" sz="3800">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oMath>
                </a14:m>
                <a:r>
                  <a:rPr lang="en-US" sz="3800" dirty="0">
                    <a:solidFill>
                      <a:srgbClr val="000000"/>
                    </a:solidFill>
                  </a:rPr>
                  <a:t> </a:t>
                </a:r>
                <a:r>
                  <a:rPr lang="en-US" sz="3800" dirty="0" smtClean="0">
                    <a:solidFill>
                      <a:srgbClr val="000000"/>
                    </a:solidFill>
                  </a:rPr>
                  <a:t>			b</a:t>
                </a:r>
                <a:r>
                  <a:rPr lang="en-US" sz="3800" dirty="0">
                    <a:solidFill>
                      <a:srgbClr val="000000"/>
                    </a:solidFill>
                  </a:rPr>
                  <a:t>) </a:t>
                </a:r>
                <a14:m>
                  <m:oMath xmlns:m="http://schemas.openxmlformats.org/officeDocument/2006/math">
                    <m:acc>
                      <m:accPr>
                        <m:chr m:val="̂"/>
                        <m:ctrlPr>
                          <a:rPr lang="en-US" sz="380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a:solidFill>
                              <a:srgbClr val="000000"/>
                            </a:solidFill>
                            <a:latin typeface="Cambria Math" panose="02040503050406030204" pitchFamily="18" charset="0"/>
                            <a:ea typeface="Arial" panose="020B0604020202020204" pitchFamily="34" charset="0"/>
                            <a:cs typeface="Times New Roman" panose="02020603050405020304" pitchFamily="18" charset="0"/>
                          </a:rPr>
                          <m:t>P</m:t>
                        </m:r>
                      </m:e>
                    </m:acc>
                    <m:r>
                      <a:rPr lang="en-US" sz="3800">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80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a:solidFill>
                              <a:srgbClr val="000000"/>
                            </a:solidFill>
                            <a:latin typeface="Cambria Math" panose="02040503050406030204" pitchFamily="18" charset="0"/>
                            <a:ea typeface="Arial" panose="020B0604020202020204" pitchFamily="34" charset="0"/>
                            <a:cs typeface="Times New Roman" panose="02020603050405020304" pitchFamily="18" charset="0"/>
                          </a:rPr>
                          <m:t>Q</m:t>
                        </m:r>
                      </m:e>
                    </m:acc>
                    <m:r>
                      <a:rPr lang="en-US" sz="3800">
                        <a:solidFill>
                          <a:srgbClr val="000000"/>
                        </a:solidFill>
                        <a:latin typeface="Cambria Math" panose="02040503050406030204" pitchFamily="18" charset="0"/>
                        <a:ea typeface="Arial" panose="020B0604020202020204" pitchFamily="34" charset="0"/>
                        <a:cs typeface="Times New Roman" panose="02020603050405020304" pitchFamily="18" charset="0"/>
                      </a:rPr>
                      <m:t>=110°</m:t>
                    </m:r>
                  </m:oMath>
                </a14:m>
                <a:endParaRPr lang="en-US" sz="3800" dirty="0">
                  <a:solidFill>
                    <a:srgbClr val="000000"/>
                  </a:solidFill>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474256" y="1257300"/>
                <a:ext cx="17280344" cy="2782557"/>
              </a:xfrm>
              <a:prstGeom prst="rect">
                <a:avLst/>
              </a:prstGeom>
              <a:blipFill rotWithShape="0">
                <a:blip r:embed="rId3"/>
                <a:stretch>
                  <a:fillRect l="-1164" r="-1411" b="-63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6715176" y="5143500"/>
                <a:ext cx="11029188" cy="4397551"/>
              </a:xfrm>
              <a:prstGeom prst="rect">
                <a:avLst/>
              </a:prstGeom>
            </p:spPr>
            <p:txBody>
              <a:bodyPr wrap="square">
                <a:spAutoFit/>
              </a:bodyPr>
              <a:lstStyle/>
              <a:p>
                <a:pPr marL="30480" marR="30480" algn="just">
                  <a:lnSpc>
                    <a:spcPct val="150000"/>
                  </a:lnSpc>
                  <a:spcBef>
                    <a:spcPts val="100"/>
                  </a:spcBef>
                  <a:spcAft>
                    <a:spcPts val="100"/>
                  </a:spcAft>
                </a:pPr>
                <a:r>
                  <a:rPr lang="en-US" sz="3600" dirty="0" smtClean="0">
                    <a:solidFill>
                      <a:schemeClr val="bg1">
                        <a:lumMod val="10000"/>
                      </a:schemeClr>
                    </a:solidFill>
                    <a:ea typeface="Times New Roman" panose="02020603050405020304" pitchFamily="18" charset="0"/>
                    <a:cs typeface="Times New Roman" panose="02020603050405020304" pitchFamily="18" charset="0"/>
                  </a:rPr>
                  <a:t>Xét hình thang MNPQ (MN // QP) có: </a:t>
                </a:r>
                <a14:m>
                  <m:oMath xmlns:m="http://schemas.openxmlformats.org/officeDocument/2006/math">
                    <m:acc>
                      <m:accPr>
                        <m:chr m:val="̂"/>
                        <m:ctrlPr>
                          <a:rPr lang="en-US" sz="3600" i="1">
                            <a:solidFill>
                              <a:schemeClr val="bg1">
                                <a:lumMod val="10000"/>
                              </a:schemeClr>
                            </a:solidFill>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600" i="0">
                            <a:solidFill>
                              <a:schemeClr val="bg1">
                                <a:lumMod val="10000"/>
                              </a:schemeClr>
                            </a:solidFill>
                            <a:effectLst/>
                            <a:latin typeface="Cambria Math" panose="02040503050406030204" pitchFamily="18" charset="0"/>
                            <a:ea typeface="Arial" panose="020B0604020202020204" pitchFamily="34" charset="0"/>
                            <a:cs typeface="Times New Roman" panose="02020603050405020304" pitchFamily="18" charset="0"/>
                          </a:rPr>
                          <m:t>P</m:t>
                        </m:r>
                      </m:e>
                    </m:acc>
                    <m:r>
                      <a:rPr lang="en-US" sz="3600" i="0">
                        <a:solidFill>
                          <a:schemeClr val="bg1">
                            <a:lumMod val="10000"/>
                          </a:schemeClr>
                        </a:solidFill>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600" i="1">
                            <a:solidFill>
                              <a:schemeClr val="bg1">
                                <a:lumMod val="10000"/>
                              </a:schemeClr>
                            </a:solidFill>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600" i="0">
                            <a:solidFill>
                              <a:schemeClr val="bg1">
                                <a:lumMod val="10000"/>
                              </a:schemeClr>
                            </a:solidFill>
                            <a:effectLst/>
                            <a:latin typeface="Cambria Math" panose="02040503050406030204" pitchFamily="18" charset="0"/>
                            <a:ea typeface="Arial" panose="020B0604020202020204" pitchFamily="34" charset="0"/>
                            <a:cs typeface="Times New Roman" panose="02020603050405020304" pitchFamily="18" charset="0"/>
                          </a:rPr>
                          <m:t>Q</m:t>
                        </m:r>
                      </m:e>
                    </m:acc>
                    <m:r>
                      <a:rPr lang="en-US" sz="3600" i="0">
                        <a:solidFill>
                          <a:schemeClr val="bg1">
                            <a:lumMod val="10000"/>
                          </a:schemeClr>
                        </a:solidFill>
                        <a:effectLst/>
                        <a:latin typeface="Cambria Math" panose="02040503050406030204" pitchFamily="18" charset="0"/>
                        <a:ea typeface="Arial" panose="020B0604020202020204" pitchFamily="34" charset="0"/>
                        <a:cs typeface="Times New Roman" panose="02020603050405020304" pitchFamily="18" charset="0"/>
                      </a:rPr>
                      <m:t>=110°</m:t>
                    </m:r>
                  </m:oMath>
                </a14:m>
                <a:endParaRPr lang="en-US" sz="3600" dirty="0">
                  <a:solidFill>
                    <a:schemeClr val="bg1">
                      <a:lumMod val="10000"/>
                    </a:schemeClr>
                  </a:solidFill>
                  <a:effectLst/>
                  <a:ea typeface="Arial" panose="020B0604020202020204" pitchFamily="34" charset="0"/>
                  <a:cs typeface="Times New Roman" panose="02020603050405020304" pitchFamily="18" charset="0"/>
                </a:endParaRPr>
              </a:p>
              <a:p>
                <a:pPr marL="30480" marR="30480" algn="just">
                  <a:lnSpc>
                    <a:spcPct val="150000"/>
                  </a:lnSpc>
                  <a:spcBef>
                    <a:spcPts val="100"/>
                  </a:spcBef>
                  <a:spcAft>
                    <a:spcPts val="100"/>
                  </a:spcAft>
                </a:pPr>
                <a14:m>
                  <m:oMath xmlns:m="http://schemas.openxmlformats.org/officeDocument/2006/math">
                    <m:r>
                      <a:rPr lang="en-US" sz="3600" i="0">
                        <a:solidFill>
                          <a:schemeClr val="bg1">
                            <a:lumMod val="10000"/>
                          </a:schemeClr>
                        </a:solidFill>
                        <a:effectLst/>
                        <a:latin typeface="Cambria Math" panose="02040503050406030204" pitchFamily="18" charset="0"/>
                        <a:ea typeface="Arial" panose="020B0604020202020204" pitchFamily="34" charset="0"/>
                        <a:cs typeface="Times New Roman" panose="02020603050405020304" pitchFamily="18" charset="0"/>
                      </a:rPr>
                      <m:t>⇒ </m:t>
                    </m:r>
                  </m:oMath>
                </a14:m>
                <a:r>
                  <a:rPr lang="en-US" sz="3600" dirty="0">
                    <a:solidFill>
                      <a:schemeClr val="bg1">
                        <a:lumMod val="10000"/>
                      </a:schemeClr>
                    </a:solidFill>
                    <a:effectLst/>
                    <a:ea typeface="Times New Roman" panose="02020603050405020304" pitchFamily="18" charset="0"/>
                    <a:cs typeface="Times New Roman" panose="02020603050405020304" pitchFamily="18" charset="0"/>
                  </a:rPr>
                  <a:t>MNPQ là hình thang cân.</a:t>
                </a:r>
                <a:endParaRPr lang="en-US" sz="3600" dirty="0">
                  <a:solidFill>
                    <a:schemeClr val="bg1">
                      <a:lumMod val="10000"/>
                    </a:schemeClr>
                  </a:solidFill>
                  <a:effectLst/>
                  <a:ea typeface="Arial" panose="020B0604020202020204" pitchFamily="34" charset="0"/>
                  <a:cs typeface="Times New Roman" panose="02020603050405020304" pitchFamily="18" charset="0"/>
                </a:endParaRPr>
              </a:p>
              <a:p>
                <a:pPr marL="30480" marR="30480" algn="just">
                  <a:lnSpc>
                    <a:spcPct val="150000"/>
                  </a:lnSpc>
                  <a:spcBef>
                    <a:spcPts val="100"/>
                  </a:spcBef>
                  <a:spcAft>
                    <a:spcPts val="100"/>
                  </a:spcAft>
                </a:pPr>
                <a:r>
                  <a:rPr lang="en-US" sz="3600" dirty="0">
                    <a:solidFill>
                      <a:schemeClr val="bg1">
                        <a:lumMod val="10000"/>
                      </a:schemeClr>
                    </a:solidFill>
                    <a:effectLst/>
                    <a:ea typeface="Times New Roman" panose="02020603050405020304" pitchFamily="18" charset="0"/>
                    <a:cs typeface="Times New Roman" panose="02020603050405020304" pitchFamily="18" charset="0"/>
                  </a:rPr>
                  <a:t>Suy ra </a:t>
                </a:r>
                <a14:m>
                  <m:oMath xmlns:m="http://schemas.openxmlformats.org/officeDocument/2006/math">
                    <m:acc>
                      <m:accPr>
                        <m:chr m:val="̂"/>
                        <m:ctrlPr>
                          <a:rPr lang="en-US" sz="3600" i="1">
                            <a:solidFill>
                              <a:schemeClr val="bg1">
                                <a:lumMod val="10000"/>
                              </a:schemeClr>
                            </a:solidFill>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600" i="0">
                            <a:solidFill>
                              <a:schemeClr val="bg1">
                                <a:lumMod val="10000"/>
                              </a:schemeClr>
                            </a:solidFill>
                            <a:effectLst/>
                            <a:latin typeface="Cambria Math" panose="02040503050406030204" pitchFamily="18" charset="0"/>
                            <a:ea typeface="Arial" panose="020B0604020202020204" pitchFamily="34" charset="0"/>
                            <a:cs typeface="Times New Roman" panose="02020603050405020304" pitchFamily="18" charset="0"/>
                          </a:rPr>
                          <m:t>M</m:t>
                        </m:r>
                      </m:e>
                    </m:acc>
                    <m:r>
                      <a:rPr lang="en-US" sz="3600" i="0">
                        <a:solidFill>
                          <a:schemeClr val="bg1">
                            <a:lumMod val="10000"/>
                          </a:schemeClr>
                        </a:solidFill>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600" i="1">
                            <a:solidFill>
                              <a:schemeClr val="bg1">
                                <a:lumMod val="10000"/>
                              </a:schemeClr>
                            </a:solidFill>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600" i="0">
                            <a:solidFill>
                              <a:schemeClr val="bg1">
                                <a:lumMod val="10000"/>
                              </a:schemeClr>
                            </a:solidFill>
                            <a:effectLst/>
                            <a:latin typeface="Cambria Math" panose="02040503050406030204" pitchFamily="18" charset="0"/>
                            <a:ea typeface="Arial" panose="020B0604020202020204" pitchFamily="34" charset="0"/>
                            <a:cs typeface="Times New Roman" panose="02020603050405020304" pitchFamily="18" charset="0"/>
                          </a:rPr>
                          <m:t>N</m:t>
                        </m:r>
                      </m:e>
                    </m:acc>
                    <m:r>
                      <a:rPr lang="en-US" sz="3600" i="0">
                        <a:solidFill>
                          <a:schemeClr val="bg1">
                            <a:lumMod val="10000"/>
                          </a:schemeClr>
                        </a:solidFill>
                        <a:effectLst/>
                        <a:latin typeface="Cambria Math" panose="02040503050406030204" pitchFamily="18" charset="0"/>
                        <a:ea typeface="Arial" panose="020B0604020202020204" pitchFamily="34" charset="0"/>
                        <a:cs typeface="Times New Roman" panose="02020603050405020304" pitchFamily="18" charset="0"/>
                      </a:rPr>
                      <m:t>=180°−110°=70°</m:t>
                    </m:r>
                  </m:oMath>
                </a14:m>
                <a:endParaRPr lang="en-US" sz="3600" dirty="0">
                  <a:solidFill>
                    <a:schemeClr val="bg1">
                      <a:lumMod val="10000"/>
                    </a:schemeClr>
                  </a:solidFill>
                  <a:effectLst/>
                  <a:ea typeface="Arial" panose="020B0604020202020204" pitchFamily="34" charset="0"/>
                  <a:cs typeface="Times New Roman" panose="02020603050405020304" pitchFamily="18" charset="0"/>
                </a:endParaRPr>
              </a:p>
              <a:p>
                <a:pPr marL="30480" marR="30480" algn="just">
                  <a:lnSpc>
                    <a:spcPct val="150000"/>
                  </a:lnSpc>
                  <a:spcBef>
                    <a:spcPts val="100"/>
                  </a:spcBef>
                  <a:spcAft>
                    <a:spcPts val="100"/>
                  </a:spcAft>
                </a:pPr>
                <a:r>
                  <a:rPr lang="en-US" sz="3600" dirty="0">
                    <a:solidFill>
                      <a:schemeClr val="bg1">
                        <a:lumMod val="10000"/>
                      </a:schemeClr>
                    </a:solidFill>
                    <a:effectLst/>
                    <a:ea typeface="Times New Roman" panose="02020603050405020304" pitchFamily="18" charset="0"/>
                    <a:cs typeface="Times New Roman" panose="02020603050405020304" pitchFamily="18" charset="0"/>
                  </a:rPr>
                  <a:t>Vậy các góc chưa biết của hình thang MNPQ là: </a:t>
                </a:r>
                <a:endParaRPr lang="en-US" sz="3600" dirty="0" smtClean="0">
                  <a:solidFill>
                    <a:schemeClr val="bg1">
                      <a:lumMod val="10000"/>
                    </a:schemeClr>
                  </a:solidFill>
                  <a:effectLst/>
                  <a:ea typeface="Times New Roman" panose="02020603050405020304" pitchFamily="18" charset="0"/>
                  <a:cs typeface="Times New Roman" panose="02020603050405020304" pitchFamily="18" charset="0"/>
                </a:endParaRPr>
              </a:p>
              <a:p>
                <a:pPr marL="30480" marR="30480" algn="just">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acc>
                        <m:accPr>
                          <m:chr m:val="̂"/>
                          <m:ctrlPr>
                            <a:rPr lang="en-US" sz="3600" i="1">
                              <a:solidFill>
                                <a:schemeClr val="bg1">
                                  <a:lumMod val="10000"/>
                                </a:schemeClr>
                              </a:solidFill>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600" i="0">
                              <a:solidFill>
                                <a:schemeClr val="bg1">
                                  <a:lumMod val="10000"/>
                                </a:schemeClr>
                              </a:solidFill>
                              <a:effectLst/>
                              <a:latin typeface="Cambria Math" panose="02040503050406030204" pitchFamily="18" charset="0"/>
                              <a:ea typeface="Arial" panose="020B0604020202020204" pitchFamily="34" charset="0"/>
                              <a:cs typeface="Times New Roman" panose="02020603050405020304" pitchFamily="18" charset="0"/>
                            </a:rPr>
                            <m:t>M</m:t>
                          </m:r>
                        </m:e>
                      </m:acc>
                      <m:r>
                        <a:rPr lang="en-US" sz="3600" i="0">
                          <a:solidFill>
                            <a:schemeClr val="bg1">
                              <a:lumMod val="10000"/>
                            </a:schemeClr>
                          </a:solidFill>
                          <a:effectLst/>
                          <a:latin typeface="Cambria Math" panose="02040503050406030204" pitchFamily="18" charset="0"/>
                          <a:ea typeface="Arial" panose="020B0604020202020204" pitchFamily="34" charset="0"/>
                          <a:cs typeface="Times New Roman" panose="02020603050405020304" pitchFamily="18" charset="0"/>
                        </a:rPr>
                        <m:t>=70°;</m:t>
                      </m:r>
                      <m:acc>
                        <m:accPr>
                          <m:chr m:val="̂"/>
                          <m:ctrlPr>
                            <a:rPr lang="en-US" sz="3600" i="1">
                              <a:solidFill>
                                <a:schemeClr val="bg1">
                                  <a:lumMod val="10000"/>
                                </a:schemeClr>
                              </a:solidFill>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600" i="0">
                              <a:solidFill>
                                <a:schemeClr val="bg1">
                                  <a:lumMod val="10000"/>
                                </a:schemeClr>
                              </a:solidFill>
                              <a:effectLst/>
                              <a:latin typeface="Cambria Math" panose="02040503050406030204" pitchFamily="18" charset="0"/>
                              <a:ea typeface="Arial" panose="020B0604020202020204" pitchFamily="34" charset="0"/>
                              <a:cs typeface="Times New Roman" panose="02020603050405020304" pitchFamily="18" charset="0"/>
                            </a:rPr>
                            <m:t>N</m:t>
                          </m:r>
                        </m:e>
                      </m:acc>
                      <m:r>
                        <a:rPr lang="en-US" sz="3600" i="0">
                          <a:solidFill>
                            <a:schemeClr val="bg1">
                              <a:lumMod val="10000"/>
                            </a:schemeClr>
                          </a:solidFill>
                          <a:effectLst/>
                          <a:latin typeface="Cambria Math" panose="02040503050406030204" pitchFamily="18" charset="0"/>
                          <a:ea typeface="Arial" panose="020B0604020202020204" pitchFamily="34" charset="0"/>
                          <a:cs typeface="Times New Roman" panose="02020603050405020304" pitchFamily="18" charset="0"/>
                        </a:rPr>
                        <m:t>=70°</m:t>
                      </m:r>
                    </m:oMath>
                  </m:oMathPara>
                </a14:m>
                <a:endParaRPr lang="en-US" sz="3600" dirty="0">
                  <a:solidFill>
                    <a:schemeClr val="bg1">
                      <a:lumMod val="10000"/>
                    </a:schemeClr>
                  </a:solidFill>
                  <a:effectLst/>
                  <a:ea typeface="Arial" panose="020B060402020202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6715176" y="5143500"/>
                <a:ext cx="11029188" cy="4397551"/>
              </a:xfrm>
              <a:prstGeom prst="rect">
                <a:avLst/>
              </a:prstGeom>
              <a:blipFill rotWithShape="0">
                <a:blip r:embed="rId4"/>
                <a:stretch>
                  <a:fillRect l="-1437"/>
                </a:stretch>
              </a:blipFill>
            </p:spPr>
            <p:txBody>
              <a:bodyPr/>
              <a:lstStyle/>
              <a:p>
                <a:r>
                  <a:rPr lang="en-US">
                    <a:noFill/>
                  </a:rPr>
                  <a:t> </a:t>
                </a:r>
              </a:p>
            </p:txBody>
          </p:sp>
        </mc:Fallback>
      </mc:AlternateContent>
      <p:sp>
        <p:nvSpPr>
          <p:cNvPr id="5" name="Rectangle 4"/>
          <p:cNvSpPr/>
          <p:nvPr/>
        </p:nvSpPr>
        <p:spPr>
          <a:xfrm>
            <a:off x="8481883" y="4161592"/>
            <a:ext cx="1265090" cy="677108"/>
          </a:xfrm>
          <a:prstGeom prst="rect">
            <a:avLst/>
          </a:prstGeom>
        </p:spPr>
        <p:txBody>
          <a:bodyPr wrap="none">
            <a:spAutoFit/>
          </a:bodyPr>
          <a:lstStyle/>
          <a:p>
            <a:pPr algn="ctr"/>
            <a:r>
              <a:rPr lang="vi-VN" sz="3800" b="1" i="1" u="sng" dirty="0" smtClean="0">
                <a:solidFill>
                  <a:srgbClr val="C00000"/>
                </a:solidFill>
              </a:rPr>
              <a:t>Giải</a:t>
            </a:r>
            <a:r>
              <a:rPr lang="en-US" sz="3800" b="1" i="1" u="sng" dirty="0" smtClean="0">
                <a:solidFill>
                  <a:srgbClr val="C00000"/>
                </a:solidFill>
              </a:rPr>
              <a:t>:</a:t>
            </a:r>
            <a:endParaRPr lang="en-US" sz="3800" b="1" i="1" u="sng" dirty="0">
              <a:solidFill>
                <a:srgbClr val="C00000"/>
              </a:solidFill>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0179" y="5143500"/>
            <a:ext cx="5372100" cy="3200400"/>
          </a:xfrm>
          <a:prstGeom prst="rect">
            <a:avLst/>
          </a:prstGeom>
        </p:spPr>
      </p:pic>
      <p:sp>
        <p:nvSpPr>
          <p:cNvPr id="11" name="TextBox 10"/>
          <p:cNvSpPr txBox="1"/>
          <p:nvPr/>
        </p:nvSpPr>
        <p:spPr>
          <a:xfrm>
            <a:off x="6449774" y="330244"/>
            <a:ext cx="5329308" cy="938719"/>
          </a:xfrm>
          <a:prstGeom prst="rect">
            <a:avLst/>
          </a:prstGeom>
          <a:noFill/>
        </p:spPr>
        <p:txBody>
          <a:bodyPr wrap="square" rtlCol="0">
            <a:spAutoFit/>
          </a:bodyPr>
          <a:lstStyle/>
          <a:p>
            <a:pPr algn="ctr"/>
            <a:r>
              <a:rPr lang="en-US" sz="5500" b="1" dirty="0" smtClean="0">
                <a:solidFill>
                  <a:srgbClr val="005A9E"/>
                </a:solidFill>
                <a:cs typeface="Arial" panose="020B0604020202020204" pitchFamily="34" charset="0"/>
              </a:rPr>
              <a:t>Thực hành 1</a:t>
            </a:r>
            <a:endParaRPr lang="en-US" sz="5500" b="1" dirty="0">
              <a:solidFill>
                <a:srgbClr val="005A9E"/>
              </a:solidFill>
              <a:cs typeface="Arial" panose="020B0604020202020204" pitchFamily="34" charset="0"/>
            </a:endParaRPr>
          </a:p>
        </p:txBody>
      </p:sp>
    </p:spTree>
    <p:extLst>
      <p:ext uri="{BB962C8B-B14F-4D97-AF65-F5344CB8AC3E}">
        <p14:creationId xmlns:p14="http://schemas.microsoft.com/office/powerpoint/2010/main" val="25237800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down)">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wipe(left)">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fade">
                                      <p:cBhvr>
                                        <p:cTn id="27" dur="500"/>
                                        <p:tgtEl>
                                          <p:spTgt spid="4">
                                            <p:txEl>
                                              <p:pRg st="3" end="3"/>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4">
                                            <p:txEl>
                                              <p:pRg st="4" end="4"/>
                                            </p:txEl>
                                          </p:spTgt>
                                        </p:tgtEl>
                                        <p:attrNameLst>
                                          <p:attrName>style.visibility</p:attrName>
                                        </p:attrNameLst>
                                      </p:cBhvr>
                                      <p:to>
                                        <p:strVal val="visible"/>
                                      </p:to>
                                    </p:set>
                                    <p:animEffect transition="in" filter="fade">
                                      <p:cBhvr>
                                        <p:cTn id="30"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accent4"/>
        </a:solidFill>
        <a:effectLst/>
      </p:bgPr>
    </p:bg>
    <p:spTree>
      <p:nvGrpSpPr>
        <p:cNvPr id="1" name="Shape 2106"/>
        <p:cNvGrpSpPr/>
        <p:nvPr/>
      </p:nvGrpSpPr>
      <p:grpSpPr>
        <a:xfrm>
          <a:off x="0" y="0"/>
          <a:ext cx="0" cy="0"/>
          <a:chOff x="0" y="0"/>
          <a:chExt cx="0" cy="0"/>
        </a:xfrm>
      </p:grpSpPr>
      <p:sp>
        <p:nvSpPr>
          <p:cNvPr id="22" name="Google Shape;2254;p39"/>
          <p:cNvSpPr/>
          <p:nvPr/>
        </p:nvSpPr>
        <p:spPr>
          <a:xfrm>
            <a:off x="398395" y="762009"/>
            <a:ext cx="473400" cy="461400"/>
          </a:xfrm>
          <a:prstGeom prst="star4">
            <a:avLst>
              <a:gd name="adj" fmla="val 12500"/>
            </a:avLst>
          </a:prstGeom>
          <a:solidFill>
            <a:schemeClr val="accent2"/>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24" name="Google Shape;2256;p39"/>
          <p:cNvSpPr/>
          <p:nvPr/>
        </p:nvSpPr>
        <p:spPr>
          <a:xfrm>
            <a:off x="17449800" y="1021376"/>
            <a:ext cx="520630" cy="502830"/>
          </a:xfrm>
          <a:prstGeom prst="star4">
            <a:avLst>
              <a:gd name="adj" fmla="val 12500"/>
            </a:avLst>
          </a:prstGeom>
          <a:solidFill>
            <a:schemeClr val="lt2"/>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2" name="Rectangle 1"/>
          <p:cNvSpPr/>
          <p:nvPr/>
        </p:nvSpPr>
        <p:spPr>
          <a:xfrm>
            <a:off x="1171074" y="427169"/>
            <a:ext cx="4244772" cy="1131079"/>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ctr">
              <a:lnSpc>
                <a:spcPct val="150000"/>
              </a:lnSpc>
            </a:pPr>
            <a:r>
              <a:rPr lang="nl-NL" sz="4500" b="1" dirty="0" smtClean="0">
                <a:solidFill>
                  <a:srgbClr val="F3F3F3"/>
                </a:solidFill>
                <a:cs typeface="Arial" panose="020B0604020202020204" pitchFamily="34" charset="0"/>
                <a:sym typeface="Merriweather"/>
              </a:rPr>
              <a:t>Vận dụng 1</a:t>
            </a:r>
            <a:endParaRPr lang="en-US" sz="4500" dirty="0">
              <a:solidFill>
                <a:srgbClr val="F3F3F3"/>
              </a:solidFill>
            </a:endParaRPr>
          </a:p>
        </p:txBody>
      </p:sp>
      <mc:AlternateContent xmlns:mc="http://schemas.openxmlformats.org/markup-compatibility/2006" xmlns:a14="http://schemas.microsoft.com/office/drawing/2010/main">
        <mc:Choice Requires="a14">
          <p:sp>
            <p:nvSpPr>
              <p:cNvPr id="3" name="Rectangle 2"/>
              <p:cNvSpPr/>
              <p:nvPr/>
            </p:nvSpPr>
            <p:spPr>
              <a:xfrm>
                <a:off x="1048118" y="1790700"/>
                <a:ext cx="8839200" cy="3847592"/>
              </a:xfrm>
              <a:prstGeom prst="rect">
                <a:avLst/>
              </a:prstGeom>
            </p:spPr>
            <p:txBody>
              <a:bodyPr wrap="square">
                <a:spAutoFit/>
              </a:bodyPr>
              <a:lstStyle/>
              <a:p>
                <a:pPr marL="30480" marR="30480" algn="just">
                  <a:lnSpc>
                    <a:spcPct val="150000"/>
                  </a:lnSpc>
                  <a:spcBef>
                    <a:spcPts val="100"/>
                  </a:spcBef>
                  <a:spcAft>
                    <a:spcPts val="100"/>
                  </a:spcAft>
                </a:pPr>
                <a:r>
                  <a:rPr lang="vi-VN" sz="4000" dirty="0" smtClean="0">
                    <a:solidFill>
                      <a:schemeClr val="bg1">
                        <a:lumMod val="10000"/>
                      </a:schemeClr>
                    </a:solidFill>
                    <a:latin typeface="Open Sans"/>
                  </a:rPr>
                  <a:t>Một mặt tường của chân tháp cột cờ Hà Nội có dạng hình thang cân ABCD (Hình 4). Cho biết </a:t>
                </a:r>
                <a14:m>
                  <m:oMath xmlns:m="http://schemas.openxmlformats.org/officeDocument/2006/math">
                    <m:acc>
                      <m:accPr>
                        <m:chr m:val="̂"/>
                        <m:ctrlPr>
                          <a:rPr lang="en-US" sz="4000" i="1">
                            <a:solidFill>
                              <a:schemeClr val="bg1">
                                <a:lumMod val="10000"/>
                              </a:schemeClr>
                            </a:solidFill>
                            <a:latin typeface="Cambria Math" panose="02040503050406030204" pitchFamily="18" charset="0"/>
                            <a:ea typeface="Times New Roman" panose="02020603050405020304" pitchFamily="18" charset="0"/>
                          </a:rPr>
                        </m:ctrlPr>
                      </m:accPr>
                      <m:e>
                        <m:r>
                          <m:rPr>
                            <m:sty m:val="p"/>
                          </m:rPr>
                          <a:rPr lang="en-US" sz="4000" i="0">
                            <a:solidFill>
                              <a:schemeClr val="bg1">
                                <a:lumMod val="10000"/>
                              </a:schemeClr>
                            </a:solidFill>
                            <a:effectLst/>
                            <a:latin typeface="Cambria Math" panose="02040503050406030204" pitchFamily="18" charset="0"/>
                            <a:ea typeface="Times New Roman" panose="02020603050405020304" pitchFamily="18" charset="0"/>
                          </a:rPr>
                          <m:t>D</m:t>
                        </m:r>
                      </m:e>
                    </m:acc>
                    <m:r>
                      <a:rPr lang="en-US" sz="4000" i="0">
                        <a:solidFill>
                          <a:schemeClr val="bg1">
                            <a:lumMod val="10000"/>
                          </a:schemeClr>
                        </a:solidFill>
                        <a:effectLst/>
                        <a:latin typeface="Cambria Math" panose="02040503050406030204" pitchFamily="18" charset="0"/>
                        <a:ea typeface="Times New Roman" panose="02020603050405020304" pitchFamily="18" charset="0"/>
                      </a:rPr>
                      <m:t>=</m:t>
                    </m:r>
                    <m:acc>
                      <m:accPr>
                        <m:chr m:val="̂"/>
                        <m:ctrlPr>
                          <a:rPr lang="en-US" sz="4000" i="1">
                            <a:solidFill>
                              <a:schemeClr val="bg1">
                                <a:lumMod val="10000"/>
                              </a:schemeClr>
                            </a:solidFill>
                            <a:effectLst/>
                            <a:latin typeface="Cambria Math" panose="02040503050406030204" pitchFamily="18" charset="0"/>
                            <a:ea typeface="Times New Roman" panose="02020603050405020304" pitchFamily="18" charset="0"/>
                          </a:rPr>
                        </m:ctrlPr>
                      </m:accPr>
                      <m:e>
                        <m:r>
                          <m:rPr>
                            <m:sty m:val="p"/>
                          </m:rPr>
                          <a:rPr lang="en-US" sz="4000" i="0">
                            <a:solidFill>
                              <a:schemeClr val="bg1">
                                <a:lumMod val="10000"/>
                              </a:schemeClr>
                            </a:solidFill>
                            <a:effectLst/>
                            <a:latin typeface="Cambria Math" panose="02040503050406030204" pitchFamily="18" charset="0"/>
                            <a:ea typeface="Times New Roman" panose="02020603050405020304" pitchFamily="18" charset="0"/>
                          </a:rPr>
                          <m:t>C</m:t>
                        </m:r>
                      </m:e>
                    </m:acc>
                    <m:r>
                      <a:rPr lang="en-US" sz="4000" i="0">
                        <a:solidFill>
                          <a:schemeClr val="bg1">
                            <a:lumMod val="10000"/>
                          </a:schemeClr>
                        </a:solidFill>
                        <a:effectLst/>
                        <a:latin typeface="Cambria Math" panose="02040503050406030204" pitchFamily="18" charset="0"/>
                        <a:ea typeface="Times New Roman" panose="02020603050405020304" pitchFamily="18" charset="0"/>
                      </a:rPr>
                      <m:t>=7</m:t>
                    </m:r>
                    <m:sSup>
                      <m:sSupPr>
                        <m:ctrlPr>
                          <a:rPr lang="en-US" sz="4000" i="1">
                            <a:solidFill>
                              <a:schemeClr val="bg1">
                                <a:lumMod val="10000"/>
                              </a:schemeClr>
                            </a:solidFill>
                            <a:effectLst/>
                            <a:latin typeface="Cambria Math" panose="02040503050406030204" pitchFamily="18" charset="0"/>
                            <a:ea typeface="Times New Roman" panose="02020603050405020304" pitchFamily="18" charset="0"/>
                          </a:rPr>
                        </m:ctrlPr>
                      </m:sSupPr>
                      <m:e>
                        <m:r>
                          <a:rPr lang="en-US" sz="4000" i="0">
                            <a:solidFill>
                              <a:schemeClr val="bg1">
                                <a:lumMod val="10000"/>
                              </a:schemeClr>
                            </a:solidFill>
                            <a:effectLst/>
                            <a:latin typeface="Cambria Math" panose="02040503050406030204" pitchFamily="18" charset="0"/>
                            <a:ea typeface="Times New Roman" panose="02020603050405020304" pitchFamily="18" charset="0"/>
                          </a:rPr>
                          <m:t>5</m:t>
                        </m:r>
                      </m:e>
                      <m:sup>
                        <m:r>
                          <m:rPr>
                            <m:sty m:val="p"/>
                          </m:rPr>
                          <a:rPr lang="en-US" sz="4000" i="0">
                            <a:solidFill>
                              <a:schemeClr val="bg1">
                                <a:lumMod val="10000"/>
                              </a:schemeClr>
                            </a:solidFill>
                            <a:effectLst/>
                            <a:latin typeface="Cambria Math" panose="02040503050406030204" pitchFamily="18" charset="0"/>
                            <a:ea typeface="Times New Roman" panose="02020603050405020304" pitchFamily="18" charset="0"/>
                          </a:rPr>
                          <m:t>o</m:t>
                        </m:r>
                      </m:sup>
                    </m:sSup>
                  </m:oMath>
                </a14:m>
                <a:r>
                  <a:rPr lang="vi-VN" sz="4000" dirty="0" smtClean="0">
                    <a:solidFill>
                      <a:schemeClr val="bg1">
                        <a:lumMod val="10000"/>
                      </a:schemeClr>
                    </a:solidFill>
                    <a:latin typeface="Open Sans"/>
                  </a:rPr>
                  <a:t>. </a:t>
                </a:r>
                <a:r>
                  <a:rPr lang="en-US" sz="4000" dirty="0" smtClean="0">
                    <a:solidFill>
                      <a:schemeClr val="bg1">
                        <a:lumMod val="10000"/>
                      </a:schemeClr>
                    </a:solidFill>
                    <a:latin typeface="Open Sans"/>
                  </a:rPr>
                  <a:t>     </a:t>
                </a:r>
                <a:r>
                  <a:rPr lang="vi-VN" sz="4000" dirty="0" smtClean="0">
                    <a:solidFill>
                      <a:schemeClr val="bg1">
                        <a:lumMod val="10000"/>
                      </a:schemeClr>
                    </a:solidFill>
                    <a:latin typeface="Open Sans"/>
                  </a:rPr>
                  <a:t>Tìm </a:t>
                </a:r>
                <a:r>
                  <a:rPr lang="vi-VN" sz="4000" dirty="0">
                    <a:solidFill>
                      <a:schemeClr val="bg1">
                        <a:lumMod val="10000"/>
                      </a:schemeClr>
                    </a:solidFill>
                    <a:latin typeface="Open Sans"/>
                  </a:rPr>
                  <a:t>số đo </a:t>
                </a:r>
                <a14:m>
                  <m:oMath xmlns:m="http://schemas.openxmlformats.org/officeDocument/2006/math">
                    <m:acc>
                      <m:accPr>
                        <m:chr m:val="̂"/>
                        <m:ctrlPr>
                          <a:rPr lang="en-US" sz="4000" i="1">
                            <a:solidFill>
                              <a:schemeClr val="bg1">
                                <a:lumMod val="10000"/>
                              </a:schemeClr>
                            </a:solidFill>
                            <a:latin typeface="Cambria Math" panose="02040503050406030204" pitchFamily="18" charset="0"/>
                          </a:rPr>
                        </m:ctrlPr>
                      </m:accPr>
                      <m:e>
                        <m:r>
                          <m:rPr>
                            <m:sty m:val="p"/>
                          </m:rPr>
                          <a:rPr lang="en-US" sz="4000" i="0">
                            <a:solidFill>
                              <a:schemeClr val="bg1">
                                <a:lumMod val="10000"/>
                              </a:schemeClr>
                            </a:solidFill>
                            <a:effectLst/>
                            <a:latin typeface="Cambria Math" panose="02040503050406030204" pitchFamily="18" charset="0"/>
                            <a:ea typeface="Arial" panose="020B0604020202020204" pitchFamily="34" charset="0"/>
                            <a:cs typeface="Times New Roman" panose="02020603050405020304" pitchFamily="18" charset="0"/>
                          </a:rPr>
                          <m:t>A</m:t>
                        </m:r>
                      </m:e>
                    </m:acc>
                  </m:oMath>
                </a14:m>
                <a:r>
                  <a:rPr lang="en-US" sz="4000" dirty="0" smtClean="0">
                    <a:solidFill>
                      <a:schemeClr val="bg1">
                        <a:lumMod val="10000"/>
                      </a:schemeClr>
                    </a:solidFill>
                  </a:rPr>
                  <a:t> và </a:t>
                </a:r>
                <a14:m>
                  <m:oMath xmlns:m="http://schemas.openxmlformats.org/officeDocument/2006/math">
                    <m:acc>
                      <m:accPr>
                        <m:chr m:val="̂"/>
                        <m:ctrlPr>
                          <a:rPr lang="en-US" sz="4000" i="1">
                            <a:solidFill>
                              <a:schemeClr val="bg1">
                                <a:lumMod val="10000"/>
                              </a:schemeClr>
                            </a:solidFill>
                            <a:latin typeface="Cambria Math" panose="02040503050406030204" pitchFamily="18" charset="0"/>
                          </a:rPr>
                        </m:ctrlPr>
                      </m:accPr>
                      <m:e>
                        <m:r>
                          <m:rPr>
                            <m:sty m:val="p"/>
                          </m:rPr>
                          <a:rPr lang="en-US" sz="4000">
                            <a:solidFill>
                              <a:schemeClr val="bg1">
                                <a:lumMod val="10000"/>
                              </a:schemeClr>
                            </a:solidFill>
                            <a:latin typeface="Cambria Math" panose="02040503050406030204" pitchFamily="18" charset="0"/>
                            <a:ea typeface="Arial" panose="020B0604020202020204" pitchFamily="34" charset="0"/>
                            <a:cs typeface="Times New Roman" panose="02020603050405020304" pitchFamily="18" charset="0"/>
                          </a:rPr>
                          <m:t>B</m:t>
                        </m:r>
                      </m:e>
                    </m:acc>
                  </m:oMath>
                </a14:m>
                <a:r>
                  <a:rPr lang="en-US" sz="4000" dirty="0" smtClean="0">
                    <a:solidFill>
                      <a:schemeClr val="bg1">
                        <a:lumMod val="10000"/>
                      </a:schemeClr>
                    </a:solidFill>
                  </a:rPr>
                  <a:t>.</a:t>
                </a:r>
                <a:endParaRPr lang="vi-VN" sz="4000" dirty="0">
                  <a:solidFill>
                    <a:schemeClr val="bg1">
                      <a:lumMod val="10000"/>
                    </a:schemeClr>
                  </a:solidFill>
                </a:endParaRPr>
              </a:p>
            </p:txBody>
          </p:sp>
        </mc:Choice>
        <mc:Fallback xmlns="">
          <p:sp>
            <p:nvSpPr>
              <p:cNvPr id="3" name="Rectangle 2"/>
              <p:cNvSpPr>
                <a:spLocks noRot="1" noChangeAspect="1" noMove="1" noResize="1" noEditPoints="1" noAdjustHandles="1" noChangeArrowheads="1" noChangeShapeType="1" noTextEdit="1"/>
              </p:cNvSpPr>
              <p:nvPr/>
            </p:nvSpPr>
            <p:spPr>
              <a:xfrm>
                <a:off x="1048118" y="1790700"/>
                <a:ext cx="8839200" cy="3847592"/>
              </a:xfrm>
              <a:prstGeom prst="rect">
                <a:avLst/>
              </a:prstGeom>
              <a:blipFill rotWithShape="0">
                <a:blip r:embed="rId3"/>
                <a:stretch>
                  <a:fillRect l="-2138" r="-2069" b="-2694"/>
                </a:stretch>
              </a:blipFill>
            </p:spPr>
            <p:txBody>
              <a:bodyPr/>
              <a:lstStyle/>
              <a:p>
                <a:r>
                  <a:rPr lang="en-US">
                    <a:noFill/>
                  </a:rPr>
                  <a:t> </a:t>
                </a:r>
              </a:p>
            </p:txBody>
          </p:sp>
        </mc:Fallback>
      </mc:AlternateContent>
      <p:pic>
        <p:nvPicPr>
          <p:cNvPr id="11"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8"/>
              </a:ext>
            </a:extLst>
          </a:blip>
          <a:srcRect/>
          <a:stretch>
            <a:fillRect/>
          </a:stretch>
        </p:blipFill>
        <p:spPr>
          <a:xfrm>
            <a:off x="14823770" y="9305793"/>
            <a:ext cx="3407654" cy="971181"/>
          </a:xfrm>
          <a:prstGeom prst="rect">
            <a:avLst/>
          </a:prstGeom>
        </p:spPr>
      </p:pic>
      <p:pic>
        <p:nvPicPr>
          <p:cNvPr id="7" name="Picture 6"/>
          <p:cNvPicPr>
            <a:picLocks noChangeAspect="1"/>
          </p:cNvPicPr>
          <p:nvPr/>
        </p:nvPicPr>
        <p:blipFill>
          <a:blip r:embed="rId59"/>
          <a:stretch>
            <a:fillRect/>
          </a:stretch>
        </p:blipFill>
        <p:spPr>
          <a:xfrm>
            <a:off x="10635983" y="2019300"/>
            <a:ext cx="7432041" cy="5867400"/>
          </a:xfrm>
          <a:prstGeom prst="rect">
            <a:avLst/>
          </a:prstGeom>
        </p:spPr>
      </p:pic>
      <p:sp>
        <p:nvSpPr>
          <p:cNvPr id="13" name="Rectangle 12"/>
          <p:cNvSpPr/>
          <p:nvPr/>
        </p:nvSpPr>
        <p:spPr>
          <a:xfrm>
            <a:off x="4572000" y="5900726"/>
            <a:ext cx="1326005" cy="707886"/>
          </a:xfrm>
          <a:prstGeom prst="rect">
            <a:avLst/>
          </a:prstGeom>
        </p:spPr>
        <p:txBody>
          <a:bodyPr wrap="none">
            <a:spAutoFit/>
          </a:bodyPr>
          <a:lstStyle/>
          <a:p>
            <a:pPr algn="ctr"/>
            <a:r>
              <a:rPr lang="vi-VN" sz="4000" b="1" i="1" u="sng" dirty="0" smtClean="0">
                <a:solidFill>
                  <a:srgbClr val="C00000"/>
                </a:solidFill>
              </a:rPr>
              <a:t>Giải</a:t>
            </a:r>
            <a:r>
              <a:rPr lang="en-US" sz="4000" b="1" i="1" u="sng" dirty="0" smtClean="0">
                <a:solidFill>
                  <a:srgbClr val="C00000"/>
                </a:solidFill>
              </a:rPr>
              <a:t>:</a:t>
            </a:r>
            <a:endParaRPr lang="en-US" sz="4000" b="1" i="1" u="sng" dirty="0">
              <a:solidFill>
                <a:srgbClr val="C00000"/>
              </a:solidFill>
            </a:endParaRPr>
          </a:p>
        </p:txBody>
      </p:sp>
      <mc:AlternateContent xmlns:mc="http://schemas.openxmlformats.org/markup-compatibility/2006" xmlns:a14="http://schemas.microsoft.com/office/drawing/2010/main">
        <mc:Choice Requires="a14">
          <p:sp>
            <p:nvSpPr>
              <p:cNvPr id="9" name="Rectangle 8"/>
              <p:cNvSpPr/>
              <p:nvPr/>
            </p:nvSpPr>
            <p:spPr>
              <a:xfrm>
                <a:off x="1056079" y="6876984"/>
                <a:ext cx="9144000" cy="2962734"/>
              </a:xfrm>
              <a:prstGeom prst="rect">
                <a:avLst/>
              </a:prstGeom>
            </p:spPr>
            <p:txBody>
              <a:bodyPr>
                <a:spAutoFit/>
              </a:bodyPr>
              <a:lstStyle/>
              <a:p>
                <a:pPr marL="30480" marR="30480" algn="just">
                  <a:lnSpc>
                    <a:spcPct val="150000"/>
                  </a:lnSpc>
                  <a:spcBef>
                    <a:spcPts val="100"/>
                  </a:spcBef>
                  <a:spcAft>
                    <a:spcPts val="100"/>
                  </a:spcAft>
                </a:pPr>
                <a:r>
                  <a:rPr lang="en-US" sz="4000" dirty="0" smtClean="0">
                    <a:solidFill>
                      <a:schemeClr val="bg1">
                        <a:lumMod val="10000"/>
                      </a:schemeClr>
                    </a:solidFill>
                    <a:ea typeface="Times New Roman" panose="02020603050405020304" pitchFamily="18" charset="0"/>
                  </a:rPr>
                  <a:t>Hình thang cân ABCD có: </a:t>
                </a:r>
              </a:p>
              <a:p>
                <a:pPr marL="30480" marR="30480" algn="just">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acc>
                        <m:accPr>
                          <m:chr m:val="̂"/>
                          <m:ctrlPr>
                            <a:rPr lang="en-US" sz="4000" i="1">
                              <a:solidFill>
                                <a:schemeClr val="bg1">
                                  <a:lumMod val="10000"/>
                                </a:schemeClr>
                              </a:solidFill>
                              <a:effectLst/>
                              <a:latin typeface="Cambria Math" panose="02040503050406030204" pitchFamily="18" charset="0"/>
                              <a:ea typeface="Times New Roman" panose="02020603050405020304" pitchFamily="18" charset="0"/>
                            </a:rPr>
                          </m:ctrlPr>
                        </m:accPr>
                        <m:e>
                          <m:r>
                            <m:rPr>
                              <m:sty m:val="p"/>
                            </m:rPr>
                            <a:rPr lang="en-US" sz="4000" i="0">
                              <a:solidFill>
                                <a:schemeClr val="bg1">
                                  <a:lumMod val="10000"/>
                                </a:schemeClr>
                              </a:solidFill>
                              <a:effectLst/>
                              <a:latin typeface="Cambria Math" panose="02040503050406030204" pitchFamily="18" charset="0"/>
                              <a:ea typeface="Times New Roman" panose="02020603050405020304" pitchFamily="18" charset="0"/>
                            </a:rPr>
                            <m:t>D</m:t>
                          </m:r>
                        </m:e>
                      </m:acc>
                      <m:r>
                        <a:rPr lang="en-US" sz="4000" i="0">
                          <a:solidFill>
                            <a:schemeClr val="bg1">
                              <a:lumMod val="10000"/>
                            </a:schemeClr>
                          </a:solidFill>
                          <a:effectLst/>
                          <a:latin typeface="Cambria Math" panose="02040503050406030204" pitchFamily="18" charset="0"/>
                          <a:ea typeface="Times New Roman" panose="02020603050405020304" pitchFamily="18" charset="0"/>
                        </a:rPr>
                        <m:t>=</m:t>
                      </m:r>
                      <m:acc>
                        <m:accPr>
                          <m:chr m:val="̂"/>
                          <m:ctrlPr>
                            <a:rPr lang="en-US" sz="4000" i="1">
                              <a:solidFill>
                                <a:schemeClr val="bg1">
                                  <a:lumMod val="10000"/>
                                </a:schemeClr>
                              </a:solidFill>
                              <a:effectLst/>
                              <a:latin typeface="Cambria Math" panose="02040503050406030204" pitchFamily="18" charset="0"/>
                              <a:ea typeface="Times New Roman" panose="02020603050405020304" pitchFamily="18" charset="0"/>
                            </a:rPr>
                          </m:ctrlPr>
                        </m:accPr>
                        <m:e>
                          <m:r>
                            <m:rPr>
                              <m:sty m:val="p"/>
                            </m:rPr>
                            <a:rPr lang="en-US" sz="4000" i="0">
                              <a:solidFill>
                                <a:schemeClr val="bg1">
                                  <a:lumMod val="10000"/>
                                </a:schemeClr>
                              </a:solidFill>
                              <a:effectLst/>
                              <a:latin typeface="Cambria Math" panose="02040503050406030204" pitchFamily="18" charset="0"/>
                              <a:ea typeface="Times New Roman" panose="02020603050405020304" pitchFamily="18" charset="0"/>
                            </a:rPr>
                            <m:t>C</m:t>
                          </m:r>
                        </m:e>
                      </m:acc>
                      <m:r>
                        <a:rPr lang="en-US" sz="4000" i="0">
                          <a:solidFill>
                            <a:schemeClr val="bg1">
                              <a:lumMod val="10000"/>
                            </a:schemeClr>
                          </a:solidFill>
                          <a:effectLst/>
                          <a:latin typeface="Cambria Math" panose="02040503050406030204" pitchFamily="18" charset="0"/>
                          <a:ea typeface="Times New Roman" panose="02020603050405020304" pitchFamily="18" charset="0"/>
                        </a:rPr>
                        <m:t>=7</m:t>
                      </m:r>
                      <m:sSup>
                        <m:sSupPr>
                          <m:ctrlPr>
                            <a:rPr lang="en-US" sz="4000" i="1">
                              <a:solidFill>
                                <a:schemeClr val="bg1">
                                  <a:lumMod val="10000"/>
                                </a:schemeClr>
                              </a:solidFill>
                              <a:effectLst/>
                              <a:latin typeface="Cambria Math" panose="02040503050406030204" pitchFamily="18" charset="0"/>
                              <a:ea typeface="Times New Roman" panose="02020603050405020304" pitchFamily="18" charset="0"/>
                            </a:rPr>
                          </m:ctrlPr>
                        </m:sSupPr>
                        <m:e>
                          <m:r>
                            <a:rPr lang="en-US" sz="4000" i="0">
                              <a:solidFill>
                                <a:schemeClr val="bg1">
                                  <a:lumMod val="10000"/>
                                </a:schemeClr>
                              </a:solidFill>
                              <a:effectLst/>
                              <a:latin typeface="Cambria Math" panose="02040503050406030204" pitchFamily="18" charset="0"/>
                              <a:ea typeface="Times New Roman" panose="02020603050405020304" pitchFamily="18" charset="0"/>
                            </a:rPr>
                            <m:t>5</m:t>
                          </m:r>
                        </m:e>
                        <m:sup>
                          <m:r>
                            <m:rPr>
                              <m:sty m:val="p"/>
                            </m:rPr>
                            <a:rPr lang="en-US" sz="4000" i="0">
                              <a:solidFill>
                                <a:schemeClr val="bg1">
                                  <a:lumMod val="10000"/>
                                </a:schemeClr>
                              </a:solidFill>
                              <a:effectLst/>
                              <a:latin typeface="Cambria Math" panose="02040503050406030204" pitchFamily="18" charset="0"/>
                              <a:ea typeface="Times New Roman" panose="02020603050405020304" pitchFamily="18" charset="0"/>
                            </a:rPr>
                            <m:t>o</m:t>
                          </m:r>
                        </m:sup>
                      </m:sSup>
                    </m:oMath>
                  </m:oMathPara>
                </a14:m>
                <a:endParaRPr lang="en-US" sz="4000" dirty="0">
                  <a:solidFill>
                    <a:schemeClr val="bg1">
                      <a:lumMod val="10000"/>
                    </a:schemeClr>
                  </a:solidFill>
                  <a:effectLst/>
                  <a:ea typeface="Times New Roman" panose="02020603050405020304" pitchFamily="18" charset="0"/>
                </a:endParaRPr>
              </a:p>
              <a:p>
                <a:pPr marL="30480" marR="30480" algn="just">
                  <a:lnSpc>
                    <a:spcPct val="150000"/>
                  </a:lnSpc>
                  <a:spcBef>
                    <a:spcPts val="100"/>
                  </a:spcBef>
                  <a:spcAft>
                    <a:spcPts val="100"/>
                  </a:spcAft>
                </a:pPr>
                <a:r>
                  <a:rPr lang="en-US" sz="4000" dirty="0">
                    <a:solidFill>
                      <a:schemeClr val="bg1">
                        <a:lumMod val="10000"/>
                      </a:schemeClr>
                    </a:solidFill>
                    <a:effectLst/>
                    <a:ea typeface="Times New Roman" panose="02020603050405020304" pitchFamily="18" charset="0"/>
                  </a:rPr>
                  <a:t>Nên </a:t>
                </a:r>
                <a14:m>
                  <m:oMath xmlns:m="http://schemas.openxmlformats.org/officeDocument/2006/math">
                    <m:acc>
                      <m:accPr>
                        <m:chr m:val="̂"/>
                        <m:ctrlPr>
                          <a:rPr lang="en-US" sz="4000" i="1">
                            <a:solidFill>
                              <a:schemeClr val="bg1">
                                <a:lumMod val="10000"/>
                              </a:schemeClr>
                            </a:solidFill>
                            <a:effectLst/>
                            <a:latin typeface="Cambria Math" panose="02040503050406030204" pitchFamily="18" charset="0"/>
                            <a:ea typeface="Times New Roman" panose="02020603050405020304" pitchFamily="18" charset="0"/>
                          </a:rPr>
                        </m:ctrlPr>
                      </m:accPr>
                      <m:e>
                        <m:r>
                          <m:rPr>
                            <m:sty m:val="p"/>
                          </m:rPr>
                          <a:rPr lang="en-US" sz="4000" i="0">
                            <a:solidFill>
                              <a:schemeClr val="bg1">
                                <a:lumMod val="10000"/>
                              </a:schemeClr>
                            </a:solidFill>
                            <a:effectLst/>
                            <a:latin typeface="Cambria Math" panose="02040503050406030204" pitchFamily="18" charset="0"/>
                            <a:ea typeface="Times New Roman" panose="02020603050405020304" pitchFamily="18" charset="0"/>
                          </a:rPr>
                          <m:t>A</m:t>
                        </m:r>
                      </m:e>
                    </m:acc>
                    <m:r>
                      <a:rPr lang="en-US" sz="4000" i="0">
                        <a:solidFill>
                          <a:schemeClr val="bg1">
                            <a:lumMod val="10000"/>
                          </a:schemeClr>
                        </a:solidFill>
                        <a:effectLst/>
                        <a:latin typeface="Cambria Math" panose="02040503050406030204" pitchFamily="18" charset="0"/>
                        <a:ea typeface="Times New Roman" panose="02020603050405020304" pitchFamily="18" charset="0"/>
                      </a:rPr>
                      <m:t>=</m:t>
                    </m:r>
                    <m:acc>
                      <m:accPr>
                        <m:chr m:val="̂"/>
                        <m:ctrlPr>
                          <a:rPr lang="en-US" sz="4000" i="1">
                            <a:solidFill>
                              <a:schemeClr val="bg1">
                                <a:lumMod val="10000"/>
                              </a:schemeClr>
                            </a:solidFill>
                            <a:effectLst/>
                            <a:latin typeface="Cambria Math" panose="02040503050406030204" pitchFamily="18" charset="0"/>
                            <a:ea typeface="Times New Roman" panose="02020603050405020304" pitchFamily="18" charset="0"/>
                          </a:rPr>
                        </m:ctrlPr>
                      </m:accPr>
                      <m:e>
                        <m:r>
                          <m:rPr>
                            <m:sty m:val="p"/>
                          </m:rPr>
                          <a:rPr lang="en-US" sz="4000" i="0">
                            <a:solidFill>
                              <a:schemeClr val="bg1">
                                <a:lumMod val="10000"/>
                              </a:schemeClr>
                            </a:solidFill>
                            <a:effectLst/>
                            <a:latin typeface="Cambria Math" panose="02040503050406030204" pitchFamily="18" charset="0"/>
                            <a:ea typeface="Times New Roman" panose="02020603050405020304" pitchFamily="18" charset="0"/>
                          </a:rPr>
                          <m:t>B</m:t>
                        </m:r>
                      </m:e>
                    </m:acc>
                    <m:r>
                      <a:rPr lang="en-US" sz="4000" i="0">
                        <a:solidFill>
                          <a:schemeClr val="bg1">
                            <a:lumMod val="10000"/>
                          </a:schemeClr>
                        </a:solidFill>
                        <a:effectLst/>
                        <a:latin typeface="Cambria Math" panose="02040503050406030204" pitchFamily="18" charset="0"/>
                        <a:ea typeface="Times New Roman" panose="02020603050405020304" pitchFamily="18" charset="0"/>
                      </a:rPr>
                      <m:t>=180°−75°=105°</m:t>
                    </m:r>
                  </m:oMath>
                </a14:m>
                <a:r>
                  <a:rPr lang="en-US" sz="4000" dirty="0">
                    <a:solidFill>
                      <a:schemeClr val="bg1">
                        <a:lumMod val="10000"/>
                      </a:schemeClr>
                    </a:solidFill>
                    <a:effectLst/>
                    <a:ea typeface="Times New Roman" panose="02020603050405020304" pitchFamily="18" charset="0"/>
                  </a:rPr>
                  <a:t> </a:t>
                </a:r>
              </a:p>
            </p:txBody>
          </p:sp>
        </mc:Choice>
        <mc:Fallback xmlns="">
          <p:sp>
            <p:nvSpPr>
              <p:cNvPr id="9" name="Rectangle 8"/>
              <p:cNvSpPr>
                <a:spLocks noRot="1" noChangeAspect="1" noMove="1" noResize="1" noEditPoints="1" noAdjustHandles="1" noChangeArrowheads="1" noChangeShapeType="1" noTextEdit="1"/>
              </p:cNvSpPr>
              <p:nvPr/>
            </p:nvSpPr>
            <p:spPr>
              <a:xfrm>
                <a:off x="1056079" y="6876984"/>
                <a:ext cx="9144000" cy="2962734"/>
              </a:xfrm>
              <a:prstGeom prst="rect">
                <a:avLst/>
              </a:prstGeom>
              <a:blipFill rotWithShape="0">
                <a:blip r:embed="rId60"/>
                <a:stretch>
                  <a:fillRect l="-2000" b="-3909"/>
                </a:stretch>
              </a:blipFill>
            </p:spPr>
            <p:txBody>
              <a:bodyPr/>
              <a:lstStyle/>
              <a:p>
                <a:r>
                  <a:rPr lang="en-US">
                    <a:noFill/>
                  </a:rPr>
                  <a:t> </a:t>
                </a:r>
              </a:p>
            </p:txBody>
          </p:sp>
        </mc:Fallback>
      </mc:AlternateContent>
    </p:spTree>
    <p:extLst>
      <p:ext uri="{BB962C8B-B14F-4D97-AF65-F5344CB8AC3E}">
        <p14:creationId xmlns:p14="http://schemas.microsoft.com/office/powerpoint/2010/main" val="2069301597"/>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animEffect transition="in" filter="fade">
                                      <p:cBhvr>
                                        <p:cTn id="29" dur="500"/>
                                        <p:tgtEl>
                                          <p:spTgt spid="9">
                                            <p:txEl>
                                              <p:pRg st="0" end="0"/>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9">
                                            <p:txEl>
                                              <p:pRg st="1" end="1"/>
                                            </p:txEl>
                                          </p:spTgt>
                                        </p:tgtEl>
                                        <p:attrNameLst>
                                          <p:attrName>style.visibility</p:attrName>
                                        </p:attrNameLst>
                                      </p:cBhvr>
                                      <p:to>
                                        <p:strVal val="visible"/>
                                      </p:to>
                                    </p:set>
                                    <p:animEffect transition="in" filter="fade">
                                      <p:cBhvr>
                                        <p:cTn id="32" dur="500"/>
                                        <p:tgtEl>
                                          <p:spTgt spid="9">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9">
                                            <p:txEl>
                                              <p:pRg st="2" end="2"/>
                                            </p:txEl>
                                          </p:spTgt>
                                        </p:tgtEl>
                                        <p:attrNameLst>
                                          <p:attrName>style.visibility</p:attrName>
                                        </p:attrNameLst>
                                      </p:cBhvr>
                                      <p:to>
                                        <p:strVal val="visible"/>
                                      </p:to>
                                    </p:set>
                                    <p:animEffect transition="in" filter="wipe(down)">
                                      <p:cBhvr>
                                        <p:cTn id="37"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23"/>
        <p:cNvGrpSpPr/>
        <p:nvPr/>
      </p:nvGrpSpPr>
      <p:grpSpPr>
        <a:xfrm>
          <a:off x="0" y="0"/>
          <a:ext cx="0" cy="0"/>
          <a:chOff x="0" y="0"/>
          <a:chExt cx="0" cy="0"/>
        </a:xfrm>
      </p:grpSpPr>
      <p:sp>
        <p:nvSpPr>
          <p:cNvPr id="2140" name="Google Shape;2140;p35"/>
          <p:cNvSpPr/>
          <p:nvPr/>
        </p:nvSpPr>
        <p:spPr>
          <a:xfrm flipH="1">
            <a:off x="17166942" y="714222"/>
            <a:ext cx="859800" cy="836400"/>
          </a:xfrm>
          <a:prstGeom prst="star4">
            <a:avLst>
              <a:gd name="adj" fmla="val 12500"/>
            </a:avLst>
          </a:prstGeom>
          <a:solidFill>
            <a:schemeClr val="lt1"/>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3" name="Rectangle 2"/>
          <p:cNvSpPr/>
          <p:nvPr/>
        </p:nvSpPr>
        <p:spPr>
          <a:xfrm>
            <a:off x="230522" y="230523"/>
            <a:ext cx="17796220" cy="9804826"/>
          </a:xfrm>
          <a:prstGeom prst="rect">
            <a:avLst/>
          </a:prstGeom>
          <a:solidFill>
            <a:schemeClr val="accent5"/>
          </a:solidFill>
          <a:ln>
            <a:solidFill>
              <a:schemeClr val="accent3"/>
            </a:solidFill>
          </a:ln>
        </p:spPr>
        <p:style>
          <a:lnRef idx="2">
            <a:schemeClr val="accent6"/>
          </a:lnRef>
          <a:fillRef idx="1">
            <a:schemeClr val="lt1"/>
          </a:fillRef>
          <a:effectRef idx="0">
            <a:schemeClr val="accent6"/>
          </a:effectRef>
          <a:fontRef idx="minor">
            <a:schemeClr val="dk1"/>
          </a:fontRef>
        </p:style>
        <p:txBody>
          <a:bodyPr rtlCol="0" anchor="ctr"/>
          <a:lstStyle/>
          <a:p>
            <a:pPr algn="ctr">
              <a:buClr>
                <a:srgbClr val="000000"/>
              </a:buClr>
              <a:buFont typeface="Arial"/>
              <a:buNone/>
              <a:defRPr/>
            </a:pPr>
            <a:endParaRPr lang="en-US" sz="2800" kern="0" dirty="0">
              <a:solidFill>
                <a:srgbClr val="434343"/>
              </a:solidFill>
              <a:sym typeface="Arial"/>
            </a:endParaRPr>
          </a:p>
        </p:txBody>
      </p:sp>
      <p:sp>
        <p:nvSpPr>
          <p:cNvPr id="17" name="Google Shape;2186;p36"/>
          <p:cNvSpPr/>
          <p:nvPr/>
        </p:nvSpPr>
        <p:spPr>
          <a:xfrm>
            <a:off x="17200075" y="3621722"/>
            <a:ext cx="855098" cy="835978"/>
          </a:xfrm>
          <a:prstGeom prst="star4">
            <a:avLst>
              <a:gd name="adj" fmla="val 12500"/>
            </a:avLst>
          </a:prstGeom>
          <a:solidFill>
            <a:schemeClr val="accent1"/>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5" name="Rectangle 4"/>
          <p:cNvSpPr/>
          <p:nvPr/>
        </p:nvSpPr>
        <p:spPr>
          <a:xfrm>
            <a:off x="5322948" y="619307"/>
            <a:ext cx="11179800" cy="2862322"/>
          </a:xfrm>
          <a:prstGeom prst="rect">
            <a:avLst/>
          </a:prstGeom>
        </p:spPr>
        <p:txBody>
          <a:bodyPr wrap="square">
            <a:spAutoFit/>
          </a:bodyPr>
          <a:lstStyle/>
          <a:p>
            <a:pPr algn="just">
              <a:lnSpc>
                <a:spcPct val="150000"/>
              </a:lnSpc>
            </a:pPr>
            <a:r>
              <a:rPr lang="vi-VN" sz="4000" dirty="0">
                <a:solidFill>
                  <a:schemeClr val="bg1">
                    <a:lumMod val="10000"/>
                  </a:schemeClr>
                </a:solidFill>
                <a:ea typeface="Calibri" panose="020F0502020204030204" pitchFamily="34" charset="0"/>
                <a:cs typeface="Times New Roman" panose="02020603050405020304" pitchFamily="18" charset="0"/>
              </a:rPr>
              <a:t>Tứ giác EFGH có các góc cho như trong Hình 5</a:t>
            </a:r>
            <a:r>
              <a:rPr lang="vi-VN" sz="4000" dirty="0" smtClean="0">
                <a:solidFill>
                  <a:schemeClr val="bg1">
                    <a:lumMod val="10000"/>
                  </a:schemeClr>
                </a:solidFill>
                <a:ea typeface="Calibri" panose="020F0502020204030204" pitchFamily="34" charset="0"/>
                <a:cs typeface="Times New Roman" panose="02020603050405020304" pitchFamily="18" charset="0"/>
              </a:rPr>
              <a:t>.</a:t>
            </a:r>
            <a:endParaRPr lang="en-US" sz="4000" dirty="0">
              <a:solidFill>
                <a:schemeClr val="bg1">
                  <a:lumMod val="10000"/>
                </a:schemeClr>
              </a:solidFill>
              <a:ea typeface="Calibri" panose="020F0502020204030204" pitchFamily="34" charset="0"/>
              <a:cs typeface="Times New Roman" panose="02020603050405020304" pitchFamily="18" charset="0"/>
            </a:endParaRPr>
          </a:p>
          <a:p>
            <a:pPr algn="just">
              <a:lnSpc>
                <a:spcPct val="150000"/>
              </a:lnSpc>
            </a:pPr>
            <a:r>
              <a:rPr lang="vi-VN" sz="4000" dirty="0">
                <a:solidFill>
                  <a:schemeClr val="bg1">
                    <a:lumMod val="10000"/>
                  </a:schemeClr>
                </a:solidFill>
                <a:ea typeface="Calibri" panose="020F0502020204030204" pitchFamily="34" charset="0"/>
                <a:cs typeface="Times New Roman" panose="02020603050405020304" pitchFamily="18" charset="0"/>
              </a:rPr>
              <a:t>a) Chứng minh rằng EFGH là hình thang</a:t>
            </a:r>
            <a:r>
              <a:rPr lang="vi-VN" sz="4000" dirty="0" smtClean="0">
                <a:solidFill>
                  <a:schemeClr val="bg1">
                    <a:lumMod val="10000"/>
                  </a:schemeClr>
                </a:solidFill>
                <a:ea typeface="Calibri" panose="020F0502020204030204" pitchFamily="34" charset="0"/>
                <a:cs typeface="Times New Roman" panose="02020603050405020304" pitchFamily="18" charset="0"/>
              </a:rPr>
              <a:t>.</a:t>
            </a:r>
            <a:endParaRPr lang="vi-VN" sz="4000" dirty="0">
              <a:solidFill>
                <a:schemeClr val="bg1">
                  <a:lumMod val="10000"/>
                </a:schemeClr>
              </a:solidFill>
              <a:ea typeface="Calibri" panose="020F0502020204030204" pitchFamily="34" charset="0"/>
              <a:cs typeface="Times New Roman" panose="02020603050405020304" pitchFamily="18" charset="0"/>
            </a:endParaRPr>
          </a:p>
          <a:p>
            <a:pPr algn="just">
              <a:lnSpc>
                <a:spcPct val="150000"/>
              </a:lnSpc>
            </a:pPr>
            <a:r>
              <a:rPr lang="vi-VN" sz="4000" dirty="0">
                <a:solidFill>
                  <a:schemeClr val="bg1">
                    <a:lumMod val="10000"/>
                  </a:schemeClr>
                </a:solidFill>
                <a:ea typeface="Calibri" panose="020F0502020204030204" pitchFamily="34" charset="0"/>
                <a:cs typeface="Times New Roman" panose="02020603050405020304" pitchFamily="18" charset="0"/>
              </a:rPr>
              <a:t>b) Tìm góc chưa biết của tứ giác.</a:t>
            </a:r>
            <a:endParaRPr lang="en-US" sz="4000" dirty="0" smtClean="0">
              <a:solidFill>
                <a:schemeClr val="bg1">
                  <a:lumMod val="10000"/>
                </a:schemeClr>
              </a:solidFill>
              <a:ea typeface="Calibri" panose="020F0502020204030204" pitchFamily="34" charset="0"/>
              <a:cs typeface="Times New Roman" panose="02020603050405020304" pitchFamily="18" charset="0"/>
            </a:endParaRPr>
          </a:p>
        </p:txBody>
      </p:sp>
      <p:sp>
        <p:nvSpPr>
          <p:cNvPr id="10" name="Rectangle 9"/>
          <p:cNvSpPr/>
          <p:nvPr/>
        </p:nvSpPr>
        <p:spPr>
          <a:xfrm>
            <a:off x="838200" y="919389"/>
            <a:ext cx="4244772" cy="1131079"/>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ctr">
              <a:lnSpc>
                <a:spcPct val="150000"/>
              </a:lnSpc>
            </a:pPr>
            <a:r>
              <a:rPr lang="nl-NL" sz="4500" b="1" dirty="0" smtClean="0">
                <a:solidFill>
                  <a:srgbClr val="F3F3F3"/>
                </a:solidFill>
                <a:cs typeface="Arial" panose="020B0604020202020204" pitchFamily="34" charset="0"/>
                <a:sym typeface="Merriweather"/>
              </a:rPr>
              <a:t>Vận dụng 2</a:t>
            </a:r>
            <a:endParaRPr lang="en-US" sz="4500" dirty="0">
              <a:solidFill>
                <a:srgbClr val="F3F3F3"/>
              </a:solidFill>
            </a:endParaRPr>
          </a:p>
        </p:txBody>
      </p:sp>
      <p:sp>
        <p:nvSpPr>
          <p:cNvPr id="11" name="Rectangle 10"/>
          <p:cNvSpPr/>
          <p:nvPr/>
        </p:nvSpPr>
        <p:spPr>
          <a:xfrm>
            <a:off x="5301348" y="3767162"/>
            <a:ext cx="1326005" cy="707886"/>
          </a:xfrm>
          <a:prstGeom prst="rect">
            <a:avLst/>
          </a:prstGeom>
        </p:spPr>
        <p:txBody>
          <a:bodyPr wrap="none">
            <a:spAutoFit/>
          </a:bodyPr>
          <a:lstStyle/>
          <a:p>
            <a:pPr algn="ctr"/>
            <a:r>
              <a:rPr lang="vi-VN" sz="4000" b="1" i="1" u="sng" dirty="0" smtClean="0">
                <a:solidFill>
                  <a:srgbClr val="C00000"/>
                </a:solidFill>
              </a:rPr>
              <a:t>Giải</a:t>
            </a:r>
            <a:r>
              <a:rPr lang="en-US" sz="4000" b="1" i="1" u="sng" dirty="0" smtClean="0">
                <a:solidFill>
                  <a:srgbClr val="C00000"/>
                </a:solidFill>
              </a:rPr>
              <a:t>:</a:t>
            </a:r>
            <a:endParaRPr lang="en-US" sz="4000" b="1" i="1" u="sng" dirty="0">
              <a:solidFill>
                <a:srgbClr val="C00000"/>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748" y="3547128"/>
            <a:ext cx="3750014" cy="5738658"/>
          </a:xfrm>
          <a:prstGeom prst="rect">
            <a:avLst/>
          </a:prstGeom>
        </p:spPr>
      </p:pic>
      <mc:AlternateContent xmlns:mc="http://schemas.openxmlformats.org/markup-compatibility/2006" xmlns:a14="http://schemas.microsoft.com/office/drawing/2010/main">
        <mc:Choice Requires="a14">
          <p:sp>
            <p:nvSpPr>
              <p:cNvPr id="8" name="Rectangle 7"/>
              <p:cNvSpPr/>
              <p:nvPr/>
            </p:nvSpPr>
            <p:spPr>
              <a:xfrm>
                <a:off x="5301348" y="4760581"/>
                <a:ext cx="12306465" cy="4650119"/>
              </a:xfrm>
              <a:prstGeom prst="rect">
                <a:avLst/>
              </a:prstGeom>
            </p:spPr>
            <p:txBody>
              <a:bodyPr wrap="square">
                <a:spAutoFit/>
              </a:bodyPr>
              <a:lstStyle/>
              <a:p>
                <a:pPr marL="30480" marR="30480" algn="just">
                  <a:lnSpc>
                    <a:spcPct val="150000"/>
                  </a:lnSpc>
                  <a:spcBef>
                    <a:spcPts val="100"/>
                  </a:spcBef>
                  <a:spcAft>
                    <a:spcPts val="100"/>
                  </a:spcAft>
                </a:pPr>
                <a:r>
                  <a:rPr lang="en-US" sz="3800" dirty="0" smtClean="0">
                    <a:solidFill>
                      <a:schemeClr val="bg1">
                        <a:lumMod val="10000"/>
                      </a:schemeClr>
                    </a:solidFill>
                    <a:ea typeface="Times New Roman" panose="02020603050405020304" pitchFamily="18" charset="0"/>
                  </a:rPr>
                  <a:t>a) Ta có </a:t>
                </a:r>
                <a14:m>
                  <m:oMath xmlns:m="http://schemas.openxmlformats.org/officeDocument/2006/math">
                    <m:acc>
                      <m:accPr>
                        <m:chr m:val="̂"/>
                        <m:ctrlPr>
                          <a:rPr lang="en-US" sz="3800" i="1">
                            <a:solidFill>
                              <a:schemeClr val="bg1">
                                <a:lumMod val="10000"/>
                              </a:schemeClr>
                            </a:solidFill>
                            <a:effectLst/>
                            <a:latin typeface="Cambria Math" panose="02040503050406030204" pitchFamily="18" charset="0"/>
                            <a:ea typeface="Times New Roman" panose="02020603050405020304" pitchFamily="18" charset="0"/>
                          </a:rPr>
                        </m:ctrlPr>
                      </m:accPr>
                      <m:e>
                        <m:r>
                          <m:rPr>
                            <m:sty m:val="p"/>
                          </m:rPr>
                          <a:rPr lang="en-US" sz="3800" i="0">
                            <a:solidFill>
                              <a:schemeClr val="bg1">
                                <a:lumMod val="10000"/>
                              </a:schemeClr>
                            </a:solidFill>
                            <a:effectLst/>
                            <a:latin typeface="Cambria Math" panose="02040503050406030204" pitchFamily="18" charset="0"/>
                            <a:ea typeface="Times New Roman" panose="02020603050405020304" pitchFamily="18" charset="0"/>
                          </a:rPr>
                          <m:t>HEF</m:t>
                        </m:r>
                      </m:e>
                    </m:acc>
                    <m:r>
                      <a:rPr lang="en-US" sz="3800" i="0">
                        <a:solidFill>
                          <a:schemeClr val="bg1">
                            <a:lumMod val="10000"/>
                          </a:schemeClr>
                        </a:solidFill>
                        <a:effectLst/>
                        <a:latin typeface="Cambria Math" panose="02040503050406030204" pitchFamily="18" charset="0"/>
                        <a:ea typeface="Times New Roman" panose="02020603050405020304" pitchFamily="18" charset="0"/>
                      </a:rPr>
                      <m:t>+</m:t>
                    </m:r>
                    <m:acc>
                      <m:accPr>
                        <m:chr m:val="̂"/>
                        <m:ctrlPr>
                          <a:rPr lang="en-US" sz="3800" i="1">
                            <a:solidFill>
                              <a:schemeClr val="bg1">
                                <a:lumMod val="10000"/>
                              </a:schemeClr>
                            </a:solidFill>
                            <a:effectLst/>
                            <a:latin typeface="Cambria Math" panose="02040503050406030204" pitchFamily="18" charset="0"/>
                            <a:ea typeface="Times New Roman" panose="02020603050405020304" pitchFamily="18" charset="0"/>
                          </a:rPr>
                        </m:ctrlPr>
                      </m:accPr>
                      <m:e>
                        <m:sSub>
                          <m:sSubPr>
                            <m:ctrlPr>
                              <a:rPr lang="en-US" sz="3800" i="1">
                                <a:solidFill>
                                  <a:schemeClr val="bg1">
                                    <a:lumMod val="10000"/>
                                  </a:schemeClr>
                                </a:solidFill>
                                <a:effectLst/>
                                <a:latin typeface="Cambria Math" panose="02040503050406030204" pitchFamily="18" charset="0"/>
                                <a:ea typeface="Times New Roman" panose="02020603050405020304" pitchFamily="18" charset="0"/>
                              </a:rPr>
                            </m:ctrlPr>
                          </m:sSubPr>
                          <m:e>
                            <m:r>
                              <m:rPr>
                                <m:sty m:val="p"/>
                              </m:rPr>
                              <a:rPr lang="en-US" sz="3800" i="0">
                                <a:solidFill>
                                  <a:schemeClr val="bg1">
                                    <a:lumMod val="10000"/>
                                  </a:schemeClr>
                                </a:solidFill>
                                <a:effectLst/>
                                <a:latin typeface="Cambria Math" panose="02040503050406030204" pitchFamily="18" charset="0"/>
                                <a:ea typeface="Times New Roman" panose="02020603050405020304" pitchFamily="18" charset="0"/>
                              </a:rPr>
                              <m:t>E</m:t>
                            </m:r>
                          </m:e>
                          <m:sub>
                            <m:r>
                              <a:rPr lang="en-US" sz="3800" i="0">
                                <a:solidFill>
                                  <a:schemeClr val="bg1">
                                    <a:lumMod val="10000"/>
                                  </a:schemeClr>
                                </a:solidFill>
                                <a:effectLst/>
                                <a:latin typeface="Cambria Math" panose="02040503050406030204" pitchFamily="18" charset="0"/>
                                <a:ea typeface="Times New Roman" panose="02020603050405020304" pitchFamily="18" charset="0"/>
                              </a:rPr>
                              <m:t>1</m:t>
                            </m:r>
                          </m:sub>
                        </m:sSub>
                      </m:e>
                    </m:acc>
                    <m:r>
                      <a:rPr lang="en-US" sz="3800" i="0">
                        <a:solidFill>
                          <a:schemeClr val="bg1">
                            <a:lumMod val="10000"/>
                          </a:schemeClr>
                        </a:solidFill>
                        <a:effectLst/>
                        <a:latin typeface="Cambria Math" panose="02040503050406030204" pitchFamily="18" charset="0"/>
                        <a:ea typeface="Times New Roman" panose="02020603050405020304" pitchFamily="18" charset="0"/>
                      </a:rPr>
                      <m:t>=180°</m:t>
                    </m:r>
                  </m:oMath>
                </a14:m>
                <a:r>
                  <a:rPr lang="en-US" sz="3800" dirty="0">
                    <a:solidFill>
                      <a:schemeClr val="bg1">
                        <a:lumMod val="10000"/>
                      </a:schemeClr>
                    </a:solidFill>
                    <a:effectLst/>
                    <a:ea typeface="Times New Roman" panose="02020603050405020304" pitchFamily="18" charset="0"/>
                  </a:rPr>
                  <a:t> (hai góc kề bù)</a:t>
                </a:r>
              </a:p>
              <a:p>
                <a:pPr marL="30480" marR="30480" algn="just">
                  <a:lnSpc>
                    <a:spcPct val="150000"/>
                  </a:lnSpc>
                  <a:spcBef>
                    <a:spcPts val="100"/>
                  </a:spcBef>
                  <a:spcAft>
                    <a:spcPts val="100"/>
                  </a:spcAft>
                </a:pPr>
                <a:r>
                  <a:rPr lang="en-US" sz="3800" dirty="0">
                    <a:solidFill>
                      <a:schemeClr val="bg1">
                        <a:lumMod val="10000"/>
                      </a:schemeClr>
                    </a:solidFill>
                    <a:effectLst/>
                    <a:ea typeface="Times New Roman" panose="02020603050405020304" pitchFamily="18" charset="0"/>
                  </a:rPr>
                  <a:t>Suy ra </a:t>
                </a:r>
                <a14:m>
                  <m:oMath xmlns:m="http://schemas.openxmlformats.org/officeDocument/2006/math">
                    <m:acc>
                      <m:accPr>
                        <m:chr m:val="̂"/>
                        <m:ctrlPr>
                          <a:rPr lang="en-US" sz="3800" i="1">
                            <a:solidFill>
                              <a:schemeClr val="bg1">
                                <a:lumMod val="10000"/>
                              </a:schemeClr>
                            </a:solidFill>
                            <a:effectLst/>
                            <a:latin typeface="Cambria Math" panose="02040503050406030204" pitchFamily="18" charset="0"/>
                            <a:ea typeface="Times New Roman" panose="02020603050405020304" pitchFamily="18" charset="0"/>
                          </a:rPr>
                        </m:ctrlPr>
                      </m:accPr>
                      <m:e>
                        <m:sSub>
                          <m:sSubPr>
                            <m:ctrlPr>
                              <a:rPr lang="en-US" sz="3800" i="1">
                                <a:solidFill>
                                  <a:schemeClr val="bg1">
                                    <a:lumMod val="10000"/>
                                  </a:schemeClr>
                                </a:solidFill>
                                <a:effectLst/>
                                <a:latin typeface="Cambria Math" panose="02040503050406030204" pitchFamily="18" charset="0"/>
                                <a:ea typeface="Times New Roman" panose="02020603050405020304" pitchFamily="18" charset="0"/>
                              </a:rPr>
                            </m:ctrlPr>
                          </m:sSubPr>
                          <m:e>
                            <m:r>
                              <m:rPr>
                                <m:sty m:val="p"/>
                              </m:rPr>
                              <a:rPr lang="en-US" sz="3800" i="0">
                                <a:solidFill>
                                  <a:schemeClr val="bg1">
                                    <a:lumMod val="10000"/>
                                  </a:schemeClr>
                                </a:solidFill>
                                <a:effectLst/>
                                <a:latin typeface="Cambria Math" panose="02040503050406030204" pitchFamily="18" charset="0"/>
                                <a:ea typeface="Times New Roman" panose="02020603050405020304" pitchFamily="18" charset="0"/>
                              </a:rPr>
                              <m:t>E</m:t>
                            </m:r>
                          </m:e>
                          <m:sub>
                            <m:r>
                              <a:rPr lang="en-US" sz="3800" i="0">
                                <a:solidFill>
                                  <a:schemeClr val="bg1">
                                    <a:lumMod val="10000"/>
                                  </a:schemeClr>
                                </a:solidFill>
                                <a:effectLst/>
                                <a:latin typeface="Cambria Math" panose="02040503050406030204" pitchFamily="18" charset="0"/>
                                <a:ea typeface="Times New Roman" panose="02020603050405020304" pitchFamily="18" charset="0"/>
                              </a:rPr>
                              <m:t>1</m:t>
                            </m:r>
                          </m:sub>
                        </m:sSub>
                      </m:e>
                    </m:acc>
                    <m:r>
                      <a:rPr lang="en-US" sz="3800" i="0">
                        <a:solidFill>
                          <a:schemeClr val="bg1">
                            <a:lumMod val="10000"/>
                          </a:schemeClr>
                        </a:solidFill>
                        <a:effectLst/>
                        <a:latin typeface="Cambria Math" panose="02040503050406030204" pitchFamily="18" charset="0"/>
                        <a:ea typeface="Times New Roman" panose="02020603050405020304" pitchFamily="18" charset="0"/>
                      </a:rPr>
                      <m:t>=180°−</m:t>
                    </m:r>
                    <m:acc>
                      <m:accPr>
                        <m:chr m:val="̂"/>
                        <m:ctrlPr>
                          <a:rPr lang="en-US" sz="3800" i="1">
                            <a:solidFill>
                              <a:schemeClr val="bg1">
                                <a:lumMod val="10000"/>
                              </a:schemeClr>
                            </a:solidFill>
                            <a:effectLst/>
                            <a:latin typeface="Cambria Math" panose="02040503050406030204" pitchFamily="18" charset="0"/>
                            <a:ea typeface="Times New Roman" panose="02020603050405020304" pitchFamily="18" charset="0"/>
                          </a:rPr>
                        </m:ctrlPr>
                      </m:accPr>
                      <m:e>
                        <m:r>
                          <m:rPr>
                            <m:sty m:val="p"/>
                          </m:rPr>
                          <a:rPr lang="en-US" sz="3800" i="0">
                            <a:solidFill>
                              <a:schemeClr val="bg1">
                                <a:lumMod val="10000"/>
                              </a:schemeClr>
                            </a:solidFill>
                            <a:effectLst/>
                            <a:latin typeface="Cambria Math" panose="02040503050406030204" pitchFamily="18" charset="0"/>
                            <a:ea typeface="Times New Roman" panose="02020603050405020304" pitchFamily="18" charset="0"/>
                          </a:rPr>
                          <m:t>HEF</m:t>
                        </m:r>
                      </m:e>
                    </m:acc>
                    <m:r>
                      <a:rPr lang="en-US" sz="3800" i="0">
                        <a:solidFill>
                          <a:schemeClr val="bg1">
                            <a:lumMod val="10000"/>
                          </a:schemeClr>
                        </a:solidFill>
                        <a:effectLst/>
                        <a:latin typeface="Cambria Math" panose="02040503050406030204" pitchFamily="18" charset="0"/>
                        <a:ea typeface="Times New Roman" panose="02020603050405020304" pitchFamily="18" charset="0"/>
                      </a:rPr>
                      <m:t>=180°−95°=85°</m:t>
                    </m:r>
                  </m:oMath>
                </a14:m>
                <a:endParaRPr lang="en-US" sz="3800" dirty="0">
                  <a:solidFill>
                    <a:schemeClr val="bg1">
                      <a:lumMod val="10000"/>
                    </a:schemeClr>
                  </a:solidFill>
                  <a:effectLst/>
                  <a:ea typeface="Times New Roman" panose="02020603050405020304" pitchFamily="18" charset="0"/>
                </a:endParaRPr>
              </a:p>
              <a:p>
                <a:pPr marL="30480" marR="30480" algn="just">
                  <a:lnSpc>
                    <a:spcPct val="150000"/>
                  </a:lnSpc>
                  <a:spcBef>
                    <a:spcPts val="100"/>
                  </a:spcBef>
                  <a:spcAft>
                    <a:spcPts val="100"/>
                  </a:spcAft>
                </a:pPr>
                <a:r>
                  <a:rPr lang="en-US" sz="3800" dirty="0">
                    <a:solidFill>
                      <a:schemeClr val="bg1">
                        <a:lumMod val="10000"/>
                      </a:schemeClr>
                    </a:solidFill>
                    <a:effectLst/>
                    <a:ea typeface="Times New Roman" panose="02020603050405020304" pitchFamily="18" charset="0"/>
                  </a:rPr>
                  <a:t>Do đó </a:t>
                </a:r>
                <a14:m>
                  <m:oMath xmlns:m="http://schemas.openxmlformats.org/officeDocument/2006/math">
                    <m:acc>
                      <m:accPr>
                        <m:chr m:val="̂"/>
                        <m:ctrlPr>
                          <a:rPr lang="en-US" sz="3800" i="1">
                            <a:solidFill>
                              <a:schemeClr val="bg1">
                                <a:lumMod val="10000"/>
                              </a:schemeClr>
                            </a:solidFill>
                            <a:effectLst/>
                            <a:latin typeface="Cambria Math" panose="02040503050406030204" pitchFamily="18" charset="0"/>
                            <a:ea typeface="Times New Roman" panose="02020603050405020304" pitchFamily="18" charset="0"/>
                          </a:rPr>
                        </m:ctrlPr>
                      </m:accPr>
                      <m:e>
                        <m:sSub>
                          <m:sSubPr>
                            <m:ctrlPr>
                              <a:rPr lang="en-US" sz="3800" i="1">
                                <a:solidFill>
                                  <a:schemeClr val="bg1">
                                    <a:lumMod val="10000"/>
                                  </a:schemeClr>
                                </a:solidFill>
                                <a:effectLst/>
                                <a:latin typeface="Cambria Math" panose="02040503050406030204" pitchFamily="18" charset="0"/>
                                <a:ea typeface="Times New Roman" panose="02020603050405020304" pitchFamily="18" charset="0"/>
                              </a:rPr>
                            </m:ctrlPr>
                          </m:sSubPr>
                          <m:e>
                            <m:r>
                              <m:rPr>
                                <m:sty m:val="p"/>
                              </m:rPr>
                              <a:rPr lang="en-US" sz="3800" i="0">
                                <a:solidFill>
                                  <a:schemeClr val="bg1">
                                    <a:lumMod val="10000"/>
                                  </a:schemeClr>
                                </a:solidFill>
                                <a:effectLst/>
                                <a:latin typeface="Cambria Math" panose="02040503050406030204" pitchFamily="18" charset="0"/>
                                <a:ea typeface="Times New Roman" panose="02020603050405020304" pitchFamily="18" charset="0"/>
                              </a:rPr>
                              <m:t>E</m:t>
                            </m:r>
                          </m:e>
                          <m:sub>
                            <m:r>
                              <a:rPr lang="en-US" sz="3800" i="0">
                                <a:solidFill>
                                  <a:schemeClr val="bg1">
                                    <a:lumMod val="10000"/>
                                  </a:schemeClr>
                                </a:solidFill>
                                <a:effectLst/>
                                <a:latin typeface="Cambria Math" panose="02040503050406030204" pitchFamily="18" charset="0"/>
                                <a:ea typeface="Times New Roman" panose="02020603050405020304" pitchFamily="18" charset="0"/>
                              </a:rPr>
                              <m:t>1</m:t>
                            </m:r>
                          </m:sub>
                        </m:sSub>
                      </m:e>
                    </m:acc>
                    <m:r>
                      <a:rPr lang="en-US" sz="3800" i="0">
                        <a:solidFill>
                          <a:schemeClr val="bg1">
                            <a:lumMod val="10000"/>
                          </a:schemeClr>
                        </a:solidFill>
                        <a:effectLst/>
                        <a:latin typeface="Cambria Math" panose="02040503050406030204" pitchFamily="18" charset="0"/>
                        <a:ea typeface="Times New Roman" panose="02020603050405020304" pitchFamily="18" charset="0"/>
                      </a:rPr>
                      <m:t>=</m:t>
                    </m:r>
                    <m:acc>
                      <m:accPr>
                        <m:chr m:val="̂"/>
                        <m:ctrlPr>
                          <a:rPr lang="en-US" sz="3800" i="1">
                            <a:solidFill>
                              <a:schemeClr val="bg1">
                                <a:lumMod val="10000"/>
                              </a:schemeClr>
                            </a:solidFill>
                            <a:effectLst/>
                            <a:latin typeface="Cambria Math" panose="02040503050406030204" pitchFamily="18" charset="0"/>
                            <a:ea typeface="Times New Roman" panose="02020603050405020304" pitchFamily="18" charset="0"/>
                          </a:rPr>
                        </m:ctrlPr>
                      </m:accPr>
                      <m:e>
                        <m:r>
                          <m:rPr>
                            <m:sty m:val="p"/>
                          </m:rPr>
                          <a:rPr lang="en-US" sz="3800" i="0">
                            <a:solidFill>
                              <a:schemeClr val="bg1">
                                <a:lumMod val="10000"/>
                              </a:schemeClr>
                            </a:solidFill>
                            <a:effectLst/>
                            <a:latin typeface="Cambria Math" panose="02040503050406030204" pitchFamily="18" charset="0"/>
                            <a:ea typeface="Times New Roman" panose="02020603050405020304" pitchFamily="18" charset="0"/>
                          </a:rPr>
                          <m:t>F</m:t>
                        </m:r>
                      </m:e>
                    </m:acc>
                    <m:r>
                      <a:rPr lang="en-US" sz="3800" i="0">
                        <a:solidFill>
                          <a:schemeClr val="bg1">
                            <a:lumMod val="10000"/>
                          </a:schemeClr>
                        </a:solidFill>
                        <a:effectLst/>
                        <a:latin typeface="Cambria Math" panose="02040503050406030204" pitchFamily="18" charset="0"/>
                        <a:ea typeface="Times New Roman" panose="02020603050405020304" pitchFamily="18" charset="0"/>
                      </a:rPr>
                      <m:t>=85°</m:t>
                    </m:r>
                  </m:oMath>
                </a14:m>
                <a:endParaRPr lang="en-US" sz="3800" dirty="0">
                  <a:solidFill>
                    <a:schemeClr val="bg1">
                      <a:lumMod val="10000"/>
                    </a:schemeClr>
                  </a:solidFill>
                  <a:effectLst/>
                  <a:ea typeface="Times New Roman" panose="02020603050405020304" pitchFamily="18" charset="0"/>
                </a:endParaRPr>
              </a:p>
              <a:p>
                <a:pPr marL="30480" marR="30480" algn="just">
                  <a:lnSpc>
                    <a:spcPct val="150000"/>
                  </a:lnSpc>
                  <a:spcBef>
                    <a:spcPts val="100"/>
                  </a:spcBef>
                  <a:spcAft>
                    <a:spcPts val="100"/>
                  </a:spcAft>
                </a:pPr>
                <a:r>
                  <a:rPr lang="en-US" sz="3800" dirty="0">
                    <a:solidFill>
                      <a:schemeClr val="bg1">
                        <a:lumMod val="10000"/>
                      </a:schemeClr>
                    </a:solidFill>
                    <a:effectLst/>
                    <a:ea typeface="Times New Roman" panose="02020603050405020304" pitchFamily="18" charset="0"/>
                  </a:rPr>
                  <a:t>Mà hai góc này ở vị trí so le trong </a:t>
                </a:r>
                <a:r>
                  <a:rPr lang="en-US" sz="3800" dirty="0" smtClean="0">
                    <a:solidFill>
                      <a:schemeClr val="bg1">
                        <a:lumMod val="10000"/>
                      </a:schemeClr>
                    </a:solidFill>
                    <a:effectLst/>
                    <a:ea typeface="Times New Roman" panose="02020603050405020304" pitchFamily="18" charset="0"/>
                  </a:rPr>
                  <a:t>nên </a:t>
                </a:r>
                <a:r>
                  <a:rPr lang="en-US" sz="3800" dirty="0">
                    <a:solidFill>
                      <a:schemeClr val="bg1">
                        <a:lumMod val="10000"/>
                      </a:schemeClr>
                    </a:solidFill>
                    <a:effectLst/>
                    <a:ea typeface="Times New Roman" panose="02020603050405020304" pitchFamily="18" charset="0"/>
                  </a:rPr>
                  <a:t>HE // GF (DHNB)</a:t>
                </a:r>
              </a:p>
              <a:p>
                <a:pPr marL="30480" marR="30480" algn="just">
                  <a:lnSpc>
                    <a:spcPct val="150000"/>
                  </a:lnSpc>
                  <a:spcBef>
                    <a:spcPts val="100"/>
                  </a:spcBef>
                  <a:spcAft>
                    <a:spcPts val="100"/>
                  </a:spcAft>
                </a:pPr>
                <a:r>
                  <a:rPr lang="en-US" sz="3800" dirty="0">
                    <a:solidFill>
                      <a:schemeClr val="bg1">
                        <a:lumMod val="10000"/>
                      </a:schemeClr>
                    </a:solidFill>
                    <a:effectLst/>
                    <a:ea typeface="Times New Roman" panose="02020603050405020304" pitchFamily="18" charset="0"/>
                  </a:rPr>
                  <a:t>Xét tứ giác EFGH </a:t>
                </a:r>
                <a:r>
                  <a:rPr lang="en-US" sz="3800" dirty="0" smtClean="0">
                    <a:solidFill>
                      <a:schemeClr val="bg1">
                        <a:lumMod val="10000"/>
                      </a:schemeClr>
                    </a:solidFill>
                    <a:effectLst/>
                    <a:ea typeface="Times New Roman" panose="02020603050405020304" pitchFamily="18" charset="0"/>
                  </a:rPr>
                  <a:t>có HE </a:t>
                </a:r>
                <a:r>
                  <a:rPr lang="en-US" sz="3800" dirty="0">
                    <a:solidFill>
                      <a:schemeClr val="bg1">
                        <a:lumMod val="10000"/>
                      </a:schemeClr>
                    </a:solidFill>
                    <a:effectLst/>
                    <a:ea typeface="Times New Roman" panose="02020603050405020304" pitchFamily="18" charset="0"/>
                  </a:rPr>
                  <a:t>// GF </a:t>
                </a:r>
                <a:r>
                  <a:rPr lang="en-US" sz="3800" dirty="0" smtClean="0">
                    <a:solidFill>
                      <a:schemeClr val="bg1">
                        <a:lumMod val="10000"/>
                      </a:schemeClr>
                    </a:solidFill>
                    <a:effectLst/>
                    <a:ea typeface="Times New Roman" panose="02020603050405020304" pitchFamily="18" charset="0"/>
                  </a:rPr>
                  <a:t>nên </a:t>
                </a:r>
                <a:r>
                  <a:rPr lang="en-US" sz="3800" dirty="0">
                    <a:solidFill>
                      <a:schemeClr val="bg1">
                        <a:lumMod val="10000"/>
                      </a:schemeClr>
                    </a:solidFill>
                    <a:effectLst/>
                    <a:ea typeface="Times New Roman" panose="02020603050405020304" pitchFamily="18" charset="0"/>
                  </a:rPr>
                  <a:t>EFGH là hình </a:t>
                </a:r>
                <a:r>
                  <a:rPr lang="en-US" sz="3800" dirty="0" smtClean="0">
                    <a:solidFill>
                      <a:schemeClr val="bg1">
                        <a:lumMod val="10000"/>
                      </a:schemeClr>
                    </a:solidFill>
                    <a:effectLst/>
                    <a:ea typeface="Times New Roman" panose="02020603050405020304" pitchFamily="18" charset="0"/>
                  </a:rPr>
                  <a:t>thang.</a:t>
                </a:r>
                <a:endParaRPr lang="en-US" sz="3800" dirty="0">
                  <a:solidFill>
                    <a:schemeClr val="bg1">
                      <a:lumMod val="10000"/>
                    </a:schemeClr>
                  </a:solidFill>
                  <a:effectLst/>
                  <a:ea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5301348" y="4760581"/>
                <a:ext cx="12306465" cy="4650119"/>
              </a:xfrm>
              <a:prstGeom prst="rect">
                <a:avLst/>
              </a:prstGeom>
              <a:blipFill rotWithShape="0">
                <a:blip r:embed="rId4"/>
                <a:stretch>
                  <a:fillRect l="-1388" r="-347" b="-1966"/>
                </a:stretch>
              </a:blipFill>
            </p:spPr>
            <p:txBody>
              <a:bodyPr/>
              <a:lstStyle/>
              <a:p>
                <a:r>
                  <a:rPr lang="en-US">
                    <a:noFill/>
                  </a:rPr>
                  <a:t> </a:t>
                </a:r>
              </a:p>
            </p:txBody>
          </p:sp>
        </mc:Fallback>
      </mc:AlternateContent>
      <p:pic>
        <p:nvPicPr>
          <p:cNvPr id="16" name="Picture 9"/>
          <p:cNvPicPr>
            <a:picLocks noChangeAspect="1"/>
          </p:cNvPicPr>
          <p:nvPr/>
        </p:nvPicPr>
        <p:blipFill>
          <a:blip r:embed="rId5" cstate="print">
            <a:alphaModFix amt="50000"/>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875647" flipH="1">
            <a:off x="129284" y="8764478"/>
            <a:ext cx="1303852" cy="1292443"/>
          </a:xfrm>
          <a:prstGeom prst="rect">
            <a:avLst/>
          </a:prstGeom>
        </p:spPr>
      </p:pic>
    </p:spTree>
    <p:extLst>
      <p:ext uri="{BB962C8B-B14F-4D97-AF65-F5344CB8AC3E}">
        <p14:creationId xmlns:p14="http://schemas.microsoft.com/office/powerpoint/2010/main" val="1636650507"/>
      </p:ext>
    </p:extLst>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fade">
                                      <p:cBhvr>
                                        <p:cTn id="29" dur="500"/>
                                        <p:tgtEl>
                                          <p:spTgt spid="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8">
                                            <p:txEl>
                                              <p:pRg st="1" end="1"/>
                                            </p:txEl>
                                          </p:spTgt>
                                        </p:tgtEl>
                                        <p:attrNameLst>
                                          <p:attrName>style.visibility</p:attrName>
                                        </p:attrNameLst>
                                      </p:cBhvr>
                                      <p:to>
                                        <p:strVal val="visible"/>
                                      </p:to>
                                    </p:set>
                                    <p:animEffect transition="in" filter="wipe(left)">
                                      <p:cBhvr>
                                        <p:cTn id="34" dur="500"/>
                                        <p:tgtEl>
                                          <p:spTgt spid="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8">
                                            <p:txEl>
                                              <p:pRg st="2" end="2"/>
                                            </p:txEl>
                                          </p:spTgt>
                                        </p:tgtEl>
                                        <p:attrNameLst>
                                          <p:attrName>style.visibility</p:attrName>
                                        </p:attrNameLst>
                                      </p:cBhvr>
                                      <p:to>
                                        <p:strVal val="visible"/>
                                      </p:to>
                                    </p:set>
                                    <p:animEffect transition="in" filter="barn(inVertical)">
                                      <p:cBhvr>
                                        <p:cTn id="39" dur="500"/>
                                        <p:tgtEl>
                                          <p:spTgt spid="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8">
                                            <p:txEl>
                                              <p:pRg st="3" end="3"/>
                                            </p:txEl>
                                          </p:spTgt>
                                        </p:tgtEl>
                                        <p:attrNameLst>
                                          <p:attrName>style.visibility</p:attrName>
                                        </p:attrNameLst>
                                      </p:cBhvr>
                                      <p:to>
                                        <p:strVal val="visible"/>
                                      </p:to>
                                    </p:set>
                                    <p:animEffect transition="in" filter="fade">
                                      <p:cBhvr>
                                        <p:cTn id="44" dur="500"/>
                                        <p:tgtEl>
                                          <p:spTgt spid="8">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8">
                                            <p:txEl>
                                              <p:pRg st="4" end="4"/>
                                            </p:txEl>
                                          </p:spTgt>
                                        </p:tgtEl>
                                        <p:attrNameLst>
                                          <p:attrName>style.visibility</p:attrName>
                                        </p:attrNameLst>
                                      </p:cBhvr>
                                      <p:to>
                                        <p:strVal val="visible"/>
                                      </p:to>
                                    </p:set>
                                    <p:animEffect transition="in" filter="randombar(horizontal)">
                                      <p:cBhvr>
                                        <p:cTn id="49"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23"/>
        <p:cNvGrpSpPr/>
        <p:nvPr/>
      </p:nvGrpSpPr>
      <p:grpSpPr>
        <a:xfrm>
          <a:off x="0" y="0"/>
          <a:ext cx="0" cy="0"/>
          <a:chOff x="0" y="0"/>
          <a:chExt cx="0" cy="0"/>
        </a:xfrm>
      </p:grpSpPr>
      <p:sp>
        <p:nvSpPr>
          <p:cNvPr id="2140" name="Google Shape;2140;p35"/>
          <p:cNvSpPr/>
          <p:nvPr/>
        </p:nvSpPr>
        <p:spPr>
          <a:xfrm flipH="1">
            <a:off x="17166942" y="714222"/>
            <a:ext cx="859800" cy="836400"/>
          </a:xfrm>
          <a:prstGeom prst="star4">
            <a:avLst>
              <a:gd name="adj" fmla="val 12500"/>
            </a:avLst>
          </a:prstGeom>
          <a:solidFill>
            <a:schemeClr val="lt1"/>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3" name="Rectangle 2"/>
          <p:cNvSpPr/>
          <p:nvPr/>
        </p:nvSpPr>
        <p:spPr>
          <a:xfrm>
            <a:off x="230522" y="230523"/>
            <a:ext cx="17796220" cy="9804826"/>
          </a:xfrm>
          <a:prstGeom prst="rect">
            <a:avLst/>
          </a:prstGeom>
          <a:solidFill>
            <a:schemeClr val="accent5"/>
          </a:solidFill>
          <a:ln>
            <a:solidFill>
              <a:schemeClr val="accent3"/>
            </a:solidFill>
          </a:ln>
        </p:spPr>
        <p:style>
          <a:lnRef idx="2">
            <a:schemeClr val="accent6"/>
          </a:lnRef>
          <a:fillRef idx="1">
            <a:schemeClr val="lt1"/>
          </a:fillRef>
          <a:effectRef idx="0">
            <a:schemeClr val="accent6"/>
          </a:effectRef>
          <a:fontRef idx="minor">
            <a:schemeClr val="dk1"/>
          </a:fontRef>
        </p:style>
        <p:txBody>
          <a:bodyPr rtlCol="0" anchor="ctr"/>
          <a:lstStyle/>
          <a:p>
            <a:pPr algn="ctr">
              <a:buClr>
                <a:srgbClr val="000000"/>
              </a:buClr>
              <a:buFont typeface="Arial"/>
              <a:buNone/>
              <a:defRPr/>
            </a:pPr>
            <a:endParaRPr lang="en-US" sz="2800" kern="0" dirty="0">
              <a:solidFill>
                <a:srgbClr val="434343"/>
              </a:solidFill>
              <a:sym typeface="Arial"/>
            </a:endParaRPr>
          </a:p>
        </p:txBody>
      </p:sp>
      <p:sp>
        <p:nvSpPr>
          <p:cNvPr id="17" name="Google Shape;2186;p36"/>
          <p:cNvSpPr/>
          <p:nvPr/>
        </p:nvSpPr>
        <p:spPr>
          <a:xfrm>
            <a:off x="17200075" y="3621722"/>
            <a:ext cx="855098" cy="835978"/>
          </a:xfrm>
          <a:prstGeom prst="star4">
            <a:avLst>
              <a:gd name="adj" fmla="val 12500"/>
            </a:avLst>
          </a:prstGeom>
          <a:solidFill>
            <a:schemeClr val="accent1"/>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5" name="Rectangle 4"/>
          <p:cNvSpPr/>
          <p:nvPr/>
        </p:nvSpPr>
        <p:spPr>
          <a:xfrm>
            <a:off x="5322948" y="619307"/>
            <a:ext cx="11179800" cy="2862322"/>
          </a:xfrm>
          <a:prstGeom prst="rect">
            <a:avLst/>
          </a:prstGeom>
        </p:spPr>
        <p:txBody>
          <a:bodyPr wrap="square">
            <a:spAutoFit/>
          </a:bodyPr>
          <a:lstStyle/>
          <a:p>
            <a:pPr algn="just">
              <a:lnSpc>
                <a:spcPct val="150000"/>
              </a:lnSpc>
            </a:pPr>
            <a:r>
              <a:rPr lang="vi-VN" sz="4000" dirty="0">
                <a:solidFill>
                  <a:srgbClr val="F3F3F3">
                    <a:lumMod val="10000"/>
                  </a:srgbClr>
                </a:solidFill>
                <a:ea typeface="Calibri" panose="020F0502020204030204" pitchFamily="34" charset="0"/>
                <a:cs typeface="Times New Roman" panose="02020603050405020304" pitchFamily="18" charset="0"/>
              </a:rPr>
              <a:t>Tứ giác EFGH có các góc cho như trong Hình 5</a:t>
            </a:r>
            <a:r>
              <a:rPr lang="vi-VN" sz="4000" dirty="0" smtClean="0">
                <a:solidFill>
                  <a:srgbClr val="F3F3F3">
                    <a:lumMod val="10000"/>
                  </a:srgbClr>
                </a:solidFill>
                <a:ea typeface="Calibri" panose="020F0502020204030204" pitchFamily="34" charset="0"/>
                <a:cs typeface="Times New Roman" panose="02020603050405020304" pitchFamily="18" charset="0"/>
              </a:rPr>
              <a:t>.</a:t>
            </a:r>
            <a:endParaRPr lang="en-US" sz="4000" dirty="0">
              <a:solidFill>
                <a:srgbClr val="F3F3F3">
                  <a:lumMod val="10000"/>
                </a:srgbClr>
              </a:solidFill>
              <a:ea typeface="Calibri" panose="020F0502020204030204" pitchFamily="34" charset="0"/>
              <a:cs typeface="Times New Roman" panose="02020603050405020304" pitchFamily="18" charset="0"/>
            </a:endParaRPr>
          </a:p>
          <a:p>
            <a:pPr algn="just">
              <a:lnSpc>
                <a:spcPct val="150000"/>
              </a:lnSpc>
            </a:pPr>
            <a:r>
              <a:rPr lang="vi-VN" sz="4000" dirty="0">
                <a:solidFill>
                  <a:srgbClr val="F3F3F3">
                    <a:lumMod val="10000"/>
                  </a:srgbClr>
                </a:solidFill>
                <a:ea typeface="Calibri" panose="020F0502020204030204" pitchFamily="34" charset="0"/>
                <a:cs typeface="Times New Roman" panose="02020603050405020304" pitchFamily="18" charset="0"/>
              </a:rPr>
              <a:t>a) Chứng minh rằng EFGH là hình thang</a:t>
            </a:r>
            <a:r>
              <a:rPr lang="vi-VN" sz="4000" dirty="0" smtClean="0">
                <a:solidFill>
                  <a:srgbClr val="F3F3F3">
                    <a:lumMod val="10000"/>
                  </a:srgbClr>
                </a:solidFill>
                <a:ea typeface="Calibri" panose="020F0502020204030204" pitchFamily="34" charset="0"/>
                <a:cs typeface="Times New Roman" panose="02020603050405020304" pitchFamily="18" charset="0"/>
              </a:rPr>
              <a:t>.</a:t>
            </a:r>
            <a:endParaRPr lang="vi-VN" sz="4000" dirty="0">
              <a:solidFill>
                <a:srgbClr val="F3F3F3">
                  <a:lumMod val="10000"/>
                </a:srgbClr>
              </a:solidFill>
              <a:ea typeface="Calibri" panose="020F0502020204030204" pitchFamily="34" charset="0"/>
              <a:cs typeface="Times New Roman" panose="02020603050405020304" pitchFamily="18" charset="0"/>
            </a:endParaRPr>
          </a:p>
          <a:p>
            <a:pPr algn="just">
              <a:lnSpc>
                <a:spcPct val="150000"/>
              </a:lnSpc>
            </a:pPr>
            <a:r>
              <a:rPr lang="vi-VN" sz="4000" dirty="0">
                <a:solidFill>
                  <a:srgbClr val="F3F3F3">
                    <a:lumMod val="10000"/>
                  </a:srgbClr>
                </a:solidFill>
                <a:ea typeface="Calibri" panose="020F0502020204030204" pitchFamily="34" charset="0"/>
                <a:cs typeface="Times New Roman" panose="02020603050405020304" pitchFamily="18" charset="0"/>
              </a:rPr>
              <a:t>b) Tìm góc chưa biết của tứ giác.</a:t>
            </a:r>
            <a:endParaRPr lang="en-US" sz="4000" dirty="0" smtClean="0">
              <a:solidFill>
                <a:srgbClr val="F3F3F3">
                  <a:lumMod val="10000"/>
                </a:srgbClr>
              </a:solidFill>
              <a:ea typeface="Calibri" panose="020F0502020204030204" pitchFamily="34" charset="0"/>
              <a:cs typeface="Times New Roman" panose="02020603050405020304" pitchFamily="18" charset="0"/>
            </a:endParaRPr>
          </a:p>
        </p:txBody>
      </p:sp>
      <p:sp>
        <p:nvSpPr>
          <p:cNvPr id="10" name="Rectangle 9"/>
          <p:cNvSpPr/>
          <p:nvPr/>
        </p:nvSpPr>
        <p:spPr>
          <a:xfrm>
            <a:off x="838200" y="919389"/>
            <a:ext cx="4244772" cy="1131079"/>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ctr">
              <a:lnSpc>
                <a:spcPct val="150000"/>
              </a:lnSpc>
            </a:pPr>
            <a:r>
              <a:rPr lang="nl-NL" sz="4500" b="1" dirty="0" smtClean="0">
                <a:solidFill>
                  <a:srgbClr val="F3F3F3"/>
                </a:solidFill>
                <a:cs typeface="Arial" panose="020B0604020202020204" pitchFamily="34" charset="0"/>
                <a:sym typeface="Merriweather"/>
              </a:rPr>
              <a:t>Vận dụng 2</a:t>
            </a:r>
            <a:endParaRPr lang="en-US" sz="4500" dirty="0">
              <a:solidFill>
                <a:srgbClr val="F3F3F3"/>
              </a:solidFill>
            </a:endParaRPr>
          </a:p>
        </p:txBody>
      </p:sp>
      <p:sp>
        <p:nvSpPr>
          <p:cNvPr id="11" name="Rectangle 10"/>
          <p:cNvSpPr/>
          <p:nvPr/>
        </p:nvSpPr>
        <p:spPr>
          <a:xfrm>
            <a:off x="5301348" y="3767162"/>
            <a:ext cx="1326005" cy="707886"/>
          </a:xfrm>
          <a:prstGeom prst="rect">
            <a:avLst/>
          </a:prstGeom>
        </p:spPr>
        <p:txBody>
          <a:bodyPr wrap="none">
            <a:spAutoFit/>
          </a:bodyPr>
          <a:lstStyle/>
          <a:p>
            <a:pPr algn="ctr"/>
            <a:r>
              <a:rPr lang="vi-VN" sz="4000" b="1" i="1" u="sng" dirty="0" smtClean="0">
                <a:solidFill>
                  <a:srgbClr val="C00000"/>
                </a:solidFill>
              </a:rPr>
              <a:t>Giải</a:t>
            </a:r>
            <a:r>
              <a:rPr lang="en-US" sz="4000" b="1" i="1" u="sng" dirty="0" smtClean="0">
                <a:solidFill>
                  <a:srgbClr val="C00000"/>
                </a:solidFill>
              </a:rPr>
              <a:t>:</a:t>
            </a:r>
            <a:endParaRPr lang="en-US" sz="4000" b="1" i="1" u="sng" dirty="0">
              <a:solidFill>
                <a:srgbClr val="C00000"/>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748" y="3547128"/>
            <a:ext cx="3750014" cy="5738658"/>
          </a:xfrm>
          <a:prstGeom prst="rect">
            <a:avLst/>
          </a:prstGeom>
        </p:spPr>
      </p:pic>
      <mc:AlternateContent xmlns:mc="http://schemas.openxmlformats.org/markup-compatibility/2006" xmlns:a14="http://schemas.microsoft.com/office/drawing/2010/main">
        <mc:Choice Requires="a14">
          <p:sp>
            <p:nvSpPr>
              <p:cNvPr id="8" name="Rectangle 7"/>
              <p:cNvSpPr/>
              <p:nvPr/>
            </p:nvSpPr>
            <p:spPr>
              <a:xfrm>
                <a:off x="5301348" y="4760581"/>
                <a:ext cx="12306465" cy="4852739"/>
              </a:xfrm>
              <a:prstGeom prst="rect">
                <a:avLst/>
              </a:prstGeom>
            </p:spPr>
            <p:txBody>
              <a:bodyPr wrap="square">
                <a:spAutoFit/>
              </a:bodyPr>
              <a:lstStyle/>
              <a:p>
                <a:pPr marL="30480" marR="30480" lvl="0" algn="just">
                  <a:lnSpc>
                    <a:spcPct val="150000"/>
                  </a:lnSpc>
                  <a:spcBef>
                    <a:spcPts val="100"/>
                  </a:spcBef>
                  <a:spcAft>
                    <a:spcPts val="100"/>
                  </a:spcAft>
                </a:pPr>
                <a:r>
                  <a:rPr lang="en-US" sz="4000" dirty="0">
                    <a:solidFill>
                      <a:srgbClr val="F3F3F3">
                        <a:lumMod val="10000"/>
                      </a:srgbClr>
                    </a:solidFill>
                    <a:ea typeface="Times New Roman" panose="02020603050405020304" pitchFamily="18" charset="0"/>
                  </a:rPr>
                  <a:t>b) Xét hình thang EFGH có: </a:t>
                </a:r>
              </a:p>
              <a:p>
                <a:pPr marL="30480" marR="30480" lvl="0" algn="just">
                  <a:lnSpc>
                    <a:spcPct val="150000"/>
                  </a:lnSpc>
                  <a:spcBef>
                    <a:spcPts val="100"/>
                  </a:spcBef>
                  <a:spcAft>
                    <a:spcPts val="100"/>
                  </a:spcAft>
                </a:pPr>
                <a14:m>
                  <m:oMath xmlns:m="http://schemas.openxmlformats.org/officeDocument/2006/math">
                    <m:acc>
                      <m:accPr>
                        <m:chr m:val="̂"/>
                        <m:ctrlPr>
                          <a:rPr lang="en-US" sz="4000" i="1">
                            <a:solidFill>
                              <a:srgbClr val="F3F3F3">
                                <a:lumMod val="10000"/>
                              </a:srgbClr>
                            </a:solidFill>
                            <a:latin typeface="Cambria Math" panose="02040503050406030204" pitchFamily="18" charset="0"/>
                            <a:ea typeface="Times New Roman" panose="02020603050405020304" pitchFamily="18" charset="0"/>
                          </a:rPr>
                        </m:ctrlPr>
                      </m:accPr>
                      <m:e>
                        <m:r>
                          <m:rPr>
                            <m:sty m:val="p"/>
                          </m:rPr>
                          <a:rPr lang="en-US" sz="4000">
                            <a:solidFill>
                              <a:srgbClr val="F3F3F3">
                                <a:lumMod val="10000"/>
                              </a:srgbClr>
                            </a:solidFill>
                            <a:latin typeface="Cambria Math" panose="02040503050406030204" pitchFamily="18" charset="0"/>
                            <a:ea typeface="Times New Roman" panose="02020603050405020304" pitchFamily="18" charset="0"/>
                          </a:rPr>
                          <m:t>E</m:t>
                        </m:r>
                      </m:e>
                    </m:acc>
                    <m:r>
                      <a:rPr lang="en-US" sz="4000">
                        <a:solidFill>
                          <a:srgbClr val="F3F3F3">
                            <a:lumMod val="10000"/>
                          </a:srgbClr>
                        </a:solidFill>
                        <a:latin typeface="Cambria Math" panose="02040503050406030204" pitchFamily="18" charset="0"/>
                        <a:ea typeface="Times New Roman" panose="02020603050405020304" pitchFamily="18" charset="0"/>
                      </a:rPr>
                      <m:t>+</m:t>
                    </m:r>
                    <m:acc>
                      <m:accPr>
                        <m:chr m:val="̂"/>
                        <m:ctrlPr>
                          <a:rPr lang="en-US" sz="4000" i="1">
                            <a:solidFill>
                              <a:srgbClr val="F3F3F3">
                                <a:lumMod val="10000"/>
                              </a:srgbClr>
                            </a:solidFill>
                            <a:latin typeface="Cambria Math" panose="02040503050406030204" pitchFamily="18" charset="0"/>
                            <a:ea typeface="Times New Roman" panose="02020603050405020304" pitchFamily="18" charset="0"/>
                          </a:rPr>
                        </m:ctrlPr>
                      </m:accPr>
                      <m:e>
                        <m:r>
                          <m:rPr>
                            <m:sty m:val="p"/>
                          </m:rPr>
                          <a:rPr lang="en-US" sz="4000">
                            <a:solidFill>
                              <a:srgbClr val="F3F3F3">
                                <a:lumMod val="10000"/>
                              </a:srgbClr>
                            </a:solidFill>
                            <a:latin typeface="Cambria Math" panose="02040503050406030204" pitchFamily="18" charset="0"/>
                            <a:ea typeface="Times New Roman" panose="02020603050405020304" pitchFamily="18" charset="0"/>
                          </a:rPr>
                          <m:t>F</m:t>
                        </m:r>
                      </m:e>
                    </m:acc>
                    <m:r>
                      <a:rPr lang="en-US" sz="4000">
                        <a:solidFill>
                          <a:srgbClr val="F3F3F3">
                            <a:lumMod val="10000"/>
                          </a:srgbClr>
                        </a:solidFill>
                        <a:latin typeface="Cambria Math" panose="02040503050406030204" pitchFamily="18" charset="0"/>
                        <a:ea typeface="Times New Roman" panose="02020603050405020304" pitchFamily="18" charset="0"/>
                      </a:rPr>
                      <m:t>+</m:t>
                    </m:r>
                    <m:acc>
                      <m:accPr>
                        <m:chr m:val="̂"/>
                        <m:ctrlPr>
                          <a:rPr lang="en-US" sz="4000" i="1">
                            <a:solidFill>
                              <a:srgbClr val="F3F3F3">
                                <a:lumMod val="10000"/>
                              </a:srgbClr>
                            </a:solidFill>
                            <a:latin typeface="Cambria Math" panose="02040503050406030204" pitchFamily="18" charset="0"/>
                            <a:ea typeface="Times New Roman" panose="02020603050405020304" pitchFamily="18" charset="0"/>
                          </a:rPr>
                        </m:ctrlPr>
                      </m:accPr>
                      <m:e>
                        <m:r>
                          <m:rPr>
                            <m:sty m:val="p"/>
                          </m:rPr>
                          <a:rPr lang="en-US" sz="4000">
                            <a:solidFill>
                              <a:srgbClr val="F3F3F3">
                                <a:lumMod val="10000"/>
                              </a:srgbClr>
                            </a:solidFill>
                            <a:latin typeface="Cambria Math" panose="02040503050406030204" pitchFamily="18" charset="0"/>
                            <a:ea typeface="Times New Roman" panose="02020603050405020304" pitchFamily="18" charset="0"/>
                          </a:rPr>
                          <m:t>G</m:t>
                        </m:r>
                      </m:e>
                    </m:acc>
                    <m:r>
                      <a:rPr lang="en-US" sz="4000">
                        <a:solidFill>
                          <a:srgbClr val="F3F3F3">
                            <a:lumMod val="10000"/>
                          </a:srgbClr>
                        </a:solidFill>
                        <a:latin typeface="Cambria Math" panose="02040503050406030204" pitchFamily="18" charset="0"/>
                        <a:ea typeface="Times New Roman" panose="02020603050405020304" pitchFamily="18" charset="0"/>
                      </a:rPr>
                      <m:t>+</m:t>
                    </m:r>
                    <m:acc>
                      <m:accPr>
                        <m:chr m:val="̂"/>
                        <m:ctrlPr>
                          <a:rPr lang="en-US" sz="4000" i="1">
                            <a:solidFill>
                              <a:srgbClr val="F3F3F3">
                                <a:lumMod val="10000"/>
                              </a:srgbClr>
                            </a:solidFill>
                            <a:latin typeface="Cambria Math" panose="02040503050406030204" pitchFamily="18" charset="0"/>
                            <a:ea typeface="Times New Roman" panose="02020603050405020304" pitchFamily="18" charset="0"/>
                          </a:rPr>
                        </m:ctrlPr>
                      </m:accPr>
                      <m:e>
                        <m:r>
                          <m:rPr>
                            <m:sty m:val="p"/>
                          </m:rPr>
                          <a:rPr lang="en-US" sz="4000">
                            <a:solidFill>
                              <a:srgbClr val="F3F3F3">
                                <a:lumMod val="10000"/>
                              </a:srgbClr>
                            </a:solidFill>
                            <a:latin typeface="Cambria Math" panose="02040503050406030204" pitchFamily="18" charset="0"/>
                            <a:ea typeface="Times New Roman" panose="02020603050405020304" pitchFamily="18" charset="0"/>
                          </a:rPr>
                          <m:t>H</m:t>
                        </m:r>
                      </m:e>
                    </m:acc>
                    <m:r>
                      <a:rPr lang="en-US" sz="4000">
                        <a:solidFill>
                          <a:srgbClr val="F3F3F3">
                            <a:lumMod val="10000"/>
                          </a:srgbClr>
                        </a:solidFill>
                        <a:latin typeface="Cambria Math" panose="02040503050406030204" pitchFamily="18" charset="0"/>
                        <a:ea typeface="Times New Roman" panose="02020603050405020304" pitchFamily="18" charset="0"/>
                      </a:rPr>
                      <m:t>=360° </m:t>
                    </m:r>
                  </m:oMath>
                </a14:m>
                <a:r>
                  <a:rPr lang="en-US" sz="4000" dirty="0">
                    <a:solidFill>
                      <a:srgbClr val="F3F3F3">
                        <a:lumMod val="10000"/>
                      </a:srgbClr>
                    </a:solidFill>
                    <a:ea typeface="Times New Roman" panose="02020603050405020304" pitchFamily="18" charset="0"/>
                  </a:rPr>
                  <a:t> (tổng các góc của một tứ giác).</a:t>
                </a:r>
              </a:p>
              <a:p>
                <a:pPr marL="30480" marR="30480" lvl="0" algn="just">
                  <a:lnSpc>
                    <a:spcPct val="150000"/>
                  </a:lnSpc>
                  <a:spcBef>
                    <a:spcPts val="100"/>
                  </a:spcBef>
                  <a:spcAft>
                    <a:spcPts val="100"/>
                  </a:spcAft>
                </a:pPr>
                <a:r>
                  <a:rPr lang="en-US" sz="4000" dirty="0">
                    <a:solidFill>
                      <a:srgbClr val="F3F3F3">
                        <a:lumMod val="10000"/>
                      </a:srgbClr>
                    </a:solidFill>
                    <a:ea typeface="Times New Roman" panose="02020603050405020304" pitchFamily="18" charset="0"/>
                  </a:rPr>
                  <a:t>Suy ra </a:t>
                </a:r>
                <a14:m>
                  <m:oMath xmlns:m="http://schemas.openxmlformats.org/officeDocument/2006/math">
                    <m:acc>
                      <m:accPr>
                        <m:chr m:val="̂"/>
                        <m:ctrlPr>
                          <a:rPr lang="en-US" sz="4000" i="1">
                            <a:solidFill>
                              <a:srgbClr val="F3F3F3">
                                <a:lumMod val="10000"/>
                              </a:srgbClr>
                            </a:solidFill>
                            <a:latin typeface="Cambria Math" panose="02040503050406030204" pitchFamily="18" charset="0"/>
                            <a:ea typeface="Times New Roman" panose="02020603050405020304" pitchFamily="18" charset="0"/>
                          </a:rPr>
                        </m:ctrlPr>
                      </m:accPr>
                      <m:e>
                        <m:r>
                          <m:rPr>
                            <m:sty m:val="p"/>
                          </m:rPr>
                          <a:rPr lang="en-US" sz="4000">
                            <a:solidFill>
                              <a:srgbClr val="F3F3F3">
                                <a:lumMod val="10000"/>
                              </a:srgbClr>
                            </a:solidFill>
                            <a:latin typeface="Cambria Math" panose="02040503050406030204" pitchFamily="18" charset="0"/>
                            <a:ea typeface="Times New Roman" panose="02020603050405020304" pitchFamily="18" charset="0"/>
                          </a:rPr>
                          <m:t>H</m:t>
                        </m:r>
                      </m:e>
                    </m:acc>
                    <m:r>
                      <a:rPr lang="en-US" sz="4000">
                        <a:solidFill>
                          <a:srgbClr val="F3F3F3">
                            <a:lumMod val="10000"/>
                          </a:srgbClr>
                        </a:solidFill>
                        <a:latin typeface="Cambria Math" panose="02040503050406030204" pitchFamily="18" charset="0"/>
                        <a:ea typeface="Times New Roman" panose="02020603050405020304" pitchFamily="18" charset="0"/>
                      </a:rPr>
                      <m:t>=360° −</m:t>
                    </m:r>
                    <m:d>
                      <m:dPr>
                        <m:ctrlPr>
                          <a:rPr lang="en-US" sz="4000" i="1">
                            <a:solidFill>
                              <a:srgbClr val="F3F3F3">
                                <a:lumMod val="10000"/>
                              </a:srgbClr>
                            </a:solidFill>
                            <a:latin typeface="Cambria Math" panose="02040503050406030204" pitchFamily="18" charset="0"/>
                            <a:ea typeface="Times New Roman" panose="02020603050405020304" pitchFamily="18" charset="0"/>
                          </a:rPr>
                        </m:ctrlPr>
                      </m:dPr>
                      <m:e>
                        <m:acc>
                          <m:accPr>
                            <m:chr m:val="̂"/>
                            <m:ctrlPr>
                              <a:rPr lang="en-US" sz="4000" i="1">
                                <a:solidFill>
                                  <a:srgbClr val="F3F3F3">
                                    <a:lumMod val="10000"/>
                                  </a:srgbClr>
                                </a:solidFill>
                                <a:latin typeface="Cambria Math" panose="02040503050406030204" pitchFamily="18" charset="0"/>
                                <a:ea typeface="Times New Roman" panose="02020603050405020304" pitchFamily="18" charset="0"/>
                              </a:rPr>
                            </m:ctrlPr>
                          </m:accPr>
                          <m:e>
                            <m:r>
                              <m:rPr>
                                <m:sty m:val="p"/>
                              </m:rPr>
                              <a:rPr lang="en-US" sz="4000">
                                <a:solidFill>
                                  <a:srgbClr val="F3F3F3">
                                    <a:lumMod val="10000"/>
                                  </a:srgbClr>
                                </a:solidFill>
                                <a:latin typeface="Cambria Math" panose="02040503050406030204" pitchFamily="18" charset="0"/>
                                <a:ea typeface="Times New Roman" panose="02020603050405020304" pitchFamily="18" charset="0"/>
                              </a:rPr>
                              <m:t>E</m:t>
                            </m:r>
                          </m:e>
                        </m:acc>
                        <m:r>
                          <a:rPr lang="en-US" sz="4000">
                            <a:solidFill>
                              <a:srgbClr val="F3F3F3">
                                <a:lumMod val="10000"/>
                              </a:srgbClr>
                            </a:solidFill>
                            <a:latin typeface="Cambria Math" panose="02040503050406030204" pitchFamily="18" charset="0"/>
                            <a:ea typeface="Times New Roman" panose="02020603050405020304" pitchFamily="18" charset="0"/>
                          </a:rPr>
                          <m:t>+</m:t>
                        </m:r>
                        <m:acc>
                          <m:accPr>
                            <m:chr m:val="̂"/>
                            <m:ctrlPr>
                              <a:rPr lang="en-US" sz="4000" i="1">
                                <a:solidFill>
                                  <a:srgbClr val="F3F3F3">
                                    <a:lumMod val="10000"/>
                                  </a:srgbClr>
                                </a:solidFill>
                                <a:latin typeface="Cambria Math" panose="02040503050406030204" pitchFamily="18" charset="0"/>
                                <a:ea typeface="Times New Roman" panose="02020603050405020304" pitchFamily="18" charset="0"/>
                              </a:rPr>
                            </m:ctrlPr>
                          </m:accPr>
                          <m:e>
                            <m:r>
                              <m:rPr>
                                <m:sty m:val="p"/>
                              </m:rPr>
                              <a:rPr lang="en-US" sz="4000">
                                <a:solidFill>
                                  <a:srgbClr val="F3F3F3">
                                    <a:lumMod val="10000"/>
                                  </a:srgbClr>
                                </a:solidFill>
                                <a:latin typeface="Cambria Math" panose="02040503050406030204" pitchFamily="18" charset="0"/>
                                <a:ea typeface="Times New Roman" panose="02020603050405020304" pitchFamily="18" charset="0"/>
                              </a:rPr>
                              <m:t>F</m:t>
                            </m:r>
                          </m:e>
                        </m:acc>
                        <m:r>
                          <a:rPr lang="en-US" sz="4000">
                            <a:solidFill>
                              <a:srgbClr val="F3F3F3">
                                <a:lumMod val="10000"/>
                              </a:srgbClr>
                            </a:solidFill>
                            <a:latin typeface="Cambria Math" panose="02040503050406030204" pitchFamily="18" charset="0"/>
                            <a:ea typeface="Times New Roman" panose="02020603050405020304" pitchFamily="18" charset="0"/>
                          </a:rPr>
                          <m:t>+</m:t>
                        </m:r>
                        <m:acc>
                          <m:accPr>
                            <m:chr m:val="̂"/>
                            <m:ctrlPr>
                              <a:rPr lang="en-US" sz="4000" i="1">
                                <a:solidFill>
                                  <a:srgbClr val="F3F3F3">
                                    <a:lumMod val="10000"/>
                                  </a:srgbClr>
                                </a:solidFill>
                                <a:latin typeface="Cambria Math" panose="02040503050406030204" pitchFamily="18" charset="0"/>
                                <a:ea typeface="Times New Roman" panose="02020603050405020304" pitchFamily="18" charset="0"/>
                              </a:rPr>
                            </m:ctrlPr>
                          </m:accPr>
                          <m:e>
                            <m:r>
                              <m:rPr>
                                <m:sty m:val="p"/>
                              </m:rPr>
                              <a:rPr lang="en-US" sz="4000">
                                <a:solidFill>
                                  <a:srgbClr val="F3F3F3">
                                    <a:lumMod val="10000"/>
                                  </a:srgbClr>
                                </a:solidFill>
                                <a:latin typeface="Cambria Math" panose="02040503050406030204" pitchFamily="18" charset="0"/>
                                <a:ea typeface="Times New Roman" panose="02020603050405020304" pitchFamily="18" charset="0"/>
                              </a:rPr>
                              <m:t>G</m:t>
                            </m:r>
                          </m:e>
                        </m:acc>
                      </m:e>
                    </m:d>
                  </m:oMath>
                </a14:m>
                <a:endParaRPr lang="en-US" sz="4000" dirty="0">
                  <a:solidFill>
                    <a:srgbClr val="F3F3F3">
                      <a:lumMod val="10000"/>
                    </a:srgbClr>
                  </a:solidFill>
                  <a:ea typeface="Times New Roman" panose="02020603050405020304" pitchFamily="18" charset="0"/>
                </a:endParaRPr>
              </a:p>
              <a:p>
                <a:pPr marL="30480" marR="30480" lvl="0" algn="just">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4000">
                          <a:solidFill>
                            <a:srgbClr val="F3F3F3">
                              <a:lumMod val="10000"/>
                            </a:srgbClr>
                          </a:solidFill>
                          <a:latin typeface="Cambria Math" panose="02040503050406030204" pitchFamily="18" charset="0"/>
                          <a:ea typeface="Times New Roman" panose="02020603050405020304" pitchFamily="18" charset="0"/>
                        </a:rPr>
                        <m:t>=360° −(95°+85°+27°)=153°</m:t>
                      </m:r>
                    </m:oMath>
                  </m:oMathPara>
                </a14:m>
                <a:endParaRPr lang="en-US" sz="4000" dirty="0">
                  <a:solidFill>
                    <a:srgbClr val="F3F3F3">
                      <a:lumMod val="10000"/>
                    </a:srgbClr>
                  </a:solidFill>
                  <a:ea typeface="Times New Roman" panose="02020603050405020304" pitchFamily="18" charset="0"/>
                </a:endParaRPr>
              </a:p>
              <a:p>
                <a:pPr lvl="0">
                  <a:lnSpc>
                    <a:spcPct val="150000"/>
                  </a:lnSpc>
                  <a:spcBef>
                    <a:spcPts val="100"/>
                  </a:spcBef>
                  <a:spcAft>
                    <a:spcPts val="100"/>
                  </a:spcAft>
                </a:pPr>
                <a:r>
                  <a:rPr lang="en-US" sz="4000" dirty="0">
                    <a:solidFill>
                      <a:srgbClr val="F3F3F3">
                        <a:lumMod val="10000"/>
                      </a:srgbClr>
                    </a:solidFill>
                    <a:ea typeface="Arial" panose="020B0604020202020204" pitchFamily="34" charset="0"/>
                    <a:cs typeface="Times New Roman" panose="02020603050405020304" pitchFamily="18" charset="0"/>
                  </a:rPr>
                  <a:t>Vậy góc chưa biết của tứ giác EFGH là </a:t>
                </a:r>
                <a14:m>
                  <m:oMath xmlns:m="http://schemas.openxmlformats.org/officeDocument/2006/math">
                    <m:acc>
                      <m:accPr>
                        <m:chr m:val="̂"/>
                        <m:ctrlPr>
                          <a:rPr lang="en-US" sz="4000" i="1">
                            <a:solidFill>
                              <a:srgbClr val="F3F3F3">
                                <a:lumMod val="10000"/>
                              </a:srgbClr>
                            </a:solidFill>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4000">
                            <a:solidFill>
                              <a:srgbClr val="F3F3F3">
                                <a:lumMod val="10000"/>
                              </a:srgbClr>
                            </a:solidFill>
                            <a:latin typeface="Cambria Math" panose="02040503050406030204" pitchFamily="18" charset="0"/>
                            <a:ea typeface="Arial" panose="020B0604020202020204" pitchFamily="34" charset="0"/>
                            <a:cs typeface="Times New Roman" panose="02020603050405020304" pitchFamily="18" charset="0"/>
                          </a:rPr>
                          <m:t>H</m:t>
                        </m:r>
                      </m:e>
                    </m:acc>
                    <m:r>
                      <a:rPr lang="en-US" sz="4000">
                        <a:solidFill>
                          <a:srgbClr val="F3F3F3">
                            <a:lumMod val="10000"/>
                          </a:srgbClr>
                        </a:solidFill>
                        <a:latin typeface="Cambria Math" panose="02040503050406030204" pitchFamily="18" charset="0"/>
                        <a:ea typeface="Arial" panose="020B0604020202020204" pitchFamily="34" charset="0"/>
                        <a:cs typeface="Times New Roman" panose="02020603050405020304" pitchFamily="18" charset="0"/>
                      </a:rPr>
                      <m:t>=153°</m:t>
                    </m:r>
                  </m:oMath>
                </a14:m>
                <a:r>
                  <a:rPr lang="en-US" sz="4000" dirty="0">
                    <a:solidFill>
                      <a:srgbClr val="F3F3F3">
                        <a:lumMod val="10000"/>
                      </a:srgbClr>
                    </a:solidFill>
                    <a:ea typeface="Arial" panose="020B0604020202020204" pitchFamily="34" charset="0"/>
                    <a:cs typeface="Times New Roman" panose="02020603050405020304" pitchFamily="18" charset="0"/>
                  </a:rPr>
                  <a:t>.</a:t>
                </a:r>
              </a:p>
            </p:txBody>
          </p:sp>
        </mc:Choice>
        <mc:Fallback xmlns="">
          <p:sp>
            <p:nvSpPr>
              <p:cNvPr id="8" name="Rectangle 7"/>
              <p:cNvSpPr>
                <a:spLocks noRot="1" noChangeAspect="1" noMove="1" noResize="1" noEditPoints="1" noAdjustHandles="1" noChangeArrowheads="1" noChangeShapeType="1" noTextEdit="1"/>
              </p:cNvSpPr>
              <p:nvPr/>
            </p:nvSpPr>
            <p:spPr>
              <a:xfrm>
                <a:off x="5301348" y="4760581"/>
                <a:ext cx="12306465" cy="4852739"/>
              </a:xfrm>
              <a:prstGeom prst="rect">
                <a:avLst/>
              </a:prstGeom>
              <a:blipFill rotWithShape="0">
                <a:blip r:embed="rId4"/>
                <a:stretch>
                  <a:fillRect l="-1784" r="-942" b="-4397"/>
                </a:stretch>
              </a:blipFill>
            </p:spPr>
            <p:txBody>
              <a:bodyPr/>
              <a:lstStyle/>
              <a:p>
                <a:r>
                  <a:rPr lang="en-US">
                    <a:noFill/>
                  </a:rPr>
                  <a:t> </a:t>
                </a:r>
              </a:p>
            </p:txBody>
          </p:sp>
        </mc:Fallback>
      </mc:AlternateContent>
      <p:pic>
        <p:nvPicPr>
          <p:cNvPr id="16" name="Picture 9"/>
          <p:cNvPicPr>
            <a:picLocks noChangeAspect="1"/>
          </p:cNvPicPr>
          <p:nvPr/>
        </p:nvPicPr>
        <p:blipFill>
          <a:blip r:embed="rId5" cstate="print">
            <a:alphaModFix amt="50000"/>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875647" flipH="1">
            <a:off x="129284" y="8764478"/>
            <a:ext cx="1303852" cy="1292443"/>
          </a:xfrm>
          <a:prstGeom prst="rect">
            <a:avLst/>
          </a:prstGeom>
        </p:spPr>
      </p:pic>
    </p:spTree>
    <p:extLst>
      <p:ext uri="{BB962C8B-B14F-4D97-AF65-F5344CB8AC3E}">
        <p14:creationId xmlns:p14="http://schemas.microsoft.com/office/powerpoint/2010/main" val="29425240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fade">
                                      <p:cBhvr>
                                        <p:cTn id="10" dur="500"/>
                                        <p:tgtEl>
                                          <p:spTgt spid="8">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randombar(horizontal)">
                                      <p:cBhvr>
                                        <p:cTn id="15" dur="500"/>
                                        <p:tgtEl>
                                          <p:spTgt spid="8">
                                            <p:txEl>
                                              <p:pRg st="2" end="2"/>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8">
                                            <p:txEl>
                                              <p:pRg st="3" end="3"/>
                                            </p:txEl>
                                          </p:spTgt>
                                        </p:tgtEl>
                                        <p:attrNameLst>
                                          <p:attrName>style.visibility</p:attrName>
                                        </p:attrNameLst>
                                      </p:cBhvr>
                                      <p:to>
                                        <p:strVal val="visible"/>
                                      </p:to>
                                    </p:set>
                                    <p:animEffect transition="in" filter="randombar(horizontal)">
                                      <p:cBhvr>
                                        <p:cTn id="18" dur="500"/>
                                        <p:tgtEl>
                                          <p:spTgt spid="8">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animEffect transition="in" filter="wipe(down)">
                                      <p:cBhvr>
                                        <p:cTn id="23"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90"/>
        <p:cNvGrpSpPr/>
        <p:nvPr/>
      </p:nvGrpSpPr>
      <p:grpSpPr>
        <a:xfrm>
          <a:off x="0" y="0"/>
          <a:ext cx="0" cy="0"/>
          <a:chOff x="0" y="0"/>
          <a:chExt cx="0" cy="0"/>
        </a:xfrm>
      </p:grpSpPr>
      <p:sp>
        <p:nvSpPr>
          <p:cNvPr id="2193" name="Google Shape;2193;p37"/>
          <p:cNvSpPr/>
          <p:nvPr/>
        </p:nvSpPr>
        <p:spPr>
          <a:xfrm>
            <a:off x="5257800" y="791128"/>
            <a:ext cx="3090529" cy="1720628"/>
          </a:xfrm>
          <a:prstGeom prst="rect">
            <a:avLst/>
          </a:prstGeom>
        </p:spPr>
        <p:style>
          <a:lnRef idx="3">
            <a:schemeClr val="lt1"/>
          </a:lnRef>
          <a:fillRef idx="1">
            <a:schemeClr val="accent1"/>
          </a:fillRef>
          <a:effectRef idx="1">
            <a:schemeClr val="accent1"/>
          </a:effectRef>
          <a:fontRef idx="minor">
            <a:schemeClr val="lt1"/>
          </a:fontRef>
        </p:style>
        <p:txBody>
          <a:bodyPr>
            <a:prstTxWarp prst="textPlain">
              <a:avLst/>
            </a:prstTxWarp>
          </a:bodyPr>
          <a:lstStyle/>
          <a:p>
            <a:pPr algn="ctr">
              <a:buClr>
                <a:srgbClr val="000000"/>
              </a:buClr>
              <a:buFont typeface="Arial"/>
              <a:buNone/>
            </a:pPr>
            <a:r>
              <a:rPr sz="2800" kern="0" dirty="0" smtClean="0">
                <a:ln w="9525" cap="flat" cmpd="sng">
                  <a:solidFill>
                    <a:srgbClr val="F3F3F3"/>
                  </a:solidFill>
                  <a:prstDash val="solid"/>
                  <a:round/>
                  <a:headEnd type="none" w="sm" len="sm"/>
                  <a:tailEnd type="none" w="sm" len="sm"/>
                </a:ln>
                <a:solidFill>
                  <a:srgbClr val="434343"/>
                </a:solidFill>
                <a:sym typeface="Arial"/>
              </a:rPr>
              <a:t>0</a:t>
            </a:r>
            <a:r>
              <a:rPr lang="en-US" sz="2800" kern="0" dirty="0" smtClean="0">
                <a:ln w="9525" cap="flat" cmpd="sng">
                  <a:solidFill>
                    <a:srgbClr val="F3F3F3"/>
                  </a:solidFill>
                  <a:prstDash val="solid"/>
                  <a:round/>
                  <a:headEnd type="none" w="sm" len="sm"/>
                  <a:tailEnd type="none" w="sm" len="sm"/>
                </a:ln>
                <a:solidFill>
                  <a:srgbClr val="434343"/>
                </a:solidFill>
                <a:sym typeface="Arial"/>
              </a:rPr>
              <a:t>2</a:t>
            </a:r>
            <a:endParaRPr sz="2800" kern="0" dirty="0">
              <a:ln w="9525" cap="flat" cmpd="sng">
                <a:solidFill>
                  <a:srgbClr val="F3F3F3"/>
                </a:solidFill>
                <a:prstDash val="solid"/>
                <a:round/>
                <a:headEnd type="none" w="sm" len="sm"/>
                <a:tailEnd type="none" w="sm" len="sm"/>
              </a:ln>
              <a:solidFill>
                <a:srgbClr val="434343"/>
              </a:solidFill>
              <a:sym typeface="Arial"/>
            </a:endParaRPr>
          </a:p>
        </p:txBody>
      </p:sp>
      <p:sp>
        <p:nvSpPr>
          <p:cNvPr id="2195" name="Google Shape;2195;p37"/>
          <p:cNvSpPr/>
          <p:nvPr/>
        </p:nvSpPr>
        <p:spPr>
          <a:xfrm>
            <a:off x="3189726" y="3130328"/>
            <a:ext cx="473400" cy="461400"/>
          </a:xfrm>
          <a:prstGeom prst="star4">
            <a:avLst>
              <a:gd name="adj" fmla="val 12500"/>
            </a:avLst>
          </a:prstGeom>
          <a:solidFill>
            <a:schemeClr val="lt1"/>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2196" name="Google Shape;2196;p37"/>
          <p:cNvSpPr/>
          <p:nvPr/>
        </p:nvSpPr>
        <p:spPr>
          <a:xfrm>
            <a:off x="13514792" y="7557930"/>
            <a:ext cx="676800" cy="662400"/>
          </a:xfrm>
          <a:prstGeom prst="star4">
            <a:avLst>
              <a:gd name="adj" fmla="val 12500"/>
            </a:avLst>
          </a:prstGeom>
          <a:solidFill>
            <a:schemeClr val="lt1"/>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2210" name="Google Shape;2210;p37"/>
          <p:cNvSpPr/>
          <p:nvPr/>
        </p:nvSpPr>
        <p:spPr>
          <a:xfrm>
            <a:off x="8421368" y="240896"/>
            <a:ext cx="473400" cy="461400"/>
          </a:xfrm>
          <a:prstGeom prst="star4">
            <a:avLst>
              <a:gd name="adj" fmla="val 12500"/>
            </a:avLst>
          </a:prstGeom>
          <a:solidFill>
            <a:schemeClr val="accent2"/>
          </a:solidFill>
          <a:ln w="9525" cap="flat" cmpd="sng">
            <a:solidFill>
              <a:schemeClr val="lt1"/>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grpSp>
        <p:nvGrpSpPr>
          <p:cNvPr id="3" name="Group 2"/>
          <p:cNvGrpSpPr/>
          <p:nvPr/>
        </p:nvGrpSpPr>
        <p:grpSpPr>
          <a:xfrm>
            <a:off x="1905000" y="3238500"/>
            <a:ext cx="14649121" cy="3913892"/>
            <a:chOff x="1505279" y="3844469"/>
            <a:chExt cx="14649121" cy="3913892"/>
          </a:xfrm>
        </p:grpSpPr>
        <p:sp>
          <p:nvSpPr>
            <p:cNvPr id="2" name="Rectangle 1"/>
            <p:cNvSpPr/>
            <p:nvPr/>
          </p:nvSpPr>
          <p:spPr>
            <a:xfrm>
              <a:off x="1505279" y="4008828"/>
              <a:ext cx="14649121" cy="342067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buClr>
                  <a:srgbClr val="000000"/>
                </a:buClr>
                <a:buFont typeface="Arial"/>
                <a:buNone/>
              </a:pPr>
              <a:endParaRPr lang="en-US" sz="2800" kern="0">
                <a:solidFill>
                  <a:srgbClr val="F3F3F3"/>
                </a:solidFill>
                <a:sym typeface="Arial"/>
              </a:endParaRPr>
            </a:p>
          </p:txBody>
        </p:sp>
        <p:sp>
          <p:nvSpPr>
            <p:cNvPr id="23" name="Rectangle 22"/>
            <p:cNvSpPr/>
            <p:nvPr/>
          </p:nvSpPr>
          <p:spPr>
            <a:xfrm>
              <a:off x="1581479" y="3844469"/>
              <a:ext cx="14401177" cy="3913892"/>
            </a:xfrm>
            <a:prstGeom prst="rect">
              <a:avLst/>
            </a:prstGeom>
          </p:spPr>
          <p:txBody>
            <a:bodyPr wrap="square">
              <a:spAutoFit/>
            </a:bodyPr>
            <a:lstStyle/>
            <a:p>
              <a:pPr algn="ctr">
                <a:lnSpc>
                  <a:spcPct val="150000"/>
                </a:lnSpc>
                <a:spcBef>
                  <a:spcPts val="1200"/>
                </a:spcBef>
                <a:spcAft>
                  <a:spcPts val="1600"/>
                </a:spcAft>
                <a:buClr>
                  <a:srgbClr val="000000"/>
                </a:buClr>
              </a:pPr>
              <a:r>
                <a:rPr lang="vi-VN" sz="7500" b="1" kern="0">
                  <a:solidFill>
                    <a:srgbClr val="F2C2AB">
                      <a:lumMod val="75000"/>
                    </a:srgbClr>
                  </a:solidFill>
                  <a:ea typeface="Calibri" panose="020F0502020204030204" pitchFamily="34" charset="0"/>
                  <a:cs typeface="Times New Roman" panose="02020603050405020304" pitchFamily="18" charset="0"/>
                  <a:sym typeface="Arial"/>
                </a:rPr>
                <a:t>TÍNH </a:t>
              </a:r>
              <a:r>
                <a:rPr lang="vi-VN" sz="7500" b="1" kern="0" smtClean="0">
                  <a:solidFill>
                    <a:srgbClr val="F2C2AB">
                      <a:lumMod val="75000"/>
                    </a:srgbClr>
                  </a:solidFill>
                  <a:ea typeface="Calibri" panose="020F0502020204030204" pitchFamily="34" charset="0"/>
                  <a:cs typeface="Times New Roman" panose="02020603050405020304" pitchFamily="18" charset="0"/>
                  <a:sym typeface="Arial"/>
                </a:rPr>
                <a:t>CHẤT</a:t>
              </a:r>
              <a:r>
                <a:rPr lang="en-US" sz="7500" b="1" kern="0" smtClean="0">
                  <a:solidFill>
                    <a:srgbClr val="F2C2AB">
                      <a:lumMod val="75000"/>
                    </a:srgbClr>
                  </a:solidFill>
                  <a:ea typeface="Calibri" panose="020F0502020204030204" pitchFamily="34" charset="0"/>
                  <a:cs typeface="Times New Roman" panose="02020603050405020304" pitchFamily="18" charset="0"/>
                  <a:sym typeface="Arial"/>
                </a:rPr>
                <a:t> CỦA</a:t>
              </a:r>
            </a:p>
            <a:p>
              <a:pPr algn="ctr">
                <a:lnSpc>
                  <a:spcPct val="150000"/>
                </a:lnSpc>
                <a:spcBef>
                  <a:spcPts val="1200"/>
                </a:spcBef>
                <a:spcAft>
                  <a:spcPts val="1600"/>
                </a:spcAft>
                <a:buClr>
                  <a:srgbClr val="000000"/>
                </a:buClr>
              </a:pPr>
              <a:r>
                <a:rPr lang="vi-VN" sz="7500" b="1" kern="0" smtClean="0">
                  <a:solidFill>
                    <a:srgbClr val="F2C2AB">
                      <a:lumMod val="75000"/>
                    </a:srgbClr>
                  </a:solidFill>
                  <a:ea typeface="Calibri" panose="020F0502020204030204" pitchFamily="34" charset="0"/>
                  <a:cs typeface="Times New Roman" panose="02020603050405020304" pitchFamily="18" charset="0"/>
                  <a:sym typeface="Arial"/>
                </a:rPr>
                <a:t> </a:t>
              </a:r>
              <a:r>
                <a:rPr lang="vi-VN" sz="7500" b="1" kern="0">
                  <a:solidFill>
                    <a:srgbClr val="F2C2AB">
                      <a:lumMod val="75000"/>
                    </a:srgbClr>
                  </a:solidFill>
                  <a:ea typeface="Calibri" panose="020F0502020204030204" pitchFamily="34" charset="0"/>
                  <a:cs typeface="Times New Roman" panose="02020603050405020304" pitchFamily="18" charset="0"/>
                  <a:sym typeface="Arial"/>
                </a:rPr>
                <a:t>HÌNH </a:t>
              </a:r>
              <a:r>
                <a:rPr lang="vi-VN" sz="7500" b="1" kern="0" smtClean="0">
                  <a:solidFill>
                    <a:srgbClr val="F2C2AB">
                      <a:lumMod val="75000"/>
                    </a:srgbClr>
                  </a:solidFill>
                  <a:ea typeface="Calibri" panose="020F0502020204030204" pitchFamily="34" charset="0"/>
                  <a:cs typeface="Times New Roman" panose="02020603050405020304" pitchFamily="18" charset="0"/>
                  <a:sym typeface="Arial"/>
                </a:rPr>
                <a:t>THANG </a:t>
              </a:r>
              <a:r>
                <a:rPr lang="vi-VN" sz="7500" b="1" kern="0">
                  <a:solidFill>
                    <a:srgbClr val="F2C2AB">
                      <a:lumMod val="75000"/>
                    </a:srgbClr>
                  </a:solidFill>
                  <a:ea typeface="Calibri" panose="020F0502020204030204" pitchFamily="34" charset="0"/>
                  <a:cs typeface="Times New Roman" panose="02020603050405020304" pitchFamily="18" charset="0"/>
                  <a:sym typeface="Arial"/>
                </a:rPr>
                <a:t>CÂN</a:t>
              </a:r>
              <a:endParaRPr lang="vi-VN" sz="7500" b="1" kern="0" dirty="0">
                <a:solidFill>
                  <a:srgbClr val="F2C2AB">
                    <a:lumMod val="75000"/>
                  </a:srgbClr>
                </a:solidFill>
                <a:ea typeface="Calibri" panose="020F0502020204030204" pitchFamily="34" charset="0"/>
                <a:cs typeface="Times New Roman" panose="02020603050405020304" pitchFamily="18" charset="0"/>
                <a:sym typeface="Arial"/>
              </a:endParaRPr>
            </a:p>
          </p:txBody>
        </p:sp>
      </p:grpSp>
      <p:grpSp>
        <p:nvGrpSpPr>
          <p:cNvPr id="29" name="Google Shape;2204;p37"/>
          <p:cNvGrpSpPr/>
          <p:nvPr/>
        </p:nvGrpSpPr>
        <p:grpSpPr>
          <a:xfrm>
            <a:off x="7772400" y="8039100"/>
            <a:ext cx="2604618" cy="1353228"/>
            <a:chOff x="7055900" y="279450"/>
            <a:chExt cx="1820576" cy="953700"/>
          </a:xfrm>
        </p:grpSpPr>
        <p:sp>
          <p:nvSpPr>
            <p:cNvPr id="30" name="Google Shape;2205;p37"/>
            <p:cNvSpPr/>
            <p:nvPr/>
          </p:nvSpPr>
          <p:spPr>
            <a:xfrm>
              <a:off x="7055900" y="279450"/>
              <a:ext cx="953700" cy="953700"/>
            </a:xfrm>
            <a:prstGeom prst="ellipse">
              <a:avLst/>
            </a:prstGeom>
            <a:solidFill>
              <a:schemeClr val="accent2"/>
            </a:solidFill>
            <a:ln w="9525" cap="flat" cmpd="sng">
              <a:solidFill>
                <a:schemeClr val="lt1"/>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1" name="Google Shape;2206;p37"/>
            <p:cNvSpPr/>
            <p:nvPr/>
          </p:nvSpPr>
          <p:spPr>
            <a:xfrm>
              <a:off x="7272619" y="279450"/>
              <a:ext cx="953700" cy="953700"/>
            </a:xfrm>
            <a:prstGeom prst="ellipse">
              <a:avLst/>
            </a:prstGeom>
            <a:solidFill>
              <a:schemeClr val="accent2"/>
            </a:solidFill>
            <a:ln w="9525" cap="flat" cmpd="sng">
              <a:solidFill>
                <a:schemeClr val="lt1"/>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2" name="Google Shape;2207;p37"/>
            <p:cNvSpPr/>
            <p:nvPr/>
          </p:nvSpPr>
          <p:spPr>
            <a:xfrm>
              <a:off x="7489338" y="279450"/>
              <a:ext cx="953700" cy="953700"/>
            </a:xfrm>
            <a:prstGeom prst="ellipse">
              <a:avLst/>
            </a:prstGeom>
            <a:solidFill>
              <a:schemeClr val="accent2"/>
            </a:solidFill>
            <a:ln w="9525" cap="flat" cmpd="sng">
              <a:solidFill>
                <a:schemeClr val="lt1"/>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3" name="Google Shape;2208;p37"/>
            <p:cNvSpPr/>
            <p:nvPr/>
          </p:nvSpPr>
          <p:spPr>
            <a:xfrm>
              <a:off x="7706057" y="279450"/>
              <a:ext cx="953700" cy="953700"/>
            </a:xfrm>
            <a:prstGeom prst="ellipse">
              <a:avLst/>
            </a:prstGeom>
            <a:solidFill>
              <a:schemeClr val="accent2"/>
            </a:solidFill>
            <a:ln w="9525" cap="flat" cmpd="sng">
              <a:solidFill>
                <a:schemeClr val="lt1"/>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4" name="Google Shape;2209;p37"/>
            <p:cNvSpPr/>
            <p:nvPr/>
          </p:nvSpPr>
          <p:spPr>
            <a:xfrm>
              <a:off x="7922776" y="279450"/>
              <a:ext cx="953700" cy="953700"/>
            </a:xfrm>
            <a:prstGeom prst="ellipse">
              <a:avLst/>
            </a:prstGeom>
            <a:solidFill>
              <a:schemeClr val="accent2"/>
            </a:solidFill>
            <a:ln w="9525" cap="flat" cmpd="sng">
              <a:solidFill>
                <a:schemeClr val="lt1"/>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grpSp>
    </p:spTree>
    <p:extLst>
      <p:ext uri="{BB962C8B-B14F-4D97-AF65-F5344CB8AC3E}">
        <p14:creationId xmlns:p14="http://schemas.microsoft.com/office/powerpoint/2010/main" val="13750735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accent4"/>
        </a:solidFill>
        <a:effectLst/>
      </p:bgPr>
    </p:bg>
    <p:spTree>
      <p:nvGrpSpPr>
        <p:cNvPr id="1" name="Shape 2106"/>
        <p:cNvGrpSpPr/>
        <p:nvPr/>
      </p:nvGrpSpPr>
      <p:grpSpPr>
        <a:xfrm>
          <a:off x="0" y="0"/>
          <a:ext cx="0" cy="0"/>
          <a:chOff x="0" y="0"/>
          <a:chExt cx="0" cy="0"/>
        </a:xfrm>
      </p:grpSpPr>
      <p:sp>
        <p:nvSpPr>
          <p:cNvPr id="19" name="TextBox 18"/>
          <p:cNvSpPr txBox="1"/>
          <p:nvPr/>
        </p:nvSpPr>
        <p:spPr>
          <a:xfrm>
            <a:off x="1104331" y="1366576"/>
            <a:ext cx="16040669" cy="5355312"/>
          </a:xfrm>
          <a:prstGeom prst="rect">
            <a:avLst/>
          </a:prstGeom>
          <a:noFill/>
        </p:spPr>
        <p:txBody>
          <a:bodyPr wrap="square" rtlCol="0">
            <a:spAutoFit/>
          </a:bodyPr>
          <a:lstStyle/>
          <a:p>
            <a:pPr algn="just">
              <a:lnSpc>
                <a:spcPct val="150000"/>
              </a:lnSpc>
            </a:pPr>
            <a:r>
              <a:rPr lang="vi-VN" sz="3800" dirty="0" smtClean="0">
                <a:solidFill>
                  <a:schemeClr val="bg1">
                    <a:lumMod val="10000"/>
                  </a:schemeClr>
                </a:solidFill>
                <a:ea typeface="Calibri" panose="020F0502020204030204" pitchFamily="34" charset="0"/>
                <a:cs typeface="Times New Roman" panose="02020603050405020304" pitchFamily="18" charset="0"/>
              </a:rPr>
              <a:t>a</a:t>
            </a:r>
            <a:r>
              <a:rPr lang="vi-VN" sz="3800" dirty="0">
                <a:solidFill>
                  <a:schemeClr val="bg1">
                    <a:lumMod val="10000"/>
                  </a:schemeClr>
                </a:solidFill>
                <a:ea typeface="Calibri" panose="020F0502020204030204" pitchFamily="34" charset="0"/>
                <a:cs typeface="Times New Roman" panose="02020603050405020304" pitchFamily="18" charset="0"/>
              </a:rPr>
              <a:t>) Cho hình thang cân ABCD có hai đáy là AB và CD (AB &gt; CD). Qua C vẽ đường thẳng song song với AD và cắt AB tại E (Hình 6a</a:t>
            </a:r>
            <a:r>
              <a:rPr lang="vi-VN" sz="3800" dirty="0" smtClean="0">
                <a:solidFill>
                  <a:schemeClr val="bg1">
                    <a:lumMod val="10000"/>
                  </a:schemeClr>
                </a:solidFill>
                <a:ea typeface="Calibri" panose="020F0502020204030204" pitchFamily="34" charset="0"/>
                <a:cs typeface="Times New Roman" panose="02020603050405020304" pitchFamily="18" charset="0"/>
              </a:rPr>
              <a:t>).</a:t>
            </a:r>
            <a:endParaRPr lang="vi-VN" sz="3800" dirty="0">
              <a:solidFill>
                <a:schemeClr val="bg1">
                  <a:lumMod val="10000"/>
                </a:schemeClr>
              </a:solidFill>
              <a:ea typeface="Calibri" panose="020F0502020204030204" pitchFamily="34" charset="0"/>
              <a:cs typeface="Times New Roman" panose="02020603050405020304" pitchFamily="18" charset="0"/>
            </a:endParaRPr>
          </a:p>
          <a:p>
            <a:pPr algn="just">
              <a:lnSpc>
                <a:spcPct val="150000"/>
              </a:lnSpc>
            </a:pPr>
            <a:r>
              <a:rPr lang="vi-VN" sz="3800" dirty="0">
                <a:solidFill>
                  <a:schemeClr val="bg1">
                    <a:lumMod val="10000"/>
                  </a:schemeClr>
                </a:solidFill>
                <a:ea typeface="Calibri" panose="020F0502020204030204" pitchFamily="34" charset="0"/>
                <a:cs typeface="Times New Roman" panose="02020603050405020304" pitchFamily="18" charset="0"/>
              </a:rPr>
              <a:t>   i) Tam giác CEB là tam giác gì? Vì sao</a:t>
            </a:r>
            <a:r>
              <a:rPr lang="vi-VN" sz="3800" dirty="0" smtClean="0">
                <a:solidFill>
                  <a:schemeClr val="bg1">
                    <a:lumMod val="10000"/>
                  </a:schemeClr>
                </a:solidFill>
                <a:ea typeface="Calibri" panose="020F0502020204030204" pitchFamily="34" charset="0"/>
                <a:cs typeface="Times New Roman" panose="02020603050405020304" pitchFamily="18" charset="0"/>
              </a:rPr>
              <a:t>?</a:t>
            </a:r>
            <a:endParaRPr lang="vi-VN" sz="3800" dirty="0">
              <a:solidFill>
                <a:schemeClr val="bg1">
                  <a:lumMod val="10000"/>
                </a:schemeClr>
              </a:solidFill>
              <a:ea typeface="Calibri" panose="020F0502020204030204" pitchFamily="34" charset="0"/>
              <a:cs typeface="Times New Roman" panose="02020603050405020304" pitchFamily="18" charset="0"/>
            </a:endParaRPr>
          </a:p>
          <a:p>
            <a:pPr algn="just">
              <a:lnSpc>
                <a:spcPct val="150000"/>
              </a:lnSpc>
            </a:pPr>
            <a:r>
              <a:rPr lang="vi-VN" sz="3800" dirty="0">
                <a:solidFill>
                  <a:schemeClr val="bg1">
                    <a:lumMod val="10000"/>
                  </a:schemeClr>
                </a:solidFill>
                <a:ea typeface="Calibri" panose="020F0502020204030204" pitchFamily="34" charset="0"/>
                <a:cs typeface="Times New Roman" panose="02020603050405020304" pitchFamily="18" charset="0"/>
              </a:rPr>
              <a:t>   ii) So sánh AD và BC</a:t>
            </a:r>
            <a:r>
              <a:rPr lang="vi-VN" sz="3800" dirty="0" smtClean="0">
                <a:solidFill>
                  <a:schemeClr val="bg1">
                    <a:lumMod val="10000"/>
                  </a:schemeClr>
                </a:solidFill>
                <a:ea typeface="Calibri" panose="020F0502020204030204" pitchFamily="34" charset="0"/>
                <a:cs typeface="Times New Roman" panose="02020603050405020304" pitchFamily="18" charset="0"/>
              </a:rPr>
              <a:t>.</a:t>
            </a:r>
            <a:endParaRPr lang="vi-VN" sz="3800" dirty="0">
              <a:solidFill>
                <a:schemeClr val="bg1">
                  <a:lumMod val="10000"/>
                </a:schemeClr>
              </a:solidFill>
              <a:ea typeface="Calibri" panose="020F0502020204030204" pitchFamily="34" charset="0"/>
              <a:cs typeface="Times New Roman" panose="02020603050405020304" pitchFamily="18" charset="0"/>
            </a:endParaRPr>
          </a:p>
          <a:p>
            <a:pPr algn="just">
              <a:lnSpc>
                <a:spcPct val="150000"/>
              </a:lnSpc>
            </a:pPr>
            <a:r>
              <a:rPr lang="vi-VN" sz="3800" dirty="0">
                <a:solidFill>
                  <a:schemeClr val="bg1">
                    <a:lumMod val="10000"/>
                  </a:schemeClr>
                </a:solidFill>
                <a:ea typeface="Calibri" panose="020F0502020204030204" pitchFamily="34" charset="0"/>
                <a:cs typeface="Times New Roman" panose="02020603050405020304" pitchFamily="18" charset="0"/>
              </a:rPr>
              <a:t>b) Cho hình thang cân MNPQ có hai đáy là MN và PQ (Hỉnh 6b). So sánh MP và NQ. Giải thích.</a:t>
            </a:r>
            <a:endParaRPr lang="en-US" sz="3800" dirty="0">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endParaRPr>
          </a:p>
        </p:txBody>
      </p:sp>
      <p:sp>
        <p:nvSpPr>
          <p:cNvPr id="23" name="Google Shape;2255;p39"/>
          <p:cNvSpPr/>
          <p:nvPr/>
        </p:nvSpPr>
        <p:spPr>
          <a:xfrm>
            <a:off x="17331753" y="594900"/>
            <a:ext cx="676800" cy="662400"/>
          </a:xfrm>
          <a:prstGeom prst="star4">
            <a:avLst>
              <a:gd name="adj" fmla="val 12500"/>
            </a:avLst>
          </a:prstGeom>
          <a:solidFill>
            <a:schemeClr val="accent1"/>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24" name="Google Shape;2256;p39"/>
          <p:cNvSpPr/>
          <p:nvPr/>
        </p:nvSpPr>
        <p:spPr>
          <a:xfrm>
            <a:off x="16306800" y="241875"/>
            <a:ext cx="926605" cy="975551"/>
          </a:xfrm>
          <a:prstGeom prst="star4">
            <a:avLst>
              <a:gd name="adj" fmla="val 12500"/>
            </a:avLst>
          </a:prstGeom>
          <a:solidFill>
            <a:schemeClr val="lt2"/>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pic>
        <p:nvPicPr>
          <p:cNvPr id="25" name="Picture 5"/>
          <p:cNvPicPr>
            <a:picLocks noChangeAspect="1"/>
          </p:cNvPicPr>
          <p:nvPr/>
        </p:nvPicPr>
        <p:blipFill>
          <a:blip r:embed="rId3">
            <a:alphaModFix amt="50000"/>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0586359">
            <a:off x="16396222" y="8118548"/>
            <a:ext cx="1871060" cy="1854688"/>
          </a:xfrm>
          <a:prstGeom prst="rect">
            <a:avLst/>
          </a:prstGeom>
        </p:spPr>
      </p:pic>
      <p:grpSp>
        <p:nvGrpSpPr>
          <p:cNvPr id="4" name="Group 3"/>
          <p:cNvGrpSpPr/>
          <p:nvPr/>
        </p:nvGrpSpPr>
        <p:grpSpPr>
          <a:xfrm>
            <a:off x="1104331" y="317837"/>
            <a:ext cx="3290431" cy="1015663"/>
            <a:chOff x="927279" y="328483"/>
            <a:chExt cx="3290431" cy="1015663"/>
          </a:xfrm>
        </p:grpSpPr>
        <p:pic>
          <p:nvPicPr>
            <p:cNvPr id="10" name="Picture 9"/>
            <p:cNvPicPr>
              <a:picLocks noChangeAspect="1"/>
            </p:cNvPicPr>
            <p:nvPr/>
          </p:nvPicPr>
          <p:blipFill>
            <a:blip r:embed="rId10" cstate="print">
              <a:duotone>
                <a:prstClr val="black"/>
                <a:srgbClr val="0070C0">
                  <a:tint val="45000"/>
                  <a:satMod val="400000"/>
                </a:srgbClr>
              </a:duotone>
              <a:extLst>
                <a:ext uri="{BEBA8EAE-BF5A-486C-A8C5-ECC9F3942E4B}">
                  <a14:imgProps xmlns:a14="http://schemas.microsoft.com/office/drawing/2010/main">
                    <a14:imgLayer r:embed="rId11">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927279" y="355779"/>
              <a:ext cx="1032846" cy="963915"/>
            </a:xfrm>
            <a:prstGeom prst="rect">
              <a:avLst/>
            </a:prstGeom>
          </p:spPr>
        </p:pic>
        <p:sp>
          <p:nvSpPr>
            <p:cNvPr id="2" name="Rectangle 1"/>
            <p:cNvSpPr/>
            <p:nvPr/>
          </p:nvSpPr>
          <p:spPr>
            <a:xfrm>
              <a:off x="1981200" y="328483"/>
              <a:ext cx="2236510" cy="1015663"/>
            </a:xfrm>
            <a:prstGeom prst="rect">
              <a:avLst/>
            </a:prstGeom>
          </p:spPr>
          <p:txBody>
            <a:bodyPr wrap="none">
              <a:spAutoFit/>
            </a:bodyPr>
            <a:lstStyle/>
            <a:p>
              <a:pPr lvl="0" algn="just">
                <a:lnSpc>
                  <a:spcPct val="150000"/>
                </a:lnSpc>
              </a:pPr>
              <a:r>
                <a:rPr lang="nl-NL" sz="4000" b="1" kern="0" dirty="0">
                  <a:solidFill>
                    <a:srgbClr val="F3F3F3">
                      <a:lumMod val="10000"/>
                    </a:srgbClr>
                  </a:solidFill>
                  <a:cs typeface="Arial" panose="020B0604020202020204" pitchFamily="34" charset="0"/>
                  <a:sym typeface="Arial"/>
                </a:rPr>
                <a:t>HĐKP2: </a:t>
              </a:r>
            </a:p>
          </p:txBody>
        </p:sp>
      </p:grpSp>
      <p:pic>
        <p:nvPicPr>
          <p:cNvPr id="5" name="Picture 4"/>
          <p:cNvPicPr>
            <a:picLocks noChangeAspect="1"/>
          </p:cNvPicPr>
          <p:nvPr/>
        </p:nvPicPr>
        <p:blipFill>
          <a:blip r:embed="rId12">
            <a:extLst>
              <a:ext uri="{BEBA8EAE-BF5A-486C-A8C5-ECC9F3942E4B}">
                <a14:imgProps xmlns:a14="http://schemas.microsoft.com/office/drawing/2010/main">
                  <a14:imgLayer r:embed="rId13">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581365" y="6582608"/>
            <a:ext cx="7086600" cy="3285292"/>
          </a:xfrm>
          <a:prstGeom prst="rect">
            <a:avLst/>
          </a:prstGeom>
        </p:spPr>
      </p:pic>
    </p:spTree>
    <p:extLst>
      <p:ext uri="{BB962C8B-B14F-4D97-AF65-F5344CB8AC3E}">
        <p14:creationId xmlns:p14="http://schemas.microsoft.com/office/powerpoint/2010/main" val="2592178828"/>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anim calcmode="lin" valueType="num">
                                      <p:cBhvr>
                                        <p:cTn id="13" dur="500" fill="hold"/>
                                        <p:tgtEl>
                                          <p:spTgt spid="19"/>
                                        </p:tgtEl>
                                        <p:attrNameLst>
                                          <p:attrName>ppt_x</p:attrName>
                                        </p:attrNameLst>
                                      </p:cBhvr>
                                      <p:tavLst>
                                        <p:tav tm="0">
                                          <p:val>
                                            <p:strVal val="#ppt_x"/>
                                          </p:val>
                                        </p:tav>
                                        <p:tav tm="100000">
                                          <p:val>
                                            <p:strVal val="#ppt_x"/>
                                          </p:val>
                                        </p:tav>
                                      </p:tavLst>
                                    </p:anim>
                                    <p:anim calcmode="lin" valueType="num">
                                      <p:cBhvr>
                                        <p:cTn id="14" dur="5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accent4"/>
        </a:solidFill>
        <a:effectLst/>
      </p:bgPr>
    </p:bg>
    <p:spTree>
      <p:nvGrpSpPr>
        <p:cNvPr id="1" name="Shape 2106"/>
        <p:cNvGrpSpPr/>
        <p:nvPr/>
      </p:nvGrpSpPr>
      <p:grpSpPr>
        <a:xfrm>
          <a:off x="0" y="0"/>
          <a:ext cx="0" cy="0"/>
          <a:chOff x="0" y="0"/>
          <a:chExt cx="0" cy="0"/>
        </a:xfrm>
      </p:grpSpPr>
      <p:sp>
        <p:nvSpPr>
          <p:cNvPr id="23" name="Google Shape;2255;p39"/>
          <p:cNvSpPr/>
          <p:nvPr/>
        </p:nvSpPr>
        <p:spPr>
          <a:xfrm>
            <a:off x="17331753" y="594900"/>
            <a:ext cx="676800" cy="662400"/>
          </a:xfrm>
          <a:prstGeom prst="star4">
            <a:avLst>
              <a:gd name="adj" fmla="val 12500"/>
            </a:avLst>
          </a:prstGeom>
          <a:solidFill>
            <a:schemeClr val="accent1"/>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256;p39"/>
          <p:cNvSpPr/>
          <p:nvPr/>
        </p:nvSpPr>
        <p:spPr>
          <a:xfrm>
            <a:off x="16306800" y="241875"/>
            <a:ext cx="926605" cy="975551"/>
          </a:xfrm>
          <a:prstGeom prst="star4">
            <a:avLst>
              <a:gd name="adj" fmla="val 12500"/>
            </a:avLst>
          </a:prstGeom>
          <a:solidFill>
            <a:schemeClr val="lt2"/>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5" name="Picture 5"/>
          <p:cNvPicPr>
            <a:picLocks noChangeAspect="1"/>
          </p:cNvPicPr>
          <p:nvPr/>
        </p:nvPicPr>
        <p:blipFill>
          <a:blip r:embed="rId3">
            <a:alphaModFix amt="50000"/>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0013061">
            <a:off x="16706314" y="8082114"/>
            <a:ext cx="1871060" cy="1854688"/>
          </a:xfrm>
          <a:prstGeom prst="rect">
            <a:avLst/>
          </a:prstGeom>
        </p:spPr>
      </p:pic>
      <p:pic>
        <p:nvPicPr>
          <p:cNvPr id="22" name="Picture 5"/>
          <p:cNvPicPr>
            <a:picLocks noChangeAspect="1"/>
          </p:cNvPicPr>
          <p:nvPr/>
        </p:nvPicPr>
        <p:blipFill rotWithShape="1">
          <a:blip r:embed="rId10"/>
          <a:srcRect l="71258" t="36429"/>
          <a:stretch/>
        </p:blipFill>
        <p:spPr>
          <a:xfrm>
            <a:off x="1953411" y="7569727"/>
            <a:ext cx="1828800" cy="2323662"/>
          </a:xfrm>
          <a:prstGeom prst="rect">
            <a:avLst/>
          </a:prstGeom>
        </p:spPr>
      </p:pic>
      <p:sp>
        <p:nvSpPr>
          <p:cNvPr id="10" name="Oval Callout 9"/>
          <p:cNvSpPr/>
          <p:nvPr/>
        </p:nvSpPr>
        <p:spPr>
          <a:xfrm>
            <a:off x="524301" y="489106"/>
            <a:ext cx="1683043" cy="873988"/>
          </a:xfrm>
          <a:prstGeom prst="wedgeEllipseCallout">
            <a:avLst/>
          </a:prstGeom>
          <a:solidFill>
            <a:schemeClr val="accent1">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srgbClr val="FFFFFF"/>
              </a:solidFill>
              <a:effectLst/>
              <a:uLnTx/>
              <a:uFillTx/>
              <a:latin typeface="Arial"/>
              <a:ea typeface="+mn-ea"/>
              <a:cs typeface="+mn-cs"/>
            </a:endParaRPr>
          </a:p>
        </p:txBody>
      </p:sp>
      <mc:AlternateContent xmlns:mc="http://schemas.openxmlformats.org/markup-compatibility/2006" xmlns:a14="http://schemas.microsoft.com/office/drawing/2010/main">
        <mc:Choice Requires="a14">
          <p:sp>
            <p:nvSpPr>
              <p:cNvPr id="2" name="Rectangle 1"/>
              <p:cNvSpPr/>
              <p:nvPr/>
            </p:nvSpPr>
            <p:spPr>
              <a:xfrm>
                <a:off x="5486400" y="1409700"/>
                <a:ext cx="12115800" cy="8772530"/>
              </a:xfrm>
              <a:prstGeom prst="rect">
                <a:avLst/>
              </a:prstGeom>
            </p:spPr>
            <p:txBody>
              <a:bodyPr wrap="square">
                <a:spAutoFit/>
              </a:bodyPr>
              <a:lstStyle/>
              <a:p>
                <a:pPr marL="30480" marR="30480" algn="just">
                  <a:lnSpc>
                    <a:spcPct val="150000"/>
                  </a:lnSpc>
                  <a:spcBef>
                    <a:spcPts val="100"/>
                  </a:spcBef>
                  <a:spcAft>
                    <a:spcPts val="100"/>
                  </a:spcAft>
                </a:pPr>
                <a:r>
                  <a:rPr lang="en-US" sz="3600" dirty="0" smtClean="0">
                    <a:solidFill>
                      <a:schemeClr val="bg1">
                        <a:lumMod val="10000"/>
                      </a:schemeClr>
                    </a:solidFill>
                    <a:ea typeface="Times New Roman" panose="02020603050405020304" pitchFamily="18" charset="0"/>
                  </a:rPr>
                  <a:t>a) </a:t>
                </a:r>
                <a:r>
                  <a:rPr lang="en-US" sz="3600" dirty="0" smtClean="0">
                    <a:solidFill>
                      <a:schemeClr val="bg1">
                        <a:lumMod val="10000"/>
                      </a:schemeClr>
                    </a:solidFill>
                    <a:effectLst/>
                    <a:ea typeface="Times New Roman" panose="02020603050405020304" pitchFamily="18" charset="0"/>
                  </a:rPr>
                  <a:t>Xét </a:t>
                </a:r>
                <a:r>
                  <a:rPr lang="en-US" sz="3600" dirty="0">
                    <a:solidFill>
                      <a:schemeClr val="bg1">
                        <a:lumMod val="10000"/>
                      </a:schemeClr>
                    </a:solidFill>
                    <a:effectLst/>
                    <a:ea typeface="Times New Roman" panose="02020603050405020304" pitchFamily="18" charset="0"/>
                  </a:rPr>
                  <a:t>hình thang cân ABCD (AB // DC) có </a:t>
                </a:r>
                <a14:m>
                  <m:oMath xmlns:m="http://schemas.openxmlformats.org/officeDocument/2006/math">
                    <m:acc>
                      <m:accPr>
                        <m:chr m:val="̂"/>
                        <m:ctrlPr>
                          <a:rPr lang="en-US" sz="3600" i="1">
                            <a:solidFill>
                              <a:schemeClr val="bg1">
                                <a:lumMod val="10000"/>
                              </a:schemeClr>
                            </a:solidFill>
                            <a:effectLst/>
                            <a:latin typeface="Cambria Math" panose="02040503050406030204" pitchFamily="18" charset="0"/>
                            <a:ea typeface="Times New Roman" panose="02020603050405020304" pitchFamily="18" charset="0"/>
                          </a:rPr>
                        </m:ctrlPr>
                      </m:accPr>
                      <m:e>
                        <m:r>
                          <m:rPr>
                            <m:sty m:val="p"/>
                          </m:rPr>
                          <a:rPr lang="en-US" sz="3600" i="0">
                            <a:solidFill>
                              <a:schemeClr val="bg1">
                                <a:lumMod val="10000"/>
                              </a:schemeClr>
                            </a:solidFill>
                            <a:effectLst/>
                            <a:latin typeface="Cambria Math" panose="02040503050406030204" pitchFamily="18" charset="0"/>
                            <a:ea typeface="Times New Roman" panose="02020603050405020304" pitchFamily="18" charset="0"/>
                          </a:rPr>
                          <m:t>A</m:t>
                        </m:r>
                      </m:e>
                    </m:acc>
                    <m:r>
                      <a:rPr lang="en-US" sz="3600" i="0">
                        <a:solidFill>
                          <a:schemeClr val="bg1">
                            <a:lumMod val="10000"/>
                          </a:schemeClr>
                        </a:solidFill>
                        <a:effectLst/>
                        <a:latin typeface="Cambria Math" panose="02040503050406030204" pitchFamily="18" charset="0"/>
                        <a:ea typeface="Times New Roman" panose="02020603050405020304" pitchFamily="18" charset="0"/>
                      </a:rPr>
                      <m:t>=</m:t>
                    </m:r>
                    <m:acc>
                      <m:accPr>
                        <m:chr m:val="̂"/>
                        <m:ctrlPr>
                          <a:rPr lang="en-US" sz="3600" i="1">
                            <a:solidFill>
                              <a:schemeClr val="bg1">
                                <a:lumMod val="10000"/>
                              </a:schemeClr>
                            </a:solidFill>
                            <a:effectLst/>
                            <a:latin typeface="Cambria Math" panose="02040503050406030204" pitchFamily="18" charset="0"/>
                            <a:ea typeface="Times New Roman" panose="02020603050405020304" pitchFamily="18" charset="0"/>
                          </a:rPr>
                        </m:ctrlPr>
                      </m:accPr>
                      <m:e>
                        <m:r>
                          <m:rPr>
                            <m:sty m:val="p"/>
                          </m:rPr>
                          <a:rPr lang="en-US" sz="3600" i="0">
                            <a:solidFill>
                              <a:schemeClr val="bg1">
                                <a:lumMod val="10000"/>
                              </a:schemeClr>
                            </a:solidFill>
                            <a:effectLst/>
                            <a:latin typeface="Cambria Math" panose="02040503050406030204" pitchFamily="18" charset="0"/>
                            <a:ea typeface="Times New Roman" panose="02020603050405020304" pitchFamily="18" charset="0"/>
                          </a:rPr>
                          <m:t>B</m:t>
                        </m:r>
                      </m:e>
                    </m:acc>
                  </m:oMath>
                </a14:m>
                <a:endParaRPr lang="en-US" sz="3600" dirty="0">
                  <a:solidFill>
                    <a:schemeClr val="bg1">
                      <a:lumMod val="10000"/>
                    </a:schemeClr>
                  </a:solidFill>
                  <a:effectLst/>
                  <a:ea typeface="Times New Roman" panose="02020603050405020304" pitchFamily="18" charset="0"/>
                </a:endParaRPr>
              </a:p>
              <a:p>
                <a:pPr marL="30480" marR="30480" algn="just">
                  <a:lnSpc>
                    <a:spcPct val="150000"/>
                  </a:lnSpc>
                  <a:spcBef>
                    <a:spcPts val="100"/>
                  </a:spcBef>
                  <a:spcAft>
                    <a:spcPts val="100"/>
                  </a:spcAft>
                </a:pPr>
                <a:r>
                  <a:rPr lang="en-US" sz="3600" dirty="0">
                    <a:solidFill>
                      <a:schemeClr val="bg1">
                        <a:lumMod val="10000"/>
                      </a:schemeClr>
                    </a:solidFill>
                    <a:effectLst/>
                    <a:ea typeface="Times New Roman" panose="02020603050405020304" pitchFamily="18" charset="0"/>
                  </a:rPr>
                  <a:t>Vì CE // AD nên </a:t>
                </a:r>
                <a14:m>
                  <m:oMath xmlns:m="http://schemas.openxmlformats.org/officeDocument/2006/math">
                    <m:acc>
                      <m:accPr>
                        <m:chr m:val="̂"/>
                        <m:ctrlPr>
                          <a:rPr lang="en-US" sz="3600" i="1">
                            <a:solidFill>
                              <a:schemeClr val="bg1">
                                <a:lumMod val="10000"/>
                              </a:schemeClr>
                            </a:solidFill>
                            <a:effectLst/>
                            <a:latin typeface="Cambria Math" panose="02040503050406030204" pitchFamily="18" charset="0"/>
                            <a:ea typeface="Times New Roman" panose="02020603050405020304" pitchFamily="18" charset="0"/>
                          </a:rPr>
                        </m:ctrlPr>
                      </m:accPr>
                      <m:e>
                        <m:r>
                          <m:rPr>
                            <m:sty m:val="p"/>
                          </m:rPr>
                          <a:rPr lang="en-US" sz="3600" i="0">
                            <a:solidFill>
                              <a:schemeClr val="bg1">
                                <a:lumMod val="10000"/>
                              </a:schemeClr>
                            </a:solidFill>
                            <a:effectLst/>
                            <a:latin typeface="Cambria Math" panose="02040503050406030204" pitchFamily="18" charset="0"/>
                            <a:ea typeface="Times New Roman" panose="02020603050405020304" pitchFamily="18" charset="0"/>
                          </a:rPr>
                          <m:t>A</m:t>
                        </m:r>
                      </m:e>
                    </m:acc>
                    <m:r>
                      <a:rPr lang="en-US" sz="3600" i="0">
                        <a:solidFill>
                          <a:schemeClr val="bg1">
                            <a:lumMod val="10000"/>
                          </a:schemeClr>
                        </a:solidFill>
                        <a:effectLst/>
                        <a:latin typeface="Cambria Math" panose="02040503050406030204" pitchFamily="18" charset="0"/>
                        <a:ea typeface="Times New Roman" panose="02020603050405020304" pitchFamily="18" charset="0"/>
                      </a:rPr>
                      <m:t>=</m:t>
                    </m:r>
                    <m:acc>
                      <m:accPr>
                        <m:chr m:val="̂"/>
                        <m:ctrlPr>
                          <a:rPr lang="en-US" sz="3600" i="1">
                            <a:solidFill>
                              <a:schemeClr val="bg1">
                                <a:lumMod val="10000"/>
                              </a:schemeClr>
                            </a:solidFill>
                            <a:effectLst/>
                            <a:latin typeface="Cambria Math" panose="02040503050406030204" pitchFamily="18" charset="0"/>
                            <a:ea typeface="Times New Roman" panose="02020603050405020304" pitchFamily="18" charset="0"/>
                          </a:rPr>
                        </m:ctrlPr>
                      </m:accPr>
                      <m:e>
                        <m:r>
                          <m:rPr>
                            <m:sty m:val="p"/>
                          </m:rPr>
                          <a:rPr lang="en-US" sz="3600" i="0">
                            <a:solidFill>
                              <a:schemeClr val="bg1">
                                <a:lumMod val="10000"/>
                              </a:schemeClr>
                            </a:solidFill>
                            <a:effectLst/>
                            <a:latin typeface="Cambria Math" panose="02040503050406030204" pitchFamily="18" charset="0"/>
                            <a:ea typeface="Times New Roman" panose="02020603050405020304" pitchFamily="18" charset="0"/>
                          </a:rPr>
                          <m:t>CEB</m:t>
                        </m:r>
                      </m:e>
                    </m:acc>
                  </m:oMath>
                </a14:m>
                <a:r>
                  <a:rPr lang="en-US" sz="3600" dirty="0">
                    <a:solidFill>
                      <a:schemeClr val="bg1">
                        <a:lumMod val="10000"/>
                      </a:schemeClr>
                    </a:solidFill>
                    <a:effectLst/>
                    <a:ea typeface="Times New Roman" panose="02020603050405020304" pitchFamily="18" charset="0"/>
                  </a:rPr>
                  <a:t> (đồng </a:t>
                </a:r>
                <a:r>
                  <a:rPr lang="en-US" sz="3600" dirty="0" smtClean="0">
                    <a:solidFill>
                      <a:schemeClr val="bg1">
                        <a:lumMod val="10000"/>
                      </a:schemeClr>
                    </a:solidFill>
                    <a:effectLst/>
                    <a:ea typeface="Times New Roman" panose="02020603050405020304" pitchFamily="18" charset="0"/>
                  </a:rPr>
                  <a:t>vị) do </a:t>
                </a:r>
                <a:r>
                  <a:rPr lang="en-US" sz="3600" dirty="0">
                    <a:solidFill>
                      <a:schemeClr val="bg1">
                        <a:lumMod val="10000"/>
                      </a:schemeClr>
                    </a:solidFill>
                    <a:effectLst/>
                    <a:ea typeface="Times New Roman" panose="02020603050405020304" pitchFamily="18" charset="0"/>
                  </a:rPr>
                  <a:t>đó </a:t>
                </a:r>
                <a14:m>
                  <m:oMath xmlns:m="http://schemas.openxmlformats.org/officeDocument/2006/math">
                    <m:acc>
                      <m:accPr>
                        <m:chr m:val="̂"/>
                        <m:ctrlPr>
                          <a:rPr lang="en-US" sz="3600" i="1">
                            <a:solidFill>
                              <a:schemeClr val="bg1">
                                <a:lumMod val="10000"/>
                              </a:schemeClr>
                            </a:solidFill>
                            <a:effectLst/>
                            <a:latin typeface="Cambria Math" panose="02040503050406030204" pitchFamily="18" charset="0"/>
                            <a:ea typeface="Times New Roman" panose="02020603050405020304" pitchFamily="18" charset="0"/>
                          </a:rPr>
                        </m:ctrlPr>
                      </m:accPr>
                      <m:e>
                        <m:r>
                          <m:rPr>
                            <m:sty m:val="p"/>
                          </m:rPr>
                          <a:rPr lang="en-US" sz="3600" i="0">
                            <a:solidFill>
                              <a:schemeClr val="bg1">
                                <a:lumMod val="10000"/>
                              </a:schemeClr>
                            </a:solidFill>
                            <a:effectLst/>
                            <a:latin typeface="Cambria Math" panose="02040503050406030204" pitchFamily="18" charset="0"/>
                            <a:ea typeface="Times New Roman" panose="02020603050405020304" pitchFamily="18" charset="0"/>
                          </a:rPr>
                          <m:t>CEB</m:t>
                        </m:r>
                      </m:e>
                    </m:acc>
                    <m:r>
                      <a:rPr lang="en-US" sz="3600" i="0">
                        <a:solidFill>
                          <a:schemeClr val="bg1">
                            <a:lumMod val="10000"/>
                          </a:schemeClr>
                        </a:solidFill>
                        <a:effectLst/>
                        <a:latin typeface="Cambria Math" panose="02040503050406030204" pitchFamily="18" charset="0"/>
                        <a:ea typeface="Times New Roman" panose="02020603050405020304" pitchFamily="18" charset="0"/>
                      </a:rPr>
                      <m:t>=</m:t>
                    </m:r>
                    <m:acc>
                      <m:accPr>
                        <m:chr m:val="̂"/>
                        <m:ctrlPr>
                          <a:rPr lang="en-US" sz="3600" i="1">
                            <a:solidFill>
                              <a:schemeClr val="bg1">
                                <a:lumMod val="10000"/>
                              </a:schemeClr>
                            </a:solidFill>
                            <a:effectLst/>
                            <a:latin typeface="Cambria Math" panose="02040503050406030204" pitchFamily="18" charset="0"/>
                            <a:ea typeface="Times New Roman" panose="02020603050405020304" pitchFamily="18" charset="0"/>
                          </a:rPr>
                        </m:ctrlPr>
                      </m:accPr>
                      <m:e>
                        <m:r>
                          <m:rPr>
                            <m:sty m:val="p"/>
                          </m:rPr>
                          <a:rPr lang="en-US" sz="3600" i="0">
                            <a:solidFill>
                              <a:schemeClr val="bg1">
                                <a:lumMod val="10000"/>
                              </a:schemeClr>
                            </a:solidFill>
                            <a:effectLst/>
                            <a:latin typeface="Cambria Math" panose="02040503050406030204" pitchFamily="18" charset="0"/>
                            <a:ea typeface="Times New Roman" panose="02020603050405020304" pitchFamily="18" charset="0"/>
                          </a:rPr>
                          <m:t>B</m:t>
                        </m:r>
                      </m:e>
                    </m:acc>
                  </m:oMath>
                </a14:m>
                <a:endParaRPr lang="en-US" sz="3600" dirty="0">
                  <a:solidFill>
                    <a:schemeClr val="bg1">
                      <a:lumMod val="10000"/>
                    </a:schemeClr>
                  </a:solidFill>
                  <a:effectLst/>
                  <a:ea typeface="Times New Roman" panose="02020603050405020304" pitchFamily="18" charset="0"/>
                </a:endParaRPr>
              </a:p>
              <a:p>
                <a:pPr marL="30480" marR="30480" algn="just">
                  <a:lnSpc>
                    <a:spcPct val="150000"/>
                  </a:lnSpc>
                  <a:spcBef>
                    <a:spcPts val="100"/>
                  </a:spcBef>
                  <a:spcAft>
                    <a:spcPts val="100"/>
                  </a:spcAft>
                </a:pPr>
                <a:r>
                  <a:rPr lang="en-US" sz="3600" dirty="0">
                    <a:solidFill>
                      <a:schemeClr val="bg1">
                        <a:lumMod val="10000"/>
                      </a:schemeClr>
                    </a:solidFill>
                    <a:effectLst/>
                    <a:ea typeface="Times New Roman" panose="02020603050405020304" pitchFamily="18" charset="0"/>
                  </a:rPr>
                  <a:t>Xét </a:t>
                </a:r>
                <a14:m>
                  <m:oMath xmlns:m="http://schemas.openxmlformats.org/officeDocument/2006/math">
                    <m:r>
                      <m:rPr>
                        <m:sty m:val="p"/>
                      </m:rPr>
                      <a:rPr lang="en-US" sz="3600" i="0">
                        <a:solidFill>
                          <a:schemeClr val="bg1">
                            <a:lumMod val="10000"/>
                          </a:schemeClr>
                        </a:solidFill>
                        <a:effectLst/>
                        <a:latin typeface="Cambria Math" panose="02040503050406030204" pitchFamily="18" charset="0"/>
                        <a:ea typeface="Times New Roman" panose="02020603050405020304" pitchFamily="18" charset="0"/>
                      </a:rPr>
                      <m:t>ΔCEB</m:t>
                    </m:r>
                  </m:oMath>
                </a14:m>
                <a:r>
                  <a:rPr lang="en-US" sz="3600" dirty="0">
                    <a:solidFill>
                      <a:schemeClr val="bg1">
                        <a:lumMod val="10000"/>
                      </a:schemeClr>
                    </a:solidFill>
                    <a:effectLst/>
                    <a:ea typeface="Times New Roman" panose="02020603050405020304" pitchFamily="18" charset="0"/>
                  </a:rPr>
                  <a:t> </a:t>
                </a:r>
                <a:r>
                  <a:rPr lang="en-US" sz="3600" dirty="0" smtClean="0">
                    <a:solidFill>
                      <a:schemeClr val="bg1">
                        <a:lumMod val="10000"/>
                      </a:schemeClr>
                    </a:solidFill>
                    <a:effectLst/>
                    <a:ea typeface="Times New Roman" panose="02020603050405020304" pitchFamily="18" charset="0"/>
                  </a:rPr>
                  <a:t>có</a:t>
                </a:r>
                <a:r>
                  <a:rPr lang="en-US" sz="3600" dirty="0">
                    <a:solidFill>
                      <a:schemeClr val="bg1">
                        <a:lumMod val="10000"/>
                      </a:schemeClr>
                    </a:solidFill>
                    <a:ea typeface="Times New Roman" panose="02020603050405020304" pitchFamily="18" charset="0"/>
                  </a:rPr>
                  <a:t> </a:t>
                </a:r>
                <a14:m>
                  <m:oMath xmlns:m="http://schemas.openxmlformats.org/officeDocument/2006/math">
                    <m:acc>
                      <m:accPr>
                        <m:chr m:val="̂"/>
                        <m:ctrlPr>
                          <a:rPr lang="en-US" sz="3600" i="1">
                            <a:solidFill>
                              <a:schemeClr val="bg1">
                                <a:lumMod val="10000"/>
                              </a:schemeClr>
                            </a:solidFill>
                            <a:effectLst/>
                            <a:latin typeface="Cambria Math" panose="02040503050406030204" pitchFamily="18" charset="0"/>
                            <a:ea typeface="Times New Roman" panose="02020603050405020304" pitchFamily="18" charset="0"/>
                          </a:rPr>
                        </m:ctrlPr>
                      </m:accPr>
                      <m:e>
                        <m:r>
                          <m:rPr>
                            <m:sty m:val="p"/>
                          </m:rPr>
                          <a:rPr lang="en-US" sz="3600" i="0">
                            <a:solidFill>
                              <a:schemeClr val="bg1">
                                <a:lumMod val="10000"/>
                              </a:schemeClr>
                            </a:solidFill>
                            <a:effectLst/>
                            <a:latin typeface="Cambria Math" panose="02040503050406030204" pitchFamily="18" charset="0"/>
                            <a:ea typeface="Times New Roman" panose="02020603050405020304" pitchFamily="18" charset="0"/>
                          </a:rPr>
                          <m:t>CEB</m:t>
                        </m:r>
                      </m:e>
                    </m:acc>
                    <m:r>
                      <a:rPr lang="en-US" sz="3600" i="0">
                        <a:solidFill>
                          <a:schemeClr val="bg1">
                            <a:lumMod val="10000"/>
                          </a:schemeClr>
                        </a:solidFill>
                        <a:effectLst/>
                        <a:latin typeface="Cambria Math" panose="02040503050406030204" pitchFamily="18" charset="0"/>
                        <a:ea typeface="Times New Roman" panose="02020603050405020304" pitchFamily="18" charset="0"/>
                      </a:rPr>
                      <m:t>=</m:t>
                    </m:r>
                    <m:acc>
                      <m:accPr>
                        <m:chr m:val="̂"/>
                        <m:ctrlPr>
                          <a:rPr lang="en-US" sz="3600" i="1">
                            <a:solidFill>
                              <a:schemeClr val="bg1">
                                <a:lumMod val="10000"/>
                              </a:schemeClr>
                            </a:solidFill>
                            <a:effectLst/>
                            <a:latin typeface="Cambria Math" panose="02040503050406030204" pitchFamily="18" charset="0"/>
                            <a:ea typeface="Times New Roman" panose="02020603050405020304" pitchFamily="18" charset="0"/>
                          </a:rPr>
                        </m:ctrlPr>
                      </m:accPr>
                      <m:e>
                        <m:r>
                          <m:rPr>
                            <m:sty m:val="p"/>
                          </m:rPr>
                          <a:rPr lang="en-US" sz="3600" i="0">
                            <a:solidFill>
                              <a:schemeClr val="bg1">
                                <a:lumMod val="10000"/>
                              </a:schemeClr>
                            </a:solidFill>
                            <a:effectLst/>
                            <a:latin typeface="Cambria Math" panose="02040503050406030204" pitchFamily="18" charset="0"/>
                            <a:ea typeface="Times New Roman" panose="02020603050405020304" pitchFamily="18" charset="0"/>
                          </a:rPr>
                          <m:t>B</m:t>
                        </m:r>
                      </m:e>
                    </m:acc>
                  </m:oMath>
                </a14:m>
                <a:r>
                  <a:rPr lang="en-US" sz="3600" dirty="0">
                    <a:solidFill>
                      <a:schemeClr val="bg1">
                        <a:lumMod val="10000"/>
                      </a:schemeClr>
                    </a:solidFill>
                    <a:effectLst/>
                    <a:ea typeface="Times New Roman" panose="02020603050405020304" pitchFamily="18" charset="0"/>
                  </a:rPr>
                  <a:t> nên là tam giác cân tại C.</a:t>
                </a:r>
              </a:p>
              <a:p>
                <a:pPr marL="30480" marR="30480" algn="just">
                  <a:lnSpc>
                    <a:spcPct val="150000"/>
                  </a:lnSpc>
                  <a:spcBef>
                    <a:spcPts val="100"/>
                  </a:spcBef>
                  <a:spcAft>
                    <a:spcPts val="100"/>
                  </a:spcAft>
                </a:pPr>
                <a:r>
                  <a:rPr lang="en-US" sz="3600" dirty="0" smtClean="0">
                    <a:solidFill>
                      <a:schemeClr val="bg1">
                        <a:lumMod val="10000"/>
                      </a:schemeClr>
                    </a:solidFill>
                    <a:effectLst/>
                    <a:ea typeface="Times New Roman" panose="02020603050405020304" pitchFamily="18" charset="0"/>
                  </a:rPr>
                  <a:t>Do </a:t>
                </a:r>
                <a14:m>
                  <m:oMath xmlns:m="http://schemas.openxmlformats.org/officeDocument/2006/math">
                    <m:r>
                      <m:rPr>
                        <m:sty m:val="p"/>
                      </m:rPr>
                      <a:rPr lang="en-US" sz="3600" i="0">
                        <a:solidFill>
                          <a:schemeClr val="bg1">
                            <a:lumMod val="10000"/>
                          </a:schemeClr>
                        </a:solidFill>
                        <a:effectLst/>
                        <a:latin typeface="Cambria Math" panose="02040503050406030204" pitchFamily="18" charset="0"/>
                        <a:ea typeface="Times New Roman" panose="02020603050405020304" pitchFamily="18" charset="0"/>
                      </a:rPr>
                      <m:t>ΔCEB</m:t>
                    </m:r>
                  </m:oMath>
                </a14:m>
                <a:r>
                  <a:rPr lang="en-US" sz="3600" dirty="0">
                    <a:solidFill>
                      <a:schemeClr val="bg1">
                        <a:lumMod val="10000"/>
                      </a:schemeClr>
                    </a:solidFill>
                    <a:effectLst/>
                    <a:ea typeface="Times New Roman" panose="02020603050405020304" pitchFamily="18" charset="0"/>
                  </a:rPr>
                  <a:t> cân tại C (cmt) nên CE = CB       (1)</a:t>
                </a:r>
              </a:p>
              <a:p>
                <a:pPr marL="30480" marR="30480" algn="just">
                  <a:lnSpc>
                    <a:spcPct val="150000"/>
                  </a:lnSpc>
                  <a:spcBef>
                    <a:spcPts val="100"/>
                  </a:spcBef>
                  <a:spcAft>
                    <a:spcPts val="100"/>
                  </a:spcAft>
                </a:pPr>
                <a:r>
                  <a:rPr lang="en-US" sz="3600" dirty="0">
                    <a:solidFill>
                      <a:schemeClr val="bg1">
                        <a:lumMod val="10000"/>
                      </a:schemeClr>
                    </a:solidFill>
                    <a:effectLst/>
                    <a:ea typeface="Times New Roman" panose="02020603050405020304" pitchFamily="18" charset="0"/>
                  </a:rPr>
                  <a:t>Xét </a:t>
                </a:r>
                <a14:m>
                  <m:oMath xmlns:m="http://schemas.openxmlformats.org/officeDocument/2006/math">
                    <m:r>
                      <m:rPr>
                        <m:sty m:val="p"/>
                      </m:rPr>
                      <a:rPr lang="en-US" sz="3600" i="0">
                        <a:solidFill>
                          <a:schemeClr val="bg1">
                            <a:lumMod val="10000"/>
                          </a:schemeClr>
                        </a:solidFill>
                        <a:effectLst/>
                        <a:latin typeface="Cambria Math" panose="02040503050406030204" pitchFamily="18" charset="0"/>
                        <a:ea typeface="Times New Roman" panose="02020603050405020304" pitchFamily="18" charset="0"/>
                      </a:rPr>
                      <m:t>ΔADE</m:t>
                    </m:r>
                  </m:oMath>
                </a14:m>
                <a:r>
                  <a:rPr lang="en-US" sz="3600" dirty="0">
                    <a:solidFill>
                      <a:schemeClr val="bg1">
                        <a:lumMod val="10000"/>
                      </a:schemeClr>
                    </a:solidFill>
                    <a:effectLst/>
                    <a:ea typeface="Times New Roman" panose="02020603050405020304" pitchFamily="18" charset="0"/>
                  </a:rPr>
                  <a:t> và </a:t>
                </a:r>
                <a14:m>
                  <m:oMath xmlns:m="http://schemas.openxmlformats.org/officeDocument/2006/math">
                    <m:r>
                      <m:rPr>
                        <m:sty m:val="p"/>
                      </m:rPr>
                      <a:rPr lang="en-US" sz="3600" i="0">
                        <a:solidFill>
                          <a:schemeClr val="bg1">
                            <a:lumMod val="10000"/>
                          </a:schemeClr>
                        </a:solidFill>
                        <a:effectLst/>
                        <a:latin typeface="Cambria Math" panose="02040503050406030204" pitchFamily="18" charset="0"/>
                        <a:ea typeface="Times New Roman" panose="02020603050405020304" pitchFamily="18" charset="0"/>
                      </a:rPr>
                      <m:t>ΔCED</m:t>
                    </m:r>
                  </m:oMath>
                </a14:m>
                <a:r>
                  <a:rPr lang="en-US" sz="3600" dirty="0">
                    <a:solidFill>
                      <a:schemeClr val="bg1">
                        <a:lumMod val="10000"/>
                      </a:schemeClr>
                    </a:solidFill>
                    <a:effectLst/>
                    <a:ea typeface="Times New Roman" panose="02020603050405020304" pitchFamily="18" charset="0"/>
                  </a:rPr>
                  <a:t> có:</a:t>
                </a:r>
              </a:p>
              <a:p>
                <a:pPr marL="30480" marR="30480" algn="just">
                  <a:lnSpc>
                    <a:spcPct val="150000"/>
                  </a:lnSpc>
                  <a:spcBef>
                    <a:spcPts val="100"/>
                  </a:spcBef>
                  <a:spcAft>
                    <a:spcPts val="100"/>
                  </a:spcAft>
                </a:pPr>
                <a14:m>
                  <m:oMath xmlns:m="http://schemas.openxmlformats.org/officeDocument/2006/math">
                    <m:acc>
                      <m:accPr>
                        <m:chr m:val="̂"/>
                        <m:ctrlPr>
                          <a:rPr lang="en-US" sz="3600" i="1">
                            <a:solidFill>
                              <a:schemeClr val="bg1">
                                <a:lumMod val="10000"/>
                              </a:schemeClr>
                            </a:solidFill>
                            <a:effectLst/>
                            <a:latin typeface="Cambria Math" panose="02040503050406030204" pitchFamily="18" charset="0"/>
                            <a:ea typeface="Times New Roman" panose="02020603050405020304" pitchFamily="18" charset="0"/>
                          </a:rPr>
                        </m:ctrlPr>
                      </m:accPr>
                      <m:e>
                        <m:r>
                          <m:rPr>
                            <m:sty m:val="p"/>
                          </m:rPr>
                          <a:rPr lang="en-US" sz="3600" i="0">
                            <a:solidFill>
                              <a:schemeClr val="bg1">
                                <a:lumMod val="10000"/>
                              </a:schemeClr>
                            </a:solidFill>
                            <a:effectLst/>
                            <a:latin typeface="Cambria Math" panose="02040503050406030204" pitchFamily="18" charset="0"/>
                            <a:ea typeface="Times New Roman" panose="02020603050405020304" pitchFamily="18" charset="0"/>
                          </a:rPr>
                          <m:t>ADE</m:t>
                        </m:r>
                      </m:e>
                    </m:acc>
                    <m:r>
                      <a:rPr lang="en-US" sz="3600" i="0">
                        <a:solidFill>
                          <a:schemeClr val="bg1">
                            <a:lumMod val="10000"/>
                          </a:schemeClr>
                        </a:solidFill>
                        <a:effectLst/>
                        <a:latin typeface="Cambria Math" panose="02040503050406030204" pitchFamily="18" charset="0"/>
                        <a:ea typeface="Times New Roman" panose="02020603050405020304" pitchFamily="18" charset="0"/>
                      </a:rPr>
                      <m:t>=</m:t>
                    </m:r>
                    <m:acc>
                      <m:accPr>
                        <m:chr m:val="̂"/>
                        <m:ctrlPr>
                          <a:rPr lang="en-US" sz="3600" i="1">
                            <a:solidFill>
                              <a:schemeClr val="bg1">
                                <a:lumMod val="10000"/>
                              </a:schemeClr>
                            </a:solidFill>
                            <a:effectLst/>
                            <a:latin typeface="Cambria Math" panose="02040503050406030204" pitchFamily="18" charset="0"/>
                            <a:ea typeface="Times New Roman" panose="02020603050405020304" pitchFamily="18" charset="0"/>
                          </a:rPr>
                        </m:ctrlPr>
                      </m:accPr>
                      <m:e>
                        <m:r>
                          <m:rPr>
                            <m:sty m:val="p"/>
                          </m:rPr>
                          <a:rPr lang="en-US" sz="3600" i="0">
                            <a:solidFill>
                              <a:schemeClr val="bg1">
                                <a:lumMod val="10000"/>
                              </a:schemeClr>
                            </a:solidFill>
                            <a:effectLst/>
                            <a:latin typeface="Cambria Math" panose="02040503050406030204" pitchFamily="18" charset="0"/>
                            <a:ea typeface="Times New Roman" panose="02020603050405020304" pitchFamily="18" charset="0"/>
                          </a:rPr>
                          <m:t>CED</m:t>
                        </m:r>
                      </m:e>
                    </m:acc>
                  </m:oMath>
                </a14:m>
                <a:r>
                  <a:rPr lang="en-US" sz="3600" dirty="0">
                    <a:solidFill>
                      <a:schemeClr val="bg1">
                        <a:lumMod val="10000"/>
                      </a:schemeClr>
                    </a:solidFill>
                    <a:effectLst/>
                    <a:ea typeface="Times New Roman" panose="02020603050405020304" pitchFamily="18" charset="0"/>
                  </a:rPr>
                  <a:t> (do AD // CE</a:t>
                </a:r>
                <a:r>
                  <a:rPr lang="en-US" sz="3600" dirty="0" smtClean="0">
                    <a:solidFill>
                      <a:schemeClr val="bg1">
                        <a:lumMod val="10000"/>
                      </a:schemeClr>
                    </a:solidFill>
                    <a:effectLst/>
                    <a:ea typeface="Times New Roman" panose="02020603050405020304" pitchFamily="18" charset="0"/>
                  </a:rPr>
                  <a:t>)</a:t>
                </a:r>
                <a:endParaRPr lang="en-US" sz="3600" dirty="0">
                  <a:solidFill>
                    <a:schemeClr val="bg1">
                      <a:lumMod val="10000"/>
                    </a:schemeClr>
                  </a:solidFill>
                  <a:effectLst/>
                  <a:ea typeface="Times New Roman" panose="02020603050405020304" pitchFamily="18" charset="0"/>
                </a:endParaRPr>
              </a:p>
              <a:p>
                <a:pPr marL="30480" marR="30480" algn="just">
                  <a:lnSpc>
                    <a:spcPct val="150000"/>
                  </a:lnSpc>
                  <a:spcBef>
                    <a:spcPts val="100"/>
                  </a:spcBef>
                  <a:spcAft>
                    <a:spcPts val="100"/>
                  </a:spcAft>
                </a:pPr>
                <a:r>
                  <a:rPr lang="en-US" sz="3600" dirty="0">
                    <a:solidFill>
                      <a:schemeClr val="bg1">
                        <a:lumMod val="10000"/>
                      </a:schemeClr>
                    </a:solidFill>
                    <a:effectLst/>
                    <a:ea typeface="Times New Roman" panose="02020603050405020304" pitchFamily="18" charset="0"/>
                  </a:rPr>
                  <a:t>DE là cạnh </a:t>
                </a:r>
                <a:r>
                  <a:rPr lang="en-US" sz="3600" dirty="0" smtClean="0">
                    <a:solidFill>
                      <a:schemeClr val="bg1">
                        <a:lumMod val="10000"/>
                      </a:schemeClr>
                    </a:solidFill>
                    <a:effectLst/>
                    <a:ea typeface="Times New Roman" panose="02020603050405020304" pitchFamily="18" charset="0"/>
                  </a:rPr>
                  <a:t>chung</a:t>
                </a:r>
                <a:endParaRPr lang="en-US" sz="3600" dirty="0">
                  <a:solidFill>
                    <a:schemeClr val="bg1">
                      <a:lumMod val="10000"/>
                    </a:schemeClr>
                  </a:solidFill>
                  <a:effectLst/>
                  <a:ea typeface="Times New Roman" panose="02020603050405020304" pitchFamily="18" charset="0"/>
                </a:endParaRPr>
              </a:p>
              <a:p>
                <a:pPr marL="30480" marR="30480" algn="just">
                  <a:lnSpc>
                    <a:spcPct val="150000"/>
                  </a:lnSpc>
                  <a:spcBef>
                    <a:spcPts val="100"/>
                  </a:spcBef>
                  <a:spcAft>
                    <a:spcPts val="100"/>
                  </a:spcAft>
                </a:pPr>
                <a14:m>
                  <m:oMath xmlns:m="http://schemas.openxmlformats.org/officeDocument/2006/math">
                    <m:acc>
                      <m:accPr>
                        <m:chr m:val="̂"/>
                        <m:ctrlPr>
                          <a:rPr lang="en-US" sz="3600" i="1">
                            <a:solidFill>
                              <a:schemeClr val="bg1">
                                <a:lumMod val="10000"/>
                              </a:schemeClr>
                            </a:solidFill>
                            <a:effectLst/>
                            <a:latin typeface="Cambria Math" panose="02040503050406030204" pitchFamily="18" charset="0"/>
                            <a:ea typeface="Times New Roman" panose="02020603050405020304" pitchFamily="18" charset="0"/>
                          </a:rPr>
                        </m:ctrlPr>
                      </m:accPr>
                      <m:e>
                        <m:r>
                          <m:rPr>
                            <m:sty m:val="p"/>
                          </m:rPr>
                          <a:rPr lang="en-US" sz="3600" i="0">
                            <a:solidFill>
                              <a:schemeClr val="bg1">
                                <a:lumMod val="10000"/>
                              </a:schemeClr>
                            </a:solidFill>
                            <a:effectLst/>
                            <a:latin typeface="Cambria Math" panose="02040503050406030204" pitchFamily="18" charset="0"/>
                            <a:ea typeface="Times New Roman" panose="02020603050405020304" pitchFamily="18" charset="0"/>
                          </a:rPr>
                          <m:t>DEA</m:t>
                        </m:r>
                      </m:e>
                    </m:acc>
                    <m:r>
                      <a:rPr lang="en-US" sz="3600" i="0">
                        <a:solidFill>
                          <a:schemeClr val="bg1">
                            <a:lumMod val="10000"/>
                          </a:schemeClr>
                        </a:solidFill>
                        <a:effectLst/>
                        <a:latin typeface="Cambria Math" panose="02040503050406030204" pitchFamily="18" charset="0"/>
                        <a:ea typeface="Times New Roman" panose="02020603050405020304" pitchFamily="18" charset="0"/>
                      </a:rPr>
                      <m:t>=</m:t>
                    </m:r>
                    <m:acc>
                      <m:accPr>
                        <m:chr m:val="̂"/>
                        <m:ctrlPr>
                          <a:rPr lang="en-US" sz="3600" i="1">
                            <a:solidFill>
                              <a:schemeClr val="bg1">
                                <a:lumMod val="10000"/>
                              </a:schemeClr>
                            </a:solidFill>
                            <a:effectLst/>
                            <a:latin typeface="Cambria Math" panose="02040503050406030204" pitchFamily="18" charset="0"/>
                            <a:ea typeface="Times New Roman" panose="02020603050405020304" pitchFamily="18" charset="0"/>
                          </a:rPr>
                        </m:ctrlPr>
                      </m:accPr>
                      <m:e>
                        <m:r>
                          <m:rPr>
                            <m:sty m:val="p"/>
                          </m:rPr>
                          <a:rPr lang="en-US" sz="3600" i="0">
                            <a:solidFill>
                              <a:schemeClr val="bg1">
                                <a:lumMod val="10000"/>
                              </a:schemeClr>
                            </a:solidFill>
                            <a:effectLst/>
                            <a:latin typeface="Cambria Math" panose="02040503050406030204" pitchFamily="18" charset="0"/>
                            <a:ea typeface="Times New Roman" panose="02020603050405020304" pitchFamily="18" charset="0"/>
                          </a:rPr>
                          <m:t>ED</m:t>
                        </m:r>
                      </m:e>
                    </m:acc>
                    <m:r>
                      <m:rPr>
                        <m:sty m:val="p"/>
                      </m:rPr>
                      <a:rPr lang="en-US" sz="3600" i="0">
                        <a:solidFill>
                          <a:schemeClr val="bg1">
                            <a:lumMod val="10000"/>
                          </a:schemeClr>
                        </a:solidFill>
                        <a:effectLst/>
                        <a:latin typeface="Cambria Math" panose="02040503050406030204" pitchFamily="18" charset="0"/>
                        <a:ea typeface="Times New Roman" panose="02020603050405020304" pitchFamily="18" charset="0"/>
                      </a:rPr>
                      <m:t>C</m:t>
                    </m:r>
                  </m:oMath>
                </a14:m>
                <a:r>
                  <a:rPr lang="en-US" sz="3600" dirty="0">
                    <a:solidFill>
                      <a:schemeClr val="bg1">
                        <a:lumMod val="10000"/>
                      </a:schemeClr>
                    </a:solidFill>
                    <a:effectLst/>
                    <a:ea typeface="Times New Roman" panose="02020603050405020304" pitchFamily="18" charset="0"/>
                  </a:rPr>
                  <a:t> (do DC // AB</a:t>
                </a:r>
                <a:r>
                  <a:rPr lang="en-US" sz="3600" dirty="0" smtClean="0">
                    <a:solidFill>
                      <a:schemeClr val="bg1">
                        <a:lumMod val="10000"/>
                      </a:schemeClr>
                    </a:solidFill>
                    <a:effectLst/>
                    <a:ea typeface="Times New Roman" panose="02020603050405020304" pitchFamily="18" charset="0"/>
                  </a:rPr>
                  <a:t>)</a:t>
                </a:r>
                <a:endParaRPr lang="en-US" sz="3600" dirty="0">
                  <a:solidFill>
                    <a:schemeClr val="bg1">
                      <a:lumMod val="10000"/>
                    </a:schemeClr>
                  </a:solidFill>
                  <a:effectLst/>
                  <a:ea typeface="Times New Roman" panose="02020603050405020304" pitchFamily="18" charset="0"/>
                </a:endParaRPr>
              </a:p>
              <a:p>
                <a:pPr marL="30480" marR="30480" algn="just">
                  <a:lnSpc>
                    <a:spcPct val="150000"/>
                  </a:lnSpc>
                  <a:spcBef>
                    <a:spcPts val="100"/>
                  </a:spcBef>
                  <a:spcAft>
                    <a:spcPts val="100"/>
                  </a:spcAft>
                </a:pPr>
                <a:r>
                  <a:rPr lang="en-US" sz="3600" dirty="0" smtClean="0">
                    <a:solidFill>
                      <a:schemeClr val="bg1">
                        <a:lumMod val="10000"/>
                      </a:schemeClr>
                    </a:solidFill>
                    <a:effectLst/>
                    <a:ea typeface="Times New Roman" panose="02020603050405020304" pitchFamily="18" charset="0"/>
                  </a:rPr>
                  <a:t>Suy </a:t>
                </a:r>
                <a:r>
                  <a:rPr lang="en-US" sz="3600" dirty="0">
                    <a:solidFill>
                      <a:schemeClr val="bg1">
                        <a:lumMod val="10000"/>
                      </a:schemeClr>
                    </a:solidFill>
                    <a:effectLst/>
                    <a:ea typeface="Times New Roman" panose="02020603050405020304" pitchFamily="18" charset="0"/>
                  </a:rPr>
                  <a:t>ra </a:t>
                </a:r>
                <a14:m>
                  <m:oMath xmlns:m="http://schemas.openxmlformats.org/officeDocument/2006/math">
                    <m:r>
                      <m:rPr>
                        <m:sty m:val="p"/>
                      </m:rPr>
                      <a:rPr lang="en-US" sz="3600" i="0">
                        <a:solidFill>
                          <a:schemeClr val="bg1">
                            <a:lumMod val="10000"/>
                          </a:schemeClr>
                        </a:solidFill>
                        <a:effectLst/>
                        <a:latin typeface="Cambria Math" panose="02040503050406030204" pitchFamily="18" charset="0"/>
                        <a:ea typeface="Times New Roman" panose="02020603050405020304" pitchFamily="18" charset="0"/>
                      </a:rPr>
                      <m:t>AD</m:t>
                    </m:r>
                    <m:r>
                      <a:rPr lang="en-US" sz="3600" i="0">
                        <a:solidFill>
                          <a:schemeClr val="bg1">
                            <a:lumMod val="10000"/>
                          </a:schemeClr>
                        </a:solidFill>
                        <a:effectLst/>
                        <a:latin typeface="Cambria Math" panose="02040503050406030204" pitchFamily="18" charset="0"/>
                        <a:ea typeface="Times New Roman" panose="02020603050405020304" pitchFamily="18" charset="0"/>
                      </a:rPr>
                      <m:t>=</m:t>
                    </m:r>
                    <m:r>
                      <m:rPr>
                        <m:sty m:val="p"/>
                      </m:rPr>
                      <a:rPr lang="en-US" sz="3600" i="0">
                        <a:solidFill>
                          <a:schemeClr val="bg1">
                            <a:lumMod val="10000"/>
                          </a:schemeClr>
                        </a:solidFill>
                        <a:effectLst/>
                        <a:latin typeface="Cambria Math" panose="02040503050406030204" pitchFamily="18" charset="0"/>
                        <a:ea typeface="Times New Roman" panose="02020603050405020304" pitchFamily="18" charset="0"/>
                      </a:rPr>
                      <m:t>CE</m:t>
                    </m:r>
                  </m:oMath>
                </a14:m>
                <a:r>
                  <a:rPr lang="en-US" sz="3600" dirty="0">
                    <a:solidFill>
                      <a:schemeClr val="bg1">
                        <a:lumMod val="10000"/>
                      </a:schemeClr>
                    </a:solidFill>
                    <a:effectLst/>
                    <a:ea typeface="Times New Roman" panose="02020603050405020304" pitchFamily="18" charset="0"/>
                  </a:rPr>
                  <a:t> (hai cạnh tương ứng)        (2)</a:t>
                </a:r>
              </a:p>
              <a:p>
                <a:pPr marL="30480" marR="30480" algn="just">
                  <a:lnSpc>
                    <a:spcPct val="150000"/>
                  </a:lnSpc>
                  <a:spcBef>
                    <a:spcPts val="100"/>
                  </a:spcBef>
                  <a:spcAft>
                    <a:spcPts val="100"/>
                  </a:spcAft>
                </a:pPr>
                <a:r>
                  <a:rPr lang="en-US" sz="3600" dirty="0">
                    <a:solidFill>
                      <a:schemeClr val="bg1">
                        <a:lumMod val="10000"/>
                      </a:schemeClr>
                    </a:solidFill>
                    <a:effectLst/>
                    <a:ea typeface="Times New Roman" panose="02020603050405020304" pitchFamily="18" charset="0"/>
                  </a:rPr>
                  <a:t>Từ (1) và (2) ta có </a:t>
                </a:r>
                <a14:m>
                  <m:oMath xmlns:m="http://schemas.openxmlformats.org/officeDocument/2006/math">
                    <m:r>
                      <m:rPr>
                        <m:sty m:val="p"/>
                      </m:rPr>
                      <a:rPr lang="en-US" sz="3600" i="0">
                        <a:solidFill>
                          <a:schemeClr val="bg1">
                            <a:lumMod val="10000"/>
                          </a:schemeClr>
                        </a:solidFill>
                        <a:effectLst/>
                        <a:latin typeface="Cambria Math" panose="02040503050406030204" pitchFamily="18" charset="0"/>
                        <a:ea typeface="Times New Roman" panose="02020603050405020304" pitchFamily="18" charset="0"/>
                      </a:rPr>
                      <m:t>AD</m:t>
                    </m:r>
                    <m:r>
                      <a:rPr lang="en-US" sz="3600" i="0">
                        <a:solidFill>
                          <a:schemeClr val="bg1">
                            <a:lumMod val="10000"/>
                          </a:schemeClr>
                        </a:solidFill>
                        <a:effectLst/>
                        <a:latin typeface="Cambria Math" panose="02040503050406030204" pitchFamily="18" charset="0"/>
                        <a:ea typeface="Times New Roman" panose="02020603050405020304" pitchFamily="18" charset="0"/>
                      </a:rPr>
                      <m:t>=</m:t>
                    </m:r>
                    <m:r>
                      <m:rPr>
                        <m:sty m:val="p"/>
                      </m:rPr>
                      <a:rPr lang="en-US" sz="3600" i="0">
                        <a:solidFill>
                          <a:schemeClr val="bg1">
                            <a:lumMod val="10000"/>
                          </a:schemeClr>
                        </a:solidFill>
                        <a:effectLst/>
                        <a:latin typeface="Cambria Math" panose="02040503050406030204" pitchFamily="18" charset="0"/>
                        <a:ea typeface="Times New Roman" panose="02020603050405020304" pitchFamily="18" charset="0"/>
                      </a:rPr>
                      <m:t>BC</m:t>
                    </m:r>
                  </m:oMath>
                </a14:m>
                <a:r>
                  <a:rPr lang="en-US" sz="3600" dirty="0" smtClean="0">
                    <a:solidFill>
                      <a:schemeClr val="bg1">
                        <a:lumMod val="10000"/>
                      </a:schemeClr>
                    </a:solidFill>
                    <a:effectLst/>
                    <a:ea typeface="Times New Roman" panose="02020603050405020304" pitchFamily="18" charset="0"/>
                  </a:rPr>
                  <a:t>.</a:t>
                </a:r>
                <a:endParaRPr lang="en-US" sz="3600" dirty="0">
                  <a:solidFill>
                    <a:schemeClr val="bg1">
                      <a:lumMod val="10000"/>
                    </a:schemeClr>
                  </a:solidFill>
                  <a:effectLst/>
                  <a:ea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5486400" y="1409700"/>
                <a:ext cx="12115800" cy="8772530"/>
              </a:xfrm>
              <a:prstGeom prst="rect">
                <a:avLst/>
              </a:prstGeom>
              <a:blipFill rotWithShape="0">
                <a:blip r:embed="rId11"/>
                <a:stretch>
                  <a:fillRect l="-1258" b="-486"/>
                </a:stretch>
              </a:blipFill>
            </p:spPr>
            <p:txBody>
              <a:bodyPr/>
              <a:lstStyle/>
              <a:p>
                <a:r>
                  <a:rPr lang="en-US">
                    <a:noFill/>
                  </a:rPr>
                  <a:t> </a:t>
                </a:r>
              </a:p>
            </p:txBody>
          </p:sp>
        </mc:Fallback>
      </mc:AlternateContent>
      <p:pic>
        <p:nvPicPr>
          <p:cNvPr id="8" name="Picture 7"/>
          <p:cNvPicPr>
            <a:picLocks noChangeAspect="1"/>
          </p:cNvPicPr>
          <p:nvPr/>
        </p:nvPicPr>
        <p:blipFill>
          <a:blip r:embed="rId12"/>
          <a:stretch>
            <a:fillRect/>
          </a:stretch>
        </p:blipFill>
        <p:spPr>
          <a:xfrm>
            <a:off x="420312" y="1866900"/>
            <a:ext cx="4380288" cy="3798098"/>
          </a:xfrm>
          <a:prstGeom prst="rect">
            <a:avLst/>
          </a:prstGeom>
        </p:spPr>
      </p:pic>
      <p:sp>
        <p:nvSpPr>
          <p:cNvPr id="9" name="Right Brace 8"/>
          <p:cNvSpPr/>
          <p:nvPr/>
        </p:nvSpPr>
        <p:spPr>
          <a:xfrm>
            <a:off x="10934700" y="6007534"/>
            <a:ext cx="609600" cy="2209800"/>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1" name="Rectangle 10"/>
              <p:cNvSpPr/>
              <p:nvPr/>
            </p:nvSpPr>
            <p:spPr>
              <a:xfrm>
                <a:off x="11662169" y="6570197"/>
                <a:ext cx="5053628" cy="923330"/>
              </a:xfrm>
              <a:prstGeom prst="rect">
                <a:avLst/>
              </a:prstGeom>
            </p:spPr>
            <p:txBody>
              <a:bodyPr wrap="none">
                <a:spAutoFit/>
              </a:bodyPr>
              <a:lstStyle/>
              <a:p>
                <a:pPr marL="30480" marR="30480" lvl="0" algn="just">
                  <a:lnSpc>
                    <a:spcPct val="150000"/>
                  </a:lnSpc>
                  <a:spcBef>
                    <a:spcPts val="100"/>
                  </a:spcBef>
                  <a:spcAft>
                    <a:spcPts val="100"/>
                  </a:spcAft>
                </a:pPr>
                <a14:m>
                  <m:oMath xmlns:m="http://schemas.openxmlformats.org/officeDocument/2006/math">
                    <m:r>
                      <a:rPr lang="en-US" sz="3600">
                        <a:solidFill>
                          <a:srgbClr val="F3F3F3">
                            <a:lumMod val="10000"/>
                          </a:srgbClr>
                        </a:solidFill>
                        <a:latin typeface="Cambria Math" panose="02040503050406030204" pitchFamily="18" charset="0"/>
                        <a:ea typeface="Times New Roman" panose="02020603050405020304" pitchFamily="18" charset="0"/>
                      </a:rPr>
                      <m:t>⇒</m:t>
                    </m:r>
                    <m:r>
                      <m:rPr>
                        <m:sty m:val="p"/>
                      </m:rPr>
                      <a:rPr lang="en-US" sz="3600">
                        <a:solidFill>
                          <a:srgbClr val="F3F3F3">
                            <a:lumMod val="10000"/>
                          </a:srgbClr>
                        </a:solidFill>
                        <a:latin typeface="Cambria Math" panose="02040503050406030204" pitchFamily="18" charset="0"/>
                        <a:ea typeface="Times New Roman" panose="02020603050405020304" pitchFamily="18" charset="0"/>
                      </a:rPr>
                      <m:t>ΔADE</m:t>
                    </m:r>
                    <m:r>
                      <a:rPr lang="en-US" sz="3600">
                        <a:solidFill>
                          <a:srgbClr val="F3F3F3">
                            <a:lumMod val="10000"/>
                          </a:srgbClr>
                        </a:solidFill>
                        <a:latin typeface="Cambria Math" panose="02040503050406030204" pitchFamily="18" charset="0"/>
                        <a:ea typeface="Times New Roman" panose="02020603050405020304" pitchFamily="18" charset="0"/>
                      </a:rPr>
                      <m:t>=</m:t>
                    </m:r>
                    <m:r>
                      <m:rPr>
                        <m:sty m:val="p"/>
                      </m:rPr>
                      <a:rPr lang="en-US" sz="3600">
                        <a:solidFill>
                          <a:srgbClr val="F3F3F3">
                            <a:lumMod val="10000"/>
                          </a:srgbClr>
                        </a:solidFill>
                        <a:latin typeface="Cambria Math" panose="02040503050406030204" pitchFamily="18" charset="0"/>
                        <a:ea typeface="Times New Roman" panose="02020603050405020304" pitchFamily="18" charset="0"/>
                      </a:rPr>
                      <m:t>ΔCED</m:t>
                    </m:r>
                  </m:oMath>
                </a14:m>
                <a:r>
                  <a:rPr lang="en-US" sz="3600" dirty="0">
                    <a:solidFill>
                      <a:srgbClr val="F3F3F3">
                        <a:lumMod val="10000"/>
                      </a:srgbClr>
                    </a:solidFill>
                    <a:ea typeface="Times New Roman" panose="02020603050405020304" pitchFamily="18" charset="0"/>
                  </a:rPr>
                  <a:t> (g.c.g)</a:t>
                </a:r>
              </a:p>
            </p:txBody>
          </p:sp>
        </mc:Choice>
        <mc:Fallback xmlns="">
          <p:sp>
            <p:nvSpPr>
              <p:cNvPr id="11" name="Rectangle 10"/>
              <p:cNvSpPr>
                <a:spLocks noRot="1" noChangeAspect="1" noMove="1" noResize="1" noEditPoints="1" noAdjustHandles="1" noChangeArrowheads="1" noChangeShapeType="1" noTextEdit="1"/>
              </p:cNvSpPr>
              <p:nvPr/>
            </p:nvSpPr>
            <p:spPr>
              <a:xfrm>
                <a:off x="11662169" y="6570197"/>
                <a:ext cx="5053628" cy="923330"/>
              </a:xfrm>
              <a:prstGeom prst="rect">
                <a:avLst/>
              </a:prstGeom>
              <a:blipFill rotWithShape="0">
                <a:blip r:embed="rId13"/>
                <a:stretch>
                  <a:fillRect r="-2413" b="-13245"/>
                </a:stretch>
              </a:blipFill>
            </p:spPr>
            <p:txBody>
              <a:bodyPr/>
              <a:lstStyle/>
              <a:p>
                <a:r>
                  <a:rPr lang="en-US">
                    <a:noFill/>
                  </a:rPr>
                  <a:t> </a:t>
                </a:r>
              </a:p>
            </p:txBody>
          </p:sp>
        </mc:Fallback>
      </mc:AlternateContent>
    </p:spTree>
    <p:extLst>
      <p:ext uri="{BB962C8B-B14F-4D97-AF65-F5344CB8AC3E}">
        <p14:creationId xmlns:p14="http://schemas.microsoft.com/office/powerpoint/2010/main" val="15764388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22" dur="500"/>
                                        <p:tgtEl>
                                          <p:spTgt spid="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fade">
                                      <p:cBhvr>
                                        <p:cTn id="27" dur="500"/>
                                        <p:tgtEl>
                                          <p:spTgt spid="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
                                            <p:txEl>
                                              <p:pRg st="3" end="3"/>
                                            </p:txEl>
                                          </p:spTgt>
                                        </p:tgtEl>
                                        <p:attrNameLst>
                                          <p:attrName>style.visibility</p:attrName>
                                        </p:attrNameLst>
                                      </p:cBhvr>
                                      <p:to>
                                        <p:strVal val="visible"/>
                                      </p:to>
                                    </p:set>
                                    <p:animEffect transition="in" filter="wipe(down)">
                                      <p:cBhvr>
                                        <p:cTn id="32" dur="500"/>
                                        <p:tgtEl>
                                          <p:spTgt spid="2">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animEffect transition="in" filter="fade">
                                      <p:cBhvr>
                                        <p:cTn id="37" dur="500"/>
                                        <p:tgtEl>
                                          <p:spTgt spid="2">
                                            <p:txEl>
                                              <p:pRg st="4" end="4"/>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2">
                                            <p:txEl>
                                              <p:pRg st="5" end="5"/>
                                            </p:txEl>
                                          </p:spTgt>
                                        </p:tgtEl>
                                        <p:attrNameLst>
                                          <p:attrName>style.visibility</p:attrName>
                                        </p:attrNameLst>
                                      </p:cBhvr>
                                      <p:to>
                                        <p:strVal val="visible"/>
                                      </p:to>
                                    </p:set>
                                    <p:animEffect transition="in" filter="fade">
                                      <p:cBhvr>
                                        <p:cTn id="40" dur="500"/>
                                        <p:tgtEl>
                                          <p:spTgt spid="2">
                                            <p:txEl>
                                              <p:pRg st="5" end="5"/>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2">
                                            <p:txEl>
                                              <p:pRg st="6" end="6"/>
                                            </p:txEl>
                                          </p:spTgt>
                                        </p:tgtEl>
                                        <p:attrNameLst>
                                          <p:attrName>style.visibility</p:attrName>
                                        </p:attrNameLst>
                                      </p:cBhvr>
                                      <p:to>
                                        <p:strVal val="visible"/>
                                      </p:to>
                                    </p:set>
                                    <p:animEffect transition="in" filter="fade">
                                      <p:cBhvr>
                                        <p:cTn id="43" dur="500"/>
                                        <p:tgtEl>
                                          <p:spTgt spid="2">
                                            <p:txEl>
                                              <p:pRg st="6" end="6"/>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2">
                                            <p:txEl>
                                              <p:pRg st="7" end="7"/>
                                            </p:txEl>
                                          </p:spTgt>
                                        </p:tgtEl>
                                        <p:attrNameLst>
                                          <p:attrName>style.visibility</p:attrName>
                                        </p:attrNameLst>
                                      </p:cBhvr>
                                      <p:to>
                                        <p:strVal val="visible"/>
                                      </p:to>
                                    </p:set>
                                    <p:animEffect transition="in" filter="fade">
                                      <p:cBhvr>
                                        <p:cTn id="46" dur="500"/>
                                        <p:tgtEl>
                                          <p:spTgt spid="2">
                                            <p:txEl>
                                              <p:pRg st="7" end="7"/>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wipe(down)">
                                      <p:cBhvr>
                                        <p:cTn id="51" dur="500"/>
                                        <p:tgtEl>
                                          <p:spTgt spid="9"/>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wipe(down)">
                                      <p:cBhvr>
                                        <p:cTn id="54" dur="500"/>
                                        <p:tgtEl>
                                          <p:spTgt spid="1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2">
                                            <p:txEl>
                                              <p:pRg st="8" end="8"/>
                                            </p:txEl>
                                          </p:spTgt>
                                        </p:tgtEl>
                                        <p:attrNameLst>
                                          <p:attrName>style.visibility</p:attrName>
                                        </p:attrNameLst>
                                      </p:cBhvr>
                                      <p:to>
                                        <p:strVal val="visible"/>
                                      </p:to>
                                    </p:set>
                                    <p:animEffect transition="in" filter="wipe(left)">
                                      <p:cBhvr>
                                        <p:cTn id="59" dur="500"/>
                                        <p:tgtEl>
                                          <p:spTgt spid="2">
                                            <p:txEl>
                                              <p:pRg st="8" end="8"/>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2">
                                            <p:txEl>
                                              <p:pRg st="9" end="9"/>
                                            </p:txEl>
                                          </p:spTgt>
                                        </p:tgtEl>
                                        <p:attrNameLst>
                                          <p:attrName>style.visibility</p:attrName>
                                        </p:attrNameLst>
                                      </p:cBhvr>
                                      <p:to>
                                        <p:strVal val="visible"/>
                                      </p:to>
                                    </p:set>
                                    <p:animEffect transition="in" filter="fade">
                                      <p:cBhvr>
                                        <p:cTn id="64"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23"/>
        <p:cNvGrpSpPr/>
        <p:nvPr/>
      </p:nvGrpSpPr>
      <p:grpSpPr>
        <a:xfrm>
          <a:off x="0" y="0"/>
          <a:ext cx="0" cy="0"/>
          <a:chOff x="0" y="0"/>
          <a:chExt cx="0" cy="0"/>
        </a:xfrm>
      </p:grpSpPr>
      <p:sp>
        <p:nvSpPr>
          <p:cNvPr id="2140" name="Google Shape;2140;p35"/>
          <p:cNvSpPr/>
          <p:nvPr/>
        </p:nvSpPr>
        <p:spPr>
          <a:xfrm flipH="1">
            <a:off x="17166942" y="714222"/>
            <a:ext cx="859800" cy="836400"/>
          </a:xfrm>
          <a:prstGeom prst="star4">
            <a:avLst>
              <a:gd name="adj" fmla="val 12500"/>
            </a:avLst>
          </a:prstGeom>
          <a:solidFill>
            <a:schemeClr val="lt1"/>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 name="Rectangle 2"/>
          <p:cNvSpPr/>
          <p:nvPr/>
        </p:nvSpPr>
        <p:spPr>
          <a:xfrm>
            <a:off x="230522" y="230523"/>
            <a:ext cx="17796220" cy="980482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buClr>
                <a:srgbClr val="000000"/>
              </a:buClr>
              <a:buFont typeface="Arial"/>
              <a:buNone/>
            </a:pPr>
            <a:endParaRPr lang="en-US" sz="2800" kern="0" dirty="0">
              <a:solidFill>
                <a:srgbClr val="434343"/>
              </a:solidFill>
              <a:sym typeface="Arial"/>
            </a:endParaRPr>
          </a:p>
        </p:txBody>
      </p:sp>
      <p:sp>
        <p:nvSpPr>
          <p:cNvPr id="24" name="Google Shape;596;p37"/>
          <p:cNvSpPr txBox="1">
            <a:spLocks/>
          </p:cNvSpPr>
          <p:nvPr/>
        </p:nvSpPr>
        <p:spPr>
          <a:xfrm>
            <a:off x="6370320" y="571500"/>
            <a:ext cx="5593080" cy="12690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Autour One"/>
              <a:buNone/>
              <a:defRPr sz="3000" b="1" i="0" u="none" strike="noStrike" cap="none">
                <a:solidFill>
                  <a:schemeClr val="dk1"/>
                </a:solidFill>
                <a:latin typeface="Autour One"/>
                <a:ea typeface="Autour One"/>
                <a:cs typeface="Autour One"/>
                <a:sym typeface="Autour One"/>
              </a:defRPr>
            </a:lvl1pPr>
            <a:lvl2pPr marR="0" lvl="1" algn="ctr" rtl="0">
              <a:lnSpc>
                <a:spcPct val="100000"/>
              </a:lnSpc>
              <a:spcBef>
                <a:spcPts val="0"/>
              </a:spcBef>
              <a:spcAft>
                <a:spcPts val="0"/>
              </a:spcAft>
              <a:buClr>
                <a:schemeClr val="dk1"/>
              </a:buClr>
              <a:buSzPts val="3000"/>
              <a:buFont typeface="Autour One"/>
              <a:buNone/>
              <a:defRPr sz="3000" b="1" i="0" u="none" strike="noStrike" cap="none">
                <a:solidFill>
                  <a:schemeClr val="dk1"/>
                </a:solidFill>
                <a:latin typeface="Autour One"/>
                <a:ea typeface="Autour One"/>
                <a:cs typeface="Autour One"/>
                <a:sym typeface="Autour One"/>
              </a:defRPr>
            </a:lvl2pPr>
            <a:lvl3pPr marR="0" lvl="2" algn="ctr" rtl="0">
              <a:lnSpc>
                <a:spcPct val="100000"/>
              </a:lnSpc>
              <a:spcBef>
                <a:spcPts val="0"/>
              </a:spcBef>
              <a:spcAft>
                <a:spcPts val="0"/>
              </a:spcAft>
              <a:buClr>
                <a:schemeClr val="dk1"/>
              </a:buClr>
              <a:buSzPts val="3000"/>
              <a:buFont typeface="Autour One"/>
              <a:buNone/>
              <a:defRPr sz="3000" b="1" i="0" u="none" strike="noStrike" cap="none">
                <a:solidFill>
                  <a:schemeClr val="dk1"/>
                </a:solidFill>
                <a:latin typeface="Autour One"/>
                <a:ea typeface="Autour One"/>
                <a:cs typeface="Autour One"/>
                <a:sym typeface="Autour One"/>
              </a:defRPr>
            </a:lvl3pPr>
            <a:lvl4pPr marR="0" lvl="3" algn="ctr" rtl="0">
              <a:lnSpc>
                <a:spcPct val="100000"/>
              </a:lnSpc>
              <a:spcBef>
                <a:spcPts val="0"/>
              </a:spcBef>
              <a:spcAft>
                <a:spcPts val="0"/>
              </a:spcAft>
              <a:buClr>
                <a:schemeClr val="dk1"/>
              </a:buClr>
              <a:buSzPts val="3000"/>
              <a:buFont typeface="Autour One"/>
              <a:buNone/>
              <a:defRPr sz="3000" b="1" i="0" u="none" strike="noStrike" cap="none">
                <a:solidFill>
                  <a:schemeClr val="dk1"/>
                </a:solidFill>
                <a:latin typeface="Autour One"/>
                <a:ea typeface="Autour One"/>
                <a:cs typeface="Autour One"/>
                <a:sym typeface="Autour One"/>
              </a:defRPr>
            </a:lvl4pPr>
            <a:lvl5pPr marR="0" lvl="4" algn="ctr" rtl="0">
              <a:lnSpc>
                <a:spcPct val="100000"/>
              </a:lnSpc>
              <a:spcBef>
                <a:spcPts val="0"/>
              </a:spcBef>
              <a:spcAft>
                <a:spcPts val="0"/>
              </a:spcAft>
              <a:buClr>
                <a:schemeClr val="dk1"/>
              </a:buClr>
              <a:buSzPts val="3000"/>
              <a:buFont typeface="Autour One"/>
              <a:buNone/>
              <a:defRPr sz="3000" b="1" i="0" u="none" strike="noStrike" cap="none">
                <a:solidFill>
                  <a:schemeClr val="dk1"/>
                </a:solidFill>
                <a:latin typeface="Autour One"/>
                <a:ea typeface="Autour One"/>
                <a:cs typeface="Autour One"/>
                <a:sym typeface="Autour One"/>
              </a:defRPr>
            </a:lvl5pPr>
            <a:lvl6pPr marR="0" lvl="5" algn="ctr" rtl="0">
              <a:lnSpc>
                <a:spcPct val="100000"/>
              </a:lnSpc>
              <a:spcBef>
                <a:spcPts val="0"/>
              </a:spcBef>
              <a:spcAft>
                <a:spcPts val="0"/>
              </a:spcAft>
              <a:buClr>
                <a:schemeClr val="dk1"/>
              </a:buClr>
              <a:buSzPts val="3000"/>
              <a:buFont typeface="Autour One"/>
              <a:buNone/>
              <a:defRPr sz="3000" b="1" i="0" u="none" strike="noStrike" cap="none">
                <a:solidFill>
                  <a:schemeClr val="dk1"/>
                </a:solidFill>
                <a:latin typeface="Autour One"/>
                <a:ea typeface="Autour One"/>
                <a:cs typeface="Autour One"/>
                <a:sym typeface="Autour One"/>
              </a:defRPr>
            </a:lvl6pPr>
            <a:lvl7pPr marR="0" lvl="6" algn="ctr" rtl="0">
              <a:lnSpc>
                <a:spcPct val="100000"/>
              </a:lnSpc>
              <a:spcBef>
                <a:spcPts val="0"/>
              </a:spcBef>
              <a:spcAft>
                <a:spcPts val="0"/>
              </a:spcAft>
              <a:buClr>
                <a:schemeClr val="dk1"/>
              </a:buClr>
              <a:buSzPts val="3000"/>
              <a:buFont typeface="Autour One"/>
              <a:buNone/>
              <a:defRPr sz="3000" b="1" i="0" u="none" strike="noStrike" cap="none">
                <a:solidFill>
                  <a:schemeClr val="dk1"/>
                </a:solidFill>
                <a:latin typeface="Autour One"/>
                <a:ea typeface="Autour One"/>
                <a:cs typeface="Autour One"/>
                <a:sym typeface="Autour One"/>
              </a:defRPr>
            </a:lvl7pPr>
            <a:lvl8pPr marR="0" lvl="7" algn="ctr" rtl="0">
              <a:lnSpc>
                <a:spcPct val="100000"/>
              </a:lnSpc>
              <a:spcBef>
                <a:spcPts val="0"/>
              </a:spcBef>
              <a:spcAft>
                <a:spcPts val="0"/>
              </a:spcAft>
              <a:buClr>
                <a:schemeClr val="dk1"/>
              </a:buClr>
              <a:buSzPts val="3000"/>
              <a:buFont typeface="Autour One"/>
              <a:buNone/>
              <a:defRPr sz="3000" b="1" i="0" u="none" strike="noStrike" cap="none">
                <a:solidFill>
                  <a:schemeClr val="dk1"/>
                </a:solidFill>
                <a:latin typeface="Autour One"/>
                <a:ea typeface="Autour One"/>
                <a:cs typeface="Autour One"/>
                <a:sym typeface="Autour One"/>
              </a:defRPr>
            </a:lvl8pPr>
            <a:lvl9pPr marR="0" lvl="8" algn="ctr" rtl="0">
              <a:lnSpc>
                <a:spcPct val="100000"/>
              </a:lnSpc>
              <a:spcBef>
                <a:spcPts val="0"/>
              </a:spcBef>
              <a:spcAft>
                <a:spcPts val="0"/>
              </a:spcAft>
              <a:buClr>
                <a:schemeClr val="dk1"/>
              </a:buClr>
              <a:buSzPts val="3000"/>
              <a:buFont typeface="Autour One"/>
              <a:buNone/>
              <a:defRPr sz="3000" b="1" i="0" u="none" strike="noStrike" cap="none">
                <a:solidFill>
                  <a:schemeClr val="dk1"/>
                </a:solidFill>
                <a:latin typeface="Autour One"/>
                <a:ea typeface="Autour One"/>
                <a:cs typeface="Autour One"/>
                <a:sym typeface="Autour One"/>
              </a:defRPr>
            </a:lvl9pPr>
          </a:lstStyle>
          <a:p>
            <a:pPr>
              <a:buClr>
                <a:srgbClr val="305347"/>
              </a:buClr>
              <a:defRPr/>
            </a:pPr>
            <a:r>
              <a:rPr lang="en-US" sz="6000" kern="0" dirty="0">
                <a:solidFill>
                  <a:srgbClr val="FF0000"/>
                </a:solidFill>
                <a:latin typeface="Arial"/>
              </a:rPr>
              <a:t>KHỞI ĐỘNG</a:t>
            </a:r>
          </a:p>
        </p:txBody>
      </p:sp>
      <p:sp>
        <p:nvSpPr>
          <p:cNvPr id="26" name="Action Button: Help 25">
            <a:hlinkClick r:id="" action="ppaction://noaction" highlightClick="1"/>
          </p:cNvPr>
          <p:cNvSpPr/>
          <p:nvPr/>
        </p:nvSpPr>
        <p:spPr>
          <a:xfrm>
            <a:off x="744426" y="653977"/>
            <a:ext cx="914400" cy="838200"/>
          </a:xfrm>
          <a:prstGeom prst="actionButtonHelp">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buClr>
                <a:srgbClr val="000000"/>
              </a:buClr>
              <a:buFont typeface="Arial"/>
              <a:buNone/>
            </a:pPr>
            <a:endParaRPr lang="en-US" sz="2800" kern="0" dirty="0">
              <a:solidFill>
                <a:srgbClr val="F3F3F3"/>
              </a:solidFill>
              <a:sym typeface="Arial"/>
            </a:endParaRPr>
          </a:p>
        </p:txBody>
      </p:sp>
      <p:sp>
        <p:nvSpPr>
          <p:cNvPr id="17" name="Google Shape;2186;p36"/>
          <p:cNvSpPr/>
          <p:nvPr/>
        </p:nvSpPr>
        <p:spPr>
          <a:xfrm>
            <a:off x="16584472" y="662011"/>
            <a:ext cx="1017728" cy="835978"/>
          </a:xfrm>
          <a:prstGeom prst="star4">
            <a:avLst>
              <a:gd name="adj" fmla="val 12500"/>
            </a:avLst>
          </a:prstGeom>
          <a:solidFill>
            <a:schemeClr val="accent1"/>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pic>
        <p:nvPicPr>
          <p:cNvPr id="19" name="Picture 9"/>
          <p:cNvPicPr>
            <a:picLocks noChangeAspect="1"/>
          </p:cNvPicPr>
          <p:nvPr/>
        </p:nvPicPr>
        <p:blipFill>
          <a:blip r:embed="rId3">
            <a:alphaModFix amt="50000"/>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875647" flipH="1">
            <a:off x="-73942" y="7680449"/>
            <a:ext cx="2281482" cy="2261519"/>
          </a:xfrm>
          <a:prstGeom prst="rect">
            <a:avLst/>
          </a:prstGeom>
        </p:spPr>
      </p:pic>
      <p:sp>
        <p:nvSpPr>
          <p:cNvPr id="6" name="Rectangle 5"/>
          <p:cNvSpPr/>
          <p:nvPr/>
        </p:nvSpPr>
        <p:spPr>
          <a:xfrm>
            <a:off x="990608" y="1827654"/>
            <a:ext cx="16276048" cy="2762936"/>
          </a:xfrm>
          <a:prstGeom prst="rect">
            <a:avLst/>
          </a:prstGeom>
        </p:spPr>
        <p:txBody>
          <a:bodyPr wrap="square">
            <a:spAutoFit/>
          </a:bodyPr>
          <a:lstStyle/>
          <a:p>
            <a:pPr algn="just">
              <a:lnSpc>
                <a:spcPct val="150000"/>
              </a:lnSpc>
            </a:pPr>
            <a:r>
              <a:rPr lang="vi-VN" sz="4000" dirty="0">
                <a:ea typeface="Calibri" panose="020F0502020204030204" pitchFamily="34" charset="0"/>
                <a:cs typeface="Times New Roman" panose="02020603050405020304" pitchFamily="18" charset="0"/>
              </a:rPr>
              <a:t>Mái ngói của trụ sở Uỷ ban nhân dân Thành phố Hồ Chí Minh có hình dạng một tứ giác ABCD. Nêu nhận xét của em về hai cạnh AB và CD của tứ giác này.</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p:cNvPicPr>
            <a:picLocks noChangeAspect="1"/>
          </p:cNvPicPr>
          <p:nvPr/>
        </p:nvPicPr>
        <p:blipFill>
          <a:blip r:embed="rId14"/>
          <a:stretch>
            <a:fillRect/>
          </a:stretch>
        </p:blipFill>
        <p:spPr>
          <a:xfrm>
            <a:off x="5029200" y="4838700"/>
            <a:ext cx="8187690" cy="5057103"/>
          </a:xfrm>
          <a:prstGeom prst="rect">
            <a:avLst/>
          </a:prstGeom>
        </p:spPr>
      </p:pic>
    </p:spTree>
    <p:extLst>
      <p:ext uri="{BB962C8B-B14F-4D97-AF65-F5344CB8AC3E}">
        <p14:creationId xmlns:p14="http://schemas.microsoft.com/office/powerpoint/2010/main" val="3304271102"/>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anim calcmode="lin" valueType="num">
                                      <p:cBhvr>
                                        <p:cTn id="18" dur="500" fill="hold"/>
                                        <p:tgtEl>
                                          <p:spTgt spid="26"/>
                                        </p:tgtEl>
                                        <p:attrNameLst>
                                          <p:attrName>ppt_x</p:attrName>
                                        </p:attrNameLst>
                                      </p:cBhvr>
                                      <p:tavLst>
                                        <p:tav tm="0">
                                          <p:val>
                                            <p:strVal val="#ppt_x"/>
                                          </p:val>
                                        </p:tav>
                                        <p:tav tm="100000">
                                          <p:val>
                                            <p:strVal val="#ppt_x"/>
                                          </p:val>
                                        </p:tav>
                                      </p:tavLst>
                                    </p:anim>
                                    <p:anim calcmode="lin" valueType="num">
                                      <p:cBhvr>
                                        <p:cTn id="19" dur="500" fill="hold"/>
                                        <p:tgtEl>
                                          <p:spTgt spid="2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anim calcmode="lin" valueType="num">
                                      <p:cBhvr>
                                        <p:cTn id="23" dur="500" fill="hold"/>
                                        <p:tgtEl>
                                          <p:spTgt spid="2"/>
                                        </p:tgtEl>
                                        <p:attrNameLst>
                                          <p:attrName>ppt_x</p:attrName>
                                        </p:attrNameLst>
                                      </p:cBhvr>
                                      <p:tavLst>
                                        <p:tav tm="0">
                                          <p:val>
                                            <p:strVal val="#ppt_x"/>
                                          </p:val>
                                        </p:tav>
                                        <p:tav tm="100000">
                                          <p:val>
                                            <p:strVal val="#ppt_x"/>
                                          </p:val>
                                        </p:tav>
                                      </p:tavLst>
                                    </p:anim>
                                    <p:anim calcmode="lin" valueType="num">
                                      <p:cBhvr>
                                        <p:cTn id="24"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animBg="1"/>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accent4"/>
        </a:solidFill>
        <a:effectLst/>
      </p:bgPr>
    </p:bg>
    <p:spTree>
      <p:nvGrpSpPr>
        <p:cNvPr id="1" name="Shape 2106"/>
        <p:cNvGrpSpPr/>
        <p:nvPr/>
      </p:nvGrpSpPr>
      <p:grpSpPr>
        <a:xfrm>
          <a:off x="0" y="0"/>
          <a:ext cx="0" cy="0"/>
          <a:chOff x="0" y="0"/>
          <a:chExt cx="0" cy="0"/>
        </a:xfrm>
      </p:grpSpPr>
      <p:sp>
        <p:nvSpPr>
          <p:cNvPr id="23" name="Google Shape;2255;p39"/>
          <p:cNvSpPr/>
          <p:nvPr/>
        </p:nvSpPr>
        <p:spPr>
          <a:xfrm>
            <a:off x="17331753" y="594900"/>
            <a:ext cx="676800" cy="662400"/>
          </a:xfrm>
          <a:prstGeom prst="star4">
            <a:avLst>
              <a:gd name="adj" fmla="val 12500"/>
            </a:avLst>
          </a:prstGeom>
          <a:solidFill>
            <a:schemeClr val="accent1"/>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4" name="Google Shape;2256;p39"/>
          <p:cNvSpPr/>
          <p:nvPr/>
        </p:nvSpPr>
        <p:spPr>
          <a:xfrm>
            <a:off x="16306800" y="241875"/>
            <a:ext cx="926605" cy="975551"/>
          </a:xfrm>
          <a:prstGeom prst="star4">
            <a:avLst>
              <a:gd name="adj" fmla="val 12500"/>
            </a:avLst>
          </a:prstGeom>
          <a:solidFill>
            <a:schemeClr val="lt2"/>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pic>
        <p:nvPicPr>
          <p:cNvPr id="25" name="Picture 5"/>
          <p:cNvPicPr>
            <a:picLocks noChangeAspect="1"/>
          </p:cNvPicPr>
          <p:nvPr/>
        </p:nvPicPr>
        <p:blipFill>
          <a:blip r:embed="rId3">
            <a:alphaModFix amt="50000"/>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0013061">
            <a:off x="16706314" y="8082114"/>
            <a:ext cx="1871060" cy="1854688"/>
          </a:xfrm>
          <a:prstGeom prst="rect">
            <a:avLst/>
          </a:prstGeom>
        </p:spPr>
      </p:pic>
      <p:pic>
        <p:nvPicPr>
          <p:cNvPr id="22" name="Picture 5"/>
          <p:cNvPicPr>
            <a:picLocks noChangeAspect="1"/>
          </p:cNvPicPr>
          <p:nvPr/>
        </p:nvPicPr>
        <p:blipFill rotWithShape="1">
          <a:blip r:embed="rId10"/>
          <a:srcRect l="71258" t="36429"/>
          <a:stretch/>
        </p:blipFill>
        <p:spPr>
          <a:xfrm>
            <a:off x="1842717" y="7557593"/>
            <a:ext cx="1828800" cy="2323662"/>
          </a:xfrm>
          <a:prstGeom prst="rect">
            <a:avLst/>
          </a:prstGeom>
        </p:spPr>
      </p:pic>
      <p:sp>
        <p:nvSpPr>
          <p:cNvPr id="10" name="Oval Callout 9"/>
          <p:cNvSpPr/>
          <p:nvPr/>
        </p:nvSpPr>
        <p:spPr>
          <a:xfrm>
            <a:off x="524301" y="489106"/>
            <a:ext cx="1683043" cy="873988"/>
          </a:xfrm>
          <a:prstGeom prst="wedgeEllipseCallout">
            <a:avLst/>
          </a:prstGeom>
          <a:solidFill>
            <a:schemeClr val="accent1">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defRPr/>
            </a:pPr>
            <a:r>
              <a:rPr lang="vi-VN" sz="4000" b="1" dirty="0" smtClean="0">
                <a:solidFill>
                  <a:srgbClr val="FFFFFF"/>
                </a:solidFill>
              </a:rPr>
              <a:t>Giải</a:t>
            </a:r>
            <a:endParaRPr lang="en-US" sz="4000" b="1" dirty="0">
              <a:solidFill>
                <a:srgbClr val="FFFFFF"/>
              </a:solidFill>
            </a:endParaRPr>
          </a:p>
        </p:txBody>
      </p:sp>
      <mc:AlternateContent xmlns:mc="http://schemas.openxmlformats.org/markup-compatibility/2006" xmlns:a14="http://schemas.microsoft.com/office/drawing/2010/main">
        <mc:Choice Requires="a14">
          <p:sp>
            <p:nvSpPr>
              <p:cNvPr id="2" name="Rectangle 1"/>
              <p:cNvSpPr/>
              <p:nvPr/>
            </p:nvSpPr>
            <p:spPr>
              <a:xfrm>
                <a:off x="5562600" y="1714500"/>
                <a:ext cx="12115800" cy="7770910"/>
              </a:xfrm>
              <a:prstGeom prst="rect">
                <a:avLst/>
              </a:prstGeom>
            </p:spPr>
            <p:txBody>
              <a:bodyPr wrap="square">
                <a:spAutoFit/>
              </a:bodyPr>
              <a:lstStyle/>
              <a:p>
                <a:pPr marL="30480" marR="30480" lvl="0" algn="just">
                  <a:lnSpc>
                    <a:spcPct val="150000"/>
                  </a:lnSpc>
                  <a:spcBef>
                    <a:spcPts val="600"/>
                  </a:spcBef>
                  <a:spcAft>
                    <a:spcPts val="600"/>
                  </a:spcAft>
                </a:pPr>
                <a:r>
                  <a:rPr lang="en-US" sz="3600" dirty="0" smtClean="0">
                    <a:solidFill>
                      <a:schemeClr val="bg1">
                        <a:lumMod val="10000"/>
                      </a:schemeClr>
                    </a:solidFill>
                    <a:ea typeface="Times New Roman" panose="02020603050405020304" pitchFamily="18" charset="0"/>
                  </a:rPr>
                  <a:t>b) Vì MNPQ là hình thang cân</a:t>
                </a:r>
                <a:endParaRPr lang="en-US" sz="3600" dirty="0">
                  <a:solidFill>
                    <a:schemeClr val="bg1">
                      <a:lumMod val="10000"/>
                    </a:schemeClr>
                  </a:solidFill>
                  <a:ea typeface="Times New Roman" panose="02020603050405020304" pitchFamily="18" charset="0"/>
                </a:endParaRPr>
              </a:p>
              <a:p>
                <a:pPr marL="30480" marR="30480" lvl="0" algn="just">
                  <a:lnSpc>
                    <a:spcPct val="150000"/>
                  </a:lnSpc>
                  <a:spcBef>
                    <a:spcPts val="600"/>
                  </a:spcBef>
                  <a:spcAft>
                    <a:spcPts val="600"/>
                  </a:spcAft>
                </a:pPr>
                <a:r>
                  <a:rPr lang="en-US" sz="3600" dirty="0">
                    <a:solidFill>
                      <a:schemeClr val="bg1">
                        <a:lumMod val="10000"/>
                      </a:schemeClr>
                    </a:solidFill>
                    <a:ea typeface="Times New Roman" panose="02020603050405020304" pitchFamily="18" charset="0"/>
                  </a:rPr>
                  <a:t>suy ra MQ = NP.</a:t>
                </a:r>
              </a:p>
              <a:p>
                <a:pPr marL="30480" marR="30480" lvl="0" algn="just">
                  <a:lnSpc>
                    <a:spcPct val="150000"/>
                  </a:lnSpc>
                  <a:spcBef>
                    <a:spcPts val="600"/>
                  </a:spcBef>
                  <a:spcAft>
                    <a:spcPts val="600"/>
                  </a:spcAft>
                </a:pPr>
                <a:r>
                  <a:rPr lang="en-US" sz="3600" dirty="0">
                    <a:solidFill>
                      <a:schemeClr val="bg1">
                        <a:lumMod val="10000"/>
                      </a:schemeClr>
                    </a:solidFill>
                    <a:ea typeface="Times New Roman" panose="02020603050405020304" pitchFamily="18" charset="0"/>
                  </a:rPr>
                  <a:t>Xét hình thang cân MNPQ (MN // QP) </a:t>
                </a:r>
                <a:r>
                  <a:rPr lang="en-US" sz="3600" dirty="0" smtClean="0">
                    <a:solidFill>
                      <a:schemeClr val="bg1">
                        <a:lumMod val="10000"/>
                      </a:schemeClr>
                    </a:solidFill>
                    <a:ea typeface="Times New Roman" panose="02020603050405020304" pitchFamily="18" charset="0"/>
                  </a:rPr>
                  <a:t>có</a:t>
                </a:r>
                <a:r>
                  <a:rPr lang="en-US" sz="3600" dirty="0">
                    <a:solidFill>
                      <a:schemeClr val="bg1">
                        <a:lumMod val="10000"/>
                      </a:schemeClr>
                    </a:solidFill>
                    <a:ea typeface="Times New Roman" panose="02020603050405020304" pitchFamily="18" charset="0"/>
                  </a:rPr>
                  <a:t> </a:t>
                </a:r>
                <a14:m>
                  <m:oMath xmlns:m="http://schemas.openxmlformats.org/officeDocument/2006/math">
                    <m:acc>
                      <m:accPr>
                        <m:chr m:val="̂"/>
                        <m:ctrlPr>
                          <a:rPr lang="en-US" sz="3600" i="1">
                            <a:solidFill>
                              <a:schemeClr val="bg1">
                                <a:lumMod val="10000"/>
                              </a:schemeClr>
                            </a:solidFill>
                            <a:latin typeface="Cambria Math" panose="02040503050406030204" pitchFamily="18" charset="0"/>
                            <a:ea typeface="Times New Roman" panose="02020603050405020304" pitchFamily="18" charset="0"/>
                          </a:rPr>
                        </m:ctrlPr>
                      </m:accPr>
                      <m:e>
                        <m:r>
                          <m:rPr>
                            <m:sty m:val="p"/>
                          </m:rPr>
                          <a:rPr lang="en-US" sz="3600" i="0">
                            <a:solidFill>
                              <a:schemeClr val="bg1">
                                <a:lumMod val="10000"/>
                              </a:schemeClr>
                            </a:solidFill>
                            <a:latin typeface="Cambria Math" panose="02040503050406030204" pitchFamily="18" charset="0"/>
                            <a:ea typeface="Times New Roman" panose="02020603050405020304" pitchFamily="18" charset="0"/>
                          </a:rPr>
                          <m:t>QMN</m:t>
                        </m:r>
                      </m:e>
                    </m:acc>
                    <m:r>
                      <a:rPr lang="en-US" sz="3600" i="0">
                        <a:solidFill>
                          <a:schemeClr val="bg1">
                            <a:lumMod val="10000"/>
                          </a:schemeClr>
                        </a:solidFill>
                        <a:latin typeface="Cambria Math" panose="02040503050406030204" pitchFamily="18" charset="0"/>
                        <a:ea typeface="Times New Roman" panose="02020603050405020304" pitchFamily="18" charset="0"/>
                      </a:rPr>
                      <m:t>=</m:t>
                    </m:r>
                    <m:acc>
                      <m:accPr>
                        <m:chr m:val="̂"/>
                        <m:ctrlPr>
                          <a:rPr lang="en-US" sz="3600" i="1">
                            <a:solidFill>
                              <a:schemeClr val="bg1">
                                <a:lumMod val="10000"/>
                              </a:schemeClr>
                            </a:solidFill>
                            <a:latin typeface="Cambria Math" panose="02040503050406030204" pitchFamily="18" charset="0"/>
                            <a:ea typeface="Times New Roman" panose="02020603050405020304" pitchFamily="18" charset="0"/>
                          </a:rPr>
                        </m:ctrlPr>
                      </m:accPr>
                      <m:e>
                        <m:r>
                          <m:rPr>
                            <m:sty m:val="p"/>
                          </m:rPr>
                          <a:rPr lang="en-US" sz="3600" i="0">
                            <a:solidFill>
                              <a:schemeClr val="bg1">
                                <a:lumMod val="10000"/>
                              </a:schemeClr>
                            </a:solidFill>
                            <a:latin typeface="Cambria Math" panose="02040503050406030204" pitchFamily="18" charset="0"/>
                            <a:ea typeface="Times New Roman" panose="02020603050405020304" pitchFamily="18" charset="0"/>
                          </a:rPr>
                          <m:t>PNM</m:t>
                        </m:r>
                      </m:e>
                    </m:acc>
                  </m:oMath>
                </a14:m>
                <a:endParaRPr lang="en-US" sz="3600" dirty="0">
                  <a:solidFill>
                    <a:schemeClr val="bg1">
                      <a:lumMod val="10000"/>
                    </a:schemeClr>
                  </a:solidFill>
                  <a:ea typeface="Times New Roman" panose="02020603050405020304" pitchFamily="18" charset="0"/>
                </a:endParaRPr>
              </a:p>
              <a:p>
                <a:pPr marL="30480" marR="30480" lvl="0" algn="just">
                  <a:lnSpc>
                    <a:spcPct val="150000"/>
                  </a:lnSpc>
                  <a:spcBef>
                    <a:spcPts val="600"/>
                  </a:spcBef>
                  <a:spcAft>
                    <a:spcPts val="600"/>
                  </a:spcAft>
                </a:pPr>
                <a:r>
                  <a:rPr lang="en-US" sz="3600" dirty="0">
                    <a:solidFill>
                      <a:schemeClr val="bg1">
                        <a:lumMod val="10000"/>
                      </a:schemeClr>
                    </a:solidFill>
                    <a:ea typeface="Times New Roman" panose="02020603050405020304" pitchFamily="18" charset="0"/>
                  </a:rPr>
                  <a:t>Xét </a:t>
                </a:r>
                <a14:m>
                  <m:oMath xmlns:m="http://schemas.openxmlformats.org/officeDocument/2006/math">
                    <m:r>
                      <m:rPr>
                        <m:sty m:val="p"/>
                      </m:rPr>
                      <a:rPr lang="en-US" sz="3600" i="0">
                        <a:solidFill>
                          <a:schemeClr val="bg1">
                            <a:lumMod val="10000"/>
                          </a:schemeClr>
                        </a:solidFill>
                        <a:latin typeface="Cambria Math" panose="02040503050406030204" pitchFamily="18" charset="0"/>
                        <a:ea typeface="Times New Roman" panose="02020603050405020304" pitchFamily="18" charset="0"/>
                      </a:rPr>
                      <m:t>ΔMNQ</m:t>
                    </m:r>
                  </m:oMath>
                </a14:m>
                <a:r>
                  <a:rPr lang="en-US" sz="3600" dirty="0">
                    <a:solidFill>
                      <a:schemeClr val="bg1">
                        <a:lumMod val="10000"/>
                      </a:schemeClr>
                    </a:solidFill>
                    <a:ea typeface="Times New Roman" panose="02020603050405020304" pitchFamily="18" charset="0"/>
                  </a:rPr>
                  <a:t> và </a:t>
                </a:r>
                <a14:m>
                  <m:oMath xmlns:m="http://schemas.openxmlformats.org/officeDocument/2006/math">
                    <m:r>
                      <m:rPr>
                        <m:sty m:val="p"/>
                      </m:rPr>
                      <a:rPr lang="en-US" sz="3600" i="0">
                        <a:solidFill>
                          <a:schemeClr val="bg1">
                            <a:lumMod val="10000"/>
                          </a:schemeClr>
                        </a:solidFill>
                        <a:latin typeface="Cambria Math" panose="02040503050406030204" pitchFamily="18" charset="0"/>
                        <a:ea typeface="Times New Roman" panose="02020603050405020304" pitchFamily="18" charset="0"/>
                      </a:rPr>
                      <m:t>ΔNMP</m:t>
                    </m:r>
                  </m:oMath>
                </a14:m>
                <a:r>
                  <a:rPr lang="en-US" sz="3600" dirty="0">
                    <a:solidFill>
                      <a:schemeClr val="bg1">
                        <a:lumMod val="10000"/>
                      </a:schemeClr>
                    </a:solidFill>
                    <a:ea typeface="Times New Roman" panose="02020603050405020304" pitchFamily="18" charset="0"/>
                  </a:rPr>
                  <a:t> có:</a:t>
                </a:r>
              </a:p>
              <a:p>
                <a:pPr marL="30480" marR="30480" lvl="0" algn="just">
                  <a:lnSpc>
                    <a:spcPct val="150000"/>
                  </a:lnSpc>
                  <a:spcBef>
                    <a:spcPts val="600"/>
                  </a:spcBef>
                  <a:spcAft>
                    <a:spcPts val="600"/>
                  </a:spcAft>
                </a:pPr>
                <a:r>
                  <a:rPr lang="en-US" sz="3600" dirty="0">
                    <a:solidFill>
                      <a:schemeClr val="bg1">
                        <a:lumMod val="10000"/>
                      </a:schemeClr>
                    </a:solidFill>
                    <a:ea typeface="Times New Roman" panose="02020603050405020304" pitchFamily="18" charset="0"/>
                  </a:rPr>
                  <a:t>MQ = NP (cmt</a:t>
                </a:r>
                <a:r>
                  <a:rPr lang="en-US" sz="3600" dirty="0" smtClean="0">
                    <a:solidFill>
                      <a:schemeClr val="bg1">
                        <a:lumMod val="10000"/>
                      </a:schemeClr>
                    </a:solidFill>
                    <a:ea typeface="Times New Roman" panose="02020603050405020304" pitchFamily="18" charset="0"/>
                  </a:rPr>
                  <a:t>)</a:t>
                </a:r>
                <a:endParaRPr lang="en-US" sz="3600" dirty="0">
                  <a:solidFill>
                    <a:schemeClr val="bg1">
                      <a:lumMod val="10000"/>
                    </a:schemeClr>
                  </a:solidFill>
                  <a:ea typeface="Times New Roman" panose="02020603050405020304" pitchFamily="18" charset="0"/>
                </a:endParaRPr>
              </a:p>
              <a:p>
                <a:pPr marL="30480" marR="30480" lvl="0" algn="just">
                  <a:lnSpc>
                    <a:spcPct val="150000"/>
                  </a:lnSpc>
                  <a:spcBef>
                    <a:spcPts val="600"/>
                  </a:spcBef>
                  <a:spcAft>
                    <a:spcPts val="600"/>
                  </a:spcAft>
                </a:pPr>
                <a14:m>
                  <m:oMath xmlns:m="http://schemas.openxmlformats.org/officeDocument/2006/math">
                    <m:acc>
                      <m:accPr>
                        <m:chr m:val="̂"/>
                        <m:ctrlPr>
                          <a:rPr lang="en-US" sz="3600" i="1">
                            <a:solidFill>
                              <a:schemeClr val="bg1">
                                <a:lumMod val="10000"/>
                              </a:schemeClr>
                            </a:solidFill>
                            <a:latin typeface="Cambria Math" panose="02040503050406030204" pitchFamily="18" charset="0"/>
                            <a:ea typeface="Times New Roman" panose="02020603050405020304" pitchFamily="18" charset="0"/>
                          </a:rPr>
                        </m:ctrlPr>
                      </m:accPr>
                      <m:e>
                        <m:r>
                          <m:rPr>
                            <m:sty m:val="p"/>
                          </m:rPr>
                          <a:rPr lang="en-US" sz="3600" i="0">
                            <a:solidFill>
                              <a:schemeClr val="bg1">
                                <a:lumMod val="10000"/>
                              </a:schemeClr>
                            </a:solidFill>
                            <a:latin typeface="Cambria Math" panose="02040503050406030204" pitchFamily="18" charset="0"/>
                            <a:ea typeface="Times New Roman" panose="02020603050405020304" pitchFamily="18" charset="0"/>
                          </a:rPr>
                          <m:t>QMN</m:t>
                        </m:r>
                      </m:e>
                    </m:acc>
                    <m:r>
                      <a:rPr lang="en-US" sz="3600" i="0">
                        <a:solidFill>
                          <a:schemeClr val="bg1">
                            <a:lumMod val="10000"/>
                          </a:schemeClr>
                        </a:solidFill>
                        <a:latin typeface="Cambria Math" panose="02040503050406030204" pitchFamily="18" charset="0"/>
                        <a:ea typeface="Times New Roman" panose="02020603050405020304" pitchFamily="18" charset="0"/>
                      </a:rPr>
                      <m:t>=</m:t>
                    </m:r>
                    <m:acc>
                      <m:accPr>
                        <m:chr m:val="̂"/>
                        <m:ctrlPr>
                          <a:rPr lang="en-US" sz="3600" i="1">
                            <a:solidFill>
                              <a:schemeClr val="bg1">
                                <a:lumMod val="10000"/>
                              </a:schemeClr>
                            </a:solidFill>
                            <a:latin typeface="Cambria Math" panose="02040503050406030204" pitchFamily="18" charset="0"/>
                            <a:ea typeface="Times New Roman" panose="02020603050405020304" pitchFamily="18" charset="0"/>
                          </a:rPr>
                        </m:ctrlPr>
                      </m:accPr>
                      <m:e>
                        <m:r>
                          <m:rPr>
                            <m:sty m:val="p"/>
                          </m:rPr>
                          <a:rPr lang="en-US" sz="3600" i="0">
                            <a:solidFill>
                              <a:schemeClr val="bg1">
                                <a:lumMod val="10000"/>
                              </a:schemeClr>
                            </a:solidFill>
                            <a:latin typeface="Cambria Math" panose="02040503050406030204" pitchFamily="18" charset="0"/>
                            <a:ea typeface="Times New Roman" panose="02020603050405020304" pitchFamily="18" charset="0"/>
                          </a:rPr>
                          <m:t>PNM</m:t>
                        </m:r>
                      </m:e>
                    </m:acc>
                  </m:oMath>
                </a14:m>
                <a:r>
                  <a:rPr lang="en-US" sz="3600" dirty="0">
                    <a:solidFill>
                      <a:schemeClr val="bg1">
                        <a:lumMod val="10000"/>
                      </a:schemeClr>
                    </a:solidFill>
                    <a:ea typeface="Times New Roman" panose="02020603050405020304" pitchFamily="18" charset="0"/>
                  </a:rPr>
                  <a:t> (cmt</a:t>
                </a:r>
                <a:r>
                  <a:rPr lang="en-US" sz="3600" dirty="0" smtClean="0">
                    <a:solidFill>
                      <a:schemeClr val="bg1">
                        <a:lumMod val="10000"/>
                      </a:schemeClr>
                    </a:solidFill>
                    <a:ea typeface="Times New Roman" panose="02020603050405020304" pitchFamily="18" charset="0"/>
                  </a:rPr>
                  <a:t>)</a:t>
                </a:r>
                <a:endParaRPr lang="en-US" sz="3600" dirty="0">
                  <a:solidFill>
                    <a:schemeClr val="bg1">
                      <a:lumMod val="10000"/>
                    </a:schemeClr>
                  </a:solidFill>
                  <a:ea typeface="Times New Roman" panose="02020603050405020304" pitchFamily="18" charset="0"/>
                </a:endParaRPr>
              </a:p>
              <a:p>
                <a:pPr marL="30480" marR="30480" lvl="0" algn="just">
                  <a:lnSpc>
                    <a:spcPct val="150000"/>
                  </a:lnSpc>
                  <a:spcBef>
                    <a:spcPts val="600"/>
                  </a:spcBef>
                  <a:spcAft>
                    <a:spcPts val="600"/>
                  </a:spcAft>
                </a:pPr>
                <a:r>
                  <a:rPr lang="en-US" sz="3600" dirty="0">
                    <a:solidFill>
                      <a:schemeClr val="bg1">
                        <a:lumMod val="10000"/>
                      </a:schemeClr>
                    </a:solidFill>
                    <a:ea typeface="Times New Roman" panose="02020603050405020304" pitchFamily="18" charset="0"/>
                  </a:rPr>
                  <a:t>MN là cạnh </a:t>
                </a:r>
                <a:r>
                  <a:rPr lang="en-US" sz="3600" dirty="0" smtClean="0">
                    <a:solidFill>
                      <a:schemeClr val="bg1">
                        <a:lumMod val="10000"/>
                      </a:schemeClr>
                    </a:solidFill>
                    <a:ea typeface="Times New Roman" panose="02020603050405020304" pitchFamily="18" charset="0"/>
                  </a:rPr>
                  <a:t>chung</a:t>
                </a:r>
                <a:endParaRPr lang="en-US" sz="3600" dirty="0">
                  <a:solidFill>
                    <a:schemeClr val="bg1">
                      <a:lumMod val="10000"/>
                    </a:schemeClr>
                  </a:solidFill>
                  <a:ea typeface="Times New Roman" panose="02020603050405020304" pitchFamily="18" charset="0"/>
                </a:endParaRPr>
              </a:p>
              <a:p>
                <a:pPr marL="30480" marR="30480" lvl="0" algn="just">
                  <a:lnSpc>
                    <a:spcPct val="150000"/>
                  </a:lnSpc>
                  <a:spcBef>
                    <a:spcPts val="600"/>
                  </a:spcBef>
                  <a:spcAft>
                    <a:spcPts val="600"/>
                  </a:spcAft>
                </a:pPr>
                <a:r>
                  <a:rPr lang="en-US" sz="3600" dirty="0" smtClean="0">
                    <a:solidFill>
                      <a:schemeClr val="bg1">
                        <a:lumMod val="10000"/>
                      </a:schemeClr>
                    </a:solidFill>
                    <a:ea typeface="Times New Roman" panose="02020603050405020304" pitchFamily="18" charset="0"/>
                  </a:rPr>
                  <a:t>Suy </a:t>
                </a:r>
                <a:r>
                  <a:rPr lang="en-US" sz="3600" dirty="0">
                    <a:solidFill>
                      <a:schemeClr val="bg1">
                        <a:lumMod val="10000"/>
                      </a:schemeClr>
                    </a:solidFill>
                    <a:ea typeface="Times New Roman" panose="02020603050405020304" pitchFamily="18" charset="0"/>
                  </a:rPr>
                  <a:t>ra NQ = MP (hai cạnh tương ứng).</a:t>
                </a:r>
              </a:p>
            </p:txBody>
          </p:sp>
        </mc:Choice>
        <mc:Fallback xmlns="">
          <p:sp>
            <p:nvSpPr>
              <p:cNvPr id="2" name="Rectangle 1"/>
              <p:cNvSpPr>
                <a:spLocks noRot="1" noChangeAspect="1" noMove="1" noResize="1" noEditPoints="1" noAdjustHandles="1" noChangeArrowheads="1" noChangeShapeType="1" noTextEdit="1"/>
              </p:cNvSpPr>
              <p:nvPr/>
            </p:nvSpPr>
            <p:spPr>
              <a:xfrm>
                <a:off x="5562600" y="1714500"/>
                <a:ext cx="12115800" cy="7770910"/>
              </a:xfrm>
              <a:prstGeom prst="rect">
                <a:avLst/>
              </a:prstGeom>
              <a:blipFill rotWithShape="0">
                <a:blip r:embed="rId11"/>
                <a:stretch>
                  <a:fillRect l="-1309" b="-1961"/>
                </a:stretch>
              </a:blipFill>
            </p:spPr>
            <p:txBody>
              <a:bodyPr/>
              <a:lstStyle/>
              <a:p>
                <a:r>
                  <a:rPr lang="en-US">
                    <a:noFill/>
                  </a:rPr>
                  <a:t> </a:t>
                </a:r>
              </a:p>
            </p:txBody>
          </p:sp>
        </mc:Fallback>
      </mc:AlternateContent>
      <p:sp>
        <p:nvSpPr>
          <p:cNvPr id="9" name="Right Brace 8"/>
          <p:cNvSpPr/>
          <p:nvPr/>
        </p:nvSpPr>
        <p:spPr>
          <a:xfrm>
            <a:off x="10000214" y="5829300"/>
            <a:ext cx="609600" cy="2590800"/>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434343"/>
              </a:solidFill>
            </a:endParaRPr>
          </a:p>
        </p:txBody>
      </p:sp>
      <mc:AlternateContent xmlns:mc="http://schemas.openxmlformats.org/markup-compatibility/2006" xmlns:a14="http://schemas.microsoft.com/office/drawing/2010/main">
        <mc:Choice Requires="a14">
          <p:sp>
            <p:nvSpPr>
              <p:cNvPr id="11" name="Rectangle 10"/>
              <p:cNvSpPr/>
              <p:nvPr/>
            </p:nvSpPr>
            <p:spPr>
              <a:xfrm>
                <a:off x="10833055" y="6591300"/>
                <a:ext cx="5411097" cy="936154"/>
              </a:xfrm>
              <a:prstGeom prst="rect">
                <a:avLst/>
              </a:prstGeom>
            </p:spPr>
            <p:txBody>
              <a:bodyPr wrap="none">
                <a:spAutoFit/>
              </a:bodyPr>
              <a:lstStyle/>
              <a:p>
                <a:pPr marL="30480" marR="30480" lvl="0" algn="just">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3600">
                          <a:solidFill>
                            <a:srgbClr val="F3F3F3">
                              <a:lumMod val="10000"/>
                            </a:srgbClr>
                          </a:solidFill>
                          <a:latin typeface="Cambria Math" panose="02040503050406030204" pitchFamily="18" charset="0"/>
                          <a:ea typeface="Times New Roman" panose="02020603050405020304" pitchFamily="18" charset="0"/>
                        </a:rPr>
                        <m:t>⇒</m:t>
                      </m:r>
                      <m:r>
                        <m:rPr>
                          <m:sty m:val="p"/>
                        </m:rPr>
                        <a:rPr lang="en-US" sz="3600">
                          <a:solidFill>
                            <a:schemeClr val="bg1">
                              <a:lumMod val="10000"/>
                            </a:schemeClr>
                          </a:solidFill>
                          <a:latin typeface="Cambria Math" panose="02040503050406030204" pitchFamily="18" charset="0"/>
                          <a:ea typeface="Times New Roman" panose="02020603050405020304" pitchFamily="18" charset="0"/>
                        </a:rPr>
                        <m:t>ΔMNQ</m:t>
                      </m:r>
                      <m:r>
                        <a:rPr lang="en-US" sz="3600">
                          <a:solidFill>
                            <a:schemeClr val="bg1">
                              <a:lumMod val="10000"/>
                            </a:schemeClr>
                          </a:solidFill>
                          <a:latin typeface="Cambria Math" panose="02040503050406030204" pitchFamily="18" charset="0"/>
                          <a:ea typeface="Times New Roman" panose="02020603050405020304" pitchFamily="18" charset="0"/>
                        </a:rPr>
                        <m:t>=</m:t>
                      </m:r>
                      <m:r>
                        <m:rPr>
                          <m:sty m:val="p"/>
                        </m:rPr>
                        <a:rPr lang="en-US" sz="3600">
                          <a:solidFill>
                            <a:schemeClr val="bg1">
                              <a:lumMod val="10000"/>
                            </a:schemeClr>
                          </a:solidFill>
                          <a:latin typeface="Cambria Math" panose="02040503050406030204" pitchFamily="18" charset="0"/>
                          <a:ea typeface="Times New Roman" panose="02020603050405020304" pitchFamily="18" charset="0"/>
                        </a:rPr>
                        <m:t>ΔNMP</m:t>
                      </m:r>
                      <m:r>
                        <m:rPr>
                          <m:nor/>
                        </m:rPr>
                        <a:rPr lang="en-US" sz="3600" dirty="0">
                          <a:solidFill>
                            <a:schemeClr val="bg1">
                              <a:lumMod val="10000"/>
                            </a:schemeClr>
                          </a:solidFill>
                          <a:ea typeface="Times New Roman" panose="02020603050405020304" pitchFamily="18" charset="0"/>
                        </a:rPr>
                        <m:t> (</m:t>
                      </m:r>
                      <m:r>
                        <m:rPr>
                          <m:nor/>
                        </m:rPr>
                        <a:rPr lang="en-US" sz="3600" dirty="0">
                          <a:solidFill>
                            <a:schemeClr val="bg1">
                              <a:lumMod val="10000"/>
                            </a:schemeClr>
                          </a:solidFill>
                          <a:ea typeface="Times New Roman" panose="02020603050405020304" pitchFamily="18" charset="0"/>
                        </a:rPr>
                        <m:t>c</m:t>
                      </m:r>
                      <m:r>
                        <m:rPr>
                          <m:nor/>
                        </m:rPr>
                        <a:rPr lang="en-US" sz="3600" dirty="0">
                          <a:solidFill>
                            <a:schemeClr val="bg1">
                              <a:lumMod val="10000"/>
                            </a:schemeClr>
                          </a:solidFill>
                          <a:ea typeface="Times New Roman" panose="02020603050405020304" pitchFamily="18" charset="0"/>
                        </a:rPr>
                        <m:t>.</m:t>
                      </m:r>
                      <m:r>
                        <m:rPr>
                          <m:nor/>
                        </m:rPr>
                        <a:rPr lang="en-US" sz="3600" dirty="0">
                          <a:solidFill>
                            <a:schemeClr val="bg1">
                              <a:lumMod val="10000"/>
                            </a:schemeClr>
                          </a:solidFill>
                          <a:ea typeface="Times New Roman" panose="02020603050405020304" pitchFamily="18" charset="0"/>
                        </a:rPr>
                        <m:t>g</m:t>
                      </m:r>
                      <m:r>
                        <m:rPr>
                          <m:nor/>
                        </m:rPr>
                        <a:rPr lang="en-US" sz="3600" dirty="0">
                          <a:solidFill>
                            <a:schemeClr val="bg1">
                              <a:lumMod val="10000"/>
                            </a:schemeClr>
                          </a:solidFill>
                          <a:ea typeface="Times New Roman" panose="02020603050405020304" pitchFamily="18" charset="0"/>
                        </a:rPr>
                        <m:t>.</m:t>
                      </m:r>
                      <m:r>
                        <m:rPr>
                          <m:nor/>
                        </m:rPr>
                        <a:rPr lang="en-US" sz="3600" dirty="0">
                          <a:solidFill>
                            <a:schemeClr val="bg1">
                              <a:lumMod val="10000"/>
                            </a:schemeClr>
                          </a:solidFill>
                          <a:ea typeface="Times New Roman" panose="02020603050405020304" pitchFamily="18" charset="0"/>
                        </a:rPr>
                        <m:t>c</m:t>
                      </m:r>
                      <m:r>
                        <m:rPr>
                          <m:nor/>
                        </m:rPr>
                        <a:rPr lang="en-US" sz="3600" dirty="0">
                          <a:solidFill>
                            <a:schemeClr val="bg1">
                              <a:lumMod val="10000"/>
                            </a:schemeClr>
                          </a:solidFill>
                          <a:ea typeface="Times New Roman" panose="02020603050405020304" pitchFamily="18" charset="0"/>
                        </a:rPr>
                        <m:t>)</m:t>
                      </m:r>
                    </m:oMath>
                  </m:oMathPara>
                </a14:m>
                <a:endParaRPr lang="en-US" sz="3600" dirty="0">
                  <a:solidFill>
                    <a:schemeClr val="bg1">
                      <a:lumMod val="10000"/>
                    </a:schemeClr>
                  </a:solidFill>
                  <a:ea typeface="Times New Roman" panose="02020603050405020304" pitchFamily="18"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10833055" y="6591300"/>
                <a:ext cx="5411097" cy="936154"/>
              </a:xfrm>
              <a:prstGeom prst="rect">
                <a:avLst/>
              </a:prstGeom>
              <a:blipFill rotWithShape="0">
                <a:blip r:embed="rId12"/>
                <a:stretch>
                  <a:fillRect/>
                </a:stretch>
              </a:blipFill>
            </p:spPr>
            <p:txBody>
              <a:bodyPr/>
              <a:lstStyle/>
              <a:p>
                <a:r>
                  <a:rPr lang="en-US">
                    <a:noFill/>
                  </a:rPr>
                  <a:t> </a:t>
                </a:r>
              </a:p>
            </p:txBody>
          </p:sp>
        </mc:Fallback>
      </mc:AlternateContent>
      <p:pic>
        <p:nvPicPr>
          <p:cNvPr id="5" name="Picture 4"/>
          <p:cNvPicPr>
            <a:picLocks noChangeAspect="1"/>
          </p:cNvPicPr>
          <p:nvPr/>
        </p:nvPicPr>
        <p:blipFill>
          <a:blip r:embed="rId13"/>
          <a:stretch>
            <a:fillRect/>
          </a:stretch>
        </p:blipFill>
        <p:spPr>
          <a:xfrm>
            <a:off x="544354" y="1866900"/>
            <a:ext cx="4204132" cy="3395262"/>
          </a:xfrm>
          <a:prstGeom prst="rect">
            <a:avLst/>
          </a:prstGeom>
        </p:spPr>
      </p:pic>
    </p:spTree>
    <p:extLst>
      <p:ext uri="{BB962C8B-B14F-4D97-AF65-F5344CB8AC3E}">
        <p14:creationId xmlns:p14="http://schemas.microsoft.com/office/powerpoint/2010/main" val="7680516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left)">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500"/>
                                        <p:tgtEl>
                                          <p:spTgt spid="2">
                                            <p:txEl>
                                              <p:pRg st="3" end="3"/>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Effect transition="in" filter="fade">
                                      <p:cBhvr>
                                        <p:cTn id="30" dur="500"/>
                                        <p:tgtEl>
                                          <p:spTgt spid="2">
                                            <p:txEl>
                                              <p:pRg st="4" end="4"/>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2">
                                            <p:txEl>
                                              <p:pRg st="5" end="5"/>
                                            </p:txEl>
                                          </p:spTgt>
                                        </p:tgtEl>
                                        <p:attrNameLst>
                                          <p:attrName>style.visibility</p:attrName>
                                        </p:attrNameLst>
                                      </p:cBhvr>
                                      <p:to>
                                        <p:strVal val="visible"/>
                                      </p:to>
                                    </p:set>
                                    <p:animEffect transition="in" filter="fade">
                                      <p:cBhvr>
                                        <p:cTn id="33" dur="500"/>
                                        <p:tgtEl>
                                          <p:spTgt spid="2">
                                            <p:txEl>
                                              <p:pRg st="5" end="5"/>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2">
                                            <p:txEl>
                                              <p:pRg st="6" end="6"/>
                                            </p:txEl>
                                          </p:spTgt>
                                        </p:tgtEl>
                                        <p:attrNameLst>
                                          <p:attrName>style.visibility</p:attrName>
                                        </p:attrNameLst>
                                      </p:cBhvr>
                                      <p:to>
                                        <p:strVal val="visible"/>
                                      </p:to>
                                    </p:set>
                                    <p:animEffect transition="in" filter="fade">
                                      <p:cBhvr>
                                        <p:cTn id="36" dur="500"/>
                                        <p:tgtEl>
                                          <p:spTgt spid="2">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ipe(down)">
                                      <p:cBhvr>
                                        <p:cTn id="41" dur="500"/>
                                        <p:tgtEl>
                                          <p:spTgt spid="9"/>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down)">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2">
                                            <p:txEl>
                                              <p:pRg st="7" end="7"/>
                                            </p:txEl>
                                          </p:spTgt>
                                        </p:tgtEl>
                                        <p:attrNameLst>
                                          <p:attrName>style.visibility</p:attrName>
                                        </p:attrNameLst>
                                      </p:cBhvr>
                                      <p:to>
                                        <p:strVal val="visible"/>
                                      </p:to>
                                    </p:set>
                                    <p:animEffect transition="in" filter="wipe(left)">
                                      <p:cBhvr>
                                        <p:cTn id="49"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29"/>
        <p:cNvGrpSpPr/>
        <p:nvPr/>
      </p:nvGrpSpPr>
      <p:grpSpPr>
        <a:xfrm>
          <a:off x="0" y="0"/>
          <a:ext cx="0" cy="0"/>
          <a:chOff x="0" y="0"/>
          <a:chExt cx="0" cy="0"/>
        </a:xfrm>
      </p:grpSpPr>
      <p:sp>
        <p:nvSpPr>
          <p:cNvPr id="2231" name="Google Shape;2231;p39"/>
          <p:cNvSpPr/>
          <p:nvPr/>
        </p:nvSpPr>
        <p:spPr>
          <a:xfrm>
            <a:off x="3910332" y="2766589"/>
            <a:ext cx="10567668" cy="4053311"/>
          </a:xfrm>
          <a:prstGeom prst="rect">
            <a:avLst/>
          </a:prstGeom>
          <a:solidFill>
            <a:schemeClr val="accent3"/>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2255" name="Google Shape;2255;p39"/>
          <p:cNvSpPr/>
          <p:nvPr/>
        </p:nvSpPr>
        <p:spPr>
          <a:xfrm>
            <a:off x="17176753" y="2803862"/>
            <a:ext cx="354880" cy="431700"/>
          </a:xfrm>
          <a:prstGeom prst="star4">
            <a:avLst>
              <a:gd name="adj" fmla="val 12500"/>
            </a:avLst>
          </a:prstGeom>
          <a:solidFill>
            <a:srgbClr val="FFFF00"/>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43" name="Google Shape;2270;p40"/>
          <p:cNvSpPr txBox="1">
            <a:spLocks noGrp="1"/>
          </p:cNvSpPr>
          <p:nvPr>
            <p:ph type="title"/>
          </p:nvPr>
        </p:nvSpPr>
        <p:spPr>
          <a:xfrm>
            <a:off x="6934200" y="886811"/>
            <a:ext cx="4769120" cy="1132489"/>
          </a:xfrm>
          <a:prstGeom prst="rect">
            <a:avLst/>
          </a:prstGeom>
        </p:spPr>
        <p:txBody>
          <a:bodyPr spcFirstLastPara="1" wrap="square" lIns="182850" tIns="182850" rIns="182850" bIns="182850" anchor="ctr" anchorCtr="0">
            <a:noAutofit/>
          </a:bodyPr>
          <a:lstStyle/>
          <a:p>
            <a:pPr lvl="0">
              <a:lnSpc>
                <a:spcPct val="150000"/>
              </a:lnSpc>
              <a:spcAft>
                <a:spcPts val="800"/>
              </a:spcAft>
            </a:pPr>
            <a:r>
              <a:rPr lang="en-US" sz="5500" b="1" kern="1200" dirty="0" smtClean="0">
                <a:solidFill>
                  <a:srgbClr val="C00000"/>
                </a:solidFill>
                <a:latin typeface="Arial" panose="020B0604020202020204" pitchFamily="34" charset="0"/>
                <a:ea typeface="Times New Roman" panose="02020603050405020304" pitchFamily="18" charset="0"/>
                <a:cs typeface="Arial" panose="020B0604020202020204" pitchFamily="34" charset="0"/>
              </a:rPr>
              <a:t>KẾT LUẬN</a:t>
            </a:r>
            <a:endParaRPr sz="5500" b="1" dirty="0">
              <a:solidFill>
                <a:srgbClr val="C00000"/>
              </a:solidFill>
              <a:latin typeface="+mj-lt"/>
            </a:endParaRPr>
          </a:p>
        </p:txBody>
      </p:sp>
      <p:sp>
        <p:nvSpPr>
          <p:cNvPr id="44" name="Google Shape;2254;p39"/>
          <p:cNvSpPr/>
          <p:nvPr/>
        </p:nvSpPr>
        <p:spPr>
          <a:xfrm>
            <a:off x="6553200" y="916168"/>
            <a:ext cx="473400" cy="461400"/>
          </a:xfrm>
          <a:prstGeom prst="star4">
            <a:avLst>
              <a:gd name="adj" fmla="val 12500"/>
            </a:avLst>
          </a:prstGeom>
          <a:solidFill>
            <a:schemeClr val="accent2"/>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45" name="Google Shape;2256;p39"/>
          <p:cNvSpPr/>
          <p:nvPr/>
        </p:nvSpPr>
        <p:spPr>
          <a:xfrm>
            <a:off x="783080" y="8762285"/>
            <a:ext cx="567440" cy="552305"/>
          </a:xfrm>
          <a:prstGeom prst="star4">
            <a:avLst>
              <a:gd name="adj" fmla="val 12500"/>
            </a:avLst>
          </a:prstGeom>
          <a:solidFill>
            <a:schemeClr val="lt2"/>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47" name="Google Shape;2363;p41"/>
          <p:cNvSpPr/>
          <p:nvPr/>
        </p:nvSpPr>
        <p:spPr>
          <a:xfrm flipH="1">
            <a:off x="17611200" y="2568784"/>
            <a:ext cx="676800" cy="651600"/>
          </a:xfrm>
          <a:prstGeom prst="star4">
            <a:avLst>
              <a:gd name="adj" fmla="val 12500"/>
            </a:avLst>
          </a:prstGeom>
          <a:solidFill>
            <a:schemeClr val="dk2"/>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2" name="Rectangle 1"/>
          <p:cNvSpPr/>
          <p:nvPr/>
        </p:nvSpPr>
        <p:spPr>
          <a:xfrm>
            <a:off x="4666699" y="3101345"/>
            <a:ext cx="9292799" cy="3413755"/>
          </a:xfrm>
          <a:prstGeom prst="rect">
            <a:avLst/>
          </a:prstGeom>
        </p:spPr>
        <p:txBody>
          <a:bodyPr wrap="square">
            <a:spAutoFit/>
          </a:bodyPr>
          <a:lstStyle/>
          <a:p>
            <a:pPr algn="just">
              <a:lnSpc>
                <a:spcPct val="150000"/>
              </a:lnSpc>
              <a:spcAft>
                <a:spcPts val="800"/>
              </a:spcAft>
            </a:pPr>
            <a:r>
              <a:rPr lang="vi-VN" sz="4500" b="1">
                <a:ea typeface="Calibri" panose="020F0502020204030204" pitchFamily="34" charset="0"/>
                <a:cs typeface="Times New Roman" panose="02020603050405020304" pitchFamily="18" charset="0"/>
              </a:rPr>
              <a:t>Trong hình thang cân:</a:t>
            </a:r>
          </a:p>
          <a:p>
            <a:pPr marL="685800" indent="-685800" algn="just">
              <a:lnSpc>
                <a:spcPct val="150000"/>
              </a:lnSpc>
              <a:spcAft>
                <a:spcPts val="800"/>
              </a:spcAft>
              <a:buFontTx/>
              <a:buChar char="-"/>
            </a:pPr>
            <a:r>
              <a:rPr lang="vi-VN" sz="4500" b="1" smtClean="0">
                <a:ea typeface="Calibri" panose="020F0502020204030204" pitchFamily="34" charset="0"/>
                <a:cs typeface="Times New Roman" panose="02020603050405020304" pitchFamily="18" charset="0"/>
              </a:rPr>
              <a:t>Hai </a:t>
            </a:r>
            <a:r>
              <a:rPr lang="vi-VN" sz="4500" b="1">
                <a:ea typeface="Calibri" panose="020F0502020204030204" pitchFamily="34" charset="0"/>
                <a:cs typeface="Times New Roman" panose="02020603050405020304" pitchFamily="18" charset="0"/>
              </a:rPr>
              <a:t>cạnh bên bằng </a:t>
            </a:r>
            <a:r>
              <a:rPr lang="vi-VN" sz="4500" b="1" smtClean="0">
                <a:ea typeface="Calibri" panose="020F0502020204030204" pitchFamily="34" charset="0"/>
                <a:cs typeface="Times New Roman" panose="02020603050405020304" pitchFamily="18" charset="0"/>
              </a:rPr>
              <a:t>nhau</a:t>
            </a:r>
            <a:endParaRPr lang="en-US" sz="4500" b="1">
              <a:ea typeface="Calibri" panose="020F0502020204030204" pitchFamily="34" charset="0"/>
              <a:cs typeface="Times New Roman" panose="02020603050405020304" pitchFamily="18" charset="0"/>
            </a:endParaRPr>
          </a:p>
          <a:p>
            <a:pPr marL="685800" indent="-685800" algn="just">
              <a:lnSpc>
                <a:spcPct val="150000"/>
              </a:lnSpc>
              <a:spcAft>
                <a:spcPts val="800"/>
              </a:spcAft>
              <a:buFontTx/>
              <a:buChar char="-"/>
            </a:pPr>
            <a:r>
              <a:rPr lang="vi-VN" sz="4500" b="1" smtClean="0">
                <a:ea typeface="Calibri" panose="020F0502020204030204" pitchFamily="34" charset="0"/>
                <a:cs typeface="Times New Roman" panose="02020603050405020304" pitchFamily="18" charset="0"/>
              </a:rPr>
              <a:t>Hai </a:t>
            </a:r>
            <a:r>
              <a:rPr lang="vi-VN" sz="4500" b="1">
                <a:ea typeface="Calibri" panose="020F0502020204030204" pitchFamily="34" charset="0"/>
                <a:cs typeface="Times New Roman" panose="02020603050405020304" pitchFamily="18" charset="0"/>
              </a:rPr>
              <a:t>đường chéo bằng </a:t>
            </a:r>
            <a:r>
              <a:rPr lang="vi-VN" sz="4500" b="1" smtClean="0">
                <a:ea typeface="Calibri" panose="020F0502020204030204" pitchFamily="34" charset="0"/>
                <a:cs typeface="Times New Roman" panose="02020603050405020304" pitchFamily="18" charset="0"/>
              </a:rPr>
              <a:t>nhau</a:t>
            </a:r>
            <a:endParaRPr lang="vi-VN" sz="4500" b="1">
              <a:ea typeface="Calibri" panose="020F0502020204030204" pitchFamily="34" charset="0"/>
              <a:cs typeface="Times New Roman" panose="02020603050405020304" pitchFamily="18" charset="0"/>
            </a:endParaRPr>
          </a:p>
        </p:txBody>
      </p:sp>
      <p:pic>
        <p:nvPicPr>
          <p:cNvPr id="13"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381284" y="7810500"/>
            <a:ext cx="5863628" cy="2220849"/>
          </a:xfrm>
          <a:prstGeom prst="rect">
            <a:avLst/>
          </a:prstGeom>
        </p:spPr>
      </p:pic>
    </p:spTree>
    <p:extLst>
      <p:ext uri="{BB962C8B-B14F-4D97-AF65-F5344CB8AC3E}">
        <p14:creationId xmlns:p14="http://schemas.microsoft.com/office/powerpoint/2010/main" val="1741653122"/>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231"/>
                                        </p:tgtEl>
                                        <p:attrNameLst>
                                          <p:attrName>style.visibility</p:attrName>
                                        </p:attrNameLst>
                                      </p:cBhvr>
                                      <p:to>
                                        <p:strVal val="visible"/>
                                      </p:to>
                                    </p:set>
                                    <p:animEffect transition="in" filter="fade">
                                      <p:cBhvr>
                                        <p:cTn id="11" dur="500"/>
                                        <p:tgtEl>
                                          <p:spTgt spid="2231"/>
                                        </p:tgtEl>
                                      </p:cBhvr>
                                    </p:animEffect>
                                    <p:anim calcmode="lin" valueType="num">
                                      <p:cBhvr>
                                        <p:cTn id="12" dur="500" fill="hold"/>
                                        <p:tgtEl>
                                          <p:spTgt spid="2231"/>
                                        </p:tgtEl>
                                        <p:attrNameLst>
                                          <p:attrName>ppt_x</p:attrName>
                                        </p:attrNameLst>
                                      </p:cBhvr>
                                      <p:tavLst>
                                        <p:tav tm="0">
                                          <p:val>
                                            <p:strVal val="#ppt_x"/>
                                          </p:val>
                                        </p:tav>
                                        <p:tav tm="100000">
                                          <p:val>
                                            <p:strVal val="#ppt_x"/>
                                          </p:val>
                                        </p:tav>
                                      </p:tavLst>
                                    </p:anim>
                                    <p:anim calcmode="lin" valueType="num">
                                      <p:cBhvr>
                                        <p:cTn id="13" dur="500" fill="hold"/>
                                        <p:tgtEl>
                                          <p:spTgt spid="2231"/>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anim calcmode="lin" valueType="num">
                                      <p:cBhvr>
                                        <p:cTn id="17" dur="500" fill="hold"/>
                                        <p:tgtEl>
                                          <p:spTgt spid="2"/>
                                        </p:tgtEl>
                                        <p:attrNameLst>
                                          <p:attrName>ppt_x</p:attrName>
                                        </p:attrNameLst>
                                      </p:cBhvr>
                                      <p:tavLst>
                                        <p:tav tm="0">
                                          <p:val>
                                            <p:strVal val="#ppt_x"/>
                                          </p:val>
                                        </p:tav>
                                        <p:tav tm="100000">
                                          <p:val>
                                            <p:strVal val="#ppt_x"/>
                                          </p:val>
                                        </p:tav>
                                      </p:tavLst>
                                    </p:anim>
                                    <p:anim calcmode="lin" valueType="num">
                                      <p:cBhvr>
                                        <p:cTn id="18"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1" grpId="0" animBg="1"/>
      <p:bldP spid="43" grpId="0" animBg="1"/>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29"/>
        <p:cNvGrpSpPr/>
        <p:nvPr/>
      </p:nvGrpSpPr>
      <p:grpSpPr>
        <a:xfrm>
          <a:off x="0" y="0"/>
          <a:ext cx="0" cy="0"/>
          <a:chOff x="0" y="0"/>
          <a:chExt cx="0" cy="0"/>
        </a:xfrm>
      </p:grpSpPr>
      <p:sp>
        <p:nvSpPr>
          <p:cNvPr id="2231" name="Google Shape;2231;p39"/>
          <p:cNvSpPr/>
          <p:nvPr/>
        </p:nvSpPr>
        <p:spPr>
          <a:xfrm>
            <a:off x="162674" y="1704717"/>
            <a:ext cx="17953876" cy="8391783"/>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5" name="Google Shape;2255;p39"/>
          <p:cNvSpPr/>
          <p:nvPr/>
        </p:nvSpPr>
        <p:spPr>
          <a:xfrm>
            <a:off x="199116" y="1175406"/>
            <a:ext cx="354880" cy="431700"/>
          </a:xfrm>
          <a:prstGeom prst="star4">
            <a:avLst>
              <a:gd name="adj" fmla="val 12500"/>
            </a:avLst>
          </a:prstGeom>
          <a:solidFill>
            <a:srgbClr val="FFFF00"/>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2270;p40"/>
          <p:cNvSpPr txBox="1">
            <a:spLocks noGrp="1"/>
          </p:cNvSpPr>
          <p:nvPr>
            <p:ph type="title"/>
          </p:nvPr>
        </p:nvSpPr>
        <p:spPr>
          <a:xfrm>
            <a:off x="7011657" y="266700"/>
            <a:ext cx="4570204" cy="1085232"/>
          </a:xfrm>
          <a:prstGeom prst="rect">
            <a:avLst/>
          </a:prstGeom>
        </p:spPr>
        <p:txBody>
          <a:bodyPr spcFirstLastPara="1" wrap="square" lIns="182850" tIns="182850" rIns="182850" bIns="182850" anchor="ctr" anchorCtr="0">
            <a:noAutofit/>
          </a:bodyPr>
          <a:lstStyle/>
          <a:p>
            <a:pPr lvl="0">
              <a:lnSpc>
                <a:spcPct val="150000"/>
              </a:lnSpc>
              <a:spcAft>
                <a:spcPts val="800"/>
              </a:spcAft>
            </a:pPr>
            <a:r>
              <a:rPr lang="nl-NL" sz="4000" b="1" kern="1200" dirty="0">
                <a:solidFill>
                  <a:prstClr val="black"/>
                </a:solidFill>
                <a:latin typeface="Arial" panose="020B0604020202020204" pitchFamily="34" charset="0"/>
                <a:ea typeface="Times New Roman" panose="02020603050405020304" pitchFamily="18" charset="0"/>
                <a:cs typeface="Arial" panose="020B0604020202020204" pitchFamily="34" charset="0"/>
              </a:rPr>
              <a:t>Ví </a:t>
            </a:r>
            <a:r>
              <a:rPr lang="nl-NL" sz="4000" b="1" kern="1200">
                <a:solidFill>
                  <a:prstClr val="black"/>
                </a:solidFill>
                <a:latin typeface="Arial" panose="020B0604020202020204" pitchFamily="34" charset="0"/>
                <a:ea typeface="Times New Roman" panose="02020603050405020304" pitchFamily="18" charset="0"/>
                <a:cs typeface="Arial" panose="020B0604020202020204" pitchFamily="34" charset="0"/>
              </a:rPr>
              <a:t>dụ </a:t>
            </a:r>
            <a:r>
              <a:rPr lang="en-US" sz="4000" b="1" kern="1200">
                <a:solidFill>
                  <a:prstClr val="black"/>
                </a:solidFill>
                <a:latin typeface="Arial" panose="020B0604020202020204" pitchFamily="34" charset="0"/>
                <a:ea typeface="Times New Roman" panose="02020603050405020304" pitchFamily="18" charset="0"/>
                <a:cs typeface="Arial" panose="020B0604020202020204" pitchFamily="34" charset="0"/>
              </a:rPr>
              <a:t>2</a:t>
            </a:r>
            <a:endParaRPr sz="4000" b="1" dirty="0">
              <a:latin typeface="+mj-lt"/>
            </a:endParaRPr>
          </a:p>
        </p:txBody>
      </p:sp>
      <p:sp>
        <p:nvSpPr>
          <p:cNvPr id="44" name="Google Shape;2254;p39"/>
          <p:cNvSpPr/>
          <p:nvPr/>
        </p:nvSpPr>
        <p:spPr>
          <a:xfrm>
            <a:off x="6774957" y="262500"/>
            <a:ext cx="473400" cy="461400"/>
          </a:xfrm>
          <a:prstGeom prst="star4">
            <a:avLst>
              <a:gd name="adj" fmla="val 12500"/>
            </a:avLst>
          </a:prstGeom>
          <a:solidFill>
            <a:schemeClr val="accent2"/>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2256;p39"/>
          <p:cNvSpPr/>
          <p:nvPr/>
        </p:nvSpPr>
        <p:spPr>
          <a:xfrm>
            <a:off x="17129710" y="9420206"/>
            <a:ext cx="567440" cy="552305"/>
          </a:xfrm>
          <a:prstGeom prst="star4">
            <a:avLst>
              <a:gd name="adj" fmla="val 12500"/>
            </a:avLst>
          </a:prstGeom>
          <a:solidFill>
            <a:schemeClr val="lt2"/>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8" name="Google Shape;2364;p41"/>
          <p:cNvGrpSpPr/>
          <p:nvPr/>
        </p:nvGrpSpPr>
        <p:grpSpPr>
          <a:xfrm>
            <a:off x="16996834" y="1061530"/>
            <a:ext cx="1279134" cy="497170"/>
            <a:chOff x="5601427" y="4269892"/>
            <a:chExt cx="869375" cy="325800"/>
          </a:xfrm>
        </p:grpSpPr>
        <p:sp>
          <p:nvSpPr>
            <p:cNvPr id="49" name="Google Shape;2365;p41"/>
            <p:cNvSpPr/>
            <p:nvPr/>
          </p:nvSpPr>
          <p:spPr>
            <a:xfrm flipH="1">
              <a:off x="6132402" y="4269892"/>
              <a:ext cx="338400" cy="325800"/>
            </a:xfrm>
            <a:prstGeom prst="star4">
              <a:avLst>
                <a:gd name="adj" fmla="val 12500"/>
              </a:avLst>
            </a:prstGeom>
            <a:solidFill>
              <a:schemeClr val="accent1"/>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2366;p41"/>
            <p:cNvSpPr/>
            <p:nvPr/>
          </p:nvSpPr>
          <p:spPr>
            <a:xfrm flipH="1">
              <a:off x="5601427" y="4312642"/>
              <a:ext cx="246900" cy="240300"/>
            </a:xfrm>
            <a:prstGeom prst="star4">
              <a:avLst>
                <a:gd name="adj" fmla="val 12500"/>
              </a:avLst>
            </a:prstGeom>
            <a:solidFill>
              <a:schemeClr val="lt1"/>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 name="Rectangle 5"/>
          <p:cNvSpPr/>
          <p:nvPr/>
        </p:nvSpPr>
        <p:spPr>
          <a:xfrm>
            <a:off x="864847" y="1828729"/>
            <a:ext cx="16508753" cy="1938992"/>
          </a:xfrm>
          <a:prstGeom prst="rect">
            <a:avLst/>
          </a:prstGeom>
        </p:spPr>
        <p:txBody>
          <a:bodyPr wrap="square">
            <a:spAutoFit/>
          </a:bodyPr>
          <a:lstStyle/>
          <a:p>
            <a:pPr algn="just">
              <a:lnSpc>
                <a:spcPct val="150000"/>
              </a:lnSpc>
            </a:pPr>
            <a:r>
              <a:rPr lang="en-US" sz="4000">
                <a:solidFill>
                  <a:srgbClr val="000000"/>
                </a:solidFill>
                <a:latin typeface="Arial" panose="020B0604020202020204" pitchFamily="34" charset="0"/>
                <a:ea typeface="Calibri" panose="020F0502020204030204" pitchFamily="34" charset="0"/>
                <a:cs typeface="Times New Roman" panose="02020603050405020304" pitchFamily="18" charset="0"/>
              </a:rPr>
              <a:t>Tìm các đoạn thẳng bằng nhau có trên hình thang cân EFGH (EF // HG) trong Hình 7.</a:t>
            </a:r>
          </a:p>
        </p:txBody>
      </p:sp>
      <p:sp>
        <p:nvSpPr>
          <p:cNvPr id="17" name="Oval Callout 16"/>
          <p:cNvSpPr/>
          <p:nvPr/>
        </p:nvSpPr>
        <p:spPr>
          <a:xfrm>
            <a:off x="8308699" y="3832377"/>
            <a:ext cx="1661826" cy="916161"/>
          </a:xfrm>
          <a:prstGeom prst="wedgeEllipseCallout">
            <a:avLst/>
          </a:prstGeom>
          <a:solidFill>
            <a:schemeClr val="accent1">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smtClean="0">
                <a:solidFill>
                  <a:schemeClr val="accent3"/>
                </a:solidFill>
              </a:rPr>
              <a:t>Giải</a:t>
            </a:r>
            <a:endParaRPr lang="en-US" sz="4000" b="1" dirty="0">
              <a:solidFill>
                <a:schemeClr val="accent3"/>
              </a:solidFill>
            </a:endParaRPr>
          </a:p>
        </p:txBody>
      </p:sp>
      <p:pic>
        <p:nvPicPr>
          <p:cNvPr id="24" name="Picture 23"/>
          <p:cNvPicPr>
            <a:picLocks noChangeAspect="1"/>
          </p:cNvPicPr>
          <p:nvPr/>
        </p:nvPicPr>
        <p:blipFill>
          <a:blip r:embed="rId3"/>
          <a:stretch>
            <a:fillRect/>
          </a:stretch>
        </p:blipFill>
        <p:spPr>
          <a:xfrm rot="10950561">
            <a:off x="45143" y="8917812"/>
            <a:ext cx="2158171" cy="2109399"/>
          </a:xfrm>
          <a:prstGeom prst="rect">
            <a:avLst/>
          </a:prstGeom>
        </p:spPr>
      </p:pic>
      <p:sp>
        <p:nvSpPr>
          <p:cNvPr id="3" name="Rectangle 2"/>
          <p:cNvSpPr/>
          <p:nvPr/>
        </p:nvSpPr>
        <p:spPr>
          <a:xfrm>
            <a:off x="7603367" y="5219700"/>
            <a:ext cx="9481046" cy="3913892"/>
          </a:xfrm>
          <a:prstGeom prst="rect">
            <a:avLst/>
          </a:prstGeom>
        </p:spPr>
        <p:txBody>
          <a:bodyPr wrap="square">
            <a:spAutoFit/>
          </a:bodyPr>
          <a:lstStyle/>
          <a:p>
            <a:pPr>
              <a:lnSpc>
                <a:spcPct val="150000"/>
              </a:lnSpc>
              <a:spcAft>
                <a:spcPts val="500"/>
              </a:spcAft>
            </a:pPr>
            <a:r>
              <a:rPr lang="vi-VN" sz="4000">
                <a:solidFill>
                  <a:srgbClr val="000000"/>
                </a:solidFill>
              </a:rPr>
              <a:t>Hình thang cân EFGH có hai đáy là EF và HG nên có: </a:t>
            </a:r>
            <a:endParaRPr lang="en-US" sz="4000" smtClean="0">
              <a:solidFill>
                <a:srgbClr val="000000"/>
              </a:solidFill>
            </a:endParaRPr>
          </a:p>
          <a:p>
            <a:pPr marL="571500" indent="-571500">
              <a:lnSpc>
                <a:spcPct val="150000"/>
              </a:lnSpc>
              <a:spcAft>
                <a:spcPts val="500"/>
              </a:spcAft>
              <a:buFontTx/>
              <a:buChar char="-"/>
            </a:pPr>
            <a:r>
              <a:rPr lang="vi-VN" sz="4000" smtClean="0">
                <a:solidFill>
                  <a:srgbClr val="000000"/>
                </a:solidFill>
              </a:rPr>
              <a:t>Hai </a:t>
            </a:r>
            <a:r>
              <a:rPr lang="vi-VN" sz="4000">
                <a:solidFill>
                  <a:srgbClr val="000000"/>
                </a:solidFill>
              </a:rPr>
              <a:t>cạnh bên bằng nhau: </a:t>
            </a:r>
            <a:r>
              <a:rPr lang="vi-VN" sz="4000" smtClean="0">
                <a:solidFill>
                  <a:srgbClr val="000000"/>
                </a:solidFill>
              </a:rPr>
              <a:t>EH</a:t>
            </a:r>
            <a:r>
              <a:rPr lang="en-US" sz="4000" smtClean="0">
                <a:solidFill>
                  <a:srgbClr val="000000"/>
                </a:solidFill>
              </a:rPr>
              <a:t> </a:t>
            </a:r>
            <a:r>
              <a:rPr lang="vi-VN" sz="4000" smtClean="0">
                <a:solidFill>
                  <a:srgbClr val="000000"/>
                </a:solidFill>
              </a:rPr>
              <a:t>=</a:t>
            </a:r>
            <a:r>
              <a:rPr lang="en-US" sz="4000" smtClean="0">
                <a:solidFill>
                  <a:srgbClr val="000000"/>
                </a:solidFill>
              </a:rPr>
              <a:t> </a:t>
            </a:r>
            <a:r>
              <a:rPr lang="vi-VN" sz="4000" smtClean="0">
                <a:solidFill>
                  <a:srgbClr val="000000"/>
                </a:solidFill>
              </a:rPr>
              <a:t>FG</a:t>
            </a:r>
            <a:endParaRPr lang="en-US" sz="4000">
              <a:solidFill>
                <a:srgbClr val="000000"/>
              </a:solidFill>
            </a:endParaRPr>
          </a:p>
          <a:p>
            <a:pPr marL="571500" indent="-571500">
              <a:lnSpc>
                <a:spcPct val="150000"/>
              </a:lnSpc>
              <a:spcAft>
                <a:spcPts val="500"/>
              </a:spcAft>
              <a:buFontTx/>
              <a:buChar char="-"/>
            </a:pPr>
            <a:r>
              <a:rPr lang="vi-VN" sz="4000" smtClean="0">
                <a:solidFill>
                  <a:srgbClr val="000000"/>
                </a:solidFill>
              </a:rPr>
              <a:t>Hai </a:t>
            </a:r>
            <a:r>
              <a:rPr lang="vi-VN" sz="4000">
                <a:solidFill>
                  <a:srgbClr val="000000"/>
                </a:solidFill>
              </a:rPr>
              <a:t>đường chéo bằng nhau: </a:t>
            </a:r>
            <a:r>
              <a:rPr lang="vi-VN" sz="4000" smtClean="0">
                <a:solidFill>
                  <a:srgbClr val="000000"/>
                </a:solidFill>
              </a:rPr>
              <a:t>EG</a:t>
            </a:r>
            <a:r>
              <a:rPr lang="en-US" sz="4000" smtClean="0">
                <a:solidFill>
                  <a:srgbClr val="000000"/>
                </a:solidFill>
              </a:rPr>
              <a:t> </a:t>
            </a:r>
            <a:r>
              <a:rPr lang="vi-VN" sz="4000" smtClean="0">
                <a:solidFill>
                  <a:srgbClr val="000000"/>
                </a:solidFill>
              </a:rPr>
              <a:t>=</a:t>
            </a:r>
            <a:r>
              <a:rPr lang="en-US" sz="4000" smtClean="0">
                <a:solidFill>
                  <a:srgbClr val="000000"/>
                </a:solidFill>
              </a:rPr>
              <a:t> </a:t>
            </a:r>
            <a:r>
              <a:rPr lang="vi-VN" sz="4000" smtClean="0">
                <a:solidFill>
                  <a:srgbClr val="000000"/>
                </a:solidFill>
              </a:rPr>
              <a:t>HE</a:t>
            </a:r>
            <a:endParaRPr lang="vi-VN" sz="4000">
              <a:solidFill>
                <a:srgbClr val="000000"/>
              </a:solidFill>
            </a:endParaRPr>
          </a:p>
        </p:txBody>
      </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1143000" y="5368339"/>
            <a:ext cx="5281122" cy="3956105"/>
          </a:xfrm>
          <a:prstGeom prst="rect">
            <a:avLst/>
          </a:prstGeom>
        </p:spPr>
      </p:pic>
    </p:spTree>
    <p:extLst>
      <p:ext uri="{BB962C8B-B14F-4D97-AF65-F5344CB8AC3E}">
        <p14:creationId xmlns:p14="http://schemas.microsoft.com/office/powerpoint/2010/main" val="1591431044"/>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animEffect transition="in" filter="fade">
                                      <p:cBhvr>
                                        <p:cTn id="29" dur="500"/>
                                        <p:tgtEl>
                                          <p:spTgt spid="3">
                                            <p:txEl>
                                              <p:pRg st="0" end="0"/>
                                            </p:txEl>
                                          </p:spTgt>
                                        </p:tgtEl>
                                      </p:cBhvr>
                                    </p:animEffect>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animEffect transition="in" filter="fade">
                                      <p:cBhvr>
                                        <p:cTn id="33" dur="500"/>
                                        <p:tgtEl>
                                          <p:spTgt spid="3">
                                            <p:txEl>
                                              <p:pRg st="1" end="1"/>
                                            </p:txEl>
                                          </p:spTgt>
                                        </p:tgtEl>
                                      </p:cBhvr>
                                    </p:animEffect>
                                  </p:childTnLst>
                                </p:cTn>
                              </p:par>
                            </p:childTnLst>
                          </p:cTn>
                        </p:par>
                        <p:par>
                          <p:cTn id="34" fill="hold">
                            <p:stCondLst>
                              <p:cond delay="1000"/>
                            </p:stCondLst>
                            <p:childTnLst>
                              <p:par>
                                <p:cTn id="35" presetID="10" presetClass="entr" presetSubtype="0" fill="hold" nodeType="after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Effect transition="in" filter="fade">
                                      <p:cBhvr>
                                        <p:cTn id="3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6" grpId="0"/>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accent4"/>
        </a:solidFill>
        <a:effectLst/>
      </p:bgPr>
    </p:bg>
    <p:spTree>
      <p:nvGrpSpPr>
        <p:cNvPr id="1" name="Shape 2106"/>
        <p:cNvGrpSpPr/>
        <p:nvPr/>
      </p:nvGrpSpPr>
      <p:grpSpPr>
        <a:xfrm>
          <a:off x="0" y="0"/>
          <a:ext cx="0" cy="0"/>
          <a:chOff x="0" y="0"/>
          <a:chExt cx="0" cy="0"/>
        </a:xfrm>
      </p:grpSpPr>
      <p:sp>
        <p:nvSpPr>
          <p:cNvPr id="19" name="TextBox 18"/>
          <p:cNvSpPr txBox="1"/>
          <p:nvPr/>
        </p:nvSpPr>
        <p:spPr>
          <a:xfrm>
            <a:off x="1172815" y="505748"/>
            <a:ext cx="16200785" cy="3647152"/>
          </a:xfrm>
          <a:prstGeom prst="rect">
            <a:avLst/>
          </a:prstGeom>
          <a:noFill/>
        </p:spPr>
        <p:txBody>
          <a:bodyPr wrap="square" rtlCol="0">
            <a:spAutoFit/>
          </a:bodyPr>
          <a:lstStyle/>
          <a:p>
            <a:pPr lvl="0" algn="just">
              <a:lnSpc>
                <a:spcPct val="150000"/>
              </a:lnSpc>
            </a:pPr>
            <a:r>
              <a:rPr lang="vi-VN" sz="4000" b="1" kern="0">
                <a:solidFill>
                  <a:srgbClr val="C00000"/>
                </a:solidFill>
                <a:latin typeface="Arial"/>
                <a:cs typeface="Arial" panose="020B0604020202020204" pitchFamily="34" charset="0"/>
                <a:sym typeface="Arial"/>
              </a:rPr>
              <a:t>Chú ý:</a:t>
            </a:r>
          </a:p>
          <a:p>
            <a:pPr lvl="0" algn="just">
              <a:lnSpc>
                <a:spcPct val="150000"/>
              </a:lnSpc>
            </a:pPr>
            <a:r>
              <a:rPr lang="vi-VN" sz="3800" kern="0">
                <a:solidFill>
                  <a:srgbClr val="000000"/>
                </a:solidFill>
                <a:latin typeface="Arial"/>
                <a:cs typeface="Arial" panose="020B0604020202020204" pitchFamily="34" charset="0"/>
                <a:sym typeface="Arial"/>
              </a:rPr>
              <a:t>Nếu một hình thang là hình thang cân thì nó có hai cạnh bên bằng nhau, nhưng một hình thang có hai cạnh bên bằng nhau thì chưa chắc là hình thang cân.</a:t>
            </a:r>
          </a:p>
        </p:txBody>
      </p:sp>
      <p:sp>
        <p:nvSpPr>
          <p:cNvPr id="23" name="Google Shape;2255;p39"/>
          <p:cNvSpPr/>
          <p:nvPr/>
        </p:nvSpPr>
        <p:spPr>
          <a:xfrm>
            <a:off x="493197" y="9755640"/>
            <a:ext cx="676800" cy="662400"/>
          </a:xfrm>
          <a:prstGeom prst="star4">
            <a:avLst>
              <a:gd name="adj" fmla="val 12500"/>
            </a:avLst>
          </a:prstGeom>
          <a:solidFill>
            <a:schemeClr val="accent1"/>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256;p39"/>
          <p:cNvSpPr/>
          <p:nvPr/>
        </p:nvSpPr>
        <p:spPr>
          <a:xfrm>
            <a:off x="-160605" y="9179072"/>
            <a:ext cx="926605" cy="975551"/>
          </a:xfrm>
          <a:prstGeom prst="star4">
            <a:avLst>
              <a:gd name="adj" fmla="val 12500"/>
            </a:avLst>
          </a:prstGeom>
          <a:solidFill>
            <a:schemeClr val="lt2"/>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5" name="Picture 5"/>
          <p:cNvPicPr>
            <a:picLocks noChangeAspect="1"/>
          </p:cNvPicPr>
          <p:nvPr/>
        </p:nvPicPr>
        <p:blipFill>
          <a:blip r:embed="rId3">
            <a:alphaModFix amt="50000"/>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9976476">
            <a:off x="16778650" y="8200154"/>
            <a:ext cx="1871060" cy="1854688"/>
          </a:xfrm>
          <a:prstGeom prst="rect">
            <a:avLst/>
          </a:prstGeom>
        </p:spPr>
      </p:pic>
      <p:sp>
        <p:nvSpPr>
          <p:cNvPr id="5" name="Rectangle 4"/>
          <p:cNvSpPr/>
          <p:nvPr/>
        </p:nvSpPr>
        <p:spPr>
          <a:xfrm>
            <a:off x="1785992" y="4420083"/>
            <a:ext cx="1262714" cy="861133"/>
          </a:xfrm>
          <a:prstGeom prst="rect">
            <a:avLst/>
          </a:prstGeom>
        </p:spPr>
        <p:txBody>
          <a:bodyPr wrap="square">
            <a:spAutoFit/>
          </a:bodyPr>
          <a:lstStyle/>
          <a:p>
            <a:pPr>
              <a:lnSpc>
                <a:spcPct val="150000"/>
              </a:lnSpc>
              <a:spcAft>
                <a:spcPts val="800"/>
              </a:spcAft>
            </a:pPr>
            <a:r>
              <a:rPr lang="en-US" sz="3800" b="1" i="1" u="sng">
                <a:ea typeface="Arial" panose="020B0604020202020204" pitchFamily="34" charset="0"/>
                <a:cs typeface="Times New Roman" panose="02020603050405020304" pitchFamily="18" charset="0"/>
              </a:rPr>
              <a:t>VD:</a:t>
            </a:r>
            <a:endParaRPr lang="en-US" sz="3800" b="1" i="1" u="sng">
              <a:effectLst/>
              <a:ea typeface="Arial" panose="020B0604020202020204" pitchFamily="34" charset="0"/>
              <a:cs typeface="Times New Roman" panose="02020603050405020304" pitchFamily="18" charset="0"/>
            </a:endParaRPr>
          </a:p>
        </p:txBody>
      </p:sp>
      <p:pic>
        <p:nvPicPr>
          <p:cNvPr id="2" name="Picture 1"/>
          <p:cNvPicPr>
            <a:picLocks noChangeAspect="1"/>
          </p:cNvPicPr>
          <p:nvPr/>
        </p:nvPicPr>
        <p:blipFill>
          <a:blip r:embed="rId10"/>
          <a:stretch>
            <a:fillRect/>
          </a:stretch>
        </p:blipFill>
        <p:spPr>
          <a:xfrm>
            <a:off x="16734503" y="419100"/>
            <a:ext cx="1072206" cy="933663"/>
          </a:xfrm>
          <a:prstGeom prst="rect">
            <a:avLst/>
          </a:prstGeom>
        </p:spPr>
      </p:pic>
      <p:pic>
        <p:nvPicPr>
          <p:cNvPr id="3" name="Picture 2"/>
          <p:cNvPicPr>
            <a:picLocks noChangeAspect="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Lst>
          </a:blip>
          <a:stretch>
            <a:fillRect/>
          </a:stretch>
        </p:blipFill>
        <p:spPr>
          <a:xfrm>
            <a:off x="1058402" y="5832645"/>
            <a:ext cx="5556993" cy="3294854"/>
          </a:xfrm>
          <a:prstGeom prst="rect">
            <a:avLst/>
          </a:prstGeom>
        </p:spPr>
      </p:pic>
      <p:sp>
        <p:nvSpPr>
          <p:cNvPr id="6" name="Rectangle 5"/>
          <p:cNvSpPr/>
          <p:nvPr/>
        </p:nvSpPr>
        <p:spPr>
          <a:xfrm>
            <a:off x="6990788" y="5555466"/>
            <a:ext cx="10035204" cy="3626634"/>
          </a:xfrm>
          <a:prstGeom prst="rect">
            <a:avLst/>
          </a:prstGeom>
        </p:spPr>
        <p:txBody>
          <a:bodyPr wrap="square">
            <a:spAutoFit/>
          </a:bodyPr>
          <a:lstStyle/>
          <a:p>
            <a:pPr algn="just">
              <a:lnSpc>
                <a:spcPct val="150000"/>
              </a:lnSpc>
              <a:spcBef>
                <a:spcPts val="100"/>
              </a:spcBef>
              <a:spcAft>
                <a:spcPts val="100"/>
              </a:spcAft>
            </a:pPr>
            <a:r>
              <a:rPr lang="en-US" sz="3800">
                <a:solidFill>
                  <a:srgbClr val="000000"/>
                </a:solidFill>
                <a:latin typeface="+mj-lt"/>
                <a:ea typeface="Arial" panose="020B0604020202020204" pitchFamily="34" charset="0"/>
                <a:cs typeface="Times New Roman" panose="02020603050405020304" pitchFamily="18" charset="0"/>
              </a:rPr>
              <a:t>Hình thang ABCD trong hình 8 có hai đáy là</a:t>
            </a:r>
            <a:r>
              <a:rPr lang="en-US" sz="3800" smtClean="0">
                <a:solidFill>
                  <a:srgbClr val="000000"/>
                </a:solidFill>
                <a:latin typeface="+mj-lt"/>
                <a:ea typeface="Arial" panose="020B0604020202020204" pitchFamily="34" charset="0"/>
                <a:cs typeface="Times New Roman" panose="02020603050405020304" pitchFamily="18" charset="0"/>
              </a:rPr>
              <a:t>:</a:t>
            </a:r>
          </a:p>
          <a:p>
            <a:pPr algn="just">
              <a:lnSpc>
                <a:spcPct val="150000"/>
              </a:lnSpc>
              <a:spcBef>
                <a:spcPts val="100"/>
              </a:spcBef>
              <a:spcAft>
                <a:spcPts val="100"/>
              </a:spcAft>
            </a:pPr>
            <a:r>
              <a:rPr lang="en-US" sz="3800" smtClean="0">
                <a:solidFill>
                  <a:srgbClr val="000000"/>
                </a:solidFill>
                <a:latin typeface="+mj-lt"/>
                <a:ea typeface="Arial" panose="020B0604020202020204" pitchFamily="34" charset="0"/>
                <a:cs typeface="Times New Roman" panose="02020603050405020304" pitchFamily="18" charset="0"/>
              </a:rPr>
              <a:t>AB</a:t>
            </a:r>
            <a:r>
              <a:rPr lang="en-US" sz="3800">
                <a:solidFill>
                  <a:srgbClr val="000000"/>
                </a:solidFill>
                <a:latin typeface="+mj-lt"/>
                <a:ea typeface="Arial" panose="020B0604020202020204" pitchFamily="34" charset="0"/>
                <a:cs typeface="Times New Roman" panose="02020603050405020304" pitchFamily="18" charset="0"/>
              </a:rPr>
              <a:t>, CD và hai cạnh bên bằng nhau AD = BC nhưng không phải hình thang cân (vì hai góc A và B cùng kề một đáy không bằng nhau).</a:t>
            </a:r>
            <a:endParaRPr lang="en-US" sz="3800">
              <a:effectLst/>
              <a:latin typeface="+mj-lt"/>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565007299"/>
      </p:ext>
    </p:extLst>
  </p:cSld>
  <p:clrMapOvr>
    <a:masterClrMapping/>
  </p:clrMapOvr>
  <mc:AlternateContent xmlns:mc="http://schemas.openxmlformats.org/markup-compatibility/2006">
    <mc:Choice xmlns:p14="http://schemas.microsoft.com/office/powerpoint/2010/main" Requires="p14">
      <p:transition spd="med" p14:dur="700">
        <p:randomBar dir="vert"/>
      </p:transition>
    </mc:Choice>
    <mc:Fallback>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par>
                                <p:cTn id="20" presetID="14" presetClass="entr" presetSubtype="1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500"/>
                                        <p:tgtEl>
                                          <p:spTgt spid="3"/>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randombar(horizont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accent4"/>
        </a:solidFill>
        <a:effectLst/>
      </p:bgPr>
    </p:bg>
    <p:spTree>
      <p:nvGrpSpPr>
        <p:cNvPr id="1" name="Shape 2229"/>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02947" y="4982252"/>
            <a:ext cx="4802453" cy="3886200"/>
          </a:xfrm>
          <a:prstGeom prst="rect">
            <a:avLst/>
          </a:prstGeom>
        </p:spPr>
      </p:pic>
      <p:sp>
        <p:nvSpPr>
          <p:cNvPr id="2255" name="Google Shape;2255;p39"/>
          <p:cNvSpPr/>
          <p:nvPr/>
        </p:nvSpPr>
        <p:spPr>
          <a:xfrm>
            <a:off x="323151" y="288696"/>
            <a:ext cx="354880" cy="431700"/>
          </a:xfrm>
          <a:prstGeom prst="star4">
            <a:avLst>
              <a:gd name="adj" fmla="val 12500"/>
            </a:avLst>
          </a:prstGeom>
          <a:solidFill>
            <a:srgbClr val="FFFF00"/>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2363;p41"/>
          <p:cNvSpPr/>
          <p:nvPr/>
        </p:nvSpPr>
        <p:spPr>
          <a:xfrm flipH="1">
            <a:off x="-227809" y="269192"/>
            <a:ext cx="676800" cy="651600"/>
          </a:xfrm>
          <a:prstGeom prst="star4">
            <a:avLst>
              <a:gd name="adj" fmla="val 12500"/>
            </a:avLst>
          </a:prstGeom>
          <a:solidFill>
            <a:schemeClr val="dk2"/>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8" name="Google Shape;2364;p41"/>
          <p:cNvGrpSpPr/>
          <p:nvPr/>
        </p:nvGrpSpPr>
        <p:grpSpPr>
          <a:xfrm>
            <a:off x="17301441" y="288696"/>
            <a:ext cx="1279134" cy="497170"/>
            <a:chOff x="5601427" y="4269892"/>
            <a:chExt cx="869375" cy="325800"/>
          </a:xfrm>
        </p:grpSpPr>
        <p:sp>
          <p:nvSpPr>
            <p:cNvPr id="49" name="Google Shape;2365;p41"/>
            <p:cNvSpPr/>
            <p:nvPr/>
          </p:nvSpPr>
          <p:spPr>
            <a:xfrm flipH="1">
              <a:off x="6132402" y="4269892"/>
              <a:ext cx="338400" cy="325800"/>
            </a:xfrm>
            <a:prstGeom prst="star4">
              <a:avLst>
                <a:gd name="adj" fmla="val 12500"/>
              </a:avLst>
            </a:prstGeom>
            <a:solidFill>
              <a:schemeClr val="accent1"/>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2366;p41"/>
            <p:cNvSpPr/>
            <p:nvPr/>
          </p:nvSpPr>
          <p:spPr>
            <a:xfrm flipH="1">
              <a:off x="5601427" y="4312642"/>
              <a:ext cx="246900" cy="240300"/>
            </a:xfrm>
            <a:prstGeom prst="star4">
              <a:avLst>
                <a:gd name="adj" fmla="val 12500"/>
              </a:avLst>
            </a:prstGeom>
            <a:solidFill>
              <a:schemeClr val="lt1"/>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7" name="Oval Callout 16"/>
          <p:cNvSpPr/>
          <p:nvPr/>
        </p:nvSpPr>
        <p:spPr>
          <a:xfrm>
            <a:off x="8538707" y="3314700"/>
            <a:ext cx="1683294" cy="838200"/>
          </a:xfrm>
          <a:prstGeom prst="wedgeEllipseCallout">
            <a:avLst/>
          </a:prstGeom>
          <a:solidFill>
            <a:schemeClr val="accent1">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mn-cs"/>
              </a:rPr>
              <a:t>Giải</a:t>
            </a:r>
            <a:endParaRPr kumimoji="0" lang="en-US" sz="3700" b="1" i="0" u="none" strike="noStrike" kern="1200" cap="none" spc="0" normalizeH="0" baseline="0" noProof="0" dirty="0">
              <a:ln>
                <a:noFill/>
              </a:ln>
              <a:solidFill>
                <a:srgbClr val="FFFFFF"/>
              </a:solidFill>
              <a:effectLst/>
              <a:uLnTx/>
              <a:uFillTx/>
              <a:latin typeface="Arial"/>
              <a:ea typeface="+mn-ea"/>
              <a:cs typeface="+mn-cs"/>
            </a:endParaRPr>
          </a:p>
        </p:txBody>
      </p:sp>
      <p:sp>
        <p:nvSpPr>
          <p:cNvPr id="15" name="Google Shape;2255;p39"/>
          <p:cNvSpPr/>
          <p:nvPr/>
        </p:nvSpPr>
        <p:spPr>
          <a:xfrm>
            <a:off x="417716" y="9182100"/>
            <a:ext cx="676800" cy="662400"/>
          </a:xfrm>
          <a:prstGeom prst="star4">
            <a:avLst>
              <a:gd name="adj" fmla="val 12500"/>
            </a:avLst>
          </a:prstGeom>
          <a:solidFill>
            <a:schemeClr val="accent1"/>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16" name="Google Shape;2256;p39"/>
          <p:cNvSpPr/>
          <p:nvPr/>
        </p:nvSpPr>
        <p:spPr>
          <a:xfrm>
            <a:off x="157401" y="9573208"/>
            <a:ext cx="520630" cy="502830"/>
          </a:xfrm>
          <a:prstGeom prst="star4">
            <a:avLst>
              <a:gd name="adj" fmla="val 12500"/>
            </a:avLst>
          </a:prstGeom>
          <a:solidFill>
            <a:schemeClr val="lt2"/>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5" name="Rectangle 4"/>
          <p:cNvSpPr/>
          <p:nvPr/>
        </p:nvSpPr>
        <p:spPr>
          <a:xfrm>
            <a:off x="500591" y="1409700"/>
            <a:ext cx="17202849" cy="1738296"/>
          </a:xfrm>
          <a:prstGeom prst="rect">
            <a:avLst/>
          </a:prstGeom>
        </p:spPr>
        <p:txBody>
          <a:bodyPr wrap="square">
            <a:spAutoFit/>
          </a:bodyPr>
          <a:lstStyle/>
          <a:p>
            <a:pPr lvl="0" algn="just">
              <a:lnSpc>
                <a:spcPct val="150000"/>
              </a:lnSpc>
              <a:spcAft>
                <a:spcPts val="800"/>
              </a:spcAft>
            </a:pPr>
            <a:r>
              <a:rPr lang="vi-VN" sz="3800">
                <a:solidFill>
                  <a:srgbClr val="000000"/>
                </a:solidFill>
              </a:rPr>
              <a:t>Tìm các đoạn thẳng bằng nhau trong hình thang cân MNPQ có hai đáy là MN và PQ.</a:t>
            </a:r>
          </a:p>
        </p:txBody>
      </p:sp>
      <p:sp>
        <p:nvSpPr>
          <p:cNvPr id="2" name="Rectangle 1"/>
          <p:cNvSpPr/>
          <p:nvPr/>
        </p:nvSpPr>
        <p:spPr>
          <a:xfrm>
            <a:off x="5422891" y="4525052"/>
            <a:ext cx="12636701" cy="5419048"/>
          </a:xfrm>
          <a:prstGeom prst="rect">
            <a:avLst/>
          </a:prstGeom>
        </p:spPr>
        <p:txBody>
          <a:bodyPr wrap="square">
            <a:spAutoFit/>
          </a:bodyPr>
          <a:lstStyle/>
          <a:p>
            <a:pPr algn="just">
              <a:lnSpc>
                <a:spcPct val="150000"/>
              </a:lnSpc>
              <a:spcAft>
                <a:spcPts val="800"/>
              </a:spcAft>
            </a:pPr>
            <a:r>
              <a:rPr lang="vi-VN" sz="3700">
                <a:ea typeface="Arial" panose="020B0604020202020204" pitchFamily="34" charset="0"/>
                <a:cs typeface="Times New Roman" panose="02020603050405020304" pitchFamily="18" charset="0"/>
              </a:rPr>
              <a:t>Xét hình thang cân MNPQ (MN // PQ), theo tính chất hình thang cân, ta có:</a:t>
            </a:r>
          </a:p>
          <a:p>
            <a:pPr algn="just">
              <a:lnSpc>
                <a:spcPct val="150000"/>
              </a:lnSpc>
              <a:spcAft>
                <a:spcPts val="800"/>
              </a:spcAft>
            </a:pPr>
            <a:r>
              <a:rPr lang="vi-VN" sz="3700" smtClean="0">
                <a:ea typeface="Arial" panose="020B0604020202020204" pitchFamily="34" charset="0"/>
                <a:cs typeface="Times New Roman" panose="02020603050405020304" pitchFamily="18" charset="0"/>
              </a:rPr>
              <a:t>MQ </a:t>
            </a:r>
            <a:r>
              <a:rPr lang="vi-VN" sz="3700">
                <a:ea typeface="Arial" panose="020B0604020202020204" pitchFamily="34" charset="0"/>
                <a:cs typeface="Times New Roman" panose="02020603050405020304" pitchFamily="18" charset="0"/>
              </a:rPr>
              <a:t>= NP (hình thang cân có hai cạnh bên bằng nhau)</a:t>
            </a:r>
          </a:p>
          <a:p>
            <a:pPr algn="just">
              <a:lnSpc>
                <a:spcPct val="150000"/>
              </a:lnSpc>
              <a:spcAft>
                <a:spcPts val="800"/>
              </a:spcAft>
            </a:pPr>
            <a:r>
              <a:rPr lang="vi-VN" sz="3700" smtClean="0">
                <a:ea typeface="Arial" panose="020B0604020202020204" pitchFamily="34" charset="0"/>
                <a:cs typeface="Times New Roman" panose="02020603050405020304" pitchFamily="18" charset="0"/>
              </a:rPr>
              <a:t>MP </a:t>
            </a:r>
            <a:r>
              <a:rPr lang="vi-VN" sz="3700">
                <a:ea typeface="Arial" panose="020B0604020202020204" pitchFamily="34" charset="0"/>
                <a:cs typeface="Times New Roman" panose="02020603050405020304" pitchFamily="18" charset="0"/>
              </a:rPr>
              <a:t>= NQ (hình thang cân có hai đường chéo bằng nhau).</a:t>
            </a:r>
          </a:p>
          <a:p>
            <a:pPr algn="just">
              <a:lnSpc>
                <a:spcPct val="150000"/>
              </a:lnSpc>
              <a:spcAft>
                <a:spcPts val="800"/>
              </a:spcAft>
            </a:pPr>
            <a:r>
              <a:rPr lang="vi-VN" sz="3700">
                <a:ea typeface="Arial" panose="020B0604020202020204" pitchFamily="34" charset="0"/>
                <a:cs typeface="Times New Roman" panose="02020603050405020304" pitchFamily="18" charset="0"/>
              </a:rPr>
              <a:t>Vậy các đoạn thẳng bằng nhau trong hình thang cân MNPQ là MQ = NP; MP = NQ.</a:t>
            </a:r>
          </a:p>
        </p:txBody>
      </p:sp>
      <p:sp>
        <p:nvSpPr>
          <p:cNvPr id="18" name="TextBox 17"/>
          <p:cNvSpPr txBox="1"/>
          <p:nvPr/>
        </p:nvSpPr>
        <p:spPr>
          <a:xfrm>
            <a:off x="6715700" y="419100"/>
            <a:ext cx="5329308" cy="938719"/>
          </a:xfrm>
          <a:prstGeom prst="rect">
            <a:avLst/>
          </a:prstGeom>
          <a:noFill/>
        </p:spPr>
        <p:txBody>
          <a:bodyPr wrap="square" rtlCol="0">
            <a:spAutoFit/>
          </a:bodyPr>
          <a:lstStyle/>
          <a:p>
            <a:pPr algn="ctr"/>
            <a:r>
              <a:rPr lang="en-US" sz="5500" b="1" dirty="0" smtClean="0">
                <a:solidFill>
                  <a:srgbClr val="005A9E"/>
                </a:solidFill>
                <a:cs typeface="Arial" panose="020B0604020202020204" pitchFamily="34" charset="0"/>
              </a:rPr>
              <a:t>Thực </a:t>
            </a:r>
            <a:r>
              <a:rPr lang="en-US" sz="5500" b="1" smtClean="0">
                <a:solidFill>
                  <a:srgbClr val="005A9E"/>
                </a:solidFill>
                <a:cs typeface="Arial" panose="020B0604020202020204" pitchFamily="34" charset="0"/>
              </a:rPr>
              <a:t>hành 2</a:t>
            </a:r>
            <a:endParaRPr lang="en-US" sz="5500" b="1" dirty="0">
              <a:solidFill>
                <a:srgbClr val="005A9E"/>
              </a:solidFill>
              <a:cs typeface="Arial" panose="020B0604020202020204" pitchFamily="34" charset="0"/>
            </a:endParaRPr>
          </a:p>
        </p:txBody>
      </p:sp>
    </p:spTree>
    <p:extLst>
      <p:ext uri="{BB962C8B-B14F-4D97-AF65-F5344CB8AC3E}">
        <p14:creationId xmlns:p14="http://schemas.microsoft.com/office/powerpoint/2010/main" val="2534547163"/>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animEffect transition="in" filter="fade">
                                      <p:cBhvr>
                                        <p:cTn id="27" dur="500"/>
                                        <p:tgtEl>
                                          <p:spTgt spid="2">
                                            <p:txEl>
                                              <p:pRg st="0" end="0"/>
                                            </p:txEl>
                                          </p:spTgt>
                                        </p:tgtEl>
                                      </p:cBhvr>
                                    </p:animEffec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2">
                                            <p:txEl>
                                              <p:pRg st="1" end="1"/>
                                            </p:txEl>
                                          </p:spTgt>
                                        </p:tgtEl>
                                        <p:attrNameLst>
                                          <p:attrName>style.visibility</p:attrName>
                                        </p:attrNameLst>
                                      </p:cBhvr>
                                      <p:to>
                                        <p:strVal val="visible"/>
                                      </p:to>
                                    </p:set>
                                    <p:animEffect transition="in" filter="fade">
                                      <p:cBhvr>
                                        <p:cTn id="31" dur="500"/>
                                        <p:tgtEl>
                                          <p:spTgt spid="2">
                                            <p:txEl>
                                              <p:pRg st="1" end="1"/>
                                            </p:txEl>
                                          </p:spTgt>
                                        </p:tgtEl>
                                      </p:cBhvr>
                                    </p:animEffect>
                                  </p:childTnLst>
                                </p:cTn>
                              </p:par>
                            </p:childTnLst>
                          </p:cTn>
                        </p:par>
                        <p:par>
                          <p:cTn id="32" fill="hold">
                            <p:stCondLst>
                              <p:cond delay="1000"/>
                            </p:stCondLst>
                            <p:childTnLst>
                              <p:par>
                                <p:cTn id="33" presetID="10" presetClass="entr" presetSubtype="0" fill="hold" nodeType="afterEffect">
                                  <p:stCondLst>
                                    <p:cond delay="0"/>
                                  </p:stCondLst>
                                  <p:childTnLst>
                                    <p:set>
                                      <p:cBhvr>
                                        <p:cTn id="34" dur="1" fill="hold">
                                          <p:stCondLst>
                                            <p:cond delay="0"/>
                                          </p:stCondLst>
                                        </p:cTn>
                                        <p:tgtEl>
                                          <p:spTgt spid="2">
                                            <p:txEl>
                                              <p:pRg st="2" end="2"/>
                                            </p:txEl>
                                          </p:spTgt>
                                        </p:tgtEl>
                                        <p:attrNameLst>
                                          <p:attrName>style.visibility</p:attrName>
                                        </p:attrNameLst>
                                      </p:cBhvr>
                                      <p:to>
                                        <p:strVal val="visible"/>
                                      </p:to>
                                    </p:set>
                                    <p:animEffect transition="in" filter="fade">
                                      <p:cBhvr>
                                        <p:cTn id="35" dur="500"/>
                                        <p:tgtEl>
                                          <p:spTgt spid="2">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
                                            <p:txEl>
                                              <p:pRg st="3" end="3"/>
                                            </p:txEl>
                                          </p:spTgt>
                                        </p:tgtEl>
                                        <p:attrNameLst>
                                          <p:attrName>style.visibility</p:attrName>
                                        </p:attrNameLst>
                                      </p:cBhvr>
                                      <p:to>
                                        <p:strVal val="visible"/>
                                      </p:to>
                                    </p:set>
                                    <p:animEffect transition="in" filter="wipe(left)">
                                      <p:cBhvr>
                                        <p:cTn id="40"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5" grpId="0"/>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accent4"/>
        </a:solidFill>
        <a:effectLst/>
      </p:bgPr>
    </p:bg>
    <p:spTree>
      <p:nvGrpSpPr>
        <p:cNvPr id="1" name="Shape 2106"/>
        <p:cNvGrpSpPr/>
        <p:nvPr/>
      </p:nvGrpSpPr>
      <p:grpSpPr>
        <a:xfrm>
          <a:off x="0" y="0"/>
          <a:ext cx="0" cy="0"/>
          <a:chOff x="0" y="0"/>
          <a:chExt cx="0" cy="0"/>
        </a:xfrm>
      </p:grpSpPr>
      <p:sp>
        <p:nvSpPr>
          <p:cNvPr id="22" name="Google Shape;2254;p39"/>
          <p:cNvSpPr/>
          <p:nvPr/>
        </p:nvSpPr>
        <p:spPr>
          <a:xfrm>
            <a:off x="-78120" y="9075093"/>
            <a:ext cx="473400" cy="461400"/>
          </a:xfrm>
          <a:prstGeom prst="star4">
            <a:avLst>
              <a:gd name="adj" fmla="val 12500"/>
            </a:avLst>
          </a:prstGeom>
          <a:solidFill>
            <a:schemeClr val="accent2"/>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256;p39"/>
          <p:cNvSpPr/>
          <p:nvPr/>
        </p:nvSpPr>
        <p:spPr>
          <a:xfrm>
            <a:off x="158580" y="9539968"/>
            <a:ext cx="520630" cy="502830"/>
          </a:xfrm>
          <a:prstGeom prst="star4">
            <a:avLst>
              <a:gd name="adj" fmla="val 12500"/>
            </a:avLst>
          </a:prstGeom>
          <a:solidFill>
            <a:schemeClr val="lt2"/>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Rectangle 3"/>
          <p:cNvSpPr/>
          <p:nvPr/>
        </p:nvSpPr>
        <p:spPr>
          <a:xfrm>
            <a:off x="1023357" y="1926237"/>
            <a:ext cx="16154136" cy="1846659"/>
          </a:xfrm>
          <a:prstGeom prst="rect">
            <a:avLst/>
          </a:prstGeom>
        </p:spPr>
        <p:txBody>
          <a:bodyPr wrap="square">
            <a:spAutoFit/>
          </a:bodyPr>
          <a:lstStyle/>
          <a:p>
            <a:pPr lvl="0" algn="just">
              <a:lnSpc>
                <a:spcPct val="150000"/>
              </a:lnSpc>
              <a:defRPr/>
            </a:pPr>
            <a:r>
              <a:rPr lang="vi-VN" sz="4000">
                <a:solidFill>
                  <a:srgbClr val="434343"/>
                </a:solidFill>
              </a:rPr>
              <a:t>Một khung cửa sổ hình thang cân có chiều cao 3 m, hai đáy là 3 m và 1 m (Hình 9). Tìm độ dài hai cạnh bên và hai đường chéo.</a:t>
            </a:r>
            <a:endParaRPr lang="en-US" sz="4000" dirty="0">
              <a:solidFill>
                <a:srgbClr val="434343"/>
              </a:solidFill>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rot="1271803">
            <a:off x="15954716" y="4065392"/>
            <a:ext cx="1084960" cy="1627440"/>
          </a:xfrm>
          <a:prstGeom prst="rect">
            <a:avLst/>
          </a:prstGeom>
        </p:spPr>
      </p:pic>
      <p:sp>
        <p:nvSpPr>
          <p:cNvPr id="12" name="Rectangle 11"/>
          <p:cNvSpPr/>
          <p:nvPr/>
        </p:nvSpPr>
        <p:spPr>
          <a:xfrm>
            <a:off x="6978039" y="535142"/>
            <a:ext cx="4244772" cy="1131079"/>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ctr">
              <a:lnSpc>
                <a:spcPct val="150000"/>
              </a:lnSpc>
            </a:pPr>
            <a:r>
              <a:rPr lang="nl-NL" sz="4500" b="1" dirty="0" smtClean="0">
                <a:solidFill>
                  <a:srgbClr val="F3F3F3"/>
                </a:solidFill>
                <a:cs typeface="Arial" panose="020B0604020202020204" pitchFamily="34" charset="0"/>
                <a:sym typeface="Merriweather"/>
              </a:rPr>
              <a:t>Vận </a:t>
            </a:r>
            <a:r>
              <a:rPr lang="nl-NL" sz="4500" b="1" smtClean="0">
                <a:solidFill>
                  <a:srgbClr val="F3F3F3"/>
                </a:solidFill>
                <a:cs typeface="Arial" panose="020B0604020202020204" pitchFamily="34" charset="0"/>
                <a:sym typeface="Merriweather"/>
              </a:rPr>
              <a:t>dụng 3</a:t>
            </a:r>
            <a:endParaRPr lang="en-US" sz="4500" dirty="0">
              <a:solidFill>
                <a:srgbClr val="F3F3F3"/>
              </a:solidFill>
            </a:endParaRPr>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071225" y="4292927"/>
            <a:ext cx="10058400" cy="5498773"/>
          </a:xfrm>
          <a:prstGeom prst="rect">
            <a:avLst/>
          </a:prstGeom>
        </p:spPr>
      </p:pic>
    </p:spTree>
    <p:extLst>
      <p:ext uri="{BB962C8B-B14F-4D97-AF65-F5344CB8AC3E}">
        <p14:creationId xmlns:p14="http://schemas.microsoft.com/office/powerpoint/2010/main" val="2120293046"/>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accent4"/>
        </a:solidFill>
        <a:effectLst/>
      </p:bgPr>
    </p:bg>
    <p:spTree>
      <p:nvGrpSpPr>
        <p:cNvPr id="1" name="Shape 2106"/>
        <p:cNvGrpSpPr/>
        <p:nvPr/>
      </p:nvGrpSpPr>
      <p:grpSpPr>
        <a:xfrm>
          <a:off x="0" y="0"/>
          <a:ext cx="0" cy="0"/>
          <a:chOff x="0" y="0"/>
          <a:chExt cx="0" cy="0"/>
        </a:xfrm>
      </p:grpSpPr>
      <p:sp>
        <p:nvSpPr>
          <p:cNvPr id="22" name="Google Shape;2254;p39"/>
          <p:cNvSpPr/>
          <p:nvPr/>
        </p:nvSpPr>
        <p:spPr>
          <a:xfrm>
            <a:off x="-78120" y="9075093"/>
            <a:ext cx="473400" cy="461400"/>
          </a:xfrm>
          <a:prstGeom prst="star4">
            <a:avLst>
              <a:gd name="adj" fmla="val 12500"/>
            </a:avLst>
          </a:prstGeom>
          <a:solidFill>
            <a:schemeClr val="accent2"/>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256;p39"/>
          <p:cNvSpPr/>
          <p:nvPr/>
        </p:nvSpPr>
        <p:spPr>
          <a:xfrm>
            <a:off x="158580" y="9539968"/>
            <a:ext cx="520630" cy="502830"/>
          </a:xfrm>
          <a:prstGeom prst="star4">
            <a:avLst>
              <a:gd name="adj" fmla="val 12500"/>
            </a:avLst>
          </a:prstGeom>
          <a:solidFill>
            <a:schemeClr val="lt2"/>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mc:AlternateContent xmlns:mc="http://schemas.openxmlformats.org/markup-compatibility/2006" xmlns:a14="http://schemas.microsoft.com/office/drawing/2010/main">
        <mc:Choice Requires="a14">
          <p:sp>
            <p:nvSpPr>
              <p:cNvPr id="4" name="Rectangle 3"/>
              <p:cNvSpPr/>
              <p:nvPr/>
            </p:nvSpPr>
            <p:spPr>
              <a:xfrm>
                <a:off x="5260500" y="1717225"/>
                <a:ext cx="12935258" cy="8085803"/>
              </a:xfrm>
              <a:prstGeom prst="rect">
                <a:avLst/>
              </a:prstGeom>
            </p:spPr>
            <p:txBody>
              <a:bodyPr wrap="square">
                <a:spAutoFit/>
              </a:bodyPr>
              <a:lstStyle/>
              <a:p>
                <a:pPr marL="30480" marR="30480" algn="just">
                  <a:lnSpc>
                    <a:spcPct val="150000"/>
                  </a:lnSpc>
                  <a:spcBef>
                    <a:spcPts val="100"/>
                  </a:spcBef>
                  <a:spcAft>
                    <a:spcPts val="100"/>
                  </a:spcAft>
                </a:pPr>
                <a:r>
                  <a:rPr lang="en-US" sz="3700" smtClean="0">
                    <a:solidFill>
                      <a:srgbClr val="000000"/>
                    </a:solidFill>
                    <a:ea typeface="Times New Roman" panose="02020603050405020304" pitchFamily="18" charset="0"/>
                    <a:cs typeface="Times New Roman" panose="02020603050405020304" pitchFamily="18" charset="0"/>
                  </a:rPr>
                  <a:t>Xét hình thang cân ABCD (AB // DC) có:</a:t>
                </a:r>
                <a:endParaRPr lang="en-US" sz="3700" smtClean="0">
                  <a:solidFill>
                    <a:srgbClr val="000000"/>
                  </a:solidFill>
                  <a:effectLst/>
                  <a:ea typeface="Arial" panose="020B0604020202020204" pitchFamily="34" charset="0"/>
                  <a:cs typeface="Times New Roman" panose="02020603050405020304" pitchFamily="18" charset="0"/>
                </a:endParaRPr>
              </a:p>
              <a:p>
                <a:pPr marL="30480" marR="30480" algn="ctr">
                  <a:lnSpc>
                    <a:spcPct val="150000"/>
                  </a:lnSpc>
                  <a:spcBef>
                    <a:spcPts val="100"/>
                  </a:spcBef>
                  <a:spcAft>
                    <a:spcPts val="100"/>
                  </a:spcAft>
                </a:pPr>
                <a14:m>
                  <m:oMath xmlns:m="http://schemas.openxmlformats.org/officeDocument/2006/math">
                    <m:acc>
                      <m:accPr>
                        <m:chr m:val="̂"/>
                        <m:ctrlPr>
                          <a:rPr lang="en-US" sz="37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7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D</m:t>
                        </m:r>
                      </m:e>
                    </m:acc>
                    <m:r>
                      <a:rPr lang="en-US" sz="37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7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7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C</m:t>
                        </m:r>
                      </m:e>
                    </m:acc>
                    <m:r>
                      <a:rPr lang="en-US" sz="3700" b="0" i="0"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3700" smtClean="0">
                    <a:solidFill>
                      <a:srgbClr val="000000"/>
                    </a:solidFill>
                    <a:effectLst/>
                    <a:ea typeface="Times New Roman" panose="02020603050405020304" pitchFamily="18" charset="0"/>
                    <a:cs typeface="Times New Roman" panose="02020603050405020304" pitchFamily="18" charset="0"/>
                  </a:rPr>
                  <a:t> AD </a:t>
                </a:r>
                <a:r>
                  <a:rPr lang="en-US" sz="3700">
                    <a:solidFill>
                      <a:srgbClr val="000000"/>
                    </a:solidFill>
                    <a:effectLst/>
                    <a:ea typeface="Times New Roman" panose="02020603050405020304" pitchFamily="18" charset="0"/>
                    <a:cs typeface="Times New Roman" panose="02020603050405020304" pitchFamily="18" charset="0"/>
                  </a:rPr>
                  <a:t>= </a:t>
                </a:r>
                <a:r>
                  <a:rPr lang="en-US" sz="3700" smtClean="0">
                    <a:solidFill>
                      <a:srgbClr val="000000"/>
                    </a:solidFill>
                    <a:effectLst/>
                    <a:ea typeface="Times New Roman" panose="02020603050405020304" pitchFamily="18" charset="0"/>
                    <a:cs typeface="Times New Roman" panose="02020603050405020304" pitchFamily="18" charset="0"/>
                  </a:rPr>
                  <a:t>BC</a:t>
                </a:r>
                <a:r>
                  <a:rPr lang="en-US" sz="3700" smtClean="0">
                    <a:solidFill>
                      <a:srgbClr val="000000"/>
                    </a:solidFill>
                    <a:ea typeface="Times New Roman" panose="02020603050405020304" pitchFamily="18" charset="0"/>
                    <a:cs typeface="Times New Roman" panose="02020603050405020304" pitchFamily="18" charset="0"/>
                  </a:rPr>
                  <a:t>, </a:t>
                </a:r>
                <a:r>
                  <a:rPr lang="en-US" sz="3700" smtClean="0">
                    <a:solidFill>
                      <a:srgbClr val="000000"/>
                    </a:solidFill>
                    <a:effectLst/>
                    <a:ea typeface="Times New Roman" panose="02020603050405020304" pitchFamily="18" charset="0"/>
                    <a:cs typeface="Times New Roman" panose="02020603050405020304" pitchFamily="18" charset="0"/>
                  </a:rPr>
                  <a:t>AC </a:t>
                </a:r>
                <a:r>
                  <a:rPr lang="en-US" sz="3700">
                    <a:solidFill>
                      <a:srgbClr val="000000"/>
                    </a:solidFill>
                    <a:effectLst/>
                    <a:ea typeface="Times New Roman" panose="02020603050405020304" pitchFamily="18" charset="0"/>
                    <a:cs typeface="Times New Roman" panose="02020603050405020304" pitchFamily="18" charset="0"/>
                  </a:rPr>
                  <a:t>= BD (tính chất hình thang cân).</a:t>
                </a:r>
                <a:endParaRPr lang="en-US" sz="3700">
                  <a:solidFill>
                    <a:srgbClr val="000000"/>
                  </a:solidFill>
                  <a:effectLst/>
                  <a:ea typeface="Arial" panose="020B0604020202020204" pitchFamily="34" charset="0"/>
                  <a:cs typeface="Times New Roman" panose="02020603050405020304" pitchFamily="18" charset="0"/>
                </a:endParaRPr>
              </a:p>
              <a:p>
                <a:pPr marL="30480" marR="30480" algn="just">
                  <a:lnSpc>
                    <a:spcPct val="150000"/>
                  </a:lnSpc>
                  <a:spcBef>
                    <a:spcPts val="100"/>
                  </a:spcBef>
                  <a:spcAft>
                    <a:spcPts val="100"/>
                  </a:spcAft>
                </a:pPr>
                <a:r>
                  <a:rPr lang="en-US" sz="3700">
                    <a:solidFill>
                      <a:srgbClr val="000000"/>
                    </a:solidFill>
                    <a:effectLst/>
                    <a:ea typeface="Times New Roman" panose="02020603050405020304" pitchFamily="18" charset="0"/>
                    <a:cs typeface="Times New Roman" panose="02020603050405020304" pitchFamily="18" charset="0"/>
                  </a:rPr>
                  <a:t>Kẻ BK </a:t>
                </a:r>
                <a:r>
                  <a:rPr lang="en-US" sz="3700">
                    <a:solidFill>
                      <a:srgbClr val="000000"/>
                    </a:solidFill>
                    <a:effectLst/>
                    <a:ea typeface="Times New Roman" panose="02020603050405020304" pitchFamily="18" charset="0"/>
                    <a:cs typeface="Cambria Math" panose="02040503050406030204" pitchFamily="18" charset="0"/>
                  </a:rPr>
                  <a:t>⊥</a:t>
                </a:r>
                <a:r>
                  <a:rPr lang="en-US" sz="3700">
                    <a:solidFill>
                      <a:srgbClr val="000000"/>
                    </a:solidFill>
                    <a:effectLst/>
                    <a:ea typeface="Times New Roman" panose="02020603050405020304" pitchFamily="18" charset="0"/>
                    <a:cs typeface="Times New Roman" panose="02020603050405020304" pitchFamily="18" charset="0"/>
                  </a:rPr>
                  <a:t> DC.</a:t>
                </a:r>
                <a:endParaRPr lang="en-US" sz="3700">
                  <a:solidFill>
                    <a:srgbClr val="000000"/>
                  </a:solidFill>
                  <a:effectLst/>
                  <a:ea typeface="Arial" panose="020B0604020202020204" pitchFamily="34" charset="0"/>
                  <a:cs typeface="Times New Roman" panose="02020603050405020304" pitchFamily="18" charset="0"/>
                </a:endParaRPr>
              </a:p>
              <a:p>
                <a:pPr marL="30480" marR="30480" algn="just">
                  <a:lnSpc>
                    <a:spcPct val="150000"/>
                  </a:lnSpc>
                  <a:spcBef>
                    <a:spcPts val="100"/>
                  </a:spcBef>
                  <a:spcAft>
                    <a:spcPts val="100"/>
                  </a:spcAft>
                </a:pPr>
                <a:r>
                  <a:rPr lang="en-US" sz="3700">
                    <a:solidFill>
                      <a:srgbClr val="000000"/>
                    </a:solidFill>
                    <a:effectLst/>
                    <a:ea typeface="Times New Roman" panose="02020603050405020304" pitchFamily="18" charset="0"/>
                    <a:cs typeface="Times New Roman" panose="02020603050405020304" pitchFamily="18" charset="0"/>
                  </a:rPr>
                  <a:t>Ta có AB // DC và BK </a:t>
                </a:r>
                <a:r>
                  <a:rPr lang="en-US" sz="3700">
                    <a:solidFill>
                      <a:srgbClr val="000000"/>
                    </a:solidFill>
                    <a:effectLst/>
                    <a:ea typeface="Times New Roman" panose="02020603050405020304" pitchFamily="18" charset="0"/>
                    <a:cs typeface="Cambria Math" panose="02040503050406030204" pitchFamily="18" charset="0"/>
                  </a:rPr>
                  <a:t>⊥</a:t>
                </a:r>
                <a:r>
                  <a:rPr lang="en-US" sz="3700">
                    <a:solidFill>
                      <a:srgbClr val="000000"/>
                    </a:solidFill>
                    <a:effectLst/>
                    <a:ea typeface="Times New Roman" panose="02020603050405020304" pitchFamily="18" charset="0"/>
                    <a:cs typeface="Times New Roman" panose="02020603050405020304" pitchFamily="18" charset="0"/>
                  </a:rPr>
                  <a:t> </a:t>
                </a:r>
                <a:r>
                  <a:rPr lang="en-US" sz="3700" smtClean="0">
                    <a:solidFill>
                      <a:srgbClr val="000000"/>
                    </a:solidFill>
                    <a:effectLst/>
                    <a:ea typeface="Times New Roman" panose="02020603050405020304" pitchFamily="18" charset="0"/>
                    <a:cs typeface="Times New Roman" panose="02020603050405020304" pitchFamily="18" charset="0"/>
                  </a:rPr>
                  <a:t>DC</a:t>
                </a:r>
                <a:r>
                  <a:rPr lang="en-US" sz="3700" smtClean="0">
                    <a:solidFill>
                      <a:srgbClr val="000000"/>
                    </a:solidFill>
                    <a:ea typeface="Times New Roman" panose="02020603050405020304" pitchFamily="18" charset="0"/>
                    <a:cs typeface="Times New Roman" panose="02020603050405020304" pitchFamily="18" charset="0"/>
                  </a:rPr>
                  <a:t> s</a:t>
                </a:r>
                <a:r>
                  <a:rPr lang="en-US" sz="3700" smtClean="0">
                    <a:solidFill>
                      <a:srgbClr val="000000"/>
                    </a:solidFill>
                    <a:effectLst/>
                    <a:ea typeface="Times New Roman" panose="02020603050405020304" pitchFamily="18" charset="0"/>
                    <a:cs typeface="Times New Roman" panose="02020603050405020304" pitchFamily="18" charset="0"/>
                  </a:rPr>
                  <a:t>uy </a:t>
                </a:r>
                <a:r>
                  <a:rPr lang="en-US" sz="3700">
                    <a:solidFill>
                      <a:srgbClr val="000000"/>
                    </a:solidFill>
                    <a:effectLst/>
                    <a:ea typeface="Times New Roman" panose="02020603050405020304" pitchFamily="18" charset="0"/>
                    <a:cs typeface="Times New Roman" panose="02020603050405020304" pitchFamily="18" charset="0"/>
                  </a:rPr>
                  <a:t>ra BK </a:t>
                </a:r>
                <a:r>
                  <a:rPr lang="en-US" sz="3700">
                    <a:solidFill>
                      <a:srgbClr val="000000"/>
                    </a:solidFill>
                    <a:effectLst/>
                    <a:ea typeface="Times New Roman" panose="02020603050405020304" pitchFamily="18" charset="0"/>
                    <a:cs typeface="Cambria Math" panose="02040503050406030204" pitchFamily="18" charset="0"/>
                  </a:rPr>
                  <a:t>⊥</a:t>
                </a:r>
                <a:r>
                  <a:rPr lang="en-US" sz="3700">
                    <a:solidFill>
                      <a:srgbClr val="000000"/>
                    </a:solidFill>
                    <a:effectLst/>
                    <a:ea typeface="Times New Roman" panose="02020603050405020304" pitchFamily="18" charset="0"/>
                    <a:cs typeface="Times New Roman" panose="02020603050405020304" pitchFamily="18" charset="0"/>
                  </a:rPr>
                  <a:t> AB </a:t>
                </a:r>
                <a:r>
                  <a:rPr lang="en-US" sz="3700" smtClean="0">
                    <a:solidFill>
                      <a:srgbClr val="000000"/>
                    </a:solidFill>
                    <a:effectLst/>
                    <a:ea typeface="Times New Roman" panose="02020603050405020304" pitchFamily="18" charset="0"/>
                    <a:cs typeface="Times New Roman" panose="02020603050405020304" pitchFamily="18" charset="0"/>
                  </a:rPr>
                  <a:t>nên</a:t>
                </a:r>
                <a:r>
                  <a:rPr lang="en-US" sz="3700">
                    <a:solidFill>
                      <a:srgbClr val="000000"/>
                    </a:solidFill>
                    <a:effectLst/>
                    <a:ea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sz="37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7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ABK</m:t>
                        </m:r>
                      </m:e>
                    </m:acc>
                    <m:r>
                      <a:rPr lang="en-US" sz="37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=9</m:t>
                    </m:r>
                    <m:sSup>
                      <m:sSupPr>
                        <m:ctrlPr>
                          <a:rPr lang="en-US" sz="37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37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7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o</m:t>
                        </m:r>
                      </m:sup>
                    </m:sSup>
                  </m:oMath>
                </a14:m>
                <a:endParaRPr lang="en-US" sz="3700">
                  <a:solidFill>
                    <a:srgbClr val="000000"/>
                  </a:solidFill>
                  <a:effectLst/>
                  <a:ea typeface="Arial" panose="020B0604020202020204" pitchFamily="34" charset="0"/>
                  <a:cs typeface="Times New Roman" panose="02020603050405020304" pitchFamily="18" charset="0"/>
                </a:endParaRPr>
              </a:p>
              <a:p>
                <a:pPr marL="30480" marR="30480" algn="just">
                  <a:lnSpc>
                    <a:spcPct val="150000"/>
                  </a:lnSpc>
                  <a:spcBef>
                    <a:spcPts val="100"/>
                  </a:spcBef>
                  <a:spcAft>
                    <a:spcPts val="100"/>
                  </a:spcAft>
                </a:pPr>
                <a:r>
                  <a:rPr lang="en-US" sz="3700">
                    <a:solidFill>
                      <a:srgbClr val="000000"/>
                    </a:solidFill>
                    <a:effectLst/>
                    <a:ea typeface="Times New Roman" panose="02020603050405020304" pitchFamily="18" charset="0"/>
                    <a:cs typeface="Times New Roman" panose="02020603050405020304" pitchFamily="18" charset="0"/>
                  </a:rPr>
                  <a:t>Xét ∆AHK và ∆ABK có:</a:t>
                </a:r>
                <a:endParaRPr lang="en-US" sz="3700">
                  <a:solidFill>
                    <a:srgbClr val="000000"/>
                  </a:solidFill>
                  <a:effectLst/>
                  <a:ea typeface="Arial" panose="020B0604020202020204" pitchFamily="34" charset="0"/>
                  <a:cs typeface="Times New Roman" panose="02020603050405020304" pitchFamily="18" charset="0"/>
                </a:endParaRPr>
              </a:p>
              <a:p>
                <a:pPr marL="30480" marR="30480" algn="just">
                  <a:lnSpc>
                    <a:spcPct val="150000"/>
                  </a:lnSpc>
                  <a:spcBef>
                    <a:spcPts val="100"/>
                  </a:spcBef>
                  <a:spcAft>
                    <a:spcPts val="100"/>
                  </a:spcAft>
                </a:pPr>
                <a14:m>
                  <m:oMathPara xmlns:m="http://schemas.openxmlformats.org/officeDocument/2006/math">
                    <m:oMathParaPr>
                      <m:jc m:val="left"/>
                    </m:oMathParaPr>
                    <m:oMath xmlns:m="http://schemas.openxmlformats.org/officeDocument/2006/math">
                      <m:acc>
                        <m:accPr>
                          <m:chr m:val="̂"/>
                          <m:ctrlPr>
                            <a:rPr lang="en-US" sz="37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7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KHA</m:t>
                          </m:r>
                        </m:e>
                      </m:acc>
                      <m:r>
                        <a:rPr lang="en-US" sz="37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7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7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ABK</m:t>
                          </m:r>
                        </m:e>
                      </m:acc>
                      <m:r>
                        <a:rPr lang="en-US" sz="37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=9</m:t>
                      </m:r>
                      <m:sSup>
                        <m:sSupPr>
                          <m:ctrlPr>
                            <a:rPr lang="en-US" sz="37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37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7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o</m:t>
                          </m:r>
                        </m:sup>
                      </m:sSup>
                    </m:oMath>
                  </m:oMathPara>
                </a14:m>
                <a:endParaRPr lang="en-US" sz="3700">
                  <a:solidFill>
                    <a:srgbClr val="000000"/>
                  </a:solidFill>
                  <a:effectLst/>
                  <a:ea typeface="Arial" panose="020B0604020202020204" pitchFamily="34" charset="0"/>
                  <a:cs typeface="Times New Roman" panose="02020603050405020304" pitchFamily="18" charset="0"/>
                </a:endParaRPr>
              </a:p>
              <a:p>
                <a:pPr marL="30480" marR="30480" algn="just">
                  <a:lnSpc>
                    <a:spcPct val="150000"/>
                  </a:lnSpc>
                  <a:spcBef>
                    <a:spcPts val="100"/>
                  </a:spcBef>
                  <a:spcAft>
                    <a:spcPts val="100"/>
                  </a:spcAft>
                </a:pPr>
                <a:r>
                  <a:rPr lang="en-US" sz="3700">
                    <a:solidFill>
                      <a:srgbClr val="000000"/>
                    </a:solidFill>
                    <a:effectLst/>
                    <a:ea typeface="Times New Roman" panose="02020603050405020304" pitchFamily="18" charset="0"/>
                    <a:cs typeface="Times New Roman" panose="02020603050405020304" pitchFamily="18" charset="0"/>
                  </a:rPr>
                  <a:t>AK là cạnh </a:t>
                </a:r>
                <a:r>
                  <a:rPr lang="en-US" sz="3700" smtClean="0">
                    <a:solidFill>
                      <a:srgbClr val="000000"/>
                    </a:solidFill>
                    <a:effectLst/>
                    <a:ea typeface="Times New Roman" panose="02020603050405020304" pitchFamily="18" charset="0"/>
                    <a:cs typeface="Times New Roman" panose="02020603050405020304" pitchFamily="18" charset="0"/>
                  </a:rPr>
                  <a:t>chung</a:t>
                </a:r>
                <a:endParaRPr lang="en-US" sz="3700">
                  <a:solidFill>
                    <a:srgbClr val="000000"/>
                  </a:solidFill>
                  <a:effectLst/>
                  <a:ea typeface="Arial" panose="020B0604020202020204" pitchFamily="34" charset="0"/>
                  <a:cs typeface="Times New Roman" panose="02020603050405020304" pitchFamily="18" charset="0"/>
                </a:endParaRPr>
              </a:p>
              <a:p>
                <a:pPr marL="30480" marR="30480" algn="just">
                  <a:lnSpc>
                    <a:spcPct val="150000"/>
                  </a:lnSpc>
                  <a:spcBef>
                    <a:spcPts val="100"/>
                  </a:spcBef>
                  <a:spcAft>
                    <a:spcPts val="100"/>
                  </a:spcAft>
                </a:pPr>
                <a14:m>
                  <m:oMath xmlns:m="http://schemas.openxmlformats.org/officeDocument/2006/math">
                    <m:acc>
                      <m:accPr>
                        <m:chr m:val="̂"/>
                        <m:ctrlPr>
                          <a:rPr lang="en-US" sz="37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7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AKH</m:t>
                        </m:r>
                      </m:e>
                    </m:acc>
                    <m:r>
                      <a:rPr lang="en-US" sz="37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7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7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KAB</m:t>
                        </m:r>
                      </m:e>
                    </m:acc>
                  </m:oMath>
                </a14:m>
                <a:r>
                  <a:rPr lang="en-US" sz="3700">
                    <a:solidFill>
                      <a:srgbClr val="000000"/>
                    </a:solidFill>
                    <a:effectLst/>
                    <a:ea typeface="Times New Roman" panose="02020603050405020304" pitchFamily="18" charset="0"/>
                    <a:cs typeface="Times New Roman" panose="02020603050405020304" pitchFamily="18" charset="0"/>
                  </a:rPr>
                  <a:t> (vì DC // AB</a:t>
                </a:r>
                <a:r>
                  <a:rPr lang="en-US" sz="3700" smtClean="0">
                    <a:solidFill>
                      <a:srgbClr val="000000"/>
                    </a:solidFill>
                    <a:effectLst/>
                    <a:ea typeface="Times New Roman" panose="02020603050405020304" pitchFamily="18" charset="0"/>
                    <a:cs typeface="Times New Roman" panose="02020603050405020304" pitchFamily="18" charset="0"/>
                  </a:rPr>
                  <a:t>)</a:t>
                </a:r>
                <a:endParaRPr lang="en-US" sz="3700">
                  <a:solidFill>
                    <a:srgbClr val="000000"/>
                  </a:solidFill>
                  <a:effectLst/>
                  <a:ea typeface="Arial" panose="020B0604020202020204" pitchFamily="34" charset="0"/>
                  <a:cs typeface="Times New Roman" panose="02020603050405020304" pitchFamily="18" charset="0"/>
                </a:endParaRPr>
              </a:p>
              <a:p>
                <a:pPr marL="30480" marR="30480" algn="just">
                  <a:lnSpc>
                    <a:spcPct val="150000"/>
                  </a:lnSpc>
                  <a:spcBef>
                    <a:spcPts val="100"/>
                  </a:spcBef>
                  <a:spcAft>
                    <a:spcPts val="100"/>
                  </a:spcAft>
                </a:pPr>
                <a:r>
                  <a:rPr lang="en-US" sz="3700" smtClean="0">
                    <a:solidFill>
                      <a:srgbClr val="000000"/>
                    </a:solidFill>
                    <a:effectLst/>
                    <a:ea typeface="Times New Roman" panose="02020603050405020304" pitchFamily="18" charset="0"/>
                    <a:cs typeface="Times New Roman" panose="02020603050405020304" pitchFamily="18" charset="0"/>
                  </a:rPr>
                  <a:t>Suy </a:t>
                </a:r>
                <a:r>
                  <a:rPr lang="en-US" sz="3700">
                    <a:solidFill>
                      <a:srgbClr val="000000"/>
                    </a:solidFill>
                    <a:effectLst/>
                    <a:ea typeface="Times New Roman" panose="02020603050405020304" pitchFamily="18" charset="0"/>
                    <a:cs typeface="Times New Roman" panose="02020603050405020304" pitchFamily="18" charset="0"/>
                  </a:rPr>
                  <a:t>ra HK = BK = 1m (hai cạnh tương ứng</a:t>
                </a:r>
                <a:r>
                  <a:rPr lang="en-US" sz="3700" smtClean="0">
                    <a:solidFill>
                      <a:srgbClr val="000000"/>
                    </a:solidFill>
                    <a:effectLst/>
                    <a:ea typeface="Times New Roman" panose="02020603050405020304" pitchFamily="18" charset="0"/>
                    <a:cs typeface="Times New Roman" panose="02020603050405020304" pitchFamily="18" charset="0"/>
                  </a:rPr>
                  <a:t>).</a:t>
                </a:r>
                <a:endParaRPr lang="en-US" sz="3700">
                  <a:solidFill>
                    <a:srgbClr val="000000"/>
                  </a:solidFill>
                  <a:effectLst/>
                  <a:ea typeface="Arial" panose="020B060402020202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5260500" y="1717225"/>
                <a:ext cx="12935258" cy="8085803"/>
              </a:xfrm>
              <a:prstGeom prst="rect">
                <a:avLst/>
              </a:prstGeom>
              <a:blipFill>
                <a:blip r:embed="rId3"/>
                <a:stretch>
                  <a:fillRect l="-1272" b="-679"/>
                </a:stretch>
              </a:blipFill>
            </p:spPr>
            <p:txBody>
              <a:bodyPr/>
              <a:lstStyle/>
              <a:p>
                <a:r>
                  <a:rPr lang="en-US">
                    <a:noFill/>
                  </a:rPr>
                  <a:t> </a:t>
                </a:r>
              </a:p>
            </p:txBody>
          </p:sp>
        </mc:Fallback>
      </mc:AlternateContent>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0979" y="1717225"/>
            <a:ext cx="4633058" cy="5334000"/>
          </a:xfrm>
          <a:prstGeom prst="rect">
            <a:avLst/>
          </a:prstGeom>
        </p:spPr>
      </p:pic>
      <p:sp>
        <p:nvSpPr>
          <p:cNvPr id="10" name="Oval Callout 9"/>
          <p:cNvSpPr/>
          <p:nvPr/>
        </p:nvSpPr>
        <p:spPr>
          <a:xfrm>
            <a:off x="8146506" y="342900"/>
            <a:ext cx="1683294" cy="838200"/>
          </a:xfrm>
          <a:prstGeom prst="wedgeEllipseCallout">
            <a:avLst/>
          </a:prstGeom>
          <a:solidFill>
            <a:schemeClr val="accent1">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mn-cs"/>
              </a:rPr>
              <a:t>Giải</a:t>
            </a:r>
            <a:endParaRPr kumimoji="0" lang="en-US" sz="3700" b="1" i="0" u="none" strike="noStrike" kern="1200" cap="none" spc="0" normalizeH="0" baseline="0" noProof="0" dirty="0">
              <a:ln>
                <a:noFill/>
              </a:ln>
              <a:solidFill>
                <a:srgbClr val="FFFFFF"/>
              </a:solidFill>
              <a:effectLst/>
              <a:uLnTx/>
              <a:uFillTx/>
              <a:latin typeface="Arial"/>
              <a:ea typeface="+mn-ea"/>
              <a:cs typeface="+mn-cs"/>
            </a:endParaRPr>
          </a:p>
        </p:txBody>
      </p:sp>
      <p:sp>
        <p:nvSpPr>
          <p:cNvPr id="7" name="Right Brace 6"/>
          <p:cNvSpPr/>
          <p:nvPr/>
        </p:nvSpPr>
        <p:spPr>
          <a:xfrm>
            <a:off x="10955129" y="6134100"/>
            <a:ext cx="457200" cy="2514600"/>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8" name="Rectangle 7"/>
              <p:cNvSpPr/>
              <p:nvPr/>
            </p:nvSpPr>
            <p:spPr>
              <a:xfrm>
                <a:off x="11793329" y="6362700"/>
                <a:ext cx="5504071" cy="1720599"/>
              </a:xfrm>
              <a:prstGeom prst="rect">
                <a:avLst/>
              </a:prstGeom>
            </p:spPr>
            <p:txBody>
              <a:bodyPr wrap="none">
                <a:spAutoFit/>
              </a:bodyPr>
              <a:lstStyle/>
              <a:p>
                <a:pPr marL="30480" marR="30480" lvl="0" algn="just">
                  <a:lnSpc>
                    <a:spcPct val="150000"/>
                  </a:lnSpc>
                  <a:spcBef>
                    <a:spcPts val="100"/>
                  </a:spcBef>
                  <a:spcAft>
                    <a:spcPts val="100"/>
                  </a:spcAft>
                </a:pPr>
                <a14:m>
                  <m:oMath xmlns:m="http://schemas.openxmlformats.org/officeDocument/2006/math">
                    <m:r>
                      <a:rPr lang="en-US" sz="3700">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
                      <a:rPr lang="en-US" sz="3700" i="1">
                        <a:solidFill>
                          <a:srgbClr val="000000"/>
                        </a:solidFill>
                        <a:latin typeface="Cambria Math" panose="02040503050406030204" pitchFamily="18" charset="0"/>
                        <a:ea typeface="Arial" panose="020B0604020202020204" pitchFamily="34" charset="0"/>
                        <a:cs typeface="Times New Roman" panose="02020603050405020304" pitchFamily="18" charset="0"/>
                      </a:rPr>
                      <m:t> </m:t>
                    </m:r>
                  </m:oMath>
                </a14:m>
                <a:r>
                  <a:rPr lang="en-US" sz="3700">
                    <a:solidFill>
                      <a:srgbClr val="000000"/>
                    </a:solidFill>
                    <a:ea typeface="Times New Roman" panose="02020603050405020304" pitchFamily="18" charset="0"/>
                    <a:cs typeface="Times New Roman" panose="02020603050405020304" pitchFamily="18" charset="0"/>
                  </a:rPr>
                  <a:t>∆AHK = ∆ABK </a:t>
                </a:r>
                <a:endParaRPr lang="en-US" sz="3700" smtClean="0">
                  <a:solidFill>
                    <a:srgbClr val="000000"/>
                  </a:solidFill>
                  <a:ea typeface="Times New Roman" panose="02020603050405020304" pitchFamily="18" charset="0"/>
                  <a:cs typeface="Times New Roman" panose="02020603050405020304" pitchFamily="18" charset="0"/>
                </a:endParaRPr>
              </a:p>
              <a:p>
                <a:pPr marL="30480" marR="30480" lvl="0" algn="just">
                  <a:lnSpc>
                    <a:spcPct val="150000"/>
                  </a:lnSpc>
                  <a:spcBef>
                    <a:spcPts val="100"/>
                  </a:spcBef>
                  <a:spcAft>
                    <a:spcPts val="100"/>
                  </a:spcAft>
                </a:pPr>
                <a:r>
                  <a:rPr lang="en-US" sz="3700" smtClean="0">
                    <a:solidFill>
                      <a:srgbClr val="000000"/>
                    </a:solidFill>
                    <a:ea typeface="Times New Roman" panose="02020603050405020304" pitchFamily="18" charset="0"/>
                    <a:cs typeface="Times New Roman" panose="02020603050405020304" pitchFamily="18" charset="0"/>
                  </a:rPr>
                  <a:t>(</a:t>
                </a:r>
                <a:r>
                  <a:rPr lang="en-US" sz="3700">
                    <a:solidFill>
                      <a:srgbClr val="000000"/>
                    </a:solidFill>
                    <a:ea typeface="Times New Roman" panose="02020603050405020304" pitchFamily="18" charset="0"/>
                    <a:cs typeface="Times New Roman" panose="02020603050405020304" pitchFamily="18" charset="0"/>
                  </a:rPr>
                  <a:t>cạnh huyền – góc nhọn)</a:t>
                </a:r>
                <a:endParaRPr lang="en-US" sz="3700">
                  <a:solidFill>
                    <a:srgbClr val="000000"/>
                  </a:solidFill>
                  <a:ea typeface="Arial" panose="020B0604020202020204" pitchFamily="34" charset="0"/>
                  <a:cs typeface="Times New Roman" panose="02020603050405020304" pitchFamily="18" charset="0"/>
                </a:endParaRPr>
              </a:p>
            </p:txBody>
          </p:sp>
        </mc:Choice>
        <mc:Fallback>
          <p:sp>
            <p:nvSpPr>
              <p:cNvPr id="8" name="Rectangle 7"/>
              <p:cNvSpPr>
                <a:spLocks noRot="1" noChangeAspect="1" noMove="1" noResize="1" noEditPoints="1" noAdjustHandles="1" noChangeArrowheads="1" noChangeShapeType="1" noTextEdit="1"/>
              </p:cNvSpPr>
              <p:nvPr/>
            </p:nvSpPr>
            <p:spPr>
              <a:xfrm>
                <a:off x="11793329" y="6362700"/>
                <a:ext cx="5504071" cy="1720599"/>
              </a:xfrm>
              <a:prstGeom prst="rect">
                <a:avLst/>
              </a:prstGeom>
              <a:blipFill>
                <a:blip r:embed="rId5"/>
                <a:stretch>
                  <a:fillRect l="-2990" r="-1993" b="-12766"/>
                </a:stretch>
              </a:blipFill>
            </p:spPr>
            <p:txBody>
              <a:bodyPr/>
              <a:lstStyle/>
              <a:p>
                <a:r>
                  <a:rPr lang="en-US">
                    <a:noFill/>
                  </a:rPr>
                  <a:t> </a:t>
                </a:r>
              </a:p>
            </p:txBody>
          </p:sp>
        </mc:Fallback>
      </mc:AlternateContent>
    </p:spTree>
    <p:extLst>
      <p:ext uri="{BB962C8B-B14F-4D97-AF65-F5344CB8AC3E}">
        <p14:creationId xmlns:p14="http://schemas.microsoft.com/office/powerpoint/2010/main" val="3755761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fade">
                                      <p:cBhvr>
                                        <p:cTn id="20" dur="500"/>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wipe(down)">
                                      <p:cBhvr>
                                        <p:cTn id="25" dur="500"/>
                                        <p:tgtEl>
                                          <p:spTgt spid="4">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4">
                                            <p:txEl>
                                              <p:pRg st="3" end="3"/>
                                            </p:txEl>
                                          </p:spTgt>
                                        </p:tgtEl>
                                        <p:attrNameLst>
                                          <p:attrName>style.visibility</p:attrName>
                                        </p:attrNameLst>
                                      </p:cBhvr>
                                      <p:to>
                                        <p:strVal val="visible"/>
                                      </p:to>
                                    </p:set>
                                    <p:animEffect transition="in" filter="wipe(left)">
                                      <p:cBhvr>
                                        <p:cTn id="30" dur="500"/>
                                        <p:tgtEl>
                                          <p:spTgt spid="4">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500"/>
                                        <p:tgtEl>
                                          <p:spTgt spid="4">
                                            <p:txEl>
                                              <p:pRg st="4" end="4"/>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4">
                                            <p:txEl>
                                              <p:pRg st="5" end="5"/>
                                            </p:txEl>
                                          </p:spTgt>
                                        </p:tgtEl>
                                        <p:attrNameLst>
                                          <p:attrName>style.visibility</p:attrName>
                                        </p:attrNameLst>
                                      </p:cBhvr>
                                      <p:to>
                                        <p:strVal val="visible"/>
                                      </p:to>
                                    </p:set>
                                    <p:animEffect transition="in" filter="fade">
                                      <p:cBhvr>
                                        <p:cTn id="38" dur="500"/>
                                        <p:tgtEl>
                                          <p:spTgt spid="4">
                                            <p:txEl>
                                              <p:pRg st="5" end="5"/>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4">
                                            <p:txEl>
                                              <p:pRg st="6" end="6"/>
                                            </p:txEl>
                                          </p:spTgt>
                                        </p:tgtEl>
                                        <p:attrNameLst>
                                          <p:attrName>style.visibility</p:attrName>
                                        </p:attrNameLst>
                                      </p:cBhvr>
                                      <p:to>
                                        <p:strVal val="visible"/>
                                      </p:to>
                                    </p:set>
                                    <p:animEffect transition="in" filter="fade">
                                      <p:cBhvr>
                                        <p:cTn id="41" dur="500"/>
                                        <p:tgtEl>
                                          <p:spTgt spid="4">
                                            <p:txEl>
                                              <p:pRg st="6" end="6"/>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4">
                                            <p:txEl>
                                              <p:pRg st="7" end="7"/>
                                            </p:txEl>
                                          </p:spTgt>
                                        </p:tgtEl>
                                        <p:attrNameLst>
                                          <p:attrName>style.visibility</p:attrName>
                                        </p:attrNameLst>
                                      </p:cBhvr>
                                      <p:to>
                                        <p:strVal val="visible"/>
                                      </p:to>
                                    </p:set>
                                    <p:animEffect transition="in" filter="fade">
                                      <p:cBhvr>
                                        <p:cTn id="44" dur="500"/>
                                        <p:tgtEl>
                                          <p:spTgt spid="4">
                                            <p:txEl>
                                              <p:pRg st="7" end="7"/>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down)">
                                      <p:cBhvr>
                                        <p:cTn id="49" dur="500"/>
                                        <p:tgtEl>
                                          <p:spTgt spid="8"/>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wipe(down)">
                                      <p:cBhvr>
                                        <p:cTn id="52" dur="500"/>
                                        <p:tgtEl>
                                          <p:spTgt spid="7"/>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4">
                                            <p:txEl>
                                              <p:pRg st="8" end="8"/>
                                            </p:txEl>
                                          </p:spTgt>
                                        </p:tgtEl>
                                        <p:attrNameLst>
                                          <p:attrName>style.visibility</p:attrName>
                                        </p:attrNameLst>
                                      </p:cBhvr>
                                      <p:to>
                                        <p:strVal val="visible"/>
                                      </p:to>
                                    </p:set>
                                    <p:animEffect transition="in" filter="barn(inVertical)">
                                      <p:cBhvr>
                                        <p:cTn id="57"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animBg="1"/>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accent4"/>
        </a:solidFill>
        <a:effectLst/>
      </p:bgPr>
    </p:bg>
    <p:spTree>
      <p:nvGrpSpPr>
        <p:cNvPr id="1" name="Shape 2106"/>
        <p:cNvGrpSpPr/>
        <p:nvPr/>
      </p:nvGrpSpPr>
      <p:grpSpPr>
        <a:xfrm>
          <a:off x="0" y="0"/>
          <a:ext cx="0" cy="0"/>
          <a:chOff x="0" y="0"/>
          <a:chExt cx="0" cy="0"/>
        </a:xfrm>
      </p:grpSpPr>
      <p:sp>
        <p:nvSpPr>
          <p:cNvPr id="22" name="Google Shape;2254;p39"/>
          <p:cNvSpPr/>
          <p:nvPr/>
        </p:nvSpPr>
        <p:spPr>
          <a:xfrm>
            <a:off x="-78120" y="9075093"/>
            <a:ext cx="473400" cy="461400"/>
          </a:xfrm>
          <a:prstGeom prst="star4">
            <a:avLst>
              <a:gd name="adj" fmla="val 12500"/>
            </a:avLst>
          </a:prstGeom>
          <a:solidFill>
            <a:schemeClr val="accent2"/>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256;p39"/>
          <p:cNvSpPr/>
          <p:nvPr/>
        </p:nvSpPr>
        <p:spPr>
          <a:xfrm>
            <a:off x="158580" y="9539968"/>
            <a:ext cx="520630" cy="502830"/>
          </a:xfrm>
          <a:prstGeom prst="star4">
            <a:avLst>
              <a:gd name="adj" fmla="val 12500"/>
            </a:avLst>
          </a:prstGeom>
          <a:solidFill>
            <a:schemeClr val="lt2"/>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mc:AlternateContent xmlns:mc="http://schemas.openxmlformats.org/markup-compatibility/2006">
        <mc:Choice xmlns:a14="http://schemas.microsoft.com/office/drawing/2010/main" Requires="a14">
          <p:sp>
            <p:nvSpPr>
              <p:cNvPr id="4" name="Rectangle 3"/>
              <p:cNvSpPr/>
              <p:nvPr/>
            </p:nvSpPr>
            <p:spPr>
              <a:xfrm>
                <a:off x="5252111" y="1775332"/>
                <a:ext cx="12935258" cy="8404224"/>
              </a:xfrm>
              <a:prstGeom prst="rect">
                <a:avLst/>
              </a:prstGeom>
            </p:spPr>
            <p:txBody>
              <a:bodyPr wrap="square">
                <a:spAutoFit/>
              </a:bodyPr>
              <a:lstStyle/>
              <a:p>
                <a:pPr marL="30480" marR="30480" lvl="0" indent="0" algn="just" defTabSz="914400" rtl="0" eaLnBrk="1" fontAlgn="auto" latinLnBrk="0" hangingPunct="1">
                  <a:lnSpc>
                    <a:spcPct val="150000"/>
                  </a:lnSpc>
                  <a:spcBef>
                    <a:spcPts val="100"/>
                  </a:spcBef>
                  <a:spcAft>
                    <a:spcPts val="100"/>
                  </a:spcAft>
                  <a:buClrTx/>
                  <a:buSzTx/>
                  <a:buFontTx/>
                  <a:buNone/>
                  <a:tabLst/>
                  <a:defRPr/>
                </a:pPr>
                <a:r>
                  <a:rPr kumimoji="0" lang="en-US" sz="3700" b="0" i="0" u="none" strike="noStrike" kern="1200" cap="none" spc="0" normalizeH="0" baseline="0" noProof="0" smtClean="0">
                    <a:ln>
                      <a:noFill/>
                    </a:ln>
                    <a:solidFill>
                      <a:srgbClr val="000000"/>
                    </a:solidFill>
                    <a:effectLst/>
                    <a:uLnTx/>
                    <a:uFillTx/>
                    <a:latin typeface="Arial"/>
                    <a:ea typeface="Times New Roman" panose="02020603050405020304" pitchFamily="18" charset="0"/>
                    <a:cs typeface="Times New Roman" panose="02020603050405020304" pitchFamily="18" charset="0"/>
                  </a:rPr>
                  <a:t>Xét </a:t>
                </a:r>
                <a:r>
                  <a:rPr kumimoji="0" lang="en-US" sz="3700" b="0"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rPr>
                  <a:t>∆AHD và ∆BKC có:</a:t>
                </a:r>
                <a:endParaRPr kumimoji="0" lang="en-US" sz="3700" b="0" i="0" u="none" strike="noStrike" kern="120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endParaRPr>
              </a:p>
              <a:p>
                <a:pPr marL="30480" marR="30480" lvl="0" indent="0" algn="just" defTabSz="914400" rtl="0" eaLnBrk="1" fontAlgn="auto" latinLnBrk="0" hangingPunct="1">
                  <a:lnSpc>
                    <a:spcPct val="150000"/>
                  </a:lnSpc>
                  <a:spcBef>
                    <a:spcPts val="100"/>
                  </a:spcBef>
                  <a:spcAft>
                    <a:spcPts val="100"/>
                  </a:spcAft>
                  <a:buClrTx/>
                  <a:buSzTx/>
                  <a:buFontTx/>
                  <a:buNone/>
                  <a:tabLst/>
                  <a:defRPr/>
                </a:pPr>
                <a14:m>
                  <m:oMathPara xmlns:m="http://schemas.openxmlformats.org/officeDocument/2006/math">
                    <m:oMathParaPr>
                      <m:jc m:val="left"/>
                    </m:oMathParaPr>
                    <m:oMath xmlns:m="http://schemas.openxmlformats.org/officeDocument/2006/math">
                      <m:acc>
                        <m:accPr>
                          <m:chr m:val="̂"/>
                          <m:ctrlPr>
                            <a:rPr kumimoji="0" lang="en-US" sz="3700" b="0" i="1"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ctrlPr>
                        </m:accPr>
                        <m:e>
                          <m:r>
                            <m:rPr>
                              <m:sty m:val="p"/>
                            </m:rP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AHD</m:t>
                          </m:r>
                        </m:e>
                      </m:acc>
                      <m: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m:t>
                      </m:r>
                      <m:acc>
                        <m:accPr>
                          <m:chr m:val="̂"/>
                          <m:ctrlPr>
                            <a:rPr kumimoji="0" lang="en-US" sz="3700" b="0" i="1"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ctrlPr>
                        </m:accPr>
                        <m:e>
                          <m:r>
                            <m:rPr>
                              <m:sty m:val="p"/>
                            </m:rP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BKC</m:t>
                          </m:r>
                        </m:e>
                      </m:acc>
                      <m: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=9</m:t>
                      </m:r>
                      <m:sSup>
                        <m:sSupPr>
                          <m:ctrlPr>
                            <a:rPr kumimoji="0" lang="en-US" sz="3700" b="0" i="1"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ctrlPr>
                        </m:sSupPr>
                        <m:e>
                          <m: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0</m:t>
                          </m:r>
                        </m:e>
                        <m:sup>
                          <m:r>
                            <m:rPr>
                              <m:sty m:val="p"/>
                            </m:rP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o</m:t>
                          </m:r>
                        </m:sup>
                      </m:sSup>
                    </m:oMath>
                  </m:oMathPara>
                </a14:m>
                <a:endParaRPr kumimoji="0" lang="en-US" sz="3700" b="0" i="0" u="none" strike="noStrike" kern="120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endParaRPr>
              </a:p>
              <a:p>
                <a:pPr marL="30480" marR="30480" lvl="0" indent="0" algn="just" defTabSz="914400" rtl="0" eaLnBrk="1" fontAlgn="auto" latinLnBrk="0" hangingPunct="1">
                  <a:lnSpc>
                    <a:spcPct val="150000"/>
                  </a:lnSpc>
                  <a:spcBef>
                    <a:spcPts val="100"/>
                  </a:spcBef>
                  <a:spcAft>
                    <a:spcPts val="100"/>
                  </a:spcAft>
                  <a:buClrTx/>
                  <a:buSzTx/>
                  <a:buFontTx/>
                  <a:buNone/>
                  <a:tabLst/>
                  <a:defRPr/>
                </a:pPr>
                <a:r>
                  <a:rPr kumimoji="0" lang="en-US" sz="3700" b="0"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rPr>
                  <a:t>AD = BC (cmt</a:t>
                </a:r>
                <a:r>
                  <a:rPr kumimoji="0" lang="en-US" sz="3700" b="0" i="0" u="none" strike="noStrike" kern="1200" cap="none" spc="0" normalizeH="0" baseline="0" noProof="0" smtClean="0">
                    <a:ln>
                      <a:noFill/>
                    </a:ln>
                    <a:solidFill>
                      <a:srgbClr val="000000"/>
                    </a:solidFill>
                    <a:effectLst/>
                    <a:uLnTx/>
                    <a:uFillTx/>
                    <a:latin typeface="Arial"/>
                    <a:ea typeface="Times New Roman" panose="02020603050405020304" pitchFamily="18" charset="0"/>
                    <a:cs typeface="Times New Roman" panose="02020603050405020304" pitchFamily="18" charset="0"/>
                  </a:rPr>
                  <a:t>)</a:t>
                </a:r>
                <a:endParaRPr kumimoji="0" lang="en-US" sz="3700" b="0" i="0" u="none" strike="noStrike" kern="120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endParaRPr>
              </a:p>
              <a:p>
                <a:pPr marL="30480" marR="30480" lvl="0" indent="0" algn="just" defTabSz="914400" rtl="0" eaLnBrk="1" fontAlgn="auto" latinLnBrk="0" hangingPunct="1">
                  <a:lnSpc>
                    <a:spcPct val="150000"/>
                  </a:lnSpc>
                  <a:spcBef>
                    <a:spcPts val="100"/>
                  </a:spcBef>
                  <a:spcAft>
                    <a:spcPts val="100"/>
                  </a:spcAft>
                  <a:buClrTx/>
                  <a:buSzTx/>
                  <a:buFontTx/>
                  <a:buNone/>
                  <a:tabLst/>
                  <a:defRPr/>
                </a:pPr>
                <a14:m>
                  <m:oMath xmlns:m="http://schemas.openxmlformats.org/officeDocument/2006/math">
                    <m:acc>
                      <m:accPr>
                        <m:chr m:val="̂"/>
                        <m:ctrlPr>
                          <a:rPr kumimoji="0" lang="en-US" sz="3700" b="0" i="1"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ctrlPr>
                      </m:accPr>
                      <m:e>
                        <m:r>
                          <m:rPr>
                            <m:sty m:val="p"/>
                          </m:rP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D</m:t>
                        </m:r>
                      </m:e>
                    </m:acc>
                    <m: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m:t>
                    </m:r>
                    <m:acc>
                      <m:accPr>
                        <m:chr m:val="̂"/>
                        <m:ctrlPr>
                          <a:rPr kumimoji="0" lang="en-US" sz="3700" b="0" i="1"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ctrlPr>
                      </m:accPr>
                      <m:e>
                        <m:r>
                          <m:rPr>
                            <m:sty m:val="p"/>
                          </m:rP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C</m:t>
                        </m:r>
                      </m:e>
                    </m:acc>
                  </m:oMath>
                </a14:m>
                <a:r>
                  <a:rPr kumimoji="0" lang="en-US" sz="3700" b="0"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rPr>
                  <a:t> (cmt</a:t>
                </a:r>
                <a:r>
                  <a:rPr kumimoji="0" lang="en-US" sz="3700" b="0" i="0" u="none" strike="noStrike" kern="1200" cap="none" spc="0" normalizeH="0" baseline="0" noProof="0" smtClean="0">
                    <a:ln>
                      <a:noFill/>
                    </a:ln>
                    <a:solidFill>
                      <a:srgbClr val="000000"/>
                    </a:solidFill>
                    <a:effectLst/>
                    <a:uLnTx/>
                    <a:uFillTx/>
                    <a:latin typeface="Arial"/>
                    <a:ea typeface="Times New Roman" panose="02020603050405020304" pitchFamily="18" charset="0"/>
                    <a:cs typeface="Times New Roman" panose="02020603050405020304" pitchFamily="18" charset="0"/>
                  </a:rPr>
                  <a:t>)</a:t>
                </a:r>
                <a:endParaRPr kumimoji="0" lang="en-US" sz="3700" b="0" i="0" u="none" strike="noStrike" kern="120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endParaRPr>
              </a:p>
              <a:p>
                <a:pPr marL="30480" marR="30480" lvl="0" indent="0" algn="just" defTabSz="914400" rtl="0" eaLnBrk="1" fontAlgn="auto" latinLnBrk="0" hangingPunct="1">
                  <a:lnSpc>
                    <a:spcPct val="150000"/>
                  </a:lnSpc>
                  <a:spcBef>
                    <a:spcPts val="100"/>
                  </a:spcBef>
                  <a:spcAft>
                    <a:spcPts val="100"/>
                  </a:spcAft>
                  <a:buClrTx/>
                  <a:buSzTx/>
                  <a:buFontTx/>
                  <a:buNone/>
                  <a:tabLst/>
                  <a:defRPr/>
                </a:pPr>
                <a:r>
                  <a:rPr kumimoji="0" lang="en-US" sz="3700" b="0" i="0" u="none" strike="noStrike" kern="1200" cap="none" spc="0" normalizeH="0" baseline="0" noProof="0" smtClean="0">
                    <a:ln>
                      <a:noFill/>
                    </a:ln>
                    <a:solidFill>
                      <a:srgbClr val="000000"/>
                    </a:solidFill>
                    <a:effectLst/>
                    <a:uLnTx/>
                    <a:uFillTx/>
                    <a:latin typeface="Arial"/>
                    <a:ea typeface="Times New Roman" panose="02020603050405020304" pitchFamily="18" charset="0"/>
                    <a:cs typeface="Times New Roman" panose="02020603050405020304" pitchFamily="18" charset="0"/>
                  </a:rPr>
                  <a:t>Suy </a:t>
                </a:r>
                <a:r>
                  <a:rPr kumimoji="0" lang="en-US" sz="3700" b="0"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rPr>
                  <a:t>ra </a:t>
                </a:r>
                <a14:m>
                  <m:oMath xmlns:m="http://schemas.openxmlformats.org/officeDocument/2006/math">
                    <m:r>
                      <m:rPr>
                        <m:sty m:val="p"/>
                      </m:rP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DH</m:t>
                    </m:r>
                    <m: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m:t>
                    </m:r>
                    <m:r>
                      <m:rPr>
                        <m:sty m:val="p"/>
                      </m:rP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CK</m:t>
                    </m:r>
                  </m:oMath>
                </a14:m>
                <a:r>
                  <a:rPr kumimoji="0" lang="en-US" sz="3700" b="0"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rPr>
                  <a:t> (hai cạnh tương ứng</a:t>
                </a:r>
                <a:r>
                  <a:rPr kumimoji="0" lang="en-US" sz="3700" b="0" i="0" u="none" strike="noStrike" kern="1200" cap="none" spc="0" normalizeH="0" baseline="0" noProof="0" smtClean="0">
                    <a:ln>
                      <a:noFill/>
                    </a:ln>
                    <a:solidFill>
                      <a:srgbClr val="000000"/>
                    </a:solidFill>
                    <a:effectLst/>
                    <a:uLnTx/>
                    <a:uFillTx/>
                    <a:latin typeface="Arial"/>
                    <a:ea typeface="Times New Roman" panose="02020603050405020304" pitchFamily="18" charset="0"/>
                    <a:cs typeface="Times New Roman" panose="02020603050405020304" pitchFamily="18" charset="0"/>
                  </a:rPr>
                  <a:t>)</a:t>
                </a:r>
                <a:endParaRPr kumimoji="0" lang="en-US" sz="3700" b="0" i="0" u="none" strike="noStrike" kern="120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endParaRPr>
              </a:p>
              <a:p>
                <a:pPr marL="30480" marR="30480" lvl="0" indent="0" algn="just" defTabSz="914400" rtl="0" eaLnBrk="1" fontAlgn="auto" latinLnBrk="0" hangingPunct="1">
                  <a:lnSpc>
                    <a:spcPct val="150000"/>
                  </a:lnSpc>
                  <a:spcBef>
                    <a:spcPts val="100"/>
                  </a:spcBef>
                  <a:spcAft>
                    <a:spcPts val="100"/>
                  </a:spcAft>
                  <a:buClrTx/>
                  <a:buSzTx/>
                  <a:buFontTx/>
                  <a:buNone/>
                  <a:tabLst/>
                  <a:defRPr/>
                </a:pPr>
                <a:r>
                  <a:rPr kumimoji="0" lang="en-US" sz="3700" b="0"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rPr>
                  <a:t>Mà </a:t>
                </a:r>
                <a14:m>
                  <m:oMath xmlns:m="http://schemas.openxmlformats.org/officeDocument/2006/math">
                    <m:r>
                      <m:rPr>
                        <m:sty m:val="p"/>
                      </m:rP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DH</m:t>
                    </m:r>
                    <m: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m:t>
                    </m:r>
                    <m:r>
                      <m:rPr>
                        <m:sty m:val="p"/>
                      </m:rP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HK</m:t>
                    </m:r>
                    <m: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m:t>
                    </m:r>
                    <m:r>
                      <m:rPr>
                        <m:sty m:val="p"/>
                      </m:rP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CK</m:t>
                    </m:r>
                    <m: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m:t>
                    </m:r>
                    <m:r>
                      <m:rPr>
                        <m:sty m:val="p"/>
                      </m:rP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DC</m:t>
                    </m:r>
                  </m:oMath>
                </a14:m>
                <a:r>
                  <a:rPr kumimoji="0" lang="en-US" sz="3700" b="0" i="0" u="none" strike="noStrike" kern="1200" cap="none" spc="0" normalizeH="0" baseline="0" noProof="0" smtClean="0">
                    <a:ln>
                      <a:noFill/>
                    </a:ln>
                    <a:solidFill>
                      <a:srgbClr val="000000"/>
                    </a:solidFill>
                    <a:effectLst/>
                    <a:uLnTx/>
                    <a:uFillTx/>
                    <a:latin typeface="Arial"/>
                    <a:ea typeface="Times New Roman" panose="02020603050405020304" pitchFamily="18" charset="0"/>
                    <a:cs typeface="Times New Roman" panose="02020603050405020304" pitchFamily="18" charset="0"/>
                  </a:rPr>
                  <a:t> </a:t>
                </a:r>
                <a:r>
                  <a:rPr lang="en-US" sz="3700">
                    <a:solidFill>
                      <a:srgbClr val="000000"/>
                    </a:solidFill>
                    <a:latin typeface="Arial"/>
                    <a:ea typeface="Times New Roman" panose="02020603050405020304" pitchFamily="18" charset="0"/>
                    <a:cs typeface="Times New Roman" panose="02020603050405020304" pitchFamily="18" charset="0"/>
                  </a:rPr>
                  <a:t>h</a:t>
                </a:r>
                <a:r>
                  <a:rPr kumimoji="0" lang="en-US" sz="3700" b="0" i="0" u="none" strike="noStrike" kern="1200" cap="none" spc="0" normalizeH="0" baseline="0" noProof="0" smtClean="0">
                    <a:ln>
                      <a:noFill/>
                    </a:ln>
                    <a:solidFill>
                      <a:srgbClr val="000000"/>
                    </a:solidFill>
                    <a:effectLst/>
                    <a:uLnTx/>
                    <a:uFillTx/>
                    <a:latin typeface="Arial"/>
                    <a:ea typeface="Times New Roman" panose="02020603050405020304" pitchFamily="18" charset="0"/>
                    <a:cs typeface="Times New Roman" panose="02020603050405020304" pitchFamily="18" charset="0"/>
                  </a:rPr>
                  <a:t>ay </a:t>
                </a:r>
                <a14:m>
                  <m:oMath xmlns:m="http://schemas.openxmlformats.org/officeDocument/2006/math">
                    <m: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2</m:t>
                    </m:r>
                    <m:r>
                      <m:rPr>
                        <m:sty m:val="p"/>
                      </m:rP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DH</m:t>
                    </m:r>
                    <m: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m:t>
                    </m:r>
                    <m:r>
                      <m:rPr>
                        <m:sty m:val="p"/>
                      </m:rP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DC</m:t>
                    </m:r>
                    <m: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m:t>
                    </m:r>
                    <m:r>
                      <m:rPr>
                        <m:sty m:val="p"/>
                      </m:rP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HK</m:t>
                    </m:r>
                  </m:oMath>
                </a14:m>
                <a:endParaRPr kumimoji="0" lang="en-US" sz="3700" b="0" i="0" u="none" strike="noStrike" kern="120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endParaRPr>
              </a:p>
              <a:p>
                <a:pPr marL="30480" marR="30480" lvl="0" indent="0" algn="just" defTabSz="914400" rtl="0" eaLnBrk="1" fontAlgn="auto" latinLnBrk="0" hangingPunct="1">
                  <a:lnSpc>
                    <a:spcPct val="150000"/>
                  </a:lnSpc>
                  <a:spcBef>
                    <a:spcPts val="100"/>
                  </a:spcBef>
                  <a:spcAft>
                    <a:spcPts val="100"/>
                  </a:spcAft>
                  <a:buClrTx/>
                  <a:buSzTx/>
                  <a:buFontTx/>
                  <a:buNone/>
                  <a:tabLst/>
                  <a:defRPr/>
                </a:pPr>
                <a:r>
                  <a:rPr kumimoji="0" lang="en-US" sz="3700" b="0"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rPr>
                  <a:t>Khi đó </a:t>
                </a:r>
                <a:endParaRPr kumimoji="0" lang="en-US" sz="3700" b="0" i="0" u="none" strike="noStrike" kern="1200" cap="none" spc="0" normalizeH="0" baseline="0" noProof="0" smtClean="0">
                  <a:ln>
                    <a:noFill/>
                  </a:ln>
                  <a:solidFill>
                    <a:srgbClr val="000000"/>
                  </a:solidFill>
                  <a:effectLst/>
                  <a:uLnTx/>
                  <a:uFillTx/>
                  <a:latin typeface="Arial"/>
                  <a:ea typeface="Times New Roman" panose="02020603050405020304" pitchFamily="18" charset="0"/>
                  <a:cs typeface="Times New Roman" panose="02020603050405020304" pitchFamily="18" charset="0"/>
                </a:endParaRPr>
              </a:p>
              <a:p>
                <a:pPr marL="30480" marR="30480" lvl="0" indent="0" algn="ctr" defTabSz="914400" rtl="0" eaLnBrk="1" fontAlgn="auto" latinLnBrk="0" hangingPunct="1">
                  <a:lnSpc>
                    <a:spcPct val="150000"/>
                  </a:lnSpc>
                  <a:spcBef>
                    <a:spcPts val="100"/>
                  </a:spcBef>
                  <a:spcAft>
                    <a:spcPts val="100"/>
                  </a:spcAft>
                  <a:buClrTx/>
                  <a:buSzTx/>
                  <a:buFontTx/>
                  <a:buNone/>
                  <a:tabLst/>
                  <a:defRPr/>
                </a:pPr>
                <a14:m>
                  <m:oMath xmlns:m="http://schemas.openxmlformats.org/officeDocument/2006/math">
                    <m:r>
                      <m:rPr>
                        <m:sty m:val="p"/>
                      </m:rPr>
                      <a:rPr kumimoji="0" lang="en-US" sz="3700" b="0" i="0" u="none" strike="noStrike" kern="120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DH</m:t>
                    </m:r>
                    <m:r>
                      <a:rPr kumimoji="0" lang="en-US" sz="3700" b="0" i="0" u="none" strike="noStrike" kern="120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m:t>
                    </m:r>
                    <m:r>
                      <m:rPr>
                        <m:sty m:val="p"/>
                      </m:rPr>
                      <a:rPr kumimoji="0" lang="en-US" sz="3700" b="0" i="0" u="none" strike="noStrike" kern="120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CK</m:t>
                    </m:r>
                    <m:r>
                      <a:rPr kumimoji="0" lang="en-US" sz="3700" b="0" i="0" u="none" strike="noStrike" kern="120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m:t>
                    </m:r>
                    <m:f>
                      <m:fPr>
                        <m:ctrlPr>
                          <a:rPr kumimoji="0" lang="en-US" sz="3700" b="0" i="1"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ctrlPr>
                      </m:fPr>
                      <m:num>
                        <m:r>
                          <m:rPr>
                            <m:sty m:val="p"/>
                          </m:rP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DC</m:t>
                        </m:r>
                        <m: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m:t>
                        </m:r>
                        <m:r>
                          <m:rPr>
                            <m:sty m:val="p"/>
                          </m:rP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HK</m:t>
                        </m:r>
                      </m:num>
                      <m:den>
                        <m: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2</m:t>
                        </m:r>
                      </m:den>
                    </m:f>
                  </m:oMath>
                </a14:m>
                <a:r>
                  <a:rPr kumimoji="0" lang="en-US" sz="3700" b="0" i="0" u="none" strike="noStrike" kern="1200" cap="none" spc="0" normalizeH="0" baseline="0" noProof="0" smtClean="0">
                    <a:ln>
                      <a:noFill/>
                    </a:ln>
                    <a:solidFill>
                      <a:srgbClr val="000000"/>
                    </a:solidFill>
                    <a:effectLst/>
                    <a:uLnTx/>
                    <a:uFillTx/>
                    <a:latin typeface="Arial"/>
                    <a:ea typeface="Times New Roman" panose="02020603050405020304" pitchFamily="18" charset="0"/>
                    <a:cs typeface="Times New Roman" panose="02020603050405020304" pitchFamily="18" charset="0"/>
                  </a:rPr>
                  <a:t> </a:t>
                </a:r>
                <a14:m>
                  <m:oMath xmlns:m="http://schemas.openxmlformats.org/officeDocument/2006/math">
                    <m: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m:t>
                    </m:r>
                    <m:f>
                      <m:fPr>
                        <m:ctrlPr>
                          <a:rPr kumimoji="0" lang="en-US" sz="3700" b="0" i="1"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ctrlPr>
                      </m:fPr>
                      <m:num>
                        <m: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3−1</m:t>
                        </m:r>
                      </m:num>
                      <m:den>
                        <m: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2</m:t>
                        </m:r>
                      </m:den>
                    </m:f>
                    <m: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=1(</m:t>
                    </m:r>
                    <m:r>
                      <m:rPr>
                        <m:sty m:val="p"/>
                      </m:rP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m</m:t>
                    </m:r>
                    <m: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m:t>
                    </m:r>
                  </m:oMath>
                </a14:m>
                <a:endParaRPr kumimoji="0" lang="en-US" sz="3700" b="0" i="0" u="none" strike="noStrike" kern="1200" cap="none" spc="0" normalizeH="0" baseline="0" noProof="0" smtClean="0">
                  <a:ln>
                    <a:noFill/>
                  </a:ln>
                  <a:solidFill>
                    <a:srgbClr val="000000"/>
                  </a:solidFill>
                  <a:effectLst/>
                  <a:uLnTx/>
                  <a:uFillTx/>
                  <a:latin typeface="Arial"/>
                  <a:ea typeface="Times New Roman" panose="02020603050405020304" pitchFamily="18" charset="0"/>
                  <a:cs typeface="Times New Roman" panose="02020603050405020304" pitchFamily="18" charset="0"/>
                </a:endParaRPr>
              </a:p>
              <a:p>
                <a:pPr marL="30480" marR="30480" lvl="0" indent="0" algn="just" defTabSz="914400" rtl="0" eaLnBrk="1" fontAlgn="auto" latinLnBrk="0" hangingPunct="1">
                  <a:lnSpc>
                    <a:spcPct val="150000"/>
                  </a:lnSpc>
                  <a:spcBef>
                    <a:spcPts val="100"/>
                  </a:spcBef>
                  <a:spcAft>
                    <a:spcPts val="100"/>
                  </a:spcAft>
                  <a:buClrTx/>
                  <a:buSzTx/>
                  <a:buFontTx/>
                  <a:buNone/>
                  <a:tabLst/>
                  <a:defRPr/>
                </a:pPr>
                <a:r>
                  <a:rPr kumimoji="0" lang="en-US" sz="3700" b="0" i="0" u="none" strike="noStrike" kern="1200" cap="none" spc="0" normalizeH="0" baseline="0" noProof="0" smtClean="0">
                    <a:ln>
                      <a:noFill/>
                    </a:ln>
                    <a:solidFill>
                      <a:srgbClr val="000000"/>
                    </a:solidFill>
                    <a:effectLst/>
                    <a:uLnTx/>
                    <a:uFillTx/>
                    <a:latin typeface="Arial"/>
                    <a:ea typeface="Times New Roman" panose="02020603050405020304" pitchFamily="18" charset="0"/>
                    <a:cs typeface="Times New Roman" panose="02020603050405020304" pitchFamily="18" charset="0"/>
                  </a:rPr>
                  <a:t>và </a:t>
                </a:r>
                <a:r>
                  <a:rPr kumimoji="0" lang="en-US" sz="3700" b="0"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rPr>
                  <a:t>HC = 2 </a:t>
                </a:r>
                <a:r>
                  <a:rPr kumimoji="0" lang="en-US" sz="3700" b="0" i="0" u="none" strike="noStrike" kern="1200" cap="none" spc="0" normalizeH="0" baseline="0" noProof="0" smtClean="0">
                    <a:ln>
                      <a:noFill/>
                    </a:ln>
                    <a:solidFill>
                      <a:srgbClr val="000000"/>
                    </a:solidFill>
                    <a:effectLst/>
                    <a:uLnTx/>
                    <a:uFillTx/>
                    <a:latin typeface="Arial"/>
                    <a:ea typeface="Times New Roman" panose="02020603050405020304" pitchFamily="18" charset="0"/>
                    <a:cs typeface="Times New Roman" panose="02020603050405020304" pitchFamily="18" charset="0"/>
                  </a:rPr>
                  <a:t>m</a:t>
                </a:r>
                <a:endParaRPr kumimoji="0" lang="en-US" sz="3700" b="0" i="0" u="none" strike="noStrike" kern="120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5252111" y="1775332"/>
                <a:ext cx="12935258" cy="8404224"/>
              </a:xfrm>
              <a:prstGeom prst="rect">
                <a:avLst/>
              </a:prstGeom>
              <a:blipFill>
                <a:blip r:embed="rId3"/>
                <a:stretch>
                  <a:fillRect l="-1273" b="-580"/>
                </a:stretch>
              </a:blipFill>
            </p:spPr>
            <p:txBody>
              <a:bodyPr/>
              <a:lstStyle/>
              <a:p>
                <a:r>
                  <a:rPr lang="en-US">
                    <a:noFill/>
                  </a:rPr>
                  <a:t> </a:t>
                </a:r>
              </a:p>
            </p:txBody>
          </p:sp>
        </mc:Fallback>
      </mc:AlternateContent>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0979" y="1717225"/>
            <a:ext cx="4633058" cy="5334000"/>
          </a:xfrm>
          <a:prstGeom prst="rect">
            <a:avLst/>
          </a:prstGeom>
        </p:spPr>
      </p:pic>
      <p:sp>
        <p:nvSpPr>
          <p:cNvPr id="10" name="Oval Callout 9"/>
          <p:cNvSpPr/>
          <p:nvPr/>
        </p:nvSpPr>
        <p:spPr>
          <a:xfrm>
            <a:off x="8146506" y="342900"/>
            <a:ext cx="1683294" cy="838200"/>
          </a:xfrm>
          <a:prstGeom prst="wedgeEllipseCallout">
            <a:avLst/>
          </a:prstGeom>
          <a:solidFill>
            <a:schemeClr val="accent1">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mn-cs"/>
              </a:rPr>
              <a:t>Giải</a:t>
            </a:r>
            <a:endParaRPr kumimoji="0" lang="en-US" sz="3700" b="1" i="0" u="none" strike="noStrike" kern="1200" cap="none" spc="0" normalizeH="0" baseline="0" noProof="0" dirty="0">
              <a:ln>
                <a:noFill/>
              </a:ln>
              <a:solidFill>
                <a:srgbClr val="FFFFFF"/>
              </a:solidFill>
              <a:effectLst/>
              <a:uLnTx/>
              <a:uFillTx/>
              <a:latin typeface="Arial"/>
              <a:ea typeface="+mn-ea"/>
              <a:cs typeface="+mn-cs"/>
            </a:endParaRPr>
          </a:p>
        </p:txBody>
      </p:sp>
      <p:sp>
        <p:nvSpPr>
          <p:cNvPr id="7" name="Right Brace 6"/>
          <p:cNvSpPr/>
          <p:nvPr/>
        </p:nvSpPr>
        <p:spPr>
          <a:xfrm>
            <a:off x="9797306" y="2933700"/>
            <a:ext cx="489694" cy="2286000"/>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343"/>
              </a:solidFill>
              <a:effectLst/>
              <a:uLnTx/>
              <a:uFillTx/>
              <a:latin typeface="Arial"/>
              <a:ea typeface="+mn-ea"/>
              <a:cs typeface="+mn-cs"/>
            </a:endParaRPr>
          </a:p>
        </p:txBody>
      </p:sp>
      <mc:AlternateContent xmlns:mc="http://schemas.openxmlformats.org/markup-compatibility/2006" xmlns:a14="http://schemas.microsoft.com/office/drawing/2010/main">
        <mc:Choice Requires="a14">
          <p:sp>
            <p:nvSpPr>
              <p:cNvPr id="8" name="Rectangle 7"/>
              <p:cNvSpPr/>
              <p:nvPr/>
            </p:nvSpPr>
            <p:spPr>
              <a:xfrm>
                <a:off x="10744200" y="3216400"/>
                <a:ext cx="5504071" cy="1720599"/>
              </a:xfrm>
              <a:prstGeom prst="rect">
                <a:avLst/>
              </a:prstGeom>
            </p:spPr>
            <p:txBody>
              <a:bodyPr wrap="none">
                <a:spAutoFit/>
              </a:bodyPr>
              <a:lstStyle/>
              <a:p>
                <a:pPr marL="30480" marR="30480" lvl="0" algn="just">
                  <a:lnSpc>
                    <a:spcPct val="150000"/>
                  </a:lnSpc>
                  <a:spcBef>
                    <a:spcPts val="100"/>
                  </a:spcBef>
                  <a:spcAft>
                    <a:spcPts val="100"/>
                  </a:spcAft>
                  <a:defRPr/>
                </a:pPr>
                <a14:m>
                  <m:oMath xmlns:m="http://schemas.openxmlformats.org/officeDocument/2006/math">
                    <m: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m:t>
                    </m:r>
                    <m:r>
                      <a:rPr kumimoji="0" lang="en-US" sz="3700" b="0" i="1"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 </m:t>
                    </m:r>
                    <m:r>
                      <m:rPr>
                        <m:sty m:val="p"/>
                      </m:rPr>
                      <a:rPr lang="en-US" sz="3700">
                        <a:solidFill>
                          <a:srgbClr val="000000"/>
                        </a:solidFill>
                        <a:latin typeface="Cambria Math" panose="02040503050406030204" pitchFamily="18" charset="0"/>
                        <a:ea typeface="Arial" panose="020B0604020202020204" pitchFamily="34" charset="0"/>
                        <a:cs typeface="Times New Roman" panose="02020603050405020304" pitchFamily="18" charset="0"/>
                      </a:rPr>
                      <m:t>ΔAHD</m:t>
                    </m:r>
                    <m:r>
                      <a:rPr lang="en-US" sz="3700">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
                      <m:rPr>
                        <m:sty m:val="p"/>
                      </m:rPr>
                      <a:rPr lang="en-US" sz="3700">
                        <a:solidFill>
                          <a:srgbClr val="000000"/>
                        </a:solidFill>
                        <a:latin typeface="Cambria Math" panose="02040503050406030204" pitchFamily="18" charset="0"/>
                        <a:ea typeface="Arial" panose="020B0604020202020204" pitchFamily="34" charset="0"/>
                        <a:cs typeface="Times New Roman" panose="02020603050405020304" pitchFamily="18" charset="0"/>
                      </a:rPr>
                      <m:t>ΔBKC</m:t>
                    </m:r>
                  </m:oMath>
                </a14:m>
                <a:r>
                  <a:rPr lang="en-US" sz="3700">
                    <a:solidFill>
                      <a:srgbClr val="000000"/>
                    </a:solidFill>
                    <a:ea typeface="Times New Roman" panose="02020603050405020304" pitchFamily="18" charset="0"/>
                    <a:cs typeface="Times New Roman" panose="02020603050405020304" pitchFamily="18" charset="0"/>
                  </a:rPr>
                  <a:t> </a:t>
                </a:r>
                <a:endParaRPr lang="en-US" sz="3700" smtClean="0">
                  <a:solidFill>
                    <a:srgbClr val="000000"/>
                  </a:solidFill>
                  <a:ea typeface="Times New Roman" panose="02020603050405020304" pitchFamily="18" charset="0"/>
                  <a:cs typeface="Times New Roman" panose="02020603050405020304" pitchFamily="18" charset="0"/>
                </a:endParaRPr>
              </a:p>
              <a:p>
                <a:pPr marL="30480" marR="30480" lvl="0" algn="just">
                  <a:lnSpc>
                    <a:spcPct val="150000"/>
                  </a:lnSpc>
                  <a:spcBef>
                    <a:spcPts val="100"/>
                  </a:spcBef>
                  <a:spcAft>
                    <a:spcPts val="100"/>
                  </a:spcAft>
                  <a:defRPr/>
                </a:pPr>
                <a:r>
                  <a:rPr lang="en-US" sz="3700" smtClean="0">
                    <a:solidFill>
                      <a:srgbClr val="000000"/>
                    </a:solidFill>
                    <a:ea typeface="Times New Roman" panose="02020603050405020304" pitchFamily="18" charset="0"/>
                    <a:cs typeface="Times New Roman" panose="02020603050405020304" pitchFamily="18" charset="0"/>
                  </a:rPr>
                  <a:t>(</a:t>
                </a:r>
                <a:r>
                  <a:rPr lang="en-US" sz="3700">
                    <a:solidFill>
                      <a:srgbClr val="000000"/>
                    </a:solidFill>
                    <a:ea typeface="Times New Roman" panose="02020603050405020304" pitchFamily="18" charset="0"/>
                    <a:cs typeface="Times New Roman" panose="02020603050405020304" pitchFamily="18" charset="0"/>
                  </a:rPr>
                  <a:t>cạnh huyền – góc nhọn</a:t>
                </a:r>
                <a:r>
                  <a:rPr lang="en-US" sz="3700" smtClean="0">
                    <a:solidFill>
                      <a:srgbClr val="000000"/>
                    </a:solidFill>
                    <a:ea typeface="Times New Roman" panose="02020603050405020304" pitchFamily="18" charset="0"/>
                    <a:cs typeface="Times New Roman" panose="02020603050405020304" pitchFamily="18" charset="0"/>
                  </a:rPr>
                  <a:t>)</a:t>
                </a:r>
                <a:endParaRPr lang="en-US" sz="3700">
                  <a:solidFill>
                    <a:srgbClr val="000000"/>
                  </a:solidFill>
                  <a:ea typeface="Arial" panose="020B060402020202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10744200" y="3216400"/>
                <a:ext cx="5504071" cy="1720599"/>
              </a:xfrm>
              <a:prstGeom prst="rect">
                <a:avLst/>
              </a:prstGeom>
              <a:blipFill>
                <a:blip r:embed="rId5"/>
                <a:stretch>
                  <a:fillRect l="-2993" r="-2106" b="-12766"/>
                </a:stretch>
              </a:blipFill>
            </p:spPr>
            <p:txBody>
              <a:bodyPr/>
              <a:lstStyle/>
              <a:p>
                <a:r>
                  <a:rPr lang="en-US">
                    <a:noFill/>
                  </a:rPr>
                  <a:t> </a:t>
                </a:r>
              </a:p>
            </p:txBody>
          </p:sp>
        </mc:Fallback>
      </mc:AlternateContent>
    </p:spTree>
    <p:extLst>
      <p:ext uri="{BB962C8B-B14F-4D97-AF65-F5344CB8AC3E}">
        <p14:creationId xmlns:p14="http://schemas.microsoft.com/office/powerpoint/2010/main" val="3885497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fade">
                                      <p:cBhvr>
                                        <p:cTn id="16" dur="500"/>
                                        <p:tgtEl>
                                          <p:spTgt spid="4">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wipe(left)">
                                      <p:cBhvr>
                                        <p:cTn id="29" dur="500"/>
                                        <p:tgtEl>
                                          <p:spTgt spid="4">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fade">
                                      <p:cBhvr>
                                        <p:cTn id="34" dur="500"/>
                                        <p:tgtEl>
                                          <p:spTgt spid="4">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4">
                                            <p:txEl>
                                              <p:pRg st="6" end="6"/>
                                            </p:txEl>
                                          </p:spTgt>
                                        </p:tgtEl>
                                        <p:attrNameLst>
                                          <p:attrName>style.visibility</p:attrName>
                                        </p:attrNameLst>
                                      </p:cBhvr>
                                      <p:to>
                                        <p:strVal val="visible"/>
                                      </p:to>
                                    </p:set>
                                    <p:animEffect transition="in" filter="fade">
                                      <p:cBhvr>
                                        <p:cTn id="39" dur="500"/>
                                        <p:tgtEl>
                                          <p:spTgt spid="4">
                                            <p:txEl>
                                              <p:pRg st="6" end="6"/>
                                            </p:txEl>
                                          </p:spTgt>
                                        </p:tgtEl>
                                      </p:cBhvr>
                                    </p:animEffect>
                                    <p:anim calcmode="lin" valueType="num">
                                      <p:cBhvr>
                                        <p:cTn id="40"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41" dur="500" fill="hold"/>
                                        <p:tgtEl>
                                          <p:spTgt spid="4">
                                            <p:txEl>
                                              <p:pRg st="6" end="6"/>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4">
                                            <p:txEl>
                                              <p:pRg st="7" end="7"/>
                                            </p:txEl>
                                          </p:spTgt>
                                        </p:tgtEl>
                                        <p:attrNameLst>
                                          <p:attrName>style.visibility</p:attrName>
                                        </p:attrNameLst>
                                      </p:cBhvr>
                                      <p:to>
                                        <p:strVal val="visible"/>
                                      </p:to>
                                    </p:set>
                                    <p:animEffect transition="in" filter="fade">
                                      <p:cBhvr>
                                        <p:cTn id="44" dur="500"/>
                                        <p:tgtEl>
                                          <p:spTgt spid="4">
                                            <p:txEl>
                                              <p:pRg st="7" end="7"/>
                                            </p:txEl>
                                          </p:spTgt>
                                        </p:tgtEl>
                                      </p:cBhvr>
                                    </p:animEffect>
                                    <p:anim calcmode="lin" valueType="num">
                                      <p:cBhvr>
                                        <p:cTn id="45"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46" dur="500" fill="hold"/>
                                        <p:tgtEl>
                                          <p:spTgt spid="4">
                                            <p:txEl>
                                              <p:pRg st="7" end="7"/>
                                            </p:txEl>
                                          </p:spTgt>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4">
                                            <p:txEl>
                                              <p:pRg st="8" end="8"/>
                                            </p:txEl>
                                          </p:spTgt>
                                        </p:tgtEl>
                                        <p:attrNameLst>
                                          <p:attrName>style.visibility</p:attrName>
                                        </p:attrNameLst>
                                      </p:cBhvr>
                                      <p:to>
                                        <p:strVal val="visible"/>
                                      </p:to>
                                    </p:set>
                                    <p:animEffect transition="in" filter="fade">
                                      <p:cBhvr>
                                        <p:cTn id="49" dur="500"/>
                                        <p:tgtEl>
                                          <p:spTgt spid="4">
                                            <p:txEl>
                                              <p:pRg st="8" end="8"/>
                                            </p:txEl>
                                          </p:spTgt>
                                        </p:tgtEl>
                                      </p:cBhvr>
                                    </p:animEffect>
                                    <p:anim calcmode="lin" valueType="num">
                                      <p:cBhvr>
                                        <p:cTn id="50"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51" dur="5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accent4"/>
        </a:solidFill>
        <a:effectLst/>
      </p:bgPr>
    </p:bg>
    <p:spTree>
      <p:nvGrpSpPr>
        <p:cNvPr id="1" name="Shape 2106"/>
        <p:cNvGrpSpPr/>
        <p:nvPr/>
      </p:nvGrpSpPr>
      <p:grpSpPr>
        <a:xfrm>
          <a:off x="0" y="0"/>
          <a:ext cx="0" cy="0"/>
          <a:chOff x="0" y="0"/>
          <a:chExt cx="0" cy="0"/>
        </a:xfrm>
      </p:grpSpPr>
      <p:sp>
        <p:nvSpPr>
          <p:cNvPr id="22" name="Google Shape;2254;p39"/>
          <p:cNvSpPr/>
          <p:nvPr/>
        </p:nvSpPr>
        <p:spPr>
          <a:xfrm>
            <a:off x="-78120" y="9075093"/>
            <a:ext cx="473400" cy="461400"/>
          </a:xfrm>
          <a:prstGeom prst="star4">
            <a:avLst>
              <a:gd name="adj" fmla="val 12500"/>
            </a:avLst>
          </a:prstGeom>
          <a:solidFill>
            <a:schemeClr val="accent2"/>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256;p39"/>
          <p:cNvSpPr/>
          <p:nvPr/>
        </p:nvSpPr>
        <p:spPr>
          <a:xfrm>
            <a:off x="158580" y="9539968"/>
            <a:ext cx="520630" cy="502830"/>
          </a:xfrm>
          <a:prstGeom prst="star4">
            <a:avLst>
              <a:gd name="adj" fmla="val 12500"/>
            </a:avLst>
          </a:prstGeom>
          <a:solidFill>
            <a:schemeClr val="lt2"/>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mc:AlternateContent xmlns:mc="http://schemas.openxmlformats.org/markup-compatibility/2006" xmlns:a14="http://schemas.microsoft.com/office/drawing/2010/main">
        <mc:Choice Requires="a14">
          <p:sp>
            <p:nvSpPr>
              <p:cNvPr id="4" name="Rectangle 3"/>
              <p:cNvSpPr/>
              <p:nvPr/>
            </p:nvSpPr>
            <p:spPr>
              <a:xfrm>
                <a:off x="5352742" y="1866900"/>
                <a:ext cx="12935258" cy="6492290"/>
              </a:xfrm>
              <a:prstGeom prst="rect">
                <a:avLst/>
              </a:prstGeom>
            </p:spPr>
            <p:txBody>
              <a:bodyPr wrap="square">
                <a:spAutoFit/>
              </a:bodyPr>
              <a:lstStyle/>
              <a:p>
                <a:pPr marL="30480" marR="30480" lvl="0" indent="0" algn="just" defTabSz="914400" rtl="0" eaLnBrk="1" fontAlgn="auto" latinLnBrk="0" hangingPunct="1">
                  <a:lnSpc>
                    <a:spcPct val="150000"/>
                  </a:lnSpc>
                  <a:spcBef>
                    <a:spcPts val="100"/>
                  </a:spcBef>
                  <a:spcAft>
                    <a:spcPts val="100"/>
                  </a:spcAft>
                  <a:buClrTx/>
                  <a:buSzTx/>
                  <a:buFontTx/>
                  <a:buNone/>
                  <a:tabLst/>
                  <a:defRPr/>
                </a:pPr>
                <a:r>
                  <a:rPr kumimoji="0" lang="en-US" sz="3700" b="0" i="0" u="none" strike="noStrike" kern="1200" cap="none" spc="0" normalizeH="0" baseline="0" noProof="0" smtClean="0">
                    <a:ln>
                      <a:noFill/>
                    </a:ln>
                    <a:solidFill>
                      <a:srgbClr val="000000"/>
                    </a:solidFill>
                    <a:effectLst/>
                    <a:uLnTx/>
                    <a:uFillTx/>
                    <a:latin typeface="Arial"/>
                    <a:ea typeface="Times New Roman" panose="02020603050405020304" pitchFamily="18" charset="0"/>
                    <a:cs typeface="Times New Roman" panose="02020603050405020304" pitchFamily="18" charset="0"/>
                  </a:rPr>
                  <a:t>Áp </a:t>
                </a:r>
                <a:r>
                  <a:rPr kumimoji="0" lang="en-US" sz="3700" b="0"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rPr>
                  <a:t>dụng định lí Pythagore cho </a:t>
                </a:r>
                <a14:m>
                  <m:oMath xmlns:m="http://schemas.openxmlformats.org/officeDocument/2006/math">
                    <m:r>
                      <m:rPr>
                        <m:sty m:val="p"/>
                      </m:rP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ΔAHD</m:t>
                    </m:r>
                  </m:oMath>
                </a14:m>
                <a:r>
                  <a:rPr kumimoji="0" lang="en-US" sz="3700" b="0"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rPr>
                  <a:t> vuông tại H, ta có:</a:t>
                </a:r>
                <a:endParaRPr kumimoji="0" lang="en-US" sz="3700" b="0" i="0" u="none" strike="noStrike" kern="120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endParaRPr>
              </a:p>
              <a:p>
                <a:pPr marL="30480" marR="30480" lvl="0" indent="0" algn="ctr" defTabSz="914400" rtl="0" eaLnBrk="1" fontAlgn="auto" latinLnBrk="0" hangingPunct="1">
                  <a:lnSpc>
                    <a:spcPct val="150000"/>
                  </a:lnSpc>
                  <a:spcBef>
                    <a:spcPts val="100"/>
                  </a:spcBef>
                  <a:spcAft>
                    <a:spcPts val="100"/>
                  </a:spcAft>
                  <a:buClrTx/>
                  <a:buSzTx/>
                  <a:buFontTx/>
                  <a:buNone/>
                  <a:tabLst/>
                  <a:defRPr/>
                </a:pPr>
                <a14:m>
                  <m:oMath xmlns:m="http://schemas.openxmlformats.org/officeDocument/2006/math">
                    <m:r>
                      <m:rPr>
                        <m:sty m:val="p"/>
                      </m:rP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A</m:t>
                    </m:r>
                    <m:sSup>
                      <m:sSupPr>
                        <m:ctrlPr>
                          <a:rPr kumimoji="0" lang="en-US" sz="3700" b="0" i="1"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ctrlPr>
                      </m:sSupPr>
                      <m:e>
                        <m:r>
                          <m:rPr>
                            <m:sty m:val="p"/>
                          </m:rP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D</m:t>
                        </m:r>
                      </m:e>
                      <m:sup>
                        <m: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2</m:t>
                        </m:r>
                      </m:sup>
                    </m:sSup>
                    <m: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 =</m:t>
                    </m:r>
                    <m:r>
                      <m:rPr>
                        <m:sty m:val="p"/>
                      </m:rP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A</m:t>
                    </m:r>
                    <m:sSup>
                      <m:sSupPr>
                        <m:ctrlPr>
                          <a:rPr kumimoji="0" lang="en-US" sz="3700" b="0" i="1"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ctrlPr>
                      </m:sSupPr>
                      <m:e>
                        <m:r>
                          <m:rPr>
                            <m:sty m:val="p"/>
                          </m:rP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H</m:t>
                        </m:r>
                      </m:e>
                      <m:sup>
                        <m: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2</m:t>
                        </m:r>
                      </m:sup>
                    </m:sSup>
                    <m: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 +</m:t>
                    </m:r>
                    <m:r>
                      <m:rPr>
                        <m:sty m:val="p"/>
                      </m:rP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D</m:t>
                    </m:r>
                    <m:sSup>
                      <m:sSupPr>
                        <m:ctrlPr>
                          <a:rPr kumimoji="0" lang="en-US" sz="3700" b="0" i="1"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ctrlPr>
                      </m:sSupPr>
                      <m:e>
                        <m:r>
                          <m:rPr>
                            <m:sty m:val="p"/>
                          </m:rP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H</m:t>
                        </m:r>
                      </m:e>
                      <m:sup>
                        <m: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2</m:t>
                        </m:r>
                      </m:sup>
                    </m:sSup>
                    <m: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 =</m:t>
                    </m:r>
                    <m:sSup>
                      <m:sSupPr>
                        <m:ctrlPr>
                          <a:rPr kumimoji="0" lang="en-US" sz="3700" b="0" i="1"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ctrlPr>
                      </m:sSupPr>
                      <m:e>
                        <m: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3</m:t>
                        </m:r>
                      </m:e>
                      <m:sup>
                        <m: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2</m:t>
                        </m:r>
                      </m:sup>
                    </m:sSup>
                    <m: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 +</m:t>
                    </m:r>
                    <m:sSup>
                      <m:sSupPr>
                        <m:ctrlPr>
                          <a:rPr kumimoji="0" lang="en-US" sz="3700" b="0" i="1"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ctrlPr>
                      </m:sSupPr>
                      <m:e>
                        <m: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1</m:t>
                        </m:r>
                      </m:e>
                      <m:sup>
                        <m: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2</m:t>
                        </m:r>
                      </m:sup>
                    </m:sSup>
                    <m: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 =9+1=10.</m:t>
                    </m:r>
                  </m:oMath>
                </a14:m>
                <a:r>
                  <a:rPr kumimoji="0" lang="en-US" sz="3700" b="0"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rPr>
                  <a:t> </a:t>
                </a:r>
                <a:endParaRPr kumimoji="0" lang="en-US" sz="3700" b="0" i="0" u="none" strike="noStrike" kern="1200" cap="none" spc="0" normalizeH="0" baseline="0" noProof="0" smtClean="0">
                  <a:ln>
                    <a:noFill/>
                  </a:ln>
                  <a:solidFill>
                    <a:srgbClr val="000000"/>
                  </a:solidFill>
                  <a:effectLst/>
                  <a:uLnTx/>
                  <a:uFillTx/>
                  <a:latin typeface="Arial"/>
                  <a:ea typeface="Times New Roman" panose="02020603050405020304" pitchFamily="18" charset="0"/>
                  <a:cs typeface="Times New Roman" panose="02020603050405020304" pitchFamily="18" charset="0"/>
                </a:endParaRPr>
              </a:p>
              <a:p>
                <a:pPr marL="30480" marR="30480" lvl="0" indent="0" algn="just" defTabSz="914400" rtl="0" eaLnBrk="1" fontAlgn="auto" latinLnBrk="0" hangingPunct="1">
                  <a:lnSpc>
                    <a:spcPct val="150000"/>
                  </a:lnSpc>
                  <a:spcBef>
                    <a:spcPts val="100"/>
                  </a:spcBef>
                  <a:spcAft>
                    <a:spcPts val="100"/>
                  </a:spcAft>
                  <a:buClrTx/>
                  <a:buSzTx/>
                  <a:buFontTx/>
                  <a:buNone/>
                  <a:tabLst/>
                  <a:defRPr/>
                </a:pPr>
                <a:r>
                  <a:rPr kumimoji="0" lang="en-US" sz="3700" b="0" i="0" u="none" strike="noStrike" kern="1200" cap="none" spc="0" normalizeH="0" baseline="0" noProof="0" smtClean="0">
                    <a:ln>
                      <a:noFill/>
                    </a:ln>
                    <a:solidFill>
                      <a:srgbClr val="000000"/>
                    </a:solidFill>
                    <a:effectLst/>
                    <a:uLnTx/>
                    <a:uFillTx/>
                    <a:latin typeface="Arial"/>
                    <a:ea typeface="Times New Roman" panose="02020603050405020304" pitchFamily="18" charset="0"/>
                    <a:cs typeface="Times New Roman" panose="02020603050405020304" pitchFamily="18" charset="0"/>
                  </a:rPr>
                  <a:t>Do </a:t>
                </a:r>
                <a:r>
                  <a:rPr kumimoji="0" lang="en-US" sz="3700" b="0"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rPr>
                  <a:t>đó </a:t>
                </a:r>
                <a14:m>
                  <m:oMath xmlns:m="http://schemas.openxmlformats.org/officeDocument/2006/math">
                    <m:r>
                      <m:rPr>
                        <m:sty m:val="p"/>
                      </m:rP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AD</m:t>
                    </m:r>
                    <m: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m:t>
                    </m:r>
                    <m:rad>
                      <m:radPr>
                        <m:degHide m:val="on"/>
                        <m:ctrlPr>
                          <a:rPr kumimoji="0" lang="en-US" sz="3700" b="0" i="1"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ctrlPr>
                      </m:radPr>
                      <m:deg/>
                      <m:e>
                        <m: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10</m:t>
                        </m:r>
                      </m:e>
                    </m:rad>
                  </m:oMath>
                </a14:m>
                <a:r>
                  <a:rPr kumimoji="0" lang="en-US" sz="3700" b="0"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rPr>
                  <a:t> (m).</a:t>
                </a:r>
                <a:endParaRPr kumimoji="0" lang="en-US" sz="3700" b="0" i="0" u="none" strike="noStrike" kern="120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endParaRPr>
              </a:p>
              <a:p>
                <a:pPr marL="30480" marR="30480" lvl="0" indent="0" algn="just" defTabSz="914400" rtl="0" eaLnBrk="1" fontAlgn="auto" latinLnBrk="0" hangingPunct="1">
                  <a:lnSpc>
                    <a:spcPct val="150000"/>
                  </a:lnSpc>
                  <a:spcBef>
                    <a:spcPts val="100"/>
                  </a:spcBef>
                  <a:spcAft>
                    <a:spcPts val="100"/>
                  </a:spcAft>
                  <a:buClrTx/>
                  <a:buSzTx/>
                  <a:buFontTx/>
                  <a:buNone/>
                  <a:tabLst/>
                  <a:defRPr/>
                </a:pPr>
                <a:r>
                  <a:rPr kumimoji="0" lang="en-US" sz="3700" b="0"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rPr>
                  <a:t>Áp dụng định lí Pythagore cho </a:t>
                </a:r>
                <a14:m>
                  <m:oMath xmlns:m="http://schemas.openxmlformats.org/officeDocument/2006/math">
                    <m:r>
                      <m:rPr>
                        <m:sty m:val="p"/>
                      </m:rP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ΔAHC</m:t>
                    </m:r>
                  </m:oMath>
                </a14:m>
                <a:r>
                  <a:rPr kumimoji="0" lang="en-US" sz="3700" b="0"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rPr>
                  <a:t>vuông tại H, ta có:</a:t>
                </a:r>
                <a:endParaRPr kumimoji="0" lang="en-US" sz="3700" b="0" i="0" u="none" strike="noStrike" kern="120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endParaRPr>
              </a:p>
              <a:p>
                <a:pPr marL="30480" marR="30480" lvl="0" indent="0" algn="just" defTabSz="914400" rtl="0" eaLnBrk="1" fontAlgn="auto" latinLnBrk="0" hangingPunct="1">
                  <a:lnSpc>
                    <a:spcPct val="150000"/>
                  </a:lnSpc>
                  <a:spcBef>
                    <a:spcPts val="100"/>
                  </a:spcBef>
                  <a:spcAft>
                    <a:spcPts val="10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A</m:t>
                      </m:r>
                      <m:sSup>
                        <m:sSupPr>
                          <m:ctrlPr>
                            <a:rPr kumimoji="0" lang="en-US" sz="3700" b="0" i="1"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ctrlPr>
                        </m:sSupPr>
                        <m:e>
                          <m:r>
                            <m:rPr>
                              <m:sty m:val="p"/>
                            </m:rP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C</m:t>
                          </m:r>
                        </m:e>
                        <m:sup>
                          <m: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2</m:t>
                          </m:r>
                        </m:sup>
                      </m:sSup>
                      <m: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 = </m:t>
                      </m:r>
                      <m:r>
                        <m:rPr>
                          <m:sty m:val="p"/>
                        </m:rP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A</m:t>
                      </m:r>
                      <m:sSup>
                        <m:sSupPr>
                          <m:ctrlPr>
                            <a:rPr kumimoji="0" lang="en-US" sz="3700" b="0" i="1"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ctrlPr>
                        </m:sSupPr>
                        <m:e>
                          <m:r>
                            <m:rPr>
                              <m:sty m:val="p"/>
                            </m:rP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H</m:t>
                          </m:r>
                        </m:e>
                        <m:sup>
                          <m: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2</m:t>
                          </m:r>
                        </m:sup>
                      </m:sSup>
                      <m: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 + </m:t>
                      </m:r>
                      <m:r>
                        <m:rPr>
                          <m:sty m:val="p"/>
                        </m:rP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H</m:t>
                      </m:r>
                      <m:sSup>
                        <m:sSupPr>
                          <m:ctrlPr>
                            <a:rPr kumimoji="0" lang="en-US" sz="3700" b="0" i="1"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ctrlPr>
                        </m:sSupPr>
                        <m:e>
                          <m:r>
                            <m:rPr>
                              <m:sty m:val="p"/>
                            </m:rP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C</m:t>
                          </m:r>
                        </m:e>
                        <m:sup>
                          <m: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2</m:t>
                          </m:r>
                        </m:sup>
                      </m:sSup>
                      <m: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 = </m:t>
                      </m:r>
                      <m:sSup>
                        <m:sSupPr>
                          <m:ctrlPr>
                            <a:rPr kumimoji="0" lang="en-US" sz="3700" b="0" i="1"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ctrlPr>
                        </m:sSupPr>
                        <m:e>
                          <m: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3</m:t>
                          </m:r>
                        </m:e>
                        <m:sup>
                          <m: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2</m:t>
                          </m:r>
                        </m:sup>
                      </m:sSup>
                      <m: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 + </m:t>
                      </m:r>
                      <m:sSup>
                        <m:sSupPr>
                          <m:ctrlPr>
                            <a:rPr kumimoji="0" lang="en-US" sz="3700" b="0" i="1"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ctrlPr>
                        </m:sSupPr>
                        <m:e>
                          <m: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2</m:t>
                          </m:r>
                        </m:e>
                        <m:sup>
                          <m: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2</m:t>
                          </m:r>
                        </m:sup>
                      </m:sSup>
                      <m: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 = 13</m:t>
                      </m:r>
                    </m:oMath>
                  </m:oMathPara>
                </a14:m>
                <a:endParaRPr kumimoji="0" lang="en-US" sz="3700" b="0" i="0" u="none" strike="noStrike" kern="120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endParaRPr>
              </a:p>
              <a:p>
                <a:pPr marL="30480" marR="30480" lvl="0" indent="0" algn="just" defTabSz="914400" rtl="0" eaLnBrk="1" fontAlgn="auto" latinLnBrk="0" hangingPunct="1">
                  <a:lnSpc>
                    <a:spcPct val="150000"/>
                  </a:lnSpc>
                  <a:spcBef>
                    <a:spcPts val="100"/>
                  </a:spcBef>
                  <a:spcAft>
                    <a:spcPts val="100"/>
                  </a:spcAft>
                  <a:buClrTx/>
                  <a:buSzTx/>
                  <a:buFontTx/>
                  <a:buNone/>
                  <a:tabLst/>
                  <a:defRPr/>
                </a:pPr>
                <a:r>
                  <a:rPr kumimoji="0" lang="en-US" sz="3700" b="0"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rPr>
                  <a:t>Do đó </a:t>
                </a:r>
                <a14:m>
                  <m:oMath xmlns:m="http://schemas.openxmlformats.org/officeDocument/2006/math">
                    <m:r>
                      <m:rPr>
                        <m:sty m:val="p"/>
                      </m:rP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AC</m:t>
                    </m:r>
                    <m: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 = </m:t>
                    </m:r>
                    <m:rad>
                      <m:radPr>
                        <m:degHide m:val="on"/>
                        <m:ctrlPr>
                          <a:rPr kumimoji="0" lang="en-US" sz="3700" b="0" i="1"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ctrlPr>
                      </m:radPr>
                      <m:deg/>
                      <m:e>
                        <m: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13</m:t>
                        </m:r>
                      </m:e>
                    </m:rad>
                    <m: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 </m:t>
                    </m:r>
                  </m:oMath>
                </a14:m>
                <a:r>
                  <a:rPr kumimoji="0" lang="en-US" sz="3700" b="0"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rPr>
                  <a:t>(m</a:t>
                </a:r>
                <a:r>
                  <a:rPr kumimoji="0" lang="en-US" sz="3700" b="0" i="0" u="none" strike="noStrike" kern="1200" cap="none" spc="0" normalizeH="0" baseline="0" noProof="0" smtClean="0">
                    <a:ln>
                      <a:noFill/>
                    </a:ln>
                    <a:solidFill>
                      <a:srgbClr val="000000"/>
                    </a:solidFill>
                    <a:effectLst/>
                    <a:uLnTx/>
                    <a:uFillTx/>
                    <a:latin typeface="Arial"/>
                    <a:ea typeface="Times New Roman" panose="02020603050405020304" pitchFamily="18" charset="0"/>
                    <a:cs typeface="Times New Roman" panose="02020603050405020304" pitchFamily="18" charset="0"/>
                  </a:rPr>
                  <a:t>)</a:t>
                </a:r>
                <a:endParaRPr kumimoji="0" lang="en-US" sz="3700" b="0" i="0" u="none" strike="noStrike" kern="120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endParaRPr>
              </a:p>
              <a:p>
                <a:pPr marL="30480" marR="30480" lvl="0" indent="0" algn="just" defTabSz="914400" rtl="0" eaLnBrk="1" fontAlgn="auto" latinLnBrk="0" hangingPunct="1">
                  <a:lnSpc>
                    <a:spcPct val="150000"/>
                  </a:lnSpc>
                  <a:spcBef>
                    <a:spcPts val="100"/>
                  </a:spcBef>
                  <a:spcAft>
                    <a:spcPts val="100"/>
                  </a:spcAft>
                  <a:buClrTx/>
                  <a:buSzTx/>
                  <a:buFontTx/>
                  <a:buNone/>
                  <a:tabLst/>
                  <a:defRPr/>
                </a:pPr>
                <a:r>
                  <a:rPr kumimoji="0" lang="en-US" sz="3700" b="0"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rPr>
                  <a:t>Vậy </a:t>
                </a:r>
                <a14:m>
                  <m:oMath xmlns:m="http://schemas.openxmlformats.org/officeDocument/2006/math">
                    <m:r>
                      <m:rPr>
                        <m:sty m:val="p"/>
                      </m:rP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AD</m:t>
                    </m:r>
                    <m: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m:t>
                    </m:r>
                    <m:r>
                      <m:rPr>
                        <m:sty m:val="p"/>
                      </m:rP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BC</m:t>
                    </m:r>
                    <m: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 </m:t>
                    </m:r>
                    <m:rad>
                      <m:radPr>
                        <m:degHide m:val="on"/>
                        <m:ctrlPr>
                          <a:rPr kumimoji="0" lang="en-US" sz="3700" b="0" i="1"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ctrlPr>
                      </m:radPr>
                      <m:deg/>
                      <m:e>
                        <m: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10</m:t>
                        </m:r>
                      </m:e>
                    </m:rad>
                    <m: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 </m:t>
                    </m:r>
                  </m:oMath>
                </a14:m>
                <a:r>
                  <a:rPr kumimoji="0" lang="en-US" sz="3700" b="0"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rPr>
                  <a:t>m, </a:t>
                </a:r>
                <a14:m>
                  <m:oMath xmlns:m="http://schemas.openxmlformats.org/officeDocument/2006/math">
                    <m:r>
                      <m:rPr>
                        <m:sty m:val="p"/>
                      </m:rP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AC</m:t>
                    </m:r>
                    <m: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m:t>
                    </m:r>
                    <m:r>
                      <m:rPr>
                        <m:sty m:val="p"/>
                      </m:rP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BD</m:t>
                    </m:r>
                    <m: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 </m:t>
                    </m:r>
                    <m:rad>
                      <m:radPr>
                        <m:degHide m:val="on"/>
                        <m:ctrlPr>
                          <a:rPr kumimoji="0" lang="en-US" sz="3700" b="0" i="1"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ctrlPr>
                      </m:radPr>
                      <m:deg/>
                      <m:e>
                        <m: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13</m:t>
                        </m:r>
                      </m:e>
                    </m:rad>
                    <m: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 </m:t>
                    </m:r>
                  </m:oMath>
                </a14:m>
                <a:r>
                  <a:rPr kumimoji="0" lang="en-US" sz="3700" b="0" i="0" u="none" strike="noStrike" kern="1200" cap="none" spc="0" normalizeH="0" baseline="0" noProof="0" smtClean="0">
                    <a:ln>
                      <a:noFill/>
                    </a:ln>
                    <a:solidFill>
                      <a:srgbClr val="000000"/>
                    </a:solidFill>
                    <a:effectLst/>
                    <a:uLnTx/>
                    <a:uFillTx/>
                    <a:latin typeface="Arial"/>
                    <a:ea typeface="Times New Roman" panose="02020603050405020304" pitchFamily="18" charset="0"/>
                    <a:cs typeface="Times New Roman" panose="02020603050405020304" pitchFamily="18" charset="0"/>
                  </a:rPr>
                  <a:t>m</a:t>
                </a:r>
                <a:endParaRPr kumimoji="0" lang="en-US" sz="3700" b="0" i="0" u="none" strike="noStrike" kern="120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5352742" y="1866900"/>
                <a:ext cx="12935258" cy="6492290"/>
              </a:xfrm>
              <a:prstGeom prst="rect">
                <a:avLst/>
              </a:prstGeom>
              <a:blipFill>
                <a:blip r:embed="rId3"/>
                <a:stretch>
                  <a:fillRect l="-1225" b="-751"/>
                </a:stretch>
              </a:blipFill>
            </p:spPr>
            <p:txBody>
              <a:bodyPr/>
              <a:lstStyle/>
              <a:p>
                <a:r>
                  <a:rPr lang="en-US">
                    <a:noFill/>
                  </a:rPr>
                  <a:t> </a:t>
                </a:r>
              </a:p>
            </p:txBody>
          </p:sp>
        </mc:Fallback>
      </mc:AlternateContent>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0979" y="1717225"/>
            <a:ext cx="4633058" cy="5334000"/>
          </a:xfrm>
          <a:prstGeom prst="rect">
            <a:avLst/>
          </a:prstGeom>
        </p:spPr>
      </p:pic>
      <p:sp>
        <p:nvSpPr>
          <p:cNvPr id="10" name="Oval Callout 9"/>
          <p:cNvSpPr/>
          <p:nvPr/>
        </p:nvSpPr>
        <p:spPr>
          <a:xfrm>
            <a:off x="8146506" y="342900"/>
            <a:ext cx="1683294" cy="838200"/>
          </a:xfrm>
          <a:prstGeom prst="wedgeEllipseCallout">
            <a:avLst/>
          </a:prstGeom>
          <a:solidFill>
            <a:schemeClr val="accent1">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mn-cs"/>
              </a:rPr>
              <a:t>Giải</a:t>
            </a:r>
            <a:endParaRPr kumimoji="0" lang="en-US" sz="3700" b="1"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4063049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randombar(horizontal)">
                                      <p:cBhvr>
                                        <p:cTn id="18" dur="500"/>
                                        <p:tgtEl>
                                          <p:spTgt spid="4">
                                            <p:txEl>
                                              <p:pRg st="3" end="3"/>
                                            </p:txEl>
                                          </p:spTgt>
                                        </p:tgtEl>
                                      </p:cBhvr>
                                    </p:animEffect>
                                  </p:childTnLst>
                                </p:cTn>
                              </p:par>
                              <p:par>
                                <p:cTn id="19" presetID="14" presetClass="entr" presetSubtype="10" fill="hold"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randombar(horizontal)">
                                      <p:cBhvr>
                                        <p:cTn id="21" dur="500"/>
                                        <p:tgtEl>
                                          <p:spTgt spid="4">
                                            <p:txEl>
                                              <p:pRg st="4" end="4"/>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4">
                                            <p:txEl>
                                              <p:pRg st="5" end="5"/>
                                            </p:txEl>
                                          </p:spTgt>
                                        </p:tgtEl>
                                        <p:attrNameLst>
                                          <p:attrName>style.visibility</p:attrName>
                                        </p:attrNameLst>
                                      </p:cBhvr>
                                      <p:to>
                                        <p:strVal val="visible"/>
                                      </p:to>
                                    </p:set>
                                    <p:animEffect transition="in" filter="randombar(horizontal)">
                                      <p:cBhvr>
                                        <p:cTn id="24" dur="500"/>
                                        <p:tgtEl>
                                          <p:spTgt spid="4">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animEffect transition="in" filter="wipe(down)">
                                      <p:cBhvr>
                                        <p:cTn id="29"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190"/>
        <p:cNvGrpSpPr/>
        <p:nvPr/>
      </p:nvGrpSpPr>
      <p:grpSpPr>
        <a:xfrm>
          <a:off x="0" y="0"/>
          <a:ext cx="0" cy="0"/>
          <a:chOff x="0" y="0"/>
          <a:chExt cx="0" cy="0"/>
        </a:xfrm>
      </p:grpSpPr>
      <p:sp>
        <p:nvSpPr>
          <p:cNvPr id="2193" name="Google Shape;2193;p37"/>
          <p:cNvSpPr/>
          <p:nvPr/>
        </p:nvSpPr>
        <p:spPr>
          <a:xfrm>
            <a:off x="5257800" y="791128"/>
            <a:ext cx="3090529" cy="1720628"/>
          </a:xfrm>
          <a:prstGeom prst="rect">
            <a:avLst/>
          </a:prstGeom>
        </p:spPr>
        <p:style>
          <a:lnRef idx="3">
            <a:schemeClr val="lt1"/>
          </a:lnRef>
          <a:fillRef idx="1">
            <a:schemeClr val="accent1"/>
          </a:fillRef>
          <a:effectRef idx="1">
            <a:schemeClr val="accent1"/>
          </a:effectRef>
          <a:fontRef idx="minor">
            <a:schemeClr val="lt1"/>
          </a:fontRef>
        </p:style>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sz="2800" b="0" i="0" u="none" strike="noStrike" kern="0" cap="none" spc="0" normalizeH="0" baseline="0" noProof="0" smtClean="0">
                <a:ln w="9525" cap="flat" cmpd="sng">
                  <a:solidFill>
                    <a:srgbClr val="F3F3F3"/>
                  </a:solidFill>
                  <a:prstDash val="solid"/>
                  <a:round/>
                  <a:headEnd type="none" w="sm" len="sm"/>
                  <a:tailEnd type="none" w="sm" len="sm"/>
                </a:ln>
                <a:solidFill>
                  <a:srgbClr val="434343"/>
                </a:solidFill>
                <a:effectLst/>
                <a:uLnTx/>
                <a:uFillTx/>
                <a:latin typeface="Arial"/>
                <a:ea typeface="+mn-ea"/>
                <a:cs typeface="+mn-cs"/>
                <a:sym typeface="Arial"/>
              </a:rPr>
              <a:t>0</a:t>
            </a:r>
            <a:r>
              <a:rPr kumimoji="0" lang="en-US" sz="2800" b="0" i="0" u="none" strike="noStrike" kern="0" cap="none" spc="0" normalizeH="0" baseline="0" noProof="0" smtClean="0">
                <a:ln w="9525" cap="flat" cmpd="sng">
                  <a:solidFill>
                    <a:srgbClr val="F3F3F3"/>
                  </a:solidFill>
                  <a:prstDash val="solid"/>
                  <a:round/>
                  <a:headEnd type="none" w="sm" len="sm"/>
                  <a:tailEnd type="none" w="sm" len="sm"/>
                </a:ln>
                <a:solidFill>
                  <a:srgbClr val="434343"/>
                </a:solidFill>
                <a:effectLst/>
                <a:uLnTx/>
                <a:uFillTx/>
                <a:latin typeface="Arial"/>
                <a:ea typeface="+mn-ea"/>
                <a:cs typeface="+mn-cs"/>
                <a:sym typeface="Arial"/>
              </a:rPr>
              <a:t>3</a:t>
            </a:r>
            <a:endParaRPr kumimoji="0" sz="2800" b="0" i="0" u="none" strike="noStrike" kern="0" cap="none" spc="0" normalizeH="0" baseline="0" noProof="0" dirty="0">
              <a:ln w="9525" cap="flat" cmpd="sng">
                <a:solidFill>
                  <a:srgbClr val="F3F3F3"/>
                </a:solidFill>
                <a:prstDash val="solid"/>
                <a:round/>
                <a:headEnd type="none" w="sm" len="sm"/>
                <a:tailEnd type="none" w="sm" len="sm"/>
              </a:ln>
              <a:solidFill>
                <a:srgbClr val="434343"/>
              </a:solidFill>
              <a:effectLst/>
              <a:uLnTx/>
              <a:uFillTx/>
              <a:latin typeface="Arial"/>
              <a:ea typeface="+mn-ea"/>
              <a:cs typeface="+mn-cs"/>
              <a:sym typeface="Arial"/>
            </a:endParaRPr>
          </a:p>
        </p:txBody>
      </p:sp>
      <p:sp>
        <p:nvSpPr>
          <p:cNvPr id="2195" name="Google Shape;2195;p37"/>
          <p:cNvSpPr/>
          <p:nvPr/>
        </p:nvSpPr>
        <p:spPr>
          <a:xfrm>
            <a:off x="3189726" y="3130328"/>
            <a:ext cx="473400" cy="461400"/>
          </a:xfrm>
          <a:prstGeom prst="star4">
            <a:avLst>
              <a:gd name="adj" fmla="val 12500"/>
            </a:avLst>
          </a:prstGeom>
          <a:solidFill>
            <a:schemeClr val="lt1"/>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6" name="Google Shape;2196;p37"/>
          <p:cNvSpPr/>
          <p:nvPr/>
        </p:nvSpPr>
        <p:spPr>
          <a:xfrm>
            <a:off x="13514792" y="7557930"/>
            <a:ext cx="676800" cy="662400"/>
          </a:xfrm>
          <a:prstGeom prst="star4">
            <a:avLst>
              <a:gd name="adj" fmla="val 12500"/>
            </a:avLst>
          </a:prstGeom>
          <a:solidFill>
            <a:schemeClr val="lt1"/>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0" name="Google Shape;2210;p37"/>
          <p:cNvSpPr/>
          <p:nvPr/>
        </p:nvSpPr>
        <p:spPr>
          <a:xfrm>
            <a:off x="8421368" y="240896"/>
            <a:ext cx="473400" cy="461400"/>
          </a:xfrm>
          <a:prstGeom prst="star4">
            <a:avLst>
              <a:gd name="adj" fmla="val 12500"/>
            </a:avLst>
          </a:prstGeom>
          <a:solidFill>
            <a:schemeClr val="accent2"/>
          </a:solidFill>
          <a:ln w="9525" cap="flat" cmpd="sng">
            <a:solidFill>
              <a:schemeClr val="lt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 name="Group 2"/>
          <p:cNvGrpSpPr/>
          <p:nvPr/>
        </p:nvGrpSpPr>
        <p:grpSpPr>
          <a:xfrm>
            <a:off x="1905000" y="3314700"/>
            <a:ext cx="14649121" cy="3508831"/>
            <a:chOff x="1505279" y="3920669"/>
            <a:chExt cx="14649121" cy="3508831"/>
          </a:xfrm>
        </p:grpSpPr>
        <p:sp>
          <p:nvSpPr>
            <p:cNvPr id="2" name="Rectangle 1"/>
            <p:cNvSpPr/>
            <p:nvPr/>
          </p:nvSpPr>
          <p:spPr>
            <a:xfrm>
              <a:off x="1505279" y="4008828"/>
              <a:ext cx="14649121" cy="342067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a:ln>
                  <a:noFill/>
                </a:ln>
                <a:solidFill>
                  <a:srgbClr val="F3F3F3"/>
                </a:solidFill>
                <a:effectLst/>
                <a:uLnTx/>
                <a:uFillTx/>
                <a:latin typeface="Arial"/>
                <a:ea typeface="+mn-ea"/>
                <a:cs typeface="+mn-cs"/>
                <a:sym typeface="Arial"/>
              </a:endParaRPr>
            </a:p>
          </p:txBody>
        </p:sp>
        <p:sp>
          <p:nvSpPr>
            <p:cNvPr id="23" name="Rectangle 22"/>
            <p:cNvSpPr/>
            <p:nvPr/>
          </p:nvSpPr>
          <p:spPr>
            <a:xfrm>
              <a:off x="1581479" y="3920669"/>
              <a:ext cx="14401177" cy="3340979"/>
            </a:xfrm>
            <a:prstGeom prst="rect">
              <a:avLst/>
            </a:prstGeom>
          </p:spPr>
          <p:txBody>
            <a:bodyPr wrap="square">
              <a:spAutoFit/>
            </a:bodyPr>
            <a:lstStyle/>
            <a:p>
              <a:pPr lvl="0" algn="ctr">
                <a:lnSpc>
                  <a:spcPct val="150000"/>
                </a:lnSpc>
                <a:buClr>
                  <a:srgbClr val="000000"/>
                </a:buClr>
              </a:pPr>
              <a:r>
                <a:rPr lang="vi-VN" sz="7500" b="1" kern="0">
                  <a:solidFill>
                    <a:srgbClr val="F2C2AB">
                      <a:lumMod val="75000"/>
                    </a:srgbClr>
                  </a:solidFill>
                  <a:ea typeface="Calibri" panose="020F0502020204030204" pitchFamily="34" charset="0"/>
                  <a:cs typeface="Times New Roman" panose="02020603050405020304" pitchFamily="18" charset="0"/>
                  <a:sym typeface="Arial"/>
                </a:rPr>
                <a:t>DẤU HIỆU NHẬN </a:t>
              </a:r>
              <a:r>
                <a:rPr lang="vi-VN" sz="7500" b="1" kern="0" smtClean="0">
                  <a:solidFill>
                    <a:srgbClr val="F2C2AB">
                      <a:lumMod val="75000"/>
                    </a:srgbClr>
                  </a:solidFill>
                  <a:ea typeface="Calibri" panose="020F0502020204030204" pitchFamily="34" charset="0"/>
                  <a:cs typeface="Times New Roman" panose="02020603050405020304" pitchFamily="18" charset="0"/>
                  <a:sym typeface="Arial"/>
                </a:rPr>
                <a:t>BIẾT</a:t>
              </a:r>
              <a:r>
                <a:rPr lang="en-US" sz="7500" b="1" kern="0" smtClean="0">
                  <a:solidFill>
                    <a:srgbClr val="F2C2AB">
                      <a:lumMod val="75000"/>
                    </a:srgbClr>
                  </a:solidFill>
                  <a:ea typeface="Calibri" panose="020F0502020204030204" pitchFamily="34" charset="0"/>
                  <a:cs typeface="Times New Roman" panose="02020603050405020304" pitchFamily="18" charset="0"/>
                  <a:sym typeface="Arial"/>
                </a:rPr>
                <a:t> </a:t>
              </a:r>
            </a:p>
            <a:p>
              <a:pPr lvl="0" algn="ctr">
                <a:lnSpc>
                  <a:spcPct val="150000"/>
                </a:lnSpc>
                <a:buClr>
                  <a:srgbClr val="000000"/>
                </a:buClr>
              </a:pPr>
              <a:r>
                <a:rPr lang="en-US" sz="7500" b="1" kern="0" smtClean="0">
                  <a:solidFill>
                    <a:srgbClr val="F2C2AB">
                      <a:lumMod val="75000"/>
                    </a:srgbClr>
                  </a:solidFill>
                  <a:ea typeface="Calibri" panose="020F0502020204030204" pitchFamily="34" charset="0"/>
                  <a:cs typeface="Times New Roman" panose="02020603050405020304" pitchFamily="18" charset="0"/>
                  <a:sym typeface="Arial"/>
                </a:rPr>
                <a:t>HÌNH THANG CÂN</a:t>
              </a:r>
              <a:endParaRPr kumimoji="0" lang="vi-VN" sz="7500" b="1" i="0" u="none" strike="noStrike" kern="0" cap="none" spc="0" normalizeH="0" baseline="0" noProof="0" dirty="0">
                <a:ln>
                  <a:noFill/>
                </a:ln>
                <a:solidFill>
                  <a:srgbClr val="F2C2AB">
                    <a:lumMod val="7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endParaRPr>
            </a:p>
          </p:txBody>
        </p:sp>
      </p:grpSp>
      <p:grpSp>
        <p:nvGrpSpPr>
          <p:cNvPr id="29" name="Google Shape;2204;p37"/>
          <p:cNvGrpSpPr/>
          <p:nvPr/>
        </p:nvGrpSpPr>
        <p:grpSpPr>
          <a:xfrm>
            <a:off x="7772400" y="8039100"/>
            <a:ext cx="2604618" cy="1353228"/>
            <a:chOff x="7055900" y="279450"/>
            <a:chExt cx="1820576" cy="953700"/>
          </a:xfrm>
        </p:grpSpPr>
        <p:sp>
          <p:nvSpPr>
            <p:cNvPr id="30" name="Google Shape;2205;p37"/>
            <p:cNvSpPr/>
            <p:nvPr/>
          </p:nvSpPr>
          <p:spPr>
            <a:xfrm>
              <a:off x="7055900" y="279450"/>
              <a:ext cx="953700" cy="953700"/>
            </a:xfrm>
            <a:prstGeom prst="ellipse">
              <a:avLst/>
            </a:prstGeom>
            <a:solidFill>
              <a:schemeClr val="accent2"/>
            </a:solidFill>
            <a:ln w="9525" cap="flat" cmpd="sng">
              <a:solidFill>
                <a:schemeClr val="lt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206;p37"/>
            <p:cNvSpPr/>
            <p:nvPr/>
          </p:nvSpPr>
          <p:spPr>
            <a:xfrm>
              <a:off x="7272619" y="279450"/>
              <a:ext cx="953700" cy="953700"/>
            </a:xfrm>
            <a:prstGeom prst="ellipse">
              <a:avLst/>
            </a:prstGeom>
            <a:solidFill>
              <a:schemeClr val="accent2"/>
            </a:solidFill>
            <a:ln w="9525" cap="flat" cmpd="sng">
              <a:solidFill>
                <a:schemeClr val="lt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207;p37"/>
            <p:cNvSpPr/>
            <p:nvPr/>
          </p:nvSpPr>
          <p:spPr>
            <a:xfrm>
              <a:off x="7489338" y="279450"/>
              <a:ext cx="953700" cy="953700"/>
            </a:xfrm>
            <a:prstGeom prst="ellipse">
              <a:avLst/>
            </a:prstGeom>
            <a:solidFill>
              <a:schemeClr val="accent2"/>
            </a:solidFill>
            <a:ln w="9525" cap="flat" cmpd="sng">
              <a:solidFill>
                <a:schemeClr val="lt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2208;p37"/>
            <p:cNvSpPr/>
            <p:nvPr/>
          </p:nvSpPr>
          <p:spPr>
            <a:xfrm>
              <a:off x="7706057" y="279450"/>
              <a:ext cx="953700" cy="953700"/>
            </a:xfrm>
            <a:prstGeom prst="ellipse">
              <a:avLst/>
            </a:prstGeom>
            <a:solidFill>
              <a:schemeClr val="accent2"/>
            </a:solidFill>
            <a:ln w="9525" cap="flat" cmpd="sng">
              <a:solidFill>
                <a:schemeClr val="lt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2209;p37"/>
            <p:cNvSpPr/>
            <p:nvPr/>
          </p:nvSpPr>
          <p:spPr>
            <a:xfrm>
              <a:off x="7922776" y="279450"/>
              <a:ext cx="953700" cy="953700"/>
            </a:xfrm>
            <a:prstGeom prst="ellipse">
              <a:avLst/>
            </a:prstGeom>
            <a:solidFill>
              <a:schemeClr val="accent2"/>
            </a:solidFill>
            <a:ln w="9525" cap="flat" cmpd="sng">
              <a:solidFill>
                <a:schemeClr val="lt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7651105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8EF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178438">
            <a:off x="-1575180" y="-1328450"/>
            <a:ext cx="10162055" cy="9615845"/>
          </a:xfrm>
          <a:prstGeom prst="rect">
            <a:avLst/>
          </a:prstGeom>
        </p:spPr>
      </p:pic>
      <p:pic>
        <p:nvPicPr>
          <p:cNvPr id="3" name="Picture 3"/>
          <p:cNvPicPr>
            <a:picLocks noChangeAspect="1"/>
          </p:cNvPicPr>
          <p:nvPr/>
        </p:nvPicPr>
        <p:blipFill>
          <a:blip r:embed="rId2">
            <a:alphaModFix amt="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178438" flipV="1">
            <a:off x="10832947" y="3223958"/>
            <a:ext cx="11825386" cy="11189772"/>
          </a:xfrm>
          <a:prstGeom prst="rect">
            <a:avLst/>
          </a:prstGeom>
        </p:spPr>
      </p:pic>
      <p:pic>
        <p:nvPicPr>
          <p:cNvPr id="4" name="Picture 4"/>
          <p:cNvPicPr>
            <a:picLocks noChangeAspect="1"/>
          </p:cNvPicPr>
          <p:nvPr/>
        </p:nvPicPr>
        <p:blipFill>
          <a:blip r:embed="rId4">
            <a:alphaModFix amt="15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135183" y="-58418"/>
            <a:ext cx="5631192" cy="5265164"/>
          </a:xfrm>
          <a:prstGeom prst="rect">
            <a:avLst/>
          </a:prstGeom>
        </p:spPr>
      </p:pic>
      <p:pic>
        <p:nvPicPr>
          <p:cNvPr id="5" name="Picture 5"/>
          <p:cNvPicPr>
            <a:picLocks noChangeAspect="1"/>
          </p:cNvPicPr>
          <p:nvPr/>
        </p:nvPicPr>
        <p:blipFill>
          <a:blip r:embed="rId4">
            <a:alphaModFix amt="15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949468" y="6872291"/>
            <a:ext cx="5501070" cy="5143500"/>
          </a:xfrm>
          <a:prstGeom prst="rect">
            <a:avLst/>
          </a:prstGeom>
        </p:spPr>
      </p:pic>
      <p:pic>
        <p:nvPicPr>
          <p:cNvPr id="9" name="Picture 9"/>
          <p:cNvPicPr>
            <a:picLocks noChangeAspect="1"/>
          </p:cNvPicPr>
          <p:nvPr/>
        </p:nvPicPr>
        <p:blipFill>
          <a:blip r:embed="rId6">
            <a:alphaModFix amt="50000"/>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flipH="1">
            <a:off x="-251251" y="6164663"/>
            <a:ext cx="4046516" cy="4011109"/>
          </a:xfrm>
          <a:prstGeom prst="rect">
            <a:avLst/>
          </a:prstGeom>
        </p:spPr>
      </p:pic>
      <p:sp>
        <p:nvSpPr>
          <p:cNvPr id="12" name="Rectangle 11"/>
          <p:cNvSpPr/>
          <p:nvPr/>
        </p:nvSpPr>
        <p:spPr>
          <a:xfrm>
            <a:off x="649612" y="1317343"/>
            <a:ext cx="16845402" cy="3037755"/>
          </a:xfrm>
          <a:prstGeom prst="rect">
            <a:avLst/>
          </a:prstGeom>
        </p:spPr>
        <p:txBody>
          <a:bodyPr wrap="square">
            <a:spAutoFit/>
          </a:bodyPr>
          <a:lstStyle/>
          <a:p>
            <a:pPr algn="ctr">
              <a:lnSpc>
                <a:spcPct val="150000"/>
              </a:lnSpc>
              <a:defRPr/>
            </a:pPr>
            <a:r>
              <a:rPr lang="vi-VN" sz="6800" b="1" kern="0" dirty="0">
                <a:solidFill>
                  <a:srgbClr val="F2C2AB">
                    <a:lumMod val="50000"/>
                  </a:srgbClr>
                </a:solidFill>
                <a:cs typeface="Arial"/>
                <a:sym typeface="Arial"/>
              </a:rPr>
              <a:t>CHƯƠNG 3. ĐỊNH LÝ PYTHAGORE. </a:t>
            </a:r>
          </a:p>
          <a:p>
            <a:pPr algn="ctr">
              <a:lnSpc>
                <a:spcPct val="150000"/>
              </a:lnSpc>
              <a:defRPr/>
            </a:pPr>
            <a:r>
              <a:rPr lang="vi-VN" sz="6800" b="1" kern="0" dirty="0">
                <a:solidFill>
                  <a:srgbClr val="F2C2AB">
                    <a:lumMod val="50000"/>
                  </a:srgbClr>
                </a:solidFill>
                <a:cs typeface="Arial"/>
                <a:sym typeface="Arial"/>
              </a:rPr>
              <a:t>CÁC LOẠI TỨ GIÁC THƯỜNG GẶP</a:t>
            </a:r>
          </a:p>
        </p:txBody>
      </p:sp>
      <p:sp>
        <p:nvSpPr>
          <p:cNvPr id="13" name="Rectangle 12"/>
          <p:cNvSpPr/>
          <p:nvPr/>
        </p:nvSpPr>
        <p:spPr>
          <a:xfrm>
            <a:off x="3993040" y="4943713"/>
            <a:ext cx="10158546" cy="3323987"/>
          </a:xfrm>
          <a:prstGeom prst="rect">
            <a:avLst/>
          </a:prstGeom>
        </p:spPr>
        <p:txBody>
          <a:bodyPr wrap="square">
            <a:spAutoFit/>
          </a:bodyPr>
          <a:lstStyle/>
          <a:p>
            <a:pPr algn="ctr">
              <a:lnSpc>
                <a:spcPct val="150000"/>
              </a:lnSpc>
              <a:defRPr/>
            </a:pPr>
            <a:r>
              <a:rPr lang="en-US" sz="7000" b="1" kern="0" dirty="0">
                <a:solidFill>
                  <a:srgbClr val="00B0F0"/>
                </a:solidFill>
                <a:latin typeface="Arial" panose="020B0604020202020204" pitchFamily="34" charset="0"/>
                <a:ea typeface="Calibri" panose="020F0502020204030204" pitchFamily="34" charset="0"/>
                <a:cs typeface="Arial" panose="020B0604020202020204" pitchFamily="34" charset="0"/>
                <a:sym typeface="Arial"/>
              </a:rPr>
              <a:t>BÀI 3: HÌNH THANG – HÌNH THANG CÂN</a:t>
            </a:r>
            <a:endParaRPr lang="en-US" sz="7000" b="1" kern="0" dirty="0">
              <a:solidFill>
                <a:srgbClr val="00B0F0"/>
              </a:solidFill>
              <a:latin typeface="Arial" panose="020B0604020202020204" pitchFamily="34" charset="0"/>
              <a:cs typeface="Arial" panose="020B0604020202020204" pitchFamily="34" charset="0"/>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accent4"/>
        </a:solidFill>
        <a:effectLst/>
      </p:bgPr>
    </p:bg>
    <p:spTree>
      <p:nvGrpSpPr>
        <p:cNvPr id="1" name="Shape 2106"/>
        <p:cNvGrpSpPr/>
        <p:nvPr/>
      </p:nvGrpSpPr>
      <p:grpSpPr>
        <a:xfrm>
          <a:off x="0" y="0"/>
          <a:ext cx="0" cy="0"/>
          <a:chOff x="0" y="0"/>
          <a:chExt cx="0" cy="0"/>
        </a:xfrm>
      </p:grpSpPr>
      <p:sp>
        <p:nvSpPr>
          <p:cNvPr id="22" name="Google Shape;2254;p39"/>
          <p:cNvSpPr/>
          <p:nvPr/>
        </p:nvSpPr>
        <p:spPr>
          <a:xfrm>
            <a:off x="82479" y="4025135"/>
            <a:ext cx="473400" cy="461400"/>
          </a:xfrm>
          <a:prstGeom prst="star4">
            <a:avLst>
              <a:gd name="adj" fmla="val 12500"/>
            </a:avLst>
          </a:prstGeom>
          <a:solidFill>
            <a:schemeClr val="accent2"/>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Rectangle 31"/>
          <p:cNvSpPr/>
          <p:nvPr/>
        </p:nvSpPr>
        <p:spPr>
          <a:xfrm>
            <a:off x="14330362" y="6309327"/>
            <a:ext cx="1057276" cy="414950"/>
          </a:xfrm>
          <a:prstGeom prst="rect">
            <a:avLst/>
          </a:prstGeom>
          <a:solidFill>
            <a:schemeClr val="accent4"/>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a:ln>
                <a:noFill/>
              </a:ln>
              <a:solidFill>
                <a:srgbClr val="434343"/>
              </a:solidFill>
              <a:effectLst/>
              <a:uLnTx/>
              <a:uFillTx/>
              <a:latin typeface="Arial"/>
              <a:ea typeface="+mn-ea"/>
              <a:cs typeface="+mn-cs"/>
              <a:sym typeface="Arial"/>
            </a:endParaRPr>
          </a:p>
        </p:txBody>
      </p:sp>
      <p:pic>
        <p:nvPicPr>
          <p:cNvPr id="6" name="Picture 5"/>
          <p:cNvPicPr>
            <a:picLocks noChangeAspect="1"/>
          </p:cNvPicPr>
          <p:nvPr/>
        </p:nvPicPr>
        <p:blipFill>
          <a:blip r:embed="rId3"/>
          <a:stretch>
            <a:fillRect/>
          </a:stretch>
        </p:blipFill>
        <p:spPr>
          <a:xfrm rot="16200000">
            <a:off x="17154327" y="6334294"/>
            <a:ext cx="1630928" cy="1248159"/>
          </a:xfrm>
          <a:prstGeom prst="rect">
            <a:avLst/>
          </a:prstGeom>
        </p:spPr>
      </p:pic>
      <p:sp>
        <p:nvSpPr>
          <p:cNvPr id="11" name="TextBox 10"/>
          <p:cNvSpPr txBox="1"/>
          <p:nvPr/>
        </p:nvSpPr>
        <p:spPr>
          <a:xfrm>
            <a:off x="768437" y="275624"/>
            <a:ext cx="17068800" cy="3416320"/>
          </a:xfrm>
          <a:prstGeom prst="rect">
            <a:avLst/>
          </a:prstGeom>
          <a:noFill/>
        </p:spPr>
        <p:txBody>
          <a:bodyPr wrap="square" rtlCol="0">
            <a:spAutoFit/>
          </a:bodyPr>
          <a:lstStyle/>
          <a:p>
            <a:pPr algn="just">
              <a:lnSpc>
                <a:spcPct val="150000"/>
              </a:lnSpc>
            </a:pPr>
            <a:r>
              <a:rPr lang="en-US" sz="3600" smtClean="0">
                <a:solidFill>
                  <a:schemeClr val="bg1">
                    <a:lumMod val="10000"/>
                  </a:schemeClr>
                </a:solidFill>
                <a:ea typeface="Calibri" panose="020F0502020204030204" pitchFamily="34" charset="0"/>
                <a:cs typeface="Times New Roman" panose="02020603050405020304" pitchFamily="18" charset="0"/>
              </a:rPr>
              <a:t>                       </a:t>
            </a:r>
            <a:r>
              <a:rPr lang="vi-VN" sz="3600" smtClean="0">
                <a:solidFill>
                  <a:schemeClr val="bg1">
                    <a:lumMod val="10000"/>
                  </a:schemeClr>
                </a:solidFill>
                <a:ea typeface="Calibri" panose="020F0502020204030204" pitchFamily="34" charset="0"/>
                <a:cs typeface="Times New Roman" panose="02020603050405020304" pitchFamily="18" charset="0"/>
              </a:rPr>
              <a:t>Cho </a:t>
            </a:r>
            <a:r>
              <a:rPr lang="vi-VN" sz="3600">
                <a:solidFill>
                  <a:schemeClr val="bg1">
                    <a:lumMod val="10000"/>
                  </a:schemeClr>
                </a:solidFill>
                <a:ea typeface="Calibri" panose="020F0502020204030204" pitchFamily="34" charset="0"/>
                <a:cs typeface="Times New Roman" panose="02020603050405020304" pitchFamily="18" charset="0"/>
              </a:rPr>
              <a:t>hình thang ABCD có hai đáy là AB, CD và có hai đường chéo bằng nhau (Hình 10). Vẽ đường thẳng đi qua C, song song với BD và cắt AB tại E</a:t>
            </a:r>
            <a:r>
              <a:rPr lang="vi-VN" sz="3600" smtClean="0">
                <a:solidFill>
                  <a:schemeClr val="bg1">
                    <a:lumMod val="10000"/>
                  </a:schemeClr>
                </a:solidFill>
                <a:ea typeface="Calibri" panose="020F0502020204030204" pitchFamily="34" charset="0"/>
                <a:cs typeface="Times New Roman" panose="02020603050405020304" pitchFamily="18" charset="0"/>
              </a:rPr>
              <a:t>.</a:t>
            </a:r>
            <a:endParaRPr lang="vi-VN" sz="3600">
              <a:solidFill>
                <a:schemeClr val="bg1">
                  <a:lumMod val="10000"/>
                </a:schemeClr>
              </a:solidFill>
              <a:ea typeface="Calibri" panose="020F0502020204030204" pitchFamily="34" charset="0"/>
              <a:cs typeface="Times New Roman" panose="02020603050405020304" pitchFamily="18" charset="0"/>
            </a:endParaRPr>
          </a:p>
          <a:p>
            <a:pPr algn="just">
              <a:lnSpc>
                <a:spcPct val="150000"/>
              </a:lnSpc>
            </a:pPr>
            <a:r>
              <a:rPr lang="vi-VN" sz="3600">
                <a:solidFill>
                  <a:schemeClr val="bg1">
                    <a:lumMod val="10000"/>
                  </a:schemeClr>
                </a:solidFill>
                <a:ea typeface="Calibri" panose="020F0502020204030204" pitchFamily="34" charset="0"/>
                <a:cs typeface="Times New Roman" panose="02020603050405020304" pitchFamily="18" charset="0"/>
              </a:rPr>
              <a:t>a) Tam giác CAE là tam giác gì? Vì sao</a:t>
            </a:r>
            <a:r>
              <a:rPr lang="vi-VN" sz="3600" smtClean="0">
                <a:solidFill>
                  <a:schemeClr val="bg1">
                    <a:lumMod val="10000"/>
                  </a:schemeClr>
                </a:solidFill>
                <a:ea typeface="Calibri" panose="020F0502020204030204" pitchFamily="34" charset="0"/>
                <a:cs typeface="Times New Roman" panose="02020603050405020304" pitchFamily="18" charset="0"/>
              </a:rPr>
              <a:t>?</a:t>
            </a:r>
            <a:endParaRPr lang="vi-VN" sz="3600">
              <a:solidFill>
                <a:schemeClr val="bg1">
                  <a:lumMod val="10000"/>
                </a:schemeClr>
              </a:solidFill>
              <a:ea typeface="Calibri" panose="020F0502020204030204" pitchFamily="34" charset="0"/>
              <a:cs typeface="Times New Roman" panose="02020603050405020304" pitchFamily="18" charset="0"/>
            </a:endParaRPr>
          </a:p>
          <a:p>
            <a:pPr algn="just">
              <a:lnSpc>
                <a:spcPct val="150000"/>
              </a:lnSpc>
            </a:pPr>
            <a:r>
              <a:rPr lang="vi-VN" sz="3600">
                <a:solidFill>
                  <a:schemeClr val="bg1">
                    <a:lumMod val="10000"/>
                  </a:schemeClr>
                </a:solidFill>
                <a:ea typeface="Calibri" panose="020F0502020204030204" pitchFamily="34" charset="0"/>
                <a:cs typeface="Times New Roman" panose="02020603050405020304" pitchFamily="18" charset="0"/>
              </a:rPr>
              <a:t>b) So sánh tam giác ABD và tam giác BAC.</a:t>
            </a:r>
            <a:endParaRPr lang="en-US" sz="3600" dirty="0">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endParaRPr>
          </a:p>
        </p:txBody>
      </p:sp>
      <p:grpSp>
        <p:nvGrpSpPr>
          <p:cNvPr id="12" name="Group 11"/>
          <p:cNvGrpSpPr/>
          <p:nvPr/>
        </p:nvGrpSpPr>
        <p:grpSpPr>
          <a:xfrm>
            <a:off x="672183" y="190500"/>
            <a:ext cx="3290431" cy="991211"/>
            <a:chOff x="927279" y="328483"/>
            <a:chExt cx="3290431" cy="991211"/>
          </a:xfrm>
        </p:grpSpPr>
        <p:pic>
          <p:nvPicPr>
            <p:cNvPr id="13" name="Picture 12"/>
            <p:cNvPicPr>
              <a:picLocks noChangeAspect="1"/>
            </p:cNvPicPr>
            <p:nvPr/>
          </p:nvPicPr>
          <p:blipFill>
            <a:blip r:embed="rId4" cstate="print">
              <a:duotone>
                <a:prstClr val="black"/>
                <a:srgbClr val="0070C0">
                  <a:tint val="45000"/>
                  <a:satMod val="400000"/>
                </a:srgbClr>
              </a:duotone>
              <a:extLst>
                <a:ext uri="{BEBA8EAE-BF5A-486C-A8C5-ECC9F3942E4B}">
                  <a14:imgProps xmlns:a14="http://schemas.microsoft.com/office/drawing/2010/main">
                    <a14:imgLayer r:embed="rId5">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927279" y="355779"/>
              <a:ext cx="1032846" cy="963915"/>
            </a:xfrm>
            <a:prstGeom prst="rect">
              <a:avLst/>
            </a:prstGeom>
          </p:spPr>
        </p:pic>
        <p:sp>
          <p:nvSpPr>
            <p:cNvPr id="14" name="Rectangle 13"/>
            <p:cNvSpPr/>
            <p:nvPr/>
          </p:nvSpPr>
          <p:spPr>
            <a:xfrm>
              <a:off x="1981200" y="328483"/>
              <a:ext cx="2236510" cy="901593"/>
            </a:xfrm>
            <a:prstGeom prst="rect">
              <a:avLst/>
            </a:prstGeom>
          </p:spPr>
          <p:txBody>
            <a:bodyPr wrap="none">
              <a:spAutoFit/>
            </a:bodyPr>
            <a:lstStyle/>
            <a:p>
              <a:pPr lvl="0" algn="just">
                <a:lnSpc>
                  <a:spcPct val="150000"/>
                </a:lnSpc>
              </a:pPr>
              <a:r>
                <a:rPr lang="nl-NL" sz="4000" b="1" kern="0" smtClean="0">
                  <a:solidFill>
                    <a:srgbClr val="F3F3F3">
                      <a:lumMod val="10000"/>
                    </a:srgbClr>
                  </a:solidFill>
                  <a:cs typeface="Arial" panose="020B0604020202020204" pitchFamily="34" charset="0"/>
                  <a:sym typeface="Arial"/>
                </a:rPr>
                <a:t>HĐKP3: </a:t>
              </a:r>
              <a:endParaRPr lang="nl-NL" sz="4000" b="1" kern="0" dirty="0">
                <a:solidFill>
                  <a:srgbClr val="F3F3F3">
                    <a:lumMod val="10000"/>
                  </a:srgbClr>
                </a:solidFill>
                <a:cs typeface="Arial" panose="020B0604020202020204" pitchFamily="34" charset="0"/>
                <a:sym typeface="Arial"/>
              </a:endParaRPr>
            </a:p>
          </p:txBody>
        </p:sp>
      </p:grpSp>
      <p:sp>
        <p:nvSpPr>
          <p:cNvPr id="15" name="Rectangle 14"/>
          <p:cNvSpPr/>
          <p:nvPr/>
        </p:nvSpPr>
        <p:spPr>
          <a:xfrm>
            <a:off x="4500106" y="3840204"/>
            <a:ext cx="1210588" cy="646331"/>
          </a:xfrm>
          <a:prstGeom prst="rect">
            <a:avLst/>
          </a:prstGeom>
        </p:spPr>
        <p:txBody>
          <a:bodyPr wrap="none">
            <a:spAutoFit/>
          </a:bodyPr>
          <a:lstStyle/>
          <a:p>
            <a:pPr algn="ctr"/>
            <a:r>
              <a:rPr lang="vi-VN" sz="3600" b="1" i="1" u="sng" dirty="0" smtClean="0">
                <a:solidFill>
                  <a:srgbClr val="C00000"/>
                </a:solidFill>
              </a:rPr>
              <a:t>Giải</a:t>
            </a:r>
            <a:r>
              <a:rPr lang="en-US" sz="3600" b="1" i="1" u="sng" dirty="0" smtClean="0">
                <a:solidFill>
                  <a:srgbClr val="C00000"/>
                </a:solidFill>
              </a:rPr>
              <a:t>:</a:t>
            </a:r>
            <a:endParaRPr lang="en-US" sz="3600" b="1" i="1" u="sng" dirty="0">
              <a:solidFill>
                <a:srgbClr val="C00000"/>
              </a:solidFill>
            </a:endParaRPr>
          </a:p>
        </p:txBody>
      </p:sp>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2268200" y="2019300"/>
            <a:ext cx="4973067" cy="2544567"/>
          </a:xfrm>
          <a:prstGeom prst="rect">
            <a:avLst/>
          </a:prstGeom>
        </p:spPr>
      </p:pic>
      <mc:AlternateContent xmlns:mc="http://schemas.openxmlformats.org/markup-compatibility/2006">
        <mc:Choice xmlns:a14="http://schemas.microsoft.com/office/drawing/2010/main" Requires="a14">
          <p:sp>
            <p:nvSpPr>
              <p:cNvPr id="7" name="Rectangle 6"/>
              <p:cNvSpPr/>
              <p:nvPr/>
            </p:nvSpPr>
            <p:spPr>
              <a:xfrm>
                <a:off x="555879" y="4679466"/>
                <a:ext cx="17526000" cy="5318635"/>
              </a:xfrm>
              <a:prstGeom prst="rect">
                <a:avLst/>
              </a:prstGeom>
            </p:spPr>
            <p:txBody>
              <a:bodyPr wrap="square">
                <a:spAutoFit/>
              </a:bodyPr>
              <a:lstStyle/>
              <a:p>
                <a:pPr>
                  <a:lnSpc>
                    <a:spcPct val="150000"/>
                  </a:lnSpc>
                  <a:spcBef>
                    <a:spcPts val="100"/>
                  </a:spcBef>
                  <a:spcAft>
                    <a:spcPts val="100"/>
                  </a:spcAft>
                </a:pPr>
                <a:r>
                  <a:rPr lang="en-US" sz="3600" smtClean="0">
                    <a:solidFill>
                      <a:srgbClr val="000000"/>
                    </a:solidFill>
                    <a:ea typeface="Arial" panose="020B0604020202020204" pitchFamily="34" charset="0"/>
                    <a:cs typeface="Times New Roman" panose="02020603050405020304" pitchFamily="18" charset="0"/>
                  </a:rPr>
                  <a:t>a) Xét hình thang ABCD có: </a:t>
                </a:r>
                <a:r>
                  <a:rPr lang="en-US" sz="3600" smtClean="0">
                    <a:solidFill>
                      <a:srgbClr val="000000"/>
                    </a:solidFill>
                    <a:effectLst/>
                    <a:ea typeface="Arial" panose="020B0604020202020204" pitchFamily="34" charset="0"/>
                    <a:cs typeface="Times New Roman" panose="02020603050405020304" pitchFamily="18" charset="0"/>
                  </a:rPr>
                  <a:t>AB </a:t>
                </a:r>
                <a:r>
                  <a:rPr lang="en-US" sz="3600">
                    <a:solidFill>
                      <a:srgbClr val="000000"/>
                    </a:solidFill>
                    <a:effectLst/>
                    <a:ea typeface="Arial" panose="020B0604020202020204" pitchFamily="34" charset="0"/>
                    <a:cs typeface="Times New Roman" panose="02020603050405020304" pitchFamily="18" charset="0"/>
                  </a:rPr>
                  <a:t>// CD hay AE // DC nên </a:t>
                </a:r>
                <a14:m>
                  <m:oMath xmlns:m="http://schemas.openxmlformats.org/officeDocument/2006/math">
                    <m:acc>
                      <m:accPr>
                        <m:chr m:val="̂"/>
                        <m:ctrlP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6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DCB</m:t>
                        </m:r>
                      </m:e>
                    </m:acc>
                    <m:r>
                      <a:rPr lang="en-US" sz="36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6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EBC</m:t>
                        </m:r>
                      </m:e>
                    </m:acc>
                  </m:oMath>
                </a14:m>
                <a:r>
                  <a:rPr lang="en-US" sz="3600">
                    <a:solidFill>
                      <a:srgbClr val="000000"/>
                    </a:solidFill>
                    <a:effectLst/>
                    <a:ea typeface="Arial" panose="020B0604020202020204" pitchFamily="34" charset="0"/>
                    <a:cs typeface="Times New Roman" panose="02020603050405020304" pitchFamily="18" charset="0"/>
                  </a:rPr>
                  <a:t> (so le trong)</a:t>
                </a:r>
              </a:p>
              <a:p>
                <a:pPr>
                  <a:lnSpc>
                    <a:spcPct val="150000"/>
                  </a:lnSpc>
                  <a:spcBef>
                    <a:spcPts val="100"/>
                  </a:spcBef>
                  <a:spcAft>
                    <a:spcPts val="100"/>
                  </a:spcAft>
                </a:pPr>
                <a:r>
                  <a:rPr lang="en-US" sz="3600">
                    <a:solidFill>
                      <a:srgbClr val="000000"/>
                    </a:solidFill>
                    <a:effectLst/>
                    <a:ea typeface="Arial" panose="020B0604020202020204" pitchFamily="34" charset="0"/>
                    <a:cs typeface="Times New Roman" panose="02020603050405020304" pitchFamily="18" charset="0"/>
                  </a:rPr>
                  <a:t>Do DB // CE nên </a:t>
                </a:r>
                <a14:m>
                  <m:oMath xmlns:m="http://schemas.openxmlformats.org/officeDocument/2006/math">
                    <m:acc>
                      <m:accPr>
                        <m:chr m:val="̂"/>
                        <m:ctrlP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6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DBC</m:t>
                        </m:r>
                      </m:e>
                    </m:acc>
                    <m:r>
                      <a:rPr lang="en-US" sz="36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6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ECB</m:t>
                        </m:r>
                      </m:e>
                    </m:acc>
                  </m:oMath>
                </a14:m>
                <a:r>
                  <a:rPr lang="en-US" sz="3600">
                    <a:solidFill>
                      <a:srgbClr val="000000"/>
                    </a:solidFill>
                    <a:effectLst/>
                    <a:ea typeface="Arial" panose="020B0604020202020204" pitchFamily="34" charset="0"/>
                    <a:cs typeface="Times New Roman" panose="02020603050405020304" pitchFamily="18" charset="0"/>
                  </a:rPr>
                  <a:t> (so le trong</a:t>
                </a:r>
                <a:r>
                  <a:rPr lang="en-US" sz="3600" smtClean="0">
                    <a:solidFill>
                      <a:srgbClr val="000000"/>
                    </a:solidFill>
                    <a:effectLst/>
                    <a:ea typeface="Arial" panose="020B0604020202020204" pitchFamily="34" charset="0"/>
                    <a:cs typeface="Times New Roman" panose="02020603050405020304" pitchFamily="18" charset="0"/>
                  </a:rPr>
                  <a:t>)</a:t>
                </a:r>
                <a:endParaRPr lang="en-US" sz="3600">
                  <a:solidFill>
                    <a:srgbClr val="000000"/>
                  </a:solidFill>
                  <a:effectLst/>
                  <a:ea typeface="Arial" panose="020B0604020202020204" pitchFamily="34" charset="0"/>
                  <a:cs typeface="Times New Roman" panose="02020603050405020304" pitchFamily="18" charset="0"/>
                </a:endParaRPr>
              </a:p>
              <a:p>
                <a:pPr>
                  <a:lnSpc>
                    <a:spcPct val="150000"/>
                  </a:lnSpc>
                  <a:spcBef>
                    <a:spcPts val="100"/>
                  </a:spcBef>
                  <a:spcAft>
                    <a:spcPts val="100"/>
                  </a:spcAft>
                </a:pPr>
                <a:r>
                  <a:rPr lang="en-US" sz="3600">
                    <a:solidFill>
                      <a:srgbClr val="000000"/>
                    </a:solidFill>
                    <a:effectLst/>
                    <a:ea typeface="Arial" panose="020B0604020202020204" pitchFamily="34" charset="0"/>
                    <a:cs typeface="Times New Roman" panose="02020603050405020304" pitchFamily="18" charset="0"/>
                  </a:rPr>
                  <a:t>Xét </a:t>
                </a:r>
                <a14:m>
                  <m:oMath xmlns:m="http://schemas.openxmlformats.org/officeDocument/2006/math">
                    <m:r>
                      <m:rPr>
                        <m:sty m:val="p"/>
                      </m:rPr>
                      <a:rPr lang="en-US" sz="36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ΔDCB</m:t>
                    </m:r>
                  </m:oMath>
                </a14:m>
                <a:r>
                  <a:rPr lang="en-US" sz="3600">
                    <a:solidFill>
                      <a:srgbClr val="000000"/>
                    </a:solidFill>
                    <a:effectLst/>
                    <a:ea typeface="Arial" panose="020B0604020202020204" pitchFamily="34" charset="0"/>
                    <a:cs typeface="Times New Roman" panose="02020603050405020304" pitchFamily="18" charset="0"/>
                  </a:rPr>
                  <a:t> và </a:t>
                </a:r>
                <a14:m>
                  <m:oMath xmlns:m="http://schemas.openxmlformats.org/officeDocument/2006/math">
                    <m:r>
                      <m:rPr>
                        <m:sty m:val="p"/>
                      </m:rPr>
                      <a:rPr lang="en-US" sz="36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ΔEBC</m:t>
                    </m:r>
                  </m:oMath>
                </a14:m>
                <a:r>
                  <a:rPr lang="en-US" sz="3600">
                    <a:solidFill>
                      <a:srgbClr val="000000"/>
                    </a:solidFill>
                    <a:effectLst/>
                    <a:ea typeface="Arial" panose="020B0604020202020204" pitchFamily="34" charset="0"/>
                    <a:cs typeface="Times New Roman" panose="02020603050405020304" pitchFamily="18" charset="0"/>
                  </a:rPr>
                  <a:t> có:</a:t>
                </a:r>
              </a:p>
              <a:p>
                <a:pPr>
                  <a:lnSpc>
                    <a:spcPct val="150000"/>
                  </a:lnSpc>
                  <a:spcBef>
                    <a:spcPts val="100"/>
                  </a:spcBef>
                  <a:spcAft>
                    <a:spcPts val="100"/>
                  </a:spcAft>
                </a:pPr>
                <a14:m>
                  <m:oMath xmlns:m="http://schemas.openxmlformats.org/officeDocument/2006/math">
                    <m:acc>
                      <m:accPr>
                        <m:chr m:val="̂"/>
                        <m:ctrlP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6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DCB</m:t>
                        </m:r>
                      </m:e>
                    </m:acc>
                    <m:r>
                      <a:rPr lang="en-US" sz="36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6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EBC</m:t>
                        </m:r>
                      </m:e>
                    </m:acc>
                  </m:oMath>
                </a14:m>
                <a:r>
                  <a:rPr lang="en-US" sz="3600">
                    <a:solidFill>
                      <a:srgbClr val="000000"/>
                    </a:solidFill>
                    <a:effectLst/>
                    <a:ea typeface="Arial" panose="020B0604020202020204" pitchFamily="34" charset="0"/>
                    <a:cs typeface="Times New Roman" panose="02020603050405020304" pitchFamily="18" charset="0"/>
                  </a:rPr>
                  <a:t> (cmt</a:t>
                </a:r>
                <a:r>
                  <a:rPr lang="en-US" sz="3600" smtClean="0">
                    <a:solidFill>
                      <a:srgbClr val="000000"/>
                    </a:solidFill>
                    <a:effectLst/>
                    <a:ea typeface="Arial" panose="020B0604020202020204" pitchFamily="34" charset="0"/>
                    <a:cs typeface="Times New Roman" panose="02020603050405020304" pitchFamily="18" charset="0"/>
                  </a:rPr>
                  <a:t>)</a:t>
                </a:r>
                <a:endParaRPr lang="en-US" sz="3600">
                  <a:solidFill>
                    <a:srgbClr val="000000"/>
                  </a:solidFill>
                  <a:effectLst/>
                  <a:ea typeface="Arial" panose="020B0604020202020204" pitchFamily="34" charset="0"/>
                  <a:cs typeface="Times New Roman" panose="02020603050405020304" pitchFamily="18" charset="0"/>
                </a:endParaRPr>
              </a:p>
              <a:p>
                <a:pPr>
                  <a:lnSpc>
                    <a:spcPct val="150000"/>
                  </a:lnSpc>
                  <a:spcBef>
                    <a:spcPts val="100"/>
                  </a:spcBef>
                  <a:spcAft>
                    <a:spcPts val="100"/>
                  </a:spcAft>
                </a:pPr>
                <a:r>
                  <a:rPr lang="en-US" sz="3600">
                    <a:solidFill>
                      <a:srgbClr val="000000"/>
                    </a:solidFill>
                    <a:effectLst/>
                    <a:ea typeface="Arial" panose="020B0604020202020204" pitchFamily="34" charset="0"/>
                    <a:cs typeface="Times New Roman" panose="02020603050405020304" pitchFamily="18" charset="0"/>
                  </a:rPr>
                  <a:t>CB là cạnh </a:t>
                </a:r>
                <a:r>
                  <a:rPr lang="en-US" sz="3600" smtClean="0">
                    <a:solidFill>
                      <a:srgbClr val="000000"/>
                    </a:solidFill>
                    <a:effectLst/>
                    <a:ea typeface="Arial" panose="020B0604020202020204" pitchFamily="34" charset="0"/>
                    <a:cs typeface="Times New Roman" panose="02020603050405020304" pitchFamily="18" charset="0"/>
                  </a:rPr>
                  <a:t>chung</a:t>
                </a:r>
                <a:endParaRPr lang="en-US" sz="3600">
                  <a:solidFill>
                    <a:srgbClr val="000000"/>
                  </a:solidFill>
                  <a:effectLst/>
                  <a:ea typeface="Arial" panose="020B0604020202020204" pitchFamily="34" charset="0"/>
                  <a:cs typeface="Times New Roman" panose="02020603050405020304" pitchFamily="18" charset="0"/>
                </a:endParaRPr>
              </a:p>
              <a:p>
                <a:pPr>
                  <a:lnSpc>
                    <a:spcPct val="150000"/>
                  </a:lnSpc>
                  <a:spcBef>
                    <a:spcPts val="100"/>
                  </a:spcBef>
                  <a:spcAft>
                    <a:spcPts val="100"/>
                  </a:spcAft>
                </a:pPr>
                <a14:m>
                  <m:oMath xmlns:m="http://schemas.openxmlformats.org/officeDocument/2006/math">
                    <m:acc>
                      <m:accPr>
                        <m:chr m:val="̂"/>
                        <m:ctrlP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6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DBC</m:t>
                        </m:r>
                      </m:e>
                    </m:acc>
                    <m:r>
                      <a:rPr lang="en-US" sz="36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6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ECB</m:t>
                        </m:r>
                      </m:e>
                    </m:acc>
                  </m:oMath>
                </a14:m>
                <a:r>
                  <a:rPr lang="en-US" sz="3600">
                    <a:solidFill>
                      <a:srgbClr val="000000"/>
                    </a:solidFill>
                    <a:effectLst/>
                    <a:ea typeface="Arial" panose="020B0604020202020204" pitchFamily="34" charset="0"/>
                    <a:cs typeface="Times New Roman" panose="02020603050405020304" pitchFamily="18" charset="0"/>
                  </a:rPr>
                  <a:t> (cmt</a:t>
                </a:r>
                <a:r>
                  <a:rPr lang="en-US" sz="3600" smtClean="0">
                    <a:solidFill>
                      <a:srgbClr val="000000"/>
                    </a:solidFill>
                    <a:effectLst/>
                    <a:ea typeface="Arial" panose="020B0604020202020204" pitchFamily="34" charset="0"/>
                    <a:cs typeface="Times New Roman" panose="02020603050405020304" pitchFamily="18" charset="0"/>
                  </a:rPr>
                  <a:t>)</a:t>
                </a:r>
                <a:endParaRPr lang="en-US" sz="3600">
                  <a:solidFill>
                    <a:srgbClr val="000000"/>
                  </a:solidFill>
                  <a:effectLst/>
                  <a:ea typeface="Arial" panose="020B0604020202020204" pitchFamily="34" charset="0"/>
                  <a:cs typeface="Times New Roman" panose="02020603050405020304" pitchFamily="18" charset="0"/>
                </a:endParaRPr>
              </a:p>
            </p:txBody>
          </p:sp>
        </mc:Choice>
        <mc:Fallback>
          <p:sp>
            <p:nvSpPr>
              <p:cNvPr id="7" name="Rectangle 6"/>
              <p:cNvSpPr>
                <a:spLocks noRot="1" noChangeAspect="1" noMove="1" noResize="1" noEditPoints="1" noAdjustHandles="1" noChangeArrowheads="1" noChangeShapeType="1" noTextEdit="1"/>
              </p:cNvSpPr>
              <p:nvPr/>
            </p:nvSpPr>
            <p:spPr>
              <a:xfrm>
                <a:off x="555879" y="4679466"/>
                <a:ext cx="17526000" cy="5318635"/>
              </a:xfrm>
              <a:prstGeom prst="rect">
                <a:avLst/>
              </a:prstGeom>
              <a:blipFill>
                <a:blip r:embed="rId8"/>
                <a:stretch>
                  <a:fillRect l="-1043" b="-1376"/>
                </a:stretch>
              </a:blipFill>
            </p:spPr>
            <p:txBody>
              <a:bodyPr/>
              <a:lstStyle/>
              <a:p>
                <a:r>
                  <a:rPr lang="en-US">
                    <a:noFill/>
                  </a:rPr>
                  <a:t> </a:t>
                </a:r>
              </a:p>
            </p:txBody>
          </p:sp>
        </mc:Fallback>
      </mc:AlternateContent>
      <p:sp>
        <p:nvSpPr>
          <p:cNvPr id="8" name="Right Brace 7"/>
          <p:cNvSpPr/>
          <p:nvPr/>
        </p:nvSpPr>
        <p:spPr>
          <a:xfrm>
            <a:off x="4442398" y="7581900"/>
            <a:ext cx="457200" cy="2362200"/>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9" name="Rectangle 8"/>
              <p:cNvSpPr/>
              <p:nvPr/>
            </p:nvSpPr>
            <p:spPr>
              <a:xfrm>
                <a:off x="5105400" y="8168152"/>
                <a:ext cx="5217006" cy="969496"/>
              </a:xfrm>
              <a:prstGeom prst="rect">
                <a:avLst/>
              </a:prstGeom>
            </p:spPr>
            <p:txBody>
              <a:bodyPr wrap="none">
                <a:spAutoFit/>
              </a:bodyPr>
              <a:lstStyle/>
              <a:p>
                <a:pPr lvl="0">
                  <a:lnSpc>
                    <a:spcPct val="150000"/>
                  </a:lnSpc>
                  <a:spcBef>
                    <a:spcPts val="100"/>
                  </a:spcBef>
                  <a:spcAft>
                    <a:spcPts val="100"/>
                  </a:spcAft>
                </a:pPr>
                <a14:m>
                  <m:oMath xmlns:m="http://schemas.openxmlformats.org/officeDocument/2006/math">
                    <m:r>
                      <a:rPr lang="en-US" sz="3800">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
                      <m:rPr>
                        <m:sty m:val="p"/>
                      </m:rPr>
                      <a:rPr lang="en-US" sz="3800">
                        <a:solidFill>
                          <a:srgbClr val="000000"/>
                        </a:solidFill>
                        <a:latin typeface="Cambria Math" panose="02040503050406030204" pitchFamily="18" charset="0"/>
                        <a:ea typeface="Arial" panose="020B0604020202020204" pitchFamily="34" charset="0"/>
                        <a:cs typeface="Times New Roman" panose="02020603050405020304" pitchFamily="18" charset="0"/>
                      </a:rPr>
                      <m:t>ΔDCB</m:t>
                    </m:r>
                    <m:r>
                      <a:rPr lang="en-US" sz="3800">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
                      <m:rPr>
                        <m:sty m:val="p"/>
                      </m:rPr>
                      <a:rPr lang="en-US" sz="3800">
                        <a:solidFill>
                          <a:srgbClr val="000000"/>
                        </a:solidFill>
                        <a:latin typeface="Cambria Math" panose="02040503050406030204" pitchFamily="18" charset="0"/>
                        <a:ea typeface="Arial" panose="020B0604020202020204" pitchFamily="34" charset="0"/>
                        <a:cs typeface="Times New Roman" panose="02020603050405020304" pitchFamily="18" charset="0"/>
                      </a:rPr>
                      <m:t>ΔEBC</m:t>
                    </m:r>
                  </m:oMath>
                </a14:m>
                <a:r>
                  <a:rPr lang="en-US" sz="3800">
                    <a:solidFill>
                      <a:srgbClr val="000000"/>
                    </a:solidFill>
                    <a:ea typeface="Arial" panose="020B0604020202020204" pitchFamily="34" charset="0"/>
                    <a:cs typeface="Times New Roman" panose="02020603050405020304" pitchFamily="18" charset="0"/>
                  </a:rPr>
                  <a:t> (g.c.g)</a:t>
                </a:r>
              </a:p>
            </p:txBody>
          </p:sp>
        </mc:Choice>
        <mc:Fallback xmlns="">
          <p:sp>
            <p:nvSpPr>
              <p:cNvPr id="9" name="Rectangle 8"/>
              <p:cNvSpPr>
                <a:spLocks noRot="1" noChangeAspect="1" noMove="1" noResize="1" noEditPoints="1" noAdjustHandles="1" noChangeArrowheads="1" noChangeShapeType="1" noTextEdit="1"/>
              </p:cNvSpPr>
              <p:nvPr/>
            </p:nvSpPr>
            <p:spPr>
              <a:xfrm>
                <a:off x="5105400" y="8168152"/>
                <a:ext cx="5217006" cy="969496"/>
              </a:xfrm>
              <a:prstGeom prst="rect">
                <a:avLst/>
              </a:prstGeom>
              <a:blipFill>
                <a:blip r:embed="rId9"/>
                <a:stretch>
                  <a:fillRect r="-2924" b="-132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10340267" y="8242603"/>
                <a:ext cx="7005444" cy="923330"/>
              </a:xfrm>
              <a:prstGeom prst="rect">
                <a:avLst/>
              </a:prstGeom>
            </p:spPr>
            <p:txBody>
              <a:bodyPr wrap="none">
                <a:spAutoFit/>
              </a:bodyPr>
              <a:lstStyle/>
              <a:p>
                <a:pPr lvl="0">
                  <a:lnSpc>
                    <a:spcPct val="150000"/>
                  </a:lnSpc>
                  <a:spcBef>
                    <a:spcPts val="100"/>
                  </a:spcBef>
                  <a:spcAft>
                    <a:spcPts val="100"/>
                  </a:spcAft>
                </a:pPr>
                <a14:m>
                  <m:oMath xmlns:m="http://schemas.openxmlformats.org/officeDocument/2006/math">
                    <m:r>
                      <a:rPr lang="en-US" sz="3600">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t> </m:t>
                    </m:r>
                  </m:oMath>
                </a14:m>
                <a:r>
                  <a:rPr lang="en-US" sz="3600">
                    <a:solidFill>
                      <a:srgbClr val="000000"/>
                    </a:solidFill>
                    <a:ea typeface="Arial" panose="020B0604020202020204" pitchFamily="34" charset="0"/>
                    <a:cs typeface="Times New Roman" panose="02020603050405020304" pitchFamily="18" charset="0"/>
                  </a:rPr>
                  <a:t>BD = CE (hai cạnh tương ứng)</a:t>
                </a:r>
              </a:p>
            </p:txBody>
          </p:sp>
        </mc:Choice>
        <mc:Fallback xmlns="">
          <p:sp>
            <p:nvSpPr>
              <p:cNvPr id="10" name="Rectangle 9"/>
              <p:cNvSpPr>
                <a:spLocks noRot="1" noChangeAspect="1" noMove="1" noResize="1" noEditPoints="1" noAdjustHandles="1" noChangeArrowheads="1" noChangeShapeType="1" noTextEdit="1"/>
              </p:cNvSpPr>
              <p:nvPr/>
            </p:nvSpPr>
            <p:spPr>
              <a:xfrm>
                <a:off x="10340267" y="8242603"/>
                <a:ext cx="7005444" cy="923330"/>
              </a:xfrm>
              <a:prstGeom prst="rect">
                <a:avLst/>
              </a:prstGeom>
              <a:blipFill>
                <a:blip r:embed="rId10"/>
                <a:stretch>
                  <a:fillRect r="-1741" b="-12500"/>
                </a:stretch>
              </a:blipFill>
            </p:spPr>
            <p:txBody>
              <a:bodyPr/>
              <a:lstStyle/>
              <a:p>
                <a:r>
                  <a:rPr lang="en-US">
                    <a:noFill/>
                  </a:rPr>
                  <a:t> </a:t>
                </a:r>
              </a:p>
            </p:txBody>
          </p:sp>
        </mc:Fallback>
      </mc:AlternateContent>
    </p:spTree>
    <p:extLst>
      <p:ext uri="{BB962C8B-B14F-4D97-AF65-F5344CB8AC3E}">
        <p14:creationId xmlns:p14="http://schemas.microsoft.com/office/powerpoint/2010/main" val="82244925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Effect transition="in" filter="fade">
                                      <p:cBhvr>
                                        <p:cTn id="29" dur="500"/>
                                        <p:tgtEl>
                                          <p:spTgt spid="7">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7">
                                            <p:txEl>
                                              <p:pRg st="1" end="1"/>
                                            </p:txEl>
                                          </p:spTgt>
                                        </p:tgtEl>
                                        <p:attrNameLst>
                                          <p:attrName>style.visibility</p:attrName>
                                        </p:attrNameLst>
                                      </p:cBhvr>
                                      <p:to>
                                        <p:strVal val="visible"/>
                                      </p:to>
                                    </p:set>
                                    <p:animEffect transition="in" filter="wipe(left)">
                                      <p:cBhvr>
                                        <p:cTn id="34" dur="500"/>
                                        <p:tgtEl>
                                          <p:spTgt spid="7">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7">
                                            <p:txEl>
                                              <p:pRg st="2" end="2"/>
                                            </p:txEl>
                                          </p:spTgt>
                                        </p:tgtEl>
                                        <p:attrNameLst>
                                          <p:attrName>style.visibility</p:attrName>
                                        </p:attrNameLst>
                                      </p:cBhvr>
                                      <p:to>
                                        <p:strVal val="visible"/>
                                      </p:to>
                                    </p:set>
                                    <p:animEffect transition="in" filter="fade">
                                      <p:cBhvr>
                                        <p:cTn id="39" dur="500"/>
                                        <p:tgtEl>
                                          <p:spTgt spid="7">
                                            <p:txEl>
                                              <p:pRg st="2" end="2"/>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7">
                                            <p:txEl>
                                              <p:pRg st="3" end="3"/>
                                            </p:txEl>
                                          </p:spTgt>
                                        </p:tgtEl>
                                        <p:attrNameLst>
                                          <p:attrName>style.visibility</p:attrName>
                                        </p:attrNameLst>
                                      </p:cBhvr>
                                      <p:to>
                                        <p:strVal val="visible"/>
                                      </p:to>
                                    </p:set>
                                    <p:animEffect transition="in" filter="fade">
                                      <p:cBhvr>
                                        <p:cTn id="42" dur="500"/>
                                        <p:tgtEl>
                                          <p:spTgt spid="7">
                                            <p:txEl>
                                              <p:pRg st="3" end="3"/>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7">
                                            <p:txEl>
                                              <p:pRg st="4" end="4"/>
                                            </p:txEl>
                                          </p:spTgt>
                                        </p:tgtEl>
                                        <p:attrNameLst>
                                          <p:attrName>style.visibility</p:attrName>
                                        </p:attrNameLst>
                                      </p:cBhvr>
                                      <p:to>
                                        <p:strVal val="visible"/>
                                      </p:to>
                                    </p:set>
                                    <p:animEffect transition="in" filter="fade">
                                      <p:cBhvr>
                                        <p:cTn id="45" dur="500"/>
                                        <p:tgtEl>
                                          <p:spTgt spid="7">
                                            <p:txEl>
                                              <p:pRg st="4" end="4"/>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7">
                                            <p:txEl>
                                              <p:pRg st="5" end="5"/>
                                            </p:txEl>
                                          </p:spTgt>
                                        </p:tgtEl>
                                        <p:attrNameLst>
                                          <p:attrName>style.visibility</p:attrName>
                                        </p:attrNameLst>
                                      </p:cBhvr>
                                      <p:to>
                                        <p:strVal val="visible"/>
                                      </p:to>
                                    </p:set>
                                    <p:animEffect transition="in" filter="fade">
                                      <p:cBhvr>
                                        <p:cTn id="48" dur="500"/>
                                        <p:tgtEl>
                                          <p:spTgt spid="7">
                                            <p:txEl>
                                              <p:pRg st="5" end="5"/>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wipe(left)">
                                      <p:cBhvr>
                                        <p:cTn id="53" dur="500"/>
                                        <p:tgtEl>
                                          <p:spTgt spid="8"/>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wipe(left)">
                                      <p:cBhvr>
                                        <p:cTn id="56" dur="500"/>
                                        <p:tgtEl>
                                          <p:spTgt spid="9"/>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barn(inVertical)">
                                      <p:cBhvr>
                                        <p:cTn id="6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8" grpId="0" animBg="1"/>
      <p:bldP spid="9" grpId="0"/>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accent4"/>
        </a:solidFill>
        <a:effectLst/>
      </p:bgPr>
    </p:bg>
    <p:spTree>
      <p:nvGrpSpPr>
        <p:cNvPr id="1" name="Shape 2106"/>
        <p:cNvGrpSpPr/>
        <p:nvPr/>
      </p:nvGrpSpPr>
      <p:grpSpPr>
        <a:xfrm>
          <a:off x="0" y="0"/>
          <a:ext cx="0" cy="0"/>
          <a:chOff x="0" y="0"/>
          <a:chExt cx="0" cy="0"/>
        </a:xfrm>
      </p:grpSpPr>
      <p:sp>
        <p:nvSpPr>
          <p:cNvPr id="22" name="Google Shape;2254;p39"/>
          <p:cNvSpPr/>
          <p:nvPr/>
        </p:nvSpPr>
        <p:spPr>
          <a:xfrm>
            <a:off x="82479" y="4025135"/>
            <a:ext cx="473400" cy="461400"/>
          </a:xfrm>
          <a:prstGeom prst="star4">
            <a:avLst>
              <a:gd name="adj" fmla="val 12500"/>
            </a:avLst>
          </a:prstGeom>
          <a:solidFill>
            <a:schemeClr val="accent2"/>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Rectangle 31"/>
          <p:cNvSpPr/>
          <p:nvPr/>
        </p:nvSpPr>
        <p:spPr>
          <a:xfrm>
            <a:off x="14330362" y="6309327"/>
            <a:ext cx="1057276" cy="414950"/>
          </a:xfrm>
          <a:prstGeom prst="rect">
            <a:avLst/>
          </a:prstGeom>
          <a:solidFill>
            <a:schemeClr val="accent4"/>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a:ln>
                <a:noFill/>
              </a:ln>
              <a:solidFill>
                <a:srgbClr val="434343"/>
              </a:solidFill>
              <a:effectLst/>
              <a:uLnTx/>
              <a:uFillTx/>
              <a:latin typeface="Arial"/>
              <a:ea typeface="+mn-ea"/>
              <a:cs typeface="+mn-cs"/>
              <a:sym typeface="Arial"/>
            </a:endParaRPr>
          </a:p>
        </p:txBody>
      </p:sp>
      <p:pic>
        <p:nvPicPr>
          <p:cNvPr id="6" name="Picture 5"/>
          <p:cNvPicPr>
            <a:picLocks noChangeAspect="1"/>
          </p:cNvPicPr>
          <p:nvPr/>
        </p:nvPicPr>
        <p:blipFill>
          <a:blip r:embed="rId3"/>
          <a:stretch>
            <a:fillRect/>
          </a:stretch>
        </p:blipFill>
        <p:spPr>
          <a:xfrm rot="16200000">
            <a:off x="17154327" y="6334294"/>
            <a:ext cx="1630928" cy="1248159"/>
          </a:xfrm>
          <a:prstGeom prst="rect">
            <a:avLst/>
          </a:prstGeom>
        </p:spPr>
      </p:pic>
      <p:sp>
        <p:nvSpPr>
          <p:cNvPr id="11" name="TextBox 10"/>
          <p:cNvSpPr txBox="1"/>
          <p:nvPr/>
        </p:nvSpPr>
        <p:spPr>
          <a:xfrm>
            <a:off x="768437" y="275624"/>
            <a:ext cx="17068800" cy="341632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smtClean="0">
                <a:ln>
                  <a:noFill/>
                </a:ln>
                <a:solidFill>
                  <a:srgbClr val="F3F3F3">
                    <a:lumMod val="10000"/>
                  </a:srgbClr>
                </a:solidFill>
                <a:effectLst/>
                <a:uLnTx/>
                <a:uFillTx/>
                <a:latin typeface="Arial"/>
                <a:ea typeface="Calibri" panose="020F0502020204030204" pitchFamily="34" charset="0"/>
                <a:cs typeface="Times New Roman" panose="02020603050405020304" pitchFamily="18" charset="0"/>
              </a:rPr>
              <a:t>                       </a:t>
            </a:r>
            <a:r>
              <a:rPr kumimoji="0" lang="vi-VN" sz="3600" b="0" i="0" u="none" strike="noStrike" kern="1200" cap="none" spc="0" normalizeH="0" baseline="0" noProof="0" smtClean="0">
                <a:ln>
                  <a:noFill/>
                </a:ln>
                <a:solidFill>
                  <a:srgbClr val="F3F3F3">
                    <a:lumMod val="10000"/>
                  </a:srgbClr>
                </a:solidFill>
                <a:effectLst/>
                <a:uLnTx/>
                <a:uFillTx/>
                <a:latin typeface="Arial" panose="020B0604020202020204" pitchFamily="34" charset="0"/>
                <a:ea typeface="Calibri" panose="020F0502020204030204" pitchFamily="34" charset="0"/>
                <a:cs typeface="Times New Roman" panose="02020603050405020304" pitchFamily="18" charset="0"/>
              </a:rPr>
              <a:t>Cho </a:t>
            </a:r>
            <a:r>
              <a:rPr kumimoji="0" lang="vi-VN" sz="3600" b="0" i="0" u="none" strike="noStrike" kern="1200" cap="none" spc="0" normalizeH="0" baseline="0" noProof="0">
                <a:ln>
                  <a:noFill/>
                </a:ln>
                <a:solidFill>
                  <a:srgbClr val="F3F3F3">
                    <a:lumMod val="10000"/>
                  </a:srgbClr>
                </a:solidFill>
                <a:effectLst/>
                <a:uLnTx/>
                <a:uFillTx/>
                <a:latin typeface="Arial" panose="020B0604020202020204" pitchFamily="34" charset="0"/>
                <a:ea typeface="Calibri" panose="020F0502020204030204" pitchFamily="34" charset="0"/>
                <a:cs typeface="Times New Roman" panose="02020603050405020304" pitchFamily="18" charset="0"/>
              </a:rPr>
              <a:t>hình thang ABCD có hai đáy là AB, CD và có hai đường chéo bằng nhau (Hình 10). Vẽ đường thẳng đi qua C, song song với BD và cắt AB tại E</a:t>
            </a:r>
            <a:r>
              <a:rPr kumimoji="0" lang="vi-VN" sz="3600" b="0" i="0" u="none" strike="noStrike" kern="1200" cap="none" spc="0" normalizeH="0" baseline="0" noProof="0" smtClean="0">
                <a:ln>
                  <a:noFill/>
                </a:ln>
                <a:solidFill>
                  <a:srgbClr val="F3F3F3">
                    <a:lumMod val="10000"/>
                  </a:srgbClr>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vi-VN" sz="3600" b="0" i="0" u="none" strike="noStrike" kern="1200" cap="none" spc="0" normalizeH="0" baseline="0" noProof="0">
              <a:ln>
                <a:noFill/>
              </a:ln>
              <a:solidFill>
                <a:srgbClr val="F3F3F3">
                  <a:lumMod val="10000"/>
                </a:srgbClr>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a:ln>
                  <a:noFill/>
                </a:ln>
                <a:solidFill>
                  <a:srgbClr val="F3F3F3">
                    <a:lumMod val="10000"/>
                  </a:srgbClr>
                </a:solidFill>
                <a:effectLst/>
                <a:uLnTx/>
                <a:uFillTx/>
                <a:latin typeface="Arial" panose="020B0604020202020204" pitchFamily="34" charset="0"/>
                <a:ea typeface="Calibri" panose="020F0502020204030204" pitchFamily="34" charset="0"/>
                <a:cs typeface="Times New Roman" panose="02020603050405020304" pitchFamily="18" charset="0"/>
              </a:rPr>
              <a:t>a) Tam giác CAE là tam giác gì? Vì sao</a:t>
            </a:r>
            <a:r>
              <a:rPr kumimoji="0" lang="vi-VN" sz="3600" b="0" i="0" u="none" strike="noStrike" kern="1200" cap="none" spc="0" normalizeH="0" baseline="0" noProof="0" smtClean="0">
                <a:ln>
                  <a:noFill/>
                </a:ln>
                <a:solidFill>
                  <a:srgbClr val="F3F3F3">
                    <a:lumMod val="10000"/>
                  </a:srgbClr>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vi-VN" sz="3600" b="0" i="0" u="none" strike="noStrike" kern="1200" cap="none" spc="0" normalizeH="0" baseline="0" noProof="0">
              <a:ln>
                <a:noFill/>
              </a:ln>
              <a:solidFill>
                <a:srgbClr val="F3F3F3">
                  <a:lumMod val="10000"/>
                </a:srgbClr>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a:ln>
                  <a:noFill/>
                </a:ln>
                <a:solidFill>
                  <a:srgbClr val="F3F3F3">
                    <a:lumMod val="10000"/>
                  </a:srgbClr>
                </a:solidFill>
                <a:effectLst/>
                <a:uLnTx/>
                <a:uFillTx/>
                <a:latin typeface="Arial" panose="020B0604020202020204" pitchFamily="34" charset="0"/>
                <a:ea typeface="Calibri" panose="020F0502020204030204" pitchFamily="34" charset="0"/>
                <a:cs typeface="Times New Roman" panose="02020603050405020304" pitchFamily="18" charset="0"/>
              </a:rPr>
              <a:t>b) So sánh tam giác ABD và tam giác BAC.</a:t>
            </a:r>
            <a:endParaRPr kumimoji="0" lang="en-US" sz="3600" b="0" i="0" u="none" strike="noStrike" kern="1200" cap="none" spc="0" normalizeH="0" baseline="0" noProof="0" dirty="0">
              <a:ln>
                <a:noFill/>
              </a:ln>
              <a:solidFill>
                <a:srgbClr val="F3F3F3">
                  <a:lumMod val="10000"/>
                </a:srgbClr>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grpSp>
        <p:nvGrpSpPr>
          <p:cNvPr id="12" name="Group 11"/>
          <p:cNvGrpSpPr/>
          <p:nvPr/>
        </p:nvGrpSpPr>
        <p:grpSpPr>
          <a:xfrm>
            <a:off x="672183" y="190500"/>
            <a:ext cx="3290431" cy="991211"/>
            <a:chOff x="927279" y="328483"/>
            <a:chExt cx="3290431" cy="991211"/>
          </a:xfrm>
        </p:grpSpPr>
        <p:pic>
          <p:nvPicPr>
            <p:cNvPr id="13" name="Picture 12"/>
            <p:cNvPicPr>
              <a:picLocks noChangeAspect="1"/>
            </p:cNvPicPr>
            <p:nvPr/>
          </p:nvPicPr>
          <p:blipFill>
            <a:blip r:embed="rId4" cstate="print">
              <a:duotone>
                <a:prstClr val="black"/>
                <a:srgbClr val="0070C0">
                  <a:tint val="45000"/>
                  <a:satMod val="400000"/>
                </a:srgbClr>
              </a:duotone>
              <a:extLst>
                <a:ext uri="{BEBA8EAE-BF5A-486C-A8C5-ECC9F3942E4B}">
                  <a14:imgProps xmlns:a14="http://schemas.microsoft.com/office/drawing/2010/main">
                    <a14:imgLayer r:embed="rId5">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927279" y="355779"/>
              <a:ext cx="1032846" cy="963915"/>
            </a:xfrm>
            <a:prstGeom prst="rect">
              <a:avLst/>
            </a:prstGeom>
          </p:spPr>
        </p:pic>
        <p:sp>
          <p:nvSpPr>
            <p:cNvPr id="14" name="Rectangle 13"/>
            <p:cNvSpPr/>
            <p:nvPr/>
          </p:nvSpPr>
          <p:spPr>
            <a:xfrm>
              <a:off x="1981200" y="328483"/>
              <a:ext cx="2236510" cy="90159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nl-NL" sz="4000" b="1" i="0" u="none" strike="noStrike" kern="0" cap="none" spc="0" normalizeH="0" baseline="0" noProof="0" smtClean="0">
                  <a:ln>
                    <a:noFill/>
                  </a:ln>
                  <a:solidFill>
                    <a:srgbClr val="F3F3F3">
                      <a:lumMod val="10000"/>
                    </a:srgbClr>
                  </a:solidFill>
                  <a:effectLst/>
                  <a:uLnTx/>
                  <a:uFillTx/>
                  <a:latin typeface="Arial"/>
                  <a:ea typeface="+mn-ea"/>
                  <a:cs typeface="Arial" panose="020B0604020202020204" pitchFamily="34" charset="0"/>
                  <a:sym typeface="Arial"/>
                </a:rPr>
                <a:t>HĐKP3: </a:t>
              </a:r>
              <a:endParaRPr kumimoji="0" lang="nl-NL" sz="4000" b="1" i="0" u="none" strike="noStrike" kern="0" cap="none" spc="0" normalizeH="0" baseline="0" noProof="0" dirty="0">
                <a:ln>
                  <a:noFill/>
                </a:ln>
                <a:solidFill>
                  <a:srgbClr val="F3F3F3">
                    <a:lumMod val="10000"/>
                  </a:srgbClr>
                </a:solidFill>
                <a:effectLst/>
                <a:uLnTx/>
                <a:uFillTx/>
                <a:latin typeface="Arial"/>
                <a:ea typeface="+mn-ea"/>
                <a:cs typeface="Arial" panose="020B0604020202020204" pitchFamily="34" charset="0"/>
                <a:sym typeface="Arial"/>
              </a:endParaRPr>
            </a:p>
          </p:txBody>
        </p:sp>
      </p:grpSp>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2268200" y="2019300"/>
            <a:ext cx="4973067" cy="2544567"/>
          </a:xfrm>
          <a:prstGeom prst="rect">
            <a:avLst/>
          </a:prstGeom>
        </p:spPr>
      </p:pic>
      <mc:AlternateContent xmlns:mc="http://schemas.openxmlformats.org/markup-compatibility/2006">
        <mc:Choice xmlns:a14="http://schemas.microsoft.com/office/drawing/2010/main" Requires="a14">
          <p:sp>
            <p:nvSpPr>
              <p:cNvPr id="2" name="Rectangle 1"/>
              <p:cNvSpPr/>
              <p:nvPr/>
            </p:nvSpPr>
            <p:spPr>
              <a:xfrm>
                <a:off x="768437" y="4977645"/>
                <a:ext cx="9144000" cy="3493264"/>
              </a:xfrm>
              <a:prstGeom prst="rect">
                <a:avLst/>
              </a:prstGeom>
            </p:spPr>
            <p:txBody>
              <a:bodyPr>
                <a:spAutoFit/>
              </a:bodyPr>
              <a:lstStyle/>
              <a:p>
                <a:pPr lvl="0">
                  <a:lnSpc>
                    <a:spcPct val="150000"/>
                  </a:lnSpc>
                  <a:spcBef>
                    <a:spcPts val="100"/>
                  </a:spcBef>
                  <a:spcAft>
                    <a:spcPts val="100"/>
                  </a:spcAft>
                  <a:defRPr/>
                </a:pPr>
                <a:r>
                  <a:rPr lang="en-US" sz="3600">
                    <a:solidFill>
                      <a:srgbClr val="000000"/>
                    </a:solidFill>
                    <a:ea typeface="Arial" panose="020B0604020202020204" pitchFamily="34" charset="0"/>
                    <a:cs typeface="Times New Roman" panose="02020603050405020304" pitchFamily="18" charset="0"/>
                  </a:rPr>
                  <a:t>Mà AC = BD (gt)</a:t>
                </a:r>
              </a:p>
              <a:p>
                <a:pPr lvl="0">
                  <a:lnSpc>
                    <a:spcPct val="150000"/>
                  </a:lnSpc>
                  <a:spcBef>
                    <a:spcPts val="100"/>
                  </a:spcBef>
                  <a:spcAft>
                    <a:spcPts val="100"/>
                  </a:spcAft>
                  <a:defRPr/>
                </a:pPr>
                <a:r>
                  <a:rPr lang="en-US" sz="3600">
                    <a:solidFill>
                      <a:srgbClr val="000000"/>
                    </a:solidFill>
                    <a:ea typeface="Arial" panose="020B0604020202020204" pitchFamily="34" charset="0"/>
                    <a:cs typeface="Times New Roman" panose="02020603050405020304" pitchFamily="18" charset="0"/>
                  </a:rPr>
                  <a:t>Nên AC = </a:t>
                </a:r>
                <a:r>
                  <a:rPr lang="en-US" sz="3600" smtClean="0">
                    <a:solidFill>
                      <a:srgbClr val="000000"/>
                    </a:solidFill>
                    <a:ea typeface="Arial" panose="020B0604020202020204" pitchFamily="34" charset="0"/>
                    <a:cs typeface="Times New Roman" panose="02020603050405020304" pitchFamily="18" charset="0"/>
                  </a:rPr>
                  <a:t>CE</a:t>
                </a:r>
                <a:endParaRPr lang="en-US" sz="3600">
                  <a:solidFill>
                    <a:srgbClr val="000000"/>
                  </a:solidFill>
                  <a:ea typeface="Arial" panose="020B0604020202020204" pitchFamily="34" charset="0"/>
                  <a:cs typeface="Times New Roman" panose="02020603050405020304" pitchFamily="18" charset="0"/>
                </a:endParaRPr>
              </a:p>
              <a:p>
                <a:pPr lvl="0">
                  <a:lnSpc>
                    <a:spcPct val="150000"/>
                  </a:lnSpc>
                  <a:spcBef>
                    <a:spcPts val="100"/>
                  </a:spcBef>
                  <a:spcAft>
                    <a:spcPts val="100"/>
                  </a:spcAft>
                  <a:defRPr/>
                </a:pPr>
                <a:r>
                  <a:rPr lang="en-US" sz="3600">
                    <a:solidFill>
                      <a:srgbClr val="000000"/>
                    </a:solidFill>
                    <a:ea typeface="Arial" panose="020B0604020202020204" pitchFamily="34" charset="0"/>
                    <a:cs typeface="Times New Roman" panose="02020603050405020304" pitchFamily="18" charset="0"/>
                  </a:rPr>
                  <a:t>Xét </a:t>
                </a:r>
                <a14:m>
                  <m:oMath xmlns:m="http://schemas.openxmlformats.org/officeDocument/2006/math">
                    <m:r>
                      <m:rPr>
                        <m:sty m:val="p"/>
                      </m:rPr>
                      <a:rPr lang="en-US" sz="3600">
                        <a:solidFill>
                          <a:srgbClr val="000000"/>
                        </a:solidFill>
                        <a:latin typeface="Cambria Math" panose="02040503050406030204" pitchFamily="18" charset="0"/>
                        <a:ea typeface="Arial" panose="020B0604020202020204" pitchFamily="34" charset="0"/>
                        <a:cs typeface="Times New Roman" panose="02020603050405020304" pitchFamily="18" charset="0"/>
                      </a:rPr>
                      <m:t>ΔACE</m:t>
                    </m:r>
                  </m:oMath>
                </a14:m>
                <a:r>
                  <a:rPr lang="en-US" sz="3600">
                    <a:solidFill>
                      <a:srgbClr val="000000"/>
                    </a:solidFill>
                    <a:ea typeface="Arial" panose="020B0604020202020204" pitchFamily="34" charset="0"/>
                    <a:cs typeface="Times New Roman" panose="02020603050405020304" pitchFamily="18" charset="0"/>
                  </a:rPr>
                  <a:t> </a:t>
                </a:r>
                <a:r>
                  <a:rPr lang="en-US" sz="3600" smtClean="0">
                    <a:solidFill>
                      <a:srgbClr val="000000"/>
                    </a:solidFill>
                    <a:ea typeface="Arial" panose="020B0604020202020204" pitchFamily="34" charset="0"/>
                    <a:cs typeface="Times New Roman" panose="02020603050405020304" pitchFamily="18" charset="0"/>
                  </a:rPr>
                  <a:t>có AC </a:t>
                </a:r>
                <a:r>
                  <a:rPr lang="en-US" sz="3600">
                    <a:solidFill>
                      <a:srgbClr val="000000"/>
                    </a:solidFill>
                    <a:ea typeface="Arial" panose="020B0604020202020204" pitchFamily="34" charset="0"/>
                    <a:cs typeface="Times New Roman" panose="02020603050405020304" pitchFamily="18" charset="0"/>
                  </a:rPr>
                  <a:t>= CE </a:t>
                </a:r>
              </a:p>
              <a:p>
                <a:pPr lvl="0">
                  <a:lnSpc>
                    <a:spcPct val="150000"/>
                  </a:lnSpc>
                  <a:spcBef>
                    <a:spcPts val="100"/>
                  </a:spcBef>
                  <a:spcAft>
                    <a:spcPts val="100"/>
                  </a:spcAft>
                  <a:defRPr/>
                </a:pPr>
                <a:r>
                  <a:rPr lang="en-US" sz="3600">
                    <a:solidFill>
                      <a:srgbClr val="000000"/>
                    </a:solidFill>
                    <a:ea typeface="Arial" panose="020B0604020202020204" pitchFamily="34" charset="0"/>
                    <a:cs typeface="Times New Roman" panose="02020603050405020304" pitchFamily="18" charset="0"/>
                  </a:rPr>
                  <a:t>nên </a:t>
                </a:r>
                <a14:m>
                  <m:oMath xmlns:m="http://schemas.openxmlformats.org/officeDocument/2006/math">
                    <m:r>
                      <m:rPr>
                        <m:sty m:val="p"/>
                      </m:rPr>
                      <a:rPr lang="en-US" sz="3600">
                        <a:solidFill>
                          <a:srgbClr val="000000"/>
                        </a:solidFill>
                        <a:latin typeface="Cambria Math" panose="02040503050406030204" pitchFamily="18" charset="0"/>
                        <a:ea typeface="Arial" panose="020B0604020202020204" pitchFamily="34" charset="0"/>
                        <a:cs typeface="Times New Roman" panose="02020603050405020304" pitchFamily="18" charset="0"/>
                      </a:rPr>
                      <m:t>ΔACE</m:t>
                    </m:r>
                  </m:oMath>
                </a14:m>
                <a:r>
                  <a:rPr lang="en-US" sz="3600" smtClean="0">
                    <a:solidFill>
                      <a:srgbClr val="000000"/>
                    </a:solidFill>
                    <a:ea typeface="Arial" panose="020B0604020202020204" pitchFamily="34" charset="0"/>
                    <a:cs typeface="Times New Roman" panose="02020603050405020304" pitchFamily="18" charset="0"/>
                  </a:rPr>
                  <a:t> </a:t>
                </a:r>
                <a:r>
                  <a:rPr lang="en-US" sz="3600">
                    <a:solidFill>
                      <a:srgbClr val="000000"/>
                    </a:solidFill>
                    <a:ea typeface="Arial" panose="020B0604020202020204" pitchFamily="34" charset="0"/>
                    <a:cs typeface="Times New Roman" panose="02020603050405020304" pitchFamily="18" charset="0"/>
                  </a:rPr>
                  <a:t>cân tại C.</a:t>
                </a:r>
              </a:p>
            </p:txBody>
          </p:sp>
        </mc:Choice>
        <mc:Fallback>
          <p:sp>
            <p:nvSpPr>
              <p:cNvPr id="2" name="Rectangle 1"/>
              <p:cNvSpPr>
                <a:spLocks noRot="1" noChangeAspect="1" noMove="1" noResize="1" noEditPoints="1" noAdjustHandles="1" noChangeArrowheads="1" noChangeShapeType="1" noTextEdit="1"/>
              </p:cNvSpPr>
              <p:nvPr/>
            </p:nvSpPr>
            <p:spPr>
              <a:xfrm>
                <a:off x="768437" y="4977645"/>
                <a:ext cx="9144000" cy="3493264"/>
              </a:xfrm>
              <a:prstGeom prst="rect">
                <a:avLst/>
              </a:prstGeom>
              <a:blipFill>
                <a:blip r:embed="rId8"/>
                <a:stretch>
                  <a:fillRect l="-2000" b="-2792"/>
                </a:stretch>
              </a:blipFill>
            </p:spPr>
            <p:txBody>
              <a:bodyPr/>
              <a:lstStyle/>
              <a:p>
                <a:r>
                  <a:rPr lang="en-US">
                    <a:noFill/>
                  </a:rPr>
                  <a:t> </a:t>
                </a:r>
              </a:p>
            </p:txBody>
          </p:sp>
        </mc:Fallback>
      </mc:AlternateContent>
      <p:sp>
        <p:nvSpPr>
          <p:cNvPr id="16" name="Rectangle 15"/>
          <p:cNvSpPr/>
          <p:nvPr/>
        </p:nvSpPr>
        <p:spPr>
          <a:xfrm>
            <a:off x="4500106" y="3840204"/>
            <a:ext cx="1210588" cy="646331"/>
          </a:xfrm>
          <a:prstGeom prst="rect">
            <a:avLst/>
          </a:prstGeom>
        </p:spPr>
        <p:txBody>
          <a:bodyPr wrap="none">
            <a:spAutoFit/>
          </a:bodyPr>
          <a:lstStyle/>
          <a:p>
            <a:pPr algn="ctr"/>
            <a:r>
              <a:rPr lang="vi-VN" sz="3600" b="1" i="1" u="sng" dirty="0" smtClean="0">
                <a:solidFill>
                  <a:srgbClr val="C00000"/>
                </a:solidFill>
              </a:rPr>
              <a:t>Giải</a:t>
            </a:r>
            <a:r>
              <a:rPr lang="en-US" sz="3600" b="1" i="1" u="sng" dirty="0" smtClean="0">
                <a:solidFill>
                  <a:srgbClr val="C00000"/>
                </a:solidFill>
              </a:rPr>
              <a:t>:</a:t>
            </a:r>
            <a:endParaRPr lang="en-US" sz="3600" b="1" i="1" u="sng" dirty="0">
              <a:solidFill>
                <a:srgbClr val="C00000"/>
              </a:solidFill>
            </a:endParaRPr>
          </a:p>
        </p:txBody>
      </p:sp>
    </p:spTree>
    <p:extLst>
      <p:ext uri="{BB962C8B-B14F-4D97-AF65-F5344CB8AC3E}">
        <p14:creationId xmlns:p14="http://schemas.microsoft.com/office/powerpoint/2010/main" val="38726745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down)">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accent4"/>
        </a:solidFill>
        <a:effectLst/>
      </p:bgPr>
    </p:bg>
    <p:spTree>
      <p:nvGrpSpPr>
        <p:cNvPr id="1" name="Shape 2106"/>
        <p:cNvGrpSpPr/>
        <p:nvPr/>
      </p:nvGrpSpPr>
      <p:grpSpPr>
        <a:xfrm>
          <a:off x="0" y="0"/>
          <a:ext cx="0" cy="0"/>
          <a:chOff x="0" y="0"/>
          <a:chExt cx="0" cy="0"/>
        </a:xfrm>
      </p:grpSpPr>
      <p:sp>
        <p:nvSpPr>
          <p:cNvPr id="22" name="Google Shape;2254;p39"/>
          <p:cNvSpPr/>
          <p:nvPr/>
        </p:nvSpPr>
        <p:spPr>
          <a:xfrm>
            <a:off x="82479" y="4025135"/>
            <a:ext cx="473400" cy="461400"/>
          </a:xfrm>
          <a:prstGeom prst="star4">
            <a:avLst>
              <a:gd name="adj" fmla="val 12500"/>
            </a:avLst>
          </a:prstGeom>
          <a:solidFill>
            <a:schemeClr val="accent2"/>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Rectangle 31"/>
          <p:cNvSpPr/>
          <p:nvPr/>
        </p:nvSpPr>
        <p:spPr>
          <a:xfrm>
            <a:off x="14330362" y="6309327"/>
            <a:ext cx="1057276" cy="414950"/>
          </a:xfrm>
          <a:prstGeom prst="rect">
            <a:avLst/>
          </a:prstGeom>
          <a:solidFill>
            <a:schemeClr val="accent4"/>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a:ln>
                <a:noFill/>
              </a:ln>
              <a:solidFill>
                <a:srgbClr val="434343"/>
              </a:solidFill>
              <a:effectLst/>
              <a:uLnTx/>
              <a:uFillTx/>
              <a:latin typeface="Arial"/>
              <a:ea typeface="+mn-ea"/>
              <a:cs typeface="+mn-cs"/>
              <a:sym typeface="Arial"/>
            </a:endParaRPr>
          </a:p>
        </p:txBody>
      </p:sp>
      <p:pic>
        <p:nvPicPr>
          <p:cNvPr id="6" name="Picture 5"/>
          <p:cNvPicPr>
            <a:picLocks noChangeAspect="1"/>
          </p:cNvPicPr>
          <p:nvPr/>
        </p:nvPicPr>
        <p:blipFill>
          <a:blip r:embed="rId3"/>
          <a:stretch>
            <a:fillRect/>
          </a:stretch>
        </p:blipFill>
        <p:spPr>
          <a:xfrm rot="19306793">
            <a:off x="16594306" y="8477604"/>
            <a:ext cx="1630928" cy="1248159"/>
          </a:xfrm>
          <a:prstGeom prst="rect">
            <a:avLst/>
          </a:prstGeom>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1887200" y="1725305"/>
            <a:ext cx="4973067" cy="2544567"/>
          </a:xfrm>
          <a:prstGeom prst="rect">
            <a:avLst/>
          </a:prstGeom>
        </p:spPr>
      </p:pic>
      <mc:AlternateContent xmlns:mc="http://schemas.openxmlformats.org/markup-compatibility/2006">
        <mc:Choice xmlns:a14="http://schemas.microsoft.com/office/drawing/2010/main" Requires="a14">
          <p:sp>
            <p:nvSpPr>
              <p:cNvPr id="2" name="Rectangle 1"/>
              <p:cNvSpPr/>
              <p:nvPr/>
            </p:nvSpPr>
            <p:spPr>
              <a:xfrm>
                <a:off x="1371600" y="1621823"/>
                <a:ext cx="9842480" cy="7941277"/>
              </a:xfrm>
              <a:prstGeom prst="rect">
                <a:avLst/>
              </a:prstGeom>
            </p:spPr>
            <p:txBody>
              <a:bodyPr wrap="square">
                <a:spAutoFit/>
              </a:bodyPr>
              <a:lstStyle/>
              <a:p>
                <a:pPr lvl="0">
                  <a:lnSpc>
                    <a:spcPct val="150000"/>
                  </a:lnSpc>
                  <a:spcBef>
                    <a:spcPts val="100"/>
                  </a:spcBef>
                  <a:spcAft>
                    <a:spcPts val="100"/>
                  </a:spcAft>
                  <a:defRPr/>
                </a:pPr>
                <a:r>
                  <a:rPr lang="en-US" sz="3600" smtClean="0">
                    <a:solidFill>
                      <a:srgbClr val="000000"/>
                    </a:solidFill>
                    <a:ea typeface="Arial" panose="020B0604020202020204" pitchFamily="34" charset="0"/>
                    <a:cs typeface="Times New Roman" panose="02020603050405020304" pitchFamily="18" charset="0"/>
                  </a:rPr>
                  <a:t>b) Do </a:t>
                </a:r>
                <a14:m>
                  <m:oMath xmlns:m="http://schemas.openxmlformats.org/officeDocument/2006/math">
                    <m:r>
                      <m:rPr>
                        <m:sty m:val="p"/>
                      </m:rPr>
                      <a:rPr lang="en-US" sz="3600">
                        <a:solidFill>
                          <a:srgbClr val="000000"/>
                        </a:solidFill>
                        <a:latin typeface="Cambria Math" panose="02040503050406030204" pitchFamily="18" charset="0"/>
                        <a:ea typeface="Arial" panose="020B0604020202020204" pitchFamily="34" charset="0"/>
                        <a:cs typeface="Times New Roman" panose="02020603050405020304" pitchFamily="18" charset="0"/>
                      </a:rPr>
                      <m:t>ΔACE</m:t>
                    </m:r>
                  </m:oMath>
                </a14:m>
                <a:r>
                  <a:rPr lang="en-US" sz="3600">
                    <a:solidFill>
                      <a:srgbClr val="000000"/>
                    </a:solidFill>
                    <a:ea typeface="Arial" panose="020B0604020202020204" pitchFamily="34" charset="0"/>
                    <a:cs typeface="Times New Roman" panose="02020603050405020304" pitchFamily="18" charset="0"/>
                  </a:rPr>
                  <a:t> cân tại C (câu a) nên </a:t>
                </a:r>
                <a14:m>
                  <m:oMath xmlns:m="http://schemas.openxmlformats.org/officeDocument/2006/math">
                    <m:acc>
                      <m:accPr>
                        <m:chr m:val="̂"/>
                        <m:ctrlP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600">
                            <a:solidFill>
                              <a:srgbClr val="000000"/>
                            </a:solidFill>
                            <a:latin typeface="Cambria Math" panose="02040503050406030204" pitchFamily="18" charset="0"/>
                            <a:ea typeface="Arial" panose="020B0604020202020204" pitchFamily="34" charset="0"/>
                            <a:cs typeface="Times New Roman" panose="02020603050405020304" pitchFamily="18" charset="0"/>
                          </a:rPr>
                          <m:t>CAE</m:t>
                        </m:r>
                      </m:e>
                    </m:acc>
                    <m:r>
                      <a:rPr lang="en-US" sz="3600">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600">
                            <a:solidFill>
                              <a:srgbClr val="000000"/>
                            </a:solidFill>
                            <a:latin typeface="Cambria Math" panose="02040503050406030204" pitchFamily="18" charset="0"/>
                            <a:ea typeface="Arial" panose="020B0604020202020204" pitchFamily="34" charset="0"/>
                            <a:cs typeface="Times New Roman" panose="02020603050405020304" pitchFamily="18" charset="0"/>
                          </a:rPr>
                          <m:t>CEA</m:t>
                        </m:r>
                      </m:e>
                    </m:acc>
                  </m:oMath>
                </a14:m>
                <a:r>
                  <a:rPr lang="en-US" sz="3600">
                    <a:solidFill>
                      <a:srgbClr val="000000"/>
                    </a:solidFill>
                    <a:ea typeface="Arial" panose="020B0604020202020204" pitchFamily="34" charset="0"/>
                    <a:cs typeface="Times New Roman" panose="02020603050405020304" pitchFamily="18" charset="0"/>
                  </a:rPr>
                  <a:t> (hai góc tương ứng</a:t>
                </a:r>
                <a:r>
                  <a:rPr lang="en-US" sz="3600" smtClean="0">
                    <a:solidFill>
                      <a:srgbClr val="000000"/>
                    </a:solidFill>
                    <a:ea typeface="Arial" panose="020B0604020202020204" pitchFamily="34" charset="0"/>
                    <a:cs typeface="Times New Roman" panose="02020603050405020304" pitchFamily="18" charset="0"/>
                  </a:rPr>
                  <a:t>)</a:t>
                </a:r>
                <a:endParaRPr lang="en-US" sz="3600">
                  <a:solidFill>
                    <a:srgbClr val="000000"/>
                  </a:solidFill>
                  <a:ea typeface="Arial" panose="020B0604020202020204" pitchFamily="34" charset="0"/>
                  <a:cs typeface="Times New Roman" panose="02020603050405020304" pitchFamily="18" charset="0"/>
                </a:endParaRPr>
              </a:p>
              <a:p>
                <a:pPr lvl="0">
                  <a:lnSpc>
                    <a:spcPct val="150000"/>
                  </a:lnSpc>
                  <a:spcBef>
                    <a:spcPts val="100"/>
                  </a:spcBef>
                  <a:spcAft>
                    <a:spcPts val="100"/>
                  </a:spcAft>
                  <a:defRPr/>
                </a:pPr>
                <a:r>
                  <a:rPr lang="en-US" sz="3600">
                    <a:solidFill>
                      <a:srgbClr val="000000"/>
                    </a:solidFill>
                    <a:ea typeface="Arial" panose="020B0604020202020204" pitchFamily="34" charset="0"/>
                    <a:cs typeface="Times New Roman" panose="02020603050405020304" pitchFamily="18" charset="0"/>
                  </a:rPr>
                  <a:t>Mặt khác DB // CE nên </a:t>
                </a:r>
                <a14:m>
                  <m:oMath xmlns:m="http://schemas.openxmlformats.org/officeDocument/2006/math">
                    <m:acc>
                      <m:accPr>
                        <m:chr m:val="̂"/>
                        <m:ctrlP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600">
                            <a:solidFill>
                              <a:srgbClr val="000000"/>
                            </a:solidFill>
                            <a:latin typeface="Cambria Math" panose="02040503050406030204" pitchFamily="18" charset="0"/>
                            <a:ea typeface="Arial" panose="020B0604020202020204" pitchFamily="34" charset="0"/>
                            <a:cs typeface="Times New Roman" panose="02020603050405020304" pitchFamily="18" charset="0"/>
                          </a:rPr>
                          <m:t>DBA</m:t>
                        </m:r>
                      </m:e>
                    </m:acc>
                    <m:r>
                      <a:rPr lang="en-US" sz="3600">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600">
                            <a:solidFill>
                              <a:srgbClr val="000000"/>
                            </a:solidFill>
                            <a:latin typeface="Cambria Math" panose="02040503050406030204" pitchFamily="18" charset="0"/>
                            <a:ea typeface="Arial" panose="020B0604020202020204" pitchFamily="34" charset="0"/>
                            <a:cs typeface="Times New Roman" panose="02020603050405020304" pitchFamily="18" charset="0"/>
                          </a:rPr>
                          <m:t>CEA</m:t>
                        </m:r>
                      </m:e>
                    </m:acc>
                  </m:oMath>
                </a14:m>
                <a:r>
                  <a:rPr lang="en-US" sz="3600">
                    <a:solidFill>
                      <a:srgbClr val="000000"/>
                    </a:solidFill>
                    <a:ea typeface="Arial" panose="020B0604020202020204" pitchFamily="34" charset="0"/>
                    <a:cs typeface="Times New Roman" panose="02020603050405020304" pitchFamily="18" charset="0"/>
                  </a:rPr>
                  <a:t> (đồng vị</a:t>
                </a:r>
                <a:r>
                  <a:rPr lang="en-US" sz="3600" smtClean="0">
                    <a:solidFill>
                      <a:srgbClr val="000000"/>
                    </a:solidFill>
                    <a:ea typeface="Arial" panose="020B0604020202020204" pitchFamily="34" charset="0"/>
                    <a:cs typeface="Times New Roman" panose="02020603050405020304" pitchFamily="18" charset="0"/>
                  </a:rPr>
                  <a:t>)</a:t>
                </a:r>
                <a:endParaRPr lang="en-US" sz="3600">
                  <a:solidFill>
                    <a:srgbClr val="000000"/>
                  </a:solidFill>
                  <a:ea typeface="Arial" panose="020B0604020202020204" pitchFamily="34" charset="0"/>
                  <a:cs typeface="Times New Roman" panose="02020603050405020304" pitchFamily="18" charset="0"/>
                </a:endParaRPr>
              </a:p>
              <a:p>
                <a:pPr lvl="0">
                  <a:lnSpc>
                    <a:spcPct val="150000"/>
                  </a:lnSpc>
                  <a:spcBef>
                    <a:spcPts val="100"/>
                  </a:spcBef>
                  <a:spcAft>
                    <a:spcPts val="100"/>
                  </a:spcAft>
                  <a:defRPr/>
                </a:pPr>
                <a:r>
                  <a:rPr lang="en-US" sz="3600">
                    <a:solidFill>
                      <a:srgbClr val="000000"/>
                    </a:solidFill>
                    <a:ea typeface="Arial" panose="020B0604020202020204" pitchFamily="34" charset="0"/>
                    <a:cs typeface="Times New Roman" panose="02020603050405020304" pitchFamily="18" charset="0"/>
                  </a:rPr>
                  <a:t>Do đó </a:t>
                </a:r>
                <a14:m>
                  <m:oMath xmlns:m="http://schemas.openxmlformats.org/officeDocument/2006/math">
                    <m:acc>
                      <m:accPr>
                        <m:chr m:val="̂"/>
                        <m:ctrlP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600">
                            <a:solidFill>
                              <a:srgbClr val="000000"/>
                            </a:solidFill>
                            <a:latin typeface="Cambria Math" panose="02040503050406030204" pitchFamily="18" charset="0"/>
                            <a:ea typeface="Arial" panose="020B0604020202020204" pitchFamily="34" charset="0"/>
                            <a:cs typeface="Times New Roman" panose="02020603050405020304" pitchFamily="18" charset="0"/>
                          </a:rPr>
                          <m:t>CAE</m:t>
                        </m:r>
                      </m:e>
                    </m:acc>
                    <m:r>
                      <a:rPr lang="en-US" sz="3600">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600">
                            <a:solidFill>
                              <a:srgbClr val="000000"/>
                            </a:solidFill>
                            <a:latin typeface="Cambria Math" panose="02040503050406030204" pitchFamily="18" charset="0"/>
                            <a:ea typeface="Arial" panose="020B0604020202020204" pitchFamily="34" charset="0"/>
                            <a:cs typeface="Times New Roman" panose="02020603050405020304" pitchFamily="18" charset="0"/>
                          </a:rPr>
                          <m:t>DBA</m:t>
                        </m:r>
                      </m:e>
                    </m:acc>
                    <m:r>
                      <a:rPr lang="en-US" sz="36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 </m:t>
                    </m:r>
                    <m:d>
                      <m:dPr>
                        <m:ctrlP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dPr>
                      <m:e>
                        <m:r>
                          <a:rPr lang="en-US" sz="3600">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600">
                                <a:solidFill>
                                  <a:srgbClr val="000000"/>
                                </a:solidFill>
                                <a:latin typeface="Cambria Math" panose="02040503050406030204" pitchFamily="18" charset="0"/>
                                <a:ea typeface="Arial" panose="020B0604020202020204" pitchFamily="34" charset="0"/>
                                <a:cs typeface="Times New Roman" panose="02020603050405020304" pitchFamily="18" charset="0"/>
                              </a:rPr>
                              <m:t>CEA</m:t>
                            </m:r>
                          </m:e>
                        </m:acc>
                      </m:e>
                    </m:d>
                  </m:oMath>
                </a14:m>
                <a:endParaRPr lang="en-US" sz="3600">
                  <a:solidFill>
                    <a:srgbClr val="000000"/>
                  </a:solidFill>
                  <a:ea typeface="Arial" panose="020B0604020202020204" pitchFamily="34" charset="0"/>
                  <a:cs typeface="Times New Roman" panose="02020603050405020304" pitchFamily="18" charset="0"/>
                </a:endParaRPr>
              </a:p>
              <a:p>
                <a:pPr lvl="0">
                  <a:lnSpc>
                    <a:spcPct val="150000"/>
                  </a:lnSpc>
                  <a:spcBef>
                    <a:spcPts val="100"/>
                  </a:spcBef>
                  <a:spcAft>
                    <a:spcPts val="100"/>
                  </a:spcAft>
                  <a:defRPr/>
                </a:pPr>
                <a:r>
                  <a:rPr lang="en-US" sz="3600">
                    <a:solidFill>
                      <a:srgbClr val="000000"/>
                    </a:solidFill>
                    <a:ea typeface="Arial" panose="020B0604020202020204" pitchFamily="34" charset="0"/>
                    <a:cs typeface="Times New Roman" panose="02020603050405020304" pitchFamily="18" charset="0"/>
                  </a:rPr>
                  <a:t>Xét </a:t>
                </a:r>
                <a14:m>
                  <m:oMath xmlns:m="http://schemas.openxmlformats.org/officeDocument/2006/math">
                    <m:r>
                      <m:rPr>
                        <m:sty m:val="p"/>
                      </m:rPr>
                      <a:rPr lang="en-US" sz="3600">
                        <a:solidFill>
                          <a:srgbClr val="000000"/>
                        </a:solidFill>
                        <a:latin typeface="Cambria Math" panose="02040503050406030204" pitchFamily="18" charset="0"/>
                        <a:ea typeface="Arial" panose="020B0604020202020204" pitchFamily="34" charset="0"/>
                        <a:cs typeface="Times New Roman" panose="02020603050405020304" pitchFamily="18" charset="0"/>
                      </a:rPr>
                      <m:t>ΔABD</m:t>
                    </m:r>
                  </m:oMath>
                </a14:m>
                <a:r>
                  <a:rPr lang="en-US" sz="3600">
                    <a:solidFill>
                      <a:srgbClr val="000000"/>
                    </a:solidFill>
                    <a:ea typeface="Arial" panose="020B0604020202020204" pitchFamily="34" charset="0"/>
                    <a:cs typeface="Times New Roman" panose="02020603050405020304" pitchFamily="18" charset="0"/>
                  </a:rPr>
                  <a:t> và </a:t>
                </a:r>
                <a14:m>
                  <m:oMath xmlns:m="http://schemas.openxmlformats.org/officeDocument/2006/math">
                    <m:r>
                      <m:rPr>
                        <m:sty m:val="p"/>
                      </m:rPr>
                      <a:rPr lang="en-US" sz="3600">
                        <a:solidFill>
                          <a:srgbClr val="000000"/>
                        </a:solidFill>
                        <a:latin typeface="Cambria Math" panose="02040503050406030204" pitchFamily="18" charset="0"/>
                        <a:ea typeface="Arial" panose="020B0604020202020204" pitchFamily="34" charset="0"/>
                        <a:cs typeface="Times New Roman" panose="02020603050405020304" pitchFamily="18" charset="0"/>
                      </a:rPr>
                      <m:t>ΔBAC</m:t>
                    </m:r>
                  </m:oMath>
                </a14:m>
                <a:r>
                  <a:rPr lang="en-US" sz="3600" smtClean="0">
                    <a:solidFill>
                      <a:srgbClr val="000000"/>
                    </a:solidFill>
                    <a:ea typeface="Arial" panose="020B0604020202020204" pitchFamily="34" charset="0"/>
                    <a:cs typeface="Times New Roman" panose="02020603050405020304" pitchFamily="18" charset="0"/>
                  </a:rPr>
                  <a:t> </a:t>
                </a:r>
                <a:r>
                  <a:rPr lang="en-US" sz="3600">
                    <a:solidFill>
                      <a:srgbClr val="000000"/>
                    </a:solidFill>
                    <a:ea typeface="Arial" panose="020B0604020202020204" pitchFamily="34" charset="0"/>
                    <a:cs typeface="Times New Roman" panose="02020603050405020304" pitchFamily="18" charset="0"/>
                  </a:rPr>
                  <a:t>có:</a:t>
                </a:r>
              </a:p>
              <a:p>
                <a:pPr lvl="0">
                  <a:lnSpc>
                    <a:spcPct val="150000"/>
                  </a:lnSpc>
                  <a:spcBef>
                    <a:spcPts val="100"/>
                  </a:spcBef>
                  <a:spcAft>
                    <a:spcPts val="100"/>
                  </a:spcAft>
                  <a:defRPr/>
                </a:pPr>
                <a:r>
                  <a:rPr lang="en-US" sz="3600">
                    <a:solidFill>
                      <a:srgbClr val="000000"/>
                    </a:solidFill>
                    <a:ea typeface="Arial" panose="020B0604020202020204" pitchFamily="34" charset="0"/>
                    <a:cs typeface="Times New Roman" panose="02020603050405020304" pitchFamily="18" charset="0"/>
                  </a:rPr>
                  <a:t>AB là cạnh </a:t>
                </a:r>
                <a:r>
                  <a:rPr lang="en-US" sz="3600" smtClean="0">
                    <a:solidFill>
                      <a:srgbClr val="000000"/>
                    </a:solidFill>
                    <a:ea typeface="Arial" panose="020B0604020202020204" pitchFamily="34" charset="0"/>
                    <a:cs typeface="Times New Roman" panose="02020603050405020304" pitchFamily="18" charset="0"/>
                  </a:rPr>
                  <a:t>chung</a:t>
                </a:r>
                <a:endParaRPr lang="en-US" sz="3600">
                  <a:solidFill>
                    <a:srgbClr val="000000"/>
                  </a:solidFill>
                  <a:ea typeface="Arial" panose="020B0604020202020204" pitchFamily="34" charset="0"/>
                  <a:cs typeface="Times New Roman" panose="02020603050405020304" pitchFamily="18" charset="0"/>
                </a:endParaRPr>
              </a:p>
              <a:p>
                <a:pPr lvl="0">
                  <a:lnSpc>
                    <a:spcPct val="150000"/>
                  </a:lnSpc>
                  <a:spcBef>
                    <a:spcPts val="100"/>
                  </a:spcBef>
                  <a:spcAft>
                    <a:spcPts val="100"/>
                  </a:spcAft>
                  <a:defRPr/>
                </a:pPr>
                <a14:m>
                  <m:oMath xmlns:m="http://schemas.openxmlformats.org/officeDocument/2006/math">
                    <m:acc>
                      <m:accPr>
                        <m:chr m:val="̂"/>
                        <m:ctrlP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600">
                            <a:solidFill>
                              <a:srgbClr val="000000"/>
                            </a:solidFill>
                            <a:latin typeface="Cambria Math" panose="02040503050406030204" pitchFamily="18" charset="0"/>
                            <a:ea typeface="Arial" panose="020B0604020202020204" pitchFamily="34" charset="0"/>
                            <a:cs typeface="Times New Roman" panose="02020603050405020304" pitchFamily="18" charset="0"/>
                          </a:rPr>
                          <m:t>DBA</m:t>
                        </m:r>
                      </m:e>
                    </m:acc>
                    <m:r>
                      <a:rPr lang="en-US" sz="3600">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600">
                            <a:solidFill>
                              <a:srgbClr val="000000"/>
                            </a:solidFill>
                            <a:latin typeface="Cambria Math" panose="02040503050406030204" pitchFamily="18" charset="0"/>
                            <a:ea typeface="Arial" panose="020B0604020202020204" pitchFamily="34" charset="0"/>
                            <a:cs typeface="Times New Roman" panose="02020603050405020304" pitchFamily="18" charset="0"/>
                          </a:rPr>
                          <m:t>CAB</m:t>
                        </m:r>
                      </m:e>
                    </m:acc>
                  </m:oMath>
                </a14:m>
                <a:r>
                  <a:rPr lang="en-US" sz="3600">
                    <a:solidFill>
                      <a:srgbClr val="000000"/>
                    </a:solidFill>
                    <a:ea typeface="Arial" panose="020B0604020202020204" pitchFamily="34" charset="0"/>
                    <a:cs typeface="Times New Roman" panose="02020603050405020304" pitchFamily="18" charset="0"/>
                  </a:rPr>
                  <a:t> (cmt</a:t>
                </a:r>
                <a:r>
                  <a:rPr lang="en-US" sz="3600" smtClean="0">
                    <a:solidFill>
                      <a:srgbClr val="000000"/>
                    </a:solidFill>
                    <a:ea typeface="Arial" panose="020B0604020202020204" pitchFamily="34" charset="0"/>
                    <a:cs typeface="Times New Roman" panose="02020603050405020304" pitchFamily="18" charset="0"/>
                  </a:rPr>
                  <a:t>)</a:t>
                </a:r>
                <a:endParaRPr lang="en-US" sz="3600">
                  <a:solidFill>
                    <a:srgbClr val="000000"/>
                  </a:solidFill>
                  <a:ea typeface="Arial" panose="020B0604020202020204" pitchFamily="34" charset="0"/>
                  <a:cs typeface="Times New Roman" panose="02020603050405020304" pitchFamily="18" charset="0"/>
                </a:endParaRPr>
              </a:p>
              <a:p>
                <a:pPr lvl="0">
                  <a:lnSpc>
                    <a:spcPct val="150000"/>
                  </a:lnSpc>
                  <a:spcBef>
                    <a:spcPts val="100"/>
                  </a:spcBef>
                  <a:spcAft>
                    <a:spcPts val="100"/>
                  </a:spcAft>
                  <a:defRPr/>
                </a:pPr>
                <a:r>
                  <a:rPr lang="en-US" sz="3600">
                    <a:solidFill>
                      <a:srgbClr val="000000"/>
                    </a:solidFill>
                    <a:ea typeface="Arial" panose="020B0604020202020204" pitchFamily="34" charset="0"/>
                    <a:cs typeface="Times New Roman" panose="02020603050405020304" pitchFamily="18" charset="0"/>
                  </a:rPr>
                  <a:t>BD = AC (gt</a:t>
                </a:r>
                <a:r>
                  <a:rPr lang="en-US" sz="3600" smtClean="0">
                    <a:solidFill>
                      <a:srgbClr val="000000"/>
                    </a:solidFill>
                    <a:ea typeface="Arial" panose="020B0604020202020204" pitchFamily="34" charset="0"/>
                    <a:cs typeface="Times New Roman" panose="02020603050405020304" pitchFamily="18" charset="0"/>
                  </a:rPr>
                  <a:t>)</a:t>
                </a:r>
                <a:endParaRPr lang="en-US" sz="3600">
                  <a:solidFill>
                    <a:srgbClr val="000000"/>
                  </a:solidFill>
                  <a:ea typeface="Arial" panose="020B0604020202020204" pitchFamily="34" charset="0"/>
                  <a:cs typeface="Times New Roman" panose="02020603050405020304" pitchFamily="18" charset="0"/>
                </a:endParaRPr>
              </a:p>
              <a:p>
                <a:pPr lvl="0">
                  <a:lnSpc>
                    <a:spcPct val="150000"/>
                  </a:lnSpc>
                  <a:spcBef>
                    <a:spcPts val="100"/>
                  </a:spcBef>
                  <a:spcAft>
                    <a:spcPts val="100"/>
                  </a:spcAft>
                  <a:defRPr/>
                </a:pPr>
                <a:r>
                  <a:rPr lang="en-US" sz="3600">
                    <a:solidFill>
                      <a:srgbClr val="000000"/>
                    </a:solidFill>
                    <a:ea typeface="Arial" panose="020B0604020202020204" pitchFamily="34" charset="0"/>
                    <a:cs typeface="Times New Roman" panose="02020603050405020304" pitchFamily="18" charset="0"/>
                  </a:rPr>
                  <a:t>Do đó </a:t>
                </a:r>
                <a14:m>
                  <m:oMath xmlns:m="http://schemas.openxmlformats.org/officeDocument/2006/math">
                    <m:r>
                      <m:rPr>
                        <m:sty m:val="p"/>
                      </m:rPr>
                      <a:rPr lang="en-US" sz="3600">
                        <a:solidFill>
                          <a:srgbClr val="000000"/>
                        </a:solidFill>
                        <a:latin typeface="Cambria Math" panose="02040503050406030204" pitchFamily="18" charset="0"/>
                        <a:ea typeface="Arial" panose="020B0604020202020204" pitchFamily="34" charset="0"/>
                        <a:cs typeface="Times New Roman" panose="02020603050405020304" pitchFamily="18" charset="0"/>
                      </a:rPr>
                      <m:t>ΔABD</m:t>
                    </m:r>
                    <m:r>
                      <a:rPr lang="en-US" sz="3600">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
                      <m:rPr>
                        <m:sty m:val="p"/>
                      </m:rPr>
                      <a:rPr lang="en-US" sz="3600">
                        <a:solidFill>
                          <a:srgbClr val="000000"/>
                        </a:solidFill>
                        <a:latin typeface="Cambria Math" panose="02040503050406030204" pitchFamily="18" charset="0"/>
                        <a:ea typeface="Arial" panose="020B0604020202020204" pitchFamily="34" charset="0"/>
                        <a:cs typeface="Times New Roman" panose="02020603050405020304" pitchFamily="18" charset="0"/>
                      </a:rPr>
                      <m:t>ΔBAC</m:t>
                    </m:r>
                  </m:oMath>
                </a14:m>
                <a:r>
                  <a:rPr lang="en-US" sz="3600">
                    <a:solidFill>
                      <a:srgbClr val="000000"/>
                    </a:solidFill>
                    <a:ea typeface="Arial" panose="020B0604020202020204" pitchFamily="34" charset="0"/>
                    <a:cs typeface="Times New Roman" panose="02020603050405020304" pitchFamily="18" charset="0"/>
                  </a:rPr>
                  <a:t> (c.g.c).</a:t>
                </a:r>
              </a:p>
            </p:txBody>
          </p:sp>
        </mc:Choice>
        <mc:Fallback>
          <p:sp>
            <p:nvSpPr>
              <p:cNvPr id="2" name="Rectangle 1"/>
              <p:cNvSpPr>
                <a:spLocks noRot="1" noChangeAspect="1" noMove="1" noResize="1" noEditPoints="1" noAdjustHandles="1" noChangeArrowheads="1" noChangeShapeType="1" noTextEdit="1"/>
              </p:cNvSpPr>
              <p:nvPr/>
            </p:nvSpPr>
            <p:spPr>
              <a:xfrm>
                <a:off x="1371600" y="1621823"/>
                <a:ext cx="9842480" cy="7941277"/>
              </a:xfrm>
              <a:prstGeom prst="rect">
                <a:avLst/>
              </a:prstGeom>
              <a:blipFill>
                <a:blip r:embed="rId6"/>
                <a:stretch>
                  <a:fillRect l="-1858" b="-614"/>
                </a:stretch>
              </a:blipFill>
            </p:spPr>
            <p:txBody>
              <a:bodyPr/>
              <a:lstStyle/>
              <a:p>
                <a:r>
                  <a:rPr lang="en-US">
                    <a:noFill/>
                  </a:rPr>
                  <a:t> </a:t>
                </a:r>
              </a:p>
            </p:txBody>
          </p:sp>
        </mc:Fallback>
      </mc:AlternateContent>
      <p:sp>
        <p:nvSpPr>
          <p:cNvPr id="16" name="Rectangle 15"/>
          <p:cNvSpPr/>
          <p:nvPr/>
        </p:nvSpPr>
        <p:spPr>
          <a:xfrm>
            <a:off x="1371600" y="783623"/>
            <a:ext cx="1210588"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1" u="sng" strike="noStrike" kern="1200" cap="none" spc="0" normalizeH="0" baseline="0" noProof="0" dirty="0" smtClean="0">
                <a:ln>
                  <a:noFill/>
                </a:ln>
                <a:solidFill>
                  <a:srgbClr val="C00000"/>
                </a:solidFill>
                <a:effectLst/>
                <a:uLnTx/>
                <a:uFillTx/>
                <a:latin typeface="Arial" panose="020B0604020202020204" pitchFamily="34" charset="0"/>
                <a:ea typeface="+mn-ea"/>
                <a:cs typeface="+mn-cs"/>
              </a:rPr>
              <a:t>Giải</a:t>
            </a:r>
            <a:r>
              <a:rPr kumimoji="0" lang="en-US" sz="3600" b="1" i="1" u="sng" strike="noStrike" kern="1200" cap="none" spc="0" normalizeH="0" baseline="0" noProof="0" dirty="0" smtClean="0">
                <a:ln>
                  <a:noFill/>
                </a:ln>
                <a:solidFill>
                  <a:srgbClr val="C00000"/>
                </a:solidFill>
                <a:effectLst/>
                <a:uLnTx/>
                <a:uFillTx/>
                <a:latin typeface="Arial"/>
                <a:ea typeface="+mn-ea"/>
                <a:cs typeface="+mn-cs"/>
              </a:rPr>
              <a:t>:</a:t>
            </a:r>
            <a:endParaRPr kumimoji="0" lang="en-US" sz="3600" b="1" i="1" u="sng" strike="noStrike" kern="1200" cap="none" spc="0" normalizeH="0" baseline="0" noProof="0" dirty="0">
              <a:ln>
                <a:noFill/>
              </a:ln>
              <a:solidFill>
                <a:srgbClr val="C00000"/>
              </a:solidFill>
              <a:effectLst/>
              <a:uLnTx/>
              <a:uFillTx/>
              <a:latin typeface="Arial"/>
              <a:ea typeface="+mn-ea"/>
              <a:cs typeface="+mn-cs"/>
            </a:endParaRPr>
          </a:p>
        </p:txBody>
      </p:sp>
    </p:spTree>
    <p:extLst>
      <p:ext uri="{BB962C8B-B14F-4D97-AF65-F5344CB8AC3E}">
        <p14:creationId xmlns:p14="http://schemas.microsoft.com/office/powerpoint/2010/main" val="36451816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fade">
                                      <p:cBhvr>
                                        <p:cTn id="30" dur="500"/>
                                        <p:tgtEl>
                                          <p:spTgt spid="2">
                                            <p:txEl>
                                              <p:pRg st="3" end="3"/>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2">
                                            <p:txEl>
                                              <p:pRg st="4" end="4"/>
                                            </p:txEl>
                                          </p:spTgt>
                                        </p:tgtEl>
                                        <p:attrNameLst>
                                          <p:attrName>style.visibility</p:attrName>
                                        </p:attrNameLst>
                                      </p:cBhvr>
                                      <p:to>
                                        <p:strVal val="visible"/>
                                      </p:to>
                                    </p:set>
                                    <p:animEffect transition="in" filter="fade">
                                      <p:cBhvr>
                                        <p:cTn id="33" dur="500"/>
                                        <p:tgtEl>
                                          <p:spTgt spid="2">
                                            <p:txEl>
                                              <p:pRg st="4" end="4"/>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2">
                                            <p:txEl>
                                              <p:pRg st="5" end="5"/>
                                            </p:txEl>
                                          </p:spTgt>
                                        </p:tgtEl>
                                        <p:attrNameLst>
                                          <p:attrName>style.visibility</p:attrName>
                                        </p:attrNameLst>
                                      </p:cBhvr>
                                      <p:to>
                                        <p:strVal val="visible"/>
                                      </p:to>
                                    </p:set>
                                    <p:animEffect transition="in" filter="fade">
                                      <p:cBhvr>
                                        <p:cTn id="36" dur="500"/>
                                        <p:tgtEl>
                                          <p:spTgt spid="2">
                                            <p:txEl>
                                              <p:pRg st="5" end="5"/>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2">
                                            <p:txEl>
                                              <p:pRg st="6" end="6"/>
                                            </p:txEl>
                                          </p:spTgt>
                                        </p:tgtEl>
                                        <p:attrNameLst>
                                          <p:attrName>style.visibility</p:attrName>
                                        </p:attrNameLst>
                                      </p:cBhvr>
                                      <p:to>
                                        <p:strVal val="visible"/>
                                      </p:to>
                                    </p:set>
                                    <p:animEffect transition="in" filter="fade">
                                      <p:cBhvr>
                                        <p:cTn id="39" dur="500"/>
                                        <p:tgtEl>
                                          <p:spTgt spid="2">
                                            <p:txEl>
                                              <p:pRg st="6" end="6"/>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2">
                                            <p:txEl>
                                              <p:pRg st="7" end="7"/>
                                            </p:txEl>
                                          </p:spTgt>
                                        </p:tgtEl>
                                        <p:attrNameLst>
                                          <p:attrName>style.visibility</p:attrName>
                                        </p:attrNameLst>
                                      </p:cBhvr>
                                      <p:to>
                                        <p:strVal val="visible"/>
                                      </p:to>
                                    </p:set>
                                    <p:animEffect transition="in" filter="barn(inVertical)">
                                      <p:cBhvr>
                                        <p:cTn id="44"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229"/>
        <p:cNvGrpSpPr/>
        <p:nvPr/>
      </p:nvGrpSpPr>
      <p:grpSpPr>
        <a:xfrm>
          <a:off x="0" y="0"/>
          <a:ext cx="0" cy="0"/>
          <a:chOff x="0" y="0"/>
          <a:chExt cx="0" cy="0"/>
        </a:xfrm>
      </p:grpSpPr>
      <p:sp>
        <p:nvSpPr>
          <p:cNvPr id="2231" name="Google Shape;2231;p39"/>
          <p:cNvSpPr/>
          <p:nvPr/>
        </p:nvSpPr>
        <p:spPr>
          <a:xfrm>
            <a:off x="1117115" y="2476500"/>
            <a:ext cx="16074118" cy="4596522"/>
          </a:xfrm>
          <a:prstGeom prst="rect">
            <a:avLst/>
          </a:prstGeom>
          <a:solidFill>
            <a:schemeClr val="accent3"/>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5" name="Google Shape;2255;p39"/>
          <p:cNvSpPr/>
          <p:nvPr/>
        </p:nvSpPr>
        <p:spPr>
          <a:xfrm>
            <a:off x="476118" y="3205862"/>
            <a:ext cx="354880" cy="431700"/>
          </a:xfrm>
          <a:prstGeom prst="star4">
            <a:avLst>
              <a:gd name="adj" fmla="val 12500"/>
            </a:avLst>
          </a:prstGeom>
          <a:solidFill>
            <a:srgbClr val="FFFF00"/>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2270;p40"/>
          <p:cNvSpPr txBox="1">
            <a:spLocks noGrp="1"/>
          </p:cNvSpPr>
          <p:nvPr>
            <p:ph type="title"/>
          </p:nvPr>
        </p:nvSpPr>
        <p:spPr>
          <a:xfrm>
            <a:off x="6769614" y="721388"/>
            <a:ext cx="4769120" cy="1132489"/>
          </a:xfrm>
          <a:prstGeom prst="rect">
            <a:avLst/>
          </a:prstGeom>
        </p:spPr>
        <p:txBody>
          <a:bodyPr spcFirstLastPara="1" wrap="square" lIns="182850" tIns="182850" rIns="182850" bIns="182850" anchor="ctr" anchorCtr="0">
            <a:noAutofit/>
          </a:bodyPr>
          <a:lstStyle/>
          <a:p>
            <a:pPr lvl="0">
              <a:lnSpc>
                <a:spcPct val="150000"/>
              </a:lnSpc>
              <a:spcAft>
                <a:spcPts val="800"/>
              </a:spcAft>
            </a:pPr>
            <a:r>
              <a:rPr lang="en-US" sz="5500" b="1" kern="1200" dirty="0" smtClean="0">
                <a:solidFill>
                  <a:srgbClr val="C00000"/>
                </a:solidFill>
                <a:latin typeface="Arial" panose="020B0604020202020204" pitchFamily="34" charset="0"/>
                <a:ea typeface="Times New Roman" panose="02020603050405020304" pitchFamily="18" charset="0"/>
                <a:cs typeface="Arial" panose="020B0604020202020204" pitchFamily="34" charset="0"/>
              </a:rPr>
              <a:t>KẾT LUẬN</a:t>
            </a:r>
            <a:endParaRPr sz="5500" b="1" dirty="0">
              <a:solidFill>
                <a:srgbClr val="C00000"/>
              </a:solidFill>
              <a:latin typeface="+mj-lt"/>
            </a:endParaRPr>
          </a:p>
        </p:txBody>
      </p:sp>
      <p:sp>
        <p:nvSpPr>
          <p:cNvPr id="44" name="Google Shape;2254;p39"/>
          <p:cNvSpPr/>
          <p:nvPr/>
        </p:nvSpPr>
        <p:spPr>
          <a:xfrm>
            <a:off x="6532914" y="723900"/>
            <a:ext cx="473400" cy="461400"/>
          </a:xfrm>
          <a:prstGeom prst="star4">
            <a:avLst>
              <a:gd name="adj" fmla="val 12500"/>
            </a:avLst>
          </a:prstGeom>
          <a:solidFill>
            <a:schemeClr val="accent2"/>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2256;p39"/>
          <p:cNvSpPr/>
          <p:nvPr/>
        </p:nvSpPr>
        <p:spPr>
          <a:xfrm>
            <a:off x="783080" y="8762285"/>
            <a:ext cx="567440" cy="552305"/>
          </a:xfrm>
          <a:prstGeom prst="star4">
            <a:avLst>
              <a:gd name="adj" fmla="val 12500"/>
            </a:avLst>
          </a:prstGeom>
          <a:solidFill>
            <a:schemeClr val="lt2"/>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2363;p41"/>
          <p:cNvSpPr/>
          <p:nvPr/>
        </p:nvSpPr>
        <p:spPr>
          <a:xfrm flipH="1">
            <a:off x="960880" y="2742184"/>
            <a:ext cx="676800" cy="651600"/>
          </a:xfrm>
          <a:prstGeom prst="star4">
            <a:avLst>
              <a:gd name="adj" fmla="val 12500"/>
            </a:avLst>
          </a:prstGeom>
          <a:solidFill>
            <a:schemeClr val="dk2"/>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8" name="Google Shape;2364;p41"/>
          <p:cNvGrpSpPr/>
          <p:nvPr/>
        </p:nvGrpSpPr>
        <p:grpSpPr>
          <a:xfrm>
            <a:off x="16551666" y="2819399"/>
            <a:ext cx="1279134" cy="497170"/>
            <a:chOff x="5601427" y="4269892"/>
            <a:chExt cx="869375" cy="325800"/>
          </a:xfrm>
        </p:grpSpPr>
        <p:sp>
          <p:nvSpPr>
            <p:cNvPr id="49" name="Google Shape;2365;p41"/>
            <p:cNvSpPr/>
            <p:nvPr/>
          </p:nvSpPr>
          <p:spPr>
            <a:xfrm flipH="1">
              <a:off x="6132402" y="4269892"/>
              <a:ext cx="338400" cy="325800"/>
            </a:xfrm>
            <a:prstGeom prst="star4">
              <a:avLst>
                <a:gd name="adj" fmla="val 12500"/>
              </a:avLst>
            </a:prstGeom>
            <a:solidFill>
              <a:schemeClr val="accent1"/>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2366;p41"/>
            <p:cNvSpPr/>
            <p:nvPr/>
          </p:nvSpPr>
          <p:spPr>
            <a:xfrm flipH="1">
              <a:off x="5601427" y="4312642"/>
              <a:ext cx="246900" cy="240300"/>
            </a:xfrm>
            <a:prstGeom prst="star4">
              <a:avLst>
                <a:gd name="adj" fmla="val 12500"/>
              </a:avLst>
            </a:prstGeom>
            <a:solidFill>
              <a:schemeClr val="lt1"/>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 name="Rectangle 1"/>
          <p:cNvSpPr/>
          <p:nvPr/>
        </p:nvSpPr>
        <p:spPr>
          <a:xfrm>
            <a:off x="1974653" y="2636460"/>
            <a:ext cx="14240039" cy="4221540"/>
          </a:xfrm>
          <a:prstGeom prst="rect">
            <a:avLst/>
          </a:prstGeom>
        </p:spPr>
        <p:txBody>
          <a:bodyPr wrap="square">
            <a:spAutoFit/>
          </a:bodyPr>
          <a:lstStyle/>
          <a:p>
            <a:pPr marL="685800" lvl="0" indent="-685800" algn="just">
              <a:lnSpc>
                <a:spcPct val="150000"/>
              </a:lnSpc>
              <a:spcAft>
                <a:spcPts val="800"/>
              </a:spcAft>
              <a:buFontTx/>
              <a:buChar char="-"/>
            </a:pPr>
            <a:r>
              <a:rPr lang="vi-VN" sz="4500" b="1" smtClean="0">
                <a:solidFill>
                  <a:srgbClr val="434343"/>
                </a:solidFill>
                <a:ea typeface="Calibri" panose="020F0502020204030204" pitchFamily="34" charset="0"/>
                <a:cs typeface="Times New Roman" panose="02020603050405020304" pitchFamily="18" charset="0"/>
              </a:rPr>
              <a:t>Hình </a:t>
            </a:r>
            <a:r>
              <a:rPr lang="vi-VN" sz="4500" b="1">
                <a:solidFill>
                  <a:srgbClr val="434343"/>
                </a:solidFill>
                <a:ea typeface="Calibri" panose="020F0502020204030204" pitchFamily="34" charset="0"/>
                <a:cs typeface="Times New Roman" panose="02020603050405020304" pitchFamily="18" charset="0"/>
              </a:rPr>
              <a:t>thang có hai góc kề một đáy bằng nhau là hình thang cân</a:t>
            </a:r>
            <a:r>
              <a:rPr lang="vi-VN" sz="4500" b="1" smtClean="0">
                <a:solidFill>
                  <a:srgbClr val="434343"/>
                </a:solidFill>
                <a:ea typeface="Calibri" panose="020F0502020204030204" pitchFamily="34" charset="0"/>
                <a:cs typeface="Times New Roman" panose="02020603050405020304" pitchFamily="18" charset="0"/>
              </a:rPr>
              <a:t>. </a:t>
            </a:r>
            <a:endParaRPr lang="en-US" sz="4500" b="1" smtClean="0">
              <a:solidFill>
                <a:srgbClr val="434343"/>
              </a:solidFill>
              <a:ea typeface="Calibri" panose="020F0502020204030204" pitchFamily="34" charset="0"/>
              <a:cs typeface="Times New Roman" panose="02020603050405020304" pitchFamily="18" charset="0"/>
            </a:endParaRPr>
          </a:p>
          <a:p>
            <a:pPr marL="685800" lvl="0" indent="-685800" algn="just">
              <a:lnSpc>
                <a:spcPct val="150000"/>
              </a:lnSpc>
              <a:spcAft>
                <a:spcPts val="800"/>
              </a:spcAft>
              <a:buFontTx/>
              <a:buChar char="-"/>
            </a:pPr>
            <a:r>
              <a:rPr lang="vi-VN" sz="4500" b="1" smtClean="0">
                <a:solidFill>
                  <a:srgbClr val="434343"/>
                </a:solidFill>
                <a:ea typeface="Calibri" panose="020F0502020204030204" pitchFamily="34" charset="0"/>
                <a:cs typeface="Times New Roman" panose="02020603050405020304" pitchFamily="18" charset="0"/>
              </a:rPr>
              <a:t>Hình </a:t>
            </a:r>
            <a:r>
              <a:rPr lang="vi-VN" sz="4500" b="1">
                <a:solidFill>
                  <a:srgbClr val="434343"/>
                </a:solidFill>
                <a:ea typeface="Calibri" panose="020F0502020204030204" pitchFamily="34" charset="0"/>
                <a:cs typeface="Times New Roman" panose="02020603050405020304" pitchFamily="18" charset="0"/>
              </a:rPr>
              <a:t>thang có hai đường chéo bằng nhau là hình thang cân.</a:t>
            </a:r>
          </a:p>
        </p:txBody>
      </p:sp>
      <p:pic>
        <p:nvPicPr>
          <p:cNvPr id="13"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295861" y="7734300"/>
            <a:ext cx="5863628" cy="2220849"/>
          </a:xfrm>
          <a:prstGeom prst="rect">
            <a:avLst/>
          </a:prstGeom>
        </p:spPr>
      </p:pic>
    </p:spTree>
    <p:extLst>
      <p:ext uri="{BB962C8B-B14F-4D97-AF65-F5344CB8AC3E}">
        <p14:creationId xmlns:p14="http://schemas.microsoft.com/office/powerpoint/2010/main" val="1503944636"/>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231"/>
                                        </p:tgtEl>
                                        <p:attrNameLst>
                                          <p:attrName>style.visibility</p:attrName>
                                        </p:attrNameLst>
                                      </p:cBhvr>
                                      <p:to>
                                        <p:strVal val="visible"/>
                                      </p:to>
                                    </p:set>
                                    <p:animEffect transition="in" filter="fade">
                                      <p:cBhvr>
                                        <p:cTn id="12" dur="500"/>
                                        <p:tgtEl>
                                          <p:spTgt spid="2231"/>
                                        </p:tgtEl>
                                      </p:cBhvr>
                                    </p:animEffect>
                                    <p:anim calcmode="lin" valueType="num">
                                      <p:cBhvr>
                                        <p:cTn id="13" dur="500" fill="hold"/>
                                        <p:tgtEl>
                                          <p:spTgt spid="2231"/>
                                        </p:tgtEl>
                                        <p:attrNameLst>
                                          <p:attrName>ppt_x</p:attrName>
                                        </p:attrNameLst>
                                      </p:cBhvr>
                                      <p:tavLst>
                                        <p:tav tm="0">
                                          <p:val>
                                            <p:strVal val="#ppt_x"/>
                                          </p:val>
                                        </p:tav>
                                        <p:tav tm="100000">
                                          <p:val>
                                            <p:strVal val="#ppt_x"/>
                                          </p:val>
                                        </p:tav>
                                      </p:tavLst>
                                    </p:anim>
                                    <p:anim calcmode="lin" valueType="num">
                                      <p:cBhvr>
                                        <p:cTn id="14" dur="500" fill="hold"/>
                                        <p:tgtEl>
                                          <p:spTgt spid="22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1" grpId="0" animBg="1"/>
      <p:bldP spid="43" grpId="0" animBg="1"/>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accent4"/>
        </a:solidFill>
        <a:effectLst/>
      </p:bgPr>
    </p:bg>
    <p:spTree>
      <p:nvGrpSpPr>
        <p:cNvPr id="1" name="Shape 2106"/>
        <p:cNvGrpSpPr/>
        <p:nvPr/>
      </p:nvGrpSpPr>
      <p:grpSpPr>
        <a:xfrm>
          <a:off x="0" y="0"/>
          <a:ext cx="0" cy="0"/>
          <a:chOff x="0" y="0"/>
          <a:chExt cx="0" cy="0"/>
        </a:xfrm>
      </p:grpSpPr>
      <p:sp>
        <p:nvSpPr>
          <p:cNvPr id="23" name="Google Shape;2255;p39"/>
          <p:cNvSpPr/>
          <p:nvPr/>
        </p:nvSpPr>
        <p:spPr>
          <a:xfrm>
            <a:off x="17212416" y="152106"/>
            <a:ext cx="676800" cy="662400"/>
          </a:xfrm>
          <a:prstGeom prst="star4">
            <a:avLst>
              <a:gd name="adj" fmla="val 12500"/>
            </a:avLst>
          </a:prstGeom>
          <a:solidFill>
            <a:schemeClr val="accent1"/>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Rectangle 31"/>
          <p:cNvSpPr/>
          <p:nvPr/>
        </p:nvSpPr>
        <p:spPr>
          <a:xfrm>
            <a:off x="14330362" y="6309327"/>
            <a:ext cx="1057276" cy="414950"/>
          </a:xfrm>
          <a:prstGeom prst="rect">
            <a:avLst/>
          </a:prstGeom>
          <a:solidFill>
            <a:schemeClr val="accent4"/>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a:ln>
                <a:noFill/>
              </a:ln>
              <a:solidFill>
                <a:srgbClr val="434343"/>
              </a:solidFill>
              <a:effectLst/>
              <a:uLnTx/>
              <a:uFillTx/>
              <a:latin typeface="Arial"/>
              <a:ea typeface="+mn-ea"/>
              <a:cs typeface="+mn-cs"/>
              <a:sym typeface="Arial"/>
            </a:endParaRPr>
          </a:p>
        </p:txBody>
      </p:sp>
      <p:pic>
        <p:nvPicPr>
          <p:cNvPr id="8" name="Picture 7"/>
          <p:cNvPicPr>
            <a:picLocks noChangeAspect="1"/>
          </p:cNvPicPr>
          <p:nvPr/>
        </p:nvPicPr>
        <p:blipFill>
          <a:blip r:embed="rId3"/>
          <a:stretch>
            <a:fillRect/>
          </a:stretch>
        </p:blipFill>
        <p:spPr>
          <a:xfrm>
            <a:off x="381000" y="8572501"/>
            <a:ext cx="1102473" cy="1447800"/>
          </a:xfrm>
          <a:prstGeom prst="rect">
            <a:avLst/>
          </a:prstGeom>
        </p:spPr>
      </p:pic>
      <p:sp>
        <p:nvSpPr>
          <p:cNvPr id="10" name="Rectangle 9"/>
          <p:cNvSpPr/>
          <p:nvPr/>
        </p:nvSpPr>
        <p:spPr>
          <a:xfrm>
            <a:off x="1066800" y="266700"/>
            <a:ext cx="13108389" cy="820674"/>
          </a:xfrm>
          <a:prstGeom prst="rect">
            <a:avLst/>
          </a:prstGeom>
        </p:spPr>
        <p:txBody>
          <a:bodyPr wrap="square">
            <a:spAutoFit/>
          </a:bodyPr>
          <a:lstStyle/>
          <a:p>
            <a:pPr algn="just">
              <a:lnSpc>
                <a:spcPct val="150000"/>
              </a:lnSpc>
            </a:pPr>
            <a:r>
              <a:rPr lang="nl-NL" sz="3600" b="1" dirty="0" smtClean="0">
                <a:solidFill>
                  <a:prstClr val="black"/>
                </a:solidFill>
                <a:ea typeface="Times New Roman" panose="02020603050405020304" pitchFamily="18" charset="0"/>
                <a:cs typeface="Arial" panose="020B0604020202020204" pitchFamily="34" charset="0"/>
                <a:sym typeface="Merriweather"/>
              </a:rPr>
              <a:t>Ví </a:t>
            </a:r>
            <a:r>
              <a:rPr lang="nl-NL" sz="3600" b="1" smtClean="0">
                <a:solidFill>
                  <a:prstClr val="black"/>
                </a:solidFill>
                <a:ea typeface="Times New Roman" panose="02020603050405020304" pitchFamily="18" charset="0"/>
                <a:cs typeface="Arial" panose="020B0604020202020204" pitchFamily="34" charset="0"/>
                <a:sym typeface="Merriweather"/>
              </a:rPr>
              <a:t>dụ </a:t>
            </a:r>
            <a:r>
              <a:rPr lang="en-US" sz="3600" b="1" smtClean="0">
                <a:solidFill>
                  <a:prstClr val="black"/>
                </a:solidFill>
                <a:ea typeface="Times New Roman" panose="02020603050405020304" pitchFamily="18" charset="0"/>
                <a:cs typeface="Arial" panose="020B0604020202020204" pitchFamily="34" charset="0"/>
                <a:sym typeface="Merriweather"/>
              </a:rPr>
              <a:t>3</a:t>
            </a:r>
            <a:r>
              <a:rPr lang="nl-NL" sz="3600" b="1" smtClean="0">
                <a:solidFill>
                  <a:prstClr val="black"/>
                </a:solidFill>
                <a:ea typeface="Times New Roman" panose="02020603050405020304" pitchFamily="18" charset="0"/>
                <a:cs typeface="Arial" panose="020B0604020202020204" pitchFamily="34" charset="0"/>
                <a:sym typeface="Merriweather"/>
              </a:rPr>
              <a:t>: </a:t>
            </a:r>
            <a:r>
              <a:rPr lang="en-US" sz="3600" smtClean="0">
                <a:solidFill>
                  <a:schemeClr val="bg1">
                    <a:lumMod val="10000"/>
                  </a:schemeClr>
                </a:solidFill>
                <a:ea typeface="Calibri" panose="020F0502020204030204" pitchFamily="34" charset="0"/>
                <a:cs typeface="Times New Roman" panose="02020603050405020304" pitchFamily="18" charset="0"/>
              </a:rPr>
              <a:t>Tìm hình thang cân trong các hình thang sau:</a:t>
            </a:r>
            <a:endParaRPr lang="en-US" sz="3600" dirty="0">
              <a:solidFill>
                <a:schemeClr val="bg1">
                  <a:lumMod val="10000"/>
                </a:schemeClr>
              </a:solidFill>
              <a:effectLst/>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276600" y="1361936"/>
            <a:ext cx="12623652" cy="3476764"/>
          </a:xfrm>
          <a:prstGeom prst="rect">
            <a:avLst/>
          </a:prstGeom>
        </p:spPr>
      </p:pic>
      <p:sp>
        <p:nvSpPr>
          <p:cNvPr id="13" name="Rectangle 12"/>
          <p:cNvSpPr/>
          <p:nvPr/>
        </p:nvSpPr>
        <p:spPr>
          <a:xfrm>
            <a:off x="1066800" y="5030569"/>
            <a:ext cx="1210588"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1" u="sng" strike="noStrike" kern="1200" cap="none" spc="0" normalizeH="0" baseline="0" noProof="0" dirty="0" smtClean="0">
                <a:ln>
                  <a:noFill/>
                </a:ln>
                <a:solidFill>
                  <a:srgbClr val="C00000"/>
                </a:solidFill>
                <a:effectLst/>
                <a:uLnTx/>
                <a:uFillTx/>
                <a:latin typeface="Arial" panose="020B0604020202020204" pitchFamily="34" charset="0"/>
                <a:ea typeface="+mn-ea"/>
                <a:cs typeface="+mn-cs"/>
              </a:rPr>
              <a:t>Giải</a:t>
            </a:r>
            <a:r>
              <a:rPr kumimoji="0" lang="en-US" sz="3600" b="1" i="1" u="sng" strike="noStrike" kern="1200" cap="none" spc="0" normalizeH="0" baseline="0" noProof="0" dirty="0" smtClean="0">
                <a:ln>
                  <a:noFill/>
                </a:ln>
                <a:solidFill>
                  <a:srgbClr val="C00000"/>
                </a:solidFill>
                <a:effectLst/>
                <a:uLnTx/>
                <a:uFillTx/>
                <a:latin typeface="Arial"/>
                <a:ea typeface="+mn-ea"/>
                <a:cs typeface="+mn-cs"/>
              </a:rPr>
              <a:t>:</a:t>
            </a:r>
            <a:endParaRPr kumimoji="0" lang="en-US" sz="3600" b="1" i="1" u="sng" strike="noStrike" kern="1200" cap="none" spc="0" normalizeH="0" baseline="0" noProof="0" dirty="0">
              <a:ln>
                <a:noFill/>
              </a:ln>
              <a:solidFill>
                <a:srgbClr val="C00000"/>
              </a:solidFill>
              <a:effectLst/>
              <a:uLnTx/>
              <a:uFillTx/>
              <a:latin typeface="Arial"/>
              <a:ea typeface="+mn-ea"/>
              <a:cs typeface="+mn-cs"/>
            </a:endParaRPr>
          </a:p>
        </p:txBody>
      </p:sp>
      <p:sp>
        <p:nvSpPr>
          <p:cNvPr id="4" name="Rectangle 3"/>
          <p:cNvSpPr/>
          <p:nvPr/>
        </p:nvSpPr>
        <p:spPr>
          <a:xfrm>
            <a:off x="2743200" y="4916402"/>
            <a:ext cx="14630400" cy="5206554"/>
          </a:xfrm>
          <a:prstGeom prst="rect">
            <a:avLst/>
          </a:prstGeom>
        </p:spPr>
        <p:txBody>
          <a:bodyPr wrap="square">
            <a:spAutoFit/>
          </a:bodyPr>
          <a:lstStyle/>
          <a:p>
            <a:pPr algn="just">
              <a:lnSpc>
                <a:spcPct val="150000"/>
              </a:lnSpc>
              <a:spcAft>
                <a:spcPts val="500"/>
              </a:spcAft>
            </a:pPr>
            <a:r>
              <a:rPr lang="vi-VN" sz="3600">
                <a:solidFill>
                  <a:srgbClr val="262600"/>
                </a:solidFill>
              </a:rPr>
              <a:t>Hình thang MNPQ (PQ // MN) trong Hình 11a có hai góc kề một đáy bằng nhau nên là hình thang cân.</a:t>
            </a:r>
            <a:endParaRPr lang="vi-VN" sz="3600"/>
          </a:p>
          <a:p>
            <a:pPr algn="just">
              <a:lnSpc>
                <a:spcPct val="150000"/>
              </a:lnSpc>
              <a:spcAft>
                <a:spcPts val="500"/>
              </a:spcAft>
            </a:pPr>
            <a:r>
              <a:rPr lang="vi-VN" sz="3600">
                <a:solidFill>
                  <a:srgbClr val="262700"/>
                </a:solidFill>
              </a:rPr>
              <a:t>Hình thang EFGH (EF // HG) trong Hình 11b có hai đường chéo EG và FH bằng nhau nên là hình thang cân.</a:t>
            </a:r>
            <a:endParaRPr lang="vi-VN" sz="3600"/>
          </a:p>
          <a:p>
            <a:pPr algn="just">
              <a:lnSpc>
                <a:spcPct val="150000"/>
              </a:lnSpc>
              <a:spcAft>
                <a:spcPts val="500"/>
              </a:spcAft>
            </a:pPr>
            <a:r>
              <a:rPr lang="vi-VN" sz="3600">
                <a:solidFill>
                  <a:srgbClr val="252600"/>
                </a:solidFill>
              </a:rPr>
              <a:t>Hình thang ABCD trong Hình 11c có hai đường chéo AC và BD không bằng nhau nên không là hình thang cân</a:t>
            </a:r>
            <a:r>
              <a:rPr lang="vi-VN" sz="3600" smtClean="0">
                <a:solidFill>
                  <a:srgbClr val="252600"/>
                </a:solidFill>
              </a:rPr>
              <a:t>.</a:t>
            </a:r>
            <a:endParaRPr lang="vi-VN" sz="3600"/>
          </a:p>
        </p:txBody>
      </p:sp>
    </p:spTree>
    <p:extLst>
      <p:ext uri="{BB962C8B-B14F-4D97-AF65-F5344CB8AC3E}">
        <p14:creationId xmlns:p14="http://schemas.microsoft.com/office/powerpoint/2010/main" val="2337309998"/>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fade">
                                      <p:cBhvr>
                                        <p:cTn id="24" dur="500"/>
                                        <p:tgtEl>
                                          <p:spTgt spid="4">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9" dur="500"/>
                                        <p:tgtEl>
                                          <p:spTgt spid="4">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4">
                                            <p:txEl>
                                              <p:pRg st="2" end="2"/>
                                            </p:txEl>
                                          </p:spTgt>
                                        </p:tgtEl>
                                        <p:attrNameLst>
                                          <p:attrName>style.visibility</p:attrName>
                                        </p:attrNameLst>
                                      </p:cBhvr>
                                      <p:to>
                                        <p:strVal val="visible"/>
                                      </p:to>
                                    </p:set>
                                    <p:animEffect transition="in" filter="wipe(left)">
                                      <p:cBhvr>
                                        <p:cTn id="34"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123"/>
        <p:cNvGrpSpPr/>
        <p:nvPr/>
      </p:nvGrpSpPr>
      <p:grpSpPr>
        <a:xfrm>
          <a:off x="0" y="0"/>
          <a:ext cx="0" cy="0"/>
          <a:chOff x="0" y="0"/>
          <a:chExt cx="0" cy="0"/>
        </a:xfrm>
      </p:grpSpPr>
      <p:sp>
        <p:nvSpPr>
          <p:cNvPr id="2140" name="Google Shape;2140;p35"/>
          <p:cNvSpPr/>
          <p:nvPr/>
        </p:nvSpPr>
        <p:spPr>
          <a:xfrm flipH="1">
            <a:off x="17166942" y="714222"/>
            <a:ext cx="859800" cy="836400"/>
          </a:xfrm>
          <a:prstGeom prst="star4">
            <a:avLst>
              <a:gd name="adj" fmla="val 12500"/>
            </a:avLst>
          </a:prstGeom>
          <a:solidFill>
            <a:schemeClr val="lt1"/>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 name="Rectangle 2"/>
          <p:cNvSpPr/>
          <p:nvPr/>
        </p:nvSpPr>
        <p:spPr>
          <a:xfrm>
            <a:off x="230522" y="230523"/>
            <a:ext cx="17796220" cy="9804826"/>
          </a:xfrm>
          <a:prstGeom prst="rect">
            <a:avLst/>
          </a:prstGeom>
          <a:solidFill>
            <a:schemeClr val="accent5"/>
          </a:solidFill>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434343"/>
              </a:solidFill>
              <a:effectLst/>
              <a:uLnTx/>
              <a:uFillTx/>
              <a:latin typeface="Arial"/>
              <a:ea typeface="+mn-ea"/>
              <a:cs typeface="+mn-cs"/>
              <a:sym typeface="Arial"/>
            </a:endParaRPr>
          </a:p>
        </p:txBody>
      </p:sp>
      <p:sp>
        <p:nvSpPr>
          <p:cNvPr id="17" name="Google Shape;2186;p36"/>
          <p:cNvSpPr/>
          <p:nvPr/>
        </p:nvSpPr>
        <p:spPr>
          <a:xfrm>
            <a:off x="16914349" y="393193"/>
            <a:ext cx="867922" cy="835978"/>
          </a:xfrm>
          <a:prstGeom prst="star4">
            <a:avLst>
              <a:gd name="adj" fmla="val 12500"/>
            </a:avLst>
          </a:prstGeom>
          <a:solidFill>
            <a:schemeClr val="accent1"/>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19" name="Picture 9"/>
          <p:cNvPicPr>
            <a:picLocks noChangeAspect="1"/>
          </p:cNvPicPr>
          <p:nvPr/>
        </p:nvPicPr>
        <p:blipFill>
          <a:blip r:embed="rId3" cstate="print">
            <a:alphaModFix amt="50000"/>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6907069" flipH="1">
            <a:off x="16815277" y="8805704"/>
            <a:ext cx="1433585" cy="1421041"/>
          </a:xfrm>
          <a:prstGeom prst="rect">
            <a:avLst/>
          </a:prstGeom>
        </p:spPr>
      </p:pic>
      <p:sp>
        <p:nvSpPr>
          <p:cNvPr id="12" name="TextBox 11"/>
          <p:cNvSpPr txBox="1"/>
          <p:nvPr/>
        </p:nvSpPr>
        <p:spPr>
          <a:xfrm>
            <a:off x="6463978" y="398881"/>
            <a:ext cx="5329308" cy="938719"/>
          </a:xfrm>
          <a:prstGeom prst="rect">
            <a:avLst/>
          </a:prstGeom>
          <a:noFill/>
        </p:spPr>
        <p:txBody>
          <a:bodyPr wrap="square" rtlCol="0">
            <a:spAutoFit/>
          </a:bodyPr>
          <a:lstStyle/>
          <a:p>
            <a:pPr algn="ctr"/>
            <a:r>
              <a:rPr lang="en-US" sz="5500" b="1" dirty="0" smtClean="0">
                <a:solidFill>
                  <a:srgbClr val="005A9E"/>
                </a:solidFill>
                <a:cs typeface="Arial" panose="020B0604020202020204" pitchFamily="34" charset="0"/>
              </a:rPr>
              <a:t>Thực </a:t>
            </a:r>
            <a:r>
              <a:rPr lang="en-US" sz="5500" b="1" smtClean="0">
                <a:solidFill>
                  <a:srgbClr val="005A9E"/>
                </a:solidFill>
                <a:cs typeface="Arial" panose="020B0604020202020204" pitchFamily="34" charset="0"/>
              </a:rPr>
              <a:t>hành 3</a:t>
            </a:r>
            <a:endParaRPr lang="en-US" sz="5500" b="1" dirty="0">
              <a:solidFill>
                <a:srgbClr val="005A9E"/>
              </a:solidFill>
              <a:cs typeface="Arial" panose="020B0604020202020204" pitchFamily="34" charset="0"/>
            </a:endParaRPr>
          </a:p>
        </p:txBody>
      </p:sp>
      <p:sp>
        <p:nvSpPr>
          <p:cNvPr id="2" name="Rectangle 1"/>
          <p:cNvSpPr/>
          <p:nvPr/>
        </p:nvSpPr>
        <p:spPr>
          <a:xfrm>
            <a:off x="816836" y="1337600"/>
            <a:ext cx="16623592" cy="1846659"/>
          </a:xfrm>
          <a:prstGeom prst="rect">
            <a:avLst/>
          </a:prstGeom>
        </p:spPr>
        <p:txBody>
          <a:bodyPr wrap="square">
            <a:spAutoFit/>
          </a:bodyPr>
          <a:lstStyle/>
          <a:p>
            <a:pPr algn="just">
              <a:lnSpc>
                <a:spcPct val="150000"/>
              </a:lnSpc>
            </a:pPr>
            <a:r>
              <a:rPr lang="vi-VN" sz="3800">
                <a:solidFill>
                  <a:srgbClr val="000000"/>
                </a:solidFill>
              </a:rPr>
              <a:t>Sử dụng thước đo góc và thước đo độ dài để tìm hình thang cân trong các tứ giác ở Hình 12.</a:t>
            </a:r>
            <a:endParaRPr lang="en-US" sz="3800"/>
          </a:p>
        </p:txBody>
      </p:sp>
      <p:pic>
        <p:nvPicPr>
          <p:cNvPr id="6" name="Picture 5"/>
          <p:cNvPicPr>
            <a:picLocks noChangeAspect="1"/>
          </p:cNvPicPr>
          <p:nvPr/>
        </p:nvPicPr>
        <p:blipFill>
          <a:blip r:embed="rId14"/>
          <a:stretch>
            <a:fillRect/>
          </a:stretch>
        </p:blipFill>
        <p:spPr>
          <a:xfrm>
            <a:off x="457200" y="3771899"/>
            <a:ext cx="7758323" cy="5105401"/>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8523337" y="4278718"/>
                <a:ext cx="9258933" cy="5131982"/>
              </a:xfrm>
              <a:prstGeom prst="rect">
                <a:avLst/>
              </a:prstGeom>
            </p:spPr>
            <p:txBody>
              <a:bodyPr wrap="square">
                <a:spAutoFit/>
              </a:bodyPr>
              <a:lstStyle/>
              <a:p>
                <a:pPr marL="571500" indent="-571500" algn="just">
                  <a:lnSpc>
                    <a:spcPct val="150000"/>
                  </a:lnSpc>
                  <a:spcBef>
                    <a:spcPts val="600"/>
                  </a:spcBef>
                  <a:spcAft>
                    <a:spcPts val="600"/>
                  </a:spcAft>
                  <a:buFont typeface="Wingdings" panose="05000000000000000000" pitchFamily="2" charset="2"/>
                  <a:buChar char="§"/>
                </a:pPr>
                <a:r>
                  <a:rPr lang="en-US" sz="3600" smtClean="0">
                    <a:effectLst/>
                    <a:ea typeface="Arial" panose="020B0604020202020204" pitchFamily="34" charset="0"/>
                    <a:cs typeface="Times New Roman" panose="02020603050405020304" pitchFamily="18" charset="0"/>
                  </a:rPr>
                  <a:t>Hình </a:t>
                </a:r>
                <a:r>
                  <a:rPr lang="en-US" sz="3600">
                    <a:effectLst/>
                    <a:ea typeface="Arial" panose="020B0604020202020204" pitchFamily="34" charset="0"/>
                    <a:cs typeface="Times New Roman" panose="02020603050405020304" pitchFamily="18" charset="0"/>
                  </a:rPr>
                  <a:t>12a) có AB // DC nên tứ giác ABCD là hình thang, ta đo được </a:t>
                </a:r>
                <a14:m>
                  <m:oMath xmlns:m="http://schemas.openxmlformats.org/officeDocument/2006/math">
                    <m:acc>
                      <m:accPr>
                        <m:chr m:val="̂"/>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3600" i="1">
                            <a:effectLst/>
                            <a:latin typeface="Cambria Math" panose="02040503050406030204" pitchFamily="18" charset="0"/>
                            <a:ea typeface="Arial" panose="020B0604020202020204" pitchFamily="34" charset="0"/>
                            <a:cs typeface="Times New Roman" panose="02020603050405020304" pitchFamily="18" charset="0"/>
                          </a:rPr>
                          <m:t>𝐴𝐷𝐶</m:t>
                        </m:r>
                      </m:e>
                    </m:acc>
                    <m:r>
                      <a:rPr lang="en-US" sz="36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3600" i="1">
                            <a:effectLst/>
                            <a:latin typeface="Cambria Math" panose="02040503050406030204" pitchFamily="18" charset="0"/>
                            <a:ea typeface="Arial" panose="020B0604020202020204" pitchFamily="34" charset="0"/>
                            <a:cs typeface="Times New Roman" panose="02020603050405020304" pitchFamily="18" charset="0"/>
                          </a:rPr>
                          <m:t>𝐵𝐶𝐷</m:t>
                        </m:r>
                      </m:e>
                    </m:acc>
                  </m:oMath>
                </a14:m>
                <a:r>
                  <a:rPr lang="en-US" sz="3600" smtClean="0">
                    <a:effectLst/>
                    <a:ea typeface="Arial" panose="020B0604020202020204" pitchFamily="34" charset="0"/>
                    <a:cs typeface="Times New Roman" panose="02020603050405020304" pitchFamily="18" charset="0"/>
                  </a:rPr>
                  <a:t> nên </a:t>
                </a:r>
                <a:r>
                  <a:rPr lang="en-US" sz="3600">
                    <a:effectLst/>
                    <a:ea typeface="Arial" panose="020B0604020202020204" pitchFamily="34" charset="0"/>
                    <a:cs typeface="Times New Roman" panose="02020603050405020304" pitchFamily="18" charset="0"/>
                  </a:rPr>
                  <a:t>hình thang ABCD là hình thang </a:t>
                </a:r>
                <a:r>
                  <a:rPr lang="en-US" sz="3600" smtClean="0">
                    <a:effectLst/>
                    <a:ea typeface="Arial" panose="020B0604020202020204" pitchFamily="34" charset="0"/>
                    <a:cs typeface="Times New Roman" panose="02020603050405020304" pitchFamily="18" charset="0"/>
                  </a:rPr>
                  <a:t>cân.</a:t>
                </a:r>
              </a:p>
              <a:p>
                <a:pPr marL="571500" indent="-571500" algn="just">
                  <a:lnSpc>
                    <a:spcPct val="150000"/>
                  </a:lnSpc>
                  <a:spcBef>
                    <a:spcPts val="600"/>
                  </a:spcBef>
                  <a:spcAft>
                    <a:spcPts val="600"/>
                  </a:spcAft>
                  <a:buFont typeface="Wingdings" panose="05000000000000000000" pitchFamily="2" charset="2"/>
                  <a:buChar char="§"/>
                </a:pPr>
                <a:r>
                  <a:rPr lang="en-US" sz="3600" smtClean="0">
                    <a:effectLst/>
                    <a:ea typeface="Arial" panose="020B0604020202020204" pitchFamily="34" charset="0"/>
                    <a:cs typeface="Times New Roman" panose="02020603050405020304" pitchFamily="18" charset="0"/>
                  </a:rPr>
                  <a:t>Hình </a:t>
                </a:r>
                <a:r>
                  <a:rPr lang="en-US" sz="3600">
                    <a:effectLst/>
                    <a:ea typeface="Arial" panose="020B0604020202020204" pitchFamily="34" charset="0"/>
                    <a:cs typeface="Times New Roman" panose="02020603050405020304" pitchFamily="18" charset="0"/>
                  </a:rPr>
                  <a:t>12b) có ST // VU nên tứ giác STUV là hình thang, ta đo được </a:t>
                </a:r>
                <a:r>
                  <a:rPr lang="en-US" sz="3600" smtClean="0">
                    <a:effectLst/>
                    <a:ea typeface="Arial" panose="020B0604020202020204" pitchFamily="34" charset="0"/>
                    <a:cs typeface="Times New Roman" panose="02020603050405020304" pitchFamily="18" charset="0"/>
                  </a:rPr>
                  <a:t>nên </a:t>
                </a:r>
                <a:r>
                  <a:rPr lang="en-US" sz="3600">
                    <a:effectLst/>
                    <a:ea typeface="Arial" panose="020B0604020202020204" pitchFamily="34" charset="0"/>
                    <a:cs typeface="Times New Roman" panose="02020603050405020304" pitchFamily="18" charset="0"/>
                  </a:rPr>
                  <a:t>hình thang STUV không phải là hình thang cân</a:t>
                </a:r>
                <a:r>
                  <a:rPr lang="en-US" sz="3600" smtClean="0">
                    <a:effectLst/>
                    <a:ea typeface="Arial" panose="020B0604020202020204" pitchFamily="34" charset="0"/>
                    <a:cs typeface="Times New Roman" panose="02020603050405020304" pitchFamily="18" charset="0"/>
                  </a:rPr>
                  <a:t>.</a:t>
                </a:r>
                <a:endParaRPr lang="en-US" sz="3600">
                  <a:effectLst/>
                  <a:ea typeface="Arial" panose="020B060402020202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8523337" y="4278718"/>
                <a:ext cx="9258933" cy="5131982"/>
              </a:xfrm>
              <a:prstGeom prst="rect">
                <a:avLst/>
              </a:prstGeom>
              <a:blipFill>
                <a:blip r:embed="rId15"/>
                <a:stretch>
                  <a:fillRect l="-1777" r="-2041" b="-4038"/>
                </a:stretch>
              </a:blipFill>
            </p:spPr>
            <p:txBody>
              <a:bodyPr/>
              <a:lstStyle/>
              <a:p>
                <a:r>
                  <a:rPr lang="en-US">
                    <a:noFill/>
                  </a:rPr>
                  <a:t> </a:t>
                </a:r>
              </a:p>
            </p:txBody>
          </p:sp>
        </mc:Fallback>
      </mc:AlternateContent>
      <p:sp>
        <p:nvSpPr>
          <p:cNvPr id="14" name="Rectangle 13"/>
          <p:cNvSpPr/>
          <p:nvPr/>
        </p:nvSpPr>
        <p:spPr>
          <a:xfrm>
            <a:off x="8523338" y="3390900"/>
            <a:ext cx="1210588"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1" u="sng" strike="noStrike" kern="1200" cap="none" spc="0" normalizeH="0" baseline="0" noProof="0" dirty="0" smtClean="0">
                <a:ln>
                  <a:noFill/>
                </a:ln>
                <a:solidFill>
                  <a:srgbClr val="C00000"/>
                </a:solidFill>
                <a:effectLst/>
                <a:uLnTx/>
                <a:uFillTx/>
                <a:latin typeface="Arial" panose="020B0604020202020204" pitchFamily="34" charset="0"/>
                <a:ea typeface="+mn-ea"/>
                <a:cs typeface="+mn-cs"/>
              </a:rPr>
              <a:t>Giải</a:t>
            </a:r>
            <a:r>
              <a:rPr kumimoji="0" lang="en-US" sz="3600" b="1" i="1" u="sng" strike="noStrike" kern="1200" cap="none" spc="0" normalizeH="0" baseline="0" noProof="0" dirty="0" smtClean="0">
                <a:ln>
                  <a:noFill/>
                </a:ln>
                <a:solidFill>
                  <a:srgbClr val="C00000"/>
                </a:solidFill>
                <a:effectLst/>
                <a:uLnTx/>
                <a:uFillTx/>
                <a:latin typeface="Arial"/>
                <a:ea typeface="+mn-ea"/>
                <a:cs typeface="+mn-cs"/>
              </a:rPr>
              <a:t>:</a:t>
            </a:r>
            <a:endParaRPr kumimoji="0" lang="en-US" sz="3600" b="1" i="1" u="sng" strike="noStrike" kern="1200" cap="none" spc="0" normalizeH="0" baseline="0" noProof="0" dirty="0">
              <a:ln>
                <a:noFill/>
              </a:ln>
              <a:solidFill>
                <a:srgbClr val="C00000"/>
              </a:solidFill>
              <a:effectLst/>
              <a:uLnTx/>
              <a:uFillTx/>
              <a:latin typeface="Arial"/>
              <a:ea typeface="+mn-ea"/>
              <a:cs typeface="+mn-cs"/>
            </a:endParaRPr>
          </a:p>
        </p:txBody>
      </p:sp>
    </p:spTree>
    <p:extLst>
      <p:ext uri="{BB962C8B-B14F-4D97-AF65-F5344CB8AC3E}">
        <p14:creationId xmlns:p14="http://schemas.microsoft.com/office/powerpoint/2010/main" val="829397863"/>
      </p:ext>
    </p:extLst>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left)">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Effect transition="in" filter="randombar(horizontal)">
                                      <p:cBhvr>
                                        <p:cTn id="29" dur="500"/>
                                        <p:tgtEl>
                                          <p:spTgt spid="7">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2" presetClass="entr" presetSubtype="4" fill="hold" nodeType="clickEffect">
                                  <p:stCondLst>
                                    <p:cond delay="0"/>
                                  </p:stCondLst>
                                  <p:childTnLst>
                                    <p:set>
                                      <p:cBhvr>
                                        <p:cTn id="33" dur="1" fill="hold">
                                          <p:stCondLst>
                                            <p:cond delay="0"/>
                                          </p:stCondLst>
                                        </p:cTn>
                                        <p:tgtEl>
                                          <p:spTgt spid="7">
                                            <p:txEl>
                                              <p:pRg st="1" end="1"/>
                                            </p:txEl>
                                          </p:spTgt>
                                        </p:tgtEl>
                                        <p:attrNameLst>
                                          <p:attrName>style.visibility</p:attrName>
                                        </p:attrNameLst>
                                      </p:cBhvr>
                                      <p:to>
                                        <p:strVal val="visible"/>
                                      </p:to>
                                    </p:set>
                                    <p:anim calcmode="lin" valueType="num">
                                      <p:cBhvr additive="base">
                                        <p:cTn id="34" dur="500"/>
                                        <p:tgtEl>
                                          <p:spTgt spid="7">
                                            <p:txEl>
                                              <p:pRg st="1" end="1"/>
                                            </p:txEl>
                                          </p:spTgt>
                                        </p:tgtEl>
                                        <p:attrNameLst>
                                          <p:attrName>ppt_y</p:attrName>
                                        </p:attrNameLst>
                                      </p:cBhvr>
                                      <p:tavLst>
                                        <p:tav tm="0">
                                          <p:val>
                                            <p:strVal val="#ppt_y+#ppt_h*1.125000"/>
                                          </p:val>
                                        </p:tav>
                                        <p:tav tm="100000">
                                          <p:val>
                                            <p:strVal val="#ppt_y"/>
                                          </p:val>
                                        </p:tav>
                                      </p:tavLst>
                                    </p:anim>
                                    <p:animEffect transition="in" filter="wipe(up)">
                                      <p:cBhvr>
                                        <p:cTn id="35"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P spid="1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123"/>
        <p:cNvGrpSpPr/>
        <p:nvPr/>
      </p:nvGrpSpPr>
      <p:grpSpPr>
        <a:xfrm>
          <a:off x="0" y="0"/>
          <a:ext cx="0" cy="0"/>
          <a:chOff x="0" y="0"/>
          <a:chExt cx="0" cy="0"/>
        </a:xfrm>
      </p:grpSpPr>
      <p:sp>
        <p:nvSpPr>
          <p:cNvPr id="2140" name="Google Shape;2140;p35"/>
          <p:cNvSpPr/>
          <p:nvPr/>
        </p:nvSpPr>
        <p:spPr>
          <a:xfrm flipH="1">
            <a:off x="17166942" y="714222"/>
            <a:ext cx="859800" cy="836400"/>
          </a:xfrm>
          <a:prstGeom prst="star4">
            <a:avLst>
              <a:gd name="adj" fmla="val 12500"/>
            </a:avLst>
          </a:prstGeom>
          <a:solidFill>
            <a:schemeClr val="lt1"/>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 name="Rectangle 2"/>
          <p:cNvSpPr/>
          <p:nvPr/>
        </p:nvSpPr>
        <p:spPr>
          <a:xfrm>
            <a:off x="230522" y="230523"/>
            <a:ext cx="17796220" cy="9804826"/>
          </a:xfrm>
          <a:prstGeom prst="rect">
            <a:avLst/>
          </a:prstGeom>
          <a:solidFill>
            <a:schemeClr val="accent5"/>
          </a:solidFill>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434343"/>
              </a:solidFill>
              <a:effectLst/>
              <a:uLnTx/>
              <a:uFillTx/>
              <a:latin typeface="Arial"/>
              <a:ea typeface="+mn-ea"/>
              <a:cs typeface="+mn-cs"/>
              <a:sym typeface="Arial"/>
            </a:endParaRPr>
          </a:p>
        </p:txBody>
      </p:sp>
      <p:sp>
        <p:nvSpPr>
          <p:cNvPr id="17" name="Google Shape;2186;p36"/>
          <p:cNvSpPr/>
          <p:nvPr/>
        </p:nvSpPr>
        <p:spPr>
          <a:xfrm>
            <a:off x="16914349" y="393193"/>
            <a:ext cx="867922" cy="835978"/>
          </a:xfrm>
          <a:prstGeom prst="star4">
            <a:avLst>
              <a:gd name="adj" fmla="val 12500"/>
            </a:avLst>
          </a:prstGeom>
          <a:solidFill>
            <a:schemeClr val="accent1"/>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19" name="Picture 9"/>
          <p:cNvPicPr>
            <a:picLocks noChangeAspect="1"/>
          </p:cNvPicPr>
          <p:nvPr/>
        </p:nvPicPr>
        <p:blipFill>
          <a:blip r:embed="rId3" cstate="print">
            <a:alphaModFix amt="50000"/>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6907069" flipH="1">
            <a:off x="16815277" y="8805704"/>
            <a:ext cx="1433585" cy="1421041"/>
          </a:xfrm>
          <a:prstGeom prst="rect">
            <a:avLst/>
          </a:prstGeom>
        </p:spPr>
      </p:pic>
      <p:sp>
        <p:nvSpPr>
          <p:cNvPr id="12" name="TextBox 11"/>
          <p:cNvSpPr txBox="1"/>
          <p:nvPr/>
        </p:nvSpPr>
        <p:spPr>
          <a:xfrm>
            <a:off x="6463978" y="398881"/>
            <a:ext cx="5329308" cy="9387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smtClean="0">
                <a:ln>
                  <a:noFill/>
                </a:ln>
                <a:solidFill>
                  <a:srgbClr val="005A9E"/>
                </a:solidFill>
                <a:effectLst/>
                <a:uLnTx/>
                <a:uFillTx/>
                <a:latin typeface="Arial"/>
                <a:ea typeface="+mn-ea"/>
                <a:cs typeface="Arial" panose="020B0604020202020204" pitchFamily="34" charset="0"/>
              </a:rPr>
              <a:t>Thực </a:t>
            </a:r>
            <a:r>
              <a:rPr kumimoji="0" lang="en-US" sz="5500" b="1" i="0" u="none" strike="noStrike" kern="1200" cap="none" spc="0" normalizeH="0" baseline="0" noProof="0" smtClean="0">
                <a:ln>
                  <a:noFill/>
                </a:ln>
                <a:solidFill>
                  <a:srgbClr val="005A9E"/>
                </a:solidFill>
                <a:effectLst/>
                <a:uLnTx/>
                <a:uFillTx/>
                <a:latin typeface="Arial"/>
                <a:ea typeface="+mn-ea"/>
                <a:cs typeface="Arial" panose="020B0604020202020204" pitchFamily="34" charset="0"/>
              </a:rPr>
              <a:t>hành 3</a:t>
            </a:r>
            <a:endParaRPr kumimoji="0" lang="en-US" sz="5500" b="1" i="0" u="none" strike="noStrike" kern="1200" cap="none" spc="0" normalizeH="0" baseline="0" noProof="0" dirty="0">
              <a:ln>
                <a:noFill/>
              </a:ln>
              <a:solidFill>
                <a:srgbClr val="005A9E"/>
              </a:solidFill>
              <a:effectLst/>
              <a:uLnTx/>
              <a:uFillTx/>
              <a:latin typeface="Arial"/>
              <a:ea typeface="+mn-ea"/>
              <a:cs typeface="Arial" panose="020B0604020202020204" pitchFamily="34" charset="0"/>
            </a:endParaRPr>
          </a:p>
        </p:txBody>
      </p:sp>
      <p:sp>
        <p:nvSpPr>
          <p:cNvPr id="2" name="Rectangle 1"/>
          <p:cNvSpPr/>
          <p:nvPr/>
        </p:nvSpPr>
        <p:spPr>
          <a:xfrm>
            <a:off x="816836" y="1337600"/>
            <a:ext cx="16623592" cy="1846659"/>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Sử dụng thước đo góc và thước đo độ dài để tìm hình thang cân trong các tứ giác ở Hình 12.</a:t>
            </a:r>
            <a:endParaRPr kumimoji="0" lang="en-US" sz="3800" b="0" i="0" u="none" strike="noStrike" kern="1200" cap="none" spc="0" normalizeH="0" baseline="0" noProof="0">
              <a:ln>
                <a:noFill/>
              </a:ln>
              <a:solidFill>
                <a:srgbClr val="434343"/>
              </a:solidFill>
              <a:effectLst/>
              <a:uLnTx/>
              <a:uFillTx/>
              <a:latin typeface="Arial"/>
              <a:ea typeface="+mn-ea"/>
              <a:cs typeface="+mn-cs"/>
            </a:endParaRPr>
          </a:p>
        </p:txBody>
      </p:sp>
      <p:pic>
        <p:nvPicPr>
          <p:cNvPr id="6" name="Picture 5"/>
          <p:cNvPicPr>
            <a:picLocks noChangeAspect="1"/>
          </p:cNvPicPr>
          <p:nvPr/>
        </p:nvPicPr>
        <p:blipFill>
          <a:blip r:embed="rId14"/>
          <a:stretch>
            <a:fillRect/>
          </a:stretch>
        </p:blipFill>
        <p:spPr>
          <a:xfrm>
            <a:off x="457200" y="3669634"/>
            <a:ext cx="7758323" cy="5105401"/>
          </a:xfrm>
          <a:prstGeom prst="rect">
            <a:avLst/>
          </a:prstGeom>
        </p:spPr>
      </p:pic>
      <mc:AlternateContent xmlns:mc="http://schemas.openxmlformats.org/markup-compatibility/2006">
        <mc:Choice xmlns:a14="http://schemas.microsoft.com/office/drawing/2010/main" Requires="a14">
          <p:sp>
            <p:nvSpPr>
              <p:cNvPr id="7" name="Rectangle 6"/>
              <p:cNvSpPr/>
              <p:nvPr/>
            </p:nvSpPr>
            <p:spPr>
              <a:xfrm>
                <a:off x="8523337" y="3325056"/>
                <a:ext cx="9258933" cy="6847644"/>
              </a:xfrm>
              <a:prstGeom prst="rect">
                <a:avLst/>
              </a:prstGeom>
            </p:spPr>
            <p:txBody>
              <a:bodyPr wrap="square">
                <a:spAutoFit/>
              </a:bodyPr>
              <a:lstStyle/>
              <a:p>
                <a:pPr marL="571500" marR="0" lvl="0" indent="-571500" algn="just" defTabSz="914400" rtl="0" eaLnBrk="1" fontAlgn="auto" latinLnBrk="0" hangingPunct="1">
                  <a:lnSpc>
                    <a:spcPct val="150000"/>
                  </a:lnSpc>
                  <a:spcBef>
                    <a:spcPts val="100"/>
                  </a:spcBef>
                  <a:spcAft>
                    <a:spcPts val="100"/>
                  </a:spcAft>
                  <a:buClrTx/>
                  <a:buSzTx/>
                  <a:buFont typeface="Wingdings" panose="05000000000000000000" pitchFamily="2" charset="2"/>
                  <a:buChar char="§"/>
                  <a:tabLst/>
                  <a:defRPr/>
                </a:pPr>
                <a:r>
                  <a:rPr kumimoji="0" lang="en-US" sz="3600" b="0" i="0" u="none" strike="noStrike" kern="1200" cap="none" spc="0" normalizeH="0" baseline="0" noProof="0" smtClean="0">
                    <a:ln>
                      <a:noFill/>
                    </a:ln>
                    <a:solidFill>
                      <a:srgbClr val="434343"/>
                    </a:solidFill>
                    <a:effectLst/>
                    <a:uLnTx/>
                    <a:uFillTx/>
                    <a:latin typeface="Arial"/>
                    <a:ea typeface="Arial" panose="020B0604020202020204" pitchFamily="34" charset="0"/>
                    <a:cs typeface="Times New Roman" panose="02020603050405020304" pitchFamily="18" charset="0"/>
                  </a:rPr>
                  <a:t>Hình </a:t>
                </a:r>
                <a:r>
                  <a:rPr kumimoji="0" lang="en-US" sz="3600" b="0" i="0" u="none" strike="noStrike" kern="1200" cap="none" spc="0" normalizeH="0" baseline="0" noProof="0">
                    <a:ln>
                      <a:noFill/>
                    </a:ln>
                    <a:solidFill>
                      <a:srgbClr val="434343"/>
                    </a:solidFill>
                    <a:effectLst/>
                    <a:uLnTx/>
                    <a:uFillTx/>
                    <a:latin typeface="Arial"/>
                    <a:ea typeface="Arial" panose="020B0604020202020204" pitchFamily="34" charset="0"/>
                    <a:cs typeface="Times New Roman" panose="02020603050405020304" pitchFamily="18" charset="0"/>
                  </a:rPr>
                  <a:t>12c) có EH // FG nên tứ giác EFGH là hình thang, ta đo được EG = HF nên hình thang EFGH là hình thang </a:t>
                </a:r>
                <a:r>
                  <a:rPr kumimoji="0" lang="en-US" sz="3600" b="0" i="0" u="none" strike="noStrike" kern="1200" cap="none" spc="0" normalizeH="0" baseline="0" noProof="0" smtClean="0">
                    <a:ln>
                      <a:noFill/>
                    </a:ln>
                    <a:solidFill>
                      <a:srgbClr val="434343"/>
                    </a:solidFill>
                    <a:effectLst/>
                    <a:uLnTx/>
                    <a:uFillTx/>
                    <a:latin typeface="Arial"/>
                    <a:ea typeface="Arial" panose="020B0604020202020204" pitchFamily="34" charset="0"/>
                    <a:cs typeface="Times New Roman" panose="02020603050405020304" pitchFamily="18" charset="0"/>
                  </a:rPr>
                  <a:t>cân.</a:t>
                </a:r>
              </a:p>
              <a:p>
                <a:pPr marL="571500" marR="0" lvl="0" indent="-571500" algn="just" defTabSz="914400" rtl="0" eaLnBrk="1" fontAlgn="auto" latinLnBrk="0" hangingPunct="1">
                  <a:lnSpc>
                    <a:spcPct val="150000"/>
                  </a:lnSpc>
                  <a:spcBef>
                    <a:spcPts val="100"/>
                  </a:spcBef>
                  <a:spcAft>
                    <a:spcPts val="100"/>
                  </a:spcAft>
                  <a:buClrTx/>
                  <a:buSzTx/>
                  <a:buFont typeface="Wingdings" panose="05000000000000000000" pitchFamily="2" charset="2"/>
                  <a:buChar char="§"/>
                  <a:tabLst/>
                  <a:defRPr/>
                </a:pPr>
                <a:r>
                  <a:rPr kumimoji="0" lang="en-US" sz="3600" b="0" i="0" u="none" strike="noStrike" kern="1200" cap="none" spc="0" normalizeH="0" baseline="0" noProof="0" smtClean="0">
                    <a:ln>
                      <a:noFill/>
                    </a:ln>
                    <a:solidFill>
                      <a:srgbClr val="434343"/>
                    </a:solidFill>
                    <a:effectLst/>
                    <a:uLnTx/>
                    <a:uFillTx/>
                    <a:latin typeface="Arial"/>
                    <a:ea typeface="Arial" panose="020B0604020202020204" pitchFamily="34" charset="0"/>
                    <a:cs typeface="Times New Roman" panose="02020603050405020304" pitchFamily="18" charset="0"/>
                  </a:rPr>
                  <a:t>Hình </a:t>
                </a:r>
                <a:r>
                  <a:rPr kumimoji="0" lang="en-US" sz="3600" b="0" i="0" u="none" strike="noStrike" kern="1200" cap="none" spc="0" normalizeH="0" baseline="0" noProof="0">
                    <a:ln>
                      <a:noFill/>
                    </a:ln>
                    <a:solidFill>
                      <a:srgbClr val="434343"/>
                    </a:solidFill>
                    <a:effectLst/>
                    <a:uLnTx/>
                    <a:uFillTx/>
                    <a:latin typeface="Arial"/>
                    <a:ea typeface="Arial" panose="020B0604020202020204" pitchFamily="34" charset="0"/>
                    <a:cs typeface="Times New Roman" panose="02020603050405020304" pitchFamily="18" charset="0"/>
                  </a:rPr>
                  <a:t>12d) </a:t>
                </a:r>
                <a:r>
                  <a:rPr kumimoji="0" lang="en-US" sz="3600" b="0" i="0" u="none" strike="noStrike" kern="1200" cap="none" spc="0" normalizeH="0" baseline="0" noProof="0" smtClean="0">
                    <a:ln>
                      <a:noFill/>
                    </a:ln>
                    <a:solidFill>
                      <a:srgbClr val="434343"/>
                    </a:solidFill>
                    <a:effectLst/>
                    <a:uLnTx/>
                    <a:uFillTx/>
                    <a:latin typeface="Arial"/>
                    <a:ea typeface="Arial" panose="020B0604020202020204" pitchFamily="34" charset="0"/>
                    <a:cs typeface="Times New Roman" panose="02020603050405020304" pitchFamily="18" charset="0"/>
                  </a:rPr>
                  <a:t>có:</a:t>
                </a:r>
                <a:r>
                  <a:rPr kumimoji="0" lang="en-US" sz="3600" b="0" i="0" u="none" strike="noStrike" kern="1200" cap="none" spc="0" normalizeH="0" noProof="0" smtClean="0">
                    <a:ln>
                      <a:noFill/>
                    </a:ln>
                    <a:solidFill>
                      <a:srgbClr val="434343"/>
                    </a:solidFill>
                    <a:effectLst/>
                    <a:uLnTx/>
                    <a:uFillTx/>
                    <a:latin typeface="Arial"/>
                    <a:ea typeface="Arial" panose="020B0604020202020204" pitchFamily="34" charset="0"/>
                    <a:cs typeface="Times New Roman" panose="02020603050405020304" pitchFamily="18" charset="0"/>
                  </a:rPr>
                  <a:t> </a:t>
                </a:r>
                <a:r>
                  <a:rPr kumimoji="0" lang="en-US" sz="3600" b="0" i="0" u="none" strike="noStrike" kern="1200" cap="none" spc="0" normalizeH="0" baseline="0" noProof="0" smtClean="0">
                    <a:ln>
                      <a:noFill/>
                    </a:ln>
                    <a:solidFill>
                      <a:srgbClr val="434343"/>
                    </a:solidFill>
                    <a:effectLst/>
                    <a:uLnTx/>
                    <a:uFillTx/>
                    <a:latin typeface="Arial"/>
                    <a:ea typeface="Arial" panose="020B0604020202020204" pitchFamily="34" charset="0"/>
                    <a:cs typeface="Times New Roman" panose="02020603050405020304" pitchFamily="18" charset="0"/>
                  </a:rPr>
                  <a:t>MN </a:t>
                </a:r>
                <a:r>
                  <a:rPr kumimoji="0" lang="en-US" sz="3600" b="0" i="0" u="none" strike="noStrike" kern="1200" cap="none" spc="0" normalizeH="0" baseline="0" noProof="0">
                    <a:ln>
                      <a:noFill/>
                    </a:ln>
                    <a:solidFill>
                      <a:srgbClr val="434343"/>
                    </a:solidFill>
                    <a:effectLst/>
                    <a:uLnTx/>
                    <a:uFillTx/>
                    <a:latin typeface="Arial"/>
                    <a:ea typeface="Arial" panose="020B0604020202020204" pitchFamily="34" charset="0"/>
                    <a:cs typeface="Times New Roman" panose="02020603050405020304" pitchFamily="18" charset="0"/>
                  </a:rPr>
                  <a:t>// QP (do có cặp góc so le trong bằng nhau </a:t>
                </a:r>
                <a14:m>
                  <m:oMath xmlns:m="http://schemas.openxmlformats.org/officeDocument/2006/math">
                    <m:acc>
                      <m:accPr>
                        <m:chr m:val="̂"/>
                        <m:ctrlPr>
                          <a:rPr kumimoji="0" lang="en-US" sz="3600" b="0" i="1" u="none" strike="noStrike" kern="1200" cap="none" spc="0" normalizeH="0" baseline="0" noProof="0">
                            <a:ln>
                              <a:noFill/>
                            </a:ln>
                            <a:solidFill>
                              <a:srgbClr val="434343"/>
                            </a:solidFill>
                            <a:effectLst/>
                            <a:uLnTx/>
                            <a:uFillTx/>
                            <a:latin typeface="Cambria Math" panose="02040503050406030204" pitchFamily="18" charset="0"/>
                            <a:ea typeface="Arial" panose="020B0604020202020204" pitchFamily="34" charset="0"/>
                            <a:cs typeface="Times New Roman" panose="02020603050405020304" pitchFamily="18" charset="0"/>
                          </a:rPr>
                        </m:ctrlPr>
                      </m:accPr>
                      <m:e>
                        <m:r>
                          <a:rPr kumimoji="0" lang="en-US" sz="3600" b="0" i="1" u="none" strike="noStrike" kern="1200" cap="none" spc="0" normalizeH="0" baseline="0" noProof="0">
                            <a:ln>
                              <a:noFill/>
                            </a:ln>
                            <a:solidFill>
                              <a:srgbClr val="434343"/>
                            </a:solidFill>
                            <a:effectLst/>
                            <a:uLnTx/>
                            <a:uFillTx/>
                            <a:latin typeface="Cambria Math" panose="02040503050406030204" pitchFamily="18" charset="0"/>
                            <a:ea typeface="Arial" panose="020B0604020202020204" pitchFamily="34" charset="0"/>
                            <a:cs typeface="Times New Roman" panose="02020603050405020304" pitchFamily="18" charset="0"/>
                          </a:rPr>
                          <m:t>𝑁𝑀𝑃</m:t>
                        </m:r>
                      </m:e>
                    </m:acc>
                    <m:r>
                      <a:rPr kumimoji="0" lang="en-US" sz="3600" b="0" i="1" u="none" strike="noStrike" kern="1200" cap="none" spc="0" normalizeH="0" baseline="0" noProof="0">
                        <a:ln>
                          <a:noFill/>
                        </a:ln>
                        <a:solidFill>
                          <a:srgbClr val="434343"/>
                        </a:solidFill>
                        <a:effectLst/>
                        <a:uLnTx/>
                        <a:uFillTx/>
                        <a:latin typeface="Cambria Math" panose="02040503050406030204" pitchFamily="18" charset="0"/>
                        <a:ea typeface="Arial" panose="020B0604020202020204" pitchFamily="34" charset="0"/>
                        <a:cs typeface="Times New Roman" panose="02020603050405020304" pitchFamily="18" charset="0"/>
                      </a:rPr>
                      <m:t>=</m:t>
                    </m:r>
                    <m:acc>
                      <m:accPr>
                        <m:chr m:val="̂"/>
                        <m:ctrlPr>
                          <a:rPr kumimoji="0" lang="en-US" sz="3600" b="0" i="1" u="none" strike="noStrike" kern="1200" cap="none" spc="0" normalizeH="0" baseline="0" noProof="0">
                            <a:ln>
                              <a:noFill/>
                            </a:ln>
                            <a:solidFill>
                              <a:srgbClr val="434343"/>
                            </a:solidFill>
                            <a:effectLst/>
                            <a:uLnTx/>
                            <a:uFillTx/>
                            <a:latin typeface="Cambria Math" panose="02040503050406030204" pitchFamily="18" charset="0"/>
                            <a:ea typeface="Arial" panose="020B0604020202020204" pitchFamily="34" charset="0"/>
                            <a:cs typeface="Times New Roman" panose="02020603050405020304" pitchFamily="18" charset="0"/>
                          </a:rPr>
                        </m:ctrlPr>
                      </m:accPr>
                      <m:e>
                        <m:r>
                          <a:rPr kumimoji="0" lang="en-US" sz="3600" b="0" i="1" u="none" strike="noStrike" kern="1200" cap="none" spc="0" normalizeH="0" baseline="0" noProof="0">
                            <a:ln>
                              <a:noFill/>
                            </a:ln>
                            <a:solidFill>
                              <a:srgbClr val="434343"/>
                            </a:solidFill>
                            <a:effectLst/>
                            <a:uLnTx/>
                            <a:uFillTx/>
                            <a:latin typeface="Cambria Math" panose="02040503050406030204" pitchFamily="18" charset="0"/>
                            <a:ea typeface="Arial" panose="020B0604020202020204" pitchFamily="34" charset="0"/>
                            <a:cs typeface="Times New Roman" panose="02020603050405020304" pitchFamily="18" charset="0"/>
                          </a:rPr>
                          <m:t>𝑀𝑃𝑄</m:t>
                        </m:r>
                      </m:e>
                    </m:acc>
                  </m:oMath>
                </a14:m>
                <a:r>
                  <a:rPr kumimoji="0" lang="en-US" sz="3600" b="0" i="0" u="none" strike="noStrike" kern="1200" cap="none" spc="0" normalizeH="0" baseline="0" noProof="0">
                    <a:ln>
                      <a:noFill/>
                    </a:ln>
                    <a:solidFill>
                      <a:srgbClr val="434343"/>
                    </a:solidFill>
                    <a:effectLst/>
                    <a:uLnTx/>
                    <a:uFillTx/>
                    <a:latin typeface="Arial"/>
                    <a:ea typeface="Arial" panose="020B0604020202020204" pitchFamily="34" charset="0"/>
                    <a:cs typeface="Times New Roman" panose="02020603050405020304" pitchFamily="18" charset="0"/>
                  </a:rPr>
                  <a:t>nên tứ giác MNPQ là hình thang, ta đo được</a:t>
                </a:r>
                <a:r>
                  <a:rPr kumimoji="0" lang="en-US" sz="3600" b="0" i="0" u="none" strike="noStrike" kern="1200" cap="none" spc="0" normalizeH="0" baseline="0" noProof="0" smtClean="0">
                    <a:ln>
                      <a:noFill/>
                    </a:ln>
                    <a:solidFill>
                      <a:srgbClr val="434343"/>
                    </a:solidFill>
                    <a:effectLst/>
                    <a:uLnTx/>
                    <a:uFillTx/>
                    <a:latin typeface="Arial"/>
                    <a:ea typeface="Arial" panose="020B0604020202020204" pitchFamily="34" charset="0"/>
                    <a:cs typeface="Times New Roman" panose="02020603050405020304" pitchFamily="18" charset="0"/>
                  </a:rPr>
                  <a:t>:</a:t>
                </a:r>
                <a:r>
                  <a:rPr kumimoji="0" lang="en-US" sz="3600" b="0" i="0" u="none" strike="noStrike" kern="1200" cap="none" spc="0" normalizeH="0" noProof="0" smtClean="0">
                    <a:ln>
                      <a:noFill/>
                    </a:ln>
                    <a:solidFill>
                      <a:srgbClr val="434343"/>
                    </a:solidFill>
                    <a:effectLst/>
                    <a:uLnTx/>
                    <a:uFillTx/>
                    <a:latin typeface="Arial"/>
                    <a:ea typeface="Arial" panose="020B0604020202020204" pitchFamily="34" charset="0"/>
                    <a:cs typeface="Times New Roman" panose="02020603050405020304" pitchFamily="18" charset="0"/>
                  </a:rPr>
                  <a:t> </a:t>
                </a:r>
                <a14:m>
                  <m:oMath xmlns:m="http://schemas.openxmlformats.org/officeDocument/2006/math">
                    <m:acc>
                      <m:accPr>
                        <m:chr m:val="̂"/>
                        <m:ctrlPr>
                          <a:rPr kumimoji="0" lang="en-US" sz="3600" b="0" i="1" u="none" strike="noStrike" kern="1200" cap="none" spc="0" normalizeH="0" baseline="0" noProof="0">
                            <a:ln>
                              <a:noFill/>
                            </a:ln>
                            <a:solidFill>
                              <a:srgbClr val="434343"/>
                            </a:solidFill>
                            <a:effectLst/>
                            <a:uLnTx/>
                            <a:uFillTx/>
                            <a:latin typeface="Cambria Math" panose="02040503050406030204" pitchFamily="18" charset="0"/>
                            <a:ea typeface="Arial" panose="020B0604020202020204" pitchFamily="34" charset="0"/>
                            <a:cs typeface="Times New Roman" panose="02020603050405020304" pitchFamily="18" charset="0"/>
                          </a:rPr>
                        </m:ctrlPr>
                      </m:accPr>
                      <m:e>
                        <m:r>
                          <a:rPr kumimoji="0" lang="en-US" sz="3600" b="0" i="1" u="none" strike="noStrike" kern="1200" cap="none" spc="0" normalizeH="0" baseline="0" noProof="0">
                            <a:ln>
                              <a:noFill/>
                            </a:ln>
                            <a:solidFill>
                              <a:srgbClr val="434343"/>
                            </a:solidFill>
                            <a:effectLst/>
                            <a:uLnTx/>
                            <a:uFillTx/>
                            <a:latin typeface="Cambria Math" panose="02040503050406030204" pitchFamily="18" charset="0"/>
                            <a:ea typeface="Arial" panose="020B0604020202020204" pitchFamily="34" charset="0"/>
                            <a:cs typeface="Times New Roman" panose="02020603050405020304" pitchFamily="18" charset="0"/>
                          </a:rPr>
                          <m:t>𝑀𝑄𝑃</m:t>
                        </m:r>
                      </m:e>
                    </m:acc>
                    <m:r>
                      <a:rPr kumimoji="0" lang="en-US" sz="3600" b="0" i="1" u="none" strike="noStrike" kern="1200" cap="none" spc="0" normalizeH="0" baseline="0" noProof="0">
                        <a:ln>
                          <a:noFill/>
                        </a:ln>
                        <a:solidFill>
                          <a:srgbClr val="434343"/>
                        </a:solidFill>
                        <a:effectLst/>
                        <a:uLnTx/>
                        <a:uFillTx/>
                        <a:latin typeface="Cambria Math" panose="02040503050406030204" pitchFamily="18" charset="0"/>
                        <a:ea typeface="Arial" panose="020B0604020202020204" pitchFamily="34" charset="0"/>
                        <a:cs typeface="Times New Roman" panose="02020603050405020304" pitchFamily="18" charset="0"/>
                      </a:rPr>
                      <m:t>≠</m:t>
                    </m:r>
                    <m:acc>
                      <m:accPr>
                        <m:chr m:val="̂"/>
                        <m:ctrlPr>
                          <a:rPr kumimoji="0" lang="en-US" sz="3600" b="0" i="1" u="none" strike="noStrike" kern="1200" cap="none" spc="0" normalizeH="0" baseline="0" noProof="0">
                            <a:ln>
                              <a:noFill/>
                            </a:ln>
                            <a:solidFill>
                              <a:srgbClr val="434343"/>
                            </a:solidFill>
                            <a:effectLst/>
                            <a:uLnTx/>
                            <a:uFillTx/>
                            <a:latin typeface="Cambria Math" panose="02040503050406030204" pitchFamily="18" charset="0"/>
                            <a:ea typeface="Arial" panose="020B0604020202020204" pitchFamily="34" charset="0"/>
                            <a:cs typeface="Times New Roman" panose="02020603050405020304" pitchFamily="18" charset="0"/>
                          </a:rPr>
                        </m:ctrlPr>
                      </m:accPr>
                      <m:e>
                        <m:r>
                          <a:rPr kumimoji="0" lang="en-US" sz="3600" b="0" i="1" u="none" strike="noStrike" kern="1200" cap="none" spc="0" normalizeH="0" baseline="0" noProof="0">
                            <a:ln>
                              <a:noFill/>
                            </a:ln>
                            <a:solidFill>
                              <a:srgbClr val="434343"/>
                            </a:solidFill>
                            <a:effectLst/>
                            <a:uLnTx/>
                            <a:uFillTx/>
                            <a:latin typeface="Cambria Math" panose="02040503050406030204" pitchFamily="18" charset="0"/>
                            <a:ea typeface="Arial" panose="020B0604020202020204" pitchFamily="34" charset="0"/>
                            <a:cs typeface="Times New Roman" panose="02020603050405020304" pitchFamily="18" charset="0"/>
                          </a:rPr>
                          <m:t>𝑁𝑃𝑄</m:t>
                        </m:r>
                      </m:e>
                    </m:acc>
                  </m:oMath>
                </a14:m>
                <a:r>
                  <a:rPr kumimoji="0" lang="en-US" sz="3600" b="0" i="0" u="none" strike="noStrike" kern="1200" cap="none" spc="0" normalizeH="0" baseline="0" noProof="0" smtClean="0">
                    <a:ln>
                      <a:noFill/>
                    </a:ln>
                    <a:solidFill>
                      <a:srgbClr val="434343"/>
                    </a:solidFill>
                    <a:effectLst/>
                    <a:uLnTx/>
                    <a:uFillTx/>
                    <a:latin typeface="Arial"/>
                    <a:ea typeface="Arial" panose="020B0604020202020204" pitchFamily="34" charset="0"/>
                    <a:cs typeface="Times New Roman" panose="02020603050405020304" pitchFamily="18" charset="0"/>
                  </a:rPr>
                  <a:t> nên </a:t>
                </a:r>
                <a:r>
                  <a:rPr kumimoji="0" lang="en-US" sz="3600" b="0" i="0" u="none" strike="noStrike" kern="1200" cap="none" spc="0" normalizeH="0" baseline="0" noProof="0">
                    <a:ln>
                      <a:noFill/>
                    </a:ln>
                    <a:solidFill>
                      <a:srgbClr val="434343"/>
                    </a:solidFill>
                    <a:effectLst/>
                    <a:uLnTx/>
                    <a:uFillTx/>
                    <a:latin typeface="Arial"/>
                    <a:ea typeface="Arial" panose="020B0604020202020204" pitchFamily="34" charset="0"/>
                    <a:cs typeface="Times New Roman" panose="02020603050405020304" pitchFamily="18" charset="0"/>
                  </a:rPr>
                  <a:t>hình thang MNPQ không phải là hình thang cân.</a:t>
                </a:r>
              </a:p>
            </p:txBody>
          </p:sp>
        </mc:Choice>
        <mc:Fallback>
          <p:sp>
            <p:nvSpPr>
              <p:cNvPr id="7" name="Rectangle 6"/>
              <p:cNvSpPr>
                <a:spLocks noRot="1" noChangeAspect="1" noMove="1" noResize="1" noEditPoints="1" noAdjustHandles="1" noChangeArrowheads="1" noChangeShapeType="1" noTextEdit="1"/>
              </p:cNvSpPr>
              <p:nvPr/>
            </p:nvSpPr>
            <p:spPr>
              <a:xfrm>
                <a:off x="8523337" y="3325056"/>
                <a:ext cx="9258933" cy="6847644"/>
              </a:xfrm>
              <a:prstGeom prst="rect">
                <a:avLst/>
              </a:prstGeom>
              <a:blipFill>
                <a:blip r:embed="rId15"/>
                <a:stretch>
                  <a:fillRect l="-1777" r="-2041" b="-534"/>
                </a:stretch>
              </a:blipFill>
            </p:spPr>
            <p:txBody>
              <a:bodyPr/>
              <a:lstStyle/>
              <a:p>
                <a:r>
                  <a:rPr lang="en-US">
                    <a:noFill/>
                  </a:rPr>
                  <a:t> </a:t>
                </a:r>
              </a:p>
            </p:txBody>
          </p:sp>
        </mc:Fallback>
      </mc:AlternateContent>
      <p:sp>
        <p:nvSpPr>
          <p:cNvPr id="14" name="Rectangle 13"/>
          <p:cNvSpPr/>
          <p:nvPr/>
        </p:nvSpPr>
        <p:spPr>
          <a:xfrm>
            <a:off x="8523338" y="2598850"/>
            <a:ext cx="1210588"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1" u="sng" strike="noStrike" kern="1200" cap="none" spc="0" normalizeH="0" baseline="0" noProof="0" dirty="0" smtClean="0">
                <a:ln>
                  <a:noFill/>
                </a:ln>
                <a:solidFill>
                  <a:srgbClr val="C00000"/>
                </a:solidFill>
                <a:effectLst/>
                <a:uLnTx/>
                <a:uFillTx/>
                <a:latin typeface="Arial" panose="020B0604020202020204" pitchFamily="34" charset="0"/>
                <a:ea typeface="+mn-ea"/>
                <a:cs typeface="+mn-cs"/>
              </a:rPr>
              <a:t>Giải</a:t>
            </a:r>
            <a:r>
              <a:rPr kumimoji="0" lang="en-US" sz="3600" b="1" i="1" u="sng" strike="noStrike" kern="1200" cap="none" spc="0" normalizeH="0" baseline="0" noProof="0" dirty="0" smtClean="0">
                <a:ln>
                  <a:noFill/>
                </a:ln>
                <a:solidFill>
                  <a:srgbClr val="C00000"/>
                </a:solidFill>
                <a:effectLst/>
                <a:uLnTx/>
                <a:uFillTx/>
                <a:latin typeface="Arial"/>
                <a:ea typeface="+mn-ea"/>
                <a:cs typeface="+mn-cs"/>
              </a:rPr>
              <a:t>:</a:t>
            </a:r>
            <a:endParaRPr kumimoji="0" lang="en-US" sz="3600" b="1" i="1" u="sng" strike="noStrike" kern="1200" cap="none" spc="0" normalizeH="0" baseline="0" noProof="0" dirty="0">
              <a:ln>
                <a:noFill/>
              </a:ln>
              <a:solidFill>
                <a:srgbClr val="C00000"/>
              </a:solidFill>
              <a:effectLst/>
              <a:uLnTx/>
              <a:uFillTx/>
              <a:latin typeface="Arial"/>
              <a:ea typeface="+mn-ea"/>
              <a:cs typeface="+mn-cs"/>
            </a:endParaRPr>
          </a:p>
        </p:txBody>
      </p:sp>
    </p:spTree>
    <p:extLst>
      <p:ext uri="{BB962C8B-B14F-4D97-AF65-F5344CB8AC3E}">
        <p14:creationId xmlns:p14="http://schemas.microsoft.com/office/powerpoint/2010/main" val="42681130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strips(downLeft)">
                                      <p:cBhvr>
                                        <p:cTn id="1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123"/>
        <p:cNvGrpSpPr/>
        <p:nvPr/>
      </p:nvGrpSpPr>
      <p:grpSpPr>
        <a:xfrm>
          <a:off x="0" y="0"/>
          <a:ext cx="0" cy="0"/>
          <a:chOff x="0" y="0"/>
          <a:chExt cx="0" cy="0"/>
        </a:xfrm>
      </p:grpSpPr>
      <p:sp>
        <p:nvSpPr>
          <p:cNvPr id="2140" name="Google Shape;2140;p35"/>
          <p:cNvSpPr/>
          <p:nvPr/>
        </p:nvSpPr>
        <p:spPr>
          <a:xfrm flipH="1">
            <a:off x="17166942" y="714222"/>
            <a:ext cx="859800" cy="836400"/>
          </a:xfrm>
          <a:prstGeom prst="star4">
            <a:avLst>
              <a:gd name="adj" fmla="val 12500"/>
            </a:avLst>
          </a:prstGeom>
          <a:solidFill>
            <a:schemeClr val="lt1"/>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 name="Rectangle 2"/>
          <p:cNvSpPr/>
          <p:nvPr/>
        </p:nvSpPr>
        <p:spPr>
          <a:xfrm>
            <a:off x="230522" y="230523"/>
            <a:ext cx="17796220" cy="9804826"/>
          </a:xfrm>
          <a:prstGeom prst="rect">
            <a:avLst/>
          </a:prstGeom>
          <a:solidFill>
            <a:schemeClr val="accent5"/>
          </a:solidFill>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434343"/>
              </a:solidFill>
              <a:effectLst/>
              <a:uLnTx/>
              <a:uFillTx/>
              <a:latin typeface="Arial"/>
              <a:ea typeface="+mn-ea"/>
              <a:cs typeface="+mn-cs"/>
              <a:sym typeface="Arial"/>
            </a:endParaRPr>
          </a:p>
        </p:txBody>
      </p:sp>
      <p:sp>
        <p:nvSpPr>
          <p:cNvPr id="17" name="Google Shape;2186;p36"/>
          <p:cNvSpPr/>
          <p:nvPr/>
        </p:nvSpPr>
        <p:spPr>
          <a:xfrm>
            <a:off x="16584472" y="662011"/>
            <a:ext cx="1017728" cy="835978"/>
          </a:xfrm>
          <a:prstGeom prst="star4">
            <a:avLst>
              <a:gd name="adj" fmla="val 12500"/>
            </a:avLst>
          </a:prstGeom>
          <a:solidFill>
            <a:schemeClr val="accent1"/>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19" name="Picture 9"/>
          <p:cNvPicPr>
            <a:picLocks noChangeAspect="1"/>
          </p:cNvPicPr>
          <p:nvPr/>
        </p:nvPicPr>
        <p:blipFill>
          <a:blip r:embed="rId3">
            <a:alphaModFix amt="50000"/>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875647" flipH="1">
            <a:off x="-73942" y="7680449"/>
            <a:ext cx="2281482" cy="2261519"/>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1015314" y="1953624"/>
                <a:ext cx="16008132" cy="3875676"/>
              </a:xfrm>
              <a:prstGeom prst="rect">
                <a:avLst/>
              </a:prstGeom>
            </p:spPr>
            <p:txBody>
              <a:bodyPr wrap="square">
                <a:spAutoFit/>
              </a:bodyPr>
              <a:lstStyle/>
              <a:p>
                <a:pPr lvl="0" algn="just">
                  <a:lnSpc>
                    <a:spcPct val="150000"/>
                  </a:lnSpc>
                </a:pPr>
                <a:r>
                  <a:rPr lang="vi-VN" sz="4000">
                    <a:solidFill>
                      <a:srgbClr val="000000"/>
                    </a:solidFill>
                  </a:rPr>
                  <a:t>Mặt cắt của một li giấy đựng bỏng ngô có dạng hình thang cân MNPQ (Hình 13) với hai đáy MN = 6 cm, PQ = 10 cm và độ dài hai đường chéo MP = NQ = </a:t>
                </a:r>
                <a14:m>
                  <m:oMath xmlns:m="http://schemas.openxmlformats.org/officeDocument/2006/math">
                    <m:r>
                      <a:rPr lang="en-US" sz="4000" i="1">
                        <a:latin typeface="Cambria Math" panose="02040503050406030204" pitchFamily="18" charset="0"/>
                        <a:ea typeface="Arial" panose="020B0604020202020204" pitchFamily="34" charset="0"/>
                        <a:cs typeface="Times New Roman" panose="02020603050405020304" pitchFamily="18" charset="0"/>
                      </a:rPr>
                      <m:t>8</m:t>
                    </m:r>
                    <m:rad>
                      <m:radPr>
                        <m:degHide m:val="on"/>
                        <m:ctrlPr>
                          <a:rPr lang="en-US" sz="4000" i="1">
                            <a:effectLst/>
                            <a:latin typeface="Cambria Math" panose="02040503050406030204" pitchFamily="18" charset="0"/>
                          </a:rPr>
                        </m:ctrlPr>
                      </m:radPr>
                      <m:deg/>
                      <m:e>
                        <m:r>
                          <a:rPr lang="en-US" sz="4000" i="1">
                            <a:effectLst/>
                            <a:latin typeface="Cambria Math" panose="02040503050406030204" pitchFamily="18" charset="0"/>
                            <a:ea typeface="Arial" panose="020B0604020202020204" pitchFamily="34" charset="0"/>
                            <a:cs typeface="Times New Roman" panose="02020603050405020304" pitchFamily="18" charset="0"/>
                          </a:rPr>
                          <m:t>2</m:t>
                        </m:r>
                      </m:e>
                    </m:rad>
                  </m:oMath>
                </a14:m>
                <a:r>
                  <a:rPr lang="vi-VN" sz="4000">
                    <a:solidFill>
                      <a:srgbClr val="000000"/>
                    </a:solidFill>
                  </a:rPr>
                  <a:t> cm. Tính độ dài đường cao và cạnh bên của hình thang.</a:t>
                </a:r>
                <a:endParaRPr lang="en-US" sz="3900" dirty="0">
                  <a:solidFill>
                    <a:srgbClr val="434343"/>
                  </a:solidFill>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015314" y="1953624"/>
                <a:ext cx="16008132" cy="3875676"/>
              </a:xfrm>
              <a:prstGeom prst="rect">
                <a:avLst/>
              </a:prstGeom>
              <a:blipFill>
                <a:blip r:embed="rId14"/>
                <a:stretch>
                  <a:fillRect l="-1371" r="-1333" b="-2830"/>
                </a:stretch>
              </a:blipFill>
            </p:spPr>
            <p:txBody>
              <a:bodyPr/>
              <a:lstStyle/>
              <a:p>
                <a:r>
                  <a:rPr lang="en-US">
                    <a:noFill/>
                  </a:rPr>
                  <a:t> </a:t>
                </a:r>
              </a:p>
            </p:txBody>
          </p:sp>
        </mc:Fallback>
      </mc:AlternateContent>
      <p:sp>
        <p:nvSpPr>
          <p:cNvPr id="10" name="Rectangle 9"/>
          <p:cNvSpPr/>
          <p:nvPr/>
        </p:nvSpPr>
        <p:spPr>
          <a:xfrm>
            <a:off x="988572" y="593356"/>
            <a:ext cx="3918561" cy="1131079"/>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ctr">
              <a:lnSpc>
                <a:spcPct val="150000"/>
              </a:lnSpc>
            </a:pPr>
            <a:r>
              <a:rPr lang="nl-NL" sz="4500" b="1" dirty="0" smtClean="0">
                <a:solidFill>
                  <a:srgbClr val="F3F3F3"/>
                </a:solidFill>
                <a:cs typeface="Arial" panose="020B0604020202020204" pitchFamily="34" charset="0"/>
                <a:sym typeface="Merriweather"/>
              </a:rPr>
              <a:t>Vận </a:t>
            </a:r>
            <a:r>
              <a:rPr lang="nl-NL" sz="4500" b="1" smtClean="0">
                <a:solidFill>
                  <a:srgbClr val="F3F3F3"/>
                </a:solidFill>
                <a:cs typeface="Arial" panose="020B0604020202020204" pitchFamily="34" charset="0"/>
                <a:sym typeface="Merriweather"/>
              </a:rPr>
              <a:t>dụng 4</a:t>
            </a:r>
            <a:endParaRPr lang="en-US" sz="4500" dirty="0">
              <a:solidFill>
                <a:srgbClr val="F3F3F3"/>
              </a:solidFill>
            </a:endParaRPr>
          </a:p>
        </p:txBody>
      </p:sp>
      <p:pic>
        <p:nvPicPr>
          <p:cNvPr id="4" name="Picture 3"/>
          <p:cNvPicPr>
            <a:picLocks noChangeAspect="1"/>
          </p:cNvPicPr>
          <p:nvPr/>
        </p:nvPicPr>
        <p:blipFill>
          <a:blip r:embed="rId15">
            <a:extLst>
              <a:ext uri="{BEBA8EAE-BF5A-486C-A8C5-ECC9F3942E4B}">
                <a14:imgProps xmlns:a14="http://schemas.microsoft.com/office/drawing/2010/main">
                  <a14:imgLayer r:embed="rId16">
                    <a14:imgEffect>
                      <a14:sharpenSoften amount="50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5868526" y="5829300"/>
            <a:ext cx="6301708" cy="4151900"/>
          </a:xfrm>
          <a:prstGeom prst="rect">
            <a:avLst/>
          </a:prstGeom>
        </p:spPr>
      </p:pic>
    </p:spTree>
    <p:extLst>
      <p:ext uri="{BB962C8B-B14F-4D97-AF65-F5344CB8AC3E}">
        <p14:creationId xmlns:p14="http://schemas.microsoft.com/office/powerpoint/2010/main" val="3660501233"/>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123"/>
        <p:cNvGrpSpPr/>
        <p:nvPr/>
      </p:nvGrpSpPr>
      <p:grpSpPr>
        <a:xfrm>
          <a:off x="0" y="0"/>
          <a:ext cx="0" cy="0"/>
          <a:chOff x="0" y="0"/>
          <a:chExt cx="0" cy="0"/>
        </a:xfrm>
      </p:grpSpPr>
      <p:sp>
        <p:nvSpPr>
          <p:cNvPr id="2140" name="Google Shape;2140;p35"/>
          <p:cNvSpPr/>
          <p:nvPr/>
        </p:nvSpPr>
        <p:spPr>
          <a:xfrm flipH="1">
            <a:off x="17166942" y="714222"/>
            <a:ext cx="859800" cy="836400"/>
          </a:xfrm>
          <a:prstGeom prst="star4">
            <a:avLst>
              <a:gd name="adj" fmla="val 12500"/>
            </a:avLst>
          </a:prstGeom>
          <a:solidFill>
            <a:schemeClr val="lt1"/>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 name="Rectangle 2"/>
          <p:cNvSpPr/>
          <p:nvPr/>
        </p:nvSpPr>
        <p:spPr>
          <a:xfrm>
            <a:off x="230522" y="230523"/>
            <a:ext cx="17796220" cy="9804826"/>
          </a:xfrm>
          <a:prstGeom prst="rect">
            <a:avLst/>
          </a:prstGeom>
          <a:solidFill>
            <a:schemeClr val="accent5"/>
          </a:solidFill>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434343"/>
              </a:solidFill>
              <a:effectLst/>
              <a:uLnTx/>
              <a:uFillTx/>
              <a:latin typeface="Arial"/>
              <a:ea typeface="+mn-ea"/>
              <a:cs typeface="+mn-cs"/>
              <a:sym typeface="Arial"/>
            </a:endParaRPr>
          </a:p>
        </p:txBody>
      </p:sp>
      <p:sp>
        <p:nvSpPr>
          <p:cNvPr id="17" name="Google Shape;2186;p36"/>
          <p:cNvSpPr/>
          <p:nvPr/>
        </p:nvSpPr>
        <p:spPr>
          <a:xfrm>
            <a:off x="16584472" y="662011"/>
            <a:ext cx="1017728" cy="835978"/>
          </a:xfrm>
          <a:prstGeom prst="star4">
            <a:avLst>
              <a:gd name="adj" fmla="val 12500"/>
            </a:avLst>
          </a:prstGeom>
          <a:solidFill>
            <a:schemeClr val="accent1"/>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19" name="Picture 9"/>
          <p:cNvPicPr>
            <a:picLocks noChangeAspect="1"/>
          </p:cNvPicPr>
          <p:nvPr/>
        </p:nvPicPr>
        <p:blipFill>
          <a:blip r:embed="rId3">
            <a:alphaModFix amt="50000"/>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875647" flipH="1">
            <a:off x="-73942" y="7680449"/>
            <a:ext cx="2281482" cy="2261519"/>
          </a:xfrm>
          <a:prstGeom prst="rect">
            <a:avLst/>
          </a:prstGeom>
        </p:spPr>
      </p:pic>
      <mc:AlternateContent xmlns:mc="http://schemas.openxmlformats.org/markup-compatibility/2006">
        <mc:Choice xmlns:a14="http://schemas.microsoft.com/office/drawing/2010/main" Requires="a14">
          <p:sp>
            <p:nvSpPr>
              <p:cNvPr id="2" name="Rectangle 1"/>
              <p:cNvSpPr/>
              <p:nvPr/>
            </p:nvSpPr>
            <p:spPr>
              <a:xfrm>
                <a:off x="4690210" y="741369"/>
                <a:ext cx="16569590" cy="8630248"/>
              </a:xfrm>
              <a:prstGeom prst="rect">
                <a:avLst/>
              </a:prstGeom>
            </p:spPr>
            <p:txBody>
              <a:bodyPr wrap="square">
                <a:spAutoFit/>
              </a:bodyPr>
              <a:lstStyle/>
              <a:p>
                <a:pPr algn="just">
                  <a:lnSpc>
                    <a:spcPct val="150000"/>
                  </a:lnSpc>
                </a:pPr>
                <a:r>
                  <a:rPr lang="en-US" sz="3600" smtClean="0">
                    <a:solidFill>
                      <a:srgbClr val="000000"/>
                    </a:solidFill>
                    <a:latin typeface="+mj-lt"/>
                    <a:ea typeface="Arial" panose="020B0604020202020204" pitchFamily="34" charset="0"/>
                    <a:cs typeface="Times New Roman" panose="02020603050405020304" pitchFamily="18" charset="0"/>
                  </a:rPr>
                  <a:t>MNPQ </a:t>
                </a:r>
                <a:r>
                  <a:rPr lang="en-US" sz="3600">
                    <a:solidFill>
                      <a:srgbClr val="000000"/>
                    </a:solidFill>
                    <a:latin typeface="+mj-lt"/>
                    <a:ea typeface="Arial" panose="020B0604020202020204" pitchFamily="34" charset="0"/>
                    <a:cs typeface="Times New Roman" panose="02020603050405020304" pitchFamily="18" charset="0"/>
                  </a:rPr>
                  <a:t>là hình thang cân </a:t>
                </a:r>
                <a:r>
                  <a:rPr lang="en-US" sz="3600" smtClean="0">
                    <a:solidFill>
                      <a:srgbClr val="000000"/>
                    </a:solidFill>
                    <a:latin typeface="+mj-lt"/>
                    <a:ea typeface="Arial" panose="020B0604020202020204" pitchFamily="34" charset="0"/>
                    <a:cs typeface="Times New Roman" panose="02020603050405020304" pitchFamily="18" charset="0"/>
                  </a:rPr>
                  <a:t>nên </a:t>
                </a:r>
                <a14:m>
                  <m:oMath xmlns:m="http://schemas.openxmlformats.org/officeDocument/2006/math">
                    <m:d>
                      <m:dPr>
                        <m:begChr m:val="{"/>
                        <m:endChr m:val=""/>
                        <m:ctrlP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dPr>
                      <m:e>
                        <m:eqArr>
                          <m:eqArrPr>
                            <m:ctrlP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eqArrPr>
                          <m:e>
                            <m:r>
                              <m:rPr>
                                <m:sty m:val="p"/>
                              </m:rPr>
                              <a:rPr lang="en-US" sz="36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MN</m:t>
                            </m:r>
                            <m:r>
                              <a:rPr lang="en-US" sz="36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 // </m:t>
                            </m:r>
                            <m:r>
                              <m:rPr>
                                <m:sty m:val="p"/>
                              </m:rPr>
                              <a:rPr lang="en-US" sz="36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QP</m:t>
                            </m:r>
                          </m:e>
                          <m:e>
                            <m:r>
                              <m:rPr>
                                <m:sty m:val="p"/>
                              </m:rPr>
                              <a:rPr lang="en-US" sz="36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MQ</m:t>
                            </m:r>
                            <m:r>
                              <a:rPr lang="en-US" sz="36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 = </m:t>
                            </m:r>
                            <m:r>
                              <m:rPr>
                                <m:sty m:val="p"/>
                              </m:rPr>
                              <a:rPr lang="en-US" sz="36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NP</m:t>
                            </m:r>
                          </m:e>
                          <m:e>
                            <m:acc>
                              <m:accPr>
                                <m:chr m:val="̂"/>
                                <m:ctrlP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6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MQP</m:t>
                                </m:r>
                              </m:e>
                            </m:acc>
                            <m:r>
                              <a:rPr lang="en-US" sz="36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6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NPQ</m:t>
                                </m:r>
                              </m:e>
                            </m:acc>
                          </m:e>
                        </m:eqArr>
                      </m:e>
                    </m:d>
                  </m:oMath>
                </a14:m>
                <a:r>
                  <a:rPr lang="en-US" sz="3600">
                    <a:solidFill>
                      <a:srgbClr val="000000"/>
                    </a:solidFill>
                    <a:effectLst/>
                    <a:latin typeface="+mj-lt"/>
                    <a:ea typeface="Arial" panose="020B0604020202020204" pitchFamily="34" charset="0"/>
                    <a:cs typeface="Times New Roman" panose="02020603050405020304" pitchFamily="18" charset="0"/>
                  </a:rPr>
                  <a:t> </a:t>
                </a:r>
                <a:r>
                  <a:rPr lang="en-US" sz="3600" smtClean="0">
                    <a:solidFill>
                      <a:srgbClr val="000000"/>
                    </a:solidFill>
                    <a:effectLst/>
                    <a:latin typeface="+mj-lt"/>
                    <a:ea typeface="Arial" panose="020B0604020202020204" pitchFamily="34" charset="0"/>
                    <a:cs typeface="Times New Roman" panose="02020603050405020304" pitchFamily="18" charset="0"/>
                  </a:rPr>
                  <a:t>(t/c hình </a:t>
                </a:r>
                <a:r>
                  <a:rPr lang="en-US" sz="3600">
                    <a:solidFill>
                      <a:srgbClr val="000000"/>
                    </a:solidFill>
                    <a:effectLst/>
                    <a:latin typeface="+mj-lt"/>
                    <a:ea typeface="Arial" panose="020B0604020202020204" pitchFamily="34" charset="0"/>
                    <a:cs typeface="Times New Roman" panose="02020603050405020304" pitchFamily="18" charset="0"/>
                  </a:rPr>
                  <a:t>thang cân)</a:t>
                </a:r>
              </a:p>
              <a:p>
                <a:pPr marL="30480" marR="30480" algn="just">
                  <a:lnSpc>
                    <a:spcPct val="150000"/>
                  </a:lnSpc>
                </a:pPr>
                <a:r>
                  <a:rPr lang="en-US" sz="3600" smtClean="0">
                    <a:solidFill>
                      <a:srgbClr val="000000"/>
                    </a:solidFill>
                    <a:effectLst/>
                    <a:latin typeface="+mj-lt"/>
                    <a:ea typeface="Times New Roman" panose="02020603050405020304" pitchFamily="18" charset="0"/>
                  </a:rPr>
                  <a:t>Ta </a:t>
                </a:r>
                <a:r>
                  <a:rPr lang="en-US" sz="3600">
                    <a:solidFill>
                      <a:srgbClr val="000000"/>
                    </a:solidFill>
                    <a:effectLst/>
                    <a:latin typeface="+mj-lt"/>
                    <a:ea typeface="Times New Roman" panose="02020603050405020304" pitchFamily="18" charset="0"/>
                  </a:rPr>
                  <a:t>có: </a:t>
                </a:r>
                <a14:m>
                  <m:oMath xmlns:m="http://schemas.openxmlformats.org/officeDocument/2006/math">
                    <m:r>
                      <m:rPr>
                        <m:sty m:val="p"/>
                      </m:rPr>
                      <a:rPr lang="en-US" sz="3600" i="0">
                        <a:solidFill>
                          <a:srgbClr val="000000"/>
                        </a:solidFill>
                        <a:effectLst/>
                        <a:latin typeface="Cambria Math" panose="02040503050406030204" pitchFamily="18" charset="0"/>
                        <a:ea typeface="Times New Roman" panose="02020603050405020304" pitchFamily="18" charset="0"/>
                      </a:rPr>
                      <m:t>MN</m:t>
                    </m:r>
                    <m:r>
                      <a:rPr lang="en-US" sz="3600" i="0">
                        <a:solidFill>
                          <a:srgbClr val="000000"/>
                        </a:solidFill>
                        <a:effectLst/>
                        <a:latin typeface="Cambria Math" panose="02040503050406030204" pitchFamily="18" charset="0"/>
                        <a:ea typeface="Times New Roman" panose="02020603050405020304" pitchFamily="18" charset="0"/>
                      </a:rPr>
                      <m:t> // </m:t>
                    </m:r>
                    <m:r>
                      <m:rPr>
                        <m:sty m:val="p"/>
                      </m:rPr>
                      <a:rPr lang="en-US" sz="3600" i="0">
                        <a:solidFill>
                          <a:srgbClr val="000000"/>
                        </a:solidFill>
                        <a:effectLst/>
                        <a:latin typeface="Cambria Math" panose="02040503050406030204" pitchFamily="18" charset="0"/>
                        <a:ea typeface="Times New Roman" panose="02020603050405020304" pitchFamily="18" charset="0"/>
                      </a:rPr>
                      <m:t>QP</m:t>
                    </m:r>
                  </m:oMath>
                </a14:m>
                <a:r>
                  <a:rPr lang="en-US" sz="3600">
                    <a:solidFill>
                      <a:srgbClr val="000000"/>
                    </a:solidFill>
                    <a:effectLst/>
                    <a:latin typeface="+mj-lt"/>
                    <a:ea typeface="Times New Roman" panose="02020603050405020304" pitchFamily="18" charset="0"/>
                  </a:rPr>
                  <a:t> (cmt) và </a:t>
                </a:r>
                <a14:m>
                  <m:oMath xmlns:m="http://schemas.openxmlformats.org/officeDocument/2006/math">
                    <m:r>
                      <m:rPr>
                        <m:sty m:val="p"/>
                      </m:rPr>
                      <a:rPr lang="en-US" sz="3600" i="0">
                        <a:solidFill>
                          <a:srgbClr val="000000"/>
                        </a:solidFill>
                        <a:effectLst/>
                        <a:latin typeface="Cambria Math" panose="02040503050406030204" pitchFamily="18" charset="0"/>
                        <a:ea typeface="Times New Roman" panose="02020603050405020304" pitchFamily="18" charset="0"/>
                      </a:rPr>
                      <m:t>NK</m:t>
                    </m:r>
                    <m:r>
                      <a:rPr lang="en-US" sz="3600" i="0">
                        <a:solidFill>
                          <a:srgbClr val="000000"/>
                        </a:solidFill>
                        <a:effectLst/>
                        <a:latin typeface="Cambria Math" panose="02040503050406030204" pitchFamily="18" charset="0"/>
                        <a:ea typeface="Times New Roman" panose="02020603050405020304" pitchFamily="18" charset="0"/>
                      </a:rPr>
                      <m:t>⊥</m:t>
                    </m:r>
                    <m:r>
                      <m:rPr>
                        <m:sty m:val="p"/>
                      </m:rPr>
                      <a:rPr lang="en-US" sz="3600" i="0">
                        <a:solidFill>
                          <a:srgbClr val="000000"/>
                        </a:solidFill>
                        <a:effectLst/>
                        <a:latin typeface="Cambria Math" panose="02040503050406030204" pitchFamily="18" charset="0"/>
                        <a:ea typeface="Times New Roman" panose="02020603050405020304" pitchFamily="18" charset="0"/>
                      </a:rPr>
                      <m:t>QP</m:t>
                    </m:r>
                  </m:oMath>
                </a14:m>
                <a:r>
                  <a:rPr lang="en-US" sz="3600">
                    <a:solidFill>
                      <a:srgbClr val="000000"/>
                    </a:solidFill>
                    <a:effectLst/>
                    <a:latin typeface="+mj-lt"/>
                    <a:ea typeface="Times New Roman" panose="02020603050405020304" pitchFamily="18" charset="0"/>
                  </a:rPr>
                  <a:t> (gt)</a:t>
                </a:r>
              </a:p>
              <a:p>
                <a:pPr marL="30480" marR="30480" algn="just">
                  <a:lnSpc>
                    <a:spcPct val="150000"/>
                  </a:lnSpc>
                </a:pPr>
                <a:r>
                  <a:rPr lang="en-US" sz="3600">
                    <a:solidFill>
                      <a:srgbClr val="000000"/>
                    </a:solidFill>
                    <a:effectLst/>
                    <a:latin typeface="+mj-lt"/>
                    <a:ea typeface="Times New Roman" panose="02020603050405020304" pitchFamily="18" charset="0"/>
                  </a:rPr>
                  <a:t>Suy ra </a:t>
                </a:r>
                <a14:m>
                  <m:oMath xmlns:m="http://schemas.openxmlformats.org/officeDocument/2006/math">
                    <m:r>
                      <m:rPr>
                        <m:sty m:val="p"/>
                      </m:rPr>
                      <a:rPr lang="en-US" sz="3600" i="0">
                        <a:solidFill>
                          <a:srgbClr val="000000"/>
                        </a:solidFill>
                        <a:effectLst/>
                        <a:latin typeface="Cambria Math" panose="02040503050406030204" pitchFamily="18" charset="0"/>
                        <a:ea typeface="Times New Roman" panose="02020603050405020304" pitchFamily="18" charset="0"/>
                      </a:rPr>
                      <m:t>NK</m:t>
                    </m:r>
                    <m:r>
                      <a:rPr lang="en-US" sz="3600" i="0">
                        <a:solidFill>
                          <a:srgbClr val="000000"/>
                        </a:solidFill>
                        <a:effectLst/>
                        <a:latin typeface="Cambria Math" panose="02040503050406030204" pitchFamily="18" charset="0"/>
                        <a:ea typeface="Times New Roman" panose="02020603050405020304" pitchFamily="18" charset="0"/>
                      </a:rPr>
                      <m:t>⊥</m:t>
                    </m:r>
                    <m:r>
                      <m:rPr>
                        <m:sty m:val="p"/>
                      </m:rPr>
                      <a:rPr lang="en-US" sz="3600" i="0">
                        <a:solidFill>
                          <a:srgbClr val="000000"/>
                        </a:solidFill>
                        <a:effectLst/>
                        <a:latin typeface="Cambria Math" panose="02040503050406030204" pitchFamily="18" charset="0"/>
                        <a:ea typeface="Times New Roman" panose="02020603050405020304" pitchFamily="18" charset="0"/>
                      </a:rPr>
                      <m:t>MN</m:t>
                    </m:r>
                  </m:oMath>
                </a14:m>
                <a:r>
                  <a:rPr lang="en-US" sz="3600">
                    <a:solidFill>
                      <a:srgbClr val="000000"/>
                    </a:solidFill>
                    <a:effectLst/>
                    <a:latin typeface="+mj-lt"/>
                    <a:ea typeface="Times New Roman" panose="02020603050405020304" pitchFamily="18" charset="0"/>
                  </a:rPr>
                  <a:t> hay </a:t>
                </a:r>
                <a14:m>
                  <m:oMath xmlns:m="http://schemas.openxmlformats.org/officeDocument/2006/math">
                    <m:acc>
                      <m:accPr>
                        <m:chr m:val="̂"/>
                        <m:ctrlPr>
                          <a:rPr lang="en-US" sz="3600" i="1">
                            <a:solidFill>
                              <a:srgbClr val="000000"/>
                            </a:solidFill>
                            <a:effectLst/>
                            <a:latin typeface="Cambria Math" panose="02040503050406030204" pitchFamily="18" charset="0"/>
                            <a:ea typeface="Times New Roman" panose="02020603050405020304" pitchFamily="18" charset="0"/>
                          </a:rPr>
                        </m:ctrlPr>
                      </m:accPr>
                      <m:e>
                        <m:r>
                          <m:rPr>
                            <m:sty m:val="p"/>
                          </m:rPr>
                          <a:rPr lang="en-US" sz="3600" i="0">
                            <a:solidFill>
                              <a:srgbClr val="000000"/>
                            </a:solidFill>
                            <a:effectLst/>
                            <a:latin typeface="Cambria Math" panose="02040503050406030204" pitchFamily="18" charset="0"/>
                            <a:ea typeface="Times New Roman" panose="02020603050405020304" pitchFamily="18" charset="0"/>
                          </a:rPr>
                          <m:t>MNK</m:t>
                        </m:r>
                      </m:e>
                    </m:acc>
                    <m:r>
                      <a:rPr lang="en-US" sz="3600" i="0">
                        <a:solidFill>
                          <a:srgbClr val="000000"/>
                        </a:solidFill>
                        <a:effectLst/>
                        <a:latin typeface="Cambria Math" panose="02040503050406030204" pitchFamily="18" charset="0"/>
                        <a:ea typeface="Times New Roman" panose="02020603050405020304" pitchFamily="18" charset="0"/>
                      </a:rPr>
                      <m:t>=90°</m:t>
                    </m:r>
                  </m:oMath>
                </a14:m>
                <a:endParaRPr lang="en-US" sz="3600">
                  <a:solidFill>
                    <a:srgbClr val="000000"/>
                  </a:solidFill>
                  <a:effectLst/>
                  <a:latin typeface="+mj-lt"/>
                  <a:ea typeface="Times New Roman" panose="02020603050405020304" pitchFamily="18" charset="0"/>
                </a:endParaRPr>
              </a:p>
              <a:p>
                <a:pPr marL="30480" marR="30480" algn="just">
                  <a:lnSpc>
                    <a:spcPct val="150000"/>
                  </a:lnSpc>
                </a:pPr>
                <a:r>
                  <a:rPr lang="en-US" sz="3600">
                    <a:solidFill>
                      <a:srgbClr val="000000"/>
                    </a:solidFill>
                    <a:effectLst/>
                    <a:latin typeface="+mj-lt"/>
                    <a:ea typeface="Times New Roman" panose="02020603050405020304" pitchFamily="18" charset="0"/>
                  </a:rPr>
                  <a:t>Xét </a:t>
                </a:r>
                <a14:m>
                  <m:oMath xmlns:m="http://schemas.openxmlformats.org/officeDocument/2006/math">
                    <m:r>
                      <m:rPr>
                        <m:sty m:val="p"/>
                      </m:rPr>
                      <a:rPr lang="en-US" sz="3600" i="0">
                        <a:solidFill>
                          <a:srgbClr val="000000"/>
                        </a:solidFill>
                        <a:effectLst/>
                        <a:latin typeface="Cambria Math" panose="02040503050406030204" pitchFamily="18" charset="0"/>
                        <a:ea typeface="Times New Roman" panose="02020603050405020304" pitchFamily="18" charset="0"/>
                      </a:rPr>
                      <m:t>ΔMHK</m:t>
                    </m:r>
                  </m:oMath>
                </a14:m>
                <a:r>
                  <a:rPr lang="en-US" sz="3600">
                    <a:solidFill>
                      <a:srgbClr val="000000"/>
                    </a:solidFill>
                    <a:effectLst/>
                    <a:latin typeface="+mj-lt"/>
                    <a:ea typeface="Times New Roman" panose="02020603050405020304" pitchFamily="18" charset="0"/>
                  </a:rPr>
                  <a:t> và </a:t>
                </a:r>
                <a14:m>
                  <m:oMath xmlns:m="http://schemas.openxmlformats.org/officeDocument/2006/math">
                    <m:r>
                      <m:rPr>
                        <m:sty m:val="p"/>
                      </m:rPr>
                      <a:rPr lang="en-US" sz="3600" i="0">
                        <a:solidFill>
                          <a:srgbClr val="000000"/>
                        </a:solidFill>
                        <a:effectLst/>
                        <a:latin typeface="Cambria Math" panose="02040503050406030204" pitchFamily="18" charset="0"/>
                        <a:ea typeface="Times New Roman" panose="02020603050405020304" pitchFamily="18" charset="0"/>
                      </a:rPr>
                      <m:t>ΔKNM</m:t>
                    </m:r>
                  </m:oMath>
                </a14:m>
                <a:r>
                  <a:rPr lang="en-US" sz="3600">
                    <a:solidFill>
                      <a:srgbClr val="000000"/>
                    </a:solidFill>
                    <a:effectLst/>
                    <a:latin typeface="+mj-lt"/>
                    <a:ea typeface="Times New Roman" panose="02020603050405020304" pitchFamily="18" charset="0"/>
                  </a:rPr>
                  <a:t> </a:t>
                </a:r>
                <a:r>
                  <a:rPr lang="en-US" sz="3600" smtClean="0">
                    <a:solidFill>
                      <a:srgbClr val="000000"/>
                    </a:solidFill>
                    <a:effectLst/>
                    <a:latin typeface="+mj-lt"/>
                    <a:ea typeface="Times New Roman" panose="02020603050405020304" pitchFamily="18" charset="0"/>
                  </a:rPr>
                  <a:t>có</a:t>
                </a:r>
                <a:r>
                  <a:rPr lang="en-US" sz="3600" smtClean="0">
                    <a:solidFill>
                      <a:srgbClr val="000000"/>
                    </a:solidFill>
                    <a:latin typeface="+mj-lt"/>
                    <a:ea typeface="Times New Roman" panose="02020603050405020304" pitchFamily="18" charset="0"/>
                  </a:rPr>
                  <a:t>:</a:t>
                </a:r>
              </a:p>
              <a:p>
                <a:pPr marL="30480" marR="30480" algn="just">
                  <a:lnSpc>
                    <a:spcPct val="150000"/>
                  </a:lnSpc>
                </a:pPr>
                <a14:m>
                  <m:oMathPara xmlns:m="http://schemas.openxmlformats.org/officeDocument/2006/math">
                    <m:oMathParaPr>
                      <m:jc m:val="left"/>
                    </m:oMathParaPr>
                    <m:oMath xmlns:m="http://schemas.openxmlformats.org/officeDocument/2006/math">
                      <m:acc>
                        <m:accPr>
                          <m:chr m:val="̂"/>
                          <m:ctrlPr>
                            <a:rPr lang="en-US" sz="3600" i="1">
                              <a:solidFill>
                                <a:srgbClr val="000000"/>
                              </a:solidFill>
                              <a:effectLst/>
                              <a:latin typeface="Cambria Math" panose="02040503050406030204" pitchFamily="18" charset="0"/>
                              <a:ea typeface="Times New Roman" panose="02020603050405020304" pitchFamily="18" charset="0"/>
                            </a:rPr>
                          </m:ctrlPr>
                        </m:accPr>
                        <m:e>
                          <m:r>
                            <m:rPr>
                              <m:sty m:val="p"/>
                            </m:rPr>
                            <a:rPr lang="en-US" sz="3600" i="0">
                              <a:solidFill>
                                <a:srgbClr val="000000"/>
                              </a:solidFill>
                              <a:effectLst/>
                              <a:latin typeface="Cambria Math" panose="02040503050406030204" pitchFamily="18" charset="0"/>
                              <a:ea typeface="Times New Roman" panose="02020603050405020304" pitchFamily="18" charset="0"/>
                            </a:rPr>
                            <m:t>MHK</m:t>
                          </m:r>
                        </m:e>
                      </m:acc>
                      <m:r>
                        <a:rPr lang="en-US" sz="3600" i="0">
                          <a:solidFill>
                            <a:srgbClr val="000000"/>
                          </a:solidFill>
                          <a:effectLst/>
                          <a:latin typeface="Cambria Math" panose="02040503050406030204" pitchFamily="18" charset="0"/>
                          <a:ea typeface="Times New Roman" panose="02020603050405020304" pitchFamily="18" charset="0"/>
                        </a:rPr>
                        <m:t>=</m:t>
                      </m:r>
                      <m:acc>
                        <m:accPr>
                          <m:chr m:val="̂"/>
                          <m:ctrlPr>
                            <a:rPr lang="en-US" sz="3600" i="1">
                              <a:solidFill>
                                <a:srgbClr val="000000"/>
                              </a:solidFill>
                              <a:effectLst/>
                              <a:latin typeface="Cambria Math" panose="02040503050406030204" pitchFamily="18" charset="0"/>
                              <a:ea typeface="Times New Roman" panose="02020603050405020304" pitchFamily="18" charset="0"/>
                            </a:rPr>
                          </m:ctrlPr>
                        </m:accPr>
                        <m:e>
                          <m:r>
                            <m:rPr>
                              <m:sty m:val="p"/>
                            </m:rPr>
                            <a:rPr lang="en-US" sz="3600" i="0">
                              <a:solidFill>
                                <a:srgbClr val="000000"/>
                              </a:solidFill>
                              <a:effectLst/>
                              <a:latin typeface="Cambria Math" panose="02040503050406030204" pitchFamily="18" charset="0"/>
                              <a:ea typeface="Times New Roman" panose="02020603050405020304" pitchFamily="18" charset="0"/>
                            </a:rPr>
                            <m:t>KNM</m:t>
                          </m:r>
                        </m:e>
                      </m:acc>
                      <m:r>
                        <a:rPr lang="en-US" sz="3600" i="0">
                          <a:solidFill>
                            <a:srgbClr val="000000"/>
                          </a:solidFill>
                          <a:effectLst/>
                          <a:latin typeface="Cambria Math" panose="02040503050406030204" pitchFamily="18" charset="0"/>
                          <a:ea typeface="Times New Roman" panose="02020603050405020304" pitchFamily="18" charset="0"/>
                        </a:rPr>
                        <m:t>=90°</m:t>
                      </m:r>
                    </m:oMath>
                  </m:oMathPara>
                </a14:m>
                <a:endParaRPr lang="en-US" sz="3600">
                  <a:solidFill>
                    <a:srgbClr val="000000"/>
                  </a:solidFill>
                  <a:effectLst/>
                  <a:latin typeface="+mj-lt"/>
                  <a:ea typeface="Times New Roman" panose="02020603050405020304" pitchFamily="18" charset="0"/>
                </a:endParaRPr>
              </a:p>
              <a:p>
                <a:pPr marL="30480" marR="30480" algn="just">
                  <a:lnSpc>
                    <a:spcPct val="150000"/>
                  </a:lnSpc>
                </a:pPr>
                <a:r>
                  <a:rPr lang="en-US" sz="3600">
                    <a:solidFill>
                      <a:srgbClr val="000000"/>
                    </a:solidFill>
                    <a:effectLst/>
                    <a:latin typeface="+mj-lt"/>
                    <a:ea typeface="Times New Roman" panose="02020603050405020304" pitchFamily="18" charset="0"/>
                  </a:rPr>
                  <a:t>MK là cạnh huyền </a:t>
                </a:r>
                <a:r>
                  <a:rPr lang="en-US" sz="3600" smtClean="0">
                    <a:solidFill>
                      <a:srgbClr val="000000"/>
                    </a:solidFill>
                    <a:effectLst/>
                    <a:latin typeface="+mj-lt"/>
                    <a:ea typeface="Times New Roman" panose="02020603050405020304" pitchFamily="18" charset="0"/>
                  </a:rPr>
                  <a:t>chung</a:t>
                </a:r>
                <a:endParaRPr lang="en-US" sz="3600">
                  <a:solidFill>
                    <a:srgbClr val="000000"/>
                  </a:solidFill>
                  <a:effectLst/>
                  <a:latin typeface="+mj-lt"/>
                  <a:ea typeface="Times New Roman" panose="02020603050405020304" pitchFamily="18" charset="0"/>
                </a:endParaRPr>
              </a:p>
              <a:p>
                <a:pPr marL="30480" marR="30480" algn="just">
                  <a:lnSpc>
                    <a:spcPct val="150000"/>
                  </a:lnSpc>
                </a:pPr>
                <a14:m>
                  <m:oMath xmlns:m="http://schemas.openxmlformats.org/officeDocument/2006/math">
                    <m:acc>
                      <m:accPr>
                        <m:chr m:val="̂"/>
                        <m:ctrlPr>
                          <a:rPr lang="en-US" sz="3600" i="1">
                            <a:solidFill>
                              <a:srgbClr val="000000"/>
                            </a:solidFill>
                            <a:effectLst/>
                            <a:latin typeface="Cambria Math" panose="02040503050406030204" pitchFamily="18" charset="0"/>
                            <a:ea typeface="Times New Roman" panose="02020603050405020304" pitchFamily="18" charset="0"/>
                          </a:rPr>
                        </m:ctrlPr>
                      </m:accPr>
                      <m:e>
                        <m:r>
                          <m:rPr>
                            <m:sty m:val="p"/>
                          </m:rPr>
                          <a:rPr lang="en-US" sz="3600" i="0">
                            <a:solidFill>
                              <a:srgbClr val="000000"/>
                            </a:solidFill>
                            <a:effectLst/>
                            <a:latin typeface="Cambria Math" panose="02040503050406030204" pitchFamily="18" charset="0"/>
                            <a:ea typeface="Times New Roman" panose="02020603050405020304" pitchFamily="18" charset="0"/>
                          </a:rPr>
                          <m:t>MKH</m:t>
                        </m:r>
                      </m:e>
                    </m:acc>
                    <m:r>
                      <a:rPr lang="en-US" sz="3600" i="0">
                        <a:solidFill>
                          <a:srgbClr val="000000"/>
                        </a:solidFill>
                        <a:effectLst/>
                        <a:latin typeface="Cambria Math" panose="02040503050406030204" pitchFamily="18" charset="0"/>
                        <a:ea typeface="Times New Roman" panose="02020603050405020304" pitchFamily="18" charset="0"/>
                      </a:rPr>
                      <m:t>=</m:t>
                    </m:r>
                    <m:acc>
                      <m:accPr>
                        <m:chr m:val="̂"/>
                        <m:ctrlPr>
                          <a:rPr lang="en-US" sz="3600" i="1">
                            <a:solidFill>
                              <a:srgbClr val="000000"/>
                            </a:solidFill>
                            <a:effectLst/>
                            <a:latin typeface="Cambria Math" panose="02040503050406030204" pitchFamily="18" charset="0"/>
                            <a:ea typeface="Times New Roman" panose="02020603050405020304" pitchFamily="18" charset="0"/>
                          </a:rPr>
                        </m:ctrlPr>
                      </m:accPr>
                      <m:e>
                        <m:r>
                          <m:rPr>
                            <m:sty m:val="p"/>
                          </m:rPr>
                          <a:rPr lang="en-US" sz="3600" i="0">
                            <a:solidFill>
                              <a:srgbClr val="000000"/>
                            </a:solidFill>
                            <a:effectLst/>
                            <a:latin typeface="Cambria Math" panose="02040503050406030204" pitchFamily="18" charset="0"/>
                            <a:ea typeface="Times New Roman" panose="02020603050405020304" pitchFamily="18" charset="0"/>
                          </a:rPr>
                          <m:t>KMN</m:t>
                        </m:r>
                      </m:e>
                    </m:acc>
                  </m:oMath>
                </a14:m>
                <a:r>
                  <a:rPr lang="en-US" sz="3600">
                    <a:solidFill>
                      <a:srgbClr val="000000"/>
                    </a:solidFill>
                    <a:effectLst/>
                    <a:latin typeface="+mj-lt"/>
                    <a:ea typeface="Times New Roman" panose="02020603050405020304" pitchFamily="18" charset="0"/>
                  </a:rPr>
                  <a:t> (do QP // MN</a:t>
                </a:r>
                <a:r>
                  <a:rPr lang="en-US" sz="3600" smtClean="0">
                    <a:solidFill>
                      <a:srgbClr val="000000"/>
                    </a:solidFill>
                    <a:effectLst/>
                    <a:latin typeface="+mj-lt"/>
                    <a:ea typeface="Times New Roman" panose="02020603050405020304" pitchFamily="18" charset="0"/>
                  </a:rPr>
                  <a:t>)</a:t>
                </a:r>
                <a:endParaRPr lang="en-US" sz="3600">
                  <a:solidFill>
                    <a:srgbClr val="000000"/>
                  </a:solidFill>
                  <a:effectLst/>
                  <a:latin typeface="+mj-lt"/>
                  <a:ea typeface="Times New Roman" panose="02020603050405020304" pitchFamily="18" charset="0"/>
                </a:endParaRPr>
              </a:p>
              <a:p>
                <a:pPr marL="30480" marR="30480" algn="just">
                  <a:lnSpc>
                    <a:spcPct val="150000"/>
                  </a:lnSpc>
                </a:pPr>
                <a:r>
                  <a:rPr lang="en-US" sz="3600" smtClean="0">
                    <a:solidFill>
                      <a:srgbClr val="000000"/>
                    </a:solidFill>
                    <a:effectLst/>
                    <a:latin typeface="+mj-lt"/>
                    <a:ea typeface="Times New Roman" panose="02020603050405020304" pitchFamily="18" charset="0"/>
                  </a:rPr>
                  <a:t>Suy </a:t>
                </a:r>
                <a:r>
                  <a:rPr lang="en-US" sz="3600">
                    <a:solidFill>
                      <a:srgbClr val="000000"/>
                    </a:solidFill>
                    <a:effectLst/>
                    <a:latin typeface="+mj-lt"/>
                    <a:ea typeface="Times New Roman" panose="02020603050405020304" pitchFamily="18" charset="0"/>
                  </a:rPr>
                  <a:t>ra HK = NM = 6 cm (hai cạnh tương ứng</a:t>
                </a:r>
                <a:r>
                  <a:rPr lang="en-US" sz="3600" smtClean="0">
                    <a:solidFill>
                      <a:srgbClr val="000000"/>
                    </a:solidFill>
                    <a:effectLst/>
                    <a:latin typeface="+mj-lt"/>
                    <a:ea typeface="Times New Roman" panose="02020603050405020304" pitchFamily="18" charset="0"/>
                  </a:rPr>
                  <a:t>)</a:t>
                </a:r>
                <a:endParaRPr lang="en-US" sz="3600">
                  <a:solidFill>
                    <a:srgbClr val="000000"/>
                  </a:solidFill>
                  <a:effectLst/>
                  <a:latin typeface="+mj-lt"/>
                  <a:ea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4690210" y="741369"/>
                <a:ext cx="16569590" cy="8630248"/>
              </a:xfrm>
              <a:prstGeom prst="rect">
                <a:avLst/>
              </a:prstGeom>
              <a:blipFill>
                <a:blip r:embed="rId14"/>
                <a:stretch>
                  <a:fillRect l="-1103" b="-565"/>
                </a:stretch>
              </a:blipFill>
            </p:spPr>
            <p:txBody>
              <a:bodyPr/>
              <a:lstStyle/>
              <a:p>
                <a:r>
                  <a:rPr lang="en-US">
                    <a:noFill/>
                  </a:rPr>
                  <a:t> </a:t>
                </a:r>
              </a:p>
            </p:txBody>
          </p:sp>
        </mc:Fallback>
      </mc:AlternateContent>
      <p:sp>
        <p:nvSpPr>
          <p:cNvPr id="11" name="Rectangle 10"/>
          <p:cNvSpPr/>
          <p:nvPr/>
        </p:nvSpPr>
        <p:spPr>
          <a:xfrm>
            <a:off x="644484" y="662011"/>
            <a:ext cx="1210588"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1" u="sng" strike="noStrike" kern="1200" cap="none" spc="0" normalizeH="0" baseline="0" noProof="0" dirty="0" smtClean="0">
                <a:ln>
                  <a:noFill/>
                </a:ln>
                <a:solidFill>
                  <a:srgbClr val="C00000"/>
                </a:solidFill>
                <a:effectLst/>
                <a:uLnTx/>
                <a:uFillTx/>
                <a:latin typeface="Arial" panose="020B0604020202020204" pitchFamily="34" charset="0"/>
                <a:ea typeface="+mn-ea"/>
                <a:cs typeface="+mn-cs"/>
              </a:rPr>
              <a:t>Giải</a:t>
            </a:r>
            <a:r>
              <a:rPr kumimoji="0" lang="en-US" sz="3600" b="1" i="1" u="sng" strike="noStrike" kern="1200" cap="none" spc="0" normalizeH="0" baseline="0" noProof="0" dirty="0" smtClean="0">
                <a:ln>
                  <a:noFill/>
                </a:ln>
                <a:solidFill>
                  <a:srgbClr val="C00000"/>
                </a:solidFill>
                <a:effectLst/>
                <a:uLnTx/>
                <a:uFillTx/>
                <a:latin typeface="Arial"/>
                <a:ea typeface="+mn-ea"/>
                <a:cs typeface="+mn-cs"/>
              </a:rPr>
              <a:t>:</a:t>
            </a:r>
            <a:endParaRPr kumimoji="0" lang="en-US" sz="3600" b="1" i="1" u="sng" strike="noStrike" kern="1200" cap="none" spc="0" normalizeH="0" baseline="0" noProof="0" dirty="0">
              <a:ln>
                <a:noFill/>
              </a:ln>
              <a:solidFill>
                <a:srgbClr val="C00000"/>
              </a:solidFill>
              <a:effectLst/>
              <a:uLnTx/>
              <a:uFillTx/>
              <a:latin typeface="Arial"/>
              <a:ea typeface="+mn-ea"/>
              <a:cs typeface="+mn-cs"/>
            </a:endParaRPr>
          </a:p>
        </p:txBody>
      </p:sp>
      <p:sp>
        <p:nvSpPr>
          <p:cNvPr id="6" name="Right Brace 5"/>
          <p:cNvSpPr/>
          <p:nvPr/>
        </p:nvSpPr>
        <p:spPr>
          <a:xfrm>
            <a:off x="10658464" y="6149646"/>
            <a:ext cx="533400" cy="2133600"/>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 name="Rectangle 6"/>
              <p:cNvSpPr/>
              <p:nvPr/>
            </p:nvSpPr>
            <p:spPr>
              <a:xfrm>
                <a:off x="11634946" y="6268622"/>
                <a:ext cx="5350183" cy="1651671"/>
              </a:xfrm>
              <a:prstGeom prst="rect">
                <a:avLst/>
              </a:prstGeom>
            </p:spPr>
            <p:txBody>
              <a:bodyPr wrap="none">
                <a:spAutoFit/>
              </a:bodyPr>
              <a:lstStyle/>
              <a:p>
                <a:pPr marL="30480" marR="30480" lvl="0" algn="just">
                  <a:lnSpc>
                    <a:spcPct val="150000"/>
                  </a:lnSpc>
                </a:pPr>
                <a14:m>
                  <m:oMath xmlns:m="http://schemas.openxmlformats.org/officeDocument/2006/math">
                    <m:r>
                      <a:rPr lang="en-US" sz="3600">
                        <a:solidFill>
                          <a:srgbClr val="000000"/>
                        </a:solidFill>
                        <a:latin typeface="Cambria Math" panose="02040503050406030204" pitchFamily="18" charset="0"/>
                        <a:ea typeface="Times New Roman" panose="02020603050405020304" pitchFamily="18" charset="0"/>
                      </a:rPr>
                      <m:t>⇒</m:t>
                    </m:r>
                    <m:r>
                      <m:rPr>
                        <m:sty m:val="p"/>
                      </m:rPr>
                      <a:rPr lang="en-US" sz="3600">
                        <a:solidFill>
                          <a:srgbClr val="000000"/>
                        </a:solidFill>
                        <a:latin typeface="Cambria Math" panose="02040503050406030204" pitchFamily="18" charset="0"/>
                        <a:ea typeface="Times New Roman" panose="02020603050405020304" pitchFamily="18" charset="0"/>
                      </a:rPr>
                      <m:t>ΔMHK</m:t>
                    </m:r>
                    <m:r>
                      <a:rPr lang="en-US" sz="3600">
                        <a:solidFill>
                          <a:srgbClr val="000000"/>
                        </a:solidFill>
                        <a:latin typeface="Cambria Math" panose="02040503050406030204" pitchFamily="18" charset="0"/>
                        <a:ea typeface="Times New Roman" panose="02020603050405020304" pitchFamily="18" charset="0"/>
                      </a:rPr>
                      <m:t>=</m:t>
                    </m:r>
                    <m:r>
                      <m:rPr>
                        <m:sty m:val="p"/>
                      </m:rPr>
                      <a:rPr lang="en-US" sz="3600">
                        <a:solidFill>
                          <a:srgbClr val="000000"/>
                        </a:solidFill>
                        <a:latin typeface="Cambria Math" panose="02040503050406030204" pitchFamily="18" charset="0"/>
                        <a:ea typeface="Times New Roman" panose="02020603050405020304" pitchFamily="18" charset="0"/>
                      </a:rPr>
                      <m:t>ΔKNM</m:t>
                    </m:r>
                  </m:oMath>
                </a14:m>
                <a:r>
                  <a:rPr lang="en-US" sz="3600">
                    <a:solidFill>
                      <a:srgbClr val="000000"/>
                    </a:solidFill>
                    <a:ea typeface="Times New Roman" panose="02020603050405020304" pitchFamily="18" charset="0"/>
                  </a:rPr>
                  <a:t> </a:t>
                </a:r>
                <a:endParaRPr lang="en-US" sz="3600" smtClean="0">
                  <a:solidFill>
                    <a:srgbClr val="000000"/>
                  </a:solidFill>
                  <a:ea typeface="Times New Roman" panose="02020603050405020304" pitchFamily="18" charset="0"/>
                </a:endParaRPr>
              </a:p>
              <a:p>
                <a:pPr marL="30480" marR="30480" lvl="0" algn="just">
                  <a:lnSpc>
                    <a:spcPct val="150000"/>
                  </a:lnSpc>
                </a:pPr>
                <a:r>
                  <a:rPr lang="en-US" sz="3600" smtClean="0">
                    <a:solidFill>
                      <a:srgbClr val="000000"/>
                    </a:solidFill>
                    <a:ea typeface="Times New Roman" panose="02020603050405020304" pitchFamily="18" charset="0"/>
                  </a:rPr>
                  <a:t>(</a:t>
                </a:r>
                <a:r>
                  <a:rPr lang="en-US" sz="3600">
                    <a:solidFill>
                      <a:srgbClr val="000000"/>
                    </a:solidFill>
                    <a:ea typeface="Times New Roman" panose="02020603050405020304" pitchFamily="18" charset="0"/>
                  </a:rPr>
                  <a:t>cạnh huyền – góc nhọn)</a:t>
                </a:r>
              </a:p>
            </p:txBody>
          </p:sp>
        </mc:Choice>
        <mc:Fallback xmlns="">
          <p:sp>
            <p:nvSpPr>
              <p:cNvPr id="7" name="Rectangle 6"/>
              <p:cNvSpPr>
                <a:spLocks noRot="1" noChangeAspect="1" noMove="1" noResize="1" noEditPoints="1" noAdjustHandles="1" noChangeArrowheads="1" noChangeShapeType="1" noTextEdit="1"/>
              </p:cNvSpPr>
              <p:nvPr/>
            </p:nvSpPr>
            <p:spPr>
              <a:xfrm>
                <a:off x="11634946" y="6268622"/>
                <a:ext cx="5350183" cy="1651671"/>
              </a:xfrm>
              <a:prstGeom prst="rect">
                <a:avLst/>
              </a:prstGeom>
              <a:blipFill>
                <a:blip r:embed="rId15"/>
                <a:stretch>
                  <a:fillRect l="-2965" r="-2052" b="-12915"/>
                </a:stretch>
              </a:blipFill>
            </p:spPr>
            <p:txBody>
              <a:bodyPr/>
              <a:lstStyle/>
              <a:p>
                <a:r>
                  <a:rPr lang="en-US">
                    <a:noFill/>
                  </a:rPr>
                  <a:t> </a:t>
                </a:r>
              </a:p>
            </p:txBody>
          </p:sp>
        </mc:Fallback>
      </mc:AlternateContent>
      <p:pic>
        <p:nvPicPr>
          <p:cNvPr id="8" name="Picture 7"/>
          <p:cNvPicPr>
            <a:picLocks noChangeAspect="1"/>
          </p:cNvPicPr>
          <p:nvPr/>
        </p:nvPicPr>
        <p:blipFill>
          <a:blip r:embed="rId16"/>
          <a:stretch>
            <a:fillRect/>
          </a:stretch>
        </p:blipFill>
        <p:spPr>
          <a:xfrm>
            <a:off x="428923" y="1616492"/>
            <a:ext cx="3837043" cy="4010578"/>
          </a:xfrm>
          <a:prstGeom prst="rect">
            <a:avLst/>
          </a:prstGeom>
        </p:spPr>
      </p:pic>
    </p:spTree>
    <p:extLst>
      <p:ext uri="{BB962C8B-B14F-4D97-AF65-F5344CB8AC3E}">
        <p14:creationId xmlns:p14="http://schemas.microsoft.com/office/powerpoint/2010/main" val="22100318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wipe(down)">
                                      <p:cBhvr>
                                        <p:cTn id="22" dur="500"/>
                                        <p:tgtEl>
                                          <p:spTgt spid="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wipe(left)">
                                      <p:cBhvr>
                                        <p:cTn id="27" dur="500"/>
                                        <p:tgtEl>
                                          <p:spTgt spid="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3" end="3"/>
                                            </p:txEl>
                                          </p:spTgt>
                                        </p:tgtEl>
                                        <p:attrNameLst>
                                          <p:attrName>style.visibility</p:attrName>
                                        </p:attrNameLst>
                                      </p:cBhvr>
                                      <p:to>
                                        <p:strVal val="visible"/>
                                      </p:to>
                                    </p:set>
                                    <p:animEffect transition="in" filter="fade">
                                      <p:cBhvr>
                                        <p:cTn id="32" dur="500"/>
                                        <p:tgtEl>
                                          <p:spTgt spid="2">
                                            <p:txEl>
                                              <p:pRg st="3" end="3"/>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500"/>
                                        <p:tgtEl>
                                          <p:spTgt spid="2">
                                            <p:txEl>
                                              <p:pRg st="4" end="4"/>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2">
                                            <p:txEl>
                                              <p:pRg st="5" end="5"/>
                                            </p:txEl>
                                          </p:spTgt>
                                        </p:tgtEl>
                                        <p:attrNameLst>
                                          <p:attrName>style.visibility</p:attrName>
                                        </p:attrNameLst>
                                      </p:cBhvr>
                                      <p:to>
                                        <p:strVal val="visible"/>
                                      </p:to>
                                    </p:set>
                                    <p:animEffect transition="in" filter="fade">
                                      <p:cBhvr>
                                        <p:cTn id="38" dur="500"/>
                                        <p:tgtEl>
                                          <p:spTgt spid="2">
                                            <p:txEl>
                                              <p:pRg st="5" end="5"/>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2">
                                            <p:txEl>
                                              <p:pRg st="6" end="6"/>
                                            </p:txEl>
                                          </p:spTgt>
                                        </p:tgtEl>
                                        <p:attrNameLst>
                                          <p:attrName>style.visibility</p:attrName>
                                        </p:attrNameLst>
                                      </p:cBhvr>
                                      <p:to>
                                        <p:strVal val="visible"/>
                                      </p:to>
                                    </p:set>
                                    <p:animEffect transition="in" filter="fade">
                                      <p:cBhvr>
                                        <p:cTn id="41" dur="500"/>
                                        <p:tgtEl>
                                          <p:spTgt spid="2">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wipe(down)">
                                      <p:cBhvr>
                                        <p:cTn id="46" dur="500"/>
                                        <p:tgtEl>
                                          <p:spTgt spid="6"/>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wipe(down)">
                                      <p:cBhvr>
                                        <p:cTn id="49" dur="500"/>
                                        <p:tgtEl>
                                          <p:spTgt spid="7"/>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2">
                                            <p:txEl>
                                              <p:pRg st="7" end="7"/>
                                            </p:txEl>
                                          </p:spTgt>
                                        </p:tgtEl>
                                        <p:attrNameLst>
                                          <p:attrName>style.visibility</p:attrName>
                                        </p:attrNameLst>
                                      </p:cBhvr>
                                      <p:to>
                                        <p:strVal val="visible"/>
                                      </p:to>
                                    </p:set>
                                    <p:animEffect transition="in" filter="barn(inVertical)">
                                      <p:cBhvr>
                                        <p:cTn id="54"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animBg="1"/>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123"/>
        <p:cNvGrpSpPr/>
        <p:nvPr/>
      </p:nvGrpSpPr>
      <p:grpSpPr>
        <a:xfrm>
          <a:off x="0" y="0"/>
          <a:ext cx="0" cy="0"/>
          <a:chOff x="0" y="0"/>
          <a:chExt cx="0" cy="0"/>
        </a:xfrm>
      </p:grpSpPr>
      <p:sp>
        <p:nvSpPr>
          <p:cNvPr id="2140" name="Google Shape;2140;p35"/>
          <p:cNvSpPr/>
          <p:nvPr/>
        </p:nvSpPr>
        <p:spPr>
          <a:xfrm flipH="1">
            <a:off x="17166942" y="714222"/>
            <a:ext cx="859800" cy="836400"/>
          </a:xfrm>
          <a:prstGeom prst="star4">
            <a:avLst>
              <a:gd name="adj" fmla="val 12500"/>
            </a:avLst>
          </a:prstGeom>
          <a:solidFill>
            <a:schemeClr val="lt1"/>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 name="Rectangle 2"/>
          <p:cNvSpPr/>
          <p:nvPr/>
        </p:nvSpPr>
        <p:spPr>
          <a:xfrm>
            <a:off x="230522" y="230523"/>
            <a:ext cx="17796220" cy="9804826"/>
          </a:xfrm>
          <a:prstGeom prst="rect">
            <a:avLst/>
          </a:prstGeom>
          <a:solidFill>
            <a:schemeClr val="accent5"/>
          </a:solidFill>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434343"/>
              </a:solidFill>
              <a:effectLst/>
              <a:uLnTx/>
              <a:uFillTx/>
              <a:latin typeface="Arial"/>
              <a:ea typeface="+mn-ea"/>
              <a:cs typeface="+mn-cs"/>
              <a:sym typeface="Arial"/>
            </a:endParaRPr>
          </a:p>
        </p:txBody>
      </p:sp>
      <p:sp>
        <p:nvSpPr>
          <p:cNvPr id="17" name="Google Shape;2186;p36"/>
          <p:cNvSpPr/>
          <p:nvPr/>
        </p:nvSpPr>
        <p:spPr>
          <a:xfrm>
            <a:off x="16584472" y="662011"/>
            <a:ext cx="1017728" cy="835978"/>
          </a:xfrm>
          <a:prstGeom prst="star4">
            <a:avLst>
              <a:gd name="adj" fmla="val 12500"/>
            </a:avLst>
          </a:prstGeom>
          <a:solidFill>
            <a:schemeClr val="accent1"/>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19" name="Picture 9"/>
          <p:cNvPicPr>
            <a:picLocks noChangeAspect="1"/>
          </p:cNvPicPr>
          <p:nvPr/>
        </p:nvPicPr>
        <p:blipFill>
          <a:blip r:embed="rId3">
            <a:alphaModFix amt="50000"/>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875647" flipH="1">
            <a:off x="-73942" y="7680449"/>
            <a:ext cx="2281482" cy="2261519"/>
          </a:xfrm>
          <a:prstGeom prst="rect">
            <a:avLst/>
          </a:prstGeom>
        </p:spPr>
      </p:pic>
      <p:sp>
        <p:nvSpPr>
          <p:cNvPr id="11" name="Rectangle 10"/>
          <p:cNvSpPr/>
          <p:nvPr/>
        </p:nvSpPr>
        <p:spPr>
          <a:xfrm>
            <a:off x="644484" y="662011"/>
            <a:ext cx="1210588"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1" u="sng" strike="noStrike" kern="1200" cap="none" spc="0" normalizeH="0" baseline="0" noProof="0" dirty="0" smtClean="0">
                <a:ln>
                  <a:noFill/>
                </a:ln>
                <a:solidFill>
                  <a:srgbClr val="C00000"/>
                </a:solidFill>
                <a:effectLst/>
                <a:uLnTx/>
                <a:uFillTx/>
                <a:latin typeface="Arial" panose="020B0604020202020204" pitchFamily="34" charset="0"/>
                <a:ea typeface="+mn-ea"/>
                <a:cs typeface="+mn-cs"/>
              </a:rPr>
              <a:t>Giải</a:t>
            </a:r>
            <a:r>
              <a:rPr kumimoji="0" lang="en-US" sz="3600" b="1" i="1" u="sng" strike="noStrike" kern="1200" cap="none" spc="0" normalizeH="0" baseline="0" noProof="0" dirty="0" smtClean="0">
                <a:ln>
                  <a:noFill/>
                </a:ln>
                <a:solidFill>
                  <a:srgbClr val="C00000"/>
                </a:solidFill>
                <a:effectLst/>
                <a:uLnTx/>
                <a:uFillTx/>
                <a:latin typeface="Arial"/>
                <a:ea typeface="+mn-ea"/>
                <a:cs typeface="+mn-cs"/>
              </a:rPr>
              <a:t>:</a:t>
            </a:r>
            <a:endParaRPr kumimoji="0" lang="en-US" sz="3600" b="1" i="1" u="sng" strike="noStrike" kern="1200" cap="none" spc="0" normalizeH="0" baseline="0" noProof="0" dirty="0">
              <a:ln>
                <a:noFill/>
              </a:ln>
              <a:solidFill>
                <a:srgbClr val="C00000"/>
              </a:solidFill>
              <a:effectLst/>
              <a:uLnTx/>
              <a:uFillTx/>
              <a:latin typeface="Arial"/>
              <a:ea typeface="+mn-ea"/>
              <a:cs typeface="+mn-cs"/>
            </a:endParaRPr>
          </a:p>
        </p:txBody>
      </p:sp>
      <p:pic>
        <p:nvPicPr>
          <p:cNvPr id="8" name="Picture 7"/>
          <p:cNvPicPr>
            <a:picLocks noChangeAspect="1"/>
          </p:cNvPicPr>
          <p:nvPr/>
        </p:nvPicPr>
        <p:blipFill>
          <a:blip r:embed="rId14"/>
          <a:stretch>
            <a:fillRect/>
          </a:stretch>
        </p:blipFill>
        <p:spPr>
          <a:xfrm>
            <a:off x="428923" y="1616492"/>
            <a:ext cx="3837043" cy="4010578"/>
          </a:xfrm>
          <a:prstGeom prst="rect">
            <a:avLst/>
          </a:prstGeom>
        </p:spPr>
      </p:pic>
      <mc:AlternateContent xmlns:mc="http://schemas.openxmlformats.org/markup-compatibility/2006" xmlns:a14="http://schemas.microsoft.com/office/drawing/2010/main">
        <mc:Choice Requires="a14">
          <p:sp>
            <p:nvSpPr>
              <p:cNvPr id="12" name="Rectangle 11"/>
              <p:cNvSpPr/>
              <p:nvPr/>
            </p:nvSpPr>
            <p:spPr>
              <a:xfrm>
                <a:off x="4800600" y="1929477"/>
                <a:ext cx="15146548" cy="7993727"/>
              </a:xfrm>
              <a:prstGeom prst="rect">
                <a:avLst/>
              </a:prstGeom>
            </p:spPr>
            <p:txBody>
              <a:bodyPr wrap="square">
                <a:spAutoFit/>
              </a:bodyPr>
              <a:lstStyle/>
              <a:p>
                <a:pPr marL="30480" marR="30480" lvl="0" algn="just">
                  <a:lnSpc>
                    <a:spcPct val="150000"/>
                  </a:lnSpc>
                  <a:defRPr/>
                </a:pPr>
                <a:r>
                  <a:rPr lang="en-US" sz="3600" smtClean="0">
                    <a:solidFill>
                      <a:srgbClr val="000000"/>
                    </a:solidFill>
                    <a:ea typeface="Times New Roman" panose="02020603050405020304" pitchFamily="18" charset="0"/>
                  </a:rPr>
                  <a:t>Xét </a:t>
                </a:r>
                <a14:m>
                  <m:oMath xmlns:m="http://schemas.openxmlformats.org/officeDocument/2006/math">
                    <m:r>
                      <m:rPr>
                        <m:sty m:val="p"/>
                      </m:rPr>
                      <a:rPr lang="en-US" sz="3600">
                        <a:solidFill>
                          <a:srgbClr val="000000"/>
                        </a:solidFill>
                        <a:latin typeface="Cambria Math" panose="02040503050406030204" pitchFamily="18" charset="0"/>
                        <a:ea typeface="Times New Roman" panose="02020603050405020304" pitchFamily="18" charset="0"/>
                      </a:rPr>
                      <m:t>ΔMHQ</m:t>
                    </m:r>
                  </m:oMath>
                </a14:m>
                <a:r>
                  <a:rPr lang="en-US" sz="3600">
                    <a:solidFill>
                      <a:srgbClr val="000000"/>
                    </a:solidFill>
                    <a:ea typeface="Times New Roman" panose="02020603050405020304" pitchFamily="18" charset="0"/>
                  </a:rPr>
                  <a:t> và </a:t>
                </a:r>
                <a14:m>
                  <m:oMath xmlns:m="http://schemas.openxmlformats.org/officeDocument/2006/math">
                    <m:r>
                      <m:rPr>
                        <m:sty m:val="p"/>
                      </m:rPr>
                      <a:rPr lang="en-US" sz="3600">
                        <a:solidFill>
                          <a:srgbClr val="000000"/>
                        </a:solidFill>
                        <a:latin typeface="Cambria Math" panose="02040503050406030204" pitchFamily="18" charset="0"/>
                        <a:ea typeface="Times New Roman" panose="02020603050405020304" pitchFamily="18" charset="0"/>
                      </a:rPr>
                      <m:t>ΔNKP</m:t>
                    </m:r>
                  </m:oMath>
                </a14:m>
                <a:r>
                  <a:rPr lang="en-US" sz="3600">
                    <a:solidFill>
                      <a:srgbClr val="000000"/>
                    </a:solidFill>
                    <a:ea typeface="Times New Roman" panose="02020603050405020304" pitchFamily="18" charset="0"/>
                  </a:rPr>
                  <a:t> có:</a:t>
                </a:r>
              </a:p>
              <a:p>
                <a:pPr marL="30480" marR="30480" lvl="0" algn="just">
                  <a:lnSpc>
                    <a:spcPct val="150000"/>
                  </a:lnSpc>
                  <a:defRPr/>
                </a:pPr>
                <a14:m>
                  <m:oMathPara xmlns:m="http://schemas.openxmlformats.org/officeDocument/2006/math">
                    <m:oMathParaPr>
                      <m:jc m:val="left"/>
                    </m:oMathParaPr>
                    <m:oMath xmlns:m="http://schemas.openxmlformats.org/officeDocument/2006/math">
                      <m:acc>
                        <m:accPr>
                          <m:chr m:val="̂"/>
                          <m:ctrlPr>
                            <a:rPr lang="en-US" sz="3600" i="1">
                              <a:solidFill>
                                <a:srgbClr val="000000"/>
                              </a:solidFill>
                              <a:latin typeface="Cambria Math" panose="02040503050406030204" pitchFamily="18" charset="0"/>
                              <a:ea typeface="Times New Roman" panose="02020603050405020304" pitchFamily="18" charset="0"/>
                            </a:rPr>
                          </m:ctrlPr>
                        </m:accPr>
                        <m:e>
                          <m:r>
                            <m:rPr>
                              <m:sty m:val="p"/>
                            </m:rPr>
                            <a:rPr lang="en-US" sz="3600">
                              <a:solidFill>
                                <a:srgbClr val="000000"/>
                              </a:solidFill>
                              <a:latin typeface="Cambria Math" panose="02040503050406030204" pitchFamily="18" charset="0"/>
                              <a:ea typeface="Times New Roman" panose="02020603050405020304" pitchFamily="18" charset="0"/>
                            </a:rPr>
                            <m:t>MHQ</m:t>
                          </m:r>
                        </m:e>
                      </m:acc>
                      <m:r>
                        <a:rPr lang="en-US" sz="3600">
                          <a:solidFill>
                            <a:srgbClr val="000000"/>
                          </a:solidFill>
                          <a:latin typeface="Cambria Math" panose="02040503050406030204" pitchFamily="18" charset="0"/>
                          <a:ea typeface="Times New Roman" panose="02020603050405020304" pitchFamily="18" charset="0"/>
                        </a:rPr>
                        <m:t>=</m:t>
                      </m:r>
                      <m:acc>
                        <m:accPr>
                          <m:chr m:val="̂"/>
                          <m:ctrlPr>
                            <a:rPr lang="en-US" sz="3600" i="1">
                              <a:solidFill>
                                <a:srgbClr val="000000"/>
                              </a:solidFill>
                              <a:latin typeface="Cambria Math" panose="02040503050406030204" pitchFamily="18" charset="0"/>
                              <a:ea typeface="Times New Roman" panose="02020603050405020304" pitchFamily="18" charset="0"/>
                            </a:rPr>
                          </m:ctrlPr>
                        </m:accPr>
                        <m:e>
                          <m:r>
                            <m:rPr>
                              <m:sty m:val="p"/>
                            </m:rPr>
                            <a:rPr lang="en-US" sz="3600">
                              <a:solidFill>
                                <a:srgbClr val="000000"/>
                              </a:solidFill>
                              <a:latin typeface="Cambria Math" panose="02040503050406030204" pitchFamily="18" charset="0"/>
                              <a:ea typeface="Times New Roman" panose="02020603050405020304" pitchFamily="18" charset="0"/>
                            </a:rPr>
                            <m:t>NKP</m:t>
                          </m:r>
                        </m:e>
                      </m:acc>
                      <m:r>
                        <a:rPr lang="en-US" sz="3600">
                          <a:solidFill>
                            <a:srgbClr val="000000"/>
                          </a:solidFill>
                          <a:latin typeface="Cambria Math" panose="02040503050406030204" pitchFamily="18" charset="0"/>
                          <a:ea typeface="Times New Roman" panose="02020603050405020304" pitchFamily="18" charset="0"/>
                        </a:rPr>
                        <m:t>=90°</m:t>
                      </m:r>
                    </m:oMath>
                  </m:oMathPara>
                </a14:m>
                <a:endParaRPr lang="en-US" sz="3600">
                  <a:solidFill>
                    <a:srgbClr val="000000"/>
                  </a:solidFill>
                  <a:ea typeface="Times New Roman" panose="02020603050405020304" pitchFamily="18" charset="0"/>
                </a:endParaRPr>
              </a:p>
              <a:p>
                <a:pPr marL="30480" marR="30480" lvl="0" algn="just">
                  <a:lnSpc>
                    <a:spcPct val="150000"/>
                  </a:lnSpc>
                  <a:defRPr/>
                </a:pPr>
                <a14:m>
                  <m:oMath xmlns:m="http://schemas.openxmlformats.org/officeDocument/2006/math">
                    <m:r>
                      <m:rPr>
                        <m:sty m:val="p"/>
                      </m:rPr>
                      <a:rPr lang="en-US" sz="3600">
                        <a:solidFill>
                          <a:srgbClr val="000000"/>
                        </a:solidFill>
                        <a:latin typeface="Cambria Math" panose="02040503050406030204" pitchFamily="18" charset="0"/>
                        <a:ea typeface="Times New Roman" panose="02020603050405020304" pitchFamily="18" charset="0"/>
                      </a:rPr>
                      <m:t>MQ</m:t>
                    </m:r>
                    <m:r>
                      <a:rPr lang="nl-NL" sz="3600">
                        <a:solidFill>
                          <a:srgbClr val="000000"/>
                        </a:solidFill>
                        <a:latin typeface="Cambria Math" panose="02040503050406030204" pitchFamily="18" charset="0"/>
                        <a:ea typeface="Times New Roman" panose="02020603050405020304" pitchFamily="18" charset="0"/>
                      </a:rPr>
                      <m:t>=</m:t>
                    </m:r>
                    <m:r>
                      <m:rPr>
                        <m:sty m:val="p"/>
                      </m:rPr>
                      <a:rPr lang="en-US" sz="3600">
                        <a:solidFill>
                          <a:srgbClr val="000000"/>
                        </a:solidFill>
                        <a:latin typeface="Cambria Math" panose="02040503050406030204" pitchFamily="18" charset="0"/>
                        <a:ea typeface="Times New Roman" panose="02020603050405020304" pitchFamily="18" charset="0"/>
                      </a:rPr>
                      <m:t>NP</m:t>
                    </m:r>
                  </m:oMath>
                </a14:m>
                <a:r>
                  <a:rPr lang="nl-NL" sz="3600">
                    <a:solidFill>
                      <a:srgbClr val="000000"/>
                    </a:solidFill>
                    <a:ea typeface="Times New Roman" panose="02020603050405020304" pitchFamily="18" charset="0"/>
                  </a:rPr>
                  <a:t> (cmt)</a:t>
                </a:r>
                <a:endParaRPr lang="en-US" sz="3600">
                  <a:solidFill>
                    <a:srgbClr val="000000"/>
                  </a:solidFill>
                  <a:ea typeface="Times New Roman" panose="02020603050405020304" pitchFamily="18" charset="0"/>
                </a:endParaRPr>
              </a:p>
              <a:p>
                <a:pPr marL="30480" marR="30480" lvl="0" algn="just">
                  <a:lnSpc>
                    <a:spcPct val="150000"/>
                  </a:lnSpc>
                  <a:defRPr/>
                </a:pPr>
                <a14:m>
                  <m:oMath xmlns:m="http://schemas.openxmlformats.org/officeDocument/2006/math">
                    <m:acc>
                      <m:accPr>
                        <m:chr m:val="̂"/>
                        <m:ctrlPr>
                          <a:rPr lang="en-US" sz="3600" i="1">
                            <a:solidFill>
                              <a:srgbClr val="000000"/>
                            </a:solidFill>
                            <a:latin typeface="Cambria Math" panose="02040503050406030204" pitchFamily="18" charset="0"/>
                            <a:ea typeface="Times New Roman" panose="02020603050405020304" pitchFamily="18" charset="0"/>
                          </a:rPr>
                        </m:ctrlPr>
                      </m:accPr>
                      <m:e>
                        <m:r>
                          <m:rPr>
                            <m:sty m:val="p"/>
                          </m:rPr>
                          <a:rPr lang="en-US" sz="3600">
                            <a:solidFill>
                              <a:srgbClr val="000000"/>
                            </a:solidFill>
                            <a:latin typeface="Cambria Math" panose="02040503050406030204" pitchFamily="18" charset="0"/>
                            <a:ea typeface="Times New Roman" panose="02020603050405020304" pitchFamily="18" charset="0"/>
                          </a:rPr>
                          <m:t>MQH</m:t>
                        </m:r>
                      </m:e>
                    </m:acc>
                    <m:r>
                      <a:rPr lang="nl-NL" sz="3600">
                        <a:solidFill>
                          <a:srgbClr val="000000"/>
                        </a:solidFill>
                        <a:latin typeface="Cambria Math" panose="02040503050406030204" pitchFamily="18" charset="0"/>
                        <a:ea typeface="Times New Roman" panose="02020603050405020304" pitchFamily="18" charset="0"/>
                      </a:rPr>
                      <m:t>=</m:t>
                    </m:r>
                    <m:acc>
                      <m:accPr>
                        <m:chr m:val="̂"/>
                        <m:ctrlPr>
                          <a:rPr lang="en-US" sz="3600" i="1">
                            <a:solidFill>
                              <a:srgbClr val="000000"/>
                            </a:solidFill>
                            <a:latin typeface="Cambria Math" panose="02040503050406030204" pitchFamily="18" charset="0"/>
                            <a:ea typeface="Times New Roman" panose="02020603050405020304" pitchFamily="18" charset="0"/>
                          </a:rPr>
                        </m:ctrlPr>
                      </m:accPr>
                      <m:e>
                        <m:r>
                          <m:rPr>
                            <m:sty m:val="p"/>
                          </m:rPr>
                          <a:rPr lang="en-US" sz="3600">
                            <a:solidFill>
                              <a:srgbClr val="000000"/>
                            </a:solidFill>
                            <a:latin typeface="Cambria Math" panose="02040503050406030204" pitchFamily="18" charset="0"/>
                            <a:ea typeface="Times New Roman" panose="02020603050405020304" pitchFamily="18" charset="0"/>
                          </a:rPr>
                          <m:t>NPK</m:t>
                        </m:r>
                      </m:e>
                    </m:acc>
                  </m:oMath>
                </a14:m>
                <a:r>
                  <a:rPr lang="nl-NL" sz="3600">
                    <a:solidFill>
                      <a:srgbClr val="000000"/>
                    </a:solidFill>
                    <a:ea typeface="Times New Roman" panose="02020603050405020304" pitchFamily="18" charset="0"/>
                  </a:rPr>
                  <a:t> (cmt)</a:t>
                </a:r>
                <a:endParaRPr lang="en-US" sz="3600">
                  <a:solidFill>
                    <a:srgbClr val="000000"/>
                  </a:solidFill>
                  <a:ea typeface="Times New Roman" panose="02020603050405020304" pitchFamily="18" charset="0"/>
                </a:endParaRPr>
              </a:p>
              <a:p>
                <a:pPr marL="30480" marR="30480" lvl="0" algn="just">
                  <a:lnSpc>
                    <a:spcPct val="150000"/>
                  </a:lnSpc>
                  <a:defRPr/>
                </a:pPr>
                <a:r>
                  <a:rPr lang="nl-NL" sz="3600">
                    <a:solidFill>
                      <a:srgbClr val="000000"/>
                    </a:solidFill>
                    <a:ea typeface="Times New Roman" panose="02020603050405020304" pitchFamily="18" charset="0"/>
                  </a:rPr>
                  <a:t>Suy ra </a:t>
                </a:r>
                <a14:m>
                  <m:oMath xmlns:m="http://schemas.openxmlformats.org/officeDocument/2006/math">
                    <m:r>
                      <m:rPr>
                        <m:sty m:val="p"/>
                      </m:rPr>
                      <a:rPr lang="en-US" sz="3600">
                        <a:solidFill>
                          <a:srgbClr val="000000"/>
                        </a:solidFill>
                        <a:latin typeface="Cambria Math" panose="02040503050406030204" pitchFamily="18" charset="0"/>
                        <a:ea typeface="Times New Roman" panose="02020603050405020304" pitchFamily="18" charset="0"/>
                      </a:rPr>
                      <m:t>QH</m:t>
                    </m:r>
                    <m:r>
                      <a:rPr lang="nl-NL" sz="3600">
                        <a:solidFill>
                          <a:srgbClr val="000000"/>
                        </a:solidFill>
                        <a:latin typeface="Cambria Math" panose="02040503050406030204" pitchFamily="18" charset="0"/>
                        <a:ea typeface="Times New Roman" panose="02020603050405020304" pitchFamily="18" charset="0"/>
                      </a:rPr>
                      <m:t>=</m:t>
                    </m:r>
                    <m:r>
                      <m:rPr>
                        <m:sty m:val="p"/>
                      </m:rPr>
                      <a:rPr lang="en-US" sz="3600">
                        <a:solidFill>
                          <a:srgbClr val="000000"/>
                        </a:solidFill>
                        <a:latin typeface="Cambria Math" panose="02040503050406030204" pitchFamily="18" charset="0"/>
                        <a:ea typeface="Times New Roman" panose="02020603050405020304" pitchFamily="18" charset="0"/>
                      </a:rPr>
                      <m:t>PK</m:t>
                    </m:r>
                  </m:oMath>
                </a14:m>
                <a:r>
                  <a:rPr lang="nl-NL" sz="3600">
                    <a:solidFill>
                      <a:srgbClr val="000000"/>
                    </a:solidFill>
                    <a:ea typeface="Times New Roman" panose="02020603050405020304" pitchFamily="18" charset="0"/>
                  </a:rPr>
                  <a:t> (hai cạnh tương ứng).</a:t>
                </a:r>
                <a:endParaRPr lang="en-US" sz="3600">
                  <a:solidFill>
                    <a:srgbClr val="000000"/>
                  </a:solidFill>
                  <a:ea typeface="Times New Roman" panose="02020603050405020304" pitchFamily="18" charset="0"/>
                </a:endParaRPr>
              </a:p>
              <a:p>
                <a:pPr marL="30480" marR="30480" lvl="0" algn="just">
                  <a:lnSpc>
                    <a:spcPct val="150000"/>
                  </a:lnSpc>
                  <a:defRPr/>
                </a:pPr>
                <a:r>
                  <a:rPr lang="en-US" sz="3600">
                    <a:solidFill>
                      <a:srgbClr val="000000"/>
                    </a:solidFill>
                    <a:ea typeface="Times New Roman" panose="02020603050405020304" pitchFamily="18" charset="0"/>
                  </a:rPr>
                  <a:t>Mà </a:t>
                </a:r>
                <a14:m>
                  <m:oMath xmlns:m="http://schemas.openxmlformats.org/officeDocument/2006/math">
                    <m:r>
                      <m:rPr>
                        <m:sty m:val="p"/>
                      </m:rPr>
                      <a:rPr lang="en-US" sz="3600">
                        <a:solidFill>
                          <a:srgbClr val="000000"/>
                        </a:solidFill>
                        <a:latin typeface="Cambria Math" panose="02040503050406030204" pitchFamily="18" charset="0"/>
                        <a:ea typeface="Times New Roman" panose="02020603050405020304" pitchFamily="18" charset="0"/>
                      </a:rPr>
                      <m:t>QH</m:t>
                    </m:r>
                    <m:r>
                      <a:rPr lang="en-US" sz="3600">
                        <a:solidFill>
                          <a:srgbClr val="000000"/>
                        </a:solidFill>
                        <a:latin typeface="Cambria Math" panose="02040503050406030204" pitchFamily="18" charset="0"/>
                        <a:ea typeface="Times New Roman" panose="02020603050405020304" pitchFamily="18" charset="0"/>
                      </a:rPr>
                      <m:t>+</m:t>
                    </m:r>
                    <m:r>
                      <m:rPr>
                        <m:sty m:val="p"/>
                      </m:rPr>
                      <a:rPr lang="en-US" sz="3600">
                        <a:solidFill>
                          <a:srgbClr val="000000"/>
                        </a:solidFill>
                        <a:latin typeface="Cambria Math" panose="02040503050406030204" pitchFamily="18" charset="0"/>
                        <a:ea typeface="Times New Roman" panose="02020603050405020304" pitchFamily="18" charset="0"/>
                      </a:rPr>
                      <m:t>HK</m:t>
                    </m:r>
                    <m:r>
                      <a:rPr lang="en-US" sz="3600">
                        <a:solidFill>
                          <a:srgbClr val="000000"/>
                        </a:solidFill>
                        <a:latin typeface="Cambria Math" panose="02040503050406030204" pitchFamily="18" charset="0"/>
                        <a:ea typeface="Times New Roman" panose="02020603050405020304" pitchFamily="18" charset="0"/>
                      </a:rPr>
                      <m:t>+</m:t>
                    </m:r>
                    <m:r>
                      <m:rPr>
                        <m:sty m:val="p"/>
                      </m:rPr>
                      <a:rPr lang="en-US" sz="3600">
                        <a:solidFill>
                          <a:srgbClr val="000000"/>
                        </a:solidFill>
                        <a:latin typeface="Cambria Math" panose="02040503050406030204" pitchFamily="18" charset="0"/>
                        <a:ea typeface="Times New Roman" panose="02020603050405020304" pitchFamily="18" charset="0"/>
                      </a:rPr>
                      <m:t>PK</m:t>
                    </m:r>
                    <m:r>
                      <a:rPr lang="en-US" sz="3600">
                        <a:solidFill>
                          <a:srgbClr val="000000"/>
                        </a:solidFill>
                        <a:latin typeface="Cambria Math" panose="02040503050406030204" pitchFamily="18" charset="0"/>
                        <a:ea typeface="Times New Roman" panose="02020603050405020304" pitchFamily="18" charset="0"/>
                      </a:rPr>
                      <m:t>=</m:t>
                    </m:r>
                    <m:r>
                      <m:rPr>
                        <m:sty m:val="p"/>
                      </m:rPr>
                      <a:rPr lang="en-US" sz="3600">
                        <a:solidFill>
                          <a:srgbClr val="000000"/>
                        </a:solidFill>
                        <a:latin typeface="Cambria Math" panose="02040503050406030204" pitchFamily="18" charset="0"/>
                        <a:ea typeface="Times New Roman" panose="02020603050405020304" pitchFamily="18" charset="0"/>
                      </a:rPr>
                      <m:t>QP</m:t>
                    </m:r>
                  </m:oMath>
                </a14:m>
                <a:r>
                  <a:rPr lang="en-US" sz="3600" smtClean="0">
                    <a:solidFill>
                      <a:srgbClr val="000000"/>
                    </a:solidFill>
                    <a:ea typeface="Times New Roman" panose="02020603050405020304" pitchFamily="18" charset="0"/>
                  </a:rPr>
                  <a:t> hay </a:t>
                </a:r>
                <a14:m>
                  <m:oMath xmlns:m="http://schemas.openxmlformats.org/officeDocument/2006/math">
                    <m:r>
                      <a:rPr lang="en-US" sz="3600">
                        <a:solidFill>
                          <a:srgbClr val="000000"/>
                        </a:solidFill>
                        <a:latin typeface="Cambria Math" panose="02040503050406030204" pitchFamily="18" charset="0"/>
                        <a:ea typeface="Times New Roman" panose="02020603050405020304" pitchFamily="18" charset="0"/>
                      </a:rPr>
                      <m:t>2</m:t>
                    </m:r>
                    <m:r>
                      <m:rPr>
                        <m:sty m:val="p"/>
                      </m:rPr>
                      <a:rPr lang="en-US" sz="3600">
                        <a:solidFill>
                          <a:srgbClr val="000000"/>
                        </a:solidFill>
                        <a:latin typeface="Cambria Math" panose="02040503050406030204" pitchFamily="18" charset="0"/>
                        <a:ea typeface="Times New Roman" panose="02020603050405020304" pitchFamily="18" charset="0"/>
                      </a:rPr>
                      <m:t>QH</m:t>
                    </m:r>
                    <m:r>
                      <a:rPr lang="en-US" sz="3600">
                        <a:solidFill>
                          <a:srgbClr val="000000"/>
                        </a:solidFill>
                        <a:latin typeface="Cambria Math" panose="02040503050406030204" pitchFamily="18" charset="0"/>
                        <a:ea typeface="Times New Roman" panose="02020603050405020304" pitchFamily="18" charset="0"/>
                      </a:rPr>
                      <m:t>=</m:t>
                    </m:r>
                    <m:r>
                      <m:rPr>
                        <m:sty m:val="p"/>
                      </m:rPr>
                      <a:rPr lang="en-US" sz="3600">
                        <a:solidFill>
                          <a:srgbClr val="000000"/>
                        </a:solidFill>
                        <a:latin typeface="Cambria Math" panose="02040503050406030204" pitchFamily="18" charset="0"/>
                        <a:ea typeface="Times New Roman" panose="02020603050405020304" pitchFamily="18" charset="0"/>
                      </a:rPr>
                      <m:t>QP</m:t>
                    </m:r>
                    <m:r>
                      <a:rPr lang="en-US" sz="3600">
                        <a:solidFill>
                          <a:srgbClr val="000000"/>
                        </a:solidFill>
                        <a:latin typeface="Cambria Math" panose="02040503050406030204" pitchFamily="18" charset="0"/>
                        <a:ea typeface="Times New Roman" panose="02020603050405020304" pitchFamily="18" charset="0"/>
                      </a:rPr>
                      <m:t>–</m:t>
                    </m:r>
                    <m:r>
                      <m:rPr>
                        <m:sty m:val="p"/>
                      </m:rPr>
                      <a:rPr lang="en-US" sz="3600">
                        <a:solidFill>
                          <a:srgbClr val="000000"/>
                        </a:solidFill>
                        <a:latin typeface="Cambria Math" panose="02040503050406030204" pitchFamily="18" charset="0"/>
                        <a:ea typeface="Times New Roman" panose="02020603050405020304" pitchFamily="18" charset="0"/>
                      </a:rPr>
                      <m:t>HK</m:t>
                    </m:r>
                  </m:oMath>
                </a14:m>
                <a:endParaRPr lang="en-US" sz="3600">
                  <a:solidFill>
                    <a:srgbClr val="000000"/>
                  </a:solidFill>
                  <a:ea typeface="Times New Roman" panose="02020603050405020304" pitchFamily="18" charset="0"/>
                </a:endParaRPr>
              </a:p>
              <a:p>
                <a:pPr marL="30480" marR="30480" lvl="0" algn="just">
                  <a:lnSpc>
                    <a:spcPct val="150000"/>
                  </a:lnSpc>
                  <a:defRPr/>
                </a:pPr>
                <a:r>
                  <a:rPr lang="en-US" sz="3600">
                    <a:solidFill>
                      <a:srgbClr val="000000"/>
                    </a:solidFill>
                    <a:ea typeface="Times New Roman" panose="02020603050405020304" pitchFamily="18" charset="0"/>
                  </a:rPr>
                  <a:t>Khi đó </a:t>
                </a:r>
              </a:p>
              <a:p>
                <a:pPr marL="30480" marR="30480" lvl="0" algn="ctr">
                  <a:lnSpc>
                    <a:spcPct val="150000"/>
                  </a:lnSpc>
                  <a:defRPr/>
                </a:pPr>
                <a14:m>
                  <m:oMath xmlns:m="http://schemas.openxmlformats.org/officeDocument/2006/math">
                    <m:r>
                      <m:rPr>
                        <m:sty m:val="p"/>
                      </m:rPr>
                      <a:rPr lang="en-US" sz="3600">
                        <a:solidFill>
                          <a:srgbClr val="000000"/>
                        </a:solidFill>
                        <a:latin typeface="Cambria Math" panose="02040503050406030204" pitchFamily="18" charset="0"/>
                        <a:ea typeface="Times New Roman" panose="02020603050405020304" pitchFamily="18" charset="0"/>
                      </a:rPr>
                      <m:t>QH</m:t>
                    </m:r>
                    <m:r>
                      <a:rPr lang="en-US" sz="3600">
                        <a:solidFill>
                          <a:srgbClr val="000000"/>
                        </a:solidFill>
                        <a:latin typeface="Cambria Math" panose="02040503050406030204" pitchFamily="18" charset="0"/>
                        <a:ea typeface="Times New Roman" panose="02020603050405020304" pitchFamily="18" charset="0"/>
                      </a:rPr>
                      <m:t>=</m:t>
                    </m:r>
                    <m:r>
                      <m:rPr>
                        <m:sty m:val="p"/>
                      </m:rPr>
                      <a:rPr lang="en-US" sz="3600">
                        <a:solidFill>
                          <a:srgbClr val="000000"/>
                        </a:solidFill>
                        <a:latin typeface="Cambria Math" panose="02040503050406030204" pitchFamily="18" charset="0"/>
                        <a:ea typeface="Times New Roman" panose="02020603050405020304" pitchFamily="18" charset="0"/>
                      </a:rPr>
                      <m:t>PK</m:t>
                    </m:r>
                    <m:r>
                      <a:rPr lang="en-US" sz="3600">
                        <a:solidFill>
                          <a:srgbClr val="000000"/>
                        </a:solidFill>
                        <a:latin typeface="Cambria Math" panose="02040503050406030204" pitchFamily="18" charset="0"/>
                        <a:ea typeface="Times New Roman" panose="02020603050405020304" pitchFamily="18" charset="0"/>
                      </a:rPr>
                      <m:t>=</m:t>
                    </m:r>
                    <m:f>
                      <m:fPr>
                        <m:ctrlPr>
                          <a:rPr lang="en-US" sz="3600" i="1">
                            <a:solidFill>
                              <a:srgbClr val="000000"/>
                            </a:solidFill>
                            <a:latin typeface="Cambria Math" panose="02040503050406030204" pitchFamily="18" charset="0"/>
                            <a:ea typeface="Times New Roman" panose="02020603050405020304" pitchFamily="18" charset="0"/>
                          </a:rPr>
                        </m:ctrlPr>
                      </m:fPr>
                      <m:num>
                        <m:r>
                          <m:rPr>
                            <m:sty m:val="p"/>
                          </m:rPr>
                          <a:rPr lang="en-US" sz="3600">
                            <a:solidFill>
                              <a:srgbClr val="000000"/>
                            </a:solidFill>
                            <a:latin typeface="Cambria Math" panose="02040503050406030204" pitchFamily="18" charset="0"/>
                            <a:ea typeface="Times New Roman" panose="02020603050405020304" pitchFamily="18" charset="0"/>
                          </a:rPr>
                          <m:t>QP</m:t>
                        </m:r>
                        <m:r>
                          <a:rPr lang="en-US" sz="3600">
                            <a:solidFill>
                              <a:srgbClr val="000000"/>
                            </a:solidFill>
                            <a:latin typeface="Cambria Math" panose="02040503050406030204" pitchFamily="18" charset="0"/>
                            <a:ea typeface="Times New Roman" panose="02020603050405020304" pitchFamily="18" charset="0"/>
                          </a:rPr>
                          <m:t>−</m:t>
                        </m:r>
                        <m:r>
                          <m:rPr>
                            <m:sty m:val="p"/>
                          </m:rPr>
                          <a:rPr lang="en-US" sz="3600">
                            <a:solidFill>
                              <a:srgbClr val="000000"/>
                            </a:solidFill>
                            <a:latin typeface="Cambria Math" panose="02040503050406030204" pitchFamily="18" charset="0"/>
                            <a:ea typeface="Times New Roman" panose="02020603050405020304" pitchFamily="18" charset="0"/>
                          </a:rPr>
                          <m:t>HK</m:t>
                        </m:r>
                      </m:num>
                      <m:den>
                        <m:r>
                          <a:rPr lang="en-US" sz="3600">
                            <a:solidFill>
                              <a:srgbClr val="000000"/>
                            </a:solidFill>
                            <a:latin typeface="Cambria Math" panose="02040503050406030204" pitchFamily="18" charset="0"/>
                            <a:ea typeface="Times New Roman" panose="02020603050405020304" pitchFamily="18" charset="0"/>
                          </a:rPr>
                          <m:t>2</m:t>
                        </m:r>
                      </m:den>
                    </m:f>
                    <m:r>
                      <a:rPr lang="en-US" sz="3600">
                        <a:solidFill>
                          <a:srgbClr val="000000"/>
                        </a:solidFill>
                        <a:latin typeface="Cambria Math" panose="02040503050406030204" pitchFamily="18" charset="0"/>
                        <a:ea typeface="Times New Roman" panose="02020603050405020304" pitchFamily="18" charset="0"/>
                      </a:rPr>
                      <m:t>=</m:t>
                    </m:r>
                    <m:f>
                      <m:fPr>
                        <m:ctrlPr>
                          <a:rPr lang="en-US" sz="3600" i="1">
                            <a:solidFill>
                              <a:srgbClr val="000000"/>
                            </a:solidFill>
                            <a:latin typeface="Cambria Math" panose="02040503050406030204" pitchFamily="18" charset="0"/>
                            <a:ea typeface="Times New Roman" panose="02020603050405020304" pitchFamily="18" charset="0"/>
                          </a:rPr>
                        </m:ctrlPr>
                      </m:fPr>
                      <m:num>
                        <m:r>
                          <a:rPr lang="en-US" sz="3600">
                            <a:solidFill>
                              <a:srgbClr val="000000"/>
                            </a:solidFill>
                            <a:latin typeface="Cambria Math" panose="02040503050406030204" pitchFamily="18" charset="0"/>
                            <a:ea typeface="Times New Roman" panose="02020603050405020304" pitchFamily="18" charset="0"/>
                          </a:rPr>
                          <m:t>10−6</m:t>
                        </m:r>
                      </m:num>
                      <m:den>
                        <m:r>
                          <a:rPr lang="en-US" sz="3600">
                            <a:solidFill>
                              <a:srgbClr val="000000"/>
                            </a:solidFill>
                            <a:latin typeface="Cambria Math" panose="02040503050406030204" pitchFamily="18" charset="0"/>
                            <a:ea typeface="Times New Roman" panose="02020603050405020304" pitchFamily="18" charset="0"/>
                          </a:rPr>
                          <m:t>2</m:t>
                        </m:r>
                      </m:den>
                    </m:f>
                    <m:r>
                      <a:rPr lang="en-US" sz="3600">
                        <a:solidFill>
                          <a:srgbClr val="000000"/>
                        </a:solidFill>
                        <a:latin typeface="Cambria Math" panose="02040503050406030204" pitchFamily="18" charset="0"/>
                        <a:ea typeface="Times New Roman" panose="02020603050405020304" pitchFamily="18" charset="0"/>
                      </a:rPr>
                      <m:t>=2</m:t>
                    </m:r>
                    <m:d>
                      <m:dPr>
                        <m:ctrlPr>
                          <a:rPr lang="en-US" sz="3600" i="1">
                            <a:solidFill>
                              <a:srgbClr val="000000"/>
                            </a:solidFill>
                            <a:latin typeface="Cambria Math" panose="02040503050406030204" pitchFamily="18" charset="0"/>
                            <a:ea typeface="Times New Roman" panose="02020603050405020304" pitchFamily="18" charset="0"/>
                          </a:rPr>
                        </m:ctrlPr>
                      </m:dPr>
                      <m:e>
                        <m:r>
                          <m:rPr>
                            <m:sty m:val="p"/>
                          </m:rPr>
                          <a:rPr lang="en-US" sz="3600">
                            <a:solidFill>
                              <a:srgbClr val="000000"/>
                            </a:solidFill>
                            <a:latin typeface="Cambria Math" panose="02040503050406030204" pitchFamily="18" charset="0"/>
                            <a:ea typeface="Times New Roman" panose="02020603050405020304" pitchFamily="18" charset="0"/>
                          </a:rPr>
                          <m:t>cm</m:t>
                        </m:r>
                      </m:e>
                    </m:d>
                  </m:oMath>
                </a14:m>
                <a:r>
                  <a:rPr lang="en-US" sz="3600">
                    <a:solidFill>
                      <a:srgbClr val="000000"/>
                    </a:solidFill>
                    <a:ea typeface="Times New Roman" panose="02020603050405020304" pitchFamily="18" charset="0"/>
                  </a:rPr>
                  <a:t>  </a:t>
                </a:r>
              </a:p>
              <a:p>
                <a:pPr marL="30480" marR="30480" lvl="0" algn="just">
                  <a:lnSpc>
                    <a:spcPct val="150000"/>
                  </a:lnSpc>
                  <a:defRPr/>
                </a:pPr>
                <a:r>
                  <a:rPr lang="en-US" sz="3600">
                    <a:solidFill>
                      <a:srgbClr val="000000"/>
                    </a:solidFill>
                    <a:ea typeface="Times New Roman" panose="02020603050405020304" pitchFamily="18" charset="0"/>
                  </a:rPr>
                  <a:t>Nên </a:t>
                </a:r>
                <a14:m>
                  <m:oMath xmlns:m="http://schemas.openxmlformats.org/officeDocument/2006/math">
                    <m:r>
                      <m:rPr>
                        <m:sty m:val="p"/>
                      </m:rPr>
                      <a:rPr lang="en-US" sz="3600">
                        <a:solidFill>
                          <a:srgbClr val="000000"/>
                        </a:solidFill>
                        <a:latin typeface="Cambria Math" panose="02040503050406030204" pitchFamily="18" charset="0"/>
                        <a:ea typeface="Times New Roman" panose="02020603050405020304" pitchFamily="18" charset="0"/>
                      </a:rPr>
                      <m:t>HP</m:t>
                    </m:r>
                    <m:r>
                      <a:rPr lang="en-US" sz="3600">
                        <a:solidFill>
                          <a:srgbClr val="000000"/>
                        </a:solidFill>
                        <a:latin typeface="Cambria Math" panose="02040503050406030204" pitchFamily="18" charset="0"/>
                        <a:ea typeface="Times New Roman" panose="02020603050405020304" pitchFamily="18" charset="0"/>
                      </a:rPr>
                      <m:t>=</m:t>
                    </m:r>
                    <m:r>
                      <m:rPr>
                        <m:sty m:val="p"/>
                      </m:rPr>
                      <a:rPr lang="en-US" sz="3600">
                        <a:solidFill>
                          <a:srgbClr val="000000"/>
                        </a:solidFill>
                        <a:latin typeface="Cambria Math" panose="02040503050406030204" pitchFamily="18" charset="0"/>
                        <a:ea typeface="Times New Roman" panose="02020603050405020304" pitchFamily="18" charset="0"/>
                      </a:rPr>
                      <m:t>HK</m:t>
                    </m:r>
                    <m:r>
                      <a:rPr lang="en-US" sz="3600">
                        <a:solidFill>
                          <a:srgbClr val="000000"/>
                        </a:solidFill>
                        <a:latin typeface="Cambria Math" panose="02040503050406030204" pitchFamily="18" charset="0"/>
                        <a:ea typeface="Times New Roman" panose="02020603050405020304" pitchFamily="18" charset="0"/>
                      </a:rPr>
                      <m:t>+</m:t>
                    </m:r>
                    <m:r>
                      <m:rPr>
                        <m:sty m:val="p"/>
                      </m:rPr>
                      <a:rPr lang="en-US" sz="3600">
                        <a:solidFill>
                          <a:srgbClr val="000000"/>
                        </a:solidFill>
                        <a:latin typeface="Cambria Math" panose="02040503050406030204" pitchFamily="18" charset="0"/>
                        <a:ea typeface="Times New Roman" panose="02020603050405020304" pitchFamily="18" charset="0"/>
                      </a:rPr>
                      <m:t>KP</m:t>
                    </m:r>
                    <m:r>
                      <a:rPr lang="en-US" sz="3600">
                        <a:solidFill>
                          <a:srgbClr val="000000"/>
                        </a:solidFill>
                        <a:latin typeface="Cambria Math" panose="02040503050406030204" pitchFamily="18" charset="0"/>
                        <a:ea typeface="Times New Roman" panose="02020603050405020304" pitchFamily="18" charset="0"/>
                      </a:rPr>
                      <m:t>=6+2=8</m:t>
                    </m:r>
                    <m:d>
                      <m:dPr>
                        <m:ctrlPr>
                          <a:rPr lang="en-US" sz="3600" i="1">
                            <a:solidFill>
                              <a:srgbClr val="000000"/>
                            </a:solidFill>
                            <a:latin typeface="Cambria Math" panose="02040503050406030204" pitchFamily="18" charset="0"/>
                            <a:ea typeface="Times New Roman" panose="02020603050405020304" pitchFamily="18" charset="0"/>
                          </a:rPr>
                        </m:ctrlPr>
                      </m:dPr>
                      <m:e>
                        <m:r>
                          <m:rPr>
                            <m:sty m:val="p"/>
                          </m:rPr>
                          <a:rPr lang="en-US" sz="3600">
                            <a:solidFill>
                              <a:srgbClr val="000000"/>
                            </a:solidFill>
                            <a:latin typeface="Cambria Math" panose="02040503050406030204" pitchFamily="18" charset="0"/>
                            <a:ea typeface="Times New Roman" panose="02020603050405020304" pitchFamily="18" charset="0"/>
                          </a:rPr>
                          <m:t>cm</m:t>
                        </m:r>
                      </m:e>
                    </m:d>
                    <m:r>
                      <a:rPr lang="en-US" sz="3600">
                        <a:solidFill>
                          <a:srgbClr val="000000"/>
                        </a:solidFill>
                        <a:latin typeface="Cambria Math" panose="02040503050406030204" pitchFamily="18" charset="0"/>
                        <a:ea typeface="Times New Roman" panose="02020603050405020304" pitchFamily="18" charset="0"/>
                      </a:rPr>
                      <m:t>.</m:t>
                    </m:r>
                  </m:oMath>
                </a14:m>
                <a:endParaRPr lang="en-US" sz="3600">
                  <a:solidFill>
                    <a:srgbClr val="000000"/>
                  </a:solidFill>
                  <a:ea typeface="Times New Roman" panose="02020603050405020304" pitchFamily="18"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4800600" y="1929477"/>
                <a:ext cx="15146548" cy="7993727"/>
              </a:xfrm>
              <a:prstGeom prst="rect">
                <a:avLst/>
              </a:prstGeom>
              <a:blipFill>
                <a:blip r:embed="rId15"/>
                <a:stretch>
                  <a:fillRect l="-1047" b="-686"/>
                </a:stretch>
              </a:blipFill>
            </p:spPr>
            <p:txBody>
              <a:bodyPr/>
              <a:lstStyle/>
              <a:p>
                <a:r>
                  <a:rPr lang="en-US">
                    <a:noFill/>
                  </a:rPr>
                  <a:t> </a:t>
                </a:r>
              </a:p>
            </p:txBody>
          </p:sp>
        </mc:Fallback>
      </mc:AlternateContent>
      <p:sp>
        <p:nvSpPr>
          <p:cNvPr id="13" name="Right Brace 12"/>
          <p:cNvSpPr/>
          <p:nvPr/>
        </p:nvSpPr>
        <p:spPr>
          <a:xfrm>
            <a:off x="9173935" y="3064918"/>
            <a:ext cx="533400" cy="2133600"/>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343"/>
              </a:solidFill>
              <a:effectLst/>
              <a:uLnTx/>
              <a:uFillTx/>
              <a:latin typeface="Arial"/>
              <a:ea typeface="+mn-ea"/>
              <a:cs typeface="+mn-cs"/>
            </a:endParaRPr>
          </a:p>
        </p:txBody>
      </p:sp>
      <mc:AlternateContent xmlns:mc="http://schemas.openxmlformats.org/markup-compatibility/2006" xmlns:a14="http://schemas.microsoft.com/office/drawing/2010/main">
        <mc:Choice Requires="a14">
          <p:sp>
            <p:nvSpPr>
              <p:cNvPr id="14" name="Rectangle 13"/>
              <p:cNvSpPr/>
              <p:nvPr/>
            </p:nvSpPr>
            <p:spPr>
              <a:xfrm>
                <a:off x="10105272" y="3194474"/>
                <a:ext cx="5478423" cy="1796454"/>
              </a:xfrm>
              <a:prstGeom prst="rect">
                <a:avLst/>
              </a:prstGeom>
            </p:spPr>
            <p:txBody>
              <a:bodyPr wrap="none">
                <a:spAutoFit/>
              </a:bodyPr>
              <a:lstStyle/>
              <a:p>
                <a:pPr marL="30480" marR="30480" lvl="0" algn="just">
                  <a:lnSpc>
                    <a:spcPct val="150000"/>
                  </a:lnSpc>
                  <a:defRPr/>
                </a:pPr>
                <a14:m>
                  <m:oMathPara xmlns:m="http://schemas.openxmlformats.org/officeDocument/2006/math">
                    <m:oMathParaPr>
                      <m:jc m:val="centerGroup"/>
                    </m:oMathParaPr>
                    <m:oMath xmlns:m="http://schemas.openxmlformats.org/officeDocument/2006/math">
                      <m: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m:t>
                      </m:r>
                      <m:r>
                        <m:rPr>
                          <m:sty m:val="p"/>
                        </m:rPr>
                        <a:rPr lang="en-US" sz="3600">
                          <a:solidFill>
                            <a:srgbClr val="000000"/>
                          </a:solidFill>
                          <a:latin typeface="Cambria Math" panose="02040503050406030204" pitchFamily="18" charset="0"/>
                          <a:ea typeface="Times New Roman" panose="02020603050405020304" pitchFamily="18" charset="0"/>
                        </a:rPr>
                        <m:t>ΔMHQ</m:t>
                      </m:r>
                      <m:r>
                        <a:rPr lang="nl-NL" sz="3600">
                          <a:solidFill>
                            <a:srgbClr val="000000"/>
                          </a:solidFill>
                          <a:latin typeface="Cambria Math" panose="02040503050406030204" pitchFamily="18" charset="0"/>
                          <a:ea typeface="Times New Roman" panose="02020603050405020304" pitchFamily="18" charset="0"/>
                        </a:rPr>
                        <m:t>=</m:t>
                      </m:r>
                      <m:r>
                        <m:rPr>
                          <m:sty m:val="p"/>
                        </m:rPr>
                        <a:rPr lang="en-US" sz="3600">
                          <a:solidFill>
                            <a:srgbClr val="000000"/>
                          </a:solidFill>
                          <a:latin typeface="Cambria Math" panose="02040503050406030204" pitchFamily="18" charset="0"/>
                          <a:ea typeface="Times New Roman" panose="02020603050405020304" pitchFamily="18" charset="0"/>
                        </a:rPr>
                        <m:t>ΔNKP</m:t>
                      </m:r>
                      <m:r>
                        <m:rPr>
                          <m:nor/>
                        </m:rPr>
                        <a:rPr lang="nl-NL" sz="3600">
                          <a:solidFill>
                            <a:srgbClr val="000000"/>
                          </a:solidFill>
                          <a:ea typeface="Times New Roman" panose="02020603050405020304" pitchFamily="18" charset="0"/>
                        </a:rPr>
                        <m:t> </m:t>
                      </m:r>
                    </m:oMath>
                  </m:oMathPara>
                </a14:m>
                <a:endParaRPr lang="en-US" sz="3600" smtClean="0">
                  <a:solidFill>
                    <a:srgbClr val="000000"/>
                  </a:solidFill>
                  <a:ea typeface="Times New Roman" panose="02020603050405020304" pitchFamily="18" charset="0"/>
                </a:endParaRPr>
              </a:p>
              <a:p>
                <a:pPr marL="30480" marR="30480" lvl="0" algn="just">
                  <a:lnSpc>
                    <a:spcPct val="150000"/>
                  </a:lnSpc>
                  <a:defRPr/>
                </a:pPr>
                <a14:m>
                  <m:oMathPara xmlns:m="http://schemas.openxmlformats.org/officeDocument/2006/math">
                    <m:oMathParaPr>
                      <m:jc m:val="centerGroup"/>
                    </m:oMathParaPr>
                    <m:oMath xmlns:m="http://schemas.openxmlformats.org/officeDocument/2006/math">
                      <m:r>
                        <m:rPr>
                          <m:nor/>
                        </m:rPr>
                        <a:rPr lang="nl-NL" sz="3600">
                          <a:solidFill>
                            <a:srgbClr val="000000"/>
                          </a:solidFill>
                          <a:ea typeface="Times New Roman" panose="02020603050405020304" pitchFamily="18" charset="0"/>
                        </a:rPr>
                        <m:t>(</m:t>
                      </m:r>
                      <m:r>
                        <m:rPr>
                          <m:nor/>
                        </m:rPr>
                        <a:rPr lang="nl-NL" sz="3600">
                          <a:solidFill>
                            <a:srgbClr val="000000"/>
                          </a:solidFill>
                          <a:ea typeface="Times New Roman" panose="02020603050405020304" pitchFamily="18" charset="0"/>
                        </a:rPr>
                        <m:t>c</m:t>
                      </m:r>
                      <m:r>
                        <m:rPr>
                          <m:nor/>
                        </m:rPr>
                        <a:rPr lang="nl-NL" sz="3600">
                          <a:solidFill>
                            <a:srgbClr val="000000"/>
                          </a:solidFill>
                          <a:ea typeface="Times New Roman" panose="02020603050405020304" pitchFamily="18" charset="0"/>
                        </a:rPr>
                        <m:t>ạ</m:t>
                      </m:r>
                      <m:r>
                        <m:rPr>
                          <m:nor/>
                        </m:rPr>
                        <a:rPr lang="nl-NL" sz="3600">
                          <a:solidFill>
                            <a:srgbClr val="000000"/>
                          </a:solidFill>
                          <a:ea typeface="Times New Roman" panose="02020603050405020304" pitchFamily="18" charset="0"/>
                        </a:rPr>
                        <m:t>nh</m:t>
                      </m:r>
                      <m:r>
                        <m:rPr>
                          <m:nor/>
                        </m:rPr>
                        <a:rPr lang="nl-NL" sz="3600">
                          <a:solidFill>
                            <a:srgbClr val="000000"/>
                          </a:solidFill>
                          <a:ea typeface="Times New Roman" panose="02020603050405020304" pitchFamily="18" charset="0"/>
                        </a:rPr>
                        <m:t> </m:t>
                      </m:r>
                      <m:r>
                        <m:rPr>
                          <m:nor/>
                        </m:rPr>
                        <a:rPr lang="nl-NL" sz="3600">
                          <a:solidFill>
                            <a:srgbClr val="000000"/>
                          </a:solidFill>
                          <a:ea typeface="Times New Roman" panose="02020603050405020304" pitchFamily="18" charset="0"/>
                        </a:rPr>
                        <m:t>huy</m:t>
                      </m:r>
                      <m:r>
                        <m:rPr>
                          <m:nor/>
                        </m:rPr>
                        <a:rPr lang="nl-NL" sz="3600">
                          <a:solidFill>
                            <a:srgbClr val="000000"/>
                          </a:solidFill>
                          <a:ea typeface="Times New Roman" panose="02020603050405020304" pitchFamily="18" charset="0"/>
                        </a:rPr>
                        <m:t>ề</m:t>
                      </m:r>
                      <m:r>
                        <m:rPr>
                          <m:nor/>
                        </m:rPr>
                        <a:rPr lang="nl-NL" sz="3600">
                          <a:solidFill>
                            <a:srgbClr val="000000"/>
                          </a:solidFill>
                          <a:ea typeface="Times New Roman" panose="02020603050405020304" pitchFamily="18" charset="0"/>
                        </a:rPr>
                        <m:t>n</m:t>
                      </m:r>
                      <m:r>
                        <m:rPr>
                          <m:nor/>
                        </m:rPr>
                        <a:rPr lang="nl-NL" sz="3600">
                          <a:solidFill>
                            <a:srgbClr val="000000"/>
                          </a:solidFill>
                          <a:ea typeface="Times New Roman" panose="02020603050405020304" pitchFamily="18" charset="0"/>
                        </a:rPr>
                        <m:t> – </m:t>
                      </m:r>
                      <m:r>
                        <m:rPr>
                          <m:nor/>
                        </m:rPr>
                        <a:rPr lang="nl-NL" sz="3600">
                          <a:solidFill>
                            <a:srgbClr val="000000"/>
                          </a:solidFill>
                          <a:ea typeface="Times New Roman" panose="02020603050405020304" pitchFamily="18" charset="0"/>
                        </a:rPr>
                        <m:t>g</m:t>
                      </m:r>
                      <m:r>
                        <m:rPr>
                          <m:nor/>
                        </m:rPr>
                        <a:rPr lang="nl-NL" sz="3600">
                          <a:solidFill>
                            <a:srgbClr val="000000"/>
                          </a:solidFill>
                          <a:ea typeface="Times New Roman" panose="02020603050405020304" pitchFamily="18" charset="0"/>
                        </a:rPr>
                        <m:t>ó</m:t>
                      </m:r>
                      <m:r>
                        <m:rPr>
                          <m:nor/>
                        </m:rPr>
                        <a:rPr lang="nl-NL" sz="3600">
                          <a:solidFill>
                            <a:srgbClr val="000000"/>
                          </a:solidFill>
                          <a:ea typeface="Times New Roman" panose="02020603050405020304" pitchFamily="18" charset="0"/>
                        </a:rPr>
                        <m:t>c</m:t>
                      </m:r>
                      <m:r>
                        <m:rPr>
                          <m:nor/>
                        </m:rPr>
                        <a:rPr lang="nl-NL" sz="3600">
                          <a:solidFill>
                            <a:srgbClr val="000000"/>
                          </a:solidFill>
                          <a:ea typeface="Times New Roman" panose="02020603050405020304" pitchFamily="18" charset="0"/>
                        </a:rPr>
                        <m:t> </m:t>
                      </m:r>
                      <m:r>
                        <m:rPr>
                          <m:nor/>
                        </m:rPr>
                        <a:rPr lang="nl-NL" sz="3600">
                          <a:solidFill>
                            <a:srgbClr val="000000"/>
                          </a:solidFill>
                          <a:ea typeface="Times New Roman" panose="02020603050405020304" pitchFamily="18" charset="0"/>
                        </a:rPr>
                        <m:t>nh</m:t>
                      </m:r>
                      <m:r>
                        <m:rPr>
                          <m:nor/>
                        </m:rPr>
                        <a:rPr lang="nl-NL" sz="3600">
                          <a:solidFill>
                            <a:srgbClr val="000000"/>
                          </a:solidFill>
                          <a:ea typeface="Times New Roman" panose="02020603050405020304" pitchFamily="18" charset="0"/>
                        </a:rPr>
                        <m:t>ọ</m:t>
                      </m:r>
                      <m:r>
                        <m:rPr>
                          <m:nor/>
                        </m:rPr>
                        <a:rPr lang="nl-NL" sz="3600">
                          <a:solidFill>
                            <a:srgbClr val="000000"/>
                          </a:solidFill>
                          <a:ea typeface="Times New Roman" panose="02020603050405020304" pitchFamily="18" charset="0"/>
                        </a:rPr>
                        <m:t>n</m:t>
                      </m:r>
                      <m:r>
                        <m:rPr>
                          <m:nor/>
                        </m:rPr>
                        <a:rPr lang="nl-NL" sz="3600">
                          <a:solidFill>
                            <a:srgbClr val="000000"/>
                          </a:solidFill>
                          <a:ea typeface="Times New Roman" panose="02020603050405020304" pitchFamily="18" charset="0"/>
                        </a:rPr>
                        <m:t>)</m:t>
                      </m:r>
                    </m:oMath>
                  </m:oMathPara>
                </a14:m>
                <a:endParaRPr kumimoji="0" lang="en-US" sz="3600" b="0" i="0" u="none" strike="noStrike" kern="1200" cap="none" spc="0" normalizeH="0" baseline="0" noProof="0">
                  <a:ln>
                    <a:noFill/>
                  </a:ln>
                  <a:solidFill>
                    <a:srgbClr val="000000"/>
                  </a:solidFill>
                  <a:effectLst/>
                  <a:uLnTx/>
                  <a:uFillTx/>
                  <a:latin typeface="Arial"/>
                  <a:ea typeface="Times New Roman" panose="02020603050405020304" pitchFamily="18" charset="0"/>
                  <a:cs typeface="+mn-cs"/>
                </a:endParaRPr>
              </a:p>
            </p:txBody>
          </p:sp>
        </mc:Choice>
        <mc:Fallback xmlns="">
          <p:sp>
            <p:nvSpPr>
              <p:cNvPr id="14" name="Rectangle 13"/>
              <p:cNvSpPr>
                <a:spLocks noRot="1" noChangeAspect="1" noMove="1" noResize="1" noEditPoints="1" noAdjustHandles="1" noChangeArrowheads="1" noChangeShapeType="1" noTextEdit="1"/>
              </p:cNvSpPr>
              <p:nvPr/>
            </p:nvSpPr>
            <p:spPr>
              <a:xfrm>
                <a:off x="10105272" y="3194474"/>
                <a:ext cx="5478423" cy="1796454"/>
              </a:xfrm>
              <a:prstGeom prst="rect">
                <a:avLst/>
              </a:prstGeom>
              <a:blipFill>
                <a:blip r:embed="rId1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8736920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2">
                                            <p:txEl>
                                              <p:pRg st="1" end="1"/>
                                            </p:txEl>
                                          </p:spTgt>
                                        </p:tgtEl>
                                        <p:attrNameLst>
                                          <p:attrName>style.visibility</p:attrName>
                                        </p:attrNameLst>
                                      </p:cBhvr>
                                      <p:to>
                                        <p:strVal val="visible"/>
                                      </p:to>
                                    </p:set>
                                    <p:animEffect transition="in" filter="fade">
                                      <p:cBhvr>
                                        <p:cTn id="10" dur="500"/>
                                        <p:tgtEl>
                                          <p:spTgt spid="12">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xEl>
                                              <p:pRg st="2" end="2"/>
                                            </p:txEl>
                                          </p:spTgt>
                                        </p:tgtEl>
                                        <p:attrNameLst>
                                          <p:attrName>style.visibility</p:attrName>
                                        </p:attrNameLst>
                                      </p:cBhvr>
                                      <p:to>
                                        <p:strVal val="visible"/>
                                      </p:to>
                                    </p:set>
                                    <p:animEffect transition="in" filter="fade">
                                      <p:cBhvr>
                                        <p:cTn id="13" dur="500"/>
                                        <p:tgtEl>
                                          <p:spTgt spid="12">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xEl>
                                              <p:pRg st="3" end="3"/>
                                            </p:txEl>
                                          </p:spTgt>
                                        </p:tgtEl>
                                        <p:attrNameLst>
                                          <p:attrName>style.visibility</p:attrName>
                                        </p:attrNameLst>
                                      </p:cBhvr>
                                      <p:to>
                                        <p:strVal val="visible"/>
                                      </p:to>
                                    </p:set>
                                    <p:animEffect transition="in" filter="fade">
                                      <p:cBhvr>
                                        <p:cTn id="16" dur="500"/>
                                        <p:tgtEl>
                                          <p:spTgt spid="12">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down)">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2">
                                            <p:txEl>
                                              <p:pRg st="4" end="4"/>
                                            </p:txEl>
                                          </p:spTgt>
                                        </p:tgtEl>
                                        <p:attrNameLst>
                                          <p:attrName>style.visibility</p:attrName>
                                        </p:attrNameLst>
                                      </p:cBhvr>
                                      <p:to>
                                        <p:strVal val="visible"/>
                                      </p:to>
                                    </p:set>
                                    <p:animEffect transition="in" filter="wipe(left)">
                                      <p:cBhvr>
                                        <p:cTn id="29" dur="500"/>
                                        <p:tgtEl>
                                          <p:spTgt spid="12">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2">
                                            <p:txEl>
                                              <p:pRg st="5" end="5"/>
                                            </p:txEl>
                                          </p:spTgt>
                                        </p:tgtEl>
                                        <p:attrNameLst>
                                          <p:attrName>style.visibility</p:attrName>
                                        </p:attrNameLst>
                                      </p:cBhvr>
                                      <p:to>
                                        <p:strVal val="visible"/>
                                      </p:to>
                                    </p:set>
                                    <p:animEffect transition="in" filter="fade">
                                      <p:cBhvr>
                                        <p:cTn id="34" dur="500"/>
                                        <p:tgtEl>
                                          <p:spTgt spid="12">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2">
                                            <p:txEl>
                                              <p:pRg st="6" end="6"/>
                                            </p:txEl>
                                          </p:spTgt>
                                        </p:tgtEl>
                                        <p:attrNameLst>
                                          <p:attrName>style.visibility</p:attrName>
                                        </p:attrNameLst>
                                      </p:cBhvr>
                                      <p:to>
                                        <p:strVal val="visible"/>
                                      </p:to>
                                    </p:set>
                                    <p:animEffect transition="in" filter="fade">
                                      <p:cBhvr>
                                        <p:cTn id="39" dur="500"/>
                                        <p:tgtEl>
                                          <p:spTgt spid="12">
                                            <p:txEl>
                                              <p:pRg st="6" end="6"/>
                                            </p:txEl>
                                          </p:spTgt>
                                        </p:tgtEl>
                                      </p:cBhvr>
                                    </p:animEffect>
                                    <p:anim calcmode="lin" valueType="num">
                                      <p:cBhvr>
                                        <p:cTn id="40" dur="500" fill="hold"/>
                                        <p:tgtEl>
                                          <p:spTgt spid="12">
                                            <p:txEl>
                                              <p:pRg st="6" end="6"/>
                                            </p:txEl>
                                          </p:spTgt>
                                        </p:tgtEl>
                                        <p:attrNameLst>
                                          <p:attrName>ppt_x</p:attrName>
                                        </p:attrNameLst>
                                      </p:cBhvr>
                                      <p:tavLst>
                                        <p:tav tm="0">
                                          <p:val>
                                            <p:strVal val="#ppt_x"/>
                                          </p:val>
                                        </p:tav>
                                        <p:tav tm="100000">
                                          <p:val>
                                            <p:strVal val="#ppt_x"/>
                                          </p:val>
                                        </p:tav>
                                      </p:tavLst>
                                    </p:anim>
                                    <p:anim calcmode="lin" valueType="num">
                                      <p:cBhvr>
                                        <p:cTn id="41" dur="500" fill="hold"/>
                                        <p:tgtEl>
                                          <p:spTgt spid="12">
                                            <p:txEl>
                                              <p:pRg st="6" end="6"/>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2">
                                            <p:txEl>
                                              <p:pRg st="7" end="7"/>
                                            </p:txEl>
                                          </p:spTgt>
                                        </p:tgtEl>
                                        <p:attrNameLst>
                                          <p:attrName>style.visibility</p:attrName>
                                        </p:attrNameLst>
                                      </p:cBhvr>
                                      <p:to>
                                        <p:strVal val="visible"/>
                                      </p:to>
                                    </p:set>
                                    <p:animEffect transition="in" filter="fade">
                                      <p:cBhvr>
                                        <p:cTn id="44" dur="500"/>
                                        <p:tgtEl>
                                          <p:spTgt spid="12">
                                            <p:txEl>
                                              <p:pRg st="7" end="7"/>
                                            </p:txEl>
                                          </p:spTgt>
                                        </p:tgtEl>
                                      </p:cBhvr>
                                    </p:animEffect>
                                    <p:anim calcmode="lin" valueType="num">
                                      <p:cBhvr>
                                        <p:cTn id="45" dur="500" fill="hold"/>
                                        <p:tgtEl>
                                          <p:spTgt spid="12">
                                            <p:txEl>
                                              <p:pRg st="7" end="7"/>
                                            </p:txEl>
                                          </p:spTgt>
                                        </p:tgtEl>
                                        <p:attrNameLst>
                                          <p:attrName>ppt_x</p:attrName>
                                        </p:attrNameLst>
                                      </p:cBhvr>
                                      <p:tavLst>
                                        <p:tav tm="0">
                                          <p:val>
                                            <p:strVal val="#ppt_x"/>
                                          </p:val>
                                        </p:tav>
                                        <p:tav tm="100000">
                                          <p:val>
                                            <p:strVal val="#ppt_x"/>
                                          </p:val>
                                        </p:tav>
                                      </p:tavLst>
                                    </p:anim>
                                    <p:anim calcmode="lin" valueType="num">
                                      <p:cBhvr>
                                        <p:cTn id="46" dur="500" fill="hold"/>
                                        <p:tgtEl>
                                          <p:spTgt spid="12">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12">
                                            <p:txEl>
                                              <p:pRg st="8" end="8"/>
                                            </p:txEl>
                                          </p:spTgt>
                                        </p:tgtEl>
                                        <p:attrNameLst>
                                          <p:attrName>style.visibility</p:attrName>
                                        </p:attrNameLst>
                                      </p:cBhvr>
                                      <p:to>
                                        <p:strVal val="visible"/>
                                      </p:to>
                                    </p:set>
                                    <p:animEffect transition="in" filter="barn(inVertical)">
                                      <p:cBhvr>
                                        <p:cTn id="51" dur="500"/>
                                        <p:tgtEl>
                                          <p:spTgt spid="1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29"/>
        <p:cNvGrpSpPr/>
        <p:nvPr/>
      </p:nvGrpSpPr>
      <p:grpSpPr>
        <a:xfrm>
          <a:off x="0" y="0"/>
          <a:ext cx="0" cy="0"/>
          <a:chOff x="0" y="0"/>
          <a:chExt cx="0" cy="0"/>
        </a:xfrm>
      </p:grpSpPr>
      <p:sp>
        <p:nvSpPr>
          <p:cNvPr id="2231" name="Google Shape;2231;p39"/>
          <p:cNvSpPr/>
          <p:nvPr/>
        </p:nvSpPr>
        <p:spPr>
          <a:xfrm>
            <a:off x="88389" y="876300"/>
            <a:ext cx="17953876" cy="9153583"/>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2255" name="Google Shape;2255;p39"/>
          <p:cNvSpPr/>
          <p:nvPr/>
        </p:nvSpPr>
        <p:spPr>
          <a:xfrm>
            <a:off x="509906" y="1681862"/>
            <a:ext cx="354880" cy="431700"/>
          </a:xfrm>
          <a:prstGeom prst="star4">
            <a:avLst>
              <a:gd name="adj" fmla="val 12500"/>
            </a:avLst>
          </a:prstGeom>
          <a:solidFill>
            <a:srgbClr val="FFFF00"/>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44" name="Google Shape;2254;p39"/>
          <p:cNvSpPr/>
          <p:nvPr/>
        </p:nvSpPr>
        <p:spPr>
          <a:xfrm>
            <a:off x="17470816" y="9722179"/>
            <a:ext cx="473400" cy="461400"/>
          </a:xfrm>
          <a:prstGeom prst="star4">
            <a:avLst>
              <a:gd name="adj" fmla="val 12500"/>
            </a:avLst>
          </a:prstGeom>
          <a:solidFill>
            <a:schemeClr val="accent2"/>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45" name="Google Shape;2256;p39"/>
          <p:cNvSpPr/>
          <p:nvPr/>
        </p:nvSpPr>
        <p:spPr>
          <a:xfrm>
            <a:off x="226186" y="9603751"/>
            <a:ext cx="567440" cy="552305"/>
          </a:xfrm>
          <a:prstGeom prst="star4">
            <a:avLst>
              <a:gd name="adj" fmla="val 12500"/>
            </a:avLst>
          </a:prstGeom>
          <a:solidFill>
            <a:schemeClr val="lt2"/>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47" name="Google Shape;2363;p41"/>
          <p:cNvSpPr/>
          <p:nvPr/>
        </p:nvSpPr>
        <p:spPr>
          <a:xfrm flipH="1">
            <a:off x="-41054" y="1662358"/>
            <a:ext cx="676800" cy="651600"/>
          </a:xfrm>
          <a:prstGeom prst="star4">
            <a:avLst>
              <a:gd name="adj" fmla="val 12500"/>
            </a:avLst>
          </a:prstGeom>
          <a:solidFill>
            <a:schemeClr val="dk2"/>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grpSp>
        <p:nvGrpSpPr>
          <p:cNvPr id="48" name="Google Shape;2364;p41"/>
          <p:cNvGrpSpPr/>
          <p:nvPr/>
        </p:nvGrpSpPr>
        <p:grpSpPr>
          <a:xfrm>
            <a:off x="16898791" y="1807267"/>
            <a:ext cx="1279134" cy="497170"/>
            <a:chOff x="5601427" y="4269892"/>
            <a:chExt cx="869375" cy="325800"/>
          </a:xfrm>
        </p:grpSpPr>
        <p:sp>
          <p:nvSpPr>
            <p:cNvPr id="49" name="Google Shape;2365;p41"/>
            <p:cNvSpPr/>
            <p:nvPr/>
          </p:nvSpPr>
          <p:spPr>
            <a:xfrm flipH="1">
              <a:off x="6132402" y="4269892"/>
              <a:ext cx="338400" cy="325800"/>
            </a:xfrm>
            <a:prstGeom prst="star4">
              <a:avLst>
                <a:gd name="adj" fmla="val 12500"/>
              </a:avLst>
            </a:prstGeom>
            <a:solidFill>
              <a:schemeClr val="accent1"/>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50" name="Google Shape;2366;p41"/>
            <p:cNvSpPr/>
            <p:nvPr/>
          </p:nvSpPr>
          <p:spPr>
            <a:xfrm flipH="1">
              <a:off x="5601427" y="4312642"/>
              <a:ext cx="246900" cy="240300"/>
            </a:xfrm>
            <a:prstGeom prst="star4">
              <a:avLst>
                <a:gd name="adj" fmla="val 12500"/>
              </a:avLst>
            </a:prstGeom>
            <a:solidFill>
              <a:schemeClr val="lt1"/>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grpSp>
      <p:sp>
        <p:nvSpPr>
          <p:cNvPr id="77" name="Google Shape;2165;p36"/>
          <p:cNvSpPr txBox="1">
            <a:spLocks noGrp="1"/>
          </p:cNvSpPr>
          <p:nvPr>
            <p:ph type="title"/>
          </p:nvPr>
        </p:nvSpPr>
        <p:spPr>
          <a:xfrm>
            <a:off x="4995048" y="666800"/>
            <a:ext cx="8562740" cy="1311332"/>
          </a:xfrm>
          <a:prstGeom prst="rect">
            <a:avLst/>
          </a:prstGeom>
        </p:spPr>
        <p:txBody>
          <a:bodyPr spcFirstLastPara="1" wrap="square" lIns="182850" tIns="182850" rIns="182850" bIns="182850" anchor="ctr" anchorCtr="0">
            <a:noAutofit/>
          </a:bodyPr>
          <a:lstStyle/>
          <a:p>
            <a:r>
              <a:rPr lang="en" sz="6000" b="1" dirty="0">
                <a:solidFill>
                  <a:srgbClr val="FF0000"/>
                </a:solidFill>
                <a:latin typeface="+mj-lt"/>
              </a:rPr>
              <a:t>NỘI </a:t>
            </a:r>
            <a:r>
              <a:rPr lang="en" sz="6000" b="1" dirty="0" smtClean="0">
                <a:solidFill>
                  <a:srgbClr val="FF0000"/>
                </a:solidFill>
                <a:latin typeface="+mj-lt"/>
              </a:rPr>
              <a:t>DUNG BÀI HỌC</a:t>
            </a:r>
            <a:endParaRPr sz="6000" b="1" dirty="0">
              <a:solidFill>
                <a:srgbClr val="FF0000"/>
              </a:solidFill>
              <a:latin typeface="+mj-lt"/>
            </a:endParaRPr>
          </a:p>
        </p:txBody>
      </p:sp>
      <p:grpSp>
        <p:nvGrpSpPr>
          <p:cNvPr id="6" name="Group 5"/>
          <p:cNvGrpSpPr/>
          <p:nvPr/>
        </p:nvGrpSpPr>
        <p:grpSpPr>
          <a:xfrm>
            <a:off x="2534986" y="2628900"/>
            <a:ext cx="13060681" cy="1645922"/>
            <a:chOff x="1483455" y="2628900"/>
            <a:chExt cx="13060681" cy="1645922"/>
          </a:xfrm>
        </p:grpSpPr>
        <p:grpSp>
          <p:nvGrpSpPr>
            <p:cNvPr id="68" name="Google Shape;2150;p36"/>
            <p:cNvGrpSpPr/>
            <p:nvPr/>
          </p:nvGrpSpPr>
          <p:grpSpPr>
            <a:xfrm>
              <a:off x="1483455" y="2628900"/>
              <a:ext cx="1463038" cy="1645922"/>
              <a:chOff x="4314469" y="1612892"/>
              <a:chExt cx="486900" cy="607800"/>
            </a:xfrm>
          </p:grpSpPr>
          <p:sp>
            <p:nvSpPr>
              <p:cNvPr id="69" name="Google Shape;2151;p36"/>
              <p:cNvSpPr/>
              <p:nvPr/>
            </p:nvSpPr>
            <p:spPr>
              <a:xfrm rot="5400000" flipH="1">
                <a:off x="4277419" y="1649942"/>
                <a:ext cx="561000" cy="486900"/>
              </a:xfrm>
              <a:prstGeom prst="flowChartDelay">
                <a:avLst/>
              </a:prstGeom>
              <a:solidFill>
                <a:schemeClr val="lt1"/>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70" name="Google Shape;2152;p36"/>
              <p:cNvSpPr/>
              <p:nvPr/>
            </p:nvSpPr>
            <p:spPr>
              <a:xfrm rot="5400000" flipH="1">
                <a:off x="4277419" y="1696742"/>
                <a:ext cx="561000" cy="486900"/>
              </a:xfrm>
              <a:prstGeom prst="flowChartDelay">
                <a:avLst/>
              </a:prstGeom>
              <a:solidFill>
                <a:schemeClr val="accent1"/>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grpSp>
        <p:sp>
          <p:nvSpPr>
            <p:cNvPr id="78" name="Google Shape;2178;p36"/>
            <p:cNvSpPr txBox="1">
              <a:spLocks/>
            </p:cNvSpPr>
            <p:nvPr/>
          </p:nvSpPr>
          <p:spPr>
            <a:xfrm>
              <a:off x="1554480" y="3088987"/>
              <a:ext cx="1698600" cy="989400"/>
            </a:xfrm>
            <a:prstGeom prst="rect">
              <a:avLst/>
            </a:prstGeom>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a:lstStyle>
            <a:p>
              <a:r>
                <a:rPr lang="en" sz="6600" kern="0" dirty="0" smtClean="0">
                  <a:latin typeface="+mn-lt"/>
                </a:rPr>
                <a:t>01</a:t>
              </a:r>
              <a:endParaRPr lang="en" sz="6600" kern="0" dirty="0">
                <a:latin typeface="+mn-lt"/>
              </a:endParaRPr>
            </a:p>
          </p:txBody>
        </p:sp>
        <p:sp>
          <p:nvSpPr>
            <p:cNvPr id="81" name="Rectangle 80"/>
            <p:cNvSpPr/>
            <p:nvPr/>
          </p:nvSpPr>
          <p:spPr>
            <a:xfrm>
              <a:off x="2999174" y="3045414"/>
              <a:ext cx="11544962" cy="1131079"/>
            </a:xfrm>
            <a:prstGeom prst="rect">
              <a:avLst/>
            </a:prstGeom>
          </p:spPr>
          <p:txBody>
            <a:bodyPr wrap="square">
              <a:spAutoFit/>
            </a:bodyPr>
            <a:lstStyle/>
            <a:p>
              <a:pPr>
                <a:lnSpc>
                  <a:spcPct val="150000"/>
                </a:lnSpc>
                <a:spcBef>
                  <a:spcPts val="1200"/>
                </a:spcBef>
                <a:spcAft>
                  <a:spcPts val="1600"/>
                </a:spcAft>
                <a:buClr>
                  <a:srgbClr val="000000"/>
                </a:buClr>
              </a:pPr>
              <a:r>
                <a:rPr lang="nl-NL" sz="4500" b="1" kern="0">
                  <a:solidFill>
                    <a:srgbClr val="000000"/>
                  </a:solidFill>
                  <a:ea typeface="Calibri" panose="020F0502020204030204" pitchFamily="34" charset="0"/>
                  <a:cs typeface="Times New Roman" panose="02020603050405020304" pitchFamily="18" charset="0"/>
                  <a:sym typeface="Arial"/>
                </a:rPr>
                <a:t> </a:t>
              </a:r>
              <a:r>
                <a:rPr lang="en-US" sz="4500" b="1" kern="0">
                  <a:solidFill>
                    <a:srgbClr val="000000"/>
                  </a:solidFill>
                  <a:ea typeface="Calibri" panose="020F0502020204030204" pitchFamily="34" charset="0"/>
                  <a:cs typeface="Times New Roman" panose="02020603050405020304" pitchFamily="18" charset="0"/>
                  <a:sym typeface="Arial"/>
                </a:rPr>
                <a:t>HÌNH THANG. HÌNH THANG CÂN</a:t>
              </a:r>
              <a:endParaRPr lang="en-US" sz="4500" kern="0" dirty="0">
                <a:solidFill>
                  <a:srgbClr val="000000"/>
                </a:solidFill>
                <a:ea typeface="Calibri" panose="020F0502020204030204" pitchFamily="34" charset="0"/>
                <a:cs typeface="Times New Roman" panose="02020603050405020304" pitchFamily="18" charset="0"/>
                <a:sym typeface="Arial"/>
              </a:endParaRPr>
            </a:p>
          </p:txBody>
        </p:sp>
      </p:grpSp>
      <p:pic>
        <p:nvPicPr>
          <p:cNvPr id="84" name="Picture 5"/>
          <p:cNvPicPr>
            <a:picLocks noChangeAspect="1"/>
          </p:cNvPicPr>
          <p:nvPr/>
        </p:nvPicPr>
        <p:blipFill>
          <a:blip r:embed="rId3">
            <a:alphaModFix amt="50000"/>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0313182">
            <a:off x="15566340" y="6581473"/>
            <a:ext cx="3375587" cy="3346051"/>
          </a:xfrm>
          <a:prstGeom prst="rect">
            <a:avLst/>
          </a:prstGeom>
        </p:spPr>
      </p:pic>
      <p:grpSp>
        <p:nvGrpSpPr>
          <p:cNvPr id="25" name="Group 24"/>
          <p:cNvGrpSpPr/>
          <p:nvPr/>
        </p:nvGrpSpPr>
        <p:grpSpPr>
          <a:xfrm>
            <a:off x="2534986" y="5067300"/>
            <a:ext cx="12792251" cy="1645922"/>
            <a:chOff x="1468215" y="4949643"/>
            <a:chExt cx="12301394" cy="1645922"/>
          </a:xfrm>
        </p:grpSpPr>
        <p:grpSp>
          <p:nvGrpSpPr>
            <p:cNvPr id="26" name="Google Shape;2162;p36"/>
            <p:cNvGrpSpPr/>
            <p:nvPr/>
          </p:nvGrpSpPr>
          <p:grpSpPr>
            <a:xfrm>
              <a:off x="1468215" y="4949643"/>
              <a:ext cx="1463038" cy="1645922"/>
              <a:chOff x="4314469" y="1612892"/>
              <a:chExt cx="486900" cy="607800"/>
            </a:xfrm>
          </p:grpSpPr>
          <p:sp>
            <p:nvSpPr>
              <p:cNvPr id="29" name="Google Shape;2163;p36"/>
              <p:cNvSpPr/>
              <p:nvPr/>
            </p:nvSpPr>
            <p:spPr>
              <a:xfrm rot="5400000" flipH="1">
                <a:off x="4277419" y="1649942"/>
                <a:ext cx="561000" cy="486900"/>
              </a:xfrm>
              <a:prstGeom prst="flowChartDelay">
                <a:avLst/>
              </a:prstGeom>
              <a:solidFill>
                <a:schemeClr val="lt1"/>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 name="Google Shape;2164;p36"/>
              <p:cNvSpPr/>
              <p:nvPr/>
            </p:nvSpPr>
            <p:spPr>
              <a:xfrm rot="5400000" flipH="1">
                <a:off x="4277419" y="1696742"/>
                <a:ext cx="561000" cy="486900"/>
              </a:xfrm>
              <a:prstGeom prst="flowChartDelay">
                <a:avLst/>
              </a:prstGeom>
              <a:solidFill>
                <a:srgbClr val="92D050"/>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grpSp>
        <p:sp>
          <p:nvSpPr>
            <p:cNvPr id="27" name="Google Shape;2179;p36"/>
            <p:cNvSpPr txBox="1">
              <a:spLocks/>
            </p:cNvSpPr>
            <p:nvPr/>
          </p:nvSpPr>
          <p:spPr>
            <a:xfrm>
              <a:off x="1552696" y="5428536"/>
              <a:ext cx="1698600" cy="968400"/>
            </a:xfrm>
            <a:prstGeom prst="rect">
              <a:avLst/>
            </a:prstGeom>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a:lstStyle>
            <a:p>
              <a:r>
                <a:rPr lang="en" sz="6600" kern="0" dirty="0" smtClean="0">
                  <a:latin typeface="+mn-lt"/>
                </a:rPr>
                <a:t>02</a:t>
              </a:r>
              <a:endParaRPr lang="en" sz="6600" kern="0" dirty="0">
                <a:latin typeface="+mn-lt"/>
              </a:endParaRPr>
            </a:p>
          </p:txBody>
        </p:sp>
        <p:sp>
          <p:nvSpPr>
            <p:cNvPr id="28" name="Rectangle 27"/>
            <p:cNvSpPr/>
            <p:nvPr/>
          </p:nvSpPr>
          <p:spPr>
            <a:xfrm>
              <a:off x="3169937" y="5356641"/>
              <a:ext cx="10599672" cy="1002710"/>
            </a:xfrm>
            <a:prstGeom prst="rect">
              <a:avLst/>
            </a:prstGeom>
          </p:spPr>
          <p:txBody>
            <a:bodyPr wrap="square">
              <a:spAutoFit/>
            </a:bodyPr>
            <a:lstStyle/>
            <a:p>
              <a:pPr>
                <a:lnSpc>
                  <a:spcPct val="150000"/>
                </a:lnSpc>
                <a:buClr>
                  <a:srgbClr val="000000"/>
                </a:buClr>
                <a:buFont typeface="Arial"/>
                <a:buNone/>
              </a:pPr>
              <a:r>
                <a:rPr lang="nl-NL" sz="4500" b="1" kern="0" dirty="0">
                  <a:solidFill>
                    <a:srgbClr val="000000"/>
                  </a:solidFill>
                  <a:cs typeface="Arial"/>
                  <a:sym typeface="Arial"/>
                </a:rPr>
                <a:t>TÍNH CHẤT HÌNH THANG CÂN</a:t>
              </a:r>
              <a:endParaRPr lang="en-US" sz="4500" kern="0" dirty="0">
                <a:solidFill>
                  <a:srgbClr val="000000"/>
                </a:solidFill>
                <a:cs typeface="Arial"/>
                <a:sym typeface="Arial"/>
              </a:endParaRPr>
            </a:p>
          </p:txBody>
        </p:sp>
      </p:grpSp>
      <p:grpSp>
        <p:nvGrpSpPr>
          <p:cNvPr id="31" name="Group 30"/>
          <p:cNvGrpSpPr/>
          <p:nvPr/>
        </p:nvGrpSpPr>
        <p:grpSpPr>
          <a:xfrm>
            <a:off x="2534986" y="7429500"/>
            <a:ext cx="13390813" cy="2576823"/>
            <a:chOff x="1468215" y="4949643"/>
            <a:chExt cx="12876988" cy="2576823"/>
          </a:xfrm>
        </p:grpSpPr>
        <p:grpSp>
          <p:nvGrpSpPr>
            <p:cNvPr id="32" name="Google Shape;2162;p36"/>
            <p:cNvGrpSpPr/>
            <p:nvPr/>
          </p:nvGrpSpPr>
          <p:grpSpPr>
            <a:xfrm>
              <a:off x="1468215" y="4949643"/>
              <a:ext cx="1463038" cy="1645922"/>
              <a:chOff x="4314469" y="1612892"/>
              <a:chExt cx="486900" cy="607800"/>
            </a:xfrm>
          </p:grpSpPr>
          <p:sp>
            <p:nvSpPr>
              <p:cNvPr id="35" name="Google Shape;2163;p36"/>
              <p:cNvSpPr/>
              <p:nvPr/>
            </p:nvSpPr>
            <p:spPr>
              <a:xfrm rot="5400000" flipH="1">
                <a:off x="4277419" y="1649942"/>
                <a:ext cx="561000" cy="486900"/>
              </a:xfrm>
              <a:prstGeom prst="flowChartDelay">
                <a:avLst/>
              </a:prstGeom>
              <a:solidFill>
                <a:schemeClr val="lt1"/>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6" name="Google Shape;2164;p36"/>
              <p:cNvSpPr/>
              <p:nvPr/>
            </p:nvSpPr>
            <p:spPr>
              <a:xfrm rot="5400000" flipH="1">
                <a:off x="4277419" y="1696742"/>
                <a:ext cx="561000" cy="486900"/>
              </a:xfrm>
              <a:prstGeom prst="flowChartDelay">
                <a:avLst/>
              </a:prstGeom>
              <a:solidFill>
                <a:srgbClr val="00B0F0"/>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grpSp>
        <p:sp>
          <p:nvSpPr>
            <p:cNvPr id="33" name="Google Shape;2179;p36"/>
            <p:cNvSpPr txBox="1">
              <a:spLocks/>
            </p:cNvSpPr>
            <p:nvPr/>
          </p:nvSpPr>
          <p:spPr>
            <a:xfrm>
              <a:off x="1552696" y="5428536"/>
              <a:ext cx="1698600" cy="968400"/>
            </a:xfrm>
            <a:prstGeom prst="rect">
              <a:avLst/>
            </a:prstGeom>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a:lstStyle>
            <a:p>
              <a:r>
                <a:rPr lang="en" sz="6600" kern="0" smtClean="0">
                  <a:latin typeface="+mn-lt"/>
                </a:rPr>
                <a:t>03</a:t>
              </a:r>
              <a:endParaRPr lang="en" sz="6600" kern="0" dirty="0">
                <a:latin typeface="+mn-lt"/>
              </a:endParaRPr>
            </a:p>
          </p:txBody>
        </p:sp>
        <p:sp>
          <p:nvSpPr>
            <p:cNvPr id="34" name="Rectangle 33"/>
            <p:cNvSpPr/>
            <p:nvPr/>
          </p:nvSpPr>
          <p:spPr>
            <a:xfrm>
              <a:off x="3169936" y="5356641"/>
              <a:ext cx="11175267" cy="2169825"/>
            </a:xfrm>
            <a:prstGeom prst="rect">
              <a:avLst/>
            </a:prstGeom>
          </p:spPr>
          <p:txBody>
            <a:bodyPr wrap="square">
              <a:spAutoFit/>
            </a:bodyPr>
            <a:lstStyle/>
            <a:p>
              <a:pPr>
                <a:lnSpc>
                  <a:spcPct val="150000"/>
                </a:lnSpc>
                <a:buClr>
                  <a:srgbClr val="000000"/>
                </a:buClr>
              </a:pPr>
              <a:r>
                <a:rPr lang="nl-NL" sz="4500" b="1" kern="0" dirty="0">
                  <a:solidFill>
                    <a:srgbClr val="000000"/>
                  </a:solidFill>
                  <a:cs typeface="Arial"/>
                  <a:sym typeface="Arial"/>
                </a:rPr>
                <a:t>DẤU HIỆU NHẬN BIẾT HÌNH THANG CÂN</a:t>
              </a:r>
              <a:endParaRPr lang="en-US" sz="4500" kern="0" dirty="0">
                <a:solidFill>
                  <a:srgbClr val="000000"/>
                </a:solidFill>
                <a:cs typeface="Arial"/>
                <a:sym typeface="Arial"/>
              </a:endParaRPr>
            </a:p>
            <a:p>
              <a:pPr>
                <a:lnSpc>
                  <a:spcPct val="150000"/>
                </a:lnSpc>
                <a:buClr>
                  <a:srgbClr val="000000"/>
                </a:buClr>
                <a:buFont typeface="Arial"/>
                <a:buNone/>
              </a:pPr>
              <a:endParaRPr lang="nl-NL" sz="4500" b="1" kern="0" dirty="0">
                <a:solidFill>
                  <a:srgbClr val="000000"/>
                </a:solidFill>
                <a:cs typeface="Arial"/>
                <a:sym typeface="Arial"/>
              </a:endParaRPr>
            </a:p>
          </p:txBody>
        </p:sp>
      </p:grpSp>
    </p:spTree>
    <p:extLst>
      <p:ext uri="{BB962C8B-B14F-4D97-AF65-F5344CB8AC3E}">
        <p14:creationId xmlns:p14="http://schemas.microsoft.com/office/powerpoint/2010/main" val="2597248814"/>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barn(inVertical)">
                                      <p:cBhvr>
                                        <p:cTn id="7" dur="500"/>
                                        <p:tgtEl>
                                          <p:spTgt spid="7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randombar(horizontal)">
                                      <p:cBhvr>
                                        <p:cTn id="15" dur="500"/>
                                        <p:tgtEl>
                                          <p:spTgt spid="25"/>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p:cTn id="19" dur="500" fill="hold"/>
                                        <p:tgtEl>
                                          <p:spTgt spid="31"/>
                                        </p:tgtEl>
                                        <p:attrNameLst>
                                          <p:attrName>ppt_w</p:attrName>
                                        </p:attrNameLst>
                                      </p:cBhvr>
                                      <p:tavLst>
                                        <p:tav tm="0">
                                          <p:val>
                                            <p:fltVal val="0"/>
                                          </p:val>
                                        </p:tav>
                                        <p:tav tm="100000">
                                          <p:val>
                                            <p:strVal val="#ppt_w"/>
                                          </p:val>
                                        </p:tav>
                                      </p:tavLst>
                                    </p:anim>
                                    <p:anim calcmode="lin" valueType="num">
                                      <p:cBhvr>
                                        <p:cTn id="20" dur="500" fill="hold"/>
                                        <p:tgtEl>
                                          <p:spTgt spid="31"/>
                                        </p:tgtEl>
                                        <p:attrNameLst>
                                          <p:attrName>ppt_h</p:attrName>
                                        </p:attrNameLst>
                                      </p:cBhvr>
                                      <p:tavLst>
                                        <p:tav tm="0">
                                          <p:val>
                                            <p:fltVal val="0"/>
                                          </p:val>
                                        </p:tav>
                                        <p:tav tm="100000">
                                          <p:val>
                                            <p:strVal val="#ppt_h"/>
                                          </p:val>
                                        </p:tav>
                                      </p:tavLst>
                                    </p:anim>
                                    <p:animEffect transition="in" filter="fade">
                                      <p:cBhvr>
                                        <p:cTn id="2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123"/>
        <p:cNvGrpSpPr/>
        <p:nvPr/>
      </p:nvGrpSpPr>
      <p:grpSpPr>
        <a:xfrm>
          <a:off x="0" y="0"/>
          <a:ext cx="0" cy="0"/>
          <a:chOff x="0" y="0"/>
          <a:chExt cx="0" cy="0"/>
        </a:xfrm>
      </p:grpSpPr>
      <p:sp>
        <p:nvSpPr>
          <p:cNvPr id="2140" name="Google Shape;2140;p35"/>
          <p:cNvSpPr/>
          <p:nvPr/>
        </p:nvSpPr>
        <p:spPr>
          <a:xfrm flipH="1">
            <a:off x="17166942" y="714222"/>
            <a:ext cx="859800" cy="836400"/>
          </a:xfrm>
          <a:prstGeom prst="star4">
            <a:avLst>
              <a:gd name="adj" fmla="val 12500"/>
            </a:avLst>
          </a:prstGeom>
          <a:solidFill>
            <a:schemeClr val="lt1"/>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 name="Rectangle 2"/>
          <p:cNvSpPr/>
          <p:nvPr/>
        </p:nvSpPr>
        <p:spPr>
          <a:xfrm>
            <a:off x="230522" y="230523"/>
            <a:ext cx="17796220" cy="9804826"/>
          </a:xfrm>
          <a:prstGeom prst="rect">
            <a:avLst/>
          </a:prstGeom>
          <a:solidFill>
            <a:schemeClr val="accent5"/>
          </a:solidFill>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434343"/>
              </a:solidFill>
              <a:effectLst/>
              <a:uLnTx/>
              <a:uFillTx/>
              <a:latin typeface="Arial"/>
              <a:ea typeface="+mn-ea"/>
              <a:cs typeface="+mn-cs"/>
              <a:sym typeface="Arial"/>
            </a:endParaRPr>
          </a:p>
        </p:txBody>
      </p:sp>
      <p:sp>
        <p:nvSpPr>
          <p:cNvPr id="17" name="Google Shape;2186;p36"/>
          <p:cNvSpPr/>
          <p:nvPr/>
        </p:nvSpPr>
        <p:spPr>
          <a:xfrm>
            <a:off x="16584472" y="662011"/>
            <a:ext cx="1017728" cy="835978"/>
          </a:xfrm>
          <a:prstGeom prst="star4">
            <a:avLst>
              <a:gd name="adj" fmla="val 12500"/>
            </a:avLst>
          </a:prstGeom>
          <a:solidFill>
            <a:schemeClr val="accent1"/>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19" name="Picture 9"/>
          <p:cNvPicPr>
            <a:picLocks noChangeAspect="1"/>
          </p:cNvPicPr>
          <p:nvPr/>
        </p:nvPicPr>
        <p:blipFill>
          <a:blip r:embed="rId3">
            <a:alphaModFix amt="50000"/>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875647" flipH="1">
            <a:off x="-73942" y="7680449"/>
            <a:ext cx="2281482" cy="2261519"/>
          </a:xfrm>
          <a:prstGeom prst="rect">
            <a:avLst/>
          </a:prstGeom>
        </p:spPr>
      </p:pic>
      <p:sp>
        <p:nvSpPr>
          <p:cNvPr id="11" name="Rectangle 10"/>
          <p:cNvSpPr/>
          <p:nvPr/>
        </p:nvSpPr>
        <p:spPr>
          <a:xfrm>
            <a:off x="644484" y="662011"/>
            <a:ext cx="1210588"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1" u="sng" strike="noStrike" kern="1200" cap="none" spc="0" normalizeH="0" baseline="0" noProof="0" dirty="0" smtClean="0">
                <a:ln>
                  <a:noFill/>
                </a:ln>
                <a:solidFill>
                  <a:srgbClr val="C00000"/>
                </a:solidFill>
                <a:effectLst/>
                <a:uLnTx/>
                <a:uFillTx/>
                <a:latin typeface="Arial" panose="020B0604020202020204" pitchFamily="34" charset="0"/>
                <a:ea typeface="+mn-ea"/>
                <a:cs typeface="+mn-cs"/>
              </a:rPr>
              <a:t>Giải</a:t>
            </a:r>
            <a:r>
              <a:rPr kumimoji="0" lang="en-US" sz="3600" b="1" i="1" u="sng" strike="noStrike" kern="1200" cap="none" spc="0" normalizeH="0" baseline="0" noProof="0" dirty="0" smtClean="0">
                <a:ln>
                  <a:noFill/>
                </a:ln>
                <a:solidFill>
                  <a:srgbClr val="C00000"/>
                </a:solidFill>
                <a:effectLst/>
                <a:uLnTx/>
                <a:uFillTx/>
                <a:latin typeface="Arial"/>
                <a:ea typeface="+mn-ea"/>
                <a:cs typeface="+mn-cs"/>
              </a:rPr>
              <a:t>:</a:t>
            </a:r>
            <a:endParaRPr kumimoji="0" lang="en-US" sz="3600" b="1" i="1" u="sng" strike="noStrike" kern="1200" cap="none" spc="0" normalizeH="0" baseline="0" noProof="0" dirty="0">
              <a:ln>
                <a:noFill/>
              </a:ln>
              <a:solidFill>
                <a:srgbClr val="C00000"/>
              </a:solidFill>
              <a:effectLst/>
              <a:uLnTx/>
              <a:uFillTx/>
              <a:latin typeface="Arial"/>
              <a:ea typeface="+mn-ea"/>
              <a:cs typeface="+mn-cs"/>
            </a:endParaRPr>
          </a:p>
        </p:txBody>
      </p:sp>
      <p:pic>
        <p:nvPicPr>
          <p:cNvPr id="8" name="Picture 7"/>
          <p:cNvPicPr>
            <a:picLocks noChangeAspect="1"/>
          </p:cNvPicPr>
          <p:nvPr/>
        </p:nvPicPr>
        <p:blipFill>
          <a:blip r:embed="rId14"/>
          <a:stretch>
            <a:fillRect/>
          </a:stretch>
        </p:blipFill>
        <p:spPr>
          <a:xfrm>
            <a:off x="428923" y="1616492"/>
            <a:ext cx="3837043" cy="4010578"/>
          </a:xfrm>
          <a:prstGeom prst="rect">
            <a:avLst/>
          </a:prstGeom>
        </p:spPr>
      </p:pic>
      <mc:AlternateContent xmlns:mc="http://schemas.openxmlformats.org/markup-compatibility/2006">
        <mc:Choice xmlns:a14="http://schemas.microsoft.com/office/drawing/2010/main" Requires="a14">
          <p:sp>
            <p:nvSpPr>
              <p:cNvPr id="15" name="Rectangle 14"/>
              <p:cNvSpPr/>
              <p:nvPr/>
            </p:nvSpPr>
            <p:spPr>
              <a:xfrm>
                <a:off x="5105400" y="1929477"/>
                <a:ext cx="11897661" cy="8101898"/>
              </a:xfrm>
              <a:prstGeom prst="rect">
                <a:avLst/>
              </a:prstGeom>
            </p:spPr>
            <p:txBody>
              <a:bodyPr wrap="square">
                <a:spAutoFit/>
              </a:bodyPr>
              <a:lstStyle/>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smtClean="0">
                    <a:ln>
                      <a:noFill/>
                    </a:ln>
                    <a:solidFill>
                      <a:srgbClr val="000000"/>
                    </a:solidFill>
                    <a:effectLst/>
                    <a:uLnTx/>
                    <a:uFillTx/>
                    <a:latin typeface="Arial"/>
                    <a:ea typeface="Times New Roman" panose="02020603050405020304" pitchFamily="18" charset="0"/>
                    <a:cs typeface="+mn-cs"/>
                  </a:rPr>
                  <a:t>Áp </a:t>
                </a:r>
                <a:r>
                  <a:rPr kumimoji="0" lang="en-US" sz="3600" b="0" i="0" u="none" strike="noStrike" kern="1200" cap="none" spc="0" normalizeH="0" baseline="0" noProof="0">
                    <a:ln>
                      <a:noFill/>
                    </a:ln>
                    <a:solidFill>
                      <a:srgbClr val="000000"/>
                    </a:solidFill>
                    <a:effectLst/>
                    <a:uLnTx/>
                    <a:uFillTx/>
                    <a:latin typeface="Arial"/>
                    <a:ea typeface="Times New Roman" panose="02020603050405020304" pitchFamily="18" charset="0"/>
                    <a:cs typeface="+mn-cs"/>
                  </a:rPr>
                  <a:t>dụng định lí Pythagore vào DMHP vuông tại H, ta có:</a:t>
                </a:r>
              </a:p>
              <a:p>
                <a:pPr marL="30480" marR="30480" lvl="0" indent="0" algn="just"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M</m:t>
                      </m:r>
                      <m:sSup>
                        <m:sSupPr>
                          <m:ctrlP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ctrlPr>
                        </m:sSupPr>
                        <m:e>
                          <m:r>
                            <m:rPr>
                              <m:sty m:val="p"/>
                            </m:rP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P</m:t>
                          </m:r>
                        </m:e>
                        <m:sup>
                          <m: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2</m:t>
                          </m:r>
                        </m:sup>
                      </m:sSup>
                      <m: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 = </m:t>
                      </m:r>
                      <m:r>
                        <m:rPr>
                          <m:sty m:val="p"/>
                        </m:rP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M</m:t>
                      </m:r>
                      <m:sSup>
                        <m:sSupPr>
                          <m:ctrlP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ctrlPr>
                        </m:sSupPr>
                        <m:e>
                          <m:r>
                            <m:rPr>
                              <m:sty m:val="p"/>
                            </m:rP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H</m:t>
                          </m:r>
                        </m:e>
                        <m:sup>
                          <m: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2</m:t>
                          </m:r>
                        </m:sup>
                      </m:sSup>
                      <m: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 + </m:t>
                      </m:r>
                      <m:r>
                        <m:rPr>
                          <m:sty m:val="p"/>
                        </m:rP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H</m:t>
                      </m:r>
                      <m:sSup>
                        <m:sSupPr>
                          <m:ctrlP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ctrlPr>
                        </m:sSupPr>
                        <m:e>
                          <m:r>
                            <m:rPr>
                              <m:sty m:val="p"/>
                            </m:rP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P</m:t>
                          </m:r>
                        </m:e>
                        <m:sup>
                          <m: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2</m:t>
                          </m:r>
                        </m:sup>
                      </m:sSup>
                    </m:oMath>
                  </m:oMathPara>
                </a14:m>
                <a:endParaRPr kumimoji="0" lang="en-US" sz="3600" b="0" i="0" u="none" strike="noStrike" kern="1200" cap="none" spc="0" normalizeH="0" baseline="0" noProof="0">
                  <a:ln>
                    <a:noFill/>
                  </a:ln>
                  <a:solidFill>
                    <a:srgbClr val="000000"/>
                  </a:solidFill>
                  <a:effectLst/>
                  <a:uLnTx/>
                  <a:uFillTx/>
                  <a:latin typeface="Arial"/>
                  <a:ea typeface="Times New Roman" panose="02020603050405020304" pitchFamily="18" charset="0"/>
                  <a:cs typeface="+mn-cs"/>
                </a:endParaRPr>
              </a:p>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Arial"/>
                    <a:ea typeface="Times New Roman" panose="02020603050405020304" pitchFamily="18" charset="0"/>
                    <a:cs typeface="+mn-cs"/>
                  </a:rPr>
                  <a:t>Suy ra </a:t>
                </a:r>
                <a14:m>
                  <m:oMath xmlns:m="http://schemas.openxmlformats.org/officeDocument/2006/math">
                    <m:r>
                      <m:rPr>
                        <m:sty m:val="p"/>
                      </m:rP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M</m:t>
                    </m:r>
                    <m:sSup>
                      <m:sSupPr>
                        <m:ctrlP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ctrlPr>
                      </m:sSupPr>
                      <m:e>
                        <m:r>
                          <m:rPr>
                            <m:sty m:val="p"/>
                          </m:rP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H</m:t>
                        </m:r>
                      </m:e>
                      <m:sup>
                        <m: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2</m:t>
                        </m:r>
                      </m:sup>
                    </m:sSup>
                    <m: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 = </m:t>
                    </m:r>
                    <m:r>
                      <m:rPr>
                        <m:sty m:val="p"/>
                      </m:rP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M</m:t>
                    </m:r>
                    <m:sSup>
                      <m:sSupPr>
                        <m:ctrlP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ctrlPr>
                      </m:sSupPr>
                      <m:e>
                        <m:r>
                          <m:rPr>
                            <m:sty m:val="p"/>
                          </m:rP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P</m:t>
                        </m:r>
                      </m:e>
                      <m:sup>
                        <m: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2</m:t>
                        </m:r>
                      </m:sup>
                    </m:sSup>
                    <m: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 – </m:t>
                    </m:r>
                    <m:r>
                      <m:rPr>
                        <m:sty m:val="p"/>
                      </m:rP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H</m:t>
                    </m:r>
                    <m:sSup>
                      <m:sSupPr>
                        <m:ctrlP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ctrlPr>
                      </m:sSupPr>
                      <m:e>
                        <m:r>
                          <m:rPr>
                            <m:sty m:val="p"/>
                          </m:rP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P</m:t>
                        </m:r>
                      </m:e>
                      <m:sup>
                        <m: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2</m:t>
                        </m:r>
                      </m:sup>
                    </m:sSup>
                    <m: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m:t>
                    </m:r>
                    <m:sSup>
                      <m:sSupPr>
                        <m:ctrlP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ctrlPr>
                      </m:sSupPr>
                      <m:e>
                        <m:d>
                          <m:dPr>
                            <m:ctrlP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ctrlPr>
                          </m:dPr>
                          <m:e>
                            <m: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8</m:t>
                            </m:r>
                            <m:rad>
                              <m:radPr>
                                <m:degHide m:val="on"/>
                                <m:ctrlP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ctrlPr>
                              </m:radPr>
                              <m:deg/>
                              <m:e>
                                <m: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2</m:t>
                                </m:r>
                              </m:e>
                            </m:rad>
                          </m:e>
                        </m:d>
                      </m:e>
                      <m:sup>
                        <m: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2</m:t>
                        </m:r>
                      </m:sup>
                    </m:sSup>
                    <m: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m:t>
                    </m:r>
                    <m:sSup>
                      <m:sSupPr>
                        <m:ctrlP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ctrlPr>
                      </m:sSupPr>
                      <m:e>
                        <m: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8</m:t>
                        </m:r>
                      </m:e>
                      <m:sup>
                        <m: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2</m:t>
                        </m:r>
                      </m:sup>
                    </m:sSup>
                    <m: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=64</m:t>
                    </m:r>
                  </m:oMath>
                </a14:m>
                <a:endParaRPr kumimoji="0" lang="en-US" sz="3600" b="0" i="0" u="none" strike="noStrike" kern="1200" cap="none" spc="0" normalizeH="0" baseline="0" noProof="0">
                  <a:ln>
                    <a:noFill/>
                  </a:ln>
                  <a:solidFill>
                    <a:srgbClr val="000000"/>
                  </a:solidFill>
                  <a:effectLst/>
                  <a:uLnTx/>
                  <a:uFillTx/>
                  <a:latin typeface="Arial"/>
                  <a:ea typeface="Times New Roman" panose="02020603050405020304" pitchFamily="18" charset="0"/>
                  <a:cs typeface="+mn-cs"/>
                </a:endParaRPr>
              </a:p>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Arial"/>
                    <a:ea typeface="Times New Roman" panose="02020603050405020304" pitchFamily="18" charset="0"/>
                    <a:cs typeface="+mn-cs"/>
                  </a:rPr>
                  <a:t>Do đó MH = 8 </a:t>
                </a:r>
                <a:r>
                  <a:rPr kumimoji="0" lang="en-US" sz="3600" b="0" i="0" u="none" strike="noStrike" kern="1200" cap="none" spc="0" normalizeH="0" baseline="0" noProof="0" smtClean="0">
                    <a:ln>
                      <a:noFill/>
                    </a:ln>
                    <a:solidFill>
                      <a:srgbClr val="000000"/>
                    </a:solidFill>
                    <a:effectLst/>
                    <a:uLnTx/>
                    <a:uFillTx/>
                    <a:latin typeface="Arial"/>
                    <a:ea typeface="Times New Roman" panose="02020603050405020304" pitchFamily="18" charset="0"/>
                    <a:cs typeface="+mn-cs"/>
                  </a:rPr>
                  <a:t>cm</a:t>
                </a:r>
                <a:endParaRPr kumimoji="0" lang="en-US" sz="3600" b="0" i="0" u="none" strike="noStrike" kern="1200" cap="none" spc="0" normalizeH="0" baseline="0" noProof="0">
                  <a:ln>
                    <a:noFill/>
                  </a:ln>
                  <a:solidFill>
                    <a:srgbClr val="000000"/>
                  </a:solidFill>
                  <a:effectLst/>
                  <a:uLnTx/>
                  <a:uFillTx/>
                  <a:latin typeface="Arial"/>
                  <a:ea typeface="Times New Roman" panose="02020603050405020304" pitchFamily="18" charset="0"/>
                  <a:cs typeface="+mn-cs"/>
                </a:endParaRPr>
              </a:p>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Arial"/>
                    <a:ea typeface="Times New Roman" panose="02020603050405020304" pitchFamily="18" charset="0"/>
                    <a:cs typeface="+mn-cs"/>
                  </a:rPr>
                  <a:t>Áp dụng định lí Pythagore vào </a:t>
                </a:r>
                <a14:m>
                  <m:oMath xmlns:m="http://schemas.openxmlformats.org/officeDocument/2006/math">
                    <m:r>
                      <m:rPr>
                        <m:sty m:val="p"/>
                      </m:rP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ΔMHQ</m:t>
                    </m:r>
                  </m:oMath>
                </a14:m>
                <a:r>
                  <a:rPr kumimoji="0" lang="en-US" sz="3600" b="0" i="0" u="none" strike="noStrike" kern="1200" cap="none" spc="0" normalizeH="0" baseline="0" noProof="0">
                    <a:ln>
                      <a:noFill/>
                    </a:ln>
                    <a:solidFill>
                      <a:srgbClr val="000000"/>
                    </a:solidFill>
                    <a:effectLst/>
                    <a:uLnTx/>
                    <a:uFillTx/>
                    <a:latin typeface="Arial"/>
                    <a:ea typeface="Times New Roman" panose="02020603050405020304" pitchFamily="18" charset="0"/>
                    <a:cs typeface="+mn-cs"/>
                  </a:rPr>
                  <a:t> vuông tại H, ta có:</a:t>
                </a:r>
              </a:p>
              <a:p>
                <a:pPr marL="30480" marR="30480" lvl="0" indent="0" algn="just"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M</m:t>
                      </m:r>
                      <m:sSup>
                        <m:sSupPr>
                          <m:ctrlP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ctrlPr>
                        </m:sSupPr>
                        <m:e>
                          <m:r>
                            <m:rPr>
                              <m:sty m:val="p"/>
                            </m:rP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Q</m:t>
                          </m:r>
                        </m:e>
                        <m:sup>
                          <m: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2</m:t>
                          </m:r>
                        </m:sup>
                      </m:sSup>
                      <m: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 =</m:t>
                      </m:r>
                      <m:r>
                        <m:rPr>
                          <m:sty m:val="p"/>
                        </m:rP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M</m:t>
                      </m:r>
                      <m:sSup>
                        <m:sSupPr>
                          <m:ctrlP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ctrlPr>
                        </m:sSupPr>
                        <m:e>
                          <m:r>
                            <m:rPr>
                              <m:sty m:val="p"/>
                            </m:rP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H</m:t>
                          </m:r>
                        </m:e>
                        <m:sup>
                          <m: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2</m:t>
                          </m:r>
                        </m:sup>
                      </m:sSup>
                      <m: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 +</m:t>
                      </m:r>
                      <m:r>
                        <m:rPr>
                          <m:sty m:val="p"/>
                        </m:rP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H</m:t>
                      </m:r>
                      <m:sSup>
                        <m:sSupPr>
                          <m:ctrlP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ctrlPr>
                        </m:sSupPr>
                        <m:e>
                          <m:r>
                            <m:rPr>
                              <m:sty m:val="p"/>
                            </m:rP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Q</m:t>
                          </m:r>
                        </m:e>
                        <m:sup>
                          <m: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2</m:t>
                          </m:r>
                        </m:sup>
                      </m:sSup>
                      <m: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 =</m:t>
                      </m:r>
                      <m:sSup>
                        <m:sSupPr>
                          <m:ctrlP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ctrlPr>
                        </m:sSupPr>
                        <m:e>
                          <m: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8</m:t>
                          </m:r>
                        </m:e>
                        <m:sup>
                          <m: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2</m:t>
                          </m:r>
                        </m:sup>
                      </m:sSup>
                      <m: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 +</m:t>
                      </m:r>
                      <m:sSup>
                        <m:sSupPr>
                          <m:ctrlP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ctrlPr>
                        </m:sSupPr>
                        <m:e>
                          <m: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2</m:t>
                          </m:r>
                        </m:e>
                        <m:sup>
                          <m: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2</m:t>
                          </m:r>
                        </m:sup>
                      </m:sSup>
                      <m: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 =64+4=68</m:t>
                      </m:r>
                    </m:oMath>
                  </m:oMathPara>
                </a14:m>
                <a:endParaRPr kumimoji="0" lang="en-US" sz="3600" b="0" i="0" u="none" strike="noStrike" kern="1200" cap="none" spc="0" normalizeH="0" baseline="0" noProof="0">
                  <a:ln>
                    <a:noFill/>
                  </a:ln>
                  <a:solidFill>
                    <a:srgbClr val="000000"/>
                  </a:solidFill>
                  <a:effectLst/>
                  <a:uLnTx/>
                  <a:uFillTx/>
                  <a:latin typeface="Arial"/>
                  <a:ea typeface="Times New Roman" panose="02020603050405020304" pitchFamily="18" charset="0"/>
                  <a:cs typeface="+mn-cs"/>
                </a:endParaRPr>
              </a:p>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Arial"/>
                    <a:ea typeface="Times New Roman" panose="02020603050405020304" pitchFamily="18" charset="0"/>
                    <a:cs typeface="+mn-cs"/>
                  </a:rPr>
                  <a:t>Suy ra </a:t>
                </a:r>
                <a14:m>
                  <m:oMath xmlns:m="http://schemas.openxmlformats.org/officeDocument/2006/math">
                    <m:r>
                      <m:rPr>
                        <m:sty m:val="p"/>
                      </m:rP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MQ</m:t>
                    </m:r>
                    <m: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=2</m:t>
                    </m:r>
                    <m:rad>
                      <m:radPr>
                        <m:degHide m:val="on"/>
                        <m:ctrlP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ctrlPr>
                      </m:radPr>
                      <m:deg/>
                      <m:e>
                        <m: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17</m:t>
                        </m:r>
                      </m:e>
                    </m:rad>
                  </m:oMath>
                </a14:m>
                <a:r>
                  <a:rPr kumimoji="0" lang="en-US" sz="3600" b="0" i="0" u="none" strike="noStrike" kern="1200" cap="none" spc="0" normalizeH="0" baseline="0" noProof="0">
                    <a:ln>
                      <a:noFill/>
                    </a:ln>
                    <a:solidFill>
                      <a:srgbClr val="000000"/>
                    </a:solidFill>
                    <a:effectLst/>
                    <a:uLnTx/>
                    <a:uFillTx/>
                    <a:latin typeface="Arial"/>
                    <a:ea typeface="Times New Roman" panose="02020603050405020304" pitchFamily="18" charset="0"/>
                    <a:cs typeface="+mn-cs"/>
                  </a:rPr>
                  <a:t> (cm).</a:t>
                </a:r>
              </a:p>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Arial"/>
                    <a:ea typeface="Times New Roman" panose="02020603050405020304" pitchFamily="18" charset="0"/>
                    <a:cs typeface="+mn-cs"/>
                  </a:rPr>
                  <a:t>Vậy hình thang cân MNPQ có độ dài đường cao </a:t>
                </a:r>
                <a:r>
                  <a:rPr kumimoji="0" lang="en-US" sz="3600" b="0" i="0" u="none" strike="noStrike" kern="1200" cap="none" spc="0" normalizeH="0" baseline="0" noProof="0" smtClean="0">
                    <a:ln>
                      <a:noFill/>
                    </a:ln>
                    <a:solidFill>
                      <a:srgbClr val="000000"/>
                    </a:solidFill>
                    <a:effectLst/>
                    <a:uLnTx/>
                    <a:uFillTx/>
                    <a:latin typeface="Arial"/>
                    <a:ea typeface="Times New Roman" panose="02020603050405020304" pitchFamily="18" charset="0"/>
                    <a:cs typeface="+mn-cs"/>
                  </a:rPr>
                  <a:t>là    </a:t>
                </a:r>
                <a14:m>
                  <m:oMath xmlns:m="http://schemas.openxmlformats.org/officeDocument/2006/math">
                    <m:r>
                      <m:rPr>
                        <m:sty m:val="p"/>
                      </m:rP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MH</m:t>
                    </m:r>
                    <m: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m:t>
                    </m:r>
                    <m:r>
                      <m:rPr>
                        <m:sty m:val="p"/>
                      </m:rP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NK</m:t>
                    </m:r>
                    <m: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=8 </m:t>
                    </m:r>
                    <m:r>
                      <m:rPr>
                        <m:sty m:val="p"/>
                      </m:rP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cm</m:t>
                    </m:r>
                  </m:oMath>
                </a14:m>
                <a:r>
                  <a:rPr kumimoji="0" lang="en-US" sz="3600" b="0" i="0" u="none" strike="noStrike" kern="1200" cap="none" spc="0" normalizeH="0" baseline="0" noProof="0">
                    <a:ln>
                      <a:noFill/>
                    </a:ln>
                    <a:solidFill>
                      <a:srgbClr val="000000"/>
                    </a:solidFill>
                    <a:effectLst/>
                    <a:uLnTx/>
                    <a:uFillTx/>
                    <a:latin typeface="Arial"/>
                    <a:ea typeface="Times New Roman" panose="02020603050405020304" pitchFamily="18" charset="0"/>
                    <a:cs typeface="+mn-cs"/>
                  </a:rPr>
                  <a:t>; độ dài cạnh bên là </a:t>
                </a:r>
                <a14:m>
                  <m:oMath xmlns:m="http://schemas.openxmlformats.org/officeDocument/2006/math">
                    <m: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2</m:t>
                    </m:r>
                    <m:rad>
                      <m:radPr>
                        <m:degHide m:val="on"/>
                        <m:ctrlP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ctrlPr>
                      </m:radPr>
                      <m:deg/>
                      <m:e>
                        <m: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17</m:t>
                        </m:r>
                      </m:e>
                    </m:rad>
                  </m:oMath>
                </a14:m>
                <a:r>
                  <a:rPr kumimoji="0" lang="en-US" sz="3600" b="0" i="0" u="none" strike="noStrike" kern="1200" cap="none" spc="0" normalizeH="0" baseline="0" noProof="0">
                    <a:ln>
                      <a:noFill/>
                    </a:ln>
                    <a:solidFill>
                      <a:srgbClr val="000000"/>
                    </a:solidFill>
                    <a:effectLst/>
                    <a:uLnTx/>
                    <a:uFillTx/>
                    <a:latin typeface="Arial"/>
                    <a:ea typeface="Times New Roman" panose="02020603050405020304" pitchFamily="18" charset="0"/>
                    <a:cs typeface="+mn-cs"/>
                  </a:rPr>
                  <a:t>cm.</a:t>
                </a:r>
              </a:p>
            </p:txBody>
          </p:sp>
        </mc:Choice>
        <mc:Fallback>
          <p:sp>
            <p:nvSpPr>
              <p:cNvPr id="15" name="Rectangle 14"/>
              <p:cNvSpPr>
                <a:spLocks noRot="1" noChangeAspect="1" noMove="1" noResize="1" noEditPoints="1" noAdjustHandles="1" noChangeArrowheads="1" noChangeShapeType="1" noTextEdit="1"/>
              </p:cNvSpPr>
              <p:nvPr/>
            </p:nvSpPr>
            <p:spPr>
              <a:xfrm>
                <a:off x="5105400" y="1929477"/>
                <a:ext cx="11897661" cy="8101898"/>
              </a:xfrm>
              <a:prstGeom prst="rect">
                <a:avLst/>
              </a:prstGeom>
              <a:blipFill>
                <a:blip r:embed="rId15"/>
                <a:stretch>
                  <a:fillRect l="-1333" r="-1333"/>
                </a:stretch>
              </a:blipFill>
            </p:spPr>
            <p:txBody>
              <a:bodyPr/>
              <a:lstStyle/>
              <a:p>
                <a:r>
                  <a:rPr lang="en-US">
                    <a:noFill/>
                  </a:rPr>
                  <a:t> </a:t>
                </a:r>
              </a:p>
            </p:txBody>
          </p:sp>
        </mc:Fallback>
      </mc:AlternateContent>
    </p:spTree>
    <p:extLst>
      <p:ext uri="{BB962C8B-B14F-4D97-AF65-F5344CB8AC3E}">
        <p14:creationId xmlns:p14="http://schemas.microsoft.com/office/powerpoint/2010/main" val="38853791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5">
                                            <p:txEl>
                                              <p:pRg st="1" end="1"/>
                                            </p:txEl>
                                          </p:spTgt>
                                        </p:tgtEl>
                                        <p:attrNameLst>
                                          <p:attrName>style.visibility</p:attrName>
                                        </p:attrNameLst>
                                      </p:cBhvr>
                                      <p:to>
                                        <p:strVal val="visible"/>
                                      </p:to>
                                    </p:set>
                                    <p:animEffect transition="in" filter="fade">
                                      <p:cBhvr>
                                        <p:cTn id="10" dur="500"/>
                                        <p:tgtEl>
                                          <p:spTgt spid="1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animEffect transition="in" filter="wipe(down)">
                                      <p:cBhvr>
                                        <p:cTn id="15" dur="500"/>
                                        <p:tgtEl>
                                          <p:spTgt spid="15">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5">
                                            <p:txEl>
                                              <p:pRg st="3" end="3"/>
                                            </p:txEl>
                                          </p:spTgt>
                                        </p:tgtEl>
                                        <p:attrNameLst>
                                          <p:attrName>style.visibility</p:attrName>
                                        </p:attrNameLst>
                                      </p:cBhvr>
                                      <p:to>
                                        <p:strVal val="visible"/>
                                      </p:to>
                                    </p:set>
                                    <p:animEffect transition="in" filter="wipe(left)">
                                      <p:cBhvr>
                                        <p:cTn id="20" dur="500"/>
                                        <p:tgtEl>
                                          <p:spTgt spid="15">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5">
                                            <p:txEl>
                                              <p:pRg st="4" end="4"/>
                                            </p:txEl>
                                          </p:spTgt>
                                        </p:tgtEl>
                                        <p:attrNameLst>
                                          <p:attrName>style.visibility</p:attrName>
                                        </p:attrNameLst>
                                      </p:cBhvr>
                                      <p:to>
                                        <p:strVal val="visible"/>
                                      </p:to>
                                    </p:set>
                                    <p:animEffect transition="in" filter="randombar(horizontal)">
                                      <p:cBhvr>
                                        <p:cTn id="25" dur="500"/>
                                        <p:tgtEl>
                                          <p:spTgt spid="15">
                                            <p:txEl>
                                              <p:pRg st="4" end="4"/>
                                            </p:txEl>
                                          </p:spTgt>
                                        </p:tgtEl>
                                      </p:cBhvr>
                                    </p:animEffect>
                                  </p:childTnLst>
                                </p:cTn>
                              </p:par>
                              <p:par>
                                <p:cTn id="26" presetID="14" presetClass="entr" presetSubtype="10" fill="hold" nodeType="withEffect">
                                  <p:stCondLst>
                                    <p:cond delay="0"/>
                                  </p:stCondLst>
                                  <p:childTnLst>
                                    <p:set>
                                      <p:cBhvr>
                                        <p:cTn id="27" dur="1" fill="hold">
                                          <p:stCondLst>
                                            <p:cond delay="0"/>
                                          </p:stCondLst>
                                        </p:cTn>
                                        <p:tgtEl>
                                          <p:spTgt spid="15">
                                            <p:txEl>
                                              <p:pRg st="5" end="5"/>
                                            </p:txEl>
                                          </p:spTgt>
                                        </p:tgtEl>
                                        <p:attrNameLst>
                                          <p:attrName>style.visibility</p:attrName>
                                        </p:attrNameLst>
                                      </p:cBhvr>
                                      <p:to>
                                        <p:strVal val="visible"/>
                                      </p:to>
                                    </p:set>
                                    <p:animEffect transition="in" filter="randombar(horizontal)">
                                      <p:cBhvr>
                                        <p:cTn id="28" dur="500"/>
                                        <p:tgtEl>
                                          <p:spTgt spid="15">
                                            <p:txEl>
                                              <p:pRg st="5" end="5"/>
                                            </p:txEl>
                                          </p:spTgt>
                                        </p:tgtEl>
                                      </p:cBhvr>
                                    </p:animEffect>
                                  </p:childTnLst>
                                </p:cTn>
                              </p:par>
                              <p:par>
                                <p:cTn id="29" presetID="14" presetClass="entr" presetSubtype="10" fill="hold" nodeType="withEffect">
                                  <p:stCondLst>
                                    <p:cond delay="0"/>
                                  </p:stCondLst>
                                  <p:childTnLst>
                                    <p:set>
                                      <p:cBhvr>
                                        <p:cTn id="30" dur="1" fill="hold">
                                          <p:stCondLst>
                                            <p:cond delay="0"/>
                                          </p:stCondLst>
                                        </p:cTn>
                                        <p:tgtEl>
                                          <p:spTgt spid="15">
                                            <p:txEl>
                                              <p:pRg st="6" end="6"/>
                                            </p:txEl>
                                          </p:spTgt>
                                        </p:tgtEl>
                                        <p:attrNameLst>
                                          <p:attrName>style.visibility</p:attrName>
                                        </p:attrNameLst>
                                      </p:cBhvr>
                                      <p:to>
                                        <p:strVal val="visible"/>
                                      </p:to>
                                    </p:set>
                                    <p:animEffect transition="in" filter="randombar(horizontal)">
                                      <p:cBhvr>
                                        <p:cTn id="31" dur="500"/>
                                        <p:tgtEl>
                                          <p:spTgt spid="15">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5">
                                            <p:txEl>
                                              <p:pRg st="7" end="7"/>
                                            </p:txEl>
                                          </p:spTgt>
                                        </p:tgtEl>
                                        <p:attrNameLst>
                                          <p:attrName>style.visibility</p:attrName>
                                        </p:attrNameLst>
                                      </p:cBhvr>
                                      <p:to>
                                        <p:strVal val="visible"/>
                                      </p:to>
                                    </p:set>
                                    <p:animEffect transition="in" filter="fade">
                                      <p:cBhvr>
                                        <p:cTn id="36" dur="500"/>
                                        <p:tgtEl>
                                          <p:spTgt spid="15">
                                            <p:txEl>
                                              <p:pRg st="7" end="7"/>
                                            </p:txEl>
                                          </p:spTgt>
                                        </p:tgtEl>
                                      </p:cBhvr>
                                    </p:animEffect>
                                    <p:anim calcmode="lin" valueType="num">
                                      <p:cBhvr>
                                        <p:cTn id="37" dur="500" fill="hold"/>
                                        <p:tgtEl>
                                          <p:spTgt spid="15">
                                            <p:txEl>
                                              <p:pRg st="7" end="7"/>
                                            </p:txEl>
                                          </p:spTgt>
                                        </p:tgtEl>
                                        <p:attrNameLst>
                                          <p:attrName>ppt_x</p:attrName>
                                        </p:attrNameLst>
                                      </p:cBhvr>
                                      <p:tavLst>
                                        <p:tav tm="0">
                                          <p:val>
                                            <p:strVal val="#ppt_x"/>
                                          </p:val>
                                        </p:tav>
                                        <p:tav tm="100000">
                                          <p:val>
                                            <p:strVal val="#ppt_x"/>
                                          </p:val>
                                        </p:tav>
                                      </p:tavLst>
                                    </p:anim>
                                    <p:anim calcmode="lin" valueType="num">
                                      <p:cBhvr>
                                        <p:cTn id="38" dur="500" fill="hold"/>
                                        <p:tgtEl>
                                          <p:spTgt spid="15">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845"/>
        <p:cNvGrpSpPr/>
        <p:nvPr/>
      </p:nvGrpSpPr>
      <p:grpSpPr>
        <a:xfrm>
          <a:off x="0" y="0"/>
          <a:ext cx="0" cy="0"/>
          <a:chOff x="0" y="0"/>
          <a:chExt cx="0" cy="0"/>
        </a:xfrm>
      </p:grpSpPr>
      <p:sp>
        <p:nvSpPr>
          <p:cNvPr id="2846" name="Google Shape;2846;p57"/>
          <p:cNvSpPr txBox="1">
            <a:spLocks noGrp="1"/>
          </p:cNvSpPr>
          <p:nvPr>
            <p:ph type="title"/>
          </p:nvPr>
        </p:nvSpPr>
        <p:spPr>
          <a:xfrm>
            <a:off x="4410900" y="3372950"/>
            <a:ext cx="9466200" cy="3535200"/>
          </a:xfrm>
          <a:prstGeom prst="rect">
            <a:avLst/>
          </a:prstGeom>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r>
              <a:rPr lang="en" sz="10000">
                <a:latin typeface="+mj-lt"/>
              </a:rPr>
              <a:t>LUYỆN TẬP</a:t>
            </a:r>
            <a:endParaRPr sz="10000">
              <a:latin typeface="+mj-lt"/>
            </a:endParaRPr>
          </a:p>
        </p:txBody>
      </p:sp>
      <p:sp>
        <p:nvSpPr>
          <p:cNvPr id="2848" name="Google Shape;2848;p57"/>
          <p:cNvSpPr/>
          <p:nvPr/>
        </p:nvSpPr>
        <p:spPr>
          <a:xfrm rot="10800000" flipH="1">
            <a:off x="13233694" y="2752660"/>
            <a:ext cx="1288800" cy="1255200"/>
          </a:xfrm>
          <a:prstGeom prst="star4">
            <a:avLst>
              <a:gd name="adj" fmla="val 12500"/>
            </a:avLst>
          </a:prstGeom>
          <a:solidFill>
            <a:schemeClr val="accent1"/>
          </a:solidFill>
          <a:ln w="9525" cap="flat" cmpd="sng">
            <a:solidFill>
              <a:schemeClr val="lt1"/>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grpSp>
        <p:nvGrpSpPr>
          <p:cNvPr id="2849" name="Google Shape;2849;p57"/>
          <p:cNvGrpSpPr/>
          <p:nvPr/>
        </p:nvGrpSpPr>
        <p:grpSpPr>
          <a:xfrm rot="10800000" flipH="1">
            <a:off x="10165365" y="8370817"/>
            <a:ext cx="2576586" cy="846086"/>
            <a:chOff x="7740700" y="4100311"/>
            <a:chExt cx="786936" cy="604089"/>
          </a:xfrm>
        </p:grpSpPr>
        <p:grpSp>
          <p:nvGrpSpPr>
            <p:cNvPr id="2850" name="Google Shape;2850;p57"/>
            <p:cNvGrpSpPr/>
            <p:nvPr/>
          </p:nvGrpSpPr>
          <p:grpSpPr>
            <a:xfrm>
              <a:off x="7740700" y="4149700"/>
              <a:ext cx="737550" cy="554700"/>
              <a:chOff x="7740700" y="4149700"/>
              <a:chExt cx="737550" cy="554700"/>
            </a:xfrm>
          </p:grpSpPr>
          <p:sp>
            <p:nvSpPr>
              <p:cNvPr id="2851" name="Google Shape;2851;p57"/>
              <p:cNvSpPr/>
              <p:nvPr/>
            </p:nvSpPr>
            <p:spPr>
              <a:xfrm rot="5400000">
                <a:off x="7905550" y="4131700"/>
                <a:ext cx="554700" cy="590700"/>
              </a:xfrm>
              <a:prstGeom prst="upArrow">
                <a:avLst>
                  <a:gd name="adj1" fmla="val 50000"/>
                  <a:gd name="adj2" fmla="val 50000"/>
                </a:avLst>
              </a:prstGeom>
              <a:solidFill>
                <a:schemeClr val="lt2"/>
              </a:solidFill>
              <a:ln w="9525" cap="flat" cmpd="sng">
                <a:solidFill>
                  <a:schemeClr val="lt1"/>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2852" name="Google Shape;2852;p57"/>
              <p:cNvSpPr/>
              <p:nvPr/>
            </p:nvSpPr>
            <p:spPr>
              <a:xfrm>
                <a:off x="7740700" y="4286500"/>
                <a:ext cx="86400" cy="281100"/>
              </a:xfrm>
              <a:prstGeom prst="rect">
                <a:avLst/>
              </a:prstGeom>
              <a:solidFill>
                <a:schemeClr val="lt2"/>
              </a:solidFill>
              <a:ln w="9525" cap="flat" cmpd="sng">
                <a:solidFill>
                  <a:schemeClr val="lt1"/>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grpSp>
        <p:sp>
          <p:nvSpPr>
            <p:cNvPr id="2853" name="Google Shape;2853;p57"/>
            <p:cNvSpPr/>
            <p:nvPr/>
          </p:nvSpPr>
          <p:spPr>
            <a:xfrm rot="5400000">
              <a:off x="7954936" y="4082311"/>
              <a:ext cx="554700" cy="590700"/>
            </a:xfrm>
            <a:prstGeom prst="upArrow">
              <a:avLst>
                <a:gd name="adj1" fmla="val 50000"/>
                <a:gd name="adj2" fmla="val 50000"/>
              </a:avLst>
            </a:prstGeom>
            <a:solidFill>
              <a:schemeClr val="lt2"/>
            </a:solidFill>
            <a:ln w="9525" cap="flat" cmpd="sng">
              <a:solidFill>
                <a:schemeClr val="lt1"/>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grpSp>
      <p:grpSp>
        <p:nvGrpSpPr>
          <p:cNvPr id="2854" name="Google Shape;2854;p57"/>
          <p:cNvGrpSpPr/>
          <p:nvPr/>
        </p:nvGrpSpPr>
        <p:grpSpPr>
          <a:xfrm rot="10800000" flipH="1">
            <a:off x="1661031" y="3375531"/>
            <a:ext cx="2745110" cy="3556814"/>
            <a:chOff x="7465916" y="720492"/>
            <a:chExt cx="1139144" cy="1477450"/>
          </a:xfrm>
        </p:grpSpPr>
        <p:sp>
          <p:nvSpPr>
            <p:cNvPr id="2855" name="Google Shape;2855;p57"/>
            <p:cNvSpPr/>
            <p:nvPr/>
          </p:nvSpPr>
          <p:spPr>
            <a:xfrm rot="-5400000">
              <a:off x="7646560" y="1239442"/>
              <a:ext cx="1024800" cy="892200"/>
            </a:xfrm>
            <a:prstGeom prst="flowChartDelay">
              <a:avLst/>
            </a:prstGeom>
            <a:solidFill>
              <a:schemeClr val="dk1"/>
            </a:solidFill>
            <a:ln w="9525" cap="flat" cmpd="sng">
              <a:solidFill>
                <a:schemeClr val="lt1"/>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2856" name="Google Shape;2856;p57"/>
            <p:cNvSpPr/>
            <p:nvPr/>
          </p:nvSpPr>
          <p:spPr>
            <a:xfrm rot="-5400000">
              <a:off x="7597172" y="1148912"/>
              <a:ext cx="1024800" cy="892200"/>
            </a:xfrm>
            <a:prstGeom prst="flowChartDelay">
              <a:avLst/>
            </a:prstGeom>
            <a:solidFill>
              <a:schemeClr val="dk1"/>
            </a:solidFill>
            <a:ln w="9525" cap="flat" cmpd="sng">
              <a:solidFill>
                <a:schemeClr val="lt1"/>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2857" name="Google Shape;2857;p57"/>
            <p:cNvSpPr/>
            <p:nvPr/>
          </p:nvSpPr>
          <p:spPr>
            <a:xfrm rot="-5400000">
              <a:off x="7547783" y="1058382"/>
              <a:ext cx="1024800" cy="892200"/>
            </a:xfrm>
            <a:prstGeom prst="flowChartDelay">
              <a:avLst/>
            </a:prstGeom>
            <a:solidFill>
              <a:schemeClr val="dk1"/>
            </a:solidFill>
            <a:ln w="9525" cap="flat" cmpd="sng">
              <a:solidFill>
                <a:schemeClr val="lt1"/>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2858" name="Google Shape;2858;p57"/>
            <p:cNvSpPr/>
            <p:nvPr/>
          </p:nvSpPr>
          <p:spPr>
            <a:xfrm rot="-5400000">
              <a:off x="7498394" y="967852"/>
              <a:ext cx="1024800" cy="892200"/>
            </a:xfrm>
            <a:prstGeom prst="flowChartDelay">
              <a:avLst/>
            </a:prstGeom>
            <a:solidFill>
              <a:schemeClr val="dk1"/>
            </a:solidFill>
            <a:ln w="9525" cap="flat" cmpd="sng">
              <a:solidFill>
                <a:schemeClr val="lt1"/>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2859" name="Google Shape;2859;p57"/>
            <p:cNvSpPr/>
            <p:nvPr/>
          </p:nvSpPr>
          <p:spPr>
            <a:xfrm rot="-5400000">
              <a:off x="7449005" y="877322"/>
              <a:ext cx="1024800" cy="892200"/>
            </a:xfrm>
            <a:prstGeom prst="flowChartDelay">
              <a:avLst/>
            </a:prstGeom>
            <a:solidFill>
              <a:schemeClr val="dk1"/>
            </a:solidFill>
            <a:ln w="9525" cap="flat" cmpd="sng">
              <a:solidFill>
                <a:schemeClr val="lt1"/>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2860" name="Google Shape;2860;p57"/>
            <p:cNvSpPr/>
            <p:nvPr/>
          </p:nvSpPr>
          <p:spPr>
            <a:xfrm rot="-5400000">
              <a:off x="7399616" y="786792"/>
              <a:ext cx="1024800" cy="892200"/>
            </a:xfrm>
            <a:prstGeom prst="flowChartDelay">
              <a:avLst/>
            </a:prstGeom>
            <a:solidFill>
              <a:schemeClr val="dk1"/>
            </a:solidFill>
            <a:ln w="9525" cap="flat" cmpd="sng">
              <a:solidFill>
                <a:schemeClr val="lt1"/>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grpSp>
    </p:spTree>
    <p:extLst>
      <p:ext uri="{BB962C8B-B14F-4D97-AF65-F5344CB8AC3E}">
        <p14:creationId xmlns:p14="http://schemas.microsoft.com/office/powerpoint/2010/main" val="3501981422"/>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BB4B027-EA12-4C6C-ACD5-D2D6ADA980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flipH="1">
            <a:off x="9163195" y="1001279"/>
            <a:ext cx="11076698" cy="7384464"/>
          </a:xfrm>
          <a:prstGeom prst="rect">
            <a:avLst/>
          </a:prstGeom>
        </p:spPr>
      </p:pic>
      <p:pic>
        <p:nvPicPr>
          <p:cNvPr id="11" name="Picture 10">
            <a:extLst>
              <a:ext uri="{FF2B5EF4-FFF2-40B4-BE49-F238E27FC236}">
                <a16:creationId xmlns:a16="http://schemas.microsoft.com/office/drawing/2014/main" id="{403FD1CF-FD45-4F04-9447-4A0B19B39E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48232" y="3020528"/>
            <a:ext cx="14136875" cy="4245944"/>
          </a:xfrm>
          <a:prstGeom prst="rect">
            <a:avLst/>
          </a:prstGeom>
        </p:spPr>
      </p:pic>
      <p:pic>
        <p:nvPicPr>
          <p:cNvPr id="9" name="Picture 8">
            <a:extLst>
              <a:ext uri="{FF2B5EF4-FFF2-40B4-BE49-F238E27FC236}">
                <a16:creationId xmlns:a16="http://schemas.microsoft.com/office/drawing/2014/main" id="{238241AB-06CA-4D2F-95FB-A01257A13E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37637" y="5272088"/>
            <a:ext cx="4572000" cy="4572000"/>
          </a:xfrm>
          <a:prstGeom prst="rect">
            <a:avLst/>
          </a:prstGeom>
        </p:spPr>
      </p:pic>
      <p:pic>
        <p:nvPicPr>
          <p:cNvPr id="15" name="Picture 14">
            <a:extLst>
              <a:ext uri="{FF2B5EF4-FFF2-40B4-BE49-F238E27FC236}">
                <a16:creationId xmlns:a16="http://schemas.microsoft.com/office/drawing/2014/main" id="{DCA65CF3-2EA3-4F3A-A93D-254FB8F302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0422" y="182541"/>
            <a:ext cx="9144000" cy="4572000"/>
          </a:xfrm>
          <a:prstGeom prst="rect">
            <a:avLst/>
          </a:prstGeom>
        </p:spPr>
      </p:pic>
      <p:sp>
        <p:nvSpPr>
          <p:cNvPr id="10" name="Rectangle 9">
            <a:extLst>
              <a:ext uri="{FF2B5EF4-FFF2-40B4-BE49-F238E27FC236}">
                <a16:creationId xmlns:a16="http://schemas.microsoft.com/office/drawing/2014/main" id="{D71A05A6-1E70-453A-A673-F5D2DBF0B9B5}"/>
              </a:ext>
            </a:extLst>
          </p:cNvPr>
          <p:cNvSpPr/>
          <p:nvPr/>
        </p:nvSpPr>
        <p:spPr>
          <a:xfrm>
            <a:off x="3082435" y="2359994"/>
            <a:ext cx="5634235" cy="1384995"/>
          </a:xfrm>
          <a:prstGeom prst="rect">
            <a:avLst/>
          </a:prstGeom>
          <a:noFill/>
        </p:spPr>
        <p:txBody>
          <a:bodyPr wrap="none" lIns="137160" tIns="68580" rIns="137160" bIns="68580">
            <a:spAutoFit/>
          </a:bodyPr>
          <a:lstStyle/>
          <a:p>
            <a:pPr algn="ctr" defTabSz="1371600"/>
            <a:r>
              <a:rPr lang="en-US" sz="8100" b="1" spc="75">
                <a:ln w="9525" cmpd="sng">
                  <a:solidFill>
                    <a:prstClr val="white"/>
                  </a:solidFill>
                  <a:prstDash val="solid"/>
                </a:ln>
                <a:solidFill>
                  <a:prstClr val="white"/>
                </a:solidFill>
                <a:effectLst>
                  <a:glow rad="38100">
                    <a:srgbClr val="4472C4">
                      <a:alpha val="40000"/>
                    </a:srgbClr>
                  </a:glow>
                </a:effectLst>
                <a:latin typeface="Arial" panose="020B0604020202020204" pitchFamily="34" charset="0"/>
                <a:cs typeface="Arial" panose="020B0604020202020204" pitchFamily="34" charset="0"/>
              </a:rPr>
              <a:t>TRÒ CH</a:t>
            </a:r>
            <a:r>
              <a:rPr lang="vi-VN" sz="8100" b="1" spc="75">
                <a:ln w="9525" cmpd="sng">
                  <a:solidFill>
                    <a:prstClr val="white"/>
                  </a:solidFill>
                  <a:prstDash val="solid"/>
                </a:ln>
                <a:solidFill>
                  <a:prstClr val="white"/>
                </a:solidFill>
                <a:effectLst>
                  <a:glow rad="38100">
                    <a:srgbClr val="4472C4">
                      <a:alpha val="40000"/>
                    </a:srgbClr>
                  </a:glow>
                </a:effectLst>
                <a:latin typeface="Arial" panose="020B0604020202020204" pitchFamily="34" charset="0"/>
                <a:cs typeface="Arial" panose="020B0604020202020204" pitchFamily="34" charset="0"/>
              </a:rPr>
              <a:t>Ơ</a:t>
            </a:r>
            <a:r>
              <a:rPr lang="en-US" sz="8100" b="1" spc="75">
                <a:ln w="9525" cmpd="sng">
                  <a:solidFill>
                    <a:prstClr val="white"/>
                  </a:solidFill>
                  <a:prstDash val="solid"/>
                </a:ln>
                <a:solidFill>
                  <a:prstClr val="white"/>
                </a:solidFill>
                <a:effectLst>
                  <a:glow rad="38100">
                    <a:srgbClr val="4472C4">
                      <a:alpha val="40000"/>
                    </a:srgbClr>
                  </a:glow>
                </a:effectLst>
                <a:latin typeface="Arial" panose="020B0604020202020204" pitchFamily="34" charset="0"/>
                <a:cs typeface="Arial" panose="020B0604020202020204" pitchFamily="34" charset="0"/>
              </a:rPr>
              <a:t>I</a:t>
            </a:r>
          </a:p>
        </p:txBody>
      </p:sp>
      <p:pic>
        <p:nvPicPr>
          <p:cNvPr id="29" name="Picture 28">
            <a:extLst>
              <a:ext uri="{FF2B5EF4-FFF2-40B4-BE49-F238E27FC236}">
                <a16:creationId xmlns:a16="http://schemas.microsoft.com/office/drawing/2014/main" id="{9DF33CE2-E573-4CDE-B061-8CFB637EA70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00975" y="4586288"/>
            <a:ext cx="742950" cy="657225"/>
          </a:xfrm>
          <a:prstGeom prst="rect">
            <a:avLst/>
          </a:prstGeom>
        </p:spPr>
      </p:pic>
      <p:pic>
        <p:nvPicPr>
          <p:cNvPr id="30" name="Picture 29">
            <a:extLst>
              <a:ext uri="{FF2B5EF4-FFF2-40B4-BE49-F238E27FC236}">
                <a16:creationId xmlns:a16="http://schemas.microsoft.com/office/drawing/2014/main" id="{4F808D0E-1F6C-40AA-917F-E3527E720B9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66721" y="4899486"/>
            <a:ext cx="742950" cy="657225"/>
          </a:xfrm>
          <a:prstGeom prst="rect">
            <a:avLst/>
          </a:prstGeom>
        </p:spPr>
      </p:pic>
      <p:pic>
        <p:nvPicPr>
          <p:cNvPr id="31" name="Picture 30">
            <a:extLst>
              <a:ext uri="{FF2B5EF4-FFF2-40B4-BE49-F238E27FC236}">
                <a16:creationId xmlns:a16="http://schemas.microsoft.com/office/drawing/2014/main" id="{14836D63-18B9-4B0B-AB3A-928F51CD1F6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39486" y="4046181"/>
            <a:ext cx="742950" cy="657225"/>
          </a:xfrm>
          <a:prstGeom prst="rect">
            <a:avLst/>
          </a:prstGeom>
        </p:spPr>
      </p:pic>
      <p:pic>
        <p:nvPicPr>
          <p:cNvPr id="32" name="Picture 31">
            <a:extLst>
              <a:ext uri="{FF2B5EF4-FFF2-40B4-BE49-F238E27FC236}">
                <a16:creationId xmlns:a16="http://schemas.microsoft.com/office/drawing/2014/main" id="{ADED7AC2-8FB9-4B18-833C-1A1BEE10639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00612" y="4570874"/>
            <a:ext cx="742950" cy="657225"/>
          </a:xfrm>
          <a:prstGeom prst="rect">
            <a:avLst/>
          </a:prstGeom>
        </p:spPr>
      </p:pic>
      <p:pic>
        <p:nvPicPr>
          <p:cNvPr id="33" name="Picture 32">
            <a:extLst>
              <a:ext uri="{FF2B5EF4-FFF2-40B4-BE49-F238E27FC236}">
                <a16:creationId xmlns:a16="http://schemas.microsoft.com/office/drawing/2014/main" id="{FC4B740B-89C8-49A9-AC90-0CFD7BA742A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773226" y="4271963"/>
            <a:ext cx="742950" cy="657225"/>
          </a:xfrm>
          <a:prstGeom prst="rect">
            <a:avLst/>
          </a:prstGeom>
        </p:spPr>
      </p:pic>
      <p:pic>
        <p:nvPicPr>
          <p:cNvPr id="34" name="Picture 33">
            <a:extLst>
              <a:ext uri="{FF2B5EF4-FFF2-40B4-BE49-F238E27FC236}">
                <a16:creationId xmlns:a16="http://schemas.microsoft.com/office/drawing/2014/main" id="{5D08869C-455D-4DBB-A471-23878FD9861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404521" y="4141122"/>
            <a:ext cx="742950" cy="657225"/>
          </a:xfrm>
          <a:prstGeom prst="rect">
            <a:avLst/>
          </a:prstGeom>
        </p:spPr>
      </p:pic>
      <p:pic>
        <p:nvPicPr>
          <p:cNvPr id="35" name="Picture 34">
            <a:extLst>
              <a:ext uri="{FF2B5EF4-FFF2-40B4-BE49-F238E27FC236}">
                <a16:creationId xmlns:a16="http://schemas.microsoft.com/office/drawing/2014/main" id="{45FA94B6-7417-4547-A61C-7A97621F3F8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72450" y="4855115"/>
            <a:ext cx="742950" cy="657225"/>
          </a:xfrm>
          <a:prstGeom prst="rect">
            <a:avLst/>
          </a:prstGeom>
        </p:spPr>
      </p:pic>
      <p:pic>
        <p:nvPicPr>
          <p:cNvPr id="36" name="Picture 35">
            <a:extLst>
              <a:ext uri="{FF2B5EF4-FFF2-40B4-BE49-F238E27FC236}">
                <a16:creationId xmlns:a16="http://schemas.microsoft.com/office/drawing/2014/main" id="{32ACA7D7-C2EB-42A0-AC4B-ED65117BEBE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86915" y="4141122"/>
            <a:ext cx="742950" cy="657225"/>
          </a:xfrm>
          <a:prstGeom prst="rect">
            <a:avLst/>
          </a:prstGeom>
        </p:spPr>
      </p:pic>
      <p:pic>
        <p:nvPicPr>
          <p:cNvPr id="37" name="Picture 36">
            <a:extLst>
              <a:ext uri="{FF2B5EF4-FFF2-40B4-BE49-F238E27FC236}">
                <a16:creationId xmlns:a16="http://schemas.microsoft.com/office/drawing/2014/main" id="{A1A6DF41-CF9C-4771-B234-8C8B42D6C7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56662" y="4586288"/>
            <a:ext cx="742950" cy="657225"/>
          </a:xfrm>
          <a:prstGeom prst="rect">
            <a:avLst/>
          </a:prstGeom>
        </p:spPr>
      </p:pic>
      <p:pic>
        <p:nvPicPr>
          <p:cNvPr id="3" name="tet oi la tet">
            <a:hlinkClick r:id="" action="ppaction://media"/>
          </p:cNvPr>
          <p:cNvPicPr>
            <a:picLocks noChangeAspect="1"/>
          </p:cNvPicPr>
          <p:nvPr>
            <a:audioFile r:link="rId1"/>
            <p:extLst>
              <p:ext uri="{DAA4B4D4-6D71-4841-9C94-3DE7FCFB9230}">
                <p14:media xmlns:p14="http://schemas.microsoft.com/office/powerpoint/2010/main" r:embed="rId2">
                  <p14:trim st="18100"/>
                </p14:media>
              </p:ext>
            </p:extLst>
          </p:nvPr>
        </p:nvPicPr>
        <p:blipFill>
          <a:blip r:embed="rId9"/>
          <a:stretch>
            <a:fillRect/>
          </a:stretch>
        </p:blipFill>
        <p:spPr>
          <a:xfrm>
            <a:off x="18870380" y="3985086"/>
            <a:ext cx="914400" cy="914400"/>
          </a:xfrm>
          <a:prstGeom prst="rect">
            <a:avLst/>
          </a:prstGeom>
        </p:spPr>
      </p:pic>
    </p:spTree>
    <p:extLst>
      <p:ext uri="{BB962C8B-B14F-4D97-AF65-F5344CB8AC3E}">
        <p14:creationId xmlns:p14="http://schemas.microsoft.com/office/powerpoint/2010/main" val="1438084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repeatCount="indefinite" fill="hold" grpId="0" nodeType="with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 calcmode="lin" valueType="num">
                                      <p:cBhvr>
                                        <p:cTn id="7" dur="20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8" dur="2000" fill="hold"/>
                                        <p:tgtEl>
                                          <p:spTgt spid="10"/>
                                        </p:tgtEl>
                                        <p:attrNameLst>
                                          <p:attrName>ppt_y</p:attrName>
                                        </p:attrNameLst>
                                      </p:cBhvr>
                                      <p:tavLst>
                                        <p:tav tm="0">
                                          <p:val>
                                            <p:strVal val="#ppt_y"/>
                                          </p:val>
                                        </p:tav>
                                        <p:tav tm="100000">
                                          <p:val>
                                            <p:strVal val="#ppt_y"/>
                                          </p:val>
                                        </p:tav>
                                      </p:tavLst>
                                    </p:anim>
                                    <p:anim calcmode="lin" valueType="num">
                                      <p:cBhvr>
                                        <p:cTn id="9" dur="20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10" dur="20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000" tmFilter="0,0; .5, 1; 1, 1"/>
                                        <p:tgtEl>
                                          <p:spTgt spid="10"/>
                                        </p:tgtEl>
                                      </p:cBhvr>
                                    </p:animEffect>
                                  </p:childTnLst>
                                </p:cTn>
                              </p:par>
                              <p:par>
                                <p:cTn id="12" presetID="32" presetClass="emph" presetSubtype="0" repeatCount="indefinite" fill="hold" nodeType="withEffect">
                                  <p:stCondLst>
                                    <p:cond delay="0"/>
                                  </p:stCondLst>
                                  <p:childTnLst>
                                    <p:animRot by="120000">
                                      <p:cBhvr>
                                        <p:cTn id="13" dur="100" fill="hold">
                                          <p:stCondLst>
                                            <p:cond delay="0"/>
                                          </p:stCondLst>
                                        </p:cTn>
                                        <p:tgtEl>
                                          <p:spTgt spid="9"/>
                                        </p:tgtEl>
                                        <p:attrNameLst>
                                          <p:attrName>r</p:attrName>
                                        </p:attrNameLst>
                                      </p:cBhvr>
                                    </p:animRot>
                                    <p:animRot by="-240000">
                                      <p:cBhvr>
                                        <p:cTn id="14" dur="200" fill="hold">
                                          <p:stCondLst>
                                            <p:cond delay="200"/>
                                          </p:stCondLst>
                                        </p:cTn>
                                        <p:tgtEl>
                                          <p:spTgt spid="9"/>
                                        </p:tgtEl>
                                        <p:attrNameLst>
                                          <p:attrName>r</p:attrName>
                                        </p:attrNameLst>
                                      </p:cBhvr>
                                    </p:animRot>
                                    <p:animRot by="240000">
                                      <p:cBhvr>
                                        <p:cTn id="15" dur="200" fill="hold">
                                          <p:stCondLst>
                                            <p:cond delay="400"/>
                                          </p:stCondLst>
                                        </p:cTn>
                                        <p:tgtEl>
                                          <p:spTgt spid="9"/>
                                        </p:tgtEl>
                                        <p:attrNameLst>
                                          <p:attrName>r</p:attrName>
                                        </p:attrNameLst>
                                      </p:cBhvr>
                                    </p:animRot>
                                    <p:animRot by="-240000">
                                      <p:cBhvr>
                                        <p:cTn id="16" dur="200" fill="hold">
                                          <p:stCondLst>
                                            <p:cond delay="600"/>
                                          </p:stCondLst>
                                        </p:cTn>
                                        <p:tgtEl>
                                          <p:spTgt spid="9"/>
                                        </p:tgtEl>
                                        <p:attrNameLst>
                                          <p:attrName>r</p:attrName>
                                        </p:attrNameLst>
                                      </p:cBhvr>
                                    </p:animRot>
                                    <p:animRot by="120000">
                                      <p:cBhvr>
                                        <p:cTn id="17" dur="200" fill="hold">
                                          <p:stCondLst>
                                            <p:cond delay="800"/>
                                          </p:stCondLst>
                                        </p:cTn>
                                        <p:tgtEl>
                                          <p:spTgt spid="9"/>
                                        </p:tgtEl>
                                        <p:attrNameLst>
                                          <p:attrName>r</p:attrName>
                                        </p:attrNameLst>
                                      </p:cBhvr>
                                    </p:animRot>
                                  </p:childTnLst>
                                </p:cTn>
                              </p:par>
                              <p:par>
                                <p:cTn id="18" presetID="1" presetClass="mediacall" presetSubtype="0" fill="hold" nodeType="withEffect">
                                  <p:stCondLst>
                                    <p:cond delay="0"/>
                                  </p:stCondLst>
                                  <p:childTnLst>
                                    <p:cmd type="call" cmd="playFrom(0.0)">
                                      <p:cBhvr>
                                        <p:cTn id="19" dur="1604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
                </p:tgtEl>
              </p:cMediaNode>
            </p:audio>
          </p:childTnLst>
        </p:cTn>
      </p:par>
    </p:tnLst>
    <p:bldLst>
      <p:bldP spid="10"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l="-2000" r="-2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E6F43A-EFE3-4E82-B0CD-B8FD1D1699F9}"/>
              </a:ext>
            </a:extLst>
          </p:cNvPr>
          <p:cNvSpPr/>
          <p:nvPr/>
        </p:nvSpPr>
        <p:spPr>
          <a:xfrm>
            <a:off x="634055" y="479975"/>
            <a:ext cx="17019891" cy="9327051"/>
          </a:xfrm>
          <a:prstGeom prst="rect">
            <a:avLst/>
          </a:prstGeom>
          <a:solidFill>
            <a:schemeClr val="bg1">
              <a:alpha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grpSp>
        <p:nvGrpSpPr>
          <p:cNvPr id="18" name="Group 17">
            <a:extLst>
              <a:ext uri="{FF2B5EF4-FFF2-40B4-BE49-F238E27FC236}">
                <a16:creationId xmlns:a16="http://schemas.microsoft.com/office/drawing/2014/main" id="{4BA3731C-3803-46C7-AE5D-EB872650DAB9}"/>
              </a:ext>
            </a:extLst>
          </p:cNvPr>
          <p:cNvGrpSpPr/>
          <p:nvPr/>
        </p:nvGrpSpPr>
        <p:grpSpPr>
          <a:xfrm>
            <a:off x="533400" y="4945874"/>
            <a:ext cx="4199527" cy="4541026"/>
            <a:chOff x="700467" y="3429000"/>
            <a:chExt cx="1995316" cy="2017486"/>
          </a:xfrm>
        </p:grpSpPr>
        <p:pic>
          <p:nvPicPr>
            <p:cNvPr id="19" name="Picture 18">
              <a:extLst>
                <a:ext uri="{FF2B5EF4-FFF2-40B4-BE49-F238E27FC236}">
                  <a16:creationId xmlns:a16="http://schemas.microsoft.com/office/drawing/2014/main" id="{6CBD55FA-19BB-4768-94AD-25C3E541B8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20" name="TextBox 19">
              <a:extLst>
                <a:ext uri="{FF2B5EF4-FFF2-40B4-BE49-F238E27FC236}">
                  <a16:creationId xmlns:a16="http://schemas.microsoft.com/office/drawing/2014/main" id="{64A237FD-083F-4210-9D5F-09A7A775E8D5}"/>
                </a:ext>
              </a:extLst>
            </p:cNvPr>
            <p:cNvSpPr txBox="1"/>
            <p:nvPr/>
          </p:nvSpPr>
          <p:spPr>
            <a:xfrm>
              <a:off x="990105" y="4191794"/>
              <a:ext cx="1353798" cy="916151"/>
            </a:xfrm>
            <a:prstGeom prst="rect">
              <a:avLst/>
            </a:prstGeom>
            <a:noFill/>
          </p:spPr>
          <p:txBody>
            <a:bodyPr wrap="square" rtlCol="0">
              <a:spAutoFit/>
            </a:bodyPr>
            <a:lstStyle/>
            <a:p>
              <a:pPr algn="ctr" defTabSz="1371600"/>
              <a:r>
                <a:rPr lang="en-US" sz="3200" b="1">
                  <a:solidFill>
                    <a:srgbClr val="FFFF00"/>
                  </a:solidFill>
                  <a:latin typeface="Arial" panose="020B0604020202020204" pitchFamily="34" charset="0"/>
                  <a:cs typeface="Arial" panose="020B0604020202020204" pitchFamily="34" charset="0"/>
                </a:rPr>
                <a:t>A. Hình thang là tứ giác có hai cạnh đối song song</a:t>
              </a:r>
              <a:endParaRPr lang="en-US" sz="3200" b="1">
                <a:solidFill>
                  <a:srgbClr val="FFFF00"/>
                </a:solidFill>
                <a:latin typeface="Arial" panose="020B0604020202020204" pitchFamily="34" charset="0"/>
                <a:cs typeface="Arial" panose="020B0604020202020204" pitchFamily="34" charset="0"/>
              </a:endParaRPr>
            </a:p>
          </p:txBody>
        </p:sp>
      </p:grpSp>
      <p:grpSp>
        <p:nvGrpSpPr>
          <p:cNvPr id="31" name="Group 30">
            <a:extLst>
              <a:ext uri="{FF2B5EF4-FFF2-40B4-BE49-F238E27FC236}">
                <a16:creationId xmlns:a16="http://schemas.microsoft.com/office/drawing/2014/main" id="{7DD0AE33-1DA1-4E0C-B2D0-351CF457D8A1}"/>
              </a:ext>
            </a:extLst>
          </p:cNvPr>
          <p:cNvGrpSpPr/>
          <p:nvPr/>
        </p:nvGrpSpPr>
        <p:grpSpPr>
          <a:xfrm>
            <a:off x="4996409" y="4945874"/>
            <a:ext cx="4199527" cy="4541026"/>
            <a:chOff x="700467" y="3429000"/>
            <a:chExt cx="1995316" cy="2017486"/>
          </a:xfrm>
        </p:grpSpPr>
        <p:pic>
          <p:nvPicPr>
            <p:cNvPr id="28" name="Picture 27">
              <a:extLst>
                <a:ext uri="{FF2B5EF4-FFF2-40B4-BE49-F238E27FC236}">
                  <a16:creationId xmlns:a16="http://schemas.microsoft.com/office/drawing/2014/main" id="{A5A6F241-EFDC-45BC-B15F-D96462A2A5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30" name="TextBox 29">
              <a:extLst>
                <a:ext uri="{FF2B5EF4-FFF2-40B4-BE49-F238E27FC236}">
                  <a16:creationId xmlns:a16="http://schemas.microsoft.com/office/drawing/2014/main" id="{E310D3BB-53C7-4199-89B6-3B8E57183A4D}"/>
                </a:ext>
              </a:extLst>
            </p:cNvPr>
            <p:cNvSpPr txBox="1"/>
            <p:nvPr/>
          </p:nvSpPr>
          <p:spPr>
            <a:xfrm>
              <a:off x="965545" y="4191794"/>
              <a:ext cx="1404349" cy="916151"/>
            </a:xfrm>
            <a:prstGeom prst="rect">
              <a:avLst/>
            </a:prstGeom>
            <a:noFill/>
          </p:spPr>
          <p:txBody>
            <a:bodyPr wrap="square" rtlCol="0">
              <a:spAutoFit/>
            </a:bodyPr>
            <a:lstStyle/>
            <a:p>
              <a:pPr lvl="0" algn="ctr" defTabSz="1371600"/>
              <a:r>
                <a:rPr lang="en-US" sz="3200" b="1">
                  <a:solidFill>
                    <a:srgbClr val="FFFF00"/>
                  </a:solidFill>
                  <a:latin typeface="Arial" panose="020B0604020202020204" pitchFamily="34" charset="0"/>
                  <a:cs typeface="Arial" panose="020B0604020202020204" pitchFamily="34" charset="0"/>
                </a:rPr>
                <a:t>B. Hình thang là tứ giác có hai cạnh đối bằng nhau</a:t>
              </a:r>
              <a:endParaRPr lang="en-US" sz="3200" b="1">
                <a:solidFill>
                  <a:srgbClr val="FFFF00"/>
                </a:solidFill>
                <a:latin typeface="Arial" panose="020B0604020202020204" pitchFamily="34" charset="0"/>
                <a:cs typeface="Arial" panose="020B0604020202020204" pitchFamily="34" charset="0"/>
              </a:endParaRPr>
            </a:p>
          </p:txBody>
        </p:sp>
      </p:grpSp>
      <p:grpSp>
        <p:nvGrpSpPr>
          <p:cNvPr id="35" name="Group 34">
            <a:extLst>
              <a:ext uri="{FF2B5EF4-FFF2-40B4-BE49-F238E27FC236}">
                <a16:creationId xmlns:a16="http://schemas.microsoft.com/office/drawing/2014/main" id="{99424FD8-352E-4A7A-A619-D03BADA2C7ED}"/>
              </a:ext>
            </a:extLst>
          </p:cNvPr>
          <p:cNvGrpSpPr/>
          <p:nvPr/>
        </p:nvGrpSpPr>
        <p:grpSpPr>
          <a:xfrm>
            <a:off x="9355028" y="4935848"/>
            <a:ext cx="4199527" cy="4541026"/>
            <a:chOff x="700467" y="3429000"/>
            <a:chExt cx="1995316" cy="2017486"/>
          </a:xfrm>
        </p:grpSpPr>
        <p:pic>
          <p:nvPicPr>
            <p:cNvPr id="36" name="Picture 35">
              <a:extLst>
                <a:ext uri="{FF2B5EF4-FFF2-40B4-BE49-F238E27FC236}">
                  <a16:creationId xmlns:a16="http://schemas.microsoft.com/office/drawing/2014/main" id="{A0199D7E-93F2-43AE-9F8D-C77F24B5C1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37" name="TextBox 36">
              <a:extLst>
                <a:ext uri="{FF2B5EF4-FFF2-40B4-BE49-F238E27FC236}">
                  <a16:creationId xmlns:a16="http://schemas.microsoft.com/office/drawing/2014/main" id="{BD1A5D7A-21FC-468A-BEE5-9ABC9DA7EA13}"/>
                </a:ext>
              </a:extLst>
            </p:cNvPr>
            <p:cNvSpPr txBox="1"/>
            <p:nvPr/>
          </p:nvSpPr>
          <p:spPr>
            <a:xfrm>
              <a:off x="981695" y="4196249"/>
              <a:ext cx="1392542" cy="916151"/>
            </a:xfrm>
            <a:prstGeom prst="rect">
              <a:avLst/>
            </a:prstGeom>
            <a:noFill/>
          </p:spPr>
          <p:txBody>
            <a:bodyPr wrap="square" rtlCol="0">
              <a:spAutoFit/>
            </a:bodyPr>
            <a:lstStyle/>
            <a:p>
              <a:pPr lvl="0" algn="ctr" defTabSz="1371600"/>
              <a:r>
                <a:rPr lang="en-US" sz="3200" b="1">
                  <a:solidFill>
                    <a:srgbClr val="FFFF00"/>
                  </a:solidFill>
                  <a:latin typeface="Arial" panose="020B0604020202020204" pitchFamily="34" charset="0"/>
                  <a:cs typeface="Arial" panose="020B0604020202020204" pitchFamily="34" charset="0"/>
                </a:rPr>
                <a:t>C. Hình thang là tứ giác có hai cạnh kề bằng nhau</a:t>
              </a:r>
              <a:endParaRPr lang="en-US" sz="3200" b="1">
                <a:solidFill>
                  <a:srgbClr val="FFFF00"/>
                </a:solidFill>
                <a:latin typeface="Arial" panose="020B0604020202020204" pitchFamily="34" charset="0"/>
                <a:cs typeface="Arial" panose="020B0604020202020204" pitchFamily="34" charset="0"/>
              </a:endParaRPr>
            </a:p>
          </p:txBody>
        </p:sp>
      </p:grpSp>
      <p:grpSp>
        <p:nvGrpSpPr>
          <p:cNvPr id="38" name="Group 37">
            <a:extLst>
              <a:ext uri="{FF2B5EF4-FFF2-40B4-BE49-F238E27FC236}">
                <a16:creationId xmlns:a16="http://schemas.microsoft.com/office/drawing/2014/main" id="{D8AB041A-3B33-4F9B-AC02-48BAC42D4297}"/>
              </a:ext>
            </a:extLst>
          </p:cNvPr>
          <p:cNvGrpSpPr/>
          <p:nvPr/>
        </p:nvGrpSpPr>
        <p:grpSpPr>
          <a:xfrm>
            <a:off x="13713648" y="4945874"/>
            <a:ext cx="4199527" cy="4541026"/>
            <a:chOff x="700467" y="3429000"/>
            <a:chExt cx="1995316" cy="2017486"/>
          </a:xfrm>
        </p:grpSpPr>
        <p:pic>
          <p:nvPicPr>
            <p:cNvPr id="39" name="Picture 38">
              <a:extLst>
                <a:ext uri="{FF2B5EF4-FFF2-40B4-BE49-F238E27FC236}">
                  <a16:creationId xmlns:a16="http://schemas.microsoft.com/office/drawing/2014/main" id="{B18FDB75-F790-41B6-BCB8-A0D88C55EA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40" name="TextBox 39">
              <a:extLst>
                <a:ext uri="{FF2B5EF4-FFF2-40B4-BE49-F238E27FC236}">
                  <a16:creationId xmlns:a16="http://schemas.microsoft.com/office/drawing/2014/main" id="{392E02B4-42AD-4A75-A715-FA99CF44E153}"/>
                </a:ext>
              </a:extLst>
            </p:cNvPr>
            <p:cNvSpPr txBox="1"/>
            <p:nvPr/>
          </p:nvSpPr>
          <p:spPr>
            <a:xfrm>
              <a:off x="1109672" y="4410577"/>
              <a:ext cx="1176905" cy="478586"/>
            </a:xfrm>
            <a:prstGeom prst="rect">
              <a:avLst/>
            </a:prstGeom>
            <a:noFill/>
          </p:spPr>
          <p:txBody>
            <a:bodyPr wrap="square" rtlCol="0">
              <a:spAutoFit/>
            </a:bodyPr>
            <a:lstStyle/>
            <a:p>
              <a:pPr lvl="0" algn="ctr" defTabSz="1371600"/>
              <a:r>
                <a:rPr lang="pt-BR" sz="3200" b="1">
                  <a:solidFill>
                    <a:srgbClr val="FFFF00"/>
                  </a:solidFill>
                  <a:latin typeface="Arial" panose="020B0604020202020204" pitchFamily="34" charset="0"/>
                  <a:cs typeface="Arial" panose="020B0604020202020204" pitchFamily="34" charset="0"/>
                </a:rPr>
                <a:t>D. Cả A, B, C đều sai</a:t>
              </a:r>
              <a:endParaRPr lang="en-US" sz="3200" b="1">
                <a:solidFill>
                  <a:srgbClr val="FFFF00"/>
                </a:solidFill>
                <a:latin typeface="Arial" panose="020B0604020202020204" pitchFamily="34" charset="0"/>
                <a:cs typeface="Arial" panose="020B0604020202020204" pitchFamily="34" charset="0"/>
              </a:endParaRPr>
            </a:p>
          </p:txBody>
        </p:sp>
      </p:grpSp>
      <p:grpSp>
        <p:nvGrpSpPr>
          <p:cNvPr id="24" name="Group 23">
            <a:extLst>
              <a:ext uri="{FF2B5EF4-FFF2-40B4-BE49-F238E27FC236}">
                <a16:creationId xmlns:a16="http://schemas.microsoft.com/office/drawing/2014/main" id="{7A6453CF-BD46-4F20-8197-80821EAB8B2E}"/>
              </a:ext>
            </a:extLst>
          </p:cNvPr>
          <p:cNvGrpSpPr/>
          <p:nvPr/>
        </p:nvGrpSpPr>
        <p:grpSpPr>
          <a:xfrm>
            <a:off x="2895601" y="995976"/>
            <a:ext cx="13714628" cy="3026229"/>
            <a:chOff x="1930400" y="663984"/>
            <a:chExt cx="9143085" cy="2017486"/>
          </a:xfrm>
        </p:grpSpPr>
        <p:sp>
          <p:nvSpPr>
            <p:cNvPr id="25" name="Rectangle 24">
              <a:extLst>
                <a:ext uri="{FF2B5EF4-FFF2-40B4-BE49-F238E27FC236}">
                  <a16:creationId xmlns:a16="http://schemas.microsoft.com/office/drawing/2014/main" id="{00597D2C-F7CC-4796-9272-EDE175F24214}"/>
                </a:ext>
              </a:extLst>
            </p:cNvPr>
            <p:cNvSpPr/>
            <p:nvPr/>
          </p:nvSpPr>
          <p:spPr>
            <a:xfrm>
              <a:off x="1930400" y="663984"/>
              <a:ext cx="9143085" cy="2017486"/>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26" name="Rectangle 25">
              <a:extLst>
                <a:ext uri="{FF2B5EF4-FFF2-40B4-BE49-F238E27FC236}">
                  <a16:creationId xmlns:a16="http://schemas.microsoft.com/office/drawing/2014/main" id="{BD53F101-3E09-48A7-9C1A-D241DC18E2BC}"/>
                </a:ext>
              </a:extLst>
            </p:cNvPr>
            <p:cNvSpPr/>
            <p:nvPr/>
          </p:nvSpPr>
          <p:spPr>
            <a:xfrm>
              <a:off x="2089599" y="794613"/>
              <a:ext cx="8824686" cy="1756228"/>
            </a:xfrm>
            <a:prstGeom prst="rect">
              <a:avLst/>
            </a:prstGeom>
            <a:solidFill>
              <a:srgbClr val="FF0000">
                <a:alpha val="50000"/>
              </a:srgbClr>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4800" b="1">
                  <a:solidFill>
                    <a:srgbClr val="FFFF00"/>
                  </a:solidFill>
                  <a:latin typeface="Arial" panose="020B0604020202020204" pitchFamily="34" charset="0"/>
                  <a:cs typeface="Arial" panose="020B0604020202020204" pitchFamily="34" charset="0"/>
                </a:rPr>
                <a:t>Câu 1. Câu nào sau đây </a:t>
              </a:r>
              <a:r>
                <a:rPr lang="en-US" sz="4800" b="1">
                  <a:solidFill>
                    <a:srgbClr val="FFFF00"/>
                  </a:solidFill>
                  <a:latin typeface="Arial" panose="020B0604020202020204" pitchFamily="34" charset="0"/>
                  <a:cs typeface="Arial" panose="020B0604020202020204" pitchFamily="34" charset="0"/>
                </a:rPr>
                <a:t>là </a:t>
              </a:r>
              <a:r>
                <a:rPr lang="en-US" sz="4800" b="1" smtClean="0">
                  <a:solidFill>
                    <a:srgbClr val="FFFF00"/>
                  </a:solidFill>
                  <a:latin typeface="Arial" panose="020B0604020202020204" pitchFamily="34" charset="0"/>
                  <a:cs typeface="Arial" panose="020B0604020202020204" pitchFamily="34" charset="0"/>
                </a:rPr>
                <a:t>đúng</a:t>
              </a:r>
            </a:p>
            <a:p>
              <a:pPr algn="ctr" defTabSz="1371600">
                <a:lnSpc>
                  <a:spcPct val="150000"/>
                </a:lnSpc>
              </a:pPr>
              <a:r>
                <a:rPr lang="en-US" sz="4800" b="1" smtClean="0">
                  <a:solidFill>
                    <a:srgbClr val="FFFF00"/>
                  </a:solidFill>
                  <a:latin typeface="Arial" panose="020B0604020202020204" pitchFamily="34" charset="0"/>
                  <a:cs typeface="Arial" panose="020B0604020202020204" pitchFamily="34" charset="0"/>
                </a:rPr>
                <a:t> </a:t>
              </a:r>
              <a:r>
                <a:rPr lang="en-US" sz="4800" b="1">
                  <a:solidFill>
                    <a:srgbClr val="FFFF00"/>
                  </a:solidFill>
                  <a:latin typeface="Arial" panose="020B0604020202020204" pitchFamily="34" charset="0"/>
                  <a:cs typeface="Arial" panose="020B0604020202020204" pitchFamily="34" charset="0"/>
                </a:rPr>
                <a:t>khi nói về </a:t>
              </a:r>
              <a:r>
                <a:rPr lang="en-US" sz="4800" b="1">
                  <a:solidFill>
                    <a:srgbClr val="FFFF00"/>
                  </a:solidFill>
                  <a:latin typeface="Arial" panose="020B0604020202020204" pitchFamily="34" charset="0"/>
                  <a:cs typeface="Arial" panose="020B0604020202020204" pitchFamily="34" charset="0"/>
                </a:rPr>
                <a:t>hình </a:t>
              </a:r>
              <a:r>
                <a:rPr lang="en-US" sz="4800" b="1" smtClean="0">
                  <a:solidFill>
                    <a:srgbClr val="FFFF00"/>
                  </a:solidFill>
                  <a:latin typeface="Arial" panose="020B0604020202020204" pitchFamily="34" charset="0"/>
                  <a:cs typeface="Arial" panose="020B0604020202020204" pitchFamily="34" charset="0"/>
                </a:rPr>
                <a:t>thang</a:t>
              </a:r>
              <a:endParaRPr lang="en-US" sz="4800" b="1">
                <a:solidFill>
                  <a:srgbClr val="FFFF00"/>
                </a:solidFill>
                <a:latin typeface="Arial" panose="020B0604020202020204" pitchFamily="34" charset="0"/>
                <a:cs typeface="Arial" panose="020B0604020202020204" pitchFamily="34" charset="0"/>
              </a:endParaRPr>
            </a:p>
          </p:txBody>
        </p:sp>
      </p:grpSp>
      <p:pic>
        <p:nvPicPr>
          <p:cNvPr id="27" name="Picture 26">
            <a:hlinkClick r:id="rId5" action="ppaction://hlinksldjump"/>
            <a:extLst>
              <a:ext uri="{FF2B5EF4-FFF2-40B4-BE49-F238E27FC236}">
                <a16:creationId xmlns:a16="http://schemas.microsoft.com/office/drawing/2014/main" id="{B7655024-E3C4-4376-952D-D704763C38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4055" y="310245"/>
            <a:ext cx="3826260" cy="3826260"/>
          </a:xfrm>
          <a:prstGeom prst="rect">
            <a:avLst/>
          </a:prstGeom>
        </p:spPr>
      </p:pic>
    </p:spTree>
    <p:extLst>
      <p:ext uri="{BB962C8B-B14F-4D97-AF65-F5344CB8AC3E}">
        <p14:creationId xmlns:p14="http://schemas.microsoft.com/office/powerpoint/2010/main" val="2308762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fltVal val="0"/>
                                          </p:val>
                                        </p:tav>
                                        <p:tav tm="100000">
                                          <p:val>
                                            <p:strVal val="#ppt_w"/>
                                          </p:val>
                                        </p:tav>
                                      </p:tavLst>
                                    </p:anim>
                                    <p:anim calcmode="lin" valueType="num">
                                      <p:cBhvr>
                                        <p:cTn id="8" dur="1000" fill="hold"/>
                                        <p:tgtEl>
                                          <p:spTgt spid="27"/>
                                        </p:tgtEl>
                                        <p:attrNameLst>
                                          <p:attrName>ppt_h</p:attrName>
                                        </p:attrNameLst>
                                      </p:cBhvr>
                                      <p:tavLst>
                                        <p:tav tm="0">
                                          <p:val>
                                            <p:fltVal val="0"/>
                                          </p:val>
                                        </p:tav>
                                        <p:tav tm="100000">
                                          <p:val>
                                            <p:strVal val="#ppt_h"/>
                                          </p:val>
                                        </p:tav>
                                      </p:tavLst>
                                    </p:anim>
                                    <p:anim calcmode="lin" valueType="num">
                                      <p:cBhvr>
                                        <p:cTn id="9" dur="1000" fill="hold"/>
                                        <p:tgtEl>
                                          <p:spTgt spid="2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7"/>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0-#ppt_w/2"/>
                                          </p:val>
                                        </p:tav>
                                        <p:tav tm="100000">
                                          <p:val>
                                            <p:strVal val="#ppt_x"/>
                                          </p:val>
                                        </p:tav>
                                      </p:tavLst>
                                    </p:anim>
                                    <p:anim calcmode="lin" valueType="num">
                                      <p:cBhvr additive="base">
                                        <p:cTn id="15" dur="500" fill="hold"/>
                                        <p:tgtEl>
                                          <p:spTgt spid="24"/>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2" presetClass="entr" presetSubtype="4" fill="hold" nodeType="afterEffect">
                                  <p:stCondLst>
                                    <p:cond delay="0"/>
                                  </p:stCondLst>
                                  <p:childTnLst>
                                    <p:set>
                                      <p:cBhvr>
                                        <p:cTn id="23" dur="1" fill="hold">
                                          <p:stCondLst>
                                            <p:cond delay="0"/>
                                          </p:stCondLst>
                                        </p:cTn>
                                        <p:tgtEl>
                                          <p:spTgt spid="31"/>
                                        </p:tgtEl>
                                        <p:attrNameLst>
                                          <p:attrName>style.visibility</p:attrName>
                                        </p:attrNameLst>
                                      </p:cBhvr>
                                      <p:to>
                                        <p:strVal val="visible"/>
                                      </p:to>
                                    </p:set>
                                    <p:anim calcmode="lin" valueType="num">
                                      <p:cBhvr additive="base">
                                        <p:cTn id="24" dur="500" fill="hold"/>
                                        <p:tgtEl>
                                          <p:spTgt spid="31"/>
                                        </p:tgtEl>
                                        <p:attrNameLst>
                                          <p:attrName>ppt_x</p:attrName>
                                        </p:attrNameLst>
                                      </p:cBhvr>
                                      <p:tavLst>
                                        <p:tav tm="0">
                                          <p:val>
                                            <p:strVal val="#ppt_x"/>
                                          </p:val>
                                        </p:tav>
                                        <p:tav tm="100000">
                                          <p:val>
                                            <p:strVal val="#ppt_x"/>
                                          </p:val>
                                        </p:tav>
                                      </p:tavLst>
                                    </p:anim>
                                    <p:anim calcmode="lin" valueType="num">
                                      <p:cBhvr additive="base">
                                        <p:cTn id="25" dur="500" fill="hold"/>
                                        <p:tgtEl>
                                          <p:spTgt spid="31"/>
                                        </p:tgtEl>
                                        <p:attrNameLst>
                                          <p:attrName>ppt_y</p:attrName>
                                        </p:attrNameLst>
                                      </p:cBhvr>
                                      <p:tavLst>
                                        <p:tav tm="0">
                                          <p:val>
                                            <p:strVal val="1+#ppt_h/2"/>
                                          </p:val>
                                        </p:tav>
                                        <p:tav tm="100000">
                                          <p:val>
                                            <p:strVal val="#ppt_y"/>
                                          </p:val>
                                        </p:tav>
                                      </p:tavLst>
                                    </p:anim>
                                  </p:childTnLst>
                                </p:cTn>
                              </p:par>
                            </p:childTnLst>
                          </p:cTn>
                        </p:par>
                        <p:par>
                          <p:cTn id="26" fill="hold">
                            <p:stCondLst>
                              <p:cond delay="2500"/>
                            </p:stCondLst>
                            <p:childTnLst>
                              <p:par>
                                <p:cTn id="27" presetID="2" presetClass="entr" presetSubtype="4" fill="hold" nodeType="afterEffect">
                                  <p:stCondLst>
                                    <p:cond delay="0"/>
                                  </p:stCondLst>
                                  <p:childTnLst>
                                    <p:set>
                                      <p:cBhvr>
                                        <p:cTn id="28" dur="1" fill="hold">
                                          <p:stCondLst>
                                            <p:cond delay="0"/>
                                          </p:stCondLst>
                                        </p:cTn>
                                        <p:tgtEl>
                                          <p:spTgt spid="35"/>
                                        </p:tgtEl>
                                        <p:attrNameLst>
                                          <p:attrName>style.visibility</p:attrName>
                                        </p:attrNameLst>
                                      </p:cBhvr>
                                      <p:to>
                                        <p:strVal val="visible"/>
                                      </p:to>
                                    </p:set>
                                    <p:anim calcmode="lin" valueType="num">
                                      <p:cBhvr additive="base">
                                        <p:cTn id="29" dur="500" fill="hold"/>
                                        <p:tgtEl>
                                          <p:spTgt spid="35"/>
                                        </p:tgtEl>
                                        <p:attrNameLst>
                                          <p:attrName>ppt_x</p:attrName>
                                        </p:attrNameLst>
                                      </p:cBhvr>
                                      <p:tavLst>
                                        <p:tav tm="0">
                                          <p:val>
                                            <p:strVal val="#ppt_x"/>
                                          </p:val>
                                        </p:tav>
                                        <p:tav tm="100000">
                                          <p:val>
                                            <p:strVal val="#ppt_x"/>
                                          </p:val>
                                        </p:tav>
                                      </p:tavLst>
                                    </p:anim>
                                    <p:anim calcmode="lin" valueType="num">
                                      <p:cBhvr additive="base">
                                        <p:cTn id="30" dur="500" fill="hold"/>
                                        <p:tgtEl>
                                          <p:spTgt spid="35"/>
                                        </p:tgtEl>
                                        <p:attrNameLst>
                                          <p:attrName>ppt_y</p:attrName>
                                        </p:attrNameLst>
                                      </p:cBhvr>
                                      <p:tavLst>
                                        <p:tav tm="0">
                                          <p:val>
                                            <p:strVal val="1+#ppt_h/2"/>
                                          </p:val>
                                        </p:tav>
                                        <p:tav tm="100000">
                                          <p:val>
                                            <p:strVal val="#ppt_y"/>
                                          </p:val>
                                        </p:tav>
                                      </p:tavLst>
                                    </p:anim>
                                  </p:childTnLst>
                                </p:cTn>
                              </p:par>
                            </p:childTnLst>
                          </p:cTn>
                        </p:par>
                        <p:par>
                          <p:cTn id="31" fill="hold">
                            <p:stCondLst>
                              <p:cond delay="3000"/>
                            </p:stCondLst>
                            <p:childTnLst>
                              <p:par>
                                <p:cTn id="32" presetID="2" presetClass="entr" presetSubtype="4" fill="hold" nodeType="afterEffect">
                                  <p:stCondLst>
                                    <p:cond delay="0"/>
                                  </p:stCondLst>
                                  <p:childTnLst>
                                    <p:set>
                                      <p:cBhvr>
                                        <p:cTn id="33" dur="1" fill="hold">
                                          <p:stCondLst>
                                            <p:cond delay="0"/>
                                          </p:stCondLst>
                                        </p:cTn>
                                        <p:tgtEl>
                                          <p:spTgt spid="38"/>
                                        </p:tgtEl>
                                        <p:attrNameLst>
                                          <p:attrName>style.visibility</p:attrName>
                                        </p:attrNameLst>
                                      </p:cBhvr>
                                      <p:to>
                                        <p:strVal val="visible"/>
                                      </p:to>
                                    </p:set>
                                    <p:anim calcmode="lin" valueType="num">
                                      <p:cBhvr additive="base">
                                        <p:cTn id="34" dur="500" fill="hold"/>
                                        <p:tgtEl>
                                          <p:spTgt spid="38"/>
                                        </p:tgtEl>
                                        <p:attrNameLst>
                                          <p:attrName>ppt_x</p:attrName>
                                        </p:attrNameLst>
                                      </p:cBhvr>
                                      <p:tavLst>
                                        <p:tav tm="0">
                                          <p:val>
                                            <p:strVal val="#ppt_x"/>
                                          </p:val>
                                        </p:tav>
                                        <p:tav tm="100000">
                                          <p:val>
                                            <p:strVal val="#ppt_x"/>
                                          </p:val>
                                        </p:tav>
                                      </p:tavLst>
                                    </p:anim>
                                    <p:anim calcmode="lin" valueType="num">
                                      <p:cBhvr additive="base">
                                        <p:cTn id="35"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31"/>
                    </p:tgtEl>
                  </p:cond>
                </p:stCondLst>
                <p:endSync evt="end" delay="0">
                  <p:rtn val="all"/>
                </p:endSync>
                <p:childTnLst>
                  <p:par>
                    <p:cTn id="37" fill="hold">
                      <p:stCondLst>
                        <p:cond delay="0"/>
                      </p:stCondLst>
                      <p:childTnLst>
                        <p:par>
                          <p:cTn id="38" fill="hold">
                            <p:stCondLst>
                              <p:cond delay="0"/>
                            </p:stCondLst>
                            <p:childTnLst>
                              <p:par>
                                <p:cTn id="39" presetID="2" presetClass="exit" presetSubtype="1" fill="hold" nodeType="clickEffect">
                                  <p:stCondLst>
                                    <p:cond delay="0"/>
                                  </p:stCondLst>
                                  <p:childTnLst>
                                    <p:anim calcmode="lin" valueType="num">
                                      <p:cBhvr additive="base">
                                        <p:cTn id="40" dur="500"/>
                                        <p:tgtEl>
                                          <p:spTgt spid="31"/>
                                        </p:tgtEl>
                                        <p:attrNameLst>
                                          <p:attrName>ppt_x</p:attrName>
                                        </p:attrNameLst>
                                      </p:cBhvr>
                                      <p:tavLst>
                                        <p:tav tm="0">
                                          <p:val>
                                            <p:strVal val="ppt_x"/>
                                          </p:val>
                                        </p:tav>
                                        <p:tav tm="100000">
                                          <p:val>
                                            <p:strVal val="ppt_x"/>
                                          </p:val>
                                        </p:tav>
                                      </p:tavLst>
                                    </p:anim>
                                    <p:anim calcmode="lin" valueType="num">
                                      <p:cBhvr additive="base">
                                        <p:cTn id="41" dur="500"/>
                                        <p:tgtEl>
                                          <p:spTgt spid="31"/>
                                        </p:tgtEl>
                                        <p:attrNameLst>
                                          <p:attrName>ppt_y</p:attrName>
                                        </p:attrNameLst>
                                      </p:cBhvr>
                                      <p:tavLst>
                                        <p:tav tm="0">
                                          <p:val>
                                            <p:strVal val="ppt_y"/>
                                          </p:val>
                                        </p:tav>
                                        <p:tav tm="100000">
                                          <p:val>
                                            <p:strVal val="0-ppt_h/2"/>
                                          </p:val>
                                        </p:tav>
                                      </p:tavLst>
                                    </p:anim>
                                    <p:set>
                                      <p:cBhvr>
                                        <p:cTn id="42"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43" restart="whenNotActive" fill="hold" evtFilter="cancelBubble" nodeType="interactiveSeq">
                <p:stCondLst>
                  <p:cond evt="onClick" delay="0">
                    <p:tgtEl>
                      <p:spTgt spid="35"/>
                    </p:tgtEl>
                  </p:cond>
                </p:stCondLst>
                <p:endSync evt="end" delay="0">
                  <p:rtn val="all"/>
                </p:endSync>
                <p:childTnLst>
                  <p:par>
                    <p:cTn id="44" fill="hold">
                      <p:stCondLst>
                        <p:cond delay="0"/>
                      </p:stCondLst>
                      <p:childTnLst>
                        <p:par>
                          <p:cTn id="45" fill="hold">
                            <p:stCondLst>
                              <p:cond delay="0"/>
                            </p:stCondLst>
                            <p:childTnLst>
                              <p:par>
                                <p:cTn id="46" presetID="2" presetClass="exit" presetSubtype="1" fill="hold" nodeType="clickEffect">
                                  <p:stCondLst>
                                    <p:cond delay="0"/>
                                  </p:stCondLst>
                                  <p:childTnLst>
                                    <p:anim calcmode="lin" valueType="num">
                                      <p:cBhvr additive="base">
                                        <p:cTn id="47" dur="500"/>
                                        <p:tgtEl>
                                          <p:spTgt spid="35"/>
                                        </p:tgtEl>
                                        <p:attrNameLst>
                                          <p:attrName>ppt_x</p:attrName>
                                        </p:attrNameLst>
                                      </p:cBhvr>
                                      <p:tavLst>
                                        <p:tav tm="0">
                                          <p:val>
                                            <p:strVal val="ppt_x"/>
                                          </p:val>
                                        </p:tav>
                                        <p:tav tm="100000">
                                          <p:val>
                                            <p:strVal val="ppt_x"/>
                                          </p:val>
                                        </p:tav>
                                      </p:tavLst>
                                    </p:anim>
                                    <p:anim calcmode="lin" valueType="num">
                                      <p:cBhvr additive="base">
                                        <p:cTn id="48" dur="500"/>
                                        <p:tgtEl>
                                          <p:spTgt spid="35"/>
                                        </p:tgtEl>
                                        <p:attrNameLst>
                                          <p:attrName>ppt_y</p:attrName>
                                        </p:attrNameLst>
                                      </p:cBhvr>
                                      <p:tavLst>
                                        <p:tav tm="0">
                                          <p:val>
                                            <p:strVal val="ppt_y"/>
                                          </p:val>
                                        </p:tav>
                                        <p:tav tm="100000">
                                          <p:val>
                                            <p:strVal val="0-ppt_h/2"/>
                                          </p:val>
                                        </p:tav>
                                      </p:tavLst>
                                    </p:anim>
                                    <p:set>
                                      <p:cBhvr>
                                        <p:cTn id="49"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50" restart="whenNotActive" fill="hold" evtFilter="cancelBubble" nodeType="interactiveSeq">
                <p:stCondLst>
                  <p:cond evt="onClick" delay="0">
                    <p:tgtEl>
                      <p:spTgt spid="38"/>
                    </p:tgtEl>
                  </p:cond>
                </p:stCondLst>
                <p:endSync evt="end" delay="0">
                  <p:rtn val="all"/>
                </p:endSync>
                <p:childTnLst>
                  <p:par>
                    <p:cTn id="51" fill="hold">
                      <p:stCondLst>
                        <p:cond delay="0"/>
                      </p:stCondLst>
                      <p:childTnLst>
                        <p:par>
                          <p:cTn id="52" fill="hold">
                            <p:stCondLst>
                              <p:cond delay="0"/>
                            </p:stCondLst>
                            <p:childTnLst>
                              <p:par>
                                <p:cTn id="53" presetID="2" presetClass="exit" presetSubtype="1" fill="hold" nodeType="clickEffect">
                                  <p:stCondLst>
                                    <p:cond delay="0"/>
                                  </p:stCondLst>
                                  <p:childTnLst>
                                    <p:anim calcmode="lin" valueType="num">
                                      <p:cBhvr additive="base">
                                        <p:cTn id="54" dur="500"/>
                                        <p:tgtEl>
                                          <p:spTgt spid="38"/>
                                        </p:tgtEl>
                                        <p:attrNameLst>
                                          <p:attrName>ppt_x</p:attrName>
                                        </p:attrNameLst>
                                      </p:cBhvr>
                                      <p:tavLst>
                                        <p:tav tm="0">
                                          <p:val>
                                            <p:strVal val="ppt_x"/>
                                          </p:val>
                                        </p:tav>
                                        <p:tav tm="100000">
                                          <p:val>
                                            <p:strVal val="ppt_x"/>
                                          </p:val>
                                        </p:tav>
                                      </p:tavLst>
                                    </p:anim>
                                    <p:anim calcmode="lin" valueType="num">
                                      <p:cBhvr additive="base">
                                        <p:cTn id="55" dur="500"/>
                                        <p:tgtEl>
                                          <p:spTgt spid="38"/>
                                        </p:tgtEl>
                                        <p:attrNameLst>
                                          <p:attrName>ppt_y</p:attrName>
                                        </p:attrNameLst>
                                      </p:cBhvr>
                                      <p:tavLst>
                                        <p:tav tm="0">
                                          <p:val>
                                            <p:strVal val="ppt_y"/>
                                          </p:val>
                                        </p:tav>
                                        <p:tav tm="100000">
                                          <p:val>
                                            <p:strVal val="0-ppt_h/2"/>
                                          </p:val>
                                        </p:tav>
                                      </p:tavLst>
                                    </p:anim>
                                    <p:set>
                                      <p:cBhvr>
                                        <p:cTn id="56"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57" restart="whenNotActive" fill="hold" evtFilter="cancelBubble" nodeType="interactiveSeq">
                <p:stCondLst>
                  <p:cond evt="onClick" delay="0">
                    <p:tgtEl>
                      <p:spTgt spid="18"/>
                    </p:tgtEl>
                  </p:cond>
                </p:stCondLst>
                <p:endSync evt="end" delay="0">
                  <p:rtn val="all"/>
                </p:endSync>
                <p:childTnLst>
                  <p:par>
                    <p:cTn id="58" fill="hold">
                      <p:stCondLst>
                        <p:cond delay="0"/>
                      </p:stCondLst>
                      <p:childTnLst>
                        <p:par>
                          <p:cTn id="59" fill="hold">
                            <p:stCondLst>
                              <p:cond delay="0"/>
                            </p:stCondLst>
                            <p:childTnLst>
                              <p:par>
                                <p:cTn id="60" presetID="32" presetClass="emph" presetSubtype="0" repeatCount="indefinite" fill="hold" nodeType="clickEffect">
                                  <p:stCondLst>
                                    <p:cond delay="0"/>
                                  </p:stCondLst>
                                  <p:childTnLst>
                                    <p:animRot by="120000">
                                      <p:cBhvr>
                                        <p:cTn id="61" dur="100" fill="hold">
                                          <p:stCondLst>
                                            <p:cond delay="0"/>
                                          </p:stCondLst>
                                        </p:cTn>
                                        <p:tgtEl>
                                          <p:spTgt spid="18"/>
                                        </p:tgtEl>
                                        <p:attrNameLst>
                                          <p:attrName>r</p:attrName>
                                        </p:attrNameLst>
                                      </p:cBhvr>
                                    </p:animRot>
                                    <p:animRot by="-240000">
                                      <p:cBhvr>
                                        <p:cTn id="62" dur="200" fill="hold">
                                          <p:stCondLst>
                                            <p:cond delay="200"/>
                                          </p:stCondLst>
                                        </p:cTn>
                                        <p:tgtEl>
                                          <p:spTgt spid="18"/>
                                        </p:tgtEl>
                                        <p:attrNameLst>
                                          <p:attrName>r</p:attrName>
                                        </p:attrNameLst>
                                      </p:cBhvr>
                                    </p:animRot>
                                    <p:animRot by="240000">
                                      <p:cBhvr>
                                        <p:cTn id="63" dur="200" fill="hold">
                                          <p:stCondLst>
                                            <p:cond delay="400"/>
                                          </p:stCondLst>
                                        </p:cTn>
                                        <p:tgtEl>
                                          <p:spTgt spid="18"/>
                                        </p:tgtEl>
                                        <p:attrNameLst>
                                          <p:attrName>r</p:attrName>
                                        </p:attrNameLst>
                                      </p:cBhvr>
                                    </p:animRot>
                                    <p:animRot by="-240000">
                                      <p:cBhvr>
                                        <p:cTn id="64" dur="200" fill="hold">
                                          <p:stCondLst>
                                            <p:cond delay="600"/>
                                          </p:stCondLst>
                                        </p:cTn>
                                        <p:tgtEl>
                                          <p:spTgt spid="18"/>
                                        </p:tgtEl>
                                        <p:attrNameLst>
                                          <p:attrName>r</p:attrName>
                                        </p:attrNameLst>
                                      </p:cBhvr>
                                    </p:animRot>
                                    <p:animRot by="120000">
                                      <p:cBhvr>
                                        <p:cTn id="65" dur="200" fill="hold">
                                          <p:stCondLst>
                                            <p:cond delay="800"/>
                                          </p:stCondLst>
                                        </p:cTn>
                                        <p:tgtEl>
                                          <p:spTgt spid="18"/>
                                        </p:tgtEl>
                                        <p:attrNameLst>
                                          <p:attrName>r</p:attrName>
                                        </p:attrNameLst>
                                      </p:cBhvr>
                                    </p:animRot>
                                  </p:childTnLst>
                                </p:cTn>
                              </p:par>
                              <p:par>
                                <p:cTn id="66" presetID="6" presetClass="emph" presetSubtype="0" fill="hold" nodeType="withEffect">
                                  <p:stCondLst>
                                    <p:cond delay="0"/>
                                  </p:stCondLst>
                                  <p:childTnLst>
                                    <p:animScale>
                                      <p:cBhvr>
                                        <p:cTn id="67" dur="2000" fill="hold"/>
                                        <p:tgtEl>
                                          <p:spTgt spid="18"/>
                                        </p:tgtEl>
                                      </p:cBhvr>
                                      <p:by x="150000" y="150000"/>
                                    </p:animScale>
                                  </p:childTnLst>
                                </p:cTn>
                              </p:par>
                            </p:childTnLst>
                          </p:cTn>
                        </p:par>
                      </p:childTnLst>
                    </p:cTn>
                  </p:par>
                </p:childTnLst>
              </p:cTn>
              <p:nextCondLst>
                <p:cond evt="onClick" delay="0">
                  <p:tgtEl>
                    <p:spTgt spid="18"/>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l="-2000" r="-2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E6F43A-EFE3-4E82-B0CD-B8FD1D1699F9}"/>
              </a:ext>
            </a:extLst>
          </p:cNvPr>
          <p:cNvSpPr/>
          <p:nvPr/>
        </p:nvSpPr>
        <p:spPr>
          <a:xfrm>
            <a:off x="634055" y="479975"/>
            <a:ext cx="17019891" cy="9327051"/>
          </a:xfrm>
          <a:prstGeom prst="rect">
            <a:avLst/>
          </a:prstGeom>
          <a:solidFill>
            <a:schemeClr val="bg1">
              <a:alpha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4BA3731C-3803-46C7-AE5D-EB872650DAB9}"/>
              </a:ext>
            </a:extLst>
          </p:cNvPr>
          <p:cNvGrpSpPr/>
          <p:nvPr/>
        </p:nvGrpSpPr>
        <p:grpSpPr>
          <a:xfrm>
            <a:off x="9321287" y="4928275"/>
            <a:ext cx="4199527" cy="4541026"/>
            <a:chOff x="700467" y="3429000"/>
            <a:chExt cx="1995316" cy="2017486"/>
          </a:xfrm>
        </p:grpSpPr>
        <p:pic>
          <p:nvPicPr>
            <p:cNvPr id="19" name="Picture 18">
              <a:extLst>
                <a:ext uri="{FF2B5EF4-FFF2-40B4-BE49-F238E27FC236}">
                  <a16:creationId xmlns:a16="http://schemas.microsoft.com/office/drawing/2014/main" id="{6CBD55FA-19BB-4768-94AD-25C3E541B8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20" name="TextBox 19">
              <a:extLst>
                <a:ext uri="{FF2B5EF4-FFF2-40B4-BE49-F238E27FC236}">
                  <a16:creationId xmlns:a16="http://schemas.microsoft.com/office/drawing/2014/main" id="{64A237FD-083F-4210-9D5F-09A7A775E8D5}"/>
                </a:ext>
              </a:extLst>
            </p:cNvPr>
            <p:cNvSpPr txBox="1"/>
            <p:nvPr/>
          </p:nvSpPr>
          <p:spPr>
            <a:xfrm>
              <a:off x="990105" y="4275160"/>
              <a:ext cx="1353798" cy="697368"/>
            </a:xfrm>
            <a:prstGeom prst="rect">
              <a:avLst/>
            </a:prstGeom>
            <a:noFill/>
          </p:spPr>
          <p:txBody>
            <a:bodyPr wrap="square" rtlCol="0">
              <a:spAutoFit/>
            </a:bodyPr>
            <a:lstStyle/>
            <a:p>
              <a:pPr lvl="0" algn="ctr" defTabSz="1371600"/>
              <a:r>
                <a:rPr lang="en-US" sz="3200" b="1">
                  <a:solidFill>
                    <a:srgbClr val="FFFF00"/>
                  </a:solidFill>
                  <a:latin typeface="Arial" panose="020B0604020202020204" pitchFamily="34" charset="0"/>
                  <a:cs typeface="Arial" panose="020B0604020202020204" pitchFamily="34" charset="0"/>
                </a:rPr>
                <a:t>C</a:t>
              </a:r>
              <a:r>
                <a:rPr lang="en-US" sz="3200" b="1" smtClean="0">
                  <a:solidFill>
                    <a:srgbClr val="FFFF00"/>
                  </a:solidFill>
                  <a:latin typeface="Arial" panose="020B0604020202020204" pitchFamily="34" charset="0"/>
                  <a:cs typeface="Arial" panose="020B0604020202020204" pitchFamily="34" charset="0"/>
                </a:rPr>
                <a:t>. </a:t>
              </a:r>
              <a:r>
                <a:rPr lang="en-US" sz="3200" b="1">
                  <a:solidFill>
                    <a:srgbClr val="FFFF00"/>
                  </a:solidFill>
                  <a:latin typeface="Arial" panose="020B0604020202020204" pitchFamily="34" charset="0"/>
                  <a:cs typeface="Arial" panose="020B0604020202020204" pitchFamily="34" charset="0"/>
                </a:rPr>
                <a:t>Có hai góc kề một đáy </a:t>
              </a:r>
              <a:r>
                <a:rPr lang="en-US" sz="3200" b="1">
                  <a:solidFill>
                    <a:srgbClr val="FFFF00"/>
                  </a:solidFill>
                  <a:latin typeface="Arial" panose="020B0604020202020204" pitchFamily="34" charset="0"/>
                  <a:cs typeface="Arial" panose="020B0604020202020204" pitchFamily="34" charset="0"/>
                </a:rPr>
                <a:t>bằng </a:t>
              </a:r>
              <a:r>
                <a:rPr lang="en-US" sz="3200" b="1" smtClean="0">
                  <a:solidFill>
                    <a:srgbClr val="FFFF00"/>
                  </a:solidFill>
                  <a:latin typeface="Arial" panose="020B0604020202020204" pitchFamily="34" charset="0"/>
                  <a:cs typeface="Arial" panose="020B0604020202020204" pitchFamily="34" charset="0"/>
                </a:rPr>
                <a:t>nhau</a:t>
              </a:r>
              <a:endParaRPr kumimoji="0" lang="en-US" sz="32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endParaRPr>
            </a:p>
          </p:txBody>
        </p:sp>
      </p:grpSp>
      <p:grpSp>
        <p:nvGrpSpPr>
          <p:cNvPr id="31" name="Group 30">
            <a:extLst>
              <a:ext uri="{FF2B5EF4-FFF2-40B4-BE49-F238E27FC236}">
                <a16:creationId xmlns:a16="http://schemas.microsoft.com/office/drawing/2014/main" id="{7DD0AE33-1DA1-4E0C-B2D0-351CF457D8A1}"/>
              </a:ext>
            </a:extLst>
          </p:cNvPr>
          <p:cNvGrpSpPr/>
          <p:nvPr/>
        </p:nvGrpSpPr>
        <p:grpSpPr>
          <a:xfrm>
            <a:off x="5009136" y="4928275"/>
            <a:ext cx="4199527" cy="4541026"/>
            <a:chOff x="700467" y="3429000"/>
            <a:chExt cx="1995316" cy="2017486"/>
          </a:xfrm>
        </p:grpSpPr>
        <p:pic>
          <p:nvPicPr>
            <p:cNvPr id="28" name="Picture 27">
              <a:extLst>
                <a:ext uri="{FF2B5EF4-FFF2-40B4-BE49-F238E27FC236}">
                  <a16:creationId xmlns:a16="http://schemas.microsoft.com/office/drawing/2014/main" id="{A5A6F241-EFDC-45BC-B15F-D96462A2A5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30" name="TextBox 29">
              <a:extLst>
                <a:ext uri="{FF2B5EF4-FFF2-40B4-BE49-F238E27FC236}">
                  <a16:creationId xmlns:a16="http://schemas.microsoft.com/office/drawing/2014/main" id="{E310D3BB-53C7-4199-89B6-3B8E57183A4D}"/>
                </a:ext>
              </a:extLst>
            </p:cNvPr>
            <p:cNvSpPr txBox="1"/>
            <p:nvPr/>
          </p:nvSpPr>
          <p:spPr>
            <a:xfrm>
              <a:off x="965545" y="4191794"/>
              <a:ext cx="1404349" cy="916151"/>
            </a:xfrm>
            <a:prstGeom prst="rect">
              <a:avLst/>
            </a:prstGeom>
            <a:noFill/>
          </p:spPr>
          <p:txBody>
            <a:bodyPr wrap="square" rtlCol="0">
              <a:spAutoFit/>
            </a:bodyPr>
            <a:lstStyle/>
            <a:p>
              <a:pPr lvl="0" algn="ctr" defTabSz="1371600"/>
              <a:r>
                <a:rPr lang="vi-VN" sz="3200" b="1">
                  <a:solidFill>
                    <a:srgbClr val="FFFF00"/>
                  </a:solidFill>
                  <a:cs typeface="Arial" panose="020B0604020202020204" pitchFamily="34" charset="0"/>
                </a:rPr>
                <a:t>B</a:t>
              </a:r>
              <a:r>
                <a:rPr lang="vi-VN" sz="3200" b="1" smtClean="0">
                  <a:solidFill>
                    <a:srgbClr val="FFFF00"/>
                  </a:solidFill>
                  <a:cs typeface="Arial" panose="020B0604020202020204" pitchFamily="34" charset="0"/>
                </a:rPr>
                <a:t>. </a:t>
              </a:r>
              <a:r>
                <a:rPr lang="vi-VN" sz="3200" b="1">
                  <a:solidFill>
                    <a:srgbClr val="FFFF00"/>
                  </a:solidFill>
                  <a:cs typeface="Arial" panose="020B0604020202020204" pitchFamily="34" charset="0"/>
                </a:rPr>
                <a:t>Có hai đường chéo vuông góc </a:t>
              </a:r>
              <a:r>
                <a:rPr lang="vi-VN" sz="3200" b="1">
                  <a:solidFill>
                    <a:srgbClr val="FFFF00"/>
                  </a:solidFill>
                  <a:cs typeface="Arial" panose="020B0604020202020204" pitchFamily="34" charset="0"/>
                </a:rPr>
                <a:t>với </a:t>
              </a:r>
              <a:r>
                <a:rPr lang="vi-VN" sz="3200" b="1" smtClean="0">
                  <a:solidFill>
                    <a:srgbClr val="FFFF00"/>
                  </a:solidFill>
                  <a:cs typeface="Arial" panose="020B0604020202020204" pitchFamily="34" charset="0"/>
                </a:rPr>
                <a:t>nhau</a:t>
              </a:r>
              <a:endParaRPr kumimoji="0" lang="en-US" sz="32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endParaRPr>
            </a:p>
          </p:txBody>
        </p:sp>
      </p:grpSp>
      <p:grpSp>
        <p:nvGrpSpPr>
          <p:cNvPr id="35" name="Group 34">
            <a:extLst>
              <a:ext uri="{FF2B5EF4-FFF2-40B4-BE49-F238E27FC236}">
                <a16:creationId xmlns:a16="http://schemas.microsoft.com/office/drawing/2014/main" id="{99424FD8-352E-4A7A-A619-D03BADA2C7ED}"/>
              </a:ext>
            </a:extLst>
          </p:cNvPr>
          <p:cNvGrpSpPr/>
          <p:nvPr/>
        </p:nvGrpSpPr>
        <p:grpSpPr>
          <a:xfrm>
            <a:off x="626918" y="4945874"/>
            <a:ext cx="4199527" cy="4541026"/>
            <a:chOff x="700467" y="3429000"/>
            <a:chExt cx="1995316" cy="2017486"/>
          </a:xfrm>
        </p:grpSpPr>
        <p:pic>
          <p:nvPicPr>
            <p:cNvPr id="36" name="Picture 35">
              <a:extLst>
                <a:ext uri="{FF2B5EF4-FFF2-40B4-BE49-F238E27FC236}">
                  <a16:creationId xmlns:a16="http://schemas.microsoft.com/office/drawing/2014/main" id="{A0199D7E-93F2-43AE-9F8D-C77F24B5C1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37" name="TextBox 36">
              <a:extLst>
                <a:ext uri="{FF2B5EF4-FFF2-40B4-BE49-F238E27FC236}">
                  <a16:creationId xmlns:a16="http://schemas.microsoft.com/office/drawing/2014/main" id="{BD1A5D7A-21FC-468A-BEE5-9ABC9DA7EA13}"/>
                </a:ext>
              </a:extLst>
            </p:cNvPr>
            <p:cNvSpPr txBox="1"/>
            <p:nvPr/>
          </p:nvSpPr>
          <p:spPr>
            <a:xfrm>
              <a:off x="981695" y="4196249"/>
              <a:ext cx="1392542" cy="916151"/>
            </a:xfrm>
            <a:prstGeom prst="rect">
              <a:avLst/>
            </a:prstGeom>
            <a:noFill/>
          </p:spPr>
          <p:txBody>
            <a:bodyPr wrap="square" rtlCol="0">
              <a:spAutoFit/>
            </a:bodyPr>
            <a:lstStyle/>
            <a:p>
              <a:pPr lvl="0" algn="ctr" defTabSz="1371600"/>
              <a:r>
                <a:rPr lang="en-US" sz="3200" b="1">
                  <a:solidFill>
                    <a:srgbClr val="FFFF00"/>
                  </a:solidFill>
                  <a:latin typeface="Arial" panose="020B0604020202020204" pitchFamily="34" charset="0"/>
                  <a:cs typeface="Arial" panose="020B0604020202020204" pitchFamily="34" charset="0"/>
                </a:rPr>
                <a:t>A</a:t>
              </a:r>
              <a:r>
                <a:rPr lang="en-US" sz="3200" b="1">
                  <a:solidFill>
                    <a:srgbClr val="FFFF00"/>
                  </a:solidFill>
                  <a:latin typeface="Arial" panose="020B0604020202020204" pitchFamily="34" charset="0"/>
                  <a:cs typeface="Arial" panose="020B0604020202020204" pitchFamily="34" charset="0"/>
                </a:rPr>
                <a:t>. </a:t>
              </a:r>
              <a:r>
                <a:rPr lang="en-US" sz="3200" b="1" smtClean="0">
                  <a:solidFill>
                    <a:srgbClr val="FFFF00"/>
                  </a:solidFill>
                  <a:latin typeface="Arial" panose="020B0604020202020204" pitchFamily="34" charset="0"/>
                  <a:cs typeface="Arial" panose="020B0604020202020204" pitchFamily="34" charset="0"/>
                </a:rPr>
                <a:t>Có </a:t>
              </a:r>
              <a:r>
                <a:rPr lang="en-US" sz="3200" b="1">
                  <a:solidFill>
                    <a:srgbClr val="FFFF00"/>
                  </a:solidFill>
                  <a:latin typeface="Arial" panose="020B0604020202020204" pitchFamily="34" charset="0"/>
                  <a:cs typeface="Arial" panose="020B0604020202020204" pitchFamily="34" charset="0"/>
                </a:rPr>
                <a:t>bốn cạnh song song </a:t>
              </a:r>
              <a:r>
                <a:rPr lang="en-US" sz="3200" b="1">
                  <a:solidFill>
                    <a:srgbClr val="FFFF00"/>
                  </a:solidFill>
                  <a:latin typeface="Arial" panose="020B0604020202020204" pitchFamily="34" charset="0"/>
                  <a:cs typeface="Arial" panose="020B0604020202020204" pitchFamily="34" charset="0"/>
                </a:rPr>
                <a:t>với </a:t>
              </a:r>
              <a:r>
                <a:rPr lang="en-US" sz="3200" b="1" smtClean="0">
                  <a:solidFill>
                    <a:srgbClr val="FFFF00"/>
                  </a:solidFill>
                  <a:latin typeface="Arial" panose="020B0604020202020204" pitchFamily="34" charset="0"/>
                  <a:cs typeface="Arial" panose="020B0604020202020204" pitchFamily="34" charset="0"/>
                </a:rPr>
                <a:t>nhau</a:t>
              </a:r>
              <a:endParaRPr kumimoji="0" lang="en-US" sz="32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endParaRPr>
            </a:p>
          </p:txBody>
        </p:sp>
      </p:grpSp>
      <p:grpSp>
        <p:nvGrpSpPr>
          <p:cNvPr id="38" name="Group 37">
            <a:extLst>
              <a:ext uri="{FF2B5EF4-FFF2-40B4-BE49-F238E27FC236}">
                <a16:creationId xmlns:a16="http://schemas.microsoft.com/office/drawing/2014/main" id="{D8AB041A-3B33-4F9B-AC02-48BAC42D4297}"/>
              </a:ext>
            </a:extLst>
          </p:cNvPr>
          <p:cNvGrpSpPr/>
          <p:nvPr/>
        </p:nvGrpSpPr>
        <p:grpSpPr>
          <a:xfrm>
            <a:off x="13633438" y="4945874"/>
            <a:ext cx="4199527" cy="4541026"/>
            <a:chOff x="700467" y="3429000"/>
            <a:chExt cx="1995316" cy="2017486"/>
          </a:xfrm>
        </p:grpSpPr>
        <p:pic>
          <p:nvPicPr>
            <p:cNvPr id="39" name="Picture 38">
              <a:extLst>
                <a:ext uri="{FF2B5EF4-FFF2-40B4-BE49-F238E27FC236}">
                  <a16:creationId xmlns:a16="http://schemas.microsoft.com/office/drawing/2014/main" id="{B18FDB75-F790-41B6-BCB8-A0D88C55EA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40" name="TextBox 39">
              <a:extLst>
                <a:ext uri="{FF2B5EF4-FFF2-40B4-BE49-F238E27FC236}">
                  <a16:creationId xmlns:a16="http://schemas.microsoft.com/office/drawing/2014/main" id="{392E02B4-42AD-4A75-A715-FA99CF44E153}"/>
                </a:ext>
              </a:extLst>
            </p:cNvPr>
            <p:cNvSpPr txBox="1"/>
            <p:nvPr/>
          </p:nvSpPr>
          <p:spPr>
            <a:xfrm>
              <a:off x="1109672" y="4311609"/>
              <a:ext cx="1176905" cy="697368"/>
            </a:xfrm>
            <a:prstGeom prst="rect">
              <a:avLst/>
            </a:prstGeom>
            <a:noFill/>
          </p:spPr>
          <p:txBody>
            <a:bodyPr wrap="square" rtlCol="0">
              <a:spAutoFit/>
            </a:bodyPr>
            <a:lstStyle/>
            <a:p>
              <a:pPr lvl="0" algn="ctr" defTabSz="1371600"/>
              <a:r>
                <a:rPr lang="pt-BR" sz="3200" b="1">
                  <a:solidFill>
                    <a:srgbClr val="FFFF00"/>
                  </a:solidFill>
                  <a:latin typeface="Arial" panose="020B0604020202020204" pitchFamily="34" charset="0"/>
                  <a:cs typeface="Arial" panose="020B0604020202020204" pitchFamily="34" charset="0"/>
                </a:rPr>
                <a:t>D</a:t>
              </a:r>
              <a:r>
                <a:rPr lang="pt-BR" sz="3200" b="1">
                  <a:solidFill>
                    <a:srgbClr val="FFFF00"/>
                  </a:solidFill>
                  <a:latin typeface="Arial" panose="020B0604020202020204" pitchFamily="34" charset="0"/>
                  <a:cs typeface="Arial" panose="020B0604020202020204" pitchFamily="34" charset="0"/>
                </a:rPr>
                <a:t>.  </a:t>
              </a:r>
              <a:r>
                <a:rPr lang="pt-BR" sz="3200" b="1" smtClean="0">
                  <a:solidFill>
                    <a:srgbClr val="FFFF00"/>
                  </a:solidFill>
                  <a:latin typeface="Arial" panose="020B0604020202020204" pitchFamily="34" charset="0"/>
                  <a:cs typeface="Arial" panose="020B0604020202020204" pitchFamily="34" charset="0"/>
                </a:rPr>
                <a:t>Có </a:t>
              </a:r>
              <a:r>
                <a:rPr lang="pt-BR" sz="3200" b="1">
                  <a:solidFill>
                    <a:srgbClr val="FFFF00"/>
                  </a:solidFill>
                  <a:latin typeface="Arial" panose="020B0604020202020204" pitchFamily="34" charset="0"/>
                  <a:cs typeface="Arial" panose="020B0604020202020204" pitchFamily="34" charset="0"/>
                </a:rPr>
                <a:t>bốn cạnh </a:t>
              </a:r>
              <a:r>
                <a:rPr lang="pt-BR" sz="3200" b="1">
                  <a:solidFill>
                    <a:srgbClr val="FFFF00"/>
                  </a:solidFill>
                  <a:latin typeface="Arial" panose="020B0604020202020204" pitchFamily="34" charset="0"/>
                  <a:cs typeface="Arial" panose="020B0604020202020204" pitchFamily="34" charset="0"/>
                </a:rPr>
                <a:t>bằng </a:t>
              </a:r>
              <a:r>
                <a:rPr lang="pt-BR" sz="3200" b="1" smtClean="0">
                  <a:solidFill>
                    <a:srgbClr val="FFFF00"/>
                  </a:solidFill>
                  <a:latin typeface="Arial" panose="020B0604020202020204" pitchFamily="34" charset="0"/>
                  <a:cs typeface="Arial" panose="020B0604020202020204" pitchFamily="34" charset="0"/>
                </a:rPr>
                <a:t>nhau</a:t>
              </a:r>
              <a:endParaRPr kumimoji="0" lang="en-US" sz="32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endParaRPr>
            </a:p>
          </p:txBody>
        </p:sp>
      </p:grpSp>
      <p:grpSp>
        <p:nvGrpSpPr>
          <p:cNvPr id="24" name="Group 23">
            <a:extLst>
              <a:ext uri="{FF2B5EF4-FFF2-40B4-BE49-F238E27FC236}">
                <a16:creationId xmlns:a16="http://schemas.microsoft.com/office/drawing/2014/main" id="{7A6453CF-BD46-4F20-8197-80821EAB8B2E}"/>
              </a:ext>
            </a:extLst>
          </p:cNvPr>
          <p:cNvGrpSpPr/>
          <p:nvPr/>
        </p:nvGrpSpPr>
        <p:grpSpPr>
          <a:xfrm>
            <a:off x="2895601" y="995976"/>
            <a:ext cx="13714628" cy="3026229"/>
            <a:chOff x="1930400" y="663984"/>
            <a:chExt cx="9143085" cy="2017486"/>
          </a:xfrm>
        </p:grpSpPr>
        <p:sp>
          <p:nvSpPr>
            <p:cNvPr id="25" name="Rectangle 24">
              <a:extLst>
                <a:ext uri="{FF2B5EF4-FFF2-40B4-BE49-F238E27FC236}">
                  <a16:creationId xmlns:a16="http://schemas.microsoft.com/office/drawing/2014/main" id="{00597D2C-F7CC-4796-9272-EDE175F24214}"/>
                </a:ext>
              </a:extLst>
            </p:cNvPr>
            <p:cNvSpPr/>
            <p:nvPr/>
          </p:nvSpPr>
          <p:spPr>
            <a:xfrm>
              <a:off x="1930400" y="663984"/>
              <a:ext cx="9143085" cy="2017486"/>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BD53F101-3E09-48A7-9C1A-D241DC18E2BC}"/>
                </a:ext>
              </a:extLst>
            </p:cNvPr>
            <p:cNvSpPr/>
            <p:nvPr/>
          </p:nvSpPr>
          <p:spPr>
            <a:xfrm>
              <a:off x="2089599" y="794613"/>
              <a:ext cx="8824686" cy="1756228"/>
            </a:xfrm>
            <a:prstGeom prst="rect">
              <a:avLst/>
            </a:prstGeom>
            <a:solidFill>
              <a:srgbClr val="FF0000">
                <a:alpha val="50000"/>
              </a:srgbClr>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lnSpc>
                  <a:spcPct val="150000"/>
                </a:lnSpc>
              </a:pPr>
              <a:r>
                <a:rPr lang="vi-VN" sz="4500" b="1">
                  <a:solidFill>
                    <a:srgbClr val="FFFF00"/>
                  </a:solidFill>
                  <a:cs typeface="Arial" panose="020B0604020202020204" pitchFamily="34" charset="0"/>
                </a:rPr>
                <a:t>Câu 2. Hình thang cân là hình thang có tính chất nào trong số các tính chất dưới đây? </a:t>
              </a:r>
              <a:endParaRPr kumimoji="0" lang="en-US" sz="4500" b="1" i="0"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endParaRPr>
            </a:p>
          </p:txBody>
        </p:sp>
      </p:grpSp>
      <p:pic>
        <p:nvPicPr>
          <p:cNvPr id="27" name="Picture 26">
            <a:hlinkClick r:id="rId5" action="ppaction://hlinksldjump"/>
            <a:extLst>
              <a:ext uri="{FF2B5EF4-FFF2-40B4-BE49-F238E27FC236}">
                <a16:creationId xmlns:a16="http://schemas.microsoft.com/office/drawing/2014/main" id="{B7655024-E3C4-4376-952D-D704763C38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4826" y="261153"/>
            <a:ext cx="3826260" cy="3826260"/>
          </a:xfrm>
          <a:prstGeom prst="rect">
            <a:avLst/>
          </a:prstGeom>
        </p:spPr>
      </p:pic>
    </p:spTree>
    <p:extLst>
      <p:ext uri="{BB962C8B-B14F-4D97-AF65-F5344CB8AC3E}">
        <p14:creationId xmlns:p14="http://schemas.microsoft.com/office/powerpoint/2010/main" val="1209001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fltVal val="0"/>
                                          </p:val>
                                        </p:tav>
                                        <p:tav tm="100000">
                                          <p:val>
                                            <p:strVal val="#ppt_w"/>
                                          </p:val>
                                        </p:tav>
                                      </p:tavLst>
                                    </p:anim>
                                    <p:anim calcmode="lin" valueType="num">
                                      <p:cBhvr>
                                        <p:cTn id="8" dur="1000" fill="hold"/>
                                        <p:tgtEl>
                                          <p:spTgt spid="27"/>
                                        </p:tgtEl>
                                        <p:attrNameLst>
                                          <p:attrName>ppt_h</p:attrName>
                                        </p:attrNameLst>
                                      </p:cBhvr>
                                      <p:tavLst>
                                        <p:tav tm="0">
                                          <p:val>
                                            <p:fltVal val="0"/>
                                          </p:val>
                                        </p:tav>
                                        <p:tav tm="100000">
                                          <p:val>
                                            <p:strVal val="#ppt_h"/>
                                          </p:val>
                                        </p:tav>
                                      </p:tavLst>
                                    </p:anim>
                                    <p:anim calcmode="lin" valueType="num">
                                      <p:cBhvr>
                                        <p:cTn id="9" dur="1000" fill="hold"/>
                                        <p:tgtEl>
                                          <p:spTgt spid="2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7"/>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0-#ppt_w/2"/>
                                          </p:val>
                                        </p:tav>
                                        <p:tav tm="100000">
                                          <p:val>
                                            <p:strVal val="#ppt_x"/>
                                          </p:val>
                                        </p:tav>
                                      </p:tavLst>
                                    </p:anim>
                                    <p:anim calcmode="lin" valueType="num">
                                      <p:cBhvr additive="base">
                                        <p:cTn id="15" dur="500" fill="hold"/>
                                        <p:tgtEl>
                                          <p:spTgt spid="24"/>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ppt_x"/>
                                          </p:val>
                                        </p:tav>
                                        <p:tav tm="100000">
                                          <p:val>
                                            <p:strVal val="#ppt_x"/>
                                          </p:val>
                                        </p:tav>
                                      </p:tavLst>
                                    </p:anim>
                                    <p:anim calcmode="lin" valueType="num">
                                      <p:cBhvr additive="base">
                                        <p:cTn id="20" dur="500" fill="hold"/>
                                        <p:tgtEl>
                                          <p:spTgt spid="35"/>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2" presetClass="entr" presetSubtype="4" fill="hold" nodeType="afterEffect">
                                  <p:stCondLst>
                                    <p:cond delay="0"/>
                                  </p:stCondLst>
                                  <p:childTnLst>
                                    <p:set>
                                      <p:cBhvr>
                                        <p:cTn id="23" dur="1" fill="hold">
                                          <p:stCondLst>
                                            <p:cond delay="0"/>
                                          </p:stCondLst>
                                        </p:cTn>
                                        <p:tgtEl>
                                          <p:spTgt spid="31"/>
                                        </p:tgtEl>
                                        <p:attrNameLst>
                                          <p:attrName>style.visibility</p:attrName>
                                        </p:attrNameLst>
                                      </p:cBhvr>
                                      <p:to>
                                        <p:strVal val="visible"/>
                                      </p:to>
                                    </p:set>
                                    <p:anim calcmode="lin" valueType="num">
                                      <p:cBhvr additive="base">
                                        <p:cTn id="24" dur="500" fill="hold"/>
                                        <p:tgtEl>
                                          <p:spTgt spid="31"/>
                                        </p:tgtEl>
                                        <p:attrNameLst>
                                          <p:attrName>ppt_x</p:attrName>
                                        </p:attrNameLst>
                                      </p:cBhvr>
                                      <p:tavLst>
                                        <p:tav tm="0">
                                          <p:val>
                                            <p:strVal val="#ppt_x"/>
                                          </p:val>
                                        </p:tav>
                                        <p:tav tm="100000">
                                          <p:val>
                                            <p:strVal val="#ppt_x"/>
                                          </p:val>
                                        </p:tav>
                                      </p:tavLst>
                                    </p:anim>
                                    <p:anim calcmode="lin" valueType="num">
                                      <p:cBhvr additive="base">
                                        <p:cTn id="25" dur="500" fill="hold"/>
                                        <p:tgtEl>
                                          <p:spTgt spid="31"/>
                                        </p:tgtEl>
                                        <p:attrNameLst>
                                          <p:attrName>ppt_y</p:attrName>
                                        </p:attrNameLst>
                                      </p:cBhvr>
                                      <p:tavLst>
                                        <p:tav tm="0">
                                          <p:val>
                                            <p:strVal val="1+#ppt_h/2"/>
                                          </p:val>
                                        </p:tav>
                                        <p:tav tm="100000">
                                          <p:val>
                                            <p:strVal val="#ppt_y"/>
                                          </p:val>
                                        </p:tav>
                                      </p:tavLst>
                                    </p:anim>
                                  </p:childTnLst>
                                </p:cTn>
                              </p:par>
                            </p:childTnLst>
                          </p:cTn>
                        </p:par>
                        <p:par>
                          <p:cTn id="26" fill="hold">
                            <p:stCondLst>
                              <p:cond delay="2500"/>
                            </p:stCondLst>
                            <p:childTnLst>
                              <p:par>
                                <p:cTn id="27" presetID="2" presetClass="entr" presetSubtype="4"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ppt_x"/>
                                          </p:val>
                                        </p:tav>
                                        <p:tav tm="100000">
                                          <p:val>
                                            <p:strVal val="#ppt_x"/>
                                          </p:val>
                                        </p:tav>
                                      </p:tavLst>
                                    </p:anim>
                                    <p:anim calcmode="lin" valueType="num">
                                      <p:cBhvr additive="base">
                                        <p:cTn id="30" dur="500" fill="hold"/>
                                        <p:tgtEl>
                                          <p:spTgt spid="18"/>
                                        </p:tgtEl>
                                        <p:attrNameLst>
                                          <p:attrName>ppt_y</p:attrName>
                                        </p:attrNameLst>
                                      </p:cBhvr>
                                      <p:tavLst>
                                        <p:tav tm="0">
                                          <p:val>
                                            <p:strVal val="1+#ppt_h/2"/>
                                          </p:val>
                                        </p:tav>
                                        <p:tav tm="100000">
                                          <p:val>
                                            <p:strVal val="#ppt_y"/>
                                          </p:val>
                                        </p:tav>
                                      </p:tavLst>
                                    </p:anim>
                                  </p:childTnLst>
                                </p:cTn>
                              </p:par>
                            </p:childTnLst>
                          </p:cTn>
                        </p:par>
                        <p:par>
                          <p:cTn id="31" fill="hold">
                            <p:stCondLst>
                              <p:cond delay="3000"/>
                            </p:stCondLst>
                            <p:childTnLst>
                              <p:par>
                                <p:cTn id="32" presetID="2" presetClass="entr" presetSubtype="4" fill="hold" nodeType="afterEffect">
                                  <p:stCondLst>
                                    <p:cond delay="0"/>
                                  </p:stCondLst>
                                  <p:childTnLst>
                                    <p:set>
                                      <p:cBhvr>
                                        <p:cTn id="33" dur="1" fill="hold">
                                          <p:stCondLst>
                                            <p:cond delay="0"/>
                                          </p:stCondLst>
                                        </p:cTn>
                                        <p:tgtEl>
                                          <p:spTgt spid="38"/>
                                        </p:tgtEl>
                                        <p:attrNameLst>
                                          <p:attrName>style.visibility</p:attrName>
                                        </p:attrNameLst>
                                      </p:cBhvr>
                                      <p:to>
                                        <p:strVal val="visible"/>
                                      </p:to>
                                    </p:set>
                                    <p:anim calcmode="lin" valueType="num">
                                      <p:cBhvr additive="base">
                                        <p:cTn id="34" dur="500" fill="hold"/>
                                        <p:tgtEl>
                                          <p:spTgt spid="38"/>
                                        </p:tgtEl>
                                        <p:attrNameLst>
                                          <p:attrName>ppt_x</p:attrName>
                                        </p:attrNameLst>
                                      </p:cBhvr>
                                      <p:tavLst>
                                        <p:tav tm="0">
                                          <p:val>
                                            <p:strVal val="#ppt_x"/>
                                          </p:val>
                                        </p:tav>
                                        <p:tav tm="100000">
                                          <p:val>
                                            <p:strVal val="#ppt_x"/>
                                          </p:val>
                                        </p:tav>
                                      </p:tavLst>
                                    </p:anim>
                                    <p:anim calcmode="lin" valueType="num">
                                      <p:cBhvr additive="base">
                                        <p:cTn id="35"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31"/>
                    </p:tgtEl>
                  </p:cond>
                </p:stCondLst>
                <p:endSync evt="end" delay="0">
                  <p:rtn val="all"/>
                </p:endSync>
                <p:childTnLst>
                  <p:par>
                    <p:cTn id="37" fill="hold">
                      <p:stCondLst>
                        <p:cond delay="0"/>
                      </p:stCondLst>
                      <p:childTnLst>
                        <p:par>
                          <p:cTn id="38" fill="hold">
                            <p:stCondLst>
                              <p:cond delay="0"/>
                            </p:stCondLst>
                            <p:childTnLst>
                              <p:par>
                                <p:cTn id="39" presetID="2" presetClass="exit" presetSubtype="1" fill="hold" nodeType="clickEffect">
                                  <p:stCondLst>
                                    <p:cond delay="0"/>
                                  </p:stCondLst>
                                  <p:childTnLst>
                                    <p:anim calcmode="lin" valueType="num">
                                      <p:cBhvr additive="base">
                                        <p:cTn id="40" dur="500"/>
                                        <p:tgtEl>
                                          <p:spTgt spid="31"/>
                                        </p:tgtEl>
                                        <p:attrNameLst>
                                          <p:attrName>ppt_x</p:attrName>
                                        </p:attrNameLst>
                                      </p:cBhvr>
                                      <p:tavLst>
                                        <p:tav tm="0">
                                          <p:val>
                                            <p:strVal val="ppt_x"/>
                                          </p:val>
                                        </p:tav>
                                        <p:tav tm="100000">
                                          <p:val>
                                            <p:strVal val="ppt_x"/>
                                          </p:val>
                                        </p:tav>
                                      </p:tavLst>
                                    </p:anim>
                                    <p:anim calcmode="lin" valueType="num">
                                      <p:cBhvr additive="base">
                                        <p:cTn id="41" dur="500"/>
                                        <p:tgtEl>
                                          <p:spTgt spid="31"/>
                                        </p:tgtEl>
                                        <p:attrNameLst>
                                          <p:attrName>ppt_y</p:attrName>
                                        </p:attrNameLst>
                                      </p:cBhvr>
                                      <p:tavLst>
                                        <p:tav tm="0">
                                          <p:val>
                                            <p:strVal val="ppt_y"/>
                                          </p:val>
                                        </p:tav>
                                        <p:tav tm="100000">
                                          <p:val>
                                            <p:strVal val="0-ppt_h/2"/>
                                          </p:val>
                                        </p:tav>
                                      </p:tavLst>
                                    </p:anim>
                                    <p:set>
                                      <p:cBhvr>
                                        <p:cTn id="42"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43" restart="whenNotActive" fill="hold" evtFilter="cancelBubble" nodeType="interactiveSeq">
                <p:stCondLst>
                  <p:cond evt="onClick" delay="0">
                    <p:tgtEl>
                      <p:spTgt spid="35"/>
                    </p:tgtEl>
                  </p:cond>
                </p:stCondLst>
                <p:endSync evt="end" delay="0">
                  <p:rtn val="all"/>
                </p:endSync>
                <p:childTnLst>
                  <p:par>
                    <p:cTn id="44" fill="hold">
                      <p:stCondLst>
                        <p:cond delay="0"/>
                      </p:stCondLst>
                      <p:childTnLst>
                        <p:par>
                          <p:cTn id="45" fill="hold">
                            <p:stCondLst>
                              <p:cond delay="0"/>
                            </p:stCondLst>
                            <p:childTnLst>
                              <p:par>
                                <p:cTn id="46" presetID="2" presetClass="exit" presetSubtype="1" fill="hold" nodeType="clickEffect">
                                  <p:stCondLst>
                                    <p:cond delay="0"/>
                                  </p:stCondLst>
                                  <p:childTnLst>
                                    <p:anim calcmode="lin" valueType="num">
                                      <p:cBhvr additive="base">
                                        <p:cTn id="47" dur="500"/>
                                        <p:tgtEl>
                                          <p:spTgt spid="35"/>
                                        </p:tgtEl>
                                        <p:attrNameLst>
                                          <p:attrName>ppt_x</p:attrName>
                                        </p:attrNameLst>
                                      </p:cBhvr>
                                      <p:tavLst>
                                        <p:tav tm="0">
                                          <p:val>
                                            <p:strVal val="ppt_x"/>
                                          </p:val>
                                        </p:tav>
                                        <p:tav tm="100000">
                                          <p:val>
                                            <p:strVal val="ppt_x"/>
                                          </p:val>
                                        </p:tav>
                                      </p:tavLst>
                                    </p:anim>
                                    <p:anim calcmode="lin" valueType="num">
                                      <p:cBhvr additive="base">
                                        <p:cTn id="48" dur="500"/>
                                        <p:tgtEl>
                                          <p:spTgt spid="35"/>
                                        </p:tgtEl>
                                        <p:attrNameLst>
                                          <p:attrName>ppt_y</p:attrName>
                                        </p:attrNameLst>
                                      </p:cBhvr>
                                      <p:tavLst>
                                        <p:tav tm="0">
                                          <p:val>
                                            <p:strVal val="ppt_y"/>
                                          </p:val>
                                        </p:tav>
                                        <p:tav tm="100000">
                                          <p:val>
                                            <p:strVal val="0-ppt_h/2"/>
                                          </p:val>
                                        </p:tav>
                                      </p:tavLst>
                                    </p:anim>
                                    <p:set>
                                      <p:cBhvr>
                                        <p:cTn id="49"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50" restart="whenNotActive" fill="hold" evtFilter="cancelBubble" nodeType="interactiveSeq">
                <p:stCondLst>
                  <p:cond evt="onClick" delay="0">
                    <p:tgtEl>
                      <p:spTgt spid="38"/>
                    </p:tgtEl>
                  </p:cond>
                </p:stCondLst>
                <p:endSync evt="end" delay="0">
                  <p:rtn val="all"/>
                </p:endSync>
                <p:childTnLst>
                  <p:par>
                    <p:cTn id="51" fill="hold">
                      <p:stCondLst>
                        <p:cond delay="0"/>
                      </p:stCondLst>
                      <p:childTnLst>
                        <p:par>
                          <p:cTn id="52" fill="hold">
                            <p:stCondLst>
                              <p:cond delay="0"/>
                            </p:stCondLst>
                            <p:childTnLst>
                              <p:par>
                                <p:cTn id="53" presetID="2" presetClass="exit" presetSubtype="1" fill="hold" nodeType="clickEffect">
                                  <p:stCondLst>
                                    <p:cond delay="0"/>
                                  </p:stCondLst>
                                  <p:childTnLst>
                                    <p:anim calcmode="lin" valueType="num">
                                      <p:cBhvr additive="base">
                                        <p:cTn id="54" dur="500"/>
                                        <p:tgtEl>
                                          <p:spTgt spid="38"/>
                                        </p:tgtEl>
                                        <p:attrNameLst>
                                          <p:attrName>ppt_x</p:attrName>
                                        </p:attrNameLst>
                                      </p:cBhvr>
                                      <p:tavLst>
                                        <p:tav tm="0">
                                          <p:val>
                                            <p:strVal val="ppt_x"/>
                                          </p:val>
                                        </p:tav>
                                        <p:tav tm="100000">
                                          <p:val>
                                            <p:strVal val="ppt_x"/>
                                          </p:val>
                                        </p:tav>
                                      </p:tavLst>
                                    </p:anim>
                                    <p:anim calcmode="lin" valueType="num">
                                      <p:cBhvr additive="base">
                                        <p:cTn id="55" dur="500"/>
                                        <p:tgtEl>
                                          <p:spTgt spid="38"/>
                                        </p:tgtEl>
                                        <p:attrNameLst>
                                          <p:attrName>ppt_y</p:attrName>
                                        </p:attrNameLst>
                                      </p:cBhvr>
                                      <p:tavLst>
                                        <p:tav tm="0">
                                          <p:val>
                                            <p:strVal val="ppt_y"/>
                                          </p:val>
                                        </p:tav>
                                        <p:tav tm="100000">
                                          <p:val>
                                            <p:strVal val="0-ppt_h/2"/>
                                          </p:val>
                                        </p:tav>
                                      </p:tavLst>
                                    </p:anim>
                                    <p:set>
                                      <p:cBhvr>
                                        <p:cTn id="56"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57" restart="whenNotActive" fill="hold" evtFilter="cancelBubble" nodeType="interactiveSeq">
                <p:stCondLst>
                  <p:cond evt="onClick" delay="0">
                    <p:tgtEl>
                      <p:spTgt spid="18"/>
                    </p:tgtEl>
                  </p:cond>
                </p:stCondLst>
                <p:endSync evt="end" delay="0">
                  <p:rtn val="all"/>
                </p:endSync>
                <p:childTnLst>
                  <p:par>
                    <p:cTn id="58" fill="hold">
                      <p:stCondLst>
                        <p:cond delay="0"/>
                      </p:stCondLst>
                      <p:childTnLst>
                        <p:par>
                          <p:cTn id="59" fill="hold">
                            <p:stCondLst>
                              <p:cond delay="0"/>
                            </p:stCondLst>
                            <p:childTnLst>
                              <p:par>
                                <p:cTn id="60" presetID="32" presetClass="emph" presetSubtype="0" repeatCount="indefinite" fill="hold" nodeType="clickEffect">
                                  <p:stCondLst>
                                    <p:cond delay="0"/>
                                  </p:stCondLst>
                                  <p:childTnLst>
                                    <p:animRot by="120000">
                                      <p:cBhvr>
                                        <p:cTn id="61" dur="100" fill="hold">
                                          <p:stCondLst>
                                            <p:cond delay="0"/>
                                          </p:stCondLst>
                                        </p:cTn>
                                        <p:tgtEl>
                                          <p:spTgt spid="18"/>
                                        </p:tgtEl>
                                        <p:attrNameLst>
                                          <p:attrName>r</p:attrName>
                                        </p:attrNameLst>
                                      </p:cBhvr>
                                    </p:animRot>
                                    <p:animRot by="-240000">
                                      <p:cBhvr>
                                        <p:cTn id="62" dur="200" fill="hold">
                                          <p:stCondLst>
                                            <p:cond delay="200"/>
                                          </p:stCondLst>
                                        </p:cTn>
                                        <p:tgtEl>
                                          <p:spTgt spid="18"/>
                                        </p:tgtEl>
                                        <p:attrNameLst>
                                          <p:attrName>r</p:attrName>
                                        </p:attrNameLst>
                                      </p:cBhvr>
                                    </p:animRot>
                                    <p:animRot by="240000">
                                      <p:cBhvr>
                                        <p:cTn id="63" dur="200" fill="hold">
                                          <p:stCondLst>
                                            <p:cond delay="400"/>
                                          </p:stCondLst>
                                        </p:cTn>
                                        <p:tgtEl>
                                          <p:spTgt spid="18"/>
                                        </p:tgtEl>
                                        <p:attrNameLst>
                                          <p:attrName>r</p:attrName>
                                        </p:attrNameLst>
                                      </p:cBhvr>
                                    </p:animRot>
                                    <p:animRot by="-240000">
                                      <p:cBhvr>
                                        <p:cTn id="64" dur="200" fill="hold">
                                          <p:stCondLst>
                                            <p:cond delay="600"/>
                                          </p:stCondLst>
                                        </p:cTn>
                                        <p:tgtEl>
                                          <p:spTgt spid="18"/>
                                        </p:tgtEl>
                                        <p:attrNameLst>
                                          <p:attrName>r</p:attrName>
                                        </p:attrNameLst>
                                      </p:cBhvr>
                                    </p:animRot>
                                    <p:animRot by="120000">
                                      <p:cBhvr>
                                        <p:cTn id="65" dur="200" fill="hold">
                                          <p:stCondLst>
                                            <p:cond delay="800"/>
                                          </p:stCondLst>
                                        </p:cTn>
                                        <p:tgtEl>
                                          <p:spTgt spid="18"/>
                                        </p:tgtEl>
                                        <p:attrNameLst>
                                          <p:attrName>r</p:attrName>
                                        </p:attrNameLst>
                                      </p:cBhvr>
                                    </p:animRot>
                                  </p:childTnLst>
                                </p:cTn>
                              </p:par>
                              <p:par>
                                <p:cTn id="66" presetID="6" presetClass="emph" presetSubtype="0" fill="hold" nodeType="withEffect">
                                  <p:stCondLst>
                                    <p:cond delay="0"/>
                                  </p:stCondLst>
                                  <p:childTnLst>
                                    <p:animScale>
                                      <p:cBhvr>
                                        <p:cTn id="67" dur="2000" fill="hold"/>
                                        <p:tgtEl>
                                          <p:spTgt spid="18"/>
                                        </p:tgtEl>
                                      </p:cBhvr>
                                      <p:by x="150000" y="150000"/>
                                    </p:animScale>
                                  </p:childTnLst>
                                </p:cTn>
                              </p:par>
                            </p:childTnLst>
                          </p:cTn>
                        </p:par>
                      </p:childTnLst>
                    </p:cTn>
                  </p:par>
                </p:childTnLst>
              </p:cTn>
              <p:nextCondLst>
                <p:cond evt="onClick" delay="0">
                  <p:tgtEl>
                    <p:spTgt spid="18"/>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l="-2000" r="-2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E6F43A-EFE3-4E82-B0CD-B8FD1D1699F9}"/>
              </a:ext>
            </a:extLst>
          </p:cNvPr>
          <p:cNvSpPr/>
          <p:nvPr/>
        </p:nvSpPr>
        <p:spPr>
          <a:xfrm>
            <a:off x="634055" y="479975"/>
            <a:ext cx="17019891" cy="9327051"/>
          </a:xfrm>
          <a:prstGeom prst="rect">
            <a:avLst/>
          </a:prstGeom>
          <a:solidFill>
            <a:schemeClr val="bg1">
              <a:alpha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4BA3731C-3803-46C7-AE5D-EB872650DAB9}"/>
              </a:ext>
            </a:extLst>
          </p:cNvPr>
          <p:cNvGrpSpPr/>
          <p:nvPr/>
        </p:nvGrpSpPr>
        <p:grpSpPr>
          <a:xfrm>
            <a:off x="9321287" y="4928275"/>
            <a:ext cx="4199527" cy="4541026"/>
            <a:chOff x="700467" y="3429000"/>
            <a:chExt cx="1995316" cy="2017486"/>
          </a:xfrm>
        </p:grpSpPr>
        <p:pic>
          <p:nvPicPr>
            <p:cNvPr id="19" name="Picture 18">
              <a:extLst>
                <a:ext uri="{FF2B5EF4-FFF2-40B4-BE49-F238E27FC236}">
                  <a16:creationId xmlns:a16="http://schemas.microsoft.com/office/drawing/2014/main" id="{6CBD55FA-19BB-4768-94AD-25C3E541B8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20" name="TextBox 19">
              <a:extLst>
                <a:ext uri="{FF2B5EF4-FFF2-40B4-BE49-F238E27FC236}">
                  <a16:creationId xmlns:a16="http://schemas.microsoft.com/office/drawing/2014/main" id="{64A237FD-083F-4210-9D5F-09A7A775E8D5}"/>
                </a:ext>
              </a:extLst>
            </p:cNvPr>
            <p:cNvSpPr txBox="1"/>
            <p:nvPr/>
          </p:nvSpPr>
          <p:spPr>
            <a:xfrm>
              <a:off x="1172988" y="4275160"/>
              <a:ext cx="1038115" cy="478586"/>
            </a:xfrm>
            <a:prstGeom prst="rect">
              <a:avLst/>
            </a:prstGeom>
            <a:noFill/>
          </p:spPr>
          <p:txBody>
            <a:bodyPr wrap="square" rtlCol="0">
              <a:spAutoFit/>
            </a:bodyPr>
            <a:lstStyle/>
            <a:p>
              <a:pPr lvl="0" algn="ctr" defTabSz="1371600"/>
              <a:r>
                <a:rPr lang="en-US" sz="3200" b="1">
                  <a:solidFill>
                    <a:srgbClr val="FFFF00"/>
                  </a:solidFill>
                  <a:latin typeface="Arial" panose="020B0604020202020204" pitchFamily="34" charset="0"/>
                  <a:cs typeface="Arial" panose="020B0604020202020204" pitchFamily="34" charset="0"/>
                </a:rPr>
                <a:t>C. Hình thang cân</a:t>
              </a:r>
              <a:endParaRPr kumimoji="0" lang="en-US" sz="32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endParaRPr>
            </a:p>
          </p:txBody>
        </p:sp>
      </p:grpSp>
      <p:grpSp>
        <p:nvGrpSpPr>
          <p:cNvPr id="31" name="Group 30">
            <a:extLst>
              <a:ext uri="{FF2B5EF4-FFF2-40B4-BE49-F238E27FC236}">
                <a16:creationId xmlns:a16="http://schemas.microsoft.com/office/drawing/2014/main" id="{7DD0AE33-1DA1-4E0C-B2D0-351CF457D8A1}"/>
              </a:ext>
            </a:extLst>
          </p:cNvPr>
          <p:cNvGrpSpPr/>
          <p:nvPr/>
        </p:nvGrpSpPr>
        <p:grpSpPr>
          <a:xfrm>
            <a:off x="5009136" y="4928275"/>
            <a:ext cx="4199527" cy="4541026"/>
            <a:chOff x="700467" y="3429000"/>
            <a:chExt cx="1995316" cy="2017486"/>
          </a:xfrm>
        </p:grpSpPr>
        <p:pic>
          <p:nvPicPr>
            <p:cNvPr id="28" name="Picture 27">
              <a:extLst>
                <a:ext uri="{FF2B5EF4-FFF2-40B4-BE49-F238E27FC236}">
                  <a16:creationId xmlns:a16="http://schemas.microsoft.com/office/drawing/2014/main" id="{A5A6F241-EFDC-45BC-B15F-D96462A2A5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30" name="TextBox 29">
              <a:extLst>
                <a:ext uri="{FF2B5EF4-FFF2-40B4-BE49-F238E27FC236}">
                  <a16:creationId xmlns:a16="http://schemas.microsoft.com/office/drawing/2014/main" id="{E310D3BB-53C7-4199-89B6-3B8E57183A4D}"/>
                </a:ext>
              </a:extLst>
            </p:cNvPr>
            <p:cNvSpPr txBox="1"/>
            <p:nvPr/>
          </p:nvSpPr>
          <p:spPr>
            <a:xfrm>
              <a:off x="1110917" y="4275160"/>
              <a:ext cx="1120238" cy="697368"/>
            </a:xfrm>
            <a:prstGeom prst="rect">
              <a:avLst/>
            </a:prstGeom>
            <a:noFill/>
          </p:spPr>
          <p:txBody>
            <a:bodyPr wrap="square" rtlCol="0">
              <a:spAutoFit/>
            </a:bodyPr>
            <a:lstStyle/>
            <a:p>
              <a:pPr lvl="0" algn="ctr" defTabSz="1371600"/>
              <a:r>
                <a:rPr lang="vi-VN" sz="3200" b="1">
                  <a:solidFill>
                    <a:srgbClr val="FFFF00"/>
                  </a:solidFill>
                  <a:cs typeface="Arial" panose="020B0604020202020204" pitchFamily="34" charset="0"/>
                </a:rPr>
                <a:t>B. Hình thang vuông</a:t>
              </a:r>
              <a:endParaRPr kumimoji="0" lang="en-US" sz="32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endParaRPr>
            </a:p>
          </p:txBody>
        </p:sp>
      </p:grpSp>
      <p:grpSp>
        <p:nvGrpSpPr>
          <p:cNvPr id="35" name="Group 34">
            <a:extLst>
              <a:ext uri="{FF2B5EF4-FFF2-40B4-BE49-F238E27FC236}">
                <a16:creationId xmlns:a16="http://schemas.microsoft.com/office/drawing/2014/main" id="{99424FD8-352E-4A7A-A619-D03BADA2C7ED}"/>
              </a:ext>
            </a:extLst>
          </p:cNvPr>
          <p:cNvGrpSpPr/>
          <p:nvPr/>
        </p:nvGrpSpPr>
        <p:grpSpPr>
          <a:xfrm>
            <a:off x="626918" y="4945874"/>
            <a:ext cx="4199527" cy="4541026"/>
            <a:chOff x="700467" y="3429000"/>
            <a:chExt cx="1995316" cy="2017486"/>
          </a:xfrm>
        </p:grpSpPr>
        <p:pic>
          <p:nvPicPr>
            <p:cNvPr id="36" name="Picture 35">
              <a:extLst>
                <a:ext uri="{FF2B5EF4-FFF2-40B4-BE49-F238E27FC236}">
                  <a16:creationId xmlns:a16="http://schemas.microsoft.com/office/drawing/2014/main" id="{A0199D7E-93F2-43AE-9F8D-C77F24B5C1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37" name="TextBox 36">
              <a:extLst>
                <a:ext uri="{FF2B5EF4-FFF2-40B4-BE49-F238E27FC236}">
                  <a16:creationId xmlns:a16="http://schemas.microsoft.com/office/drawing/2014/main" id="{BD1A5D7A-21FC-468A-BEE5-9ABC9DA7EA13}"/>
                </a:ext>
              </a:extLst>
            </p:cNvPr>
            <p:cNvSpPr txBox="1"/>
            <p:nvPr/>
          </p:nvSpPr>
          <p:spPr>
            <a:xfrm>
              <a:off x="1149614" y="4291901"/>
              <a:ext cx="1047983" cy="478586"/>
            </a:xfrm>
            <a:prstGeom prst="rect">
              <a:avLst/>
            </a:prstGeom>
            <a:noFill/>
          </p:spPr>
          <p:txBody>
            <a:bodyPr wrap="square" rtlCol="0">
              <a:spAutoFit/>
            </a:bodyPr>
            <a:lstStyle/>
            <a:p>
              <a:pPr lvl="0" algn="ctr" defTabSz="1371600"/>
              <a:r>
                <a:rPr lang="en-US" sz="3200" b="1">
                  <a:solidFill>
                    <a:srgbClr val="FFFF00"/>
                  </a:solidFill>
                  <a:latin typeface="Arial" panose="020B0604020202020204" pitchFamily="34" charset="0"/>
                  <a:cs typeface="Arial" panose="020B0604020202020204" pitchFamily="34" charset="0"/>
                </a:rPr>
                <a:t>A. Hình thang</a:t>
              </a:r>
              <a:endParaRPr kumimoji="0" lang="en-US" sz="32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endParaRPr>
            </a:p>
          </p:txBody>
        </p:sp>
      </p:grpSp>
      <p:grpSp>
        <p:nvGrpSpPr>
          <p:cNvPr id="38" name="Group 37">
            <a:extLst>
              <a:ext uri="{FF2B5EF4-FFF2-40B4-BE49-F238E27FC236}">
                <a16:creationId xmlns:a16="http://schemas.microsoft.com/office/drawing/2014/main" id="{D8AB041A-3B33-4F9B-AC02-48BAC42D4297}"/>
              </a:ext>
            </a:extLst>
          </p:cNvPr>
          <p:cNvGrpSpPr/>
          <p:nvPr/>
        </p:nvGrpSpPr>
        <p:grpSpPr>
          <a:xfrm>
            <a:off x="13633438" y="4945874"/>
            <a:ext cx="4199527" cy="4541026"/>
            <a:chOff x="700467" y="3429000"/>
            <a:chExt cx="1995316" cy="2017486"/>
          </a:xfrm>
        </p:grpSpPr>
        <p:pic>
          <p:nvPicPr>
            <p:cNvPr id="39" name="Picture 38">
              <a:extLst>
                <a:ext uri="{FF2B5EF4-FFF2-40B4-BE49-F238E27FC236}">
                  <a16:creationId xmlns:a16="http://schemas.microsoft.com/office/drawing/2014/main" id="{B18FDB75-F790-41B6-BCB8-A0D88C55EA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40" name="TextBox 39">
              <a:extLst>
                <a:ext uri="{FF2B5EF4-FFF2-40B4-BE49-F238E27FC236}">
                  <a16:creationId xmlns:a16="http://schemas.microsoft.com/office/drawing/2014/main" id="{392E02B4-42AD-4A75-A715-FA99CF44E153}"/>
                </a:ext>
              </a:extLst>
            </p:cNvPr>
            <p:cNvSpPr txBox="1"/>
            <p:nvPr/>
          </p:nvSpPr>
          <p:spPr>
            <a:xfrm>
              <a:off x="1102953" y="4291901"/>
              <a:ext cx="1176905" cy="478586"/>
            </a:xfrm>
            <a:prstGeom prst="rect">
              <a:avLst/>
            </a:prstGeom>
            <a:noFill/>
          </p:spPr>
          <p:txBody>
            <a:bodyPr wrap="square" rtlCol="0">
              <a:spAutoFit/>
            </a:bodyPr>
            <a:lstStyle/>
            <a:p>
              <a:pPr lvl="0" algn="ctr" defTabSz="1371600"/>
              <a:r>
                <a:rPr lang="pt-BR" sz="3200" b="1">
                  <a:solidFill>
                    <a:srgbClr val="FFFF00"/>
                  </a:solidFill>
                  <a:latin typeface="Arial" panose="020B0604020202020204" pitchFamily="34" charset="0"/>
                  <a:cs typeface="Arial" panose="020B0604020202020204" pitchFamily="34" charset="0"/>
                </a:rPr>
                <a:t>D. Cả A, B, C đều sai</a:t>
              </a:r>
              <a:endParaRPr kumimoji="0" lang="en-US" sz="32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endParaRPr>
            </a:p>
          </p:txBody>
        </p:sp>
      </p:grpSp>
      <p:grpSp>
        <p:nvGrpSpPr>
          <p:cNvPr id="24" name="Group 23">
            <a:extLst>
              <a:ext uri="{FF2B5EF4-FFF2-40B4-BE49-F238E27FC236}">
                <a16:creationId xmlns:a16="http://schemas.microsoft.com/office/drawing/2014/main" id="{7A6453CF-BD46-4F20-8197-80821EAB8B2E}"/>
              </a:ext>
            </a:extLst>
          </p:cNvPr>
          <p:cNvGrpSpPr/>
          <p:nvPr/>
        </p:nvGrpSpPr>
        <p:grpSpPr>
          <a:xfrm>
            <a:off x="2895601" y="995976"/>
            <a:ext cx="13714628" cy="3026229"/>
            <a:chOff x="1930400" y="663984"/>
            <a:chExt cx="9143085" cy="2017486"/>
          </a:xfrm>
        </p:grpSpPr>
        <p:sp>
          <p:nvSpPr>
            <p:cNvPr id="25" name="Rectangle 24">
              <a:extLst>
                <a:ext uri="{FF2B5EF4-FFF2-40B4-BE49-F238E27FC236}">
                  <a16:creationId xmlns:a16="http://schemas.microsoft.com/office/drawing/2014/main" id="{00597D2C-F7CC-4796-9272-EDE175F24214}"/>
                </a:ext>
              </a:extLst>
            </p:cNvPr>
            <p:cNvSpPr/>
            <p:nvPr/>
          </p:nvSpPr>
          <p:spPr>
            <a:xfrm>
              <a:off x="1930400" y="663984"/>
              <a:ext cx="9143085" cy="2017486"/>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BD53F101-3E09-48A7-9C1A-D241DC18E2BC}"/>
                </a:ext>
              </a:extLst>
            </p:cNvPr>
            <p:cNvSpPr/>
            <p:nvPr/>
          </p:nvSpPr>
          <p:spPr>
            <a:xfrm>
              <a:off x="2089599" y="794613"/>
              <a:ext cx="8824686" cy="1756228"/>
            </a:xfrm>
            <a:prstGeom prst="rect">
              <a:avLst/>
            </a:prstGeom>
            <a:solidFill>
              <a:srgbClr val="FF0000">
                <a:alpha val="50000"/>
              </a:srgbClr>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371600">
                <a:lnSpc>
                  <a:spcPct val="150000"/>
                </a:lnSpc>
              </a:pPr>
              <a:r>
                <a:rPr lang="vi-VN" sz="4100" b="1">
                  <a:solidFill>
                    <a:srgbClr val="FFFF00"/>
                  </a:solidFill>
                  <a:cs typeface="Arial" panose="020B0604020202020204" pitchFamily="34" charset="0"/>
                </a:rPr>
                <a:t>Câu 3. Cho tam giác ABC cân tại A. Gọi D, E theo thứ tự thuộc các cạnh bên AB, AC sao cho AD = AE. Tứ giác BDEC là hình gì?</a:t>
              </a:r>
              <a:endParaRPr kumimoji="0" lang="en-US" sz="4100" b="1" i="0"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endParaRPr>
            </a:p>
          </p:txBody>
        </p:sp>
      </p:grpSp>
      <p:pic>
        <p:nvPicPr>
          <p:cNvPr id="27" name="Picture 26">
            <a:hlinkClick r:id="rId5" action="ppaction://hlinksldjump"/>
            <a:extLst>
              <a:ext uri="{FF2B5EF4-FFF2-40B4-BE49-F238E27FC236}">
                <a16:creationId xmlns:a16="http://schemas.microsoft.com/office/drawing/2014/main" id="{B7655024-E3C4-4376-952D-D704763C38E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9006" y="439948"/>
            <a:ext cx="2895493" cy="2895493"/>
          </a:xfrm>
          <a:prstGeom prst="rect">
            <a:avLst/>
          </a:prstGeom>
        </p:spPr>
      </p:pic>
    </p:spTree>
    <p:extLst>
      <p:ext uri="{BB962C8B-B14F-4D97-AF65-F5344CB8AC3E}">
        <p14:creationId xmlns:p14="http://schemas.microsoft.com/office/powerpoint/2010/main" val="4113719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fltVal val="0"/>
                                          </p:val>
                                        </p:tav>
                                        <p:tav tm="100000">
                                          <p:val>
                                            <p:strVal val="#ppt_w"/>
                                          </p:val>
                                        </p:tav>
                                      </p:tavLst>
                                    </p:anim>
                                    <p:anim calcmode="lin" valueType="num">
                                      <p:cBhvr>
                                        <p:cTn id="8" dur="1000" fill="hold"/>
                                        <p:tgtEl>
                                          <p:spTgt spid="27"/>
                                        </p:tgtEl>
                                        <p:attrNameLst>
                                          <p:attrName>ppt_h</p:attrName>
                                        </p:attrNameLst>
                                      </p:cBhvr>
                                      <p:tavLst>
                                        <p:tav tm="0">
                                          <p:val>
                                            <p:fltVal val="0"/>
                                          </p:val>
                                        </p:tav>
                                        <p:tav tm="100000">
                                          <p:val>
                                            <p:strVal val="#ppt_h"/>
                                          </p:val>
                                        </p:tav>
                                      </p:tavLst>
                                    </p:anim>
                                    <p:anim calcmode="lin" valueType="num">
                                      <p:cBhvr>
                                        <p:cTn id="9" dur="1000" fill="hold"/>
                                        <p:tgtEl>
                                          <p:spTgt spid="2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7"/>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0-#ppt_w/2"/>
                                          </p:val>
                                        </p:tav>
                                        <p:tav tm="100000">
                                          <p:val>
                                            <p:strVal val="#ppt_x"/>
                                          </p:val>
                                        </p:tav>
                                      </p:tavLst>
                                    </p:anim>
                                    <p:anim calcmode="lin" valueType="num">
                                      <p:cBhvr additive="base">
                                        <p:cTn id="15" dur="500" fill="hold"/>
                                        <p:tgtEl>
                                          <p:spTgt spid="24"/>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ppt_x"/>
                                          </p:val>
                                        </p:tav>
                                        <p:tav tm="100000">
                                          <p:val>
                                            <p:strVal val="#ppt_x"/>
                                          </p:val>
                                        </p:tav>
                                      </p:tavLst>
                                    </p:anim>
                                    <p:anim calcmode="lin" valueType="num">
                                      <p:cBhvr additive="base">
                                        <p:cTn id="20" dur="500" fill="hold"/>
                                        <p:tgtEl>
                                          <p:spTgt spid="35"/>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2" presetClass="entr" presetSubtype="4" fill="hold" nodeType="afterEffect">
                                  <p:stCondLst>
                                    <p:cond delay="0"/>
                                  </p:stCondLst>
                                  <p:childTnLst>
                                    <p:set>
                                      <p:cBhvr>
                                        <p:cTn id="23" dur="1" fill="hold">
                                          <p:stCondLst>
                                            <p:cond delay="0"/>
                                          </p:stCondLst>
                                        </p:cTn>
                                        <p:tgtEl>
                                          <p:spTgt spid="31"/>
                                        </p:tgtEl>
                                        <p:attrNameLst>
                                          <p:attrName>style.visibility</p:attrName>
                                        </p:attrNameLst>
                                      </p:cBhvr>
                                      <p:to>
                                        <p:strVal val="visible"/>
                                      </p:to>
                                    </p:set>
                                    <p:anim calcmode="lin" valueType="num">
                                      <p:cBhvr additive="base">
                                        <p:cTn id="24" dur="500" fill="hold"/>
                                        <p:tgtEl>
                                          <p:spTgt spid="31"/>
                                        </p:tgtEl>
                                        <p:attrNameLst>
                                          <p:attrName>ppt_x</p:attrName>
                                        </p:attrNameLst>
                                      </p:cBhvr>
                                      <p:tavLst>
                                        <p:tav tm="0">
                                          <p:val>
                                            <p:strVal val="#ppt_x"/>
                                          </p:val>
                                        </p:tav>
                                        <p:tav tm="100000">
                                          <p:val>
                                            <p:strVal val="#ppt_x"/>
                                          </p:val>
                                        </p:tav>
                                      </p:tavLst>
                                    </p:anim>
                                    <p:anim calcmode="lin" valueType="num">
                                      <p:cBhvr additive="base">
                                        <p:cTn id="25" dur="500" fill="hold"/>
                                        <p:tgtEl>
                                          <p:spTgt spid="31"/>
                                        </p:tgtEl>
                                        <p:attrNameLst>
                                          <p:attrName>ppt_y</p:attrName>
                                        </p:attrNameLst>
                                      </p:cBhvr>
                                      <p:tavLst>
                                        <p:tav tm="0">
                                          <p:val>
                                            <p:strVal val="1+#ppt_h/2"/>
                                          </p:val>
                                        </p:tav>
                                        <p:tav tm="100000">
                                          <p:val>
                                            <p:strVal val="#ppt_y"/>
                                          </p:val>
                                        </p:tav>
                                      </p:tavLst>
                                    </p:anim>
                                  </p:childTnLst>
                                </p:cTn>
                              </p:par>
                            </p:childTnLst>
                          </p:cTn>
                        </p:par>
                        <p:par>
                          <p:cTn id="26" fill="hold">
                            <p:stCondLst>
                              <p:cond delay="2500"/>
                            </p:stCondLst>
                            <p:childTnLst>
                              <p:par>
                                <p:cTn id="27" presetID="2" presetClass="entr" presetSubtype="4"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ppt_x"/>
                                          </p:val>
                                        </p:tav>
                                        <p:tav tm="100000">
                                          <p:val>
                                            <p:strVal val="#ppt_x"/>
                                          </p:val>
                                        </p:tav>
                                      </p:tavLst>
                                    </p:anim>
                                    <p:anim calcmode="lin" valueType="num">
                                      <p:cBhvr additive="base">
                                        <p:cTn id="30" dur="500" fill="hold"/>
                                        <p:tgtEl>
                                          <p:spTgt spid="18"/>
                                        </p:tgtEl>
                                        <p:attrNameLst>
                                          <p:attrName>ppt_y</p:attrName>
                                        </p:attrNameLst>
                                      </p:cBhvr>
                                      <p:tavLst>
                                        <p:tav tm="0">
                                          <p:val>
                                            <p:strVal val="1+#ppt_h/2"/>
                                          </p:val>
                                        </p:tav>
                                        <p:tav tm="100000">
                                          <p:val>
                                            <p:strVal val="#ppt_y"/>
                                          </p:val>
                                        </p:tav>
                                      </p:tavLst>
                                    </p:anim>
                                  </p:childTnLst>
                                </p:cTn>
                              </p:par>
                            </p:childTnLst>
                          </p:cTn>
                        </p:par>
                        <p:par>
                          <p:cTn id="31" fill="hold">
                            <p:stCondLst>
                              <p:cond delay="3000"/>
                            </p:stCondLst>
                            <p:childTnLst>
                              <p:par>
                                <p:cTn id="32" presetID="2" presetClass="entr" presetSubtype="4" fill="hold" nodeType="afterEffect">
                                  <p:stCondLst>
                                    <p:cond delay="0"/>
                                  </p:stCondLst>
                                  <p:childTnLst>
                                    <p:set>
                                      <p:cBhvr>
                                        <p:cTn id="33" dur="1" fill="hold">
                                          <p:stCondLst>
                                            <p:cond delay="0"/>
                                          </p:stCondLst>
                                        </p:cTn>
                                        <p:tgtEl>
                                          <p:spTgt spid="38"/>
                                        </p:tgtEl>
                                        <p:attrNameLst>
                                          <p:attrName>style.visibility</p:attrName>
                                        </p:attrNameLst>
                                      </p:cBhvr>
                                      <p:to>
                                        <p:strVal val="visible"/>
                                      </p:to>
                                    </p:set>
                                    <p:anim calcmode="lin" valueType="num">
                                      <p:cBhvr additive="base">
                                        <p:cTn id="34" dur="500" fill="hold"/>
                                        <p:tgtEl>
                                          <p:spTgt spid="38"/>
                                        </p:tgtEl>
                                        <p:attrNameLst>
                                          <p:attrName>ppt_x</p:attrName>
                                        </p:attrNameLst>
                                      </p:cBhvr>
                                      <p:tavLst>
                                        <p:tav tm="0">
                                          <p:val>
                                            <p:strVal val="#ppt_x"/>
                                          </p:val>
                                        </p:tav>
                                        <p:tav tm="100000">
                                          <p:val>
                                            <p:strVal val="#ppt_x"/>
                                          </p:val>
                                        </p:tav>
                                      </p:tavLst>
                                    </p:anim>
                                    <p:anim calcmode="lin" valueType="num">
                                      <p:cBhvr additive="base">
                                        <p:cTn id="35"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31"/>
                    </p:tgtEl>
                  </p:cond>
                </p:stCondLst>
                <p:endSync evt="end" delay="0">
                  <p:rtn val="all"/>
                </p:endSync>
                <p:childTnLst>
                  <p:par>
                    <p:cTn id="37" fill="hold">
                      <p:stCondLst>
                        <p:cond delay="0"/>
                      </p:stCondLst>
                      <p:childTnLst>
                        <p:par>
                          <p:cTn id="38" fill="hold">
                            <p:stCondLst>
                              <p:cond delay="0"/>
                            </p:stCondLst>
                            <p:childTnLst>
                              <p:par>
                                <p:cTn id="39" presetID="2" presetClass="exit" presetSubtype="1" fill="hold" nodeType="clickEffect">
                                  <p:stCondLst>
                                    <p:cond delay="0"/>
                                  </p:stCondLst>
                                  <p:childTnLst>
                                    <p:anim calcmode="lin" valueType="num">
                                      <p:cBhvr additive="base">
                                        <p:cTn id="40" dur="500"/>
                                        <p:tgtEl>
                                          <p:spTgt spid="31"/>
                                        </p:tgtEl>
                                        <p:attrNameLst>
                                          <p:attrName>ppt_x</p:attrName>
                                        </p:attrNameLst>
                                      </p:cBhvr>
                                      <p:tavLst>
                                        <p:tav tm="0">
                                          <p:val>
                                            <p:strVal val="ppt_x"/>
                                          </p:val>
                                        </p:tav>
                                        <p:tav tm="100000">
                                          <p:val>
                                            <p:strVal val="ppt_x"/>
                                          </p:val>
                                        </p:tav>
                                      </p:tavLst>
                                    </p:anim>
                                    <p:anim calcmode="lin" valueType="num">
                                      <p:cBhvr additive="base">
                                        <p:cTn id="41" dur="500"/>
                                        <p:tgtEl>
                                          <p:spTgt spid="31"/>
                                        </p:tgtEl>
                                        <p:attrNameLst>
                                          <p:attrName>ppt_y</p:attrName>
                                        </p:attrNameLst>
                                      </p:cBhvr>
                                      <p:tavLst>
                                        <p:tav tm="0">
                                          <p:val>
                                            <p:strVal val="ppt_y"/>
                                          </p:val>
                                        </p:tav>
                                        <p:tav tm="100000">
                                          <p:val>
                                            <p:strVal val="0-ppt_h/2"/>
                                          </p:val>
                                        </p:tav>
                                      </p:tavLst>
                                    </p:anim>
                                    <p:set>
                                      <p:cBhvr>
                                        <p:cTn id="42"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43" restart="whenNotActive" fill="hold" evtFilter="cancelBubble" nodeType="interactiveSeq">
                <p:stCondLst>
                  <p:cond evt="onClick" delay="0">
                    <p:tgtEl>
                      <p:spTgt spid="35"/>
                    </p:tgtEl>
                  </p:cond>
                </p:stCondLst>
                <p:endSync evt="end" delay="0">
                  <p:rtn val="all"/>
                </p:endSync>
                <p:childTnLst>
                  <p:par>
                    <p:cTn id="44" fill="hold">
                      <p:stCondLst>
                        <p:cond delay="0"/>
                      </p:stCondLst>
                      <p:childTnLst>
                        <p:par>
                          <p:cTn id="45" fill="hold">
                            <p:stCondLst>
                              <p:cond delay="0"/>
                            </p:stCondLst>
                            <p:childTnLst>
                              <p:par>
                                <p:cTn id="46" presetID="2" presetClass="exit" presetSubtype="1" fill="hold" nodeType="clickEffect">
                                  <p:stCondLst>
                                    <p:cond delay="0"/>
                                  </p:stCondLst>
                                  <p:childTnLst>
                                    <p:anim calcmode="lin" valueType="num">
                                      <p:cBhvr additive="base">
                                        <p:cTn id="47" dur="500"/>
                                        <p:tgtEl>
                                          <p:spTgt spid="35"/>
                                        </p:tgtEl>
                                        <p:attrNameLst>
                                          <p:attrName>ppt_x</p:attrName>
                                        </p:attrNameLst>
                                      </p:cBhvr>
                                      <p:tavLst>
                                        <p:tav tm="0">
                                          <p:val>
                                            <p:strVal val="ppt_x"/>
                                          </p:val>
                                        </p:tav>
                                        <p:tav tm="100000">
                                          <p:val>
                                            <p:strVal val="ppt_x"/>
                                          </p:val>
                                        </p:tav>
                                      </p:tavLst>
                                    </p:anim>
                                    <p:anim calcmode="lin" valueType="num">
                                      <p:cBhvr additive="base">
                                        <p:cTn id="48" dur="500"/>
                                        <p:tgtEl>
                                          <p:spTgt spid="35"/>
                                        </p:tgtEl>
                                        <p:attrNameLst>
                                          <p:attrName>ppt_y</p:attrName>
                                        </p:attrNameLst>
                                      </p:cBhvr>
                                      <p:tavLst>
                                        <p:tav tm="0">
                                          <p:val>
                                            <p:strVal val="ppt_y"/>
                                          </p:val>
                                        </p:tav>
                                        <p:tav tm="100000">
                                          <p:val>
                                            <p:strVal val="0-ppt_h/2"/>
                                          </p:val>
                                        </p:tav>
                                      </p:tavLst>
                                    </p:anim>
                                    <p:set>
                                      <p:cBhvr>
                                        <p:cTn id="49"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50" restart="whenNotActive" fill="hold" evtFilter="cancelBubble" nodeType="interactiveSeq">
                <p:stCondLst>
                  <p:cond evt="onClick" delay="0">
                    <p:tgtEl>
                      <p:spTgt spid="38"/>
                    </p:tgtEl>
                  </p:cond>
                </p:stCondLst>
                <p:endSync evt="end" delay="0">
                  <p:rtn val="all"/>
                </p:endSync>
                <p:childTnLst>
                  <p:par>
                    <p:cTn id="51" fill="hold">
                      <p:stCondLst>
                        <p:cond delay="0"/>
                      </p:stCondLst>
                      <p:childTnLst>
                        <p:par>
                          <p:cTn id="52" fill="hold">
                            <p:stCondLst>
                              <p:cond delay="0"/>
                            </p:stCondLst>
                            <p:childTnLst>
                              <p:par>
                                <p:cTn id="53" presetID="2" presetClass="exit" presetSubtype="1" fill="hold" nodeType="clickEffect">
                                  <p:stCondLst>
                                    <p:cond delay="0"/>
                                  </p:stCondLst>
                                  <p:childTnLst>
                                    <p:anim calcmode="lin" valueType="num">
                                      <p:cBhvr additive="base">
                                        <p:cTn id="54" dur="500"/>
                                        <p:tgtEl>
                                          <p:spTgt spid="38"/>
                                        </p:tgtEl>
                                        <p:attrNameLst>
                                          <p:attrName>ppt_x</p:attrName>
                                        </p:attrNameLst>
                                      </p:cBhvr>
                                      <p:tavLst>
                                        <p:tav tm="0">
                                          <p:val>
                                            <p:strVal val="ppt_x"/>
                                          </p:val>
                                        </p:tav>
                                        <p:tav tm="100000">
                                          <p:val>
                                            <p:strVal val="ppt_x"/>
                                          </p:val>
                                        </p:tav>
                                      </p:tavLst>
                                    </p:anim>
                                    <p:anim calcmode="lin" valueType="num">
                                      <p:cBhvr additive="base">
                                        <p:cTn id="55" dur="500"/>
                                        <p:tgtEl>
                                          <p:spTgt spid="38"/>
                                        </p:tgtEl>
                                        <p:attrNameLst>
                                          <p:attrName>ppt_y</p:attrName>
                                        </p:attrNameLst>
                                      </p:cBhvr>
                                      <p:tavLst>
                                        <p:tav tm="0">
                                          <p:val>
                                            <p:strVal val="ppt_y"/>
                                          </p:val>
                                        </p:tav>
                                        <p:tav tm="100000">
                                          <p:val>
                                            <p:strVal val="0-ppt_h/2"/>
                                          </p:val>
                                        </p:tav>
                                      </p:tavLst>
                                    </p:anim>
                                    <p:set>
                                      <p:cBhvr>
                                        <p:cTn id="56"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57" restart="whenNotActive" fill="hold" evtFilter="cancelBubble" nodeType="interactiveSeq">
                <p:stCondLst>
                  <p:cond evt="onClick" delay="0">
                    <p:tgtEl>
                      <p:spTgt spid="18"/>
                    </p:tgtEl>
                  </p:cond>
                </p:stCondLst>
                <p:endSync evt="end" delay="0">
                  <p:rtn val="all"/>
                </p:endSync>
                <p:childTnLst>
                  <p:par>
                    <p:cTn id="58" fill="hold">
                      <p:stCondLst>
                        <p:cond delay="0"/>
                      </p:stCondLst>
                      <p:childTnLst>
                        <p:par>
                          <p:cTn id="59" fill="hold">
                            <p:stCondLst>
                              <p:cond delay="0"/>
                            </p:stCondLst>
                            <p:childTnLst>
                              <p:par>
                                <p:cTn id="60" presetID="32" presetClass="emph" presetSubtype="0" repeatCount="indefinite" fill="hold" nodeType="clickEffect">
                                  <p:stCondLst>
                                    <p:cond delay="0"/>
                                  </p:stCondLst>
                                  <p:childTnLst>
                                    <p:animRot by="120000">
                                      <p:cBhvr>
                                        <p:cTn id="61" dur="100" fill="hold">
                                          <p:stCondLst>
                                            <p:cond delay="0"/>
                                          </p:stCondLst>
                                        </p:cTn>
                                        <p:tgtEl>
                                          <p:spTgt spid="18"/>
                                        </p:tgtEl>
                                        <p:attrNameLst>
                                          <p:attrName>r</p:attrName>
                                        </p:attrNameLst>
                                      </p:cBhvr>
                                    </p:animRot>
                                    <p:animRot by="-240000">
                                      <p:cBhvr>
                                        <p:cTn id="62" dur="200" fill="hold">
                                          <p:stCondLst>
                                            <p:cond delay="200"/>
                                          </p:stCondLst>
                                        </p:cTn>
                                        <p:tgtEl>
                                          <p:spTgt spid="18"/>
                                        </p:tgtEl>
                                        <p:attrNameLst>
                                          <p:attrName>r</p:attrName>
                                        </p:attrNameLst>
                                      </p:cBhvr>
                                    </p:animRot>
                                    <p:animRot by="240000">
                                      <p:cBhvr>
                                        <p:cTn id="63" dur="200" fill="hold">
                                          <p:stCondLst>
                                            <p:cond delay="400"/>
                                          </p:stCondLst>
                                        </p:cTn>
                                        <p:tgtEl>
                                          <p:spTgt spid="18"/>
                                        </p:tgtEl>
                                        <p:attrNameLst>
                                          <p:attrName>r</p:attrName>
                                        </p:attrNameLst>
                                      </p:cBhvr>
                                    </p:animRot>
                                    <p:animRot by="-240000">
                                      <p:cBhvr>
                                        <p:cTn id="64" dur="200" fill="hold">
                                          <p:stCondLst>
                                            <p:cond delay="600"/>
                                          </p:stCondLst>
                                        </p:cTn>
                                        <p:tgtEl>
                                          <p:spTgt spid="18"/>
                                        </p:tgtEl>
                                        <p:attrNameLst>
                                          <p:attrName>r</p:attrName>
                                        </p:attrNameLst>
                                      </p:cBhvr>
                                    </p:animRot>
                                    <p:animRot by="120000">
                                      <p:cBhvr>
                                        <p:cTn id="65" dur="200" fill="hold">
                                          <p:stCondLst>
                                            <p:cond delay="800"/>
                                          </p:stCondLst>
                                        </p:cTn>
                                        <p:tgtEl>
                                          <p:spTgt spid="18"/>
                                        </p:tgtEl>
                                        <p:attrNameLst>
                                          <p:attrName>r</p:attrName>
                                        </p:attrNameLst>
                                      </p:cBhvr>
                                    </p:animRot>
                                  </p:childTnLst>
                                </p:cTn>
                              </p:par>
                              <p:par>
                                <p:cTn id="66" presetID="6" presetClass="emph" presetSubtype="0" fill="hold" nodeType="withEffect">
                                  <p:stCondLst>
                                    <p:cond delay="0"/>
                                  </p:stCondLst>
                                  <p:childTnLst>
                                    <p:animScale>
                                      <p:cBhvr>
                                        <p:cTn id="67" dur="2000" fill="hold"/>
                                        <p:tgtEl>
                                          <p:spTgt spid="18"/>
                                        </p:tgtEl>
                                      </p:cBhvr>
                                      <p:by x="150000" y="150000"/>
                                    </p:animScale>
                                  </p:childTnLst>
                                </p:cTn>
                              </p:par>
                            </p:childTnLst>
                          </p:cTn>
                        </p:par>
                      </p:childTnLst>
                    </p:cTn>
                  </p:par>
                </p:childTnLst>
              </p:cTn>
              <p:nextCondLst>
                <p:cond evt="onClick" delay="0">
                  <p:tgtEl>
                    <p:spTgt spid="18"/>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l="-2000" r="-2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E6F43A-EFE3-4E82-B0CD-B8FD1D1699F9}"/>
              </a:ext>
            </a:extLst>
          </p:cNvPr>
          <p:cNvSpPr/>
          <p:nvPr/>
        </p:nvSpPr>
        <p:spPr>
          <a:xfrm>
            <a:off x="634055" y="479975"/>
            <a:ext cx="17019891" cy="9327051"/>
          </a:xfrm>
          <a:prstGeom prst="rect">
            <a:avLst/>
          </a:prstGeom>
          <a:solidFill>
            <a:schemeClr val="bg1">
              <a:alpha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4BA3731C-3803-46C7-AE5D-EB872650DAB9}"/>
              </a:ext>
            </a:extLst>
          </p:cNvPr>
          <p:cNvGrpSpPr/>
          <p:nvPr/>
        </p:nvGrpSpPr>
        <p:grpSpPr>
          <a:xfrm>
            <a:off x="13428212" y="4888948"/>
            <a:ext cx="4199527" cy="4541026"/>
            <a:chOff x="700467" y="3429000"/>
            <a:chExt cx="1995316" cy="2017486"/>
          </a:xfrm>
        </p:grpSpPr>
        <p:pic>
          <p:nvPicPr>
            <p:cNvPr id="19" name="Picture 18">
              <a:extLst>
                <a:ext uri="{FF2B5EF4-FFF2-40B4-BE49-F238E27FC236}">
                  <a16:creationId xmlns:a16="http://schemas.microsoft.com/office/drawing/2014/main" id="{6CBD55FA-19BB-4768-94AD-25C3E541B8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mc:AlternateContent xmlns:mc="http://schemas.openxmlformats.org/markup-compatibility/2006">
          <mc:Choice xmlns:a14="http://schemas.microsoft.com/office/drawing/2010/main" Requires="a14">
            <p:sp>
              <p:nvSpPr>
                <p:cNvPr id="20" name="TextBox 19">
                  <a:extLst>
                    <a:ext uri="{FF2B5EF4-FFF2-40B4-BE49-F238E27FC236}">
                      <a16:creationId xmlns:a16="http://schemas.microsoft.com/office/drawing/2014/main" id="{64A237FD-083F-4210-9D5F-09A7A775E8D5}"/>
                    </a:ext>
                  </a:extLst>
                </p:cNvPr>
                <p:cNvSpPr txBox="1"/>
                <p:nvPr/>
              </p:nvSpPr>
              <p:spPr>
                <a:xfrm>
                  <a:off x="1172988" y="4449710"/>
                  <a:ext cx="1038115" cy="259804"/>
                </a:xfrm>
                <a:prstGeom prst="rect">
                  <a:avLst/>
                </a:prstGeom>
                <a:noFill/>
              </p:spPr>
              <p:txBody>
                <a:bodyPr wrap="square" rtlCol="0">
                  <a:spAutoFit/>
                </a:bodyPr>
                <a:lstStyle/>
                <a:p>
                  <a:pPr lvl="0" algn="ctr" defTabSz="1371600">
                    <a:defRPr/>
                  </a:pPr>
                  <a:r>
                    <a:rPr kumimoji="0" lang="en-US" sz="3200" b="1" i="0" u="none" strike="noStrike" kern="1200" cap="none" spc="0" normalizeH="0" baseline="0" noProof="0" smtClean="0">
                      <a:ln>
                        <a:noFill/>
                      </a:ln>
                      <a:solidFill>
                        <a:srgbClr val="FFFF00"/>
                      </a:solidFill>
                      <a:effectLst/>
                      <a:uLnTx/>
                      <a:uFillTx/>
                      <a:latin typeface="Arial" panose="020B0604020202020204" pitchFamily="34" charset="0"/>
                      <a:ea typeface="+mn-ea"/>
                      <a:cs typeface="Arial" panose="020B0604020202020204" pitchFamily="34" charset="0"/>
                    </a:rPr>
                    <a:t>D. </a:t>
                  </a:r>
                  <a14:m>
                    <m:oMath xmlns:m="http://schemas.openxmlformats.org/officeDocument/2006/math">
                      <m:r>
                        <a:rPr lang="en-US" sz="3200" b="1" i="1" smtClean="0">
                          <a:solidFill>
                            <a:srgbClr val="FFFF00"/>
                          </a:solidFill>
                          <a:latin typeface="Cambria Math" panose="02040503050406030204" pitchFamily="18" charset="0"/>
                          <a:cs typeface="Arial" panose="020B0604020202020204" pitchFamily="34" charset="0"/>
                        </a:rPr>
                        <m:t>𝟓</m:t>
                      </m:r>
                      <m:r>
                        <a:rPr lang="en-US" sz="3200" b="1" i="1">
                          <a:solidFill>
                            <a:srgbClr val="FFFF00"/>
                          </a:solidFill>
                          <a:latin typeface="Cambria Math" panose="02040503050406030204" pitchFamily="18" charset="0"/>
                          <a:cs typeface="Arial" panose="020B0604020202020204" pitchFamily="34" charset="0"/>
                        </a:rPr>
                        <m:t>𝟎</m:t>
                      </m:r>
                      <m:r>
                        <a:rPr lang="en-US" sz="3200" b="1" i="1">
                          <a:solidFill>
                            <a:srgbClr val="FFFF00"/>
                          </a:solidFill>
                          <a:latin typeface="Cambria Math" panose="02040503050406030204" pitchFamily="18" charset="0"/>
                          <a:ea typeface="Cambria Math" panose="02040503050406030204" pitchFamily="18" charset="0"/>
                          <a:cs typeface="Arial" panose="020B0604020202020204" pitchFamily="34" charset="0"/>
                        </a:rPr>
                        <m:t>°</m:t>
                      </m:r>
                    </m:oMath>
                  </a14:m>
                  <a:endParaRPr lang="en-US" sz="3200" b="1">
                    <a:solidFill>
                      <a:srgbClr val="FFFF00"/>
                    </a:solidFill>
                    <a:latin typeface="Arial" panose="020B0604020202020204" pitchFamily="34" charset="0"/>
                    <a:cs typeface="Arial" panose="020B0604020202020204" pitchFamily="34" charset="0"/>
                  </a:endParaRPr>
                </a:p>
              </p:txBody>
            </p:sp>
          </mc:Choice>
          <mc:Fallback>
            <p:sp>
              <p:nvSpPr>
                <p:cNvPr id="20" name="TextBox 19">
                  <a:extLst>
                    <a:ext uri="{FF2B5EF4-FFF2-40B4-BE49-F238E27FC236}">
                      <a16:creationId xmlns:a16="http://schemas.microsoft.com/office/drawing/2014/main" id="{64A237FD-083F-4210-9D5F-09A7A775E8D5}"/>
                    </a:ext>
                  </a:extLst>
                </p:cNvPr>
                <p:cNvSpPr txBox="1">
                  <a:spLocks noRot="1" noChangeAspect="1" noMove="1" noResize="1" noEditPoints="1" noAdjustHandles="1" noChangeArrowheads="1" noChangeShapeType="1" noTextEdit="1"/>
                </p:cNvSpPr>
                <p:nvPr/>
              </p:nvSpPr>
              <p:spPr>
                <a:xfrm>
                  <a:off x="1172988" y="4449710"/>
                  <a:ext cx="1038115" cy="259804"/>
                </a:xfrm>
                <a:prstGeom prst="rect">
                  <a:avLst/>
                </a:prstGeom>
                <a:blipFill>
                  <a:blip r:embed="rId5"/>
                  <a:stretch>
                    <a:fillRect t="-13542" b="-33333"/>
                  </a:stretch>
                </a:blipFill>
              </p:spPr>
              <p:txBody>
                <a:bodyPr/>
                <a:lstStyle/>
                <a:p>
                  <a:r>
                    <a:rPr lang="en-US">
                      <a:noFill/>
                    </a:rPr>
                    <a:t> </a:t>
                  </a:r>
                </a:p>
              </p:txBody>
            </p:sp>
          </mc:Fallback>
        </mc:AlternateContent>
      </p:grpSp>
      <p:grpSp>
        <p:nvGrpSpPr>
          <p:cNvPr id="31" name="Group 30">
            <a:extLst>
              <a:ext uri="{FF2B5EF4-FFF2-40B4-BE49-F238E27FC236}">
                <a16:creationId xmlns:a16="http://schemas.microsoft.com/office/drawing/2014/main" id="{7DD0AE33-1DA1-4E0C-B2D0-351CF457D8A1}"/>
              </a:ext>
            </a:extLst>
          </p:cNvPr>
          <p:cNvGrpSpPr/>
          <p:nvPr/>
        </p:nvGrpSpPr>
        <p:grpSpPr>
          <a:xfrm>
            <a:off x="4953000" y="4915884"/>
            <a:ext cx="4199527" cy="4541026"/>
            <a:chOff x="700467" y="3429000"/>
            <a:chExt cx="1995316" cy="2017486"/>
          </a:xfrm>
        </p:grpSpPr>
        <p:pic>
          <p:nvPicPr>
            <p:cNvPr id="28" name="Picture 27">
              <a:extLst>
                <a:ext uri="{FF2B5EF4-FFF2-40B4-BE49-F238E27FC236}">
                  <a16:creationId xmlns:a16="http://schemas.microsoft.com/office/drawing/2014/main" id="{A5A6F241-EFDC-45BC-B15F-D96462A2A5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mc:AlternateContent xmlns:mc="http://schemas.openxmlformats.org/markup-compatibility/2006">
          <mc:Choice xmlns:a14="http://schemas.microsoft.com/office/drawing/2010/main" Requires="a14">
            <p:sp>
              <p:nvSpPr>
                <p:cNvPr id="30" name="TextBox 29">
                  <a:extLst>
                    <a:ext uri="{FF2B5EF4-FFF2-40B4-BE49-F238E27FC236}">
                      <a16:creationId xmlns:a16="http://schemas.microsoft.com/office/drawing/2014/main" id="{E310D3BB-53C7-4199-89B6-3B8E57183A4D}"/>
                    </a:ext>
                  </a:extLst>
                </p:cNvPr>
                <p:cNvSpPr txBox="1"/>
                <p:nvPr/>
              </p:nvSpPr>
              <p:spPr>
                <a:xfrm>
                  <a:off x="1108022" y="4438681"/>
                  <a:ext cx="1120238" cy="259804"/>
                </a:xfrm>
                <a:prstGeom prst="rect">
                  <a:avLst/>
                </a:prstGeom>
                <a:noFill/>
              </p:spPr>
              <p:txBody>
                <a:bodyPr wrap="square" rtlCol="0">
                  <a:spAutoFit/>
                </a:bodyPr>
                <a:lstStyle/>
                <a:p>
                  <a:pPr lvl="0" algn="ctr" defTabSz="1371600">
                    <a:defRPr/>
                  </a:pPr>
                  <a:r>
                    <a:rPr kumimoji="0" lang="vi-VN" sz="3200" b="1" i="0" u="none" strike="noStrike" kern="1200" cap="none" spc="0" normalizeH="0" baseline="0" noProof="0" smtClean="0">
                      <a:ln>
                        <a:noFill/>
                      </a:ln>
                      <a:solidFill>
                        <a:srgbClr val="FFFF00"/>
                      </a:solidFill>
                      <a:effectLst/>
                      <a:uLnTx/>
                      <a:uFillTx/>
                      <a:latin typeface="Arial" panose="020B0604020202020204" pitchFamily="34" charset="0"/>
                      <a:ea typeface="+mn-ea"/>
                      <a:cs typeface="Arial" panose="020B0604020202020204" pitchFamily="34" charset="0"/>
                    </a:rPr>
                    <a:t>B. </a:t>
                  </a:r>
                  <a14:m>
                    <m:oMath xmlns:m="http://schemas.openxmlformats.org/officeDocument/2006/math">
                      <m:r>
                        <a:rPr lang="en-US" sz="3200" b="1" i="0" smtClean="0">
                          <a:solidFill>
                            <a:srgbClr val="FFFF00"/>
                          </a:solidFill>
                          <a:latin typeface="Cambria Math" panose="02040503050406030204" pitchFamily="18" charset="0"/>
                          <a:cs typeface="Arial" panose="020B0604020202020204" pitchFamily="34" charset="0"/>
                        </a:rPr>
                        <m:t>𝟏𝟎</m:t>
                      </m:r>
                      <m:r>
                        <a:rPr lang="en-US" sz="3200" b="1" i="1">
                          <a:solidFill>
                            <a:srgbClr val="FFFF00"/>
                          </a:solidFill>
                          <a:latin typeface="Cambria Math" panose="02040503050406030204" pitchFamily="18" charset="0"/>
                          <a:cs typeface="Arial" panose="020B0604020202020204" pitchFamily="34" charset="0"/>
                        </a:rPr>
                        <m:t>𝟎</m:t>
                      </m:r>
                      <m:r>
                        <a:rPr lang="en-US" sz="3200" b="1" i="1">
                          <a:solidFill>
                            <a:srgbClr val="FFFF00"/>
                          </a:solidFill>
                          <a:latin typeface="Cambria Math" panose="02040503050406030204" pitchFamily="18" charset="0"/>
                          <a:ea typeface="Cambria Math" panose="02040503050406030204" pitchFamily="18" charset="0"/>
                          <a:cs typeface="Arial" panose="020B0604020202020204" pitchFamily="34" charset="0"/>
                        </a:rPr>
                        <m:t>°</m:t>
                      </m:r>
                    </m:oMath>
                  </a14:m>
                  <a:endParaRPr lang="en-US" sz="3200" b="1">
                    <a:solidFill>
                      <a:srgbClr val="FFFF00"/>
                    </a:solidFill>
                    <a:latin typeface="Arial" panose="020B0604020202020204" pitchFamily="34" charset="0"/>
                    <a:cs typeface="Arial" panose="020B0604020202020204" pitchFamily="34" charset="0"/>
                  </a:endParaRPr>
                </a:p>
              </p:txBody>
            </p:sp>
          </mc:Choice>
          <mc:Fallback>
            <p:sp>
              <p:nvSpPr>
                <p:cNvPr id="30" name="TextBox 29">
                  <a:extLst>
                    <a:ext uri="{FF2B5EF4-FFF2-40B4-BE49-F238E27FC236}">
                      <a16:creationId xmlns:a16="http://schemas.microsoft.com/office/drawing/2014/main" id="{E310D3BB-53C7-4199-89B6-3B8E57183A4D}"/>
                    </a:ext>
                  </a:extLst>
                </p:cNvPr>
                <p:cNvSpPr txBox="1">
                  <a:spLocks noRot="1" noChangeAspect="1" noMove="1" noResize="1" noEditPoints="1" noAdjustHandles="1" noChangeArrowheads="1" noChangeShapeType="1" noTextEdit="1"/>
                </p:cNvSpPr>
                <p:nvPr/>
              </p:nvSpPr>
              <p:spPr>
                <a:xfrm>
                  <a:off x="1108022" y="4438681"/>
                  <a:ext cx="1120238" cy="259804"/>
                </a:xfrm>
                <a:prstGeom prst="rect">
                  <a:avLst/>
                </a:prstGeom>
                <a:blipFill>
                  <a:blip r:embed="rId6"/>
                  <a:stretch>
                    <a:fillRect t="-13542" b="-33333"/>
                  </a:stretch>
                </a:blipFill>
              </p:spPr>
              <p:txBody>
                <a:bodyPr/>
                <a:lstStyle/>
                <a:p>
                  <a:r>
                    <a:rPr lang="en-US">
                      <a:noFill/>
                    </a:rPr>
                    <a:t> </a:t>
                  </a:r>
                </a:p>
              </p:txBody>
            </p:sp>
          </mc:Fallback>
        </mc:AlternateContent>
      </p:grpSp>
      <p:grpSp>
        <p:nvGrpSpPr>
          <p:cNvPr id="35" name="Group 34">
            <a:extLst>
              <a:ext uri="{FF2B5EF4-FFF2-40B4-BE49-F238E27FC236}">
                <a16:creationId xmlns:a16="http://schemas.microsoft.com/office/drawing/2014/main" id="{99424FD8-352E-4A7A-A619-D03BADA2C7ED}"/>
              </a:ext>
            </a:extLst>
          </p:cNvPr>
          <p:cNvGrpSpPr/>
          <p:nvPr/>
        </p:nvGrpSpPr>
        <p:grpSpPr>
          <a:xfrm>
            <a:off x="677315" y="4915016"/>
            <a:ext cx="4199527" cy="4541026"/>
            <a:chOff x="700467" y="3429000"/>
            <a:chExt cx="1995316" cy="2017486"/>
          </a:xfrm>
        </p:grpSpPr>
        <p:pic>
          <p:nvPicPr>
            <p:cNvPr id="36" name="Picture 35">
              <a:extLst>
                <a:ext uri="{FF2B5EF4-FFF2-40B4-BE49-F238E27FC236}">
                  <a16:creationId xmlns:a16="http://schemas.microsoft.com/office/drawing/2014/main" id="{A0199D7E-93F2-43AE-9F8D-C77F24B5C1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mc:AlternateContent xmlns:mc="http://schemas.openxmlformats.org/markup-compatibility/2006">
          <mc:Choice xmlns:a14="http://schemas.microsoft.com/office/drawing/2010/main" Requires="a14">
            <p:sp>
              <p:nvSpPr>
                <p:cNvPr id="37" name="TextBox 36">
                  <a:extLst>
                    <a:ext uri="{FF2B5EF4-FFF2-40B4-BE49-F238E27FC236}">
                      <a16:creationId xmlns:a16="http://schemas.microsoft.com/office/drawing/2014/main" id="{BD1A5D7A-21FC-468A-BEE5-9ABC9DA7EA13}"/>
                    </a:ext>
                  </a:extLst>
                </p:cNvPr>
                <p:cNvSpPr txBox="1"/>
                <p:nvPr/>
              </p:nvSpPr>
              <p:spPr>
                <a:xfrm>
                  <a:off x="1134312" y="4429924"/>
                  <a:ext cx="1047983" cy="259804"/>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srgbClr val="FFFF00"/>
                      </a:solidFill>
                      <a:effectLst/>
                      <a:uLnTx/>
                      <a:uFillTx/>
                      <a:latin typeface="Arial" panose="020B0604020202020204" pitchFamily="34" charset="0"/>
                      <a:ea typeface="+mn-ea"/>
                      <a:cs typeface="Arial" panose="020B0604020202020204" pitchFamily="34" charset="0"/>
                    </a:rPr>
                    <a:t>A. </a:t>
                  </a:r>
                  <a14:m>
                    <m:oMath xmlns:m="http://schemas.openxmlformats.org/officeDocument/2006/math">
                      <m:r>
                        <a:rPr kumimoji="0" lang="en-US" sz="3200" b="1" i="1" u="none" strike="noStrike" kern="1200" cap="none" spc="0" normalizeH="0" baseline="0" noProof="0" smtClean="0">
                          <a:ln>
                            <a:noFill/>
                          </a:ln>
                          <a:solidFill>
                            <a:srgbClr val="FFFF00"/>
                          </a:solidFill>
                          <a:effectLst/>
                          <a:uLnTx/>
                          <a:uFillTx/>
                          <a:latin typeface="Cambria Math" panose="02040503050406030204" pitchFamily="18" charset="0"/>
                          <a:ea typeface="+mn-ea"/>
                          <a:cs typeface="Arial" panose="020B0604020202020204" pitchFamily="34" charset="0"/>
                        </a:rPr>
                        <m:t>𝟕𝟎</m:t>
                      </m:r>
                      <m:r>
                        <a:rPr kumimoji="0" lang="en-US" sz="3200" b="1" i="1" u="none" strike="noStrike" kern="1200" cap="none" spc="0" normalizeH="0" baseline="0" noProof="0" smtClean="0">
                          <a:ln>
                            <a:noFill/>
                          </a:ln>
                          <a:solidFill>
                            <a:srgbClr val="FFFF00"/>
                          </a:solidFill>
                          <a:effectLst/>
                          <a:uLnTx/>
                          <a:uFillTx/>
                          <a:latin typeface="Cambria Math" panose="02040503050406030204" pitchFamily="18" charset="0"/>
                          <a:ea typeface="Cambria Math" panose="02040503050406030204" pitchFamily="18" charset="0"/>
                          <a:cs typeface="Arial" panose="020B0604020202020204" pitchFamily="34" charset="0"/>
                        </a:rPr>
                        <m:t>°</m:t>
                      </m:r>
                    </m:oMath>
                  </a14:m>
                  <a:endParaRPr kumimoji="0" lang="en-US" sz="32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endParaRPr>
                </a:p>
              </p:txBody>
            </p:sp>
          </mc:Choice>
          <mc:Fallback>
            <p:sp>
              <p:nvSpPr>
                <p:cNvPr id="37" name="TextBox 36">
                  <a:extLst>
                    <a:ext uri="{FF2B5EF4-FFF2-40B4-BE49-F238E27FC236}">
                      <a16:creationId xmlns:a16="http://schemas.microsoft.com/office/drawing/2014/main" id="{BD1A5D7A-21FC-468A-BEE5-9ABC9DA7EA13}"/>
                    </a:ext>
                  </a:extLst>
                </p:cNvPr>
                <p:cNvSpPr txBox="1">
                  <a:spLocks noRot="1" noChangeAspect="1" noMove="1" noResize="1" noEditPoints="1" noAdjustHandles="1" noChangeArrowheads="1" noChangeShapeType="1" noTextEdit="1"/>
                </p:cNvSpPr>
                <p:nvPr/>
              </p:nvSpPr>
              <p:spPr>
                <a:xfrm>
                  <a:off x="1134312" y="4429924"/>
                  <a:ext cx="1047983" cy="259804"/>
                </a:xfrm>
                <a:prstGeom prst="rect">
                  <a:avLst/>
                </a:prstGeom>
                <a:blipFill>
                  <a:blip r:embed="rId7"/>
                  <a:stretch>
                    <a:fillRect t="-13542" b="-33333"/>
                  </a:stretch>
                </a:blipFill>
              </p:spPr>
              <p:txBody>
                <a:bodyPr/>
                <a:lstStyle/>
                <a:p>
                  <a:r>
                    <a:rPr lang="en-US">
                      <a:noFill/>
                    </a:rPr>
                    <a:t> </a:t>
                  </a:r>
                </a:p>
              </p:txBody>
            </p:sp>
          </mc:Fallback>
        </mc:AlternateContent>
      </p:grpSp>
      <p:grpSp>
        <p:nvGrpSpPr>
          <p:cNvPr id="38" name="Group 37">
            <a:extLst>
              <a:ext uri="{FF2B5EF4-FFF2-40B4-BE49-F238E27FC236}">
                <a16:creationId xmlns:a16="http://schemas.microsoft.com/office/drawing/2014/main" id="{D8AB041A-3B33-4F9B-AC02-48BAC42D4297}"/>
              </a:ext>
            </a:extLst>
          </p:cNvPr>
          <p:cNvGrpSpPr/>
          <p:nvPr/>
        </p:nvGrpSpPr>
        <p:grpSpPr>
          <a:xfrm>
            <a:off x="9225116" y="4888948"/>
            <a:ext cx="4199527" cy="4541026"/>
            <a:chOff x="700467" y="3429000"/>
            <a:chExt cx="1995316" cy="2017486"/>
          </a:xfrm>
        </p:grpSpPr>
        <p:pic>
          <p:nvPicPr>
            <p:cNvPr id="39" name="Picture 38">
              <a:extLst>
                <a:ext uri="{FF2B5EF4-FFF2-40B4-BE49-F238E27FC236}">
                  <a16:creationId xmlns:a16="http://schemas.microsoft.com/office/drawing/2014/main" id="{B18FDB75-F790-41B6-BCB8-A0D88C55EA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mc:AlternateContent xmlns:mc="http://schemas.openxmlformats.org/markup-compatibility/2006">
          <mc:Choice xmlns:a14="http://schemas.microsoft.com/office/drawing/2010/main" Requires="a14">
            <p:sp>
              <p:nvSpPr>
                <p:cNvPr id="40" name="TextBox 39">
                  <a:extLst>
                    <a:ext uri="{FF2B5EF4-FFF2-40B4-BE49-F238E27FC236}">
                      <a16:creationId xmlns:a16="http://schemas.microsoft.com/office/drawing/2014/main" id="{392E02B4-42AD-4A75-A715-FA99CF44E153}"/>
                    </a:ext>
                  </a:extLst>
                </p:cNvPr>
                <p:cNvSpPr txBox="1"/>
                <p:nvPr/>
              </p:nvSpPr>
              <p:spPr>
                <a:xfrm>
                  <a:off x="1102953" y="4430862"/>
                  <a:ext cx="1176905" cy="259804"/>
                </a:xfrm>
                <a:prstGeom prst="rect">
                  <a:avLst/>
                </a:prstGeom>
                <a:noFill/>
              </p:spPr>
              <p:txBody>
                <a:bodyPr wrap="square" rtlCol="0">
                  <a:spAutoFit/>
                </a:bodyPr>
                <a:lstStyle/>
                <a:p>
                  <a:pPr lvl="0" algn="ctr" defTabSz="1371600">
                    <a:defRPr/>
                  </a:pPr>
                  <a:r>
                    <a:rPr kumimoji="0" lang="pt-BR" sz="3200" b="1" i="0" u="none" strike="noStrike" kern="1200" cap="none" spc="0" normalizeH="0" baseline="0" noProof="0" smtClean="0">
                      <a:ln>
                        <a:noFill/>
                      </a:ln>
                      <a:solidFill>
                        <a:srgbClr val="FFFF00"/>
                      </a:solidFill>
                      <a:effectLst/>
                      <a:uLnTx/>
                      <a:uFillTx/>
                      <a:latin typeface="Arial" panose="020B0604020202020204" pitchFamily="34" charset="0"/>
                      <a:ea typeface="+mn-ea"/>
                      <a:cs typeface="Arial" panose="020B0604020202020204" pitchFamily="34" charset="0"/>
                    </a:rPr>
                    <a:t>C. </a:t>
                  </a:r>
                  <a14:m>
                    <m:oMath xmlns:m="http://schemas.openxmlformats.org/officeDocument/2006/math">
                      <m:r>
                        <a:rPr lang="en-US" sz="3200" b="1" i="0" smtClean="0">
                          <a:solidFill>
                            <a:srgbClr val="FFFF00"/>
                          </a:solidFill>
                          <a:latin typeface="Cambria Math" panose="02040503050406030204" pitchFamily="18" charset="0"/>
                          <a:cs typeface="Arial" panose="020B0604020202020204" pitchFamily="34" charset="0"/>
                        </a:rPr>
                        <m:t>𝟒</m:t>
                      </m:r>
                      <m:r>
                        <a:rPr lang="en-US" sz="3200" b="1" i="1">
                          <a:solidFill>
                            <a:srgbClr val="FFFF00"/>
                          </a:solidFill>
                          <a:latin typeface="Cambria Math" panose="02040503050406030204" pitchFamily="18" charset="0"/>
                          <a:cs typeface="Arial" panose="020B0604020202020204" pitchFamily="34" charset="0"/>
                        </a:rPr>
                        <m:t>𝟎</m:t>
                      </m:r>
                      <m:r>
                        <a:rPr lang="en-US" sz="3200" b="1" i="1">
                          <a:solidFill>
                            <a:srgbClr val="FFFF00"/>
                          </a:solidFill>
                          <a:latin typeface="Cambria Math" panose="02040503050406030204" pitchFamily="18" charset="0"/>
                          <a:ea typeface="Cambria Math" panose="02040503050406030204" pitchFamily="18" charset="0"/>
                          <a:cs typeface="Arial" panose="020B0604020202020204" pitchFamily="34" charset="0"/>
                        </a:rPr>
                        <m:t>°</m:t>
                      </m:r>
                    </m:oMath>
                  </a14:m>
                  <a:endParaRPr lang="en-US" sz="3200" b="1">
                    <a:solidFill>
                      <a:srgbClr val="FFFF00"/>
                    </a:solidFill>
                    <a:latin typeface="Arial" panose="020B0604020202020204" pitchFamily="34" charset="0"/>
                    <a:cs typeface="Arial" panose="020B0604020202020204" pitchFamily="34" charset="0"/>
                  </a:endParaRPr>
                </a:p>
              </p:txBody>
            </p:sp>
          </mc:Choice>
          <mc:Fallback>
            <p:sp>
              <p:nvSpPr>
                <p:cNvPr id="40" name="TextBox 39">
                  <a:extLst>
                    <a:ext uri="{FF2B5EF4-FFF2-40B4-BE49-F238E27FC236}">
                      <a16:creationId xmlns:a16="http://schemas.microsoft.com/office/drawing/2014/main" id="{392E02B4-42AD-4A75-A715-FA99CF44E153}"/>
                    </a:ext>
                  </a:extLst>
                </p:cNvPr>
                <p:cNvSpPr txBox="1">
                  <a:spLocks noRot="1" noChangeAspect="1" noMove="1" noResize="1" noEditPoints="1" noAdjustHandles="1" noChangeArrowheads="1" noChangeShapeType="1" noTextEdit="1"/>
                </p:cNvSpPr>
                <p:nvPr/>
              </p:nvSpPr>
              <p:spPr>
                <a:xfrm>
                  <a:off x="1102953" y="4430862"/>
                  <a:ext cx="1176905" cy="259804"/>
                </a:xfrm>
                <a:prstGeom prst="rect">
                  <a:avLst/>
                </a:prstGeom>
                <a:blipFill>
                  <a:blip r:embed="rId8"/>
                  <a:stretch>
                    <a:fillRect t="-13542" b="-33333"/>
                  </a:stretch>
                </a:blipFill>
              </p:spPr>
              <p:txBody>
                <a:bodyPr/>
                <a:lstStyle/>
                <a:p>
                  <a:r>
                    <a:rPr lang="en-US">
                      <a:noFill/>
                    </a:rPr>
                    <a:t> </a:t>
                  </a:r>
                </a:p>
              </p:txBody>
            </p:sp>
          </mc:Fallback>
        </mc:AlternateContent>
      </p:grpSp>
      <p:grpSp>
        <p:nvGrpSpPr>
          <p:cNvPr id="24" name="Group 23">
            <a:extLst>
              <a:ext uri="{FF2B5EF4-FFF2-40B4-BE49-F238E27FC236}">
                <a16:creationId xmlns:a16="http://schemas.microsoft.com/office/drawing/2014/main" id="{7A6453CF-BD46-4F20-8197-80821EAB8B2E}"/>
              </a:ext>
            </a:extLst>
          </p:cNvPr>
          <p:cNvGrpSpPr/>
          <p:nvPr/>
        </p:nvGrpSpPr>
        <p:grpSpPr>
          <a:xfrm>
            <a:off x="2895601" y="995976"/>
            <a:ext cx="13714628" cy="3026229"/>
            <a:chOff x="1930400" y="663984"/>
            <a:chExt cx="9143085" cy="2017486"/>
          </a:xfrm>
        </p:grpSpPr>
        <p:sp>
          <p:nvSpPr>
            <p:cNvPr id="25" name="Rectangle 24">
              <a:extLst>
                <a:ext uri="{FF2B5EF4-FFF2-40B4-BE49-F238E27FC236}">
                  <a16:creationId xmlns:a16="http://schemas.microsoft.com/office/drawing/2014/main" id="{00597D2C-F7CC-4796-9272-EDE175F24214}"/>
                </a:ext>
              </a:extLst>
            </p:cNvPr>
            <p:cNvSpPr/>
            <p:nvPr/>
          </p:nvSpPr>
          <p:spPr>
            <a:xfrm>
              <a:off x="1930400" y="663984"/>
              <a:ext cx="9143085" cy="2017486"/>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BD53F101-3E09-48A7-9C1A-D241DC18E2BC}"/>
                </a:ext>
              </a:extLst>
            </p:cNvPr>
            <p:cNvSpPr/>
            <p:nvPr/>
          </p:nvSpPr>
          <p:spPr>
            <a:xfrm>
              <a:off x="2089599" y="794613"/>
              <a:ext cx="8824686" cy="1756228"/>
            </a:xfrm>
            <a:prstGeom prst="rect">
              <a:avLst/>
            </a:prstGeom>
            <a:solidFill>
              <a:srgbClr val="FF0000">
                <a:alpha val="50000"/>
              </a:srgbClr>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371600">
                <a:lnSpc>
                  <a:spcPct val="150000"/>
                </a:lnSpc>
              </a:pPr>
              <a:r>
                <a:rPr lang="vi-VN" sz="4100" b="1">
                  <a:solidFill>
                    <a:srgbClr val="FFFF00"/>
                  </a:solidFill>
                  <a:cs typeface="Arial" panose="020B0604020202020204" pitchFamily="34" charset="0"/>
                </a:rPr>
                <a:t>Câu 4. Góc kề cạnh bên của hình thang có số đo là 130°. Góc kề còn lại của cạnh bên </a:t>
              </a:r>
              <a:r>
                <a:rPr lang="vi-VN" sz="4100" b="1">
                  <a:solidFill>
                    <a:srgbClr val="FFFF00"/>
                  </a:solidFill>
                  <a:cs typeface="Arial" panose="020B0604020202020204" pitchFamily="34" charset="0"/>
                </a:rPr>
                <a:t>đó </a:t>
              </a:r>
              <a:r>
                <a:rPr lang="vi-VN" sz="4100" b="1" smtClean="0">
                  <a:solidFill>
                    <a:srgbClr val="FFFF00"/>
                  </a:solidFill>
                  <a:cs typeface="Arial" panose="020B0604020202020204" pitchFamily="34" charset="0"/>
                </a:rPr>
                <a:t>là</a:t>
              </a:r>
              <a:endParaRPr kumimoji="0" lang="en-US" sz="41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endParaRPr>
            </a:p>
          </p:txBody>
        </p:sp>
      </p:grpSp>
      <p:pic>
        <p:nvPicPr>
          <p:cNvPr id="27" name="Picture 26">
            <a:hlinkClick r:id="rId9" action="ppaction://hlinksldjump"/>
            <a:extLst>
              <a:ext uri="{FF2B5EF4-FFF2-40B4-BE49-F238E27FC236}">
                <a16:creationId xmlns:a16="http://schemas.microsoft.com/office/drawing/2014/main" id="{B7655024-E3C4-4376-952D-D704763C38E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9006" y="439948"/>
            <a:ext cx="2895493" cy="2895493"/>
          </a:xfrm>
          <a:prstGeom prst="rect">
            <a:avLst/>
          </a:prstGeom>
        </p:spPr>
      </p:pic>
    </p:spTree>
    <p:extLst>
      <p:ext uri="{BB962C8B-B14F-4D97-AF65-F5344CB8AC3E}">
        <p14:creationId xmlns:p14="http://schemas.microsoft.com/office/powerpoint/2010/main" val="522870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fltVal val="0"/>
                                          </p:val>
                                        </p:tav>
                                        <p:tav tm="100000">
                                          <p:val>
                                            <p:strVal val="#ppt_w"/>
                                          </p:val>
                                        </p:tav>
                                      </p:tavLst>
                                    </p:anim>
                                    <p:anim calcmode="lin" valueType="num">
                                      <p:cBhvr>
                                        <p:cTn id="8" dur="1000" fill="hold"/>
                                        <p:tgtEl>
                                          <p:spTgt spid="27"/>
                                        </p:tgtEl>
                                        <p:attrNameLst>
                                          <p:attrName>ppt_h</p:attrName>
                                        </p:attrNameLst>
                                      </p:cBhvr>
                                      <p:tavLst>
                                        <p:tav tm="0">
                                          <p:val>
                                            <p:fltVal val="0"/>
                                          </p:val>
                                        </p:tav>
                                        <p:tav tm="100000">
                                          <p:val>
                                            <p:strVal val="#ppt_h"/>
                                          </p:val>
                                        </p:tav>
                                      </p:tavLst>
                                    </p:anim>
                                    <p:anim calcmode="lin" valueType="num">
                                      <p:cBhvr>
                                        <p:cTn id="9" dur="1000" fill="hold"/>
                                        <p:tgtEl>
                                          <p:spTgt spid="2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7"/>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0-#ppt_w/2"/>
                                          </p:val>
                                        </p:tav>
                                        <p:tav tm="100000">
                                          <p:val>
                                            <p:strVal val="#ppt_x"/>
                                          </p:val>
                                        </p:tav>
                                      </p:tavLst>
                                    </p:anim>
                                    <p:anim calcmode="lin" valueType="num">
                                      <p:cBhvr additive="base">
                                        <p:cTn id="15" dur="500" fill="hold"/>
                                        <p:tgtEl>
                                          <p:spTgt spid="24"/>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ppt_x"/>
                                          </p:val>
                                        </p:tav>
                                        <p:tav tm="100000">
                                          <p:val>
                                            <p:strVal val="#ppt_x"/>
                                          </p:val>
                                        </p:tav>
                                      </p:tavLst>
                                    </p:anim>
                                    <p:anim calcmode="lin" valueType="num">
                                      <p:cBhvr additive="base">
                                        <p:cTn id="20" dur="500" fill="hold"/>
                                        <p:tgtEl>
                                          <p:spTgt spid="35"/>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2" presetClass="entr" presetSubtype="4" fill="hold" nodeType="afterEffect">
                                  <p:stCondLst>
                                    <p:cond delay="0"/>
                                  </p:stCondLst>
                                  <p:childTnLst>
                                    <p:set>
                                      <p:cBhvr>
                                        <p:cTn id="23" dur="1" fill="hold">
                                          <p:stCondLst>
                                            <p:cond delay="0"/>
                                          </p:stCondLst>
                                        </p:cTn>
                                        <p:tgtEl>
                                          <p:spTgt spid="31"/>
                                        </p:tgtEl>
                                        <p:attrNameLst>
                                          <p:attrName>style.visibility</p:attrName>
                                        </p:attrNameLst>
                                      </p:cBhvr>
                                      <p:to>
                                        <p:strVal val="visible"/>
                                      </p:to>
                                    </p:set>
                                    <p:anim calcmode="lin" valueType="num">
                                      <p:cBhvr additive="base">
                                        <p:cTn id="24" dur="500" fill="hold"/>
                                        <p:tgtEl>
                                          <p:spTgt spid="31"/>
                                        </p:tgtEl>
                                        <p:attrNameLst>
                                          <p:attrName>ppt_x</p:attrName>
                                        </p:attrNameLst>
                                      </p:cBhvr>
                                      <p:tavLst>
                                        <p:tav tm="0">
                                          <p:val>
                                            <p:strVal val="#ppt_x"/>
                                          </p:val>
                                        </p:tav>
                                        <p:tav tm="100000">
                                          <p:val>
                                            <p:strVal val="#ppt_x"/>
                                          </p:val>
                                        </p:tav>
                                      </p:tavLst>
                                    </p:anim>
                                    <p:anim calcmode="lin" valueType="num">
                                      <p:cBhvr additive="base">
                                        <p:cTn id="25" dur="500" fill="hold"/>
                                        <p:tgtEl>
                                          <p:spTgt spid="31"/>
                                        </p:tgtEl>
                                        <p:attrNameLst>
                                          <p:attrName>ppt_y</p:attrName>
                                        </p:attrNameLst>
                                      </p:cBhvr>
                                      <p:tavLst>
                                        <p:tav tm="0">
                                          <p:val>
                                            <p:strVal val="1+#ppt_h/2"/>
                                          </p:val>
                                        </p:tav>
                                        <p:tav tm="100000">
                                          <p:val>
                                            <p:strVal val="#ppt_y"/>
                                          </p:val>
                                        </p:tav>
                                      </p:tavLst>
                                    </p:anim>
                                  </p:childTnLst>
                                </p:cTn>
                              </p:par>
                            </p:childTnLst>
                          </p:cTn>
                        </p:par>
                        <p:par>
                          <p:cTn id="26" fill="hold">
                            <p:stCondLst>
                              <p:cond delay="2500"/>
                            </p:stCondLst>
                            <p:childTnLst>
                              <p:par>
                                <p:cTn id="27" presetID="2" presetClass="entr" presetSubtype="4" fill="hold" nodeType="afterEffect">
                                  <p:stCondLst>
                                    <p:cond delay="0"/>
                                  </p:stCondLst>
                                  <p:childTnLst>
                                    <p:set>
                                      <p:cBhvr>
                                        <p:cTn id="28" dur="1" fill="hold">
                                          <p:stCondLst>
                                            <p:cond delay="0"/>
                                          </p:stCondLst>
                                        </p:cTn>
                                        <p:tgtEl>
                                          <p:spTgt spid="38"/>
                                        </p:tgtEl>
                                        <p:attrNameLst>
                                          <p:attrName>style.visibility</p:attrName>
                                        </p:attrNameLst>
                                      </p:cBhvr>
                                      <p:to>
                                        <p:strVal val="visible"/>
                                      </p:to>
                                    </p:set>
                                    <p:anim calcmode="lin" valueType="num">
                                      <p:cBhvr additive="base">
                                        <p:cTn id="29" dur="500" fill="hold"/>
                                        <p:tgtEl>
                                          <p:spTgt spid="38"/>
                                        </p:tgtEl>
                                        <p:attrNameLst>
                                          <p:attrName>ppt_x</p:attrName>
                                        </p:attrNameLst>
                                      </p:cBhvr>
                                      <p:tavLst>
                                        <p:tav tm="0">
                                          <p:val>
                                            <p:strVal val="#ppt_x"/>
                                          </p:val>
                                        </p:tav>
                                        <p:tav tm="100000">
                                          <p:val>
                                            <p:strVal val="#ppt_x"/>
                                          </p:val>
                                        </p:tav>
                                      </p:tavLst>
                                    </p:anim>
                                    <p:anim calcmode="lin" valueType="num">
                                      <p:cBhvr additive="base">
                                        <p:cTn id="30" dur="500" fill="hold"/>
                                        <p:tgtEl>
                                          <p:spTgt spid="38"/>
                                        </p:tgtEl>
                                        <p:attrNameLst>
                                          <p:attrName>ppt_y</p:attrName>
                                        </p:attrNameLst>
                                      </p:cBhvr>
                                      <p:tavLst>
                                        <p:tav tm="0">
                                          <p:val>
                                            <p:strVal val="1+#ppt_h/2"/>
                                          </p:val>
                                        </p:tav>
                                        <p:tav tm="100000">
                                          <p:val>
                                            <p:strVal val="#ppt_y"/>
                                          </p:val>
                                        </p:tav>
                                      </p:tavLst>
                                    </p:anim>
                                  </p:childTnLst>
                                </p:cTn>
                              </p:par>
                            </p:childTnLst>
                          </p:cTn>
                        </p:par>
                        <p:par>
                          <p:cTn id="31" fill="hold">
                            <p:stCondLst>
                              <p:cond delay="3000"/>
                            </p:stCondLst>
                            <p:childTnLst>
                              <p:par>
                                <p:cTn id="32" presetID="2" presetClass="entr" presetSubtype="4"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500" fill="hold"/>
                                        <p:tgtEl>
                                          <p:spTgt spid="18"/>
                                        </p:tgtEl>
                                        <p:attrNameLst>
                                          <p:attrName>ppt_x</p:attrName>
                                        </p:attrNameLst>
                                      </p:cBhvr>
                                      <p:tavLst>
                                        <p:tav tm="0">
                                          <p:val>
                                            <p:strVal val="#ppt_x"/>
                                          </p:val>
                                        </p:tav>
                                        <p:tav tm="100000">
                                          <p:val>
                                            <p:strVal val="#ppt_x"/>
                                          </p:val>
                                        </p:tav>
                                      </p:tavLst>
                                    </p:anim>
                                    <p:anim calcmode="lin" valueType="num">
                                      <p:cBhvr additive="base">
                                        <p:cTn id="3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31"/>
                    </p:tgtEl>
                  </p:cond>
                </p:stCondLst>
                <p:endSync evt="end" delay="0">
                  <p:rtn val="all"/>
                </p:endSync>
                <p:childTnLst>
                  <p:par>
                    <p:cTn id="37" fill="hold">
                      <p:stCondLst>
                        <p:cond delay="0"/>
                      </p:stCondLst>
                      <p:childTnLst>
                        <p:par>
                          <p:cTn id="38" fill="hold">
                            <p:stCondLst>
                              <p:cond delay="0"/>
                            </p:stCondLst>
                            <p:childTnLst>
                              <p:par>
                                <p:cTn id="39" presetID="2" presetClass="exit" presetSubtype="1" fill="hold" nodeType="clickEffect">
                                  <p:stCondLst>
                                    <p:cond delay="0"/>
                                  </p:stCondLst>
                                  <p:childTnLst>
                                    <p:anim calcmode="lin" valueType="num">
                                      <p:cBhvr additive="base">
                                        <p:cTn id="40" dur="500"/>
                                        <p:tgtEl>
                                          <p:spTgt spid="31"/>
                                        </p:tgtEl>
                                        <p:attrNameLst>
                                          <p:attrName>ppt_x</p:attrName>
                                        </p:attrNameLst>
                                      </p:cBhvr>
                                      <p:tavLst>
                                        <p:tav tm="0">
                                          <p:val>
                                            <p:strVal val="ppt_x"/>
                                          </p:val>
                                        </p:tav>
                                        <p:tav tm="100000">
                                          <p:val>
                                            <p:strVal val="ppt_x"/>
                                          </p:val>
                                        </p:tav>
                                      </p:tavLst>
                                    </p:anim>
                                    <p:anim calcmode="lin" valueType="num">
                                      <p:cBhvr additive="base">
                                        <p:cTn id="41" dur="500"/>
                                        <p:tgtEl>
                                          <p:spTgt spid="31"/>
                                        </p:tgtEl>
                                        <p:attrNameLst>
                                          <p:attrName>ppt_y</p:attrName>
                                        </p:attrNameLst>
                                      </p:cBhvr>
                                      <p:tavLst>
                                        <p:tav tm="0">
                                          <p:val>
                                            <p:strVal val="ppt_y"/>
                                          </p:val>
                                        </p:tav>
                                        <p:tav tm="100000">
                                          <p:val>
                                            <p:strVal val="0-ppt_h/2"/>
                                          </p:val>
                                        </p:tav>
                                      </p:tavLst>
                                    </p:anim>
                                    <p:set>
                                      <p:cBhvr>
                                        <p:cTn id="42"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43" restart="whenNotActive" fill="hold" evtFilter="cancelBubble" nodeType="interactiveSeq">
                <p:stCondLst>
                  <p:cond evt="onClick" delay="0">
                    <p:tgtEl>
                      <p:spTgt spid="35"/>
                    </p:tgtEl>
                  </p:cond>
                </p:stCondLst>
                <p:endSync evt="end" delay="0">
                  <p:rtn val="all"/>
                </p:endSync>
                <p:childTnLst>
                  <p:par>
                    <p:cTn id="44" fill="hold">
                      <p:stCondLst>
                        <p:cond delay="0"/>
                      </p:stCondLst>
                      <p:childTnLst>
                        <p:par>
                          <p:cTn id="45" fill="hold">
                            <p:stCondLst>
                              <p:cond delay="0"/>
                            </p:stCondLst>
                            <p:childTnLst>
                              <p:par>
                                <p:cTn id="46" presetID="2" presetClass="exit" presetSubtype="1" fill="hold" nodeType="clickEffect">
                                  <p:stCondLst>
                                    <p:cond delay="0"/>
                                  </p:stCondLst>
                                  <p:childTnLst>
                                    <p:anim calcmode="lin" valueType="num">
                                      <p:cBhvr additive="base">
                                        <p:cTn id="47" dur="500"/>
                                        <p:tgtEl>
                                          <p:spTgt spid="35"/>
                                        </p:tgtEl>
                                        <p:attrNameLst>
                                          <p:attrName>ppt_x</p:attrName>
                                        </p:attrNameLst>
                                      </p:cBhvr>
                                      <p:tavLst>
                                        <p:tav tm="0">
                                          <p:val>
                                            <p:strVal val="ppt_x"/>
                                          </p:val>
                                        </p:tav>
                                        <p:tav tm="100000">
                                          <p:val>
                                            <p:strVal val="ppt_x"/>
                                          </p:val>
                                        </p:tav>
                                      </p:tavLst>
                                    </p:anim>
                                    <p:anim calcmode="lin" valueType="num">
                                      <p:cBhvr additive="base">
                                        <p:cTn id="48" dur="500"/>
                                        <p:tgtEl>
                                          <p:spTgt spid="35"/>
                                        </p:tgtEl>
                                        <p:attrNameLst>
                                          <p:attrName>ppt_y</p:attrName>
                                        </p:attrNameLst>
                                      </p:cBhvr>
                                      <p:tavLst>
                                        <p:tav tm="0">
                                          <p:val>
                                            <p:strVal val="ppt_y"/>
                                          </p:val>
                                        </p:tav>
                                        <p:tav tm="100000">
                                          <p:val>
                                            <p:strVal val="0-ppt_h/2"/>
                                          </p:val>
                                        </p:tav>
                                      </p:tavLst>
                                    </p:anim>
                                    <p:set>
                                      <p:cBhvr>
                                        <p:cTn id="49"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50" restart="whenNotActive" fill="hold" evtFilter="cancelBubble" nodeType="interactiveSeq">
                <p:stCondLst>
                  <p:cond evt="onClick" delay="0">
                    <p:tgtEl>
                      <p:spTgt spid="38"/>
                    </p:tgtEl>
                  </p:cond>
                </p:stCondLst>
                <p:endSync evt="end" delay="0">
                  <p:rtn val="all"/>
                </p:endSync>
                <p:childTnLst>
                  <p:par>
                    <p:cTn id="51" fill="hold">
                      <p:stCondLst>
                        <p:cond delay="0"/>
                      </p:stCondLst>
                      <p:childTnLst>
                        <p:par>
                          <p:cTn id="52" fill="hold">
                            <p:stCondLst>
                              <p:cond delay="0"/>
                            </p:stCondLst>
                            <p:childTnLst>
                              <p:par>
                                <p:cTn id="53" presetID="2" presetClass="exit" presetSubtype="1" fill="hold" nodeType="clickEffect">
                                  <p:stCondLst>
                                    <p:cond delay="0"/>
                                  </p:stCondLst>
                                  <p:childTnLst>
                                    <p:anim calcmode="lin" valueType="num">
                                      <p:cBhvr additive="base">
                                        <p:cTn id="54" dur="500"/>
                                        <p:tgtEl>
                                          <p:spTgt spid="38"/>
                                        </p:tgtEl>
                                        <p:attrNameLst>
                                          <p:attrName>ppt_x</p:attrName>
                                        </p:attrNameLst>
                                      </p:cBhvr>
                                      <p:tavLst>
                                        <p:tav tm="0">
                                          <p:val>
                                            <p:strVal val="ppt_x"/>
                                          </p:val>
                                        </p:tav>
                                        <p:tav tm="100000">
                                          <p:val>
                                            <p:strVal val="ppt_x"/>
                                          </p:val>
                                        </p:tav>
                                      </p:tavLst>
                                    </p:anim>
                                    <p:anim calcmode="lin" valueType="num">
                                      <p:cBhvr additive="base">
                                        <p:cTn id="55" dur="500"/>
                                        <p:tgtEl>
                                          <p:spTgt spid="38"/>
                                        </p:tgtEl>
                                        <p:attrNameLst>
                                          <p:attrName>ppt_y</p:attrName>
                                        </p:attrNameLst>
                                      </p:cBhvr>
                                      <p:tavLst>
                                        <p:tav tm="0">
                                          <p:val>
                                            <p:strVal val="ppt_y"/>
                                          </p:val>
                                        </p:tav>
                                        <p:tav tm="100000">
                                          <p:val>
                                            <p:strVal val="0-ppt_h/2"/>
                                          </p:val>
                                        </p:tav>
                                      </p:tavLst>
                                    </p:anim>
                                    <p:set>
                                      <p:cBhvr>
                                        <p:cTn id="56"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57" restart="whenNotActive" fill="hold" evtFilter="cancelBubble" nodeType="interactiveSeq">
                <p:stCondLst>
                  <p:cond evt="onClick" delay="0">
                    <p:tgtEl>
                      <p:spTgt spid="18"/>
                    </p:tgtEl>
                  </p:cond>
                </p:stCondLst>
                <p:endSync evt="end" delay="0">
                  <p:rtn val="all"/>
                </p:endSync>
                <p:childTnLst>
                  <p:par>
                    <p:cTn id="58" fill="hold">
                      <p:stCondLst>
                        <p:cond delay="0"/>
                      </p:stCondLst>
                      <p:childTnLst>
                        <p:par>
                          <p:cTn id="59" fill="hold">
                            <p:stCondLst>
                              <p:cond delay="0"/>
                            </p:stCondLst>
                            <p:childTnLst>
                              <p:par>
                                <p:cTn id="60" presetID="32" presetClass="emph" presetSubtype="0" repeatCount="indefinite" fill="hold" nodeType="clickEffect">
                                  <p:stCondLst>
                                    <p:cond delay="0"/>
                                  </p:stCondLst>
                                  <p:childTnLst>
                                    <p:animRot by="120000">
                                      <p:cBhvr>
                                        <p:cTn id="61" dur="100" fill="hold">
                                          <p:stCondLst>
                                            <p:cond delay="0"/>
                                          </p:stCondLst>
                                        </p:cTn>
                                        <p:tgtEl>
                                          <p:spTgt spid="18"/>
                                        </p:tgtEl>
                                        <p:attrNameLst>
                                          <p:attrName>r</p:attrName>
                                        </p:attrNameLst>
                                      </p:cBhvr>
                                    </p:animRot>
                                    <p:animRot by="-240000">
                                      <p:cBhvr>
                                        <p:cTn id="62" dur="200" fill="hold">
                                          <p:stCondLst>
                                            <p:cond delay="200"/>
                                          </p:stCondLst>
                                        </p:cTn>
                                        <p:tgtEl>
                                          <p:spTgt spid="18"/>
                                        </p:tgtEl>
                                        <p:attrNameLst>
                                          <p:attrName>r</p:attrName>
                                        </p:attrNameLst>
                                      </p:cBhvr>
                                    </p:animRot>
                                    <p:animRot by="240000">
                                      <p:cBhvr>
                                        <p:cTn id="63" dur="200" fill="hold">
                                          <p:stCondLst>
                                            <p:cond delay="400"/>
                                          </p:stCondLst>
                                        </p:cTn>
                                        <p:tgtEl>
                                          <p:spTgt spid="18"/>
                                        </p:tgtEl>
                                        <p:attrNameLst>
                                          <p:attrName>r</p:attrName>
                                        </p:attrNameLst>
                                      </p:cBhvr>
                                    </p:animRot>
                                    <p:animRot by="-240000">
                                      <p:cBhvr>
                                        <p:cTn id="64" dur="200" fill="hold">
                                          <p:stCondLst>
                                            <p:cond delay="600"/>
                                          </p:stCondLst>
                                        </p:cTn>
                                        <p:tgtEl>
                                          <p:spTgt spid="18"/>
                                        </p:tgtEl>
                                        <p:attrNameLst>
                                          <p:attrName>r</p:attrName>
                                        </p:attrNameLst>
                                      </p:cBhvr>
                                    </p:animRot>
                                    <p:animRot by="120000">
                                      <p:cBhvr>
                                        <p:cTn id="65" dur="200" fill="hold">
                                          <p:stCondLst>
                                            <p:cond delay="800"/>
                                          </p:stCondLst>
                                        </p:cTn>
                                        <p:tgtEl>
                                          <p:spTgt spid="18"/>
                                        </p:tgtEl>
                                        <p:attrNameLst>
                                          <p:attrName>r</p:attrName>
                                        </p:attrNameLst>
                                      </p:cBhvr>
                                    </p:animRot>
                                  </p:childTnLst>
                                </p:cTn>
                              </p:par>
                              <p:par>
                                <p:cTn id="66" presetID="6" presetClass="emph" presetSubtype="0" fill="hold" nodeType="withEffect">
                                  <p:stCondLst>
                                    <p:cond delay="0"/>
                                  </p:stCondLst>
                                  <p:childTnLst>
                                    <p:animScale>
                                      <p:cBhvr>
                                        <p:cTn id="67" dur="2000" fill="hold"/>
                                        <p:tgtEl>
                                          <p:spTgt spid="18"/>
                                        </p:tgtEl>
                                      </p:cBhvr>
                                      <p:by x="150000" y="150000"/>
                                    </p:animScale>
                                  </p:childTnLst>
                                </p:cTn>
                              </p:par>
                            </p:childTnLst>
                          </p:cTn>
                        </p:par>
                      </p:childTnLst>
                    </p:cTn>
                  </p:par>
                </p:childTnLst>
              </p:cTn>
              <p:nextCondLst>
                <p:cond evt="onClick" delay="0">
                  <p:tgtEl>
                    <p:spTgt spid="18"/>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l="-2000" r="-2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E6F43A-EFE3-4E82-B0CD-B8FD1D1699F9}"/>
              </a:ext>
            </a:extLst>
          </p:cNvPr>
          <p:cNvSpPr/>
          <p:nvPr/>
        </p:nvSpPr>
        <p:spPr>
          <a:xfrm>
            <a:off x="634055" y="479975"/>
            <a:ext cx="17019891" cy="9327051"/>
          </a:xfrm>
          <a:prstGeom prst="rect">
            <a:avLst/>
          </a:prstGeom>
          <a:solidFill>
            <a:schemeClr val="bg1">
              <a:alpha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4BA3731C-3803-46C7-AE5D-EB872650DAB9}"/>
              </a:ext>
            </a:extLst>
          </p:cNvPr>
          <p:cNvGrpSpPr/>
          <p:nvPr/>
        </p:nvGrpSpPr>
        <p:grpSpPr>
          <a:xfrm>
            <a:off x="4979133" y="4923792"/>
            <a:ext cx="4199527" cy="4541026"/>
            <a:chOff x="700467" y="3429000"/>
            <a:chExt cx="1995316" cy="2017486"/>
          </a:xfrm>
        </p:grpSpPr>
        <p:pic>
          <p:nvPicPr>
            <p:cNvPr id="19" name="Picture 18">
              <a:extLst>
                <a:ext uri="{FF2B5EF4-FFF2-40B4-BE49-F238E27FC236}">
                  <a16:creationId xmlns:a16="http://schemas.microsoft.com/office/drawing/2014/main" id="{6CBD55FA-19BB-4768-94AD-25C3E541B8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20" name="TextBox 19">
              <a:extLst>
                <a:ext uri="{FF2B5EF4-FFF2-40B4-BE49-F238E27FC236}">
                  <a16:creationId xmlns:a16="http://schemas.microsoft.com/office/drawing/2014/main" id="{64A237FD-083F-4210-9D5F-09A7A775E8D5}"/>
                </a:ext>
              </a:extLst>
            </p:cNvPr>
            <p:cNvSpPr txBox="1"/>
            <p:nvPr/>
          </p:nvSpPr>
          <p:spPr>
            <a:xfrm>
              <a:off x="1173351" y="4365684"/>
              <a:ext cx="1038115" cy="546955"/>
            </a:xfrm>
            <a:prstGeom prst="rect">
              <a:avLst/>
            </a:prstGeom>
            <a:noFill/>
          </p:spPr>
          <p:txBody>
            <a:bodyPr wrap="square" rtlCol="0">
              <a:spAutoFit/>
            </a:bodyPr>
            <a:lstStyle/>
            <a:p>
              <a:pPr lvl="0" algn="ctr">
                <a:spcBef>
                  <a:spcPts val="100"/>
                </a:spcBef>
                <a:spcAft>
                  <a:spcPts val="100"/>
                </a:spcAft>
              </a:pPr>
              <a:r>
                <a:rPr lang="en-US" sz="3700" b="1" smtClean="0">
                  <a:solidFill>
                    <a:srgbClr val="FFFF00"/>
                  </a:solidFill>
                  <a:latin typeface="Arial" panose="020B0604020202020204" pitchFamily="34" charset="0"/>
                  <a:ea typeface="Arial" panose="020B0604020202020204" pitchFamily="34" charset="0"/>
                  <a:cs typeface="Arial" panose="020B0604020202020204" pitchFamily="34" charset="0"/>
                </a:rPr>
                <a:t>B. 209</a:t>
              </a:r>
              <a:r>
                <a:rPr lang="en-US" sz="3700" b="1">
                  <a:solidFill>
                    <a:srgbClr val="FFFF00"/>
                  </a:solidFill>
                  <a:latin typeface="Arial" panose="020B0604020202020204" pitchFamily="34" charset="0"/>
                  <a:ea typeface="Arial" panose="020B0604020202020204" pitchFamily="34" charset="0"/>
                  <a:cs typeface="Arial" panose="020B0604020202020204" pitchFamily="34" charset="0"/>
                </a:rPr>
                <a:t> cm</a:t>
              </a:r>
              <a:r>
                <a:rPr lang="en-US" sz="3700" b="1" baseline="30000">
                  <a:solidFill>
                    <a:srgbClr val="FFFF00"/>
                  </a:solidFill>
                  <a:latin typeface="Arial" panose="020B0604020202020204" pitchFamily="34" charset="0"/>
                  <a:ea typeface="Arial" panose="020B0604020202020204" pitchFamily="34" charset="0"/>
                  <a:cs typeface="Arial" panose="020B0604020202020204" pitchFamily="34" charset="0"/>
                </a:rPr>
                <a:t>2</a:t>
              </a:r>
              <a:endParaRPr lang="en-US" sz="3700" b="1">
                <a:solidFill>
                  <a:srgbClr val="FFFF00"/>
                </a:solidFill>
                <a:latin typeface="Arial" panose="020B0604020202020204" pitchFamily="34" charset="0"/>
                <a:ea typeface="Arial" panose="020B0604020202020204" pitchFamily="34" charset="0"/>
                <a:cs typeface="Arial" panose="020B0604020202020204" pitchFamily="34" charset="0"/>
              </a:endParaRPr>
            </a:p>
          </p:txBody>
        </p:sp>
      </p:grpSp>
      <p:grpSp>
        <p:nvGrpSpPr>
          <p:cNvPr id="31" name="Group 30">
            <a:extLst>
              <a:ext uri="{FF2B5EF4-FFF2-40B4-BE49-F238E27FC236}">
                <a16:creationId xmlns:a16="http://schemas.microsoft.com/office/drawing/2014/main" id="{7DD0AE33-1DA1-4E0C-B2D0-351CF457D8A1}"/>
              </a:ext>
            </a:extLst>
          </p:cNvPr>
          <p:cNvGrpSpPr/>
          <p:nvPr/>
        </p:nvGrpSpPr>
        <p:grpSpPr>
          <a:xfrm>
            <a:off x="9430342" y="4923792"/>
            <a:ext cx="4199527" cy="4541026"/>
            <a:chOff x="700467" y="3429000"/>
            <a:chExt cx="1995316" cy="2017486"/>
          </a:xfrm>
        </p:grpSpPr>
        <p:pic>
          <p:nvPicPr>
            <p:cNvPr id="28" name="Picture 27">
              <a:extLst>
                <a:ext uri="{FF2B5EF4-FFF2-40B4-BE49-F238E27FC236}">
                  <a16:creationId xmlns:a16="http://schemas.microsoft.com/office/drawing/2014/main" id="{A5A6F241-EFDC-45BC-B15F-D96462A2A5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30" name="TextBox 29">
              <a:extLst>
                <a:ext uri="{FF2B5EF4-FFF2-40B4-BE49-F238E27FC236}">
                  <a16:creationId xmlns:a16="http://schemas.microsoft.com/office/drawing/2014/main" id="{E310D3BB-53C7-4199-89B6-3B8E57183A4D}"/>
                </a:ext>
              </a:extLst>
            </p:cNvPr>
            <p:cNvSpPr txBox="1"/>
            <p:nvPr/>
          </p:nvSpPr>
          <p:spPr>
            <a:xfrm>
              <a:off x="1110917" y="4365684"/>
              <a:ext cx="1120238" cy="546955"/>
            </a:xfrm>
            <a:prstGeom prst="rect">
              <a:avLst/>
            </a:prstGeom>
            <a:noFill/>
          </p:spPr>
          <p:txBody>
            <a:bodyPr wrap="square" rtlCol="0">
              <a:spAutoFit/>
            </a:bodyPr>
            <a:lstStyle/>
            <a:p>
              <a:pPr lvl="0" algn="ctr">
                <a:spcBef>
                  <a:spcPts val="100"/>
                </a:spcBef>
                <a:spcAft>
                  <a:spcPts val="100"/>
                </a:spcAft>
              </a:pPr>
              <a:r>
                <a:rPr lang="en-US" sz="3700" b="1" smtClean="0">
                  <a:solidFill>
                    <a:srgbClr val="FFFF00"/>
                  </a:solidFill>
                  <a:latin typeface="Arial" panose="020B0604020202020204" pitchFamily="34" charset="0"/>
                  <a:ea typeface="Arial" panose="020B0604020202020204" pitchFamily="34" charset="0"/>
                  <a:cs typeface="Arial" panose="020B0604020202020204" pitchFamily="34" charset="0"/>
                </a:rPr>
                <a:t>C. 290</a:t>
              </a:r>
              <a:r>
                <a:rPr lang="en-US" sz="3700" b="1">
                  <a:solidFill>
                    <a:srgbClr val="FFFF00"/>
                  </a:solidFill>
                  <a:latin typeface="Arial" panose="020B0604020202020204" pitchFamily="34" charset="0"/>
                  <a:ea typeface="Arial" panose="020B0604020202020204" pitchFamily="34" charset="0"/>
                  <a:cs typeface="Arial" panose="020B0604020202020204" pitchFamily="34" charset="0"/>
                </a:rPr>
                <a:t> cm</a:t>
              </a:r>
              <a:r>
                <a:rPr lang="en-US" sz="3700" b="1" baseline="30000">
                  <a:solidFill>
                    <a:srgbClr val="FFFF00"/>
                  </a:solidFill>
                  <a:latin typeface="Arial" panose="020B0604020202020204" pitchFamily="34" charset="0"/>
                  <a:ea typeface="Arial" panose="020B0604020202020204" pitchFamily="34" charset="0"/>
                  <a:cs typeface="Arial" panose="020B0604020202020204" pitchFamily="34" charset="0"/>
                </a:rPr>
                <a:t>2</a:t>
              </a:r>
              <a:endParaRPr lang="en-US" sz="3700" b="1">
                <a:solidFill>
                  <a:srgbClr val="FFFF00"/>
                </a:solidFill>
                <a:latin typeface="Arial" panose="020B0604020202020204" pitchFamily="34" charset="0"/>
                <a:ea typeface="Arial" panose="020B0604020202020204" pitchFamily="34" charset="0"/>
                <a:cs typeface="Arial" panose="020B0604020202020204" pitchFamily="34" charset="0"/>
              </a:endParaRPr>
            </a:p>
          </p:txBody>
        </p:sp>
      </p:grpSp>
      <p:grpSp>
        <p:nvGrpSpPr>
          <p:cNvPr id="35" name="Group 34">
            <a:extLst>
              <a:ext uri="{FF2B5EF4-FFF2-40B4-BE49-F238E27FC236}">
                <a16:creationId xmlns:a16="http://schemas.microsoft.com/office/drawing/2014/main" id="{99424FD8-352E-4A7A-A619-D03BADA2C7ED}"/>
              </a:ext>
            </a:extLst>
          </p:cNvPr>
          <p:cNvGrpSpPr/>
          <p:nvPr/>
        </p:nvGrpSpPr>
        <p:grpSpPr>
          <a:xfrm>
            <a:off x="653765" y="4923792"/>
            <a:ext cx="4199527" cy="4541026"/>
            <a:chOff x="700467" y="3429000"/>
            <a:chExt cx="1995316" cy="2017486"/>
          </a:xfrm>
        </p:grpSpPr>
        <p:pic>
          <p:nvPicPr>
            <p:cNvPr id="36" name="Picture 35">
              <a:extLst>
                <a:ext uri="{FF2B5EF4-FFF2-40B4-BE49-F238E27FC236}">
                  <a16:creationId xmlns:a16="http://schemas.microsoft.com/office/drawing/2014/main" id="{A0199D7E-93F2-43AE-9F8D-C77F24B5C1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37" name="TextBox 36">
              <a:extLst>
                <a:ext uri="{FF2B5EF4-FFF2-40B4-BE49-F238E27FC236}">
                  <a16:creationId xmlns:a16="http://schemas.microsoft.com/office/drawing/2014/main" id="{BD1A5D7A-21FC-468A-BEE5-9ABC9DA7EA13}"/>
                </a:ext>
              </a:extLst>
            </p:cNvPr>
            <p:cNvSpPr txBox="1"/>
            <p:nvPr/>
          </p:nvSpPr>
          <p:spPr>
            <a:xfrm>
              <a:off x="1149614" y="4357865"/>
              <a:ext cx="1047983" cy="546955"/>
            </a:xfrm>
            <a:prstGeom prst="rect">
              <a:avLst/>
            </a:prstGeom>
            <a:noFill/>
          </p:spPr>
          <p:txBody>
            <a:bodyPr wrap="square" rtlCol="0">
              <a:spAutoFit/>
            </a:bodyPr>
            <a:lstStyle/>
            <a:p>
              <a:pPr algn="ctr">
                <a:spcBef>
                  <a:spcPts val="100"/>
                </a:spcBef>
                <a:spcAft>
                  <a:spcPts val="100"/>
                </a:spcAft>
              </a:pPr>
              <a:r>
                <a:rPr lang="en-US" sz="3700" b="1">
                  <a:solidFill>
                    <a:srgbClr val="FFFF00"/>
                  </a:solidFill>
                  <a:latin typeface="Arial" panose="020B0604020202020204" pitchFamily="34" charset="0"/>
                  <a:ea typeface="Arial" panose="020B0604020202020204" pitchFamily="34" charset="0"/>
                  <a:cs typeface="Arial" panose="020B0604020202020204" pitchFamily="34" charset="0"/>
                </a:rPr>
                <a:t>A. 418 cm</a:t>
              </a:r>
              <a:r>
                <a:rPr lang="en-US" sz="3700" b="1" baseline="30000">
                  <a:solidFill>
                    <a:srgbClr val="FFFF00"/>
                  </a:solidFill>
                  <a:latin typeface="Arial" panose="020B0604020202020204" pitchFamily="34" charset="0"/>
                  <a:ea typeface="Arial" panose="020B0604020202020204" pitchFamily="34" charset="0"/>
                  <a:cs typeface="Arial" panose="020B0604020202020204" pitchFamily="34" charset="0"/>
                </a:rPr>
                <a:t>2</a:t>
              </a:r>
              <a:endParaRPr lang="en-US" sz="3700" b="1">
                <a:solidFill>
                  <a:srgbClr val="FFFF00"/>
                </a:solidFill>
                <a:effectLst/>
                <a:latin typeface="Arial" panose="020B0604020202020204" pitchFamily="34" charset="0"/>
                <a:ea typeface="Arial" panose="020B0604020202020204" pitchFamily="34" charset="0"/>
                <a:cs typeface="Arial" panose="020B0604020202020204" pitchFamily="34" charset="0"/>
              </a:endParaRPr>
            </a:p>
          </p:txBody>
        </p:sp>
      </p:grpSp>
      <p:grpSp>
        <p:nvGrpSpPr>
          <p:cNvPr id="38" name="Group 37">
            <a:extLst>
              <a:ext uri="{FF2B5EF4-FFF2-40B4-BE49-F238E27FC236}">
                <a16:creationId xmlns:a16="http://schemas.microsoft.com/office/drawing/2014/main" id="{D8AB041A-3B33-4F9B-AC02-48BAC42D4297}"/>
              </a:ext>
            </a:extLst>
          </p:cNvPr>
          <p:cNvGrpSpPr/>
          <p:nvPr/>
        </p:nvGrpSpPr>
        <p:grpSpPr>
          <a:xfrm>
            <a:off x="13629869" y="4923792"/>
            <a:ext cx="4199527" cy="4541026"/>
            <a:chOff x="700467" y="3429000"/>
            <a:chExt cx="1995316" cy="2017486"/>
          </a:xfrm>
        </p:grpSpPr>
        <p:pic>
          <p:nvPicPr>
            <p:cNvPr id="39" name="Picture 38">
              <a:extLst>
                <a:ext uri="{FF2B5EF4-FFF2-40B4-BE49-F238E27FC236}">
                  <a16:creationId xmlns:a16="http://schemas.microsoft.com/office/drawing/2014/main" id="{B18FDB75-F790-41B6-BCB8-A0D88C55EA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40" name="TextBox 39">
              <a:extLst>
                <a:ext uri="{FF2B5EF4-FFF2-40B4-BE49-F238E27FC236}">
                  <a16:creationId xmlns:a16="http://schemas.microsoft.com/office/drawing/2014/main" id="{392E02B4-42AD-4A75-A715-FA99CF44E153}"/>
                </a:ext>
              </a:extLst>
            </p:cNvPr>
            <p:cNvSpPr txBox="1"/>
            <p:nvPr/>
          </p:nvSpPr>
          <p:spPr>
            <a:xfrm>
              <a:off x="1102953" y="4341790"/>
              <a:ext cx="1176905" cy="546955"/>
            </a:xfrm>
            <a:prstGeom prst="rect">
              <a:avLst/>
            </a:prstGeom>
            <a:noFill/>
          </p:spPr>
          <p:txBody>
            <a:bodyPr wrap="square" rtlCol="0">
              <a:spAutoFit/>
            </a:bodyPr>
            <a:lstStyle/>
            <a:p>
              <a:pPr lvl="0" algn="ctr">
                <a:spcBef>
                  <a:spcPts val="100"/>
                </a:spcBef>
                <a:spcAft>
                  <a:spcPts val="100"/>
                </a:spcAft>
              </a:pPr>
              <a:r>
                <a:rPr lang="en-US" sz="3700" b="1" smtClean="0">
                  <a:solidFill>
                    <a:srgbClr val="FFFF00"/>
                  </a:solidFill>
                  <a:latin typeface="Arial" panose="020B0604020202020204" pitchFamily="34" charset="0"/>
                  <a:ea typeface="Arial" panose="020B0604020202020204" pitchFamily="34" charset="0"/>
                  <a:cs typeface="Arial" panose="020B0604020202020204" pitchFamily="34" charset="0"/>
                </a:rPr>
                <a:t>D. 580</a:t>
              </a:r>
              <a:r>
                <a:rPr lang="en-US" sz="3700" b="1">
                  <a:solidFill>
                    <a:srgbClr val="FFFF00"/>
                  </a:solidFill>
                  <a:latin typeface="Arial" panose="020B0604020202020204" pitchFamily="34" charset="0"/>
                  <a:ea typeface="Arial" panose="020B0604020202020204" pitchFamily="34" charset="0"/>
                  <a:cs typeface="Arial" panose="020B0604020202020204" pitchFamily="34" charset="0"/>
                </a:rPr>
                <a:t> cm</a:t>
              </a:r>
              <a:r>
                <a:rPr lang="en-US" sz="3700" b="1" baseline="30000">
                  <a:solidFill>
                    <a:srgbClr val="FFFF00"/>
                  </a:solidFill>
                  <a:latin typeface="Arial" panose="020B0604020202020204" pitchFamily="34" charset="0"/>
                  <a:ea typeface="Arial" panose="020B0604020202020204" pitchFamily="34" charset="0"/>
                  <a:cs typeface="Arial" panose="020B0604020202020204" pitchFamily="34" charset="0"/>
                </a:rPr>
                <a:t>2</a:t>
              </a:r>
              <a:endParaRPr lang="en-US" sz="3700" b="1">
                <a:solidFill>
                  <a:srgbClr val="FFFF00"/>
                </a:solidFill>
                <a:latin typeface="Arial" panose="020B0604020202020204" pitchFamily="34" charset="0"/>
                <a:ea typeface="Arial" panose="020B0604020202020204" pitchFamily="34" charset="0"/>
                <a:cs typeface="Arial" panose="020B0604020202020204" pitchFamily="34" charset="0"/>
              </a:endParaRPr>
            </a:p>
          </p:txBody>
        </p:sp>
      </p:grpSp>
      <p:grpSp>
        <p:nvGrpSpPr>
          <p:cNvPr id="24" name="Group 23">
            <a:extLst>
              <a:ext uri="{FF2B5EF4-FFF2-40B4-BE49-F238E27FC236}">
                <a16:creationId xmlns:a16="http://schemas.microsoft.com/office/drawing/2014/main" id="{7A6453CF-BD46-4F20-8197-80821EAB8B2E}"/>
              </a:ext>
            </a:extLst>
          </p:cNvPr>
          <p:cNvGrpSpPr/>
          <p:nvPr/>
        </p:nvGrpSpPr>
        <p:grpSpPr>
          <a:xfrm>
            <a:off x="2895601" y="995976"/>
            <a:ext cx="13714628" cy="3026229"/>
            <a:chOff x="1930400" y="663984"/>
            <a:chExt cx="9143085" cy="2017486"/>
          </a:xfrm>
        </p:grpSpPr>
        <p:sp>
          <p:nvSpPr>
            <p:cNvPr id="25" name="Rectangle 24">
              <a:extLst>
                <a:ext uri="{FF2B5EF4-FFF2-40B4-BE49-F238E27FC236}">
                  <a16:creationId xmlns:a16="http://schemas.microsoft.com/office/drawing/2014/main" id="{00597D2C-F7CC-4796-9272-EDE175F24214}"/>
                </a:ext>
              </a:extLst>
            </p:cNvPr>
            <p:cNvSpPr/>
            <p:nvPr/>
          </p:nvSpPr>
          <p:spPr>
            <a:xfrm>
              <a:off x="1930400" y="663984"/>
              <a:ext cx="9143085" cy="2017486"/>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BD53F101-3E09-48A7-9C1A-D241DC18E2BC}"/>
                </a:ext>
              </a:extLst>
            </p:cNvPr>
            <p:cNvSpPr/>
            <p:nvPr/>
          </p:nvSpPr>
          <p:spPr>
            <a:xfrm>
              <a:off x="2089599" y="794613"/>
              <a:ext cx="8824686" cy="1756228"/>
            </a:xfrm>
            <a:prstGeom prst="rect">
              <a:avLst/>
            </a:prstGeom>
            <a:solidFill>
              <a:srgbClr val="FF0000">
                <a:alpha val="50000"/>
              </a:srgbClr>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371600">
                <a:lnSpc>
                  <a:spcPct val="150000"/>
                </a:lnSpc>
              </a:pPr>
              <a:r>
                <a:rPr lang="vi-VN" sz="4100" b="1">
                  <a:solidFill>
                    <a:srgbClr val="FFFF00"/>
                  </a:solidFill>
                  <a:cs typeface="Arial" panose="020B0604020202020204" pitchFamily="34" charset="0"/>
                </a:rPr>
                <a:t>Câu 5. Cho hình thang cân MNPQ (MN // PQ) có góc MPQ = 45 độ  và hai đáy có độ dài 8cm, 30cm</a:t>
              </a:r>
              <a:r>
                <a:rPr lang="vi-VN" sz="4100" b="1">
                  <a:solidFill>
                    <a:srgbClr val="FFFF00"/>
                  </a:solidFill>
                  <a:cs typeface="Arial" panose="020B0604020202020204" pitchFamily="34" charset="0"/>
                </a:rPr>
                <a:t>. </a:t>
              </a:r>
              <a:r>
                <a:rPr lang="en-US" sz="4100" b="1" smtClean="0">
                  <a:solidFill>
                    <a:srgbClr val="FFFF00"/>
                  </a:solidFill>
                  <a:cs typeface="Arial" panose="020B0604020202020204" pitchFamily="34" charset="0"/>
                </a:rPr>
                <a:t>     </a:t>
              </a:r>
              <a:r>
                <a:rPr lang="vi-VN" sz="4100" b="1" smtClean="0">
                  <a:solidFill>
                    <a:srgbClr val="FFFF00"/>
                  </a:solidFill>
                  <a:cs typeface="Arial" panose="020B0604020202020204" pitchFamily="34" charset="0"/>
                </a:rPr>
                <a:t>Diện </a:t>
              </a:r>
              <a:r>
                <a:rPr lang="vi-VN" sz="4100" b="1">
                  <a:solidFill>
                    <a:srgbClr val="FFFF00"/>
                  </a:solidFill>
                  <a:cs typeface="Arial" panose="020B0604020202020204" pitchFamily="34" charset="0"/>
                </a:rPr>
                <a:t>tích của hình thang cân là:</a:t>
              </a:r>
              <a:endParaRPr kumimoji="0" lang="en-US" sz="41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endParaRPr>
            </a:p>
          </p:txBody>
        </p:sp>
      </p:grpSp>
      <p:pic>
        <p:nvPicPr>
          <p:cNvPr id="27" name="Picture 26">
            <a:hlinkClick r:id="rId5" action="ppaction://hlinksldjump"/>
            <a:extLst>
              <a:ext uri="{FF2B5EF4-FFF2-40B4-BE49-F238E27FC236}">
                <a16:creationId xmlns:a16="http://schemas.microsoft.com/office/drawing/2014/main" id="{B7655024-E3C4-4376-952D-D704763C38E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9006" y="439948"/>
            <a:ext cx="2895493" cy="2895493"/>
          </a:xfrm>
          <a:prstGeom prst="rect">
            <a:avLst/>
          </a:prstGeom>
        </p:spPr>
      </p:pic>
    </p:spTree>
    <p:extLst>
      <p:ext uri="{BB962C8B-B14F-4D97-AF65-F5344CB8AC3E}">
        <p14:creationId xmlns:p14="http://schemas.microsoft.com/office/powerpoint/2010/main" val="3318298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fltVal val="0"/>
                                          </p:val>
                                        </p:tav>
                                        <p:tav tm="100000">
                                          <p:val>
                                            <p:strVal val="#ppt_w"/>
                                          </p:val>
                                        </p:tav>
                                      </p:tavLst>
                                    </p:anim>
                                    <p:anim calcmode="lin" valueType="num">
                                      <p:cBhvr>
                                        <p:cTn id="8" dur="1000" fill="hold"/>
                                        <p:tgtEl>
                                          <p:spTgt spid="27"/>
                                        </p:tgtEl>
                                        <p:attrNameLst>
                                          <p:attrName>ppt_h</p:attrName>
                                        </p:attrNameLst>
                                      </p:cBhvr>
                                      <p:tavLst>
                                        <p:tav tm="0">
                                          <p:val>
                                            <p:fltVal val="0"/>
                                          </p:val>
                                        </p:tav>
                                        <p:tav tm="100000">
                                          <p:val>
                                            <p:strVal val="#ppt_h"/>
                                          </p:val>
                                        </p:tav>
                                      </p:tavLst>
                                    </p:anim>
                                    <p:anim calcmode="lin" valueType="num">
                                      <p:cBhvr>
                                        <p:cTn id="9" dur="1000" fill="hold"/>
                                        <p:tgtEl>
                                          <p:spTgt spid="2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7"/>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0-#ppt_w/2"/>
                                          </p:val>
                                        </p:tav>
                                        <p:tav tm="100000">
                                          <p:val>
                                            <p:strVal val="#ppt_x"/>
                                          </p:val>
                                        </p:tav>
                                      </p:tavLst>
                                    </p:anim>
                                    <p:anim calcmode="lin" valueType="num">
                                      <p:cBhvr additive="base">
                                        <p:cTn id="15" dur="500" fill="hold"/>
                                        <p:tgtEl>
                                          <p:spTgt spid="24"/>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ppt_x"/>
                                          </p:val>
                                        </p:tav>
                                        <p:tav tm="100000">
                                          <p:val>
                                            <p:strVal val="#ppt_x"/>
                                          </p:val>
                                        </p:tav>
                                      </p:tavLst>
                                    </p:anim>
                                    <p:anim calcmode="lin" valueType="num">
                                      <p:cBhvr additive="base">
                                        <p:cTn id="20" dur="500" fill="hold"/>
                                        <p:tgtEl>
                                          <p:spTgt spid="35"/>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2" presetClass="entr" presetSubtype="4"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par>
                          <p:cTn id="26" fill="hold">
                            <p:stCondLst>
                              <p:cond delay="2500"/>
                            </p:stCondLst>
                            <p:childTnLst>
                              <p:par>
                                <p:cTn id="27" presetID="2" presetClass="entr" presetSubtype="4" fill="hold" nodeType="after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additive="base">
                                        <p:cTn id="29" dur="500" fill="hold"/>
                                        <p:tgtEl>
                                          <p:spTgt spid="31"/>
                                        </p:tgtEl>
                                        <p:attrNameLst>
                                          <p:attrName>ppt_x</p:attrName>
                                        </p:attrNameLst>
                                      </p:cBhvr>
                                      <p:tavLst>
                                        <p:tav tm="0">
                                          <p:val>
                                            <p:strVal val="#ppt_x"/>
                                          </p:val>
                                        </p:tav>
                                        <p:tav tm="100000">
                                          <p:val>
                                            <p:strVal val="#ppt_x"/>
                                          </p:val>
                                        </p:tav>
                                      </p:tavLst>
                                    </p:anim>
                                    <p:anim calcmode="lin" valueType="num">
                                      <p:cBhvr additive="base">
                                        <p:cTn id="30" dur="500" fill="hold"/>
                                        <p:tgtEl>
                                          <p:spTgt spid="31"/>
                                        </p:tgtEl>
                                        <p:attrNameLst>
                                          <p:attrName>ppt_y</p:attrName>
                                        </p:attrNameLst>
                                      </p:cBhvr>
                                      <p:tavLst>
                                        <p:tav tm="0">
                                          <p:val>
                                            <p:strVal val="1+#ppt_h/2"/>
                                          </p:val>
                                        </p:tav>
                                        <p:tav tm="100000">
                                          <p:val>
                                            <p:strVal val="#ppt_y"/>
                                          </p:val>
                                        </p:tav>
                                      </p:tavLst>
                                    </p:anim>
                                  </p:childTnLst>
                                </p:cTn>
                              </p:par>
                            </p:childTnLst>
                          </p:cTn>
                        </p:par>
                        <p:par>
                          <p:cTn id="31" fill="hold">
                            <p:stCondLst>
                              <p:cond delay="3000"/>
                            </p:stCondLst>
                            <p:childTnLst>
                              <p:par>
                                <p:cTn id="32" presetID="2" presetClass="entr" presetSubtype="4" fill="hold" nodeType="afterEffect">
                                  <p:stCondLst>
                                    <p:cond delay="0"/>
                                  </p:stCondLst>
                                  <p:childTnLst>
                                    <p:set>
                                      <p:cBhvr>
                                        <p:cTn id="33" dur="1" fill="hold">
                                          <p:stCondLst>
                                            <p:cond delay="0"/>
                                          </p:stCondLst>
                                        </p:cTn>
                                        <p:tgtEl>
                                          <p:spTgt spid="38"/>
                                        </p:tgtEl>
                                        <p:attrNameLst>
                                          <p:attrName>style.visibility</p:attrName>
                                        </p:attrNameLst>
                                      </p:cBhvr>
                                      <p:to>
                                        <p:strVal val="visible"/>
                                      </p:to>
                                    </p:set>
                                    <p:anim calcmode="lin" valueType="num">
                                      <p:cBhvr additive="base">
                                        <p:cTn id="34" dur="500" fill="hold"/>
                                        <p:tgtEl>
                                          <p:spTgt spid="38"/>
                                        </p:tgtEl>
                                        <p:attrNameLst>
                                          <p:attrName>ppt_x</p:attrName>
                                        </p:attrNameLst>
                                      </p:cBhvr>
                                      <p:tavLst>
                                        <p:tav tm="0">
                                          <p:val>
                                            <p:strVal val="#ppt_x"/>
                                          </p:val>
                                        </p:tav>
                                        <p:tav tm="100000">
                                          <p:val>
                                            <p:strVal val="#ppt_x"/>
                                          </p:val>
                                        </p:tav>
                                      </p:tavLst>
                                    </p:anim>
                                    <p:anim calcmode="lin" valueType="num">
                                      <p:cBhvr additive="base">
                                        <p:cTn id="35"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31"/>
                    </p:tgtEl>
                  </p:cond>
                </p:stCondLst>
                <p:endSync evt="end" delay="0">
                  <p:rtn val="all"/>
                </p:endSync>
                <p:childTnLst>
                  <p:par>
                    <p:cTn id="37" fill="hold">
                      <p:stCondLst>
                        <p:cond delay="0"/>
                      </p:stCondLst>
                      <p:childTnLst>
                        <p:par>
                          <p:cTn id="38" fill="hold">
                            <p:stCondLst>
                              <p:cond delay="0"/>
                            </p:stCondLst>
                            <p:childTnLst>
                              <p:par>
                                <p:cTn id="39" presetID="2" presetClass="exit" presetSubtype="1" fill="hold" nodeType="clickEffect">
                                  <p:stCondLst>
                                    <p:cond delay="0"/>
                                  </p:stCondLst>
                                  <p:childTnLst>
                                    <p:anim calcmode="lin" valueType="num">
                                      <p:cBhvr additive="base">
                                        <p:cTn id="40" dur="500"/>
                                        <p:tgtEl>
                                          <p:spTgt spid="31"/>
                                        </p:tgtEl>
                                        <p:attrNameLst>
                                          <p:attrName>ppt_x</p:attrName>
                                        </p:attrNameLst>
                                      </p:cBhvr>
                                      <p:tavLst>
                                        <p:tav tm="0">
                                          <p:val>
                                            <p:strVal val="ppt_x"/>
                                          </p:val>
                                        </p:tav>
                                        <p:tav tm="100000">
                                          <p:val>
                                            <p:strVal val="ppt_x"/>
                                          </p:val>
                                        </p:tav>
                                      </p:tavLst>
                                    </p:anim>
                                    <p:anim calcmode="lin" valueType="num">
                                      <p:cBhvr additive="base">
                                        <p:cTn id="41" dur="500"/>
                                        <p:tgtEl>
                                          <p:spTgt spid="31"/>
                                        </p:tgtEl>
                                        <p:attrNameLst>
                                          <p:attrName>ppt_y</p:attrName>
                                        </p:attrNameLst>
                                      </p:cBhvr>
                                      <p:tavLst>
                                        <p:tav tm="0">
                                          <p:val>
                                            <p:strVal val="ppt_y"/>
                                          </p:val>
                                        </p:tav>
                                        <p:tav tm="100000">
                                          <p:val>
                                            <p:strVal val="0-ppt_h/2"/>
                                          </p:val>
                                        </p:tav>
                                      </p:tavLst>
                                    </p:anim>
                                    <p:set>
                                      <p:cBhvr>
                                        <p:cTn id="42"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43" restart="whenNotActive" fill="hold" evtFilter="cancelBubble" nodeType="interactiveSeq">
                <p:stCondLst>
                  <p:cond evt="onClick" delay="0">
                    <p:tgtEl>
                      <p:spTgt spid="35"/>
                    </p:tgtEl>
                  </p:cond>
                </p:stCondLst>
                <p:endSync evt="end" delay="0">
                  <p:rtn val="all"/>
                </p:endSync>
                <p:childTnLst>
                  <p:par>
                    <p:cTn id="44" fill="hold">
                      <p:stCondLst>
                        <p:cond delay="0"/>
                      </p:stCondLst>
                      <p:childTnLst>
                        <p:par>
                          <p:cTn id="45" fill="hold">
                            <p:stCondLst>
                              <p:cond delay="0"/>
                            </p:stCondLst>
                            <p:childTnLst>
                              <p:par>
                                <p:cTn id="46" presetID="2" presetClass="exit" presetSubtype="1" fill="hold" nodeType="clickEffect">
                                  <p:stCondLst>
                                    <p:cond delay="0"/>
                                  </p:stCondLst>
                                  <p:childTnLst>
                                    <p:anim calcmode="lin" valueType="num">
                                      <p:cBhvr additive="base">
                                        <p:cTn id="47" dur="500"/>
                                        <p:tgtEl>
                                          <p:spTgt spid="35"/>
                                        </p:tgtEl>
                                        <p:attrNameLst>
                                          <p:attrName>ppt_x</p:attrName>
                                        </p:attrNameLst>
                                      </p:cBhvr>
                                      <p:tavLst>
                                        <p:tav tm="0">
                                          <p:val>
                                            <p:strVal val="ppt_x"/>
                                          </p:val>
                                        </p:tav>
                                        <p:tav tm="100000">
                                          <p:val>
                                            <p:strVal val="ppt_x"/>
                                          </p:val>
                                        </p:tav>
                                      </p:tavLst>
                                    </p:anim>
                                    <p:anim calcmode="lin" valueType="num">
                                      <p:cBhvr additive="base">
                                        <p:cTn id="48" dur="500"/>
                                        <p:tgtEl>
                                          <p:spTgt spid="35"/>
                                        </p:tgtEl>
                                        <p:attrNameLst>
                                          <p:attrName>ppt_y</p:attrName>
                                        </p:attrNameLst>
                                      </p:cBhvr>
                                      <p:tavLst>
                                        <p:tav tm="0">
                                          <p:val>
                                            <p:strVal val="ppt_y"/>
                                          </p:val>
                                        </p:tav>
                                        <p:tav tm="100000">
                                          <p:val>
                                            <p:strVal val="0-ppt_h/2"/>
                                          </p:val>
                                        </p:tav>
                                      </p:tavLst>
                                    </p:anim>
                                    <p:set>
                                      <p:cBhvr>
                                        <p:cTn id="49"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50" restart="whenNotActive" fill="hold" evtFilter="cancelBubble" nodeType="interactiveSeq">
                <p:stCondLst>
                  <p:cond evt="onClick" delay="0">
                    <p:tgtEl>
                      <p:spTgt spid="38"/>
                    </p:tgtEl>
                  </p:cond>
                </p:stCondLst>
                <p:endSync evt="end" delay="0">
                  <p:rtn val="all"/>
                </p:endSync>
                <p:childTnLst>
                  <p:par>
                    <p:cTn id="51" fill="hold">
                      <p:stCondLst>
                        <p:cond delay="0"/>
                      </p:stCondLst>
                      <p:childTnLst>
                        <p:par>
                          <p:cTn id="52" fill="hold">
                            <p:stCondLst>
                              <p:cond delay="0"/>
                            </p:stCondLst>
                            <p:childTnLst>
                              <p:par>
                                <p:cTn id="53" presetID="2" presetClass="exit" presetSubtype="1" fill="hold" nodeType="clickEffect">
                                  <p:stCondLst>
                                    <p:cond delay="0"/>
                                  </p:stCondLst>
                                  <p:childTnLst>
                                    <p:anim calcmode="lin" valueType="num">
                                      <p:cBhvr additive="base">
                                        <p:cTn id="54" dur="500"/>
                                        <p:tgtEl>
                                          <p:spTgt spid="38"/>
                                        </p:tgtEl>
                                        <p:attrNameLst>
                                          <p:attrName>ppt_x</p:attrName>
                                        </p:attrNameLst>
                                      </p:cBhvr>
                                      <p:tavLst>
                                        <p:tav tm="0">
                                          <p:val>
                                            <p:strVal val="ppt_x"/>
                                          </p:val>
                                        </p:tav>
                                        <p:tav tm="100000">
                                          <p:val>
                                            <p:strVal val="ppt_x"/>
                                          </p:val>
                                        </p:tav>
                                      </p:tavLst>
                                    </p:anim>
                                    <p:anim calcmode="lin" valueType="num">
                                      <p:cBhvr additive="base">
                                        <p:cTn id="55" dur="500"/>
                                        <p:tgtEl>
                                          <p:spTgt spid="38"/>
                                        </p:tgtEl>
                                        <p:attrNameLst>
                                          <p:attrName>ppt_y</p:attrName>
                                        </p:attrNameLst>
                                      </p:cBhvr>
                                      <p:tavLst>
                                        <p:tav tm="0">
                                          <p:val>
                                            <p:strVal val="ppt_y"/>
                                          </p:val>
                                        </p:tav>
                                        <p:tav tm="100000">
                                          <p:val>
                                            <p:strVal val="0-ppt_h/2"/>
                                          </p:val>
                                        </p:tav>
                                      </p:tavLst>
                                    </p:anim>
                                    <p:set>
                                      <p:cBhvr>
                                        <p:cTn id="56"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57" restart="whenNotActive" fill="hold" evtFilter="cancelBubble" nodeType="interactiveSeq">
                <p:stCondLst>
                  <p:cond evt="onClick" delay="0">
                    <p:tgtEl>
                      <p:spTgt spid="18"/>
                    </p:tgtEl>
                  </p:cond>
                </p:stCondLst>
                <p:endSync evt="end" delay="0">
                  <p:rtn val="all"/>
                </p:endSync>
                <p:childTnLst>
                  <p:par>
                    <p:cTn id="58" fill="hold">
                      <p:stCondLst>
                        <p:cond delay="0"/>
                      </p:stCondLst>
                      <p:childTnLst>
                        <p:par>
                          <p:cTn id="59" fill="hold">
                            <p:stCondLst>
                              <p:cond delay="0"/>
                            </p:stCondLst>
                            <p:childTnLst>
                              <p:par>
                                <p:cTn id="60" presetID="32" presetClass="emph" presetSubtype="0" repeatCount="indefinite" fill="hold" nodeType="clickEffect">
                                  <p:stCondLst>
                                    <p:cond delay="0"/>
                                  </p:stCondLst>
                                  <p:childTnLst>
                                    <p:animRot by="120000">
                                      <p:cBhvr>
                                        <p:cTn id="61" dur="100" fill="hold">
                                          <p:stCondLst>
                                            <p:cond delay="0"/>
                                          </p:stCondLst>
                                        </p:cTn>
                                        <p:tgtEl>
                                          <p:spTgt spid="18"/>
                                        </p:tgtEl>
                                        <p:attrNameLst>
                                          <p:attrName>r</p:attrName>
                                        </p:attrNameLst>
                                      </p:cBhvr>
                                    </p:animRot>
                                    <p:animRot by="-240000">
                                      <p:cBhvr>
                                        <p:cTn id="62" dur="200" fill="hold">
                                          <p:stCondLst>
                                            <p:cond delay="200"/>
                                          </p:stCondLst>
                                        </p:cTn>
                                        <p:tgtEl>
                                          <p:spTgt spid="18"/>
                                        </p:tgtEl>
                                        <p:attrNameLst>
                                          <p:attrName>r</p:attrName>
                                        </p:attrNameLst>
                                      </p:cBhvr>
                                    </p:animRot>
                                    <p:animRot by="240000">
                                      <p:cBhvr>
                                        <p:cTn id="63" dur="200" fill="hold">
                                          <p:stCondLst>
                                            <p:cond delay="400"/>
                                          </p:stCondLst>
                                        </p:cTn>
                                        <p:tgtEl>
                                          <p:spTgt spid="18"/>
                                        </p:tgtEl>
                                        <p:attrNameLst>
                                          <p:attrName>r</p:attrName>
                                        </p:attrNameLst>
                                      </p:cBhvr>
                                    </p:animRot>
                                    <p:animRot by="-240000">
                                      <p:cBhvr>
                                        <p:cTn id="64" dur="200" fill="hold">
                                          <p:stCondLst>
                                            <p:cond delay="600"/>
                                          </p:stCondLst>
                                        </p:cTn>
                                        <p:tgtEl>
                                          <p:spTgt spid="18"/>
                                        </p:tgtEl>
                                        <p:attrNameLst>
                                          <p:attrName>r</p:attrName>
                                        </p:attrNameLst>
                                      </p:cBhvr>
                                    </p:animRot>
                                    <p:animRot by="120000">
                                      <p:cBhvr>
                                        <p:cTn id="65" dur="200" fill="hold">
                                          <p:stCondLst>
                                            <p:cond delay="800"/>
                                          </p:stCondLst>
                                        </p:cTn>
                                        <p:tgtEl>
                                          <p:spTgt spid="18"/>
                                        </p:tgtEl>
                                        <p:attrNameLst>
                                          <p:attrName>r</p:attrName>
                                        </p:attrNameLst>
                                      </p:cBhvr>
                                    </p:animRot>
                                  </p:childTnLst>
                                </p:cTn>
                              </p:par>
                              <p:par>
                                <p:cTn id="66" presetID="6" presetClass="emph" presetSubtype="0" fill="hold" nodeType="withEffect">
                                  <p:stCondLst>
                                    <p:cond delay="0"/>
                                  </p:stCondLst>
                                  <p:childTnLst>
                                    <p:animScale>
                                      <p:cBhvr>
                                        <p:cTn id="67" dur="2000" fill="hold"/>
                                        <p:tgtEl>
                                          <p:spTgt spid="18"/>
                                        </p:tgtEl>
                                      </p:cBhvr>
                                      <p:by x="150000" y="150000"/>
                                    </p:animScale>
                                  </p:childTnLst>
                                </p:cTn>
                              </p:par>
                            </p:childTnLst>
                          </p:cTn>
                        </p:par>
                      </p:childTnLst>
                    </p:cTn>
                  </p:par>
                </p:childTnLst>
              </p:cTn>
              <p:nextCondLst>
                <p:cond evt="onClick" delay="0">
                  <p:tgtEl>
                    <p:spTgt spid="18"/>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6000"/>
            <a:lum/>
          </a:blip>
          <a:srcRect/>
          <a:stretch>
            <a:fillRect l="-2000" r="-2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17F1A46-4DC8-4060-8629-C3E538A23BDE}"/>
              </a:ext>
            </a:extLst>
          </p:cNvPr>
          <p:cNvSpPr/>
          <p:nvPr/>
        </p:nvSpPr>
        <p:spPr>
          <a:xfrm>
            <a:off x="2895600" y="2552700"/>
            <a:ext cx="12608836" cy="3647024"/>
          </a:xfrm>
          <a:prstGeom prst="rect">
            <a:avLst/>
          </a:prstGeom>
          <a:noFill/>
        </p:spPr>
        <p:txBody>
          <a:bodyPr wrap="none" lIns="137160" tIns="68580" rIns="137160" bIns="68580">
            <a:spAutoFit/>
          </a:bodyPr>
          <a:lstStyle/>
          <a:p>
            <a:pPr algn="ctr" defTabSz="1371600">
              <a:lnSpc>
                <a:spcPct val="150000"/>
              </a:lnSpc>
            </a:pPr>
            <a:r>
              <a:rPr lang="en-US" sz="8100" b="1" smtClean="0">
                <a:ln w="12700">
                  <a:solidFill>
                    <a:srgbClr val="A5A5A5">
                      <a:lumMod val="50000"/>
                    </a:srgbClr>
                  </a:solidFill>
                  <a:prstDash val="solid"/>
                </a:ln>
                <a:pattFill prst="narHorz">
                  <a:fgClr>
                    <a:srgbClr val="A5A5A5"/>
                  </a:fgClr>
                  <a:bgClr>
                    <a:srgbClr val="A5A5A5">
                      <a:lumMod val="40000"/>
                      <a:lumOff val="60000"/>
                    </a:srgbClr>
                  </a:bgClr>
                </a:pattFill>
                <a:effectLst>
                  <a:innerShdw blurRad="177800">
                    <a:srgbClr val="A5A5A5">
                      <a:lumMod val="50000"/>
                    </a:srgbClr>
                  </a:innerShdw>
                </a:effectLst>
                <a:latin typeface="Arial" panose="020B0604020202020204" pitchFamily="34" charset="0"/>
                <a:cs typeface="Arial" panose="020B0604020202020204" pitchFamily="34" charset="0"/>
              </a:rPr>
              <a:t>CẢM ƠN CÁC EM </a:t>
            </a:r>
          </a:p>
          <a:p>
            <a:pPr algn="ctr" defTabSz="1371600">
              <a:lnSpc>
                <a:spcPct val="150000"/>
              </a:lnSpc>
            </a:pPr>
            <a:r>
              <a:rPr lang="en-US" sz="8100" b="1" smtClean="0">
                <a:ln w="12700">
                  <a:solidFill>
                    <a:srgbClr val="A5A5A5">
                      <a:lumMod val="50000"/>
                    </a:srgbClr>
                  </a:solidFill>
                  <a:prstDash val="solid"/>
                </a:ln>
                <a:pattFill prst="narHorz">
                  <a:fgClr>
                    <a:srgbClr val="A5A5A5"/>
                  </a:fgClr>
                  <a:bgClr>
                    <a:srgbClr val="A5A5A5">
                      <a:lumMod val="40000"/>
                      <a:lumOff val="60000"/>
                    </a:srgbClr>
                  </a:bgClr>
                </a:pattFill>
                <a:effectLst>
                  <a:innerShdw blurRad="177800">
                    <a:srgbClr val="A5A5A5">
                      <a:lumMod val="50000"/>
                    </a:srgbClr>
                  </a:innerShdw>
                </a:effectLst>
                <a:latin typeface="Arial" panose="020B0604020202020204" pitchFamily="34" charset="0"/>
                <a:cs typeface="Arial" panose="020B0604020202020204" pitchFamily="34" charset="0"/>
              </a:rPr>
              <a:t>ĐÃ THAM GIA TRÒ CHƠI</a:t>
            </a:r>
            <a:endParaRPr lang="en-US" sz="8100" b="1">
              <a:ln w="12700">
                <a:solidFill>
                  <a:srgbClr val="A5A5A5">
                    <a:lumMod val="50000"/>
                  </a:srgbClr>
                </a:solidFill>
                <a:prstDash val="solid"/>
              </a:ln>
              <a:pattFill prst="narHorz">
                <a:fgClr>
                  <a:srgbClr val="A5A5A5"/>
                </a:fgClr>
                <a:bgClr>
                  <a:srgbClr val="A5A5A5">
                    <a:lumMod val="40000"/>
                    <a:lumOff val="60000"/>
                  </a:srgbClr>
                </a:bgClr>
              </a:pattFill>
              <a:effectLst>
                <a:innerShdw blurRad="177800">
                  <a:srgbClr val="A5A5A5">
                    <a:lumMod val="50000"/>
                  </a:srgbClr>
                </a:inn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885990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chemeClr val="accent4"/>
        </a:solidFill>
        <a:effectLst/>
      </p:bgPr>
    </p:bg>
    <p:spTree>
      <p:nvGrpSpPr>
        <p:cNvPr id="1" name="Shape 2106"/>
        <p:cNvGrpSpPr/>
        <p:nvPr/>
      </p:nvGrpSpPr>
      <p:grpSpPr>
        <a:xfrm>
          <a:off x="0" y="0"/>
          <a:ext cx="0" cy="0"/>
          <a:chOff x="0" y="0"/>
          <a:chExt cx="0" cy="0"/>
        </a:xfrm>
      </p:grpSpPr>
      <p:sp>
        <p:nvSpPr>
          <p:cNvPr id="23" name="Google Shape;2255;p39"/>
          <p:cNvSpPr/>
          <p:nvPr/>
        </p:nvSpPr>
        <p:spPr>
          <a:xfrm>
            <a:off x="17392137" y="385066"/>
            <a:ext cx="676800" cy="662400"/>
          </a:xfrm>
          <a:prstGeom prst="star4">
            <a:avLst>
              <a:gd name="adj" fmla="val 12500"/>
            </a:avLst>
          </a:prstGeom>
          <a:solidFill>
            <a:schemeClr val="accent1"/>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24" name="Google Shape;2256;p39"/>
          <p:cNvSpPr/>
          <p:nvPr/>
        </p:nvSpPr>
        <p:spPr>
          <a:xfrm>
            <a:off x="319324" y="9422791"/>
            <a:ext cx="520630" cy="502830"/>
          </a:xfrm>
          <a:prstGeom prst="star4">
            <a:avLst>
              <a:gd name="adj" fmla="val 12500"/>
            </a:avLst>
          </a:prstGeom>
          <a:solidFill>
            <a:schemeClr val="lt2"/>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grpSp>
        <p:nvGrpSpPr>
          <p:cNvPr id="28" name="Group 27"/>
          <p:cNvGrpSpPr/>
          <p:nvPr/>
        </p:nvGrpSpPr>
        <p:grpSpPr>
          <a:xfrm>
            <a:off x="3124200" y="355319"/>
            <a:ext cx="4495800" cy="1015663"/>
            <a:chOff x="-35856" y="108967"/>
            <a:chExt cx="12297232" cy="1113154"/>
          </a:xfrm>
        </p:grpSpPr>
        <p:sp>
          <p:nvSpPr>
            <p:cNvPr id="30" name="Rectangle 29"/>
            <p:cNvSpPr/>
            <p:nvPr/>
          </p:nvSpPr>
          <p:spPr>
            <a:xfrm>
              <a:off x="-35856" y="136435"/>
              <a:ext cx="12297232" cy="1066801"/>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alibri"/>
                <a:ea typeface="+mn-ea"/>
                <a:cs typeface="+mn-cs"/>
              </a:endParaRPr>
            </a:p>
          </p:txBody>
        </p:sp>
        <p:sp>
          <p:nvSpPr>
            <p:cNvPr id="31" name="Rectangle 30"/>
            <p:cNvSpPr/>
            <p:nvPr/>
          </p:nvSpPr>
          <p:spPr>
            <a:xfrm>
              <a:off x="185884" y="108967"/>
              <a:ext cx="11817501" cy="1113154"/>
            </a:xfrm>
            <a:prstGeom prst="rect">
              <a:avLst/>
            </a:prstGeom>
            <a:noFill/>
            <a:ln>
              <a:noFill/>
            </a:ln>
          </p:spPr>
          <p:style>
            <a:lnRef idx="3">
              <a:schemeClr val="lt1"/>
            </a:lnRef>
            <a:fillRef idx="1">
              <a:schemeClr val="accent2"/>
            </a:fillRef>
            <a:effectRef idx="1">
              <a:schemeClr val="accent2"/>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000" b="1" i="0" u="none" strike="noStrike" kern="1200" cap="none" spc="0" normalizeH="0" baseline="0" noProof="0" err="1" smtClean="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en-US" sz="4000" b="1" i="0" u="none" strike="noStrike" kern="1200" cap="none" spc="0" normalizeH="0" baseline="0" noProof="0" smtClean="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smtClean="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1.</a:t>
              </a:r>
              <a:r>
                <a:rPr kumimoji="0" lang="en-US" sz="4000" b="1" i="0" u="none" strike="noStrike" kern="1200" cap="none" spc="0" normalizeH="0" noProof="0" smtClean="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smtClean="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SGK – tr71</a:t>
              </a:r>
              <a:endParaRPr kumimoji="0" lang="en-US" sz="4000" b="0" i="0"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2" name="Rectangle 1"/>
          <p:cNvSpPr/>
          <p:nvPr/>
        </p:nvSpPr>
        <p:spPr>
          <a:xfrm>
            <a:off x="7772400" y="349303"/>
            <a:ext cx="9805737" cy="901593"/>
          </a:xfrm>
          <a:prstGeom prst="rect">
            <a:avLst/>
          </a:prstGeom>
        </p:spPr>
        <p:txBody>
          <a:bodyPr wrap="square">
            <a:spAutoFit/>
          </a:bodyPr>
          <a:lstStyle/>
          <a:p>
            <a:pPr marL="30480" marR="30480" algn="just">
              <a:lnSpc>
                <a:spcPct val="150000"/>
              </a:lnSpc>
              <a:spcAft>
                <a:spcPts val="1200"/>
              </a:spcAft>
            </a:pPr>
            <a:r>
              <a:rPr lang="vi-VN" sz="4000">
                <a:solidFill>
                  <a:srgbClr val="000000"/>
                </a:solidFill>
                <a:ea typeface="Times New Roman" panose="02020603050405020304" pitchFamily="18" charset="0"/>
              </a:rPr>
              <a:t>Tìm x và y ở các hình sau.</a:t>
            </a:r>
          </a:p>
        </p:txBody>
      </p:sp>
      <mc:AlternateContent xmlns:mc="http://schemas.openxmlformats.org/markup-compatibility/2006" xmlns:a14="http://schemas.microsoft.com/office/drawing/2010/main">
        <mc:Choice Requires="a14">
          <p:sp>
            <p:nvSpPr>
              <p:cNvPr id="3" name="Rectangle 2"/>
              <p:cNvSpPr/>
              <p:nvPr/>
            </p:nvSpPr>
            <p:spPr>
              <a:xfrm>
                <a:off x="2514600" y="6823568"/>
                <a:ext cx="14258400" cy="2974148"/>
              </a:xfrm>
              <a:prstGeom prst="rect">
                <a:avLst/>
              </a:prstGeom>
            </p:spPr>
            <p:txBody>
              <a:bodyPr wrap="square">
                <a:spAutoFit/>
              </a:bodyPr>
              <a:lstStyle/>
              <a:p>
                <a:pPr algn="just">
                  <a:lnSpc>
                    <a:spcPct val="150000"/>
                  </a:lnSpc>
                  <a:spcBef>
                    <a:spcPts val="600"/>
                  </a:spcBef>
                  <a:spcAft>
                    <a:spcPts val="600"/>
                  </a:spcAft>
                </a:pPr>
                <a:r>
                  <a:rPr lang="en-US" sz="3800" smtClean="0">
                    <a:solidFill>
                      <a:srgbClr val="000000"/>
                    </a:solidFill>
                    <a:ea typeface="Arial" panose="020B0604020202020204" pitchFamily="34" charset="0"/>
                    <a:cs typeface="Times New Roman" panose="02020603050405020304" pitchFamily="18" charset="0"/>
                  </a:rPr>
                  <a:t>a</a:t>
                </a:r>
                <a:r>
                  <a:rPr lang="en-US" sz="3800">
                    <a:solidFill>
                      <a:srgbClr val="000000"/>
                    </a:solidFill>
                    <a:ea typeface="Arial" panose="020B0604020202020204" pitchFamily="34" charset="0"/>
                    <a:cs typeface="Times New Roman" panose="02020603050405020304" pitchFamily="18" charset="0"/>
                  </a:rPr>
                  <a:t>) </a:t>
                </a:r>
                <a:r>
                  <a:rPr lang="en-US" sz="3800" smtClean="0">
                    <a:solidFill>
                      <a:srgbClr val="000000"/>
                    </a:solidFill>
                    <a:effectLst/>
                    <a:ea typeface="Arial" panose="020B0604020202020204" pitchFamily="34" charset="0"/>
                    <a:cs typeface="Times New Roman" panose="02020603050405020304" pitchFamily="18" charset="0"/>
                  </a:rPr>
                  <a:t>Ta </a:t>
                </a:r>
                <a:r>
                  <a:rPr lang="en-US" sz="3800">
                    <a:solidFill>
                      <a:srgbClr val="000000"/>
                    </a:solidFill>
                    <a:effectLst/>
                    <a:ea typeface="Arial" panose="020B0604020202020204" pitchFamily="34" charset="0"/>
                    <a:cs typeface="Times New Roman" panose="02020603050405020304" pitchFamily="18" charset="0"/>
                  </a:rPr>
                  <a:t>có AB // DC nên tứ giác ABCD là hình thang</a:t>
                </a:r>
              </a:p>
              <a:p>
                <a:pPr marL="30480" marR="30480" algn="just">
                  <a:lnSpc>
                    <a:spcPct val="150000"/>
                  </a:lnSpc>
                  <a:spcBef>
                    <a:spcPts val="600"/>
                  </a:spcBef>
                  <a:spcAft>
                    <a:spcPts val="600"/>
                  </a:spcAft>
                </a:pPr>
                <a:r>
                  <a:rPr lang="en-US" sz="3800">
                    <a:solidFill>
                      <a:srgbClr val="000000"/>
                    </a:solidFill>
                    <a:effectLst/>
                    <a:ea typeface="Times New Roman" panose="02020603050405020304" pitchFamily="18" charset="0"/>
                  </a:rPr>
                  <a:t>Do đó </a:t>
                </a:r>
                <a14:m>
                  <m:oMath xmlns:m="http://schemas.openxmlformats.org/officeDocument/2006/math">
                    <m:acc>
                      <m:accPr>
                        <m:chr m:val="̂"/>
                        <m:ctrlPr>
                          <a:rPr lang="en-US" sz="3800" i="1">
                            <a:solidFill>
                              <a:srgbClr val="000000"/>
                            </a:solidFill>
                            <a:effectLst/>
                            <a:latin typeface="Cambria Math" panose="02040503050406030204" pitchFamily="18" charset="0"/>
                            <a:ea typeface="Times New Roman" panose="02020603050405020304" pitchFamily="18" charset="0"/>
                          </a:rPr>
                        </m:ctrlPr>
                      </m:accPr>
                      <m:e>
                        <m:r>
                          <m:rPr>
                            <m:sty m:val="p"/>
                          </m:rPr>
                          <a:rPr lang="en-US" sz="3800" i="0">
                            <a:solidFill>
                              <a:srgbClr val="000000"/>
                            </a:solidFill>
                            <a:effectLst/>
                            <a:latin typeface="Cambria Math" panose="02040503050406030204" pitchFamily="18" charset="0"/>
                            <a:ea typeface="Times New Roman" panose="02020603050405020304" pitchFamily="18" charset="0"/>
                          </a:rPr>
                          <m:t>B</m:t>
                        </m:r>
                      </m:e>
                    </m:acc>
                    <m:r>
                      <a:rPr lang="en-US" sz="3800" i="0">
                        <a:solidFill>
                          <a:srgbClr val="000000"/>
                        </a:solidFill>
                        <a:effectLst/>
                        <a:latin typeface="Cambria Math" panose="02040503050406030204" pitchFamily="18" charset="0"/>
                        <a:ea typeface="Times New Roman" panose="02020603050405020304" pitchFamily="18" charset="0"/>
                      </a:rPr>
                      <m:t>+</m:t>
                    </m:r>
                    <m:acc>
                      <m:accPr>
                        <m:chr m:val="̂"/>
                        <m:ctrlPr>
                          <a:rPr lang="en-US" sz="3800" i="1">
                            <a:solidFill>
                              <a:srgbClr val="000000"/>
                            </a:solidFill>
                            <a:effectLst/>
                            <a:latin typeface="Cambria Math" panose="02040503050406030204" pitchFamily="18" charset="0"/>
                            <a:ea typeface="Times New Roman" panose="02020603050405020304" pitchFamily="18" charset="0"/>
                          </a:rPr>
                        </m:ctrlPr>
                      </m:accPr>
                      <m:e>
                        <m:r>
                          <m:rPr>
                            <m:sty m:val="p"/>
                          </m:rPr>
                          <a:rPr lang="en-US" sz="3800" i="0">
                            <a:solidFill>
                              <a:srgbClr val="000000"/>
                            </a:solidFill>
                            <a:effectLst/>
                            <a:latin typeface="Cambria Math" panose="02040503050406030204" pitchFamily="18" charset="0"/>
                            <a:ea typeface="Times New Roman" panose="02020603050405020304" pitchFamily="18" charset="0"/>
                          </a:rPr>
                          <m:t>C</m:t>
                        </m:r>
                      </m:e>
                    </m:acc>
                    <m:r>
                      <a:rPr lang="en-US" sz="3800" i="0">
                        <a:solidFill>
                          <a:srgbClr val="000000"/>
                        </a:solidFill>
                        <a:effectLst/>
                        <a:latin typeface="Cambria Math" panose="02040503050406030204" pitchFamily="18" charset="0"/>
                        <a:ea typeface="Times New Roman" panose="02020603050405020304" pitchFamily="18" charset="0"/>
                      </a:rPr>
                      <m:t>=180°</m:t>
                    </m:r>
                  </m:oMath>
                </a14:m>
                <a:r>
                  <a:rPr lang="en-US" sz="3800">
                    <a:solidFill>
                      <a:srgbClr val="000000"/>
                    </a:solidFill>
                    <a:effectLst/>
                    <a:ea typeface="Times New Roman" panose="02020603050405020304" pitchFamily="18" charset="0"/>
                  </a:rPr>
                  <a:t> (2 góc trong cùng phía bù nhau)</a:t>
                </a:r>
              </a:p>
              <a:p>
                <a:pPr marL="30480" marR="30480" algn="just">
                  <a:lnSpc>
                    <a:spcPct val="150000"/>
                  </a:lnSpc>
                  <a:spcBef>
                    <a:spcPts val="600"/>
                  </a:spcBef>
                  <a:spcAft>
                    <a:spcPts val="600"/>
                  </a:spcAft>
                </a:pPr>
                <a:r>
                  <a:rPr lang="en-US" sz="3800">
                    <a:solidFill>
                      <a:srgbClr val="000000"/>
                    </a:solidFill>
                    <a:effectLst/>
                    <a:ea typeface="Times New Roman" panose="02020603050405020304" pitchFamily="18" charset="0"/>
                  </a:rPr>
                  <a:t>Suy ra </a:t>
                </a:r>
                <a14:m>
                  <m:oMath xmlns:m="http://schemas.openxmlformats.org/officeDocument/2006/math">
                    <m:r>
                      <m:rPr>
                        <m:sty m:val="p"/>
                      </m:rPr>
                      <a:rPr lang="en-US" sz="3800" i="0">
                        <a:solidFill>
                          <a:srgbClr val="000000"/>
                        </a:solidFill>
                        <a:effectLst/>
                        <a:latin typeface="Cambria Math" panose="02040503050406030204" pitchFamily="18" charset="0"/>
                        <a:ea typeface="Times New Roman" panose="02020603050405020304" pitchFamily="18" charset="0"/>
                      </a:rPr>
                      <m:t>x</m:t>
                    </m:r>
                    <m:r>
                      <a:rPr lang="en-US" sz="3800" i="0">
                        <a:solidFill>
                          <a:srgbClr val="000000"/>
                        </a:solidFill>
                        <a:effectLst/>
                        <a:latin typeface="Cambria Math" panose="02040503050406030204" pitchFamily="18" charset="0"/>
                        <a:ea typeface="Times New Roman" panose="02020603050405020304" pitchFamily="18" charset="0"/>
                      </a:rPr>
                      <m:t>=</m:t>
                    </m:r>
                    <m:acc>
                      <m:accPr>
                        <m:chr m:val="̂"/>
                        <m:ctrlPr>
                          <a:rPr lang="en-US" sz="3800" i="1">
                            <a:solidFill>
                              <a:srgbClr val="000000"/>
                            </a:solidFill>
                            <a:effectLst/>
                            <a:latin typeface="Cambria Math" panose="02040503050406030204" pitchFamily="18" charset="0"/>
                            <a:ea typeface="Times New Roman" panose="02020603050405020304" pitchFamily="18" charset="0"/>
                          </a:rPr>
                        </m:ctrlPr>
                      </m:accPr>
                      <m:e>
                        <m:r>
                          <m:rPr>
                            <m:sty m:val="p"/>
                          </m:rPr>
                          <a:rPr lang="en-US" sz="3800" i="0">
                            <a:solidFill>
                              <a:srgbClr val="000000"/>
                            </a:solidFill>
                            <a:effectLst/>
                            <a:latin typeface="Cambria Math" panose="02040503050406030204" pitchFamily="18" charset="0"/>
                            <a:ea typeface="Times New Roman" panose="02020603050405020304" pitchFamily="18" charset="0"/>
                          </a:rPr>
                          <m:t>C</m:t>
                        </m:r>
                      </m:e>
                    </m:acc>
                    <m:r>
                      <a:rPr lang="en-US" sz="3800" i="0">
                        <a:solidFill>
                          <a:srgbClr val="000000"/>
                        </a:solidFill>
                        <a:effectLst/>
                        <a:latin typeface="Cambria Math" panose="02040503050406030204" pitchFamily="18" charset="0"/>
                        <a:ea typeface="Times New Roman" panose="02020603050405020304" pitchFamily="18" charset="0"/>
                      </a:rPr>
                      <m:t>=180°−</m:t>
                    </m:r>
                    <m:acc>
                      <m:accPr>
                        <m:chr m:val="̂"/>
                        <m:ctrlPr>
                          <a:rPr lang="en-US" sz="3800" i="1">
                            <a:solidFill>
                              <a:srgbClr val="000000"/>
                            </a:solidFill>
                            <a:effectLst/>
                            <a:latin typeface="Cambria Math" panose="02040503050406030204" pitchFamily="18" charset="0"/>
                            <a:ea typeface="Times New Roman" panose="02020603050405020304" pitchFamily="18" charset="0"/>
                          </a:rPr>
                        </m:ctrlPr>
                      </m:accPr>
                      <m:e>
                        <m:r>
                          <m:rPr>
                            <m:sty m:val="p"/>
                          </m:rPr>
                          <a:rPr lang="en-US" sz="3800" i="0">
                            <a:solidFill>
                              <a:srgbClr val="000000"/>
                            </a:solidFill>
                            <a:effectLst/>
                            <a:latin typeface="Cambria Math" panose="02040503050406030204" pitchFamily="18" charset="0"/>
                            <a:ea typeface="Times New Roman" panose="02020603050405020304" pitchFamily="18" charset="0"/>
                          </a:rPr>
                          <m:t>B</m:t>
                        </m:r>
                      </m:e>
                    </m:acc>
                    <m:r>
                      <a:rPr lang="en-US" sz="3800" i="0">
                        <a:solidFill>
                          <a:srgbClr val="000000"/>
                        </a:solidFill>
                        <a:effectLst/>
                        <a:latin typeface="Cambria Math" panose="02040503050406030204" pitchFamily="18" charset="0"/>
                        <a:ea typeface="Times New Roman" panose="02020603050405020304" pitchFamily="18" charset="0"/>
                      </a:rPr>
                      <m:t>=180°−140°=40°</m:t>
                    </m:r>
                  </m:oMath>
                </a14:m>
                <a:endParaRPr lang="en-US" sz="3800">
                  <a:solidFill>
                    <a:srgbClr val="000000"/>
                  </a:solidFill>
                  <a:effectLst/>
                  <a:ea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514600" y="6823568"/>
                <a:ext cx="14258400" cy="2974148"/>
              </a:xfrm>
              <a:prstGeom prst="rect">
                <a:avLst/>
              </a:prstGeom>
              <a:blipFill>
                <a:blip r:embed="rId3"/>
                <a:stretch>
                  <a:fillRect l="-1411" b="-7377"/>
                </a:stretch>
              </a:blipFill>
            </p:spPr>
            <p:txBody>
              <a:bodyPr/>
              <a:lstStyle/>
              <a:p>
                <a:r>
                  <a:rPr lang="en-US">
                    <a:noFill/>
                  </a:rPr>
                  <a:t> </a:t>
                </a:r>
              </a:p>
            </p:txBody>
          </p:sp>
        </mc:Fallback>
      </mc:AlternateContent>
      <p:sp>
        <p:nvSpPr>
          <p:cNvPr id="18" name="Oval Callout 17"/>
          <p:cNvSpPr/>
          <p:nvPr/>
        </p:nvSpPr>
        <p:spPr>
          <a:xfrm>
            <a:off x="8775911" y="5727780"/>
            <a:ext cx="1550313" cy="863520"/>
          </a:xfrm>
          <a:prstGeom prst="wedgeEllipseCallout">
            <a:avLst/>
          </a:prstGeom>
          <a:solidFill>
            <a:schemeClr val="accent1">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srgbClr val="FFFFFF"/>
              </a:solidFill>
              <a:effectLst/>
              <a:uLnTx/>
              <a:uFillTx/>
              <a:latin typeface="Arial"/>
              <a:ea typeface="+mn-ea"/>
              <a:cs typeface="+mn-cs"/>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4600" y="1620409"/>
            <a:ext cx="14072937" cy="3647237"/>
          </a:xfrm>
          <a:prstGeom prst="rect">
            <a:avLst/>
          </a:prstGeom>
        </p:spPr>
      </p:pic>
      <p:pic>
        <p:nvPicPr>
          <p:cNvPr id="7" name="Picture 6"/>
          <p:cNvPicPr>
            <a:picLocks noChangeAspect="1"/>
          </p:cNvPicPr>
          <p:nvPr/>
        </p:nvPicPr>
        <p:blipFill>
          <a:blip r:embed="rId5"/>
          <a:stretch>
            <a:fillRect/>
          </a:stretch>
        </p:blipFill>
        <p:spPr>
          <a:xfrm rot="20668769">
            <a:off x="1168500" y="1157792"/>
            <a:ext cx="998480" cy="1595204"/>
          </a:xfrm>
          <a:prstGeom prst="rect">
            <a:avLst/>
          </a:prstGeom>
        </p:spPr>
      </p:pic>
    </p:spTree>
    <p:extLst>
      <p:ext uri="{BB962C8B-B14F-4D97-AF65-F5344CB8AC3E}">
        <p14:creationId xmlns:p14="http://schemas.microsoft.com/office/powerpoint/2010/main" val="3174107099"/>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arn(inVertical)">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0" end="0"/>
                                            </p:txEl>
                                          </p:spTgt>
                                        </p:tgtEl>
                                        <p:attrNameLst>
                                          <p:attrName>style.visibility</p:attrName>
                                        </p:attrNameLst>
                                      </p:cBhvr>
                                      <p:to>
                                        <p:strVal val="visible"/>
                                      </p:to>
                                    </p:set>
                                    <p:animEffect transition="in" filter="fade">
                                      <p:cBhvr>
                                        <p:cTn id="34" dur="500"/>
                                        <p:tgtEl>
                                          <p:spTgt spid="3">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
                                            <p:txEl>
                                              <p:pRg st="1" end="1"/>
                                            </p:txEl>
                                          </p:spTgt>
                                        </p:tgtEl>
                                        <p:attrNameLst>
                                          <p:attrName>style.visibility</p:attrName>
                                        </p:attrNameLst>
                                      </p:cBhvr>
                                      <p:to>
                                        <p:strVal val="visible"/>
                                      </p:to>
                                    </p:set>
                                    <p:animEffect transition="in" filter="wipe(down)">
                                      <p:cBhvr>
                                        <p:cTn id="39" dur="500"/>
                                        <p:tgtEl>
                                          <p:spTgt spid="3">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3">
                                            <p:txEl>
                                              <p:pRg st="2" end="2"/>
                                            </p:txEl>
                                          </p:spTgt>
                                        </p:tgtEl>
                                        <p:attrNameLst>
                                          <p:attrName>style.visibility</p:attrName>
                                        </p:attrNameLst>
                                      </p:cBhvr>
                                      <p:to>
                                        <p:strVal val="visible"/>
                                      </p:to>
                                    </p:set>
                                    <p:animEffect transition="in" filter="wipe(left)">
                                      <p:cBhvr>
                                        <p:cTn id="44"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90"/>
        <p:cNvGrpSpPr/>
        <p:nvPr/>
      </p:nvGrpSpPr>
      <p:grpSpPr>
        <a:xfrm>
          <a:off x="0" y="0"/>
          <a:ext cx="0" cy="0"/>
          <a:chOff x="0" y="0"/>
          <a:chExt cx="0" cy="0"/>
        </a:xfrm>
      </p:grpSpPr>
      <p:sp>
        <p:nvSpPr>
          <p:cNvPr id="2193" name="Google Shape;2193;p37"/>
          <p:cNvSpPr/>
          <p:nvPr/>
        </p:nvSpPr>
        <p:spPr>
          <a:xfrm>
            <a:off x="5215271" y="1447800"/>
            <a:ext cx="3090529" cy="1720628"/>
          </a:xfrm>
          <a:prstGeom prst="rect">
            <a:avLst/>
          </a:prstGeom>
        </p:spPr>
        <p:style>
          <a:lnRef idx="3">
            <a:schemeClr val="lt1"/>
          </a:lnRef>
          <a:fillRef idx="1">
            <a:schemeClr val="accent1"/>
          </a:fillRef>
          <a:effectRef idx="1">
            <a:schemeClr val="accent1"/>
          </a:effectRef>
          <a:fontRef idx="minor">
            <a:schemeClr val="lt1"/>
          </a:fontRef>
        </p:style>
        <p:txBody>
          <a:bodyPr>
            <a:prstTxWarp prst="textPlain">
              <a:avLst/>
            </a:prstTxWarp>
          </a:bodyPr>
          <a:lstStyle/>
          <a:p>
            <a:pPr algn="ctr">
              <a:buClr>
                <a:srgbClr val="000000"/>
              </a:buClr>
              <a:buFont typeface="Arial"/>
              <a:buNone/>
            </a:pPr>
            <a:r>
              <a:rPr sz="2800" kern="0">
                <a:ln w="9525" cap="flat" cmpd="sng">
                  <a:solidFill>
                    <a:srgbClr val="F3F3F3"/>
                  </a:solidFill>
                  <a:prstDash val="solid"/>
                  <a:round/>
                  <a:headEnd type="none" w="sm" len="sm"/>
                  <a:tailEnd type="none" w="sm" len="sm"/>
                </a:ln>
                <a:solidFill>
                  <a:srgbClr val="434343"/>
                </a:solidFill>
                <a:sym typeface="Arial"/>
              </a:rPr>
              <a:t>01</a:t>
            </a:r>
          </a:p>
        </p:txBody>
      </p:sp>
      <p:sp>
        <p:nvSpPr>
          <p:cNvPr id="2195" name="Google Shape;2195;p37"/>
          <p:cNvSpPr/>
          <p:nvPr/>
        </p:nvSpPr>
        <p:spPr>
          <a:xfrm>
            <a:off x="3189726" y="3130328"/>
            <a:ext cx="473400" cy="461400"/>
          </a:xfrm>
          <a:prstGeom prst="star4">
            <a:avLst>
              <a:gd name="adj" fmla="val 12500"/>
            </a:avLst>
          </a:prstGeom>
          <a:solidFill>
            <a:schemeClr val="lt1"/>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2196" name="Google Shape;2196;p37"/>
          <p:cNvSpPr/>
          <p:nvPr/>
        </p:nvSpPr>
        <p:spPr>
          <a:xfrm>
            <a:off x="13514792" y="7557930"/>
            <a:ext cx="676800" cy="662400"/>
          </a:xfrm>
          <a:prstGeom prst="star4">
            <a:avLst>
              <a:gd name="adj" fmla="val 12500"/>
            </a:avLst>
          </a:prstGeom>
          <a:solidFill>
            <a:schemeClr val="lt1"/>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grpSp>
        <p:nvGrpSpPr>
          <p:cNvPr id="2204" name="Google Shape;2204;p37"/>
          <p:cNvGrpSpPr/>
          <p:nvPr/>
        </p:nvGrpSpPr>
        <p:grpSpPr>
          <a:xfrm rot="5400000">
            <a:off x="-299569" y="4206681"/>
            <a:ext cx="3529370" cy="1848842"/>
            <a:chOff x="7055900" y="279450"/>
            <a:chExt cx="1820576" cy="953700"/>
          </a:xfrm>
        </p:grpSpPr>
        <p:sp>
          <p:nvSpPr>
            <p:cNvPr id="2205" name="Google Shape;2205;p37"/>
            <p:cNvSpPr/>
            <p:nvPr/>
          </p:nvSpPr>
          <p:spPr>
            <a:xfrm>
              <a:off x="7055900" y="279450"/>
              <a:ext cx="953700" cy="953700"/>
            </a:xfrm>
            <a:prstGeom prst="ellipse">
              <a:avLst/>
            </a:prstGeom>
            <a:solidFill>
              <a:schemeClr val="accent2"/>
            </a:solidFill>
            <a:ln w="9525" cap="flat" cmpd="sng">
              <a:solidFill>
                <a:schemeClr val="lt1"/>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2206" name="Google Shape;2206;p37"/>
            <p:cNvSpPr/>
            <p:nvPr/>
          </p:nvSpPr>
          <p:spPr>
            <a:xfrm>
              <a:off x="7272619" y="279450"/>
              <a:ext cx="953700" cy="953700"/>
            </a:xfrm>
            <a:prstGeom prst="ellipse">
              <a:avLst/>
            </a:prstGeom>
            <a:solidFill>
              <a:schemeClr val="accent2"/>
            </a:solidFill>
            <a:ln w="9525" cap="flat" cmpd="sng">
              <a:solidFill>
                <a:schemeClr val="lt1"/>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2207" name="Google Shape;2207;p37"/>
            <p:cNvSpPr/>
            <p:nvPr/>
          </p:nvSpPr>
          <p:spPr>
            <a:xfrm>
              <a:off x="7489338" y="279450"/>
              <a:ext cx="953700" cy="953700"/>
            </a:xfrm>
            <a:prstGeom prst="ellipse">
              <a:avLst/>
            </a:prstGeom>
            <a:solidFill>
              <a:schemeClr val="accent2"/>
            </a:solidFill>
            <a:ln w="9525" cap="flat" cmpd="sng">
              <a:solidFill>
                <a:schemeClr val="lt1"/>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2208" name="Google Shape;2208;p37"/>
            <p:cNvSpPr/>
            <p:nvPr/>
          </p:nvSpPr>
          <p:spPr>
            <a:xfrm>
              <a:off x="7706057" y="279450"/>
              <a:ext cx="953700" cy="953700"/>
            </a:xfrm>
            <a:prstGeom prst="ellipse">
              <a:avLst/>
            </a:prstGeom>
            <a:solidFill>
              <a:schemeClr val="accent2"/>
            </a:solidFill>
            <a:ln w="9525" cap="flat" cmpd="sng">
              <a:solidFill>
                <a:schemeClr val="lt1"/>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2209" name="Google Shape;2209;p37"/>
            <p:cNvSpPr/>
            <p:nvPr/>
          </p:nvSpPr>
          <p:spPr>
            <a:xfrm>
              <a:off x="7922776" y="279450"/>
              <a:ext cx="953700" cy="953700"/>
            </a:xfrm>
            <a:prstGeom prst="ellipse">
              <a:avLst/>
            </a:prstGeom>
            <a:solidFill>
              <a:schemeClr val="accent2"/>
            </a:solidFill>
            <a:ln w="9525" cap="flat" cmpd="sng">
              <a:solidFill>
                <a:schemeClr val="lt1"/>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grpSp>
      <p:sp>
        <p:nvSpPr>
          <p:cNvPr id="2210" name="Google Shape;2210;p37"/>
          <p:cNvSpPr/>
          <p:nvPr/>
        </p:nvSpPr>
        <p:spPr>
          <a:xfrm>
            <a:off x="8421368" y="240896"/>
            <a:ext cx="473400" cy="461400"/>
          </a:xfrm>
          <a:prstGeom prst="star4">
            <a:avLst>
              <a:gd name="adj" fmla="val 12500"/>
            </a:avLst>
          </a:prstGeom>
          <a:solidFill>
            <a:schemeClr val="accent2"/>
          </a:solidFill>
          <a:ln w="9525" cap="flat" cmpd="sng">
            <a:solidFill>
              <a:schemeClr val="lt1"/>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2" name="Rectangle 1"/>
          <p:cNvSpPr/>
          <p:nvPr/>
        </p:nvSpPr>
        <p:spPr>
          <a:xfrm>
            <a:off x="3891652" y="3440625"/>
            <a:ext cx="10510148" cy="342067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buClr>
                <a:srgbClr val="000000"/>
              </a:buClr>
              <a:buFont typeface="Arial"/>
              <a:buNone/>
            </a:pPr>
            <a:endParaRPr lang="en-US" sz="2800" kern="0">
              <a:solidFill>
                <a:srgbClr val="F3F3F3"/>
              </a:solidFill>
              <a:sym typeface="Arial"/>
            </a:endParaRPr>
          </a:p>
        </p:txBody>
      </p:sp>
      <p:sp>
        <p:nvSpPr>
          <p:cNvPr id="23" name="Rectangle 22"/>
          <p:cNvSpPr/>
          <p:nvPr/>
        </p:nvSpPr>
        <p:spPr>
          <a:xfrm>
            <a:off x="3967852" y="3230480"/>
            <a:ext cx="10430405" cy="3700052"/>
          </a:xfrm>
          <a:prstGeom prst="rect">
            <a:avLst/>
          </a:prstGeom>
        </p:spPr>
        <p:txBody>
          <a:bodyPr wrap="square">
            <a:spAutoFit/>
          </a:bodyPr>
          <a:lstStyle/>
          <a:p>
            <a:pPr algn="ctr">
              <a:lnSpc>
                <a:spcPct val="150000"/>
              </a:lnSpc>
              <a:spcBef>
                <a:spcPts val="1200"/>
              </a:spcBef>
              <a:spcAft>
                <a:spcPts val="1600"/>
              </a:spcAft>
              <a:buClr>
                <a:srgbClr val="000000"/>
              </a:buClr>
            </a:pPr>
            <a:r>
              <a:rPr lang="en-US" sz="7500" b="1" kern="0">
                <a:solidFill>
                  <a:srgbClr val="F2C2AB">
                    <a:lumMod val="75000"/>
                  </a:srgbClr>
                </a:solidFill>
                <a:ea typeface="Calibri" panose="020F0502020204030204" pitchFamily="34" charset="0"/>
                <a:cs typeface="Times New Roman" panose="02020603050405020304" pitchFamily="18" charset="0"/>
                <a:sym typeface="Arial"/>
              </a:rPr>
              <a:t>HÌNH THANG. </a:t>
            </a:r>
            <a:endParaRPr lang="en-US" sz="7500" b="1" kern="0" smtClean="0">
              <a:solidFill>
                <a:srgbClr val="F2C2AB">
                  <a:lumMod val="75000"/>
                </a:srgbClr>
              </a:solidFill>
              <a:ea typeface="Calibri" panose="020F0502020204030204" pitchFamily="34" charset="0"/>
              <a:cs typeface="Times New Roman" panose="02020603050405020304" pitchFamily="18" charset="0"/>
              <a:sym typeface="Arial"/>
            </a:endParaRPr>
          </a:p>
          <a:p>
            <a:pPr algn="ctr">
              <a:lnSpc>
                <a:spcPct val="150000"/>
              </a:lnSpc>
              <a:spcBef>
                <a:spcPts val="1200"/>
              </a:spcBef>
              <a:spcAft>
                <a:spcPts val="1600"/>
              </a:spcAft>
              <a:buClr>
                <a:srgbClr val="000000"/>
              </a:buClr>
            </a:pPr>
            <a:r>
              <a:rPr lang="en-US" sz="7500" b="1" kern="0" smtClean="0">
                <a:solidFill>
                  <a:srgbClr val="F2C2AB">
                    <a:lumMod val="75000"/>
                  </a:srgbClr>
                </a:solidFill>
                <a:ea typeface="Calibri" panose="020F0502020204030204" pitchFamily="34" charset="0"/>
                <a:cs typeface="Times New Roman" panose="02020603050405020304" pitchFamily="18" charset="0"/>
                <a:sym typeface="Arial"/>
              </a:rPr>
              <a:t>HÌNH </a:t>
            </a:r>
            <a:r>
              <a:rPr lang="en-US" sz="7500" b="1" kern="0">
                <a:solidFill>
                  <a:srgbClr val="F2C2AB">
                    <a:lumMod val="75000"/>
                  </a:srgbClr>
                </a:solidFill>
                <a:ea typeface="Calibri" panose="020F0502020204030204" pitchFamily="34" charset="0"/>
                <a:cs typeface="Times New Roman" panose="02020603050405020304" pitchFamily="18" charset="0"/>
                <a:sym typeface="Arial"/>
              </a:rPr>
              <a:t>THANG CÂN</a:t>
            </a:r>
            <a:endParaRPr lang="en-US" sz="7500" b="1" kern="0" dirty="0">
              <a:solidFill>
                <a:srgbClr val="F2C2AB">
                  <a:lumMod val="75000"/>
                </a:srgbClr>
              </a:solidFill>
              <a:ea typeface="Calibri" panose="020F0502020204030204" pitchFamily="34" charset="0"/>
              <a:cs typeface="Times New Roman" panose="02020603050405020304" pitchFamily="18" charset="0"/>
              <a:sym typeface="Arial"/>
            </a:endParaRPr>
          </a:p>
        </p:txBody>
      </p:sp>
      <p:grpSp>
        <p:nvGrpSpPr>
          <p:cNvPr id="21" name="Google Shape;2197;p37"/>
          <p:cNvGrpSpPr/>
          <p:nvPr/>
        </p:nvGrpSpPr>
        <p:grpSpPr>
          <a:xfrm>
            <a:off x="14525982" y="4741008"/>
            <a:ext cx="2741920" cy="3556222"/>
            <a:chOff x="7465916" y="720492"/>
            <a:chExt cx="1139144" cy="1477450"/>
          </a:xfrm>
        </p:grpSpPr>
        <p:sp>
          <p:nvSpPr>
            <p:cNvPr id="22" name="Google Shape;2198;p37"/>
            <p:cNvSpPr/>
            <p:nvPr/>
          </p:nvSpPr>
          <p:spPr>
            <a:xfrm rot="-5400000">
              <a:off x="7646560" y="1239442"/>
              <a:ext cx="1024800" cy="892200"/>
            </a:xfrm>
            <a:prstGeom prst="flowChartDelay">
              <a:avLst/>
            </a:prstGeom>
            <a:solidFill>
              <a:schemeClr val="accent1"/>
            </a:solidFill>
            <a:ln w="9525" cap="flat" cmpd="sng">
              <a:solidFill>
                <a:schemeClr val="lt1"/>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24" name="Google Shape;2199;p37"/>
            <p:cNvSpPr/>
            <p:nvPr/>
          </p:nvSpPr>
          <p:spPr>
            <a:xfrm rot="-5400000">
              <a:off x="7597172" y="1148912"/>
              <a:ext cx="1024800" cy="892200"/>
            </a:xfrm>
            <a:prstGeom prst="flowChartDelay">
              <a:avLst/>
            </a:prstGeom>
            <a:solidFill>
              <a:schemeClr val="accent1"/>
            </a:solidFill>
            <a:ln w="9525" cap="flat" cmpd="sng">
              <a:solidFill>
                <a:schemeClr val="lt1"/>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25" name="Google Shape;2200;p37"/>
            <p:cNvSpPr/>
            <p:nvPr/>
          </p:nvSpPr>
          <p:spPr>
            <a:xfrm rot="-5400000">
              <a:off x="7547783" y="1058382"/>
              <a:ext cx="1024800" cy="892200"/>
            </a:xfrm>
            <a:prstGeom prst="flowChartDelay">
              <a:avLst/>
            </a:prstGeom>
            <a:solidFill>
              <a:schemeClr val="accent1"/>
            </a:solidFill>
            <a:ln w="9525" cap="flat" cmpd="sng">
              <a:solidFill>
                <a:schemeClr val="lt1"/>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26" name="Google Shape;2201;p37"/>
            <p:cNvSpPr/>
            <p:nvPr/>
          </p:nvSpPr>
          <p:spPr>
            <a:xfrm rot="-5400000">
              <a:off x="7498394" y="967852"/>
              <a:ext cx="1024800" cy="892200"/>
            </a:xfrm>
            <a:prstGeom prst="flowChartDelay">
              <a:avLst/>
            </a:prstGeom>
            <a:solidFill>
              <a:schemeClr val="accent1"/>
            </a:solidFill>
            <a:ln w="9525" cap="flat" cmpd="sng">
              <a:solidFill>
                <a:schemeClr val="lt1"/>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27" name="Google Shape;2202;p37"/>
            <p:cNvSpPr/>
            <p:nvPr/>
          </p:nvSpPr>
          <p:spPr>
            <a:xfrm rot="-5400000">
              <a:off x="7449005" y="877322"/>
              <a:ext cx="1024800" cy="892200"/>
            </a:xfrm>
            <a:prstGeom prst="flowChartDelay">
              <a:avLst/>
            </a:prstGeom>
            <a:solidFill>
              <a:schemeClr val="accent1"/>
            </a:solidFill>
            <a:ln w="9525" cap="flat" cmpd="sng">
              <a:solidFill>
                <a:schemeClr val="lt1"/>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28" name="Google Shape;2203;p37"/>
            <p:cNvSpPr/>
            <p:nvPr/>
          </p:nvSpPr>
          <p:spPr>
            <a:xfrm rot="-5400000">
              <a:off x="7399616" y="786792"/>
              <a:ext cx="1024800" cy="892200"/>
            </a:xfrm>
            <a:prstGeom prst="flowChartDelay">
              <a:avLst/>
            </a:prstGeom>
            <a:solidFill>
              <a:schemeClr val="accent1"/>
            </a:solidFill>
            <a:ln w="9525" cap="flat" cmpd="sng">
              <a:solidFill>
                <a:schemeClr val="lt1"/>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grpSp>
    </p:spTree>
    <p:extLst>
      <p:ext uri="{BB962C8B-B14F-4D97-AF65-F5344CB8AC3E}">
        <p14:creationId xmlns:p14="http://schemas.microsoft.com/office/powerpoint/2010/main" val="26178781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chemeClr val="accent4"/>
        </a:solidFill>
        <a:effectLst/>
      </p:bgPr>
    </p:bg>
    <p:spTree>
      <p:nvGrpSpPr>
        <p:cNvPr id="1" name="Shape 2106"/>
        <p:cNvGrpSpPr/>
        <p:nvPr/>
      </p:nvGrpSpPr>
      <p:grpSpPr>
        <a:xfrm>
          <a:off x="0" y="0"/>
          <a:ext cx="0" cy="0"/>
          <a:chOff x="0" y="0"/>
          <a:chExt cx="0" cy="0"/>
        </a:xfrm>
      </p:grpSpPr>
      <p:sp>
        <p:nvSpPr>
          <p:cNvPr id="23" name="Google Shape;2255;p39"/>
          <p:cNvSpPr/>
          <p:nvPr/>
        </p:nvSpPr>
        <p:spPr>
          <a:xfrm>
            <a:off x="17392137" y="385066"/>
            <a:ext cx="676800" cy="662400"/>
          </a:xfrm>
          <a:prstGeom prst="star4">
            <a:avLst>
              <a:gd name="adj" fmla="val 12500"/>
            </a:avLst>
          </a:prstGeom>
          <a:solidFill>
            <a:schemeClr val="accent1"/>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256;p39"/>
          <p:cNvSpPr/>
          <p:nvPr/>
        </p:nvSpPr>
        <p:spPr>
          <a:xfrm>
            <a:off x="319324" y="9422791"/>
            <a:ext cx="520630" cy="502830"/>
          </a:xfrm>
          <a:prstGeom prst="star4">
            <a:avLst>
              <a:gd name="adj" fmla="val 12500"/>
            </a:avLst>
          </a:prstGeom>
          <a:solidFill>
            <a:schemeClr val="lt2"/>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 name="Rectangle 1"/>
          <p:cNvSpPr/>
          <p:nvPr/>
        </p:nvSpPr>
        <p:spPr>
          <a:xfrm>
            <a:off x="7772400" y="349303"/>
            <a:ext cx="9805737" cy="901593"/>
          </a:xfrm>
          <a:prstGeom prst="rect">
            <a:avLst/>
          </a:prstGeom>
        </p:spPr>
        <p:txBody>
          <a:bodyPr wrap="square">
            <a:spAutoFit/>
          </a:bodyPr>
          <a:lstStyle/>
          <a:p>
            <a:pPr marL="30480" marR="30480" lvl="0" indent="0" algn="just" defTabSz="914400" rtl="0" eaLnBrk="1" fontAlgn="auto" latinLnBrk="0" hangingPunct="1">
              <a:lnSpc>
                <a:spcPct val="150000"/>
              </a:lnSpc>
              <a:spcBef>
                <a:spcPts val="0"/>
              </a:spcBef>
              <a:spcAft>
                <a:spcPts val="1200"/>
              </a:spcAft>
              <a:buClrTx/>
              <a:buSzTx/>
              <a:buFontTx/>
              <a:buNone/>
              <a:tabLst/>
              <a:defRPr/>
            </a:pPr>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mn-cs"/>
              </a:rPr>
              <a:t>Tìm x và y ở các hình sau.</a:t>
            </a:r>
          </a:p>
        </p:txBody>
      </p:sp>
      <mc:AlternateContent xmlns:mc="http://schemas.openxmlformats.org/markup-compatibility/2006" xmlns:a14="http://schemas.microsoft.com/office/drawing/2010/main">
        <mc:Choice Requires="a14">
          <p:sp>
            <p:nvSpPr>
              <p:cNvPr id="3" name="Rectangle 2"/>
              <p:cNvSpPr/>
              <p:nvPr/>
            </p:nvSpPr>
            <p:spPr>
              <a:xfrm>
                <a:off x="2019298" y="7048500"/>
                <a:ext cx="15063537" cy="2687274"/>
              </a:xfrm>
              <a:prstGeom prst="rect">
                <a:avLst/>
              </a:prstGeom>
            </p:spPr>
            <p:txBody>
              <a:bodyPr wrap="square">
                <a:spAutoFit/>
              </a:bodyPr>
              <a:lstStyle/>
              <a:p>
                <a:pPr>
                  <a:lnSpc>
                    <a:spcPct val="150000"/>
                  </a:lnSpc>
                  <a:spcBef>
                    <a:spcPts val="100"/>
                  </a:spcBef>
                  <a:spcAft>
                    <a:spcPts val="100"/>
                  </a:spcAft>
                </a:pPr>
                <a:r>
                  <a:rPr lang="en-US" sz="3600" smtClean="0">
                    <a:solidFill>
                      <a:srgbClr val="000000"/>
                    </a:solidFill>
                    <a:ea typeface="Arial" panose="020B0604020202020204" pitchFamily="34" charset="0"/>
                    <a:cs typeface="Times New Roman" panose="02020603050405020304" pitchFamily="18" charset="0"/>
                  </a:rPr>
                  <a:t>b) </a:t>
                </a:r>
                <a:r>
                  <a:rPr lang="en-US" sz="3600" smtClean="0">
                    <a:solidFill>
                      <a:srgbClr val="000000"/>
                    </a:solidFill>
                    <a:effectLst/>
                    <a:ea typeface="Times New Roman" panose="02020603050405020304" pitchFamily="18" charset="0"/>
                  </a:rPr>
                  <a:t>Ta </a:t>
                </a:r>
                <a:r>
                  <a:rPr lang="en-US" sz="3600">
                    <a:solidFill>
                      <a:srgbClr val="000000"/>
                    </a:solidFill>
                    <a:effectLst/>
                    <a:ea typeface="Times New Roman" panose="02020603050405020304" pitchFamily="18" charset="0"/>
                  </a:rPr>
                  <a:t>có MN // PQ nên tứ giác MNPQ là hình thang</a:t>
                </a:r>
              </a:p>
              <a:p>
                <a:pPr marL="30480" marR="30480" algn="just">
                  <a:lnSpc>
                    <a:spcPct val="150000"/>
                  </a:lnSpc>
                  <a:spcBef>
                    <a:spcPts val="100"/>
                  </a:spcBef>
                  <a:spcAft>
                    <a:spcPts val="100"/>
                  </a:spcAft>
                </a:pPr>
                <a:r>
                  <a:rPr lang="en-US" sz="3600">
                    <a:solidFill>
                      <a:srgbClr val="000000"/>
                    </a:solidFill>
                    <a:effectLst/>
                    <a:ea typeface="Times New Roman" panose="02020603050405020304" pitchFamily="18" charset="0"/>
                  </a:rPr>
                  <a:t>Do đó </a:t>
                </a:r>
                <a14:m>
                  <m:oMath xmlns:m="http://schemas.openxmlformats.org/officeDocument/2006/math">
                    <m:acc>
                      <m:accPr>
                        <m:chr m:val="̂"/>
                        <m:ctrlPr>
                          <a:rPr lang="en-US" sz="3600" i="1">
                            <a:solidFill>
                              <a:srgbClr val="000000"/>
                            </a:solidFill>
                            <a:effectLst/>
                            <a:latin typeface="Cambria Math" panose="02040503050406030204" pitchFamily="18" charset="0"/>
                            <a:ea typeface="Times New Roman" panose="02020603050405020304" pitchFamily="18" charset="0"/>
                          </a:rPr>
                        </m:ctrlPr>
                      </m:accPr>
                      <m:e>
                        <m:r>
                          <m:rPr>
                            <m:sty m:val="p"/>
                          </m:rPr>
                          <a:rPr lang="en-US" sz="3600" i="0">
                            <a:solidFill>
                              <a:srgbClr val="000000"/>
                            </a:solidFill>
                            <a:effectLst/>
                            <a:latin typeface="Cambria Math" panose="02040503050406030204" pitchFamily="18" charset="0"/>
                            <a:ea typeface="Times New Roman" panose="02020603050405020304" pitchFamily="18" charset="0"/>
                          </a:rPr>
                          <m:t>M</m:t>
                        </m:r>
                      </m:e>
                    </m:acc>
                    <m:r>
                      <a:rPr lang="en-US" sz="3600" i="0">
                        <a:solidFill>
                          <a:srgbClr val="000000"/>
                        </a:solidFill>
                        <a:effectLst/>
                        <a:latin typeface="Cambria Math" panose="02040503050406030204" pitchFamily="18" charset="0"/>
                        <a:ea typeface="Times New Roman" panose="02020603050405020304" pitchFamily="18" charset="0"/>
                      </a:rPr>
                      <m:t>+</m:t>
                    </m:r>
                    <m:acc>
                      <m:accPr>
                        <m:chr m:val="̂"/>
                        <m:ctrlPr>
                          <a:rPr lang="en-US" sz="3600" i="1">
                            <a:solidFill>
                              <a:srgbClr val="000000"/>
                            </a:solidFill>
                            <a:effectLst/>
                            <a:latin typeface="Cambria Math" panose="02040503050406030204" pitchFamily="18" charset="0"/>
                            <a:ea typeface="Times New Roman" panose="02020603050405020304" pitchFamily="18" charset="0"/>
                          </a:rPr>
                        </m:ctrlPr>
                      </m:accPr>
                      <m:e>
                        <m:r>
                          <m:rPr>
                            <m:sty m:val="p"/>
                          </m:rPr>
                          <a:rPr lang="en-US" sz="3600" i="0">
                            <a:solidFill>
                              <a:srgbClr val="000000"/>
                            </a:solidFill>
                            <a:effectLst/>
                            <a:latin typeface="Cambria Math" panose="02040503050406030204" pitchFamily="18" charset="0"/>
                            <a:ea typeface="Times New Roman" panose="02020603050405020304" pitchFamily="18" charset="0"/>
                          </a:rPr>
                          <m:t>Q</m:t>
                        </m:r>
                      </m:e>
                    </m:acc>
                    <m:r>
                      <a:rPr lang="en-US" sz="3600" i="0">
                        <a:solidFill>
                          <a:srgbClr val="000000"/>
                        </a:solidFill>
                        <a:effectLst/>
                        <a:latin typeface="Cambria Math" panose="02040503050406030204" pitchFamily="18" charset="0"/>
                        <a:ea typeface="Times New Roman" panose="02020603050405020304" pitchFamily="18" charset="0"/>
                      </a:rPr>
                      <m:t>=180°⇒</m:t>
                    </m:r>
                    <m:acc>
                      <m:accPr>
                        <m:chr m:val="̂"/>
                        <m:ctrlPr>
                          <a:rPr lang="en-US" sz="3600" i="1">
                            <a:solidFill>
                              <a:srgbClr val="000000"/>
                            </a:solidFill>
                            <a:effectLst/>
                            <a:latin typeface="Cambria Math" panose="02040503050406030204" pitchFamily="18" charset="0"/>
                            <a:ea typeface="Times New Roman" panose="02020603050405020304" pitchFamily="18" charset="0"/>
                          </a:rPr>
                        </m:ctrlPr>
                      </m:accPr>
                      <m:e>
                        <m:r>
                          <m:rPr>
                            <m:sty m:val="p"/>
                          </m:rPr>
                          <a:rPr lang="en-US" sz="3600" i="0">
                            <a:solidFill>
                              <a:srgbClr val="000000"/>
                            </a:solidFill>
                            <a:effectLst/>
                            <a:latin typeface="Cambria Math" panose="02040503050406030204" pitchFamily="18" charset="0"/>
                            <a:ea typeface="Times New Roman" panose="02020603050405020304" pitchFamily="18" charset="0"/>
                          </a:rPr>
                          <m:t>M</m:t>
                        </m:r>
                      </m:e>
                    </m:acc>
                    <m:r>
                      <a:rPr lang="en-US" sz="3600" i="0">
                        <a:solidFill>
                          <a:srgbClr val="000000"/>
                        </a:solidFill>
                        <a:effectLst/>
                        <a:latin typeface="Cambria Math" panose="02040503050406030204" pitchFamily="18" charset="0"/>
                        <a:ea typeface="Times New Roman" panose="02020603050405020304" pitchFamily="18" charset="0"/>
                      </a:rPr>
                      <m:t>=180°−</m:t>
                    </m:r>
                    <m:acc>
                      <m:accPr>
                        <m:chr m:val="̂"/>
                        <m:ctrlPr>
                          <a:rPr lang="en-US" sz="3600" i="1">
                            <a:solidFill>
                              <a:srgbClr val="000000"/>
                            </a:solidFill>
                            <a:effectLst/>
                            <a:latin typeface="Cambria Math" panose="02040503050406030204" pitchFamily="18" charset="0"/>
                            <a:ea typeface="Times New Roman" panose="02020603050405020304" pitchFamily="18" charset="0"/>
                          </a:rPr>
                        </m:ctrlPr>
                      </m:accPr>
                      <m:e>
                        <m:r>
                          <m:rPr>
                            <m:sty m:val="p"/>
                          </m:rPr>
                          <a:rPr lang="en-US" sz="3600" i="0">
                            <a:solidFill>
                              <a:srgbClr val="000000"/>
                            </a:solidFill>
                            <a:effectLst/>
                            <a:latin typeface="Cambria Math" panose="02040503050406030204" pitchFamily="18" charset="0"/>
                            <a:ea typeface="Times New Roman" panose="02020603050405020304" pitchFamily="18" charset="0"/>
                          </a:rPr>
                          <m:t>Q</m:t>
                        </m:r>
                      </m:e>
                    </m:acc>
                    <m:r>
                      <a:rPr lang="en-US" sz="3600" i="0">
                        <a:solidFill>
                          <a:srgbClr val="000000"/>
                        </a:solidFill>
                        <a:effectLst/>
                        <a:latin typeface="Cambria Math" panose="02040503050406030204" pitchFamily="18" charset="0"/>
                        <a:ea typeface="Times New Roman" panose="02020603050405020304" pitchFamily="18" charset="0"/>
                      </a:rPr>
                      <m:t>=180°−60°=120°</m:t>
                    </m:r>
                  </m:oMath>
                </a14:m>
                <a:r>
                  <a:rPr lang="en-US" sz="3600" smtClean="0">
                    <a:solidFill>
                      <a:srgbClr val="000000"/>
                    </a:solidFill>
                    <a:ea typeface="Times New Roman" panose="02020603050405020304" pitchFamily="18" charset="0"/>
                  </a:rPr>
                  <a:t> h</a:t>
                </a:r>
                <a:r>
                  <a:rPr lang="en-US" sz="3600" smtClean="0">
                    <a:solidFill>
                      <a:srgbClr val="000000"/>
                    </a:solidFill>
                    <a:effectLst/>
                    <a:ea typeface="Times New Roman" panose="02020603050405020304" pitchFamily="18" charset="0"/>
                  </a:rPr>
                  <a:t>ay </a:t>
                </a:r>
                <a14:m>
                  <m:oMath xmlns:m="http://schemas.openxmlformats.org/officeDocument/2006/math">
                    <m:r>
                      <m:rPr>
                        <m:sty m:val="p"/>
                      </m:rPr>
                      <a:rPr lang="en-US" sz="3600" i="0">
                        <a:solidFill>
                          <a:srgbClr val="000000"/>
                        </a:solidFill>
                        <a:effectLst/>
                        <a:latin typeface="Cambria Math" panose="02040503050406030204" pitchFamily="18" charset="0"/>
                        <a:ea typeface="Times New Roman" panose="02020603050405020304" pitchFamily="18" charset="0"/>
                      </a:rPr>
                      <m:t>x</m:t>
                    </m:r>
                    <m:r>
                      <a:rPr lang="en-US" sz="3600" i="0">
                        <a:solidFill>
                          <a:srgbClr val="000000"/>
                        </a:solidFill>
                        <a:effectLst/>
                        <a:latin typeface="Cambria Math" panose="02040503050406030204" pitchFamily="18" charset="0"/>
                        <a:ea typeface="Times New Roman" panose="02020603050405020304" pitchFamily="18" charset="0"/>
                      </a:rPr>
                      <m:t>=12</m:t>
                    </m:r>
                    <m:sSup>
                      <m:sSupPr>
                        <m:ctrlPr>
                          <a:rPr lang="en-US" sz="3600" i="1">
                            <a:solidFill>
                              <a:srgbClr val="000000"/>
                            </a:solidFill>
                            <a:effectLst/>
                            <a:latin typeface="Cambria Math" panose="02040503050406030204" pitchFamily="18" charset="0"/>
                            <a:ea typeface="Times New Roman" panose="02020603050405020304" pitchFamily="18" charset="0"/>
                          </a:rPr>
                        </m:ctrlPr>
                      </m:sSupPr>
                      <m:e>
                        <m:r>
                          <a:rPr lang="en-US" sz="3600" i="0">
                            <a:solidFill>
                              <a:srgbClr val="000000"/>
                            </a:solidFill>
                            <a:effectLst/>
                            <a:latin typeface="Cambria Math" panose="02040503050406030204" pitchFamily="18" charset="0"/>
                            <a:ea typeface="Times New Roman" panose="02020603050405020304" pitchFamily="18" charset="0"/>
                          </a:rPr>
                          <m:t>0</m:t>
                        </m:r>
                      </m:e>
                      <m:sup>
                        <m:r>
                          <m:rPr>
                            <m:sty m:val="p"/>
                          </m:rPr>
                          <a:rPr lang="en-US" sz="3600" i="0">
                            <a:solidFill>
                              <a:srgbClr val="000000"/>
                            </a:solidFill>
                            <a:effectLst/>
                            <a:latin typeface="Cambria Math" panose="02040503050406030204" pitchFamily="18" charset="0"/>
                            <a:ea typeface="Times New Roman" panose="02020603050405020304" pitchFamily="18" charset="0"/>
                          </a:rPr>
                          <m:t>o</m:t>
                        </m:r>
                      </m:sup>
                    </m:sSup>
                  </m:oMath>
                </a14:m>
                <a:endParaRPr lang="en-US" sz="3600">
                  <a:solidFill>
                    <a:srgbClr val="000000"/>
                  </a:solidFill>
                  <a:effectLst/>
                  <a:ea typeface="Times New Roman" panose="02020603050405020304" pitchFamily="18" charset="0"/>
                </a:endParaRPr>
              </a:p>
              <a:p>
                <a:pPr marL="30480" marR="30480" algn="just">
                  <a:lnSpc>
                    <a:spcPct val="150000"/>
                  </a:lnSpc>
                  <a:spcBef>
                    <a:spcPts val="100"/>
                  </a:spcBef>
                  <a:spcAft>
                    <a:spcPts val="100"/>
                  </a:spcAft>
                </a:pPr>
                <a:r>
                  <a:rPr lang="en-US" sz="3600">
                    <a:solidFill>
                      <a:srgbClr val="000000"/>
                    </a:solidFill>
                    <a:effectLst/>
                    <a:ea typeface="Times New Roman" panose="02020603050405020304" pitchFamily="18" charset="0"/>
                  </a:rPr>
                  <a:t>Do MN // PQ nên </a:t>
                </a:r>
                <a14:m>
                  <m:oMath xmlns:m="http://schemas.openxmlformats.org/officeDocument/2006/math">
                    <m:acc>
                      <m:accPr>
                        <m:chr m:val="̂"/>
                        <m:ctrlPr>
                          <a:rPr lang="en-US" sz="3600" i="1">
                            <a:solidFill>
                              <a:srgbClr val="000000"/>
                            </a:solidFill>
                            <a:effectLst/>
                            <a:latin typeface="Cambria Math" panose="02040503050406030204" pitchFamily="18" charset="0"/>
                            <a:ea typeface="Times New Roman" panose="02020603050405020304" pitchFamily="18" charset="0"/>
                          </a:rPr>
                        </m:ctrlPr>
                      </m:accPr>
                      <m:e>
                        <m:r>
                          <m:rPr>
                            <m:sty m:val="p"/>
                          </m:rPr>
                          <a:rPr lang="en-US" sz="3600" i="0">
                            <a:solidFill>
                              <a:srgbClr val="000000"/>
                            </a:solidFill>
                            <a:effectLst/>
                            <a:latin typeface="Cambria Math" panose="02040503050406030204" pitchFamily="18" charset="0"/>
                            <a:ea typeface="Times New Roman" panose="02020603050405020304" pitchFamily="18" charset="0"/>
                          </a:rPr>
                          <m:t>P</m:t>
                        </m:r>
                      </m:e>
                    </m:acc>
                    <m:r>
                      <a:rPr lang="en-US" sz="3600" i="0">
                        <a:solidFill>
                          <a:srgbClr val="000000"/>
                        </a:solidFill>
                        <a:effectLst/>
                        <a:latin typeface="Cambria Math" panose="02040503050406030204" pitchFamily="18" charset="0"/>
                        <a:ea typeface="Times New Roman" panose="02020603050405020304" pitchFamily="18" charset="0"/>
                      </a:rPr>
                      <m:t>=7</m:t>
                    </m:r>
                    <m:sSup>
                      <m:sSupPr>
                        <m:ctrlPr>
                          <a:rPr lang="en-US" sz="3600" i="1">
                            <a:solidFill>
                              <a:srgbClr val="000000"/>
                            </a:solidFill>
                            <a:effectLst/>
                            <a:latin typeface="Cambria Math" panose="02040503050406030204" pitchFamily="18" charset="0"/>
                            <a:ea typeface="Times New Roman" panose="02020603050405020304" pitchFamily="18" charset="0"/>
                          </a:rPr>
                        </m:ctrlPr>
                      </m:sSupPr>
                      <m:e>
                        <m:r>
                          <a:rPr lang="en-US" sz="3600" i="0">
                            <a:solidFill>
                              <a:srgbClr val="000000"/>
                            </a:solidFill>
                            <a:effectLst/>
                            <a:latin typeface="Cambria Math" panose="02040503050406030204" pitchFamily="18" charset="0"/>
                            <a:ea typeface="Times New Roman" panose="02020603050405020304" pitchFamily="18" charset="0"/>
                          </a:rPr>
                          <m:t>0</m:t>
                        </m:r>
                      </m:e>
                      <m:sup>
                        <m:r>
                          <m:rPr>
                            <m:sty m:val="p"/>
                          </m:rPr>
                          <a:rPr lang="en-US" sz="3600" i="0">
                            <a:solidFill>
                              <a:srgbClr val="000000"/>
                            </a:solidFill>
                            <a:effectLst/>
                            <a:latin typeface="Cambria Math" panose="02040503050406030204" pitchFamily="18" charset="0"/>
                            <a:ea typeface="Times New Roman" panose="02020603050405020304" pitchFamily="18" charset="0"/>
                          </a:rPr>
                          <m:t>o</m:t>
                        </m:r>
                      </m:sup>
                    </m:sSup>
                  </m:oMath>
                </a14:m>
                <a:r>
                  <a:rPr lang="en-US" sz="3600">
                    <a:solidFill>
                      <a:srgbClr val="000000"/>
                    </a:solidFill>
                    <a:effectLst/>
                    <a:ea typeface="Times New Roman" panose="02020603050405020304" pitchFamily="18" charset="0"/>
                  </a:rPr>
                  <a:t> (hai góc so le </a:t>
                </a:r>
                <a:r>
                  <a:rPr lang="en-US" sz="3600" smtClean="0">
                    <a:solidFill>
                      <a:srgbClr val="000000"/>
                    </a:solidFill>
                    <a:effectLst/>
                    <a:ea typeface="Times New Roman" panose="02020603050405020304" pitchFamily="18" charset="0"/>
                  </a:rPr>
                  <a:t>trong) hay </a:t>
                </a:r>
                <a14:m>
                  <m:oMath xmlns:m="http://schemas.openxmlformats.org/officeDocument/2006/math">
                    <m:r>
                      <m:rPr>
                        <m:sty m:val="p"/>
                      </m:rPr>
                      <a:rPr lang="en-US" sz="3600" i="0">
                        <a:solidFill>
                          <a:srgbClr val="000000"/>
                        </a:solidFill>
                        <a:effectLst/>
                        <a:latin typeface="Cambria Math" panose="02040503050406030204" pitchFamily="18" charset="0"/>
                        <a:ea typeface="Times New Roman" panose="02020603050405020304" pitchFamily="18" charset="0"/>
                      </a:rPr>
                      <m:t>y</m:t>
                    </m:r>
                    <m:r>
                      <a:rPr lang="en-US" sz="3600" i="0">
                        <a:solidFill>
                          <a:srgbClr val="000000"/>
                        </a:solidFill>
                        <a:effectLst/>
                        <a:latin typeface="Cambria Math" panose="02040503050406030204" pitchFamily="18" charset="0"/>
                        <a:ea typeface="Times New Roman" panose="02020603050405020304" pitchFamily="18" charset="0"/>
                      </a:rPr>
                      <m:t>=7</m:t>
                    </m:r>
                    <m:sSup>
                      <m:sSupPr>
                        <m:ctrlPr>
                          <a:rPr lang="en-US" sz="3600" i="1">
                            <a:solidFill>
                              <a:srgbClr val="000000"/>
                            </a:solidFill>
                            <a:effectLst/>
                            <a:latin typeface="Cambria Math" panose="02040503050406030204" pitchFamily="18" charset="0"/>
                            <a:ea typeface="Times New Roman" panose="02020603050405020304" pitchFamily="18" charset="0"/>
                          </a:rPr>
                        </m:ctrlPr>
                      </m:sSupPr>
                      <m:e>
                        <m:r>
                          <a:rPr lang="en-US" sz="3600" i="0">
                            <a:solidFill>
                              <a:srgbClr val="000000"/>
                            </a:solidFill>
                            <a:effectLst/>
                            <a:latin typeface="Cambria Math" panose="02040503050406030204" pitchFamily="18" charset="0"/>
                            <a:ea typeface="Times New Roman" panose="02020603050405020304" pitchFamily="18" charset="0"/>
                          </a:rPr>
                          <m:t>0</m:t>
                        </m:r>
                      </m:e>
                      <m:sup>
                        <m:r>
                          <m:rPr>
                            <m:sty m:val="p"/>
                          </m:rPr>
                          <a:rPr lang="en-US" sz="3600" i="0">
                            <a:solidFill>
                              <a:srgbClr val="000000"/>
                            </a:solidFill>
                            <a:effectLst/>
                            <a:latin typeface="Cambria Math" panose="02040503050406030204" pitchFamily="18" charset="0"/>
                            <a:ea typeface="Times New Roman" panose="02020603050405020304" pitchFamily="18" charset="0"/>
                          </a:rPr>
                          <m:t>o</m:t>
                        </m:r>
                      </m:sup>
                    </m:sSup>
                  </m:oMath>
                </a14:m>
                <a:endParaRPr lang="en-US" sz="3600">
                  <a:solidFill>
                    <a:srgbClr val="000000"/>
                  </a:solidFill>
                  <a:effectLst/>
                  <a:ea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019298" y="7048500"/>
                <a:ext cx="15063537" cy="2687274"/>
              </a:xfrm>
              <a:prstGeom prst="rect">
                <a:avLst/>
              </a:prstGeom>
              <a:blipFill>
                <a:blip r:embed="rId3"/>
                <a:stretch>
                  <a:fillRect l="-1214" b="-3628"/>
                </a:stretch>
              </a:blipFill>
            </p:spPr>
            <p:txBody>
              <a:bodyPr/>
              <a:lstStyle/>
              <a:p>
                <a:r>
                  <a:rPr lang="en-US">
                    <a:noFill/>
                  </a:rPr>
                  <a:t> </a:t>
                </a:r>
              </a:p>
            </p:txBody>
          </p:sp>
        </mc:Fallback>
      </mc:AlternateContent>
      <p:sp>
        <p:nvSpPr>
          <p:cNvPr id="18" name="Oval Callout 17"/>
          <p:cNvSpPr/>
          <p:nvPr/>
        </p:nvSpPr>
        <p:spPr>
          <a:xfrm>
            <a:off x="8775911" y="5727780"/>
            <a:ext cx="1550313" cy="863520"/>
          </a:xfrm>
          <a:prstGeom prst="wedgeEllipseCallout">
            <a:avLst/>
          </a:prstGeom>
          <a:solidFill>
            <a:schemeClr val="accent1">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srgbClr val="FFFFFF"/>
              </a:solidFill>
              <a:effectLst/>
              <a:uLnTx/>
              <a:uFillTx/>
              <a:latin typeface="Arial"/>
              <a:ea typeface="+mn-ea"/>
              <a:cs typeface="+mn-cs"/>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4600" y="1620409"/>
            <a:ext cx="14072937" cy="3647237"/>
          </a:xfrm>
          <a:prstGeom prst="rect">
            <a:avLst/>
          </a:prstGeom>
        </p:spPr>
      </p:pic>
      <p:pic>
        <p:nvPicPr>
          <p:cNvPr id="7" name="Picture 6"/>
          <p:cNvPicPr>
            <a:picLocks noChangeAspect="1"/>
          </p:cNvPicPr>
          <p:nvPr/>
        </p:nvPicPr>
        <p:blipFill>
          <a:blip r:embed="rId5"/>
          <a:stretch>
            <a:fillRect/>
          </a:stretch>
        </p:blipFill>
        <p:spPr>
          <a:xfrm rot="20668769">
            <a:off x="1168500" y="1157792"/>
            <a:ext cx="998480" cy="1595204"/>
          </a:xfrm>
          <a:prstGeom prst="rect">
            <a:avLst/>
          </a:prstGeom>
        </p:spPr>
      </p:pic>
      <p:grpSp>
        <p:nvGrpSpPr>
          <p:cNvPr id="12" name="Group 11"/>
          <p:cNvGrpSpPr/>
          <p:nvPr/>
        </p:nvGrpSpPr>
        <p:grpSpPr>
          <a:xfrm>
            <a:off x="3124200" y="355319"/>
            <a:ext cx="4495800" cy="1015663"/>
            <a:chOff x="-35856" y="108967"/>
            <a:chExt cx="12297232" cy="1113154"/>
          </a:xfrm>
        </p:grpSpPr>
        <p:sp>
          <p:nvSpPr>
            <p:cNvPr id="13" name="Rectangle 12"/>
            <p:cNvSpPr/>
            <p:nvPr/>
          </p:nvSpPr>
          <p:spPr>
            <a:xfrm>
              <a:off x="-35856" y="136435"/>
              <a:ext cx="12297232" cy="1066801"/>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alibri"/>
                <a:ea typeface="+mn-ea"/>
                <a:cs typeface="+mn-cs"/>
              </a:endParaRPr>
            </a:p>
          </p:txBody>
        </p:sp>
        <p:sp>
          <p:nvSpPr>
            <p:cNvPr id="14" name="Rectangle 13"/>
            <p:cNvSpPr/>
            <p:nvPr/>
          </p:nvSpPr>
          <p:spPr>
            <a:xfrm>
              <a:off x="185884" y="108967"/>
              <a:ext cx="11817501" cy="1113154"/>
            </a:xfrm>
            <a:prstGeom prst="rect">
              <a:avLst/>
            </a:prstGeom>
            <a:noFill/>
            <a:ln>
              <a:noFill/>
            </a:ln>
          </p:spPr>
          <p:style>
            <a:lnRef idx="3">
              <a:schemeClr val="lt1"/>
            </a:lnRef>
            <a:fillRef idx="1">
              <a:schemeClr val="accent2"/>
            </a:fillRef>
            <a:effectRef idx="1">
              <a:schemeClr val="accent2"/>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000" b="1" i="0" u="none" strike="noStrike" kern="1200" cap="none" spc="0" normalizeH="0" baseline="0" noProof="0" err="1" smtClean="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en-US" sz="4000" b="1" i="0" u="none" strike="noStrike" kern="1200" cap="none" spc="0" normalizeH="0" baseline="0" noProof="0" smtClean="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smtClean="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1.</a:t>
              </a:r>
              <a:r>
                <a:rPr kumimoji="0" lang="en-US" sz="4000" b="1" i="0" u="none" strike="noStrike" kern="1200" cap="none" spc="0" normalizeH="0" noProof="0" smtClean="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smtClean="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SGK – tr71</a:t>
              </a:r>
              <a:endParaRPr kumimoji="0" lang="en-US" sz="4000" b="0" i="0"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34262002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chemeClr val="accent4"/>
        </a:solidFill>
        <a:effectLst/>
      </p:bgPr>
    </p:bg>
    <p:spTree>
      <p:nvGrpSpPr>
        <p:cNvPr id="1" name="Shape 2106"/>
        <p:cNvGrpSpPr/>
        <p:nvPr/>
      </p:nvGrpSpPr>
      <p:grpSpPr>
        <a:xfrm>
          <a:off x="0" y="0"/>
          <a:ext cx="0" cy="0"/>
          <a:chOff x="0" y="0"/>
          <a:chExt cx="0" cy="0"/>
        </a:xfrm>
      </p:grpSpPr>
      <p:sp>
        <p:nvSpPr>
          <p:cNvPr id="23" name="Google Shape;2255;p39"/>
          <p:cNvSpPr/>
          <p:nvPr/>
        </p:nvSpPr>
        <p:spPr>
          <a:xfrm>
            <a:off x="17392137" y="385066"/>
            <a:ext cx="676800" cy="662400"/>
          </a:xfrm>
          <a:prstGeom prst="star4">
            <a:avLst>
              <a:gd name="adj" fmla="val 12500"/>
            </a:avLst>
          </a:prstGeom>
          <a:solidFill>
            <a:schemeClr val="accent1"/>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256;p39"/>
          <p:cNvSpPr/>
          <p:nvPr/>
        </p:nvSpPr>
        <p:spPr>
          <a:xfrm>
            <a:off x="319324" y="9422791"/>
            <a:ext cx="520630" cy="502830"/>
          </a:xfrm>
          <a:prstGeom prst="star4">
            <a:avLst>
              <a:gd name="adj" fmla="val 12500"/>
            </a:avLst>
          </a:prstGeom>
          <a:solidFill>
            <a:schemeClr val="lt2"/>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8" name="Group 27"/>
          <p:cNvGrpSpPr/>
          <p:nvPr/>
        </p:nvGrpSpPr>
        <p:grpSpPr>
          <a:xfrm>
            <a:off x="3124200" y="355319"/>
            <a:ext cx="4495800" cy="1015663"/>
            <a:chOff x="-35856" y="108967"/>
            <a:chExt cx="12297232" cy="1113154"/>
          </a:xfrm>
        </p:grpSpPr>
        <p:sp>
          <p:nvSpPr>
            <p:cNvPr id="30" name="Rectangle 29"/>
            <p:cNvSpPr/>
            <p:nvPr/>
          </p:nvSpPr>
          <p:spPr>
            <a:xfrm>
              <a:off x="-35856" y="136435"/>
              <a:ext cx="12297232" cy="1066801"/>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343"/>
                </a:solidFill>
                <a:effectLst/>
                <a:uLnTx/>
                <a:uFillTx/>
                <a:latin typeface="Calibri"/>
                <a:ea typeface="+mn-ea"/>
                <a:cs typeface="+mn-cs"/>
              </a:endParaRPr>
            </a:p>
          </p:txBody>
        </p:sp>
        <p:sp>
          <p:nvSpPr>
            <p:cNvPr id="31" name="Rectangle 30"/>
            <p:cNvSpPr/>
            <p:nvPr/>
          </p:nvSpPr>
          <p:spPr>
            <a:xfrm>
              <a:off x="185884" y="108967"/>
              <a:ext cx="11817501" cy="1113154"/>
            </a:xfrm>
            <a:prstGeom prst="rect">
              <a:avLst/>
            </a:prstGeom>
            <a:noFill/>
            <a:ln>
              <a:noFill/>
            </a:ln>
          </p:spPr>
          <p:style>
            <a:lnRef idx="3">
              <a:schemeClr val="lt1"/>
            </a:lnRef>
            <a:fillRef idx="1">
              <a:schemeClr val="accent2"/>
            </a:fillRef>
            <a:effectRef idx="1">
              <a:schemeClr val="accent2"/>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000" b="1" i="0" u="none" strike="noStrike" kern="1200" cap="none" spc="0" normalizeH="0" baseline="0" noProof="0" err="1" smtClean="0">
                  <a:ln>
                    <a:noFill/>
                  </a:ln>
                  <a:solidFill>
                    <a:srgbClr val="434343"/>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en-US" sz="4000" b="1" i="0" u="none" strike="noStrike" kern="1200" cap="none" spc="0" normalizeH="0" baseline="0" noProof="0" smtClean="0">
                  <a:ln>
                    <a:noFill/>
                  </a:ln>
                  <a:solidFill>
                    <a:srgbClr val="434343"/>
                  </a:solidFill>
                  <a:effectLst/>
                  <a:uLnTx/>
                  <a:uFillTx/>
                  <a:latin typeface="Arial" panose="020B0604020202020204" pitchFamily="34" charset="0"/>
                  <a:ea typeface="Times New Roman" panose="02020603050405020304" pitchFamily="18" charset="0"/>
                  <a:cs typeface="Arial" panose="020B0604020202020204" pitchFamily="34" charset="0"/>
                </a:rPr>
                <a:t> 1. SGK – tr71</a:t>
              </a:r>
              <a:endParaRPr kumimoji="0" lang="en-US" sz="4000" b="0" i="0" u="none" strike="noStrike" kern="1200" cap="none" spc="0" normalizeH="0" baseline="0" noProof="0" dirty="0">
                <a:ln>
                  <a:noFill/>
                </a:ln>
                <a:solidFill>
                  <a:srgbClr val="434343"/>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2" name="Rectangle 1"/>
          <p:cNvSpPr/>
          <p:nvPr/>
        </p:nvSpPr>
        <p:spPr>
          <a:xfrm>
            <a:off x="7772400" y="349303"/>
            <a:ext cx="9805737" cy="901593"/>
          </a:xfrm>
          <a:prstGeom prst="rect">
            <a:avLst/>
          </a:prstGeom>
        </p:spPr>
        <p:txBody>
          <a:bodyPr wrap="square">
            <a:spAutoFit/>
          </a:bodyPr>
          <a:lstStyle/>
          <a:p>
            <a:pPr marL="30480" marR="30480" lvl="0" indent="0" algn="just" defTabSz="914400" rtl="0" eaLnBrk="1" fontAlgn="auto" latinLnBrk="0" hangingPunct="1">
              <a:lnSpc>
                <a:spcPct val="150000"/>
              </a:lnSpc>
              <a:spcBef>
                <a:spcPts val="0"/>
              </a:spcBef>
              <a:spcAft>
                <a:spcPts val="1200"/>
              </a:spcAft>
              <a:buClrTx/>
              <a:buSzTx/>
              <a:buFontTx/>
              <a:buNone/>
              <a:tabLst/>
              <a:defRPr/>
            </a:pPr>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mn-cs"/>
              </a:rPr>
              <a:t>Tìm x và y ở các hình sau.</a:t>
            </a:r>
          </a:p>
        </p:txBody>
      </p:sp>
      <mc:AlternateContent xmlns:mc="http://schemas.openxmlformats.org/markup-compatibility/2006" xmlns:a14="http://schemas.microsoft.com/office/drawing/2010/main">
        <mc:Choice Requires="a14">
          <p:sp>
            <p:nvSpPr>
              <p:cNvPr id="3" name="Rectangle 2"/>
              <p:cNvSpPr/>
              <p:nvPr/>
            </p:nvSpPr>
            <p:spPr>
              <a:xfrm>
                <a:off x="2019298" y="7048500"/>
                <a:ext cx="15063537" cy="2788712"/>
              </a:xfrm>
              <a:prstGeom prst="rect">
                <a:avLst/>
              </a:prstGeom>
            </p:spPr>
            <p:txBody>
              <a:bodyPr wrap="square">
                <a:spAutoFit/>
              </a:bodyPr>
              <a:lstStyle/>
              <a:p>
                <a:pPr marL="30480" marR="30480" algn="just">
                  <a:lnSpc>
                    <a:spcPct val="150000"/>
                  </a:lnSpc>
                  <a:spcBef>
                    <a:spcPts val="100"/>
                  </a:spcBef>
                  <a:spcAft>
                    <a:spcPts val="100"/>
                  </a:spcAft>
                </a:pPr>
                <a:r>
                  <a:rPr lang="en-US" sz="3800" smtClean="0">
                    <a:solidFill>
                      <a:srgbClr val="000000"/>
                    </a:solidFill>
                    <a:ea typeface="Times New Roman" panose="02020603050405020304" pitchFamily="18" charset="0"/>
                  </a:rPr>
                  <a:t>c) </a:t>
                </a:r>
                <a:r>
                  <a:rPr lang="en-US" sz="3800" smtClean="0">
                    <a:solidFill>
                      <a:srgbClr val="000000"/>
                    </a:solidFill>
                    <a:effectLst/>
                    <a:ea typeface="Arial" panose="020B0604020202020204" pitchFamily="34" charset="0"/>
                    <a:cs typeface="Times New Roman" panose="02020603050405020304" pitchFamily="18" charset="0"/>
                  </a:rPr>
                  <a:t>Ta </a:t>
                </a:r>
                <a:r>
                  <a:rPr lang="en-US" sz="3800">
                    <a:solidFill>
                      <a:srgbClr val="000000"/>
                    </a:solidFill>
                    <a:effectLst/>
                    <a:ea typeface="Arial" panose="020B0604020202020204" pitchFamily="34" charset="0"/>
                    <a:cs typeface="Times New Roman" panose="02020603050405020304" pitchFamily="18" charset="0"/>
                  </a:rPr>
                  <a:t>có HG // IK nên tứ giác GHIK là hình thang.</a:t>
                </a:r>
              </a:p>
              <a:p>
                <a:pPr>
                  <a:lnSpc>
                    <a:spcPct val="150000"/>
                  </a:lnSpc>
                  <a:spcBef>
                    <a:spcPts val="100"/>
                  </a:spcBef>
                  <a:spcAft>
                    <a:spcPts val="100"/>
                  </a:spcAft>
                </a:pPr>
                <a:r>
                  <a:rPr lang="en-US" sz="3800">
                    <a:solidFill>
                      <a:srgbClr val="000000"/>
                    </a:solidFill>
                    <a:effectLst/>
                    <a:ea typeface="Arial" panose="020B0604020202020204" pitchFamily="34" charset="0"/>
                    <a:cs typeface="Times New Roman" panose="02020603050405020304" pitchFamily="18" charset="0"/>
                  </a:rPr>
                  <a:t>Do đó </a:t>
                </a:r>
                <a14:m>
                  <m:oMath xmlns:m="http://schemas.openxmlformats.org/officeDocument/2006/math">
                    <m:d>
                      <m:dPr>
                        <m:begChr m:val="{"/>
                        <m:endChr m:val=""/>
                        <m:ctrlPr>
                          <a:rPr lang="en-US" sz="3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dPr>
                      <m:e>
                        <m:m>
                          <m:mPr>
                            <m:mcs>
                              <m:mc>
                                <m:mcPr>
                                  <m:count m:val="1"/>
                                  <m:mcJc m:val="center"/>
                                </m:mcPr>
                              </m:mc>
                            </m:mcs>
                            <m:ctrlPr>
                              <a:rPr lang="en-US" sz="3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mPr>
                          <m:mr>
                            <m:e>
                              <m:r>
                                <m:rPr>
                                  <m:sty m:val="p"/>
                                </m:rPr>
                                <a:rPr lang="en-US" sz="38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x</m:t>
                              </m:r>
                              <m:r>
                                <a:rPr lang="en-US" sz="38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+4</m:t>
                              </m:r>
                              <m:r>
                                <m:rPr>
                                  <m:sty m:val="p"/>
                                </m:rPr>
                                <a:rPr lang="en-US" sz="38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x</m:t>
                              </m:r>
                              <m:r>
                                <a:rPr lang="en-US" sz="38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=180°</m:t>
                              </m:r>
                            </m:e>
                          </m:mr>
                          <m:mr>
                            <m:e>
                              <m:r>
                                <a:rPr lang="en-US" sz="38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r>
                                <m:rPr>
                                  <m:sty m:val="p"/>
                                </m:rPr>
                                <a:rPr lang="en-US" sz="38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x</m:t>
                              </m:r>
                              <m:r>
                                <a:rPr lang="en-US" sz="38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+3</m:t>
                              </m:r>
                              <m:r>
                                <m:rPr>
                                  <m:sty m:val="p"/>
                                </m:rPr>
                                <a:rPr lang="en-US" sz="38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x</m:t>
                              </m:r>
                              <m:r>
                                <a:rPr lang="en-US" sz="38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=180°</m:t>
                              </m:r>
                            </m:e>
                          </m:mr>
                        </m:m>
                      </m:e>
                    </m:d>
                  </m:oMath>
                </a14:m>
                <a:r>
                  <a:rPr lang="en-US" sz="3800" smtClean="0">
                    <a:solidFill>
                      <a:srgbClr val="000000"/>
                    </a:solidFill>
                    <a:effectLst/>
                    <a:ea typeface="Arial" panose="020B0604020202020204" pitchFamily="34" charset="0"/>
                    <a:cs typeface="Times New Roman" panose="02020603050405020304" pitchFamily="18" charset="0"/>
                  </a:rPr>
                  <a:t>  hay </a:t>
                </a:r>
                <a:r>
                  <a:rPr lang="en-US" sz="3800">
                    <a:solidFill>
                      <a:srgbClr val="000000"/>
                    </a:solidFill>
                    <a:effectLst/>
                    <a:ea typeface="Arial" panose="020B0604020202020204" pitchFamily="34" charset="0"/>
                    <a:cs typeface="Times New Roman" panose="02020603050405020304" pitchFamily="18" charset="0"/>
                  </a:rPr>
                  <a:t>5x = 180° nên </a:t>
                </a:r>
                <a14:m>
                  <m:oMath xmlns:m="http://schemas.openxmlformats.org/officeDocument/2006/math">
                    <m:r>
                      <m:rPr>
                        <m:sty m:val="p"/>
                      </m:rPr>
                      <a:rPr lang="en-US" sz="38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x</m:t>
                    </m:r>
                    <m:r>
                      <a:rPr lang="en-US" sz="38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=36°</m:t>
                    </m:r>
                  </m:oMath>
                </a14:m>
                <a:endParaRPr lang="en-US" sz="3800">
                  <a:solidFill>
                    <a:srgbClr val="000000"/>
                  </a:solidFill>
                  <a:effectLst/>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019298" y="7048500"/>
                <a:ext cx="15063537" cy="2788712"/>
              </a:xfrm>
              <a:prstGeom prst="rect">
                <a:avLst/>
              </a:prstGeom>
              <a:blipFill>
                <a:blip r:embed="rId3"/>
                <a:stretch>
                  <a:fillRect l="-1335"/>
                </a:stretch>
              </a:blipFill>
            </p:spPr>
            <p:txBody>
              <a:bodyPr/>
              <a:lstStyle/>
              <a:p>
                <a:r>
                  <a:rPr lang="en-US">
                    <a:noFill/>
                  </a:rPr>
                  <a:t> </a:t>
                </a:r>
              </a:p>
            </p:txBody>
          </p:sp>
        </mc:Fallback>
      </mc:AlternateContent>
      <p:sp>
        <p:nvSpPr>
          <p:cNvPr id="18" name="Oval Callout 17"/>
          <p:cNvSpPr/>
          <p:nvPr/>
        </p:nvSpPr>
        <p:spPr>
          <a:xfrm>
            <a:off x="8775911" y="5727780"/>
            <a:ext cx="1550313" cy="863520"/>
          </a:xfrm>
          <a:prstGeom prst="wedgeEllipseCallout">
            <a:avLst/>
          </a:prstGeom>
          <a:solidFill>
            <a:schemeClr val="accent1">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srgbClr val="FFFFFF"/>
              </a:solidFill>
              <a:effectLst/>
              <a:uLnTx/>
              <a:uFillTx/>
              <a:latin typeface="Arial"/>
              <a:ea typeface="+mn-ea"/>
              <a:cs typeface="+mn-cs"/>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4600" y="1620409"/>
            <a:ext cx="14072937" cy="3647237"/>
          </a:xfrm>
          <a:prstGeom prst="rect">
            <a:avLst/>
          </a:prstGeom>
        </p:spPr>
      </p:pic>
      <p:pic>
        <p:nvPicPr>
          <p:cNvPr id="7" name="Picture 6"/>
          <p:cNvPicPr>
            <a:picLocks noChangeAspect="1"/>
          </p:cNvPicPr>
          <p:nvPr/>
        </p:nvPicPr>
        <p:blipFill>
          <a:blip r:embed="rId5"/>
          <a:stretch>
            <a:fillRect/>
          </a:stretch>
        </p:blipFill>
        <p:spPr>
          <a:xfrm rot="20668769">
            <a:off x="1168500" y="1157792"/>
            <a:ext cx="998480" cy="1595204"/>
          </a:xfrm>
          <a:prstGeom prst="rect">
            <a:avLst/>
          </a:prstGeom>
        </p:spPr>
      </p:pic>
    </p:spTree>
    <p:extLst>
      <p:ext uri="{BB962C8B-B14F-4D97-AF65-F5344CB8AC3E}">
        <p14:creationId xmlns:p14="http://schemas.microsoft.com/office/powerpoint/2010/main" val="28936194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accent4"/>
        </a:solidFill>
        <a:effectLst/>
      </p:bgPr>
    </p:bg>
    <p:spTree>
      <p:nvGrpSpPr>
        <p:cNvPr id="1" name="Shape 2106"/>
        <p:cNvGrpSpPr/>
        <p:nvPr/>
      </p:nvGrpSpPr>
      <p:grpSpPr>
        <a:xfrm>
          <a:off x="0" y="0"/>
          <a:ext cx="0" cy="0"/>
          <a:chOff x="0" y="0"/>
          <a:chExt cx="0" cy="0"/>
        </a:xfrm>
      </p:grpSpPr>
      <p:sp>
        <p:nvSpPr>
          <p:cNvPr id="23" name="Google Shape;2255;p39"/>
          <p:cNvSpPr/>
          <p:nvPr/>
        </p:nvSpPr>
        <p:spPr>
          <a:xfrm>
            <a:off x="17392137" y="385066"/>
            <a:ext cx="676800" cy="662400"/>
          </a:xfrm>
          <a:prstGeom prst="star4">
            <a:avLst>
              <a:gd name="adj" fmla="val 12500"/>
            </a:avLst>
          </a:prstGeom>
          <a:solidFill>
            <a:schemeClr val="accent1"/>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256;p39"/>
          <p:cNvSpPr/>
          <p:nvPr/>
        </p:nvSpPr>
        <p:spPr>
          <a:xfrm>
            <a:off x="319324" y="9422791"/>
            <a:ext cx="520630" cy="502830"/>
          </a:xfrm>
          <a:prstGeom prst="star4">
            <a:avLst>
              <a:gd name="adj" fmla="val 12500"/>
            </a:avLst>
          </a:prstGeom>
          <a:solidFill>
            <a:schemeClr val="lt2"/>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8" name="Group 27"/>
          <p:cNvGrpSpPr/>
          <p:nvPr/>
        </p:nvGrpSpPr>
        <p:grpSpPr>
          <a:xfrm>
            <a:off x="3124200" y="355319"/>
            <a:ext cx="4495800" cy="1015663"/>
            <a:chOff x="-35856" y="108967"/>
            <a:chExt cx="12297232" cy="1113154"/>
          </a:xfrm>
        </p:grpSpPr>
        <p:sp>
          <p:nvSpPr>
            <p:cNvPr id="30" name="Rectangle 29"/>
            <p:cNvSpPr/>
            <p:nvPr/>
          </p:nvSpPr>
          <p:spPr>
            <a:xfrm>
              <a:off x="-35856" y="136435"/>
              <a:ext cx="12297232" cy="1066801"/>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343"/>
                </a:solidFill>
                <a:effectLst/>
                <a:uLnTx/>
                <a:uFillTx/>
                <a:latin typeface="Calibri"/>
                <a:ea typeface="+mn-ea"/>
                <a:cs typeface="+mn-cs"/>
              </a:endParaRPr>
            </a:p>
          </p:txBody>
        </p:sp>
        <p:sp>
          <p:nvSpPr>
            <p:cNvPr id="31" name="Rectangle 30"/>
            <p:cNvSpPr/>
            <p:nvPr/>
          </p:nvSpPr>
          <p:spPr>
            <a:xfrm>
              <a:off x="185884" y="108967"/>
              <a:ext cx="11817501" cy="1113154"/>
            </a:xfrm>
            <a:prstGeom prst="rect">
              <a:avLst/>
            </a:prstGeom>
            <a:noFill/>
            <a:ln>
              <a:noFill/>
            </a:ln>
          </p:spPr>
          <p:style>
            <a:lnRef idx="3">
              <a:schemeClr val="lt1"/>
            </a:lnRef>
            <a:fillRef idx="1">
              <a:schemeClr val="accent2"/>
            </a:fillRef>
            <a:effectRef idx="1">
              <a:schemeClr val="accent2"/>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000" b="1" i="0" u="none" strike="noStrike" kern="1200" cap="none" spc="0" normalizeH="0" baseline="0" noProof="0" err="1" smtClean="0">
                  <a:ln>
                    <a:noFill/>
                  </a:ln>
                  <a:solidFill>
                    <a:srgbClr val="434343"/>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en-US" sz="4000" b="1" i="0" u="none" strike="noStrike" kern="1200" cap="none" spc="0" normalizeH="0" baseline="0" noProof="0" smtClean="0">
                  <a:ln>
                    <a:noFill/>
                  </a:ln>
                  <a:solidFill>
                    <a:srgbClr val="434343"/>
                  </a:solidFill>
                  <a:effectLst/>
                  <a:uLnTx/>
                  <a:uFillTx/>
                  <a:latin typeface="Arial" panose="020B0604020202020204" pitchFamily="34" charset="0"/>
                  <a:ea typeface="Times New Roman" panose="02020603050405020304" pitchFamily="18" charset="0"/>
                  <a:cs typeface="Arial" panose="020B0604020202020204" pitchFamily="34" charset="0"/>
                </a:rPr>
                <a:t> 1. SGK – tr71</a:t>
              </a:r>
              <a:endParaRPr kumimoji="0" lang="en-US" sz="4000" b="0" i="0" u="none" strike="noStrike" kern="1200" cap="none" spc="0" normalizeH="0" baseline="0" noProof="0" dirty="0">
                <a:ln>
                  <a:noFill/>
                </a:ln>
                <a:solidFill>
                  <a:srgbClr val="434343"/>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2" name="Rectangle 1"/>
          <p:cNvSpPr/>
          <p:nvPr/>
        </p:nvSpPr>
        <p:spPr>
          <a:xfrm>
            <a:off x="7772400" y="349303"/>
            <a:ext cx="9805737" cy="901593"/>
          </a:xfrm>
          <a:prstGeom prst="rect">
            <a:avLst/>
          </a:prstGeom>
        </p:spPr>
        <p:txBody>
          <a:bodyPr wrap="square">
            <a:spAutoFit/>
          </a:bodyPr>
          <a:lstStyle/>
          <a:p>
            <a:pPr marL="30480" marR="30480" lvl="0" indent="0" algn="just" defTabSz="914400" rtl="0" eaLnBrk="1" fontAlgn="auto" latinLnBrk="0" hangingPunct="1">
              <a:lnSpc>
                <a:spcPct val="150000"/>
              </a:lnSpc>
              <a:spcBef>
                <a:spcPts val="0"/>
              </a:spcBef>
              <a:spcAft>
                <a:spcPts val="1200"/>
              </a:spcAft>
              <a:buClrTx/>
              <a:buSzTx/>
              <a:buFontTx/>
              <a:buNone/>
              <a:tabLst/>
              <a:defRPr/>
            </a:pPr>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mn-cs"/>
              </a:rPr>
              <a:t>Tìm x và y ở các hình sau.</a:t>
            </a:r>
          </a:p>
        </p:txBody>
      </p:sp>
      <mc:AlternateContent xmlns:mc="http://schemas.openxmlformats.org/markup-compatibility/2006">
        <mc:Choice xmlns:a14="http://schemas.microsoft.com/office/drawing/2010/main" Requires="a14">
          <p:sp>
            <p:nvSpPr>
              <p:cNvPr id="3" name="Rectangle 2"/>
              <p:cNvSpPr/>
              <p:nvPr/>
            </p:nvSpPr>
            <p:spPr>
              <a:xfrm>
                <a:off x="2019298" y="6992985"/>
                <a:ext cx="15063537" cy="2690352"/>
              </a:xfrm>
              <a:prstGeom prst="rect">
                <a:avLst/>
              </a:prstGeom>
            </p:spPr>
            <p:txBody>
              <a:bodyPr wrap="square">
                <a:spAutoFit/>
              </a:bodyPr>
              <a:lstStyle/>
              <a:p>
                <a:pPr>
                  <a:lnSpc>
                    <a:spcPct val="150000"/>
                  </a:lnSpc>
                  <a:spcBef>
                    <a:spcPts val="100"/>
                  </a:spcBef>
                  <a:spcAft>
                    <a:spcPts val="100"/>
                  </a:spcAft>
                </a:pPr>
                <a:r>
                  <a:rPr lang="en-US" sz="3800" smtClean="0">
                    <a:ea typeface="Arial" panose="020B0604020202020204" pitchFamily="34" charset="0"/>
                    <a:cs typeface="Times New Roman" panose="02020603050405020304" pitchFamily="18" charset="0"/>
                  </a:rPr>
                  <a:t>d</a:t>
                </a:r>
                <a:r>
                  <a:rPr lang="en-US" sz="3800">
                    <a:ea typeface="Arial" panose="020B0604020202020204" pitchFamily="34" charset="0"/>
                    <a:cs typeface="Times New Roman" panose="02020603050405020304" pitchFamily="18" charset="0"/>
                  </a:rPr>
                  <a:t>) </a:t>
                </a:r>
                <a:r>
                  <a:rPr lang="en-US" sz="3800" smtClean="0">
                    <a:effectLst/>
                    <a:ea typeface="Arial" panose="020B0604020202020204" pitchFamily="34" charset="0"/>
                    <a:cs typeface="Times New Roman" panose="02020603050405020304" pitchFamily="18" charset="0"/>
                  </a:rPr>
                  <a:t>Ta </a:t>
                </a:r>
                <a:r>
                  <a:rPr lang="en-US" sz="3800">
                    <a:effectLst/>
                    <a:ea typeface="Arial" panose="020B0604020202020204" pitchFamily="34" charset="0"/>
                    <a:cs typeface="Times New Roman" panose="02020603050405020304" pitchFamily="18" charset="0"/>
                  </a:rPr>
                  <a:t>có </a:t>
                </a:r>
                <a14:m>
                  <m:oMath xmlns:m="http://schemas.openxmlformats.org/officeDocument/2006/math">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VS</m:t>
                    </m:r>
                    <m:r>
                      <a:rPr lang="en-US" sz="3800" i="0">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ST</m:t>
                    </m:r>
                  </m:oMath>
                </a14:m>
                <a:r>
                  <a:rPr lang="en-US" sz="3800">
                    <a:effectLst/>
                    <a:ea typeface="Arial" panose="020B0604020202020204" pitchFamily="34" charset="0"/>
                    <a:cs typeface="Times New Roman" panose="02020603050405020304" pitchFamily="18" charset="0"/>
                  </a:rPr>
                  <a:t> và </a:t>
                </a:r>
                <a14:m>
                  <m:oMath xmlns:m="http://schemas.openxmlformats.org/officeDocument/2006/math">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UT</m:t>
                    </m:r>
                    <m:r>
                      <a:rPr lang="en-US" sz="3800" i="0">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ST</m:t>
                    </m:r>
                  </m:oMath>
                </a14:m>
                <a:r>
                  <a:rPr lang="en-US" sz="3800">
                    <a:effectLst/>
                    <a:ea typeface="Arial" panose="020B0604020202020204" pitchFamily="34" charset="0"/>
                    <a:cs typeface="Times New Roman" panose="02020603050405020304" pitchFamily="18" charset="0"/>
                  </a:rPr>
                  <a:t> nên </a:t>
                </a:r>
                <a14:m>
                  <m:oMath xmlns:m="http://schemas.openxmlformats.org/officeDocument/2006/math">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VS</m:t>
                    </m:r>
                    <m:r>
                      <a:rPr lang="en-US" sz="3800" i="0">
                        <a:effectLst/>
                        <a:latin typeface="Cambria Math" panose="02040503050406030204" pitchFamily="18" charset="0"/>
                        <a:ea typeface="Arial" panose="020B0604020202020204" pitchFamily="34" charset="0"/>
                        <a:cs typeface="Times New Roman" panose="02020603050405020304" pitchFamily="18" charset="0"/>
                      </a:rPr>
                      <m:t> // </m:t>
                    </m:r>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UT</m:t>
                    </m:r>
                  </m:oMath>
                </a14:m>
                <a:r>
                  <a:rPr lang="en-US" sz="3800">
                    <a:effectLst/>
                    <a:ea typeface="Arial" panose="020B0604020202020204" pitchFamily="34" charset="0"/>
                    <a:cs typeface="Times New Roman" panose="02020603050405020304" pitchFamily="18" charset="0"/>
                  </a:rPr>
                  <a:t>.</a:t>
                </a:r>
              </a:p>
              <a:p>
                <a:pPr>
                  <a:lnSpc>
                    <a:spcPct val="150000"/>
                  </a:lnSpc>
                  <a:spcBef>
                    <a:spcPts val="100"/>
                  </a:spcBef>
                  <a:spcAft>
                    <a:spcPts val="100"/>
                  </a:spcAft>
                </a:pPr>
                <a:r>
                  <a:rPr lang="en-US" sz="3800">
                    <a:effectLst/>
                    <a:ea typeface="Arial" panose="020B0604020202020204" pitchFamily="34" charset="0"/>
                    <a:cs typeface="Times New Roman" panose="02020603050405020304" pitchFamily="18" charset="0"/>
                  </a:rPr>
                  <a:t>Do đó tứ giác STUV là hình thang</a:t>
                </a:r>
                <a:r>
                  <a:rPr lang="en-US" sz="3800" smtClean="0">
                    <a:effectLst/>
                    <a:ea typeface="Arial" panose="020B0604020202020204" pitchFamily="34" charset="0"/>
                    <a:cs typeface="Times New Roman" panose="02020603050405020304" pitchFamily="18" charset="0"/>
                  </a:rPr>
                  <a:t> </a:t>
                </a:r>
                <a14:m>
                  <m:oMath xmlns:m="http://schemas.openxmlformats.org/officeDocument/2006/math">
                    <m:r>
                      <a:rPr lang="en-US" sz="3800" b="0" i="0" smtClean="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800">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V</m:t>
                        </m:r>
                      </m:e>
                    </m:acc>
                    <m:r>
                      <a:rPr lang="en-US" sz="3800" i="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800">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U</m:t>
                        </m:r>
                      </m:e>
                    </m:acc>
                    <m:r>
                      <a:rPr lang="en-US" sz="3800" i="0">
                        <a:effectLst/>
                        <a:latin typeface="Cambria Math" panose="02040503050406030204" pitchFamily="18" charset="0"/>
                        <a:ea typeface="Arial" panose="020B0604020202020204" pitchFamily="34" charset="0"/>
                        <a:cs typeface="Times New Roman" panose="02020603050405020304" pitchFamily="18" charset="0"/>
                      </a:rPr>
                      <m:t>=180°</m:t>
                    </m:r>
                  </m:oMath>
                </a14:m>
                <a:endParaRPr lang="en-US" sz="3800">
                  <a:effectLst/>
                  <a:ea typeface="Arial" panose="020B0604020202020204" pitchFamily="34" charset="0"/>
                  <a:cs typeface="Times New Roman" panose="02020603050405020304" pitchFamily="18" charset="0"/>
                </a:endParaRPr>
              </a:p>
              <a:p>
                <a:pPr>
                  <a:lnSpc>
                    <a:spcPct val="150000"/>
                  </a:lnSpc>
                  <a:spcBef>
                    <a:spcPts val="100"/>
                  </a:spcBef>
                  <a:spcAft>
                    <a:spcPts val="100"/>
                  </a:spcAft>
                </a:pPr>
                <a:r>
                  <a:rPr lang="en-US" sz="3800">
                    <a:effectLst/>
                    <a:ea typeface="Arial" panose="020B0604020202020204" pitchFamily="34" charset="0"/>
                    <a:cs typeface="Times New Roman" panose="02020603050405020304" pitchFamily="18" charset="0"/>
                  </a:rPr>
                  <a:t>Nên </a:t>
                </a:r>
                <a14:m>
                  <m:oMath xmlns:m="http://schemas.openxmlformats.org/officeDocument/2006/math">
                    <m:r>
                      <a:rPr lang="en-US" sz="3800" i="0">
                        <a:effectLst/>
                        <a:latin typeface="Cambria Math" panose="02040503050406030204" pitchFamily="18" charset="0"/>
                        <a:ea typeface="Arial" panose="020B0604020202020204" pitchFamily="34" charset="0"/>
                        <a:cs typeface="Times New Roman" panose="02020603050405020304" pitchFamily="18" charset="0"/>
                      </a:rPr>
                      <m:t>2</m:t>
                    </m:r>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x</m:t>
                    </m:r>
                    <m:r>
                      <a:rPr lang="en-US" sz="3800" i="0">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x</m:t>
                    </m:r>
                    <m:r>
                      <a:rPr lang="en-US" sz="3800" i="0">
                        <a:effectLst/>
                        <a:latin typeface="Cambria Math" panose="02040503050406030204" pitchFamily="18" charset="0"/>
                        <a:ea typeface="Arial" panose="020B0604020202020204" pitchFamily="34" charset="0"/>
                        <a:cs typeface="Times New Roman" panose="02020603050405020304" pitchFamily="18" charset="0"/>
                      </a:rPr>
                      <m:t> =180°</m:t>
                    </m:r>
                  </m:oMath>
                </a14:m>
                <a:r>
                  <a:rPr lang="en-US" sz="3800">
                    <a:effectLst/>
                    <a:ea typeface="Arial" panose="020B0604020202020204" pitchFamily="34" charset="0"/>
                    <a:cs typeface="Times New Roman" panose="02020603050405020304" pitchFamily="18" charset="0"/>
                  </a:rPr>
                  <a:t>hay </a:t>
                </a:r>
                <a14:m>
                  <m:oMath xmlns:m="http://schemas.openxmlformats.org/officeDocument/2006/math">
                    <m:r>
                      <a:rPr lang="en-US" sz="3800" i="0">
                        <a:effectLst/>
                        <a:latin typeface="Cambria Math" panose="02040503050406030204" pitchFamily="18" charset="0"/>
                        <a:ea typeface="Arial" panose="020B0604020202020204" pitchFamily="34" charset="0"/>
                        <a:cs typeface="Times New Roman" panose="02020603050405020304" pitchFamily="18" charset="0"/>
                      </a:rPr>
                      <m:t>3</m:t>
                    </m:r>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x</m:t>
                    </m:r>
                    <m:r>
                      <a:rPr lang="en-US" sz="3800" i="0">
                        <a:effectLst/>
                        <a:latin typeface="Cambria Math" panose="02040503050406030204" pitchFamily="18" charset="0"/>
                        <a:ea typeface="Arial" panose="020B0604020202020204" pitchFamily="34" charset="0"/>
                        <a:cs typeface="Times New Roman" panose="02020603050405020304" pitchFamily="18" charset="0"/>
                      </a:rPr>
                      <m:t>=180°</m:t>
                    </m:r>
                  </m:oMath>
                </a14:m>
                <a:r>
                  <a:rPr lang="en-US" sz="3800">
                    <a:effectLst/>
                    <a:ea typeface="Arial" panose="020B0604020202020204" pitchFamily="34" charset="0"/>
                    <a:cs typeface="Times New Roman" panose="02020603050405020304" pitchFamily="18" charset="0"/>
                  </a:rPr>
                  <a:t>, suy ra </a:t>
                </a:r>
                <a14:m>
                  <m:oMath xmlns:m="http://schemas.openxmlformats.org/officeDocument/2006/math">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x</m:t>
                    </m:r>
                    <m:r>
                      <a:rPr lang="en-US" sz="3800" i="0">
                        <a:effectLst/>
                        <a:latin typeface="Cambria Math" panose="02040503050406030204" pitchFamily="18" charset="0"/>
                        <a:ea typeface="Arial" panose="020B0604020202020204" pitchFamily="34" charset="0"/>
                        <a:cs typeface="Times New Roman" panose="02020603050405020304" pitchFamily="18" charset="0"/>
                      </a:rPr>
                      <m:t> = 60°.</m:t>
                    </m:r>
                  </m:oMath>
                </a14:m>
                <a:endParaRPr lang="en-US" sz="3800">
                  <a:effectLst/>
                  <a:ea typeface="Arial" panose="020B060402020202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2019298" y="6992985"/>
                <a:ext cx="15063537" cy="2690352"/>
              </a:xfrm>
              <a:prstGeom prst="rect">
                <a:avLst/>
              </a:prstGeom>
              <a:blipFill>
                <a:blip r:embed="rId3"/>
                <a:stretch>
                  <a:fillRect l="-1335" b="-8390"/>
                </a:stretch>
              </a:blipFill>
            </p:spPr>
            <p:txBody>
              <a:bodyPr/>
              <a:lstStyle/>
              <a:p>
                <a:r>
                  <a:rPr lang="en-US">
                    <a:noFill/>
                  </a:rPr>
                  <a:t> </a:t>
                </a:r>
              </a:p>
            </p:txBody>
          </p:sp>
        </mc:Fallback>
      </mc:AlternateContent>
      <p:sp>
        <p:nvSpPr>
          <p:cNvPr id="18" name="Oval Callout 17"/>
          <p:cNvSpPr/>
          <p:nvPr/>
        </p:nvSpPr>
        <p:spPr>
          <a:xfrm>
            <a:off x="8775911" y="5727780"/>
            <a:ext cx="1550313" cy="863520"/>
          </a:xfrm>
          <a:prstGeom prst="wedgeEllipseCallout">
            <a:avLst/>
          </a:prstGeom>
          <a:solidFill>
            <a:schemeClr val="accent1">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srgbClr val="FFFFFF"/>
              </a:solidFill>
              <a:effectLst/>
              <a:uLnTx/>
              <a:uFillTx/>
              <a:latin typeface="Arial"/>
              <a:ea typeface="+mn-ea"/>
              <a:cs typeface="+mn-cs"/>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4600" y="1620409"/>
            <a:ext cx="14072937" cy="3647237"/>
          </a:xfrm>
          <a:prstGeom prst="rect">
            <a:avLst/>
          </a:prstGeom>
        </p:spPr>
      </p:pic>
      <p:pic>
        <p:nvPicPr>
          <p:cNvPr id="7" name="Picture 6"/>
          <p:cNvPicPr>
            <a:picLocks noChangeAspect="1"/>
          </p:cNvPicPr>
          <p:nvPr/>
        </p:nvPicPr>
        <p:blipFill>
          <a:blip r:embed="rId5"/>
          <a:stretch>
            <a:fillRect/>
          </a:stretch>
        </p:blipFill>
        <p:spPr>
          <a:xfrm rot="20668769">
            <a:off x="1168500" y="1157792"/>
            <a:ext cx="998480" cy="1595204"/>
          </a:xfrm>
          <a:prstGeom prst="rect">
            <a:avLst/>
          </a:prstGeom>
        </p:spPr>
      </p:pic>
    </p:spTree>
    <p:extLst>
      <p:ext uri="{BB962C8B-B14F-4D97-AF65-F5344CB8AC3E}">
        <p14:creationId xmlns:p14="http://schemas.microsoft.com/office/powerpoint/2010/main" val="13466111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accent4"/>
        </a:solidFill>
        <a:effectLst/>
      </p:bgPr>
    </p:bg>
    <p:spTree>
      <p:nvGrpSpPr>
        <p:cNvPr id="1" name="Shape 2106"/>
        <p:cNvGrpSpPr/>
        <p:nvPr/>
      </p:nvGrpSpPr>
      <p:grpSpPr>
        <a:xfrm>
          <a:off x="0" y="0"/>
          <a:ext cx="0" cy="0"/>
          <a:chOff x="0" y="0"/>
          <a:chExt cx="0" cy="0"/>
        </a:xfrm>
      </p:grpSpPr>
      <p:sp>
        <p:nvSpPr>
          <p:cNvPr id="23" name="Google Shape;2255;p39"/>
          <p:cNvSpPr/>
          <p:nvPr/>
        </p:nvSpPr>
        <p:spPr>
          <a:xfrm>
            <a:off x="17485355" y="1495670"/>
            <a:ext cx="676800" cy="662400"/>
          </a:xfrm>
          <a:prstGeom prst="star4">
            <a:avLst>
              <a:gd name="adj" fmla="val 12500"/>
            </a:avLst>
          </a:prstGeom>
          <a:solidFill>
            <a:schemeClr val="accent1"/>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256;p39"/>
          <p:cNvSpPr/>
          <p:nvPr/>
        </p:nvSpPr>
        <p:spPr>
          <a:xfrm>
            <a:off x="-228600" y="152106"/>
            <a:ext cx="520630" cy="502830"/>
          </a:xfrm>
          <a:prstGeom prst="star4">
            <a:avLst>
              <a:gd name="adj" fmla="val 12500"/>
            </a:avLst>
          </a:prstGeom>
          <a:solidFill>
            <a:schemeClr val="lt2"/>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Rectangle 2"/>
          <p:cNvSpPr/>
          <p:nvPr/>
        </p:nvSpPr>
        <p:spPr>
          <a:xfrm>
            <a:off x="450932" y="291429"/>
            <a:ext cx="17456068" cy="1651671"/>
          </a:xfrm>
          <a:prstGeom prst="rect">
            <a:avLst/>
          </a:prstGeom>
        </p:spPr>
        <p:txBody>
          <a:bodyPr wrap="square">
            <a:spAutoFit/>
          </a:bodyPr>
          <a:lstStyle/>
          <a:p>
            <a:pPr marL="30480" marR="30480" algn="just">
              <a:lnSpc>
                <a:spcPct val="150000"/>
              </a:lnSpc>
              <a:spcAft>
                <a:spcPts val="1200"/>
              </a:spcAft>
            </a:pPr>
            <a:r>
              <a:rPr lang="en-US" sz="3600" smtClean="0">
                <a:solidFill>
                  <a:srgbClr val="000000"/>
                </a:solidFill>
                <a:ea typeface="Times New Roman" panose="02020603050405020304" pitchFamily="18" charset="0"/>
              </a:rPr>
              <a:t>                                  </a:t>
            </a:r>
            <a:r>
              <a:rPr lang="vi-VN" sz="3600" smtClean="0">
                <a:solidFill>
                  <a:srgbClr val="000000"/>
                </a:solidFill>
                <a:ea typeface="Times New Roman" panose="02020603050405020304" pitchFamily="18" charset="0"/>
              </a:rPr>
              <a:t>Cho </a:t>
            </a:r>
            <a:r>
              <a:rPr lang="vi-VN" sz="3600">
                <a:solidFill>
                  <a:srgbClr val="000000"/>
                </a:solidFill>
                <a:ea typeface="Times New Roman" panose="02020603050405020304" pitchFamily="18" charset="0"/>
              </a:rPr>
              <a:t>tứ giác ABCD có AB = AD, BD là tia phân giác của góc B. Chứng minh rằng ABCD là hình thang.</a:t>
            </a:r>
          </a:p>
        </p:txBody>
      </p:sp>
      <p:grpSp>
        <p:nvGrpSpPr>
          <p:cNvPr id="13" name="Group 12"/>
          <p:cNvGrpSpPr/>
          <p:nvPr/>
        </p:nvGrpSpPr>
        <p:grpSpPr>
          <a:xfrm>
            <a:off x="533400" y="243767"/>
            <a:ext cx="4267200" cy="978353"/>
            <a:chOff x="-35856" y="130973"/>
            <a:chExt cx="12297232" cy="1072263"/>
          </a:xfrm>
        </p:grpSpPr>
        <p:sp>
          <p:nvSpPr>
            <p:cNvPr id="14" name="Rectangle 13"/>
            <p:cNvSpPr/>
            <p:nvPr/>
          </p:nvSpPr>
          <p:spPr>
            <a:xfrm>
              <a:off x="-35856" y="136435"/>
              <a:ext cx="12297232" cy="1066801"/>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343"/>
                </a:solidFill>
                <a:effectLst/>
                <a:uLnTx/>
                <a:uFillTx/>
                <a:latin typeface="Calibri"/>
                <a:ea typeface="+mn-ea"/>
                <a:cs typeface="+mn-cs"/>
              </a:endParaRPr>
            </a:p>
          </p:txBody>
        </p:sp>
        <p:sp>
          <p:nvSpPr>
            <p:cNvPr id="15" name="Rectangle 14"/>
            <p:cNvSpPr/>
            <p:nvPr/>
          </p:nvSpPr>
          <p:spPr>
            <a:xfrm>
              <a:off x="183737" y="130973"/>
              <a:ext cx="11234348" cy="943791"/>
            </a:xfrm>
            <a:prstGeom prst="rect">
              <a:avLst/>
            </a:prstGeom>
            <a:noFill/>
            <a:ln>
              <a:noFill/>
            </a:ln>
          </p:spPr>
          <p:style>
            <a:lnRef idx="3">
              <a:schemeClr val="lt1"/>
            </a:lnRef>
            <a:fillRef idx="1">
              <a:schemeClr val="accent2"/>
            </a:fillRef>
            <a:effectRef idx="1">
              <a:schemeClr val="accent2"/>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800" b="1" i="0" u="none" strike="noStrike" kern="1200" cap="none" spc="0" normalizeH="0" baseline="0" noProof="0" err="1" smtClean="0">
                  <a:ln>
                    <a:noFill/>
                  </a:ln>
                  <a:solidFill>
                    <a:srgbClr val="434343"/>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en-US" sz="3800" b="1" i="0" u="none" strike="noStrike" kern="1200" cap="none" spc="0" normalizeH="0" baseline="0" noProof="0" smtClean="0">
                  <a:ln>
                    <a:noFill/>
                  </a:ln>
                  <a:solidFill>
                    <a:srgbClr val="434343"/>
                  </a:solidFill>
                  <a:effectLst/>
                  <a:uLnTx/>
                  <a:uFillTx/>
                  <a:latin typeface="Arial" panose="020B0604020202020204" pitchFamily="34" charset="0"/>
                  <a:ea typeface="Times New Roman" panose="02020603050405020304" pitchFamily="18" charset="0"/>
                  <a:cs typeface="Arial" panose="020B0604020202020204" pitchFamily="34" charset="0"/>
                </a:rPr>
                <a:t> 2. SGK – tr71</a:t>
              </a:r>
              <a:endParaRPr kumimoji="0" lang="en-US" sz="3800" b="0" i="0" u="none" strike="noStrike" kern="1200" cap="none" spc="0" normalizeH="0" baseline="0" noProof="0" dirty="0">
                <a:ln>
                  <a:noFill/>
                </a:ln>
                <a:solidFill>
                  <a:srgbClr val="434343"/>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511" y="3467100"/>
            <a:ext cx="6884289" cy="4343400"/>
          </a:xfrm>
          <a:prstGeom prst="rect">
            <a:avLst/>
          </a:prstGeom>
        </p:spPr>
      </p:pic>
      <p:sp>
        <p:nvSpPr>
          <p:cNvPr id="16" name="Oval Callout 15"/>
          <p:cNvSpPr/>
          <p:nvPr/>
        </p:nvSpPr>
        <p:spPr>
          <a:xfrm>
            <a:off x="609600" y="2374980"/>
            <a:ext cx="1550313" cy="863520"/>
          </a:xfrm>
          <a:prstGeom prst="wedgeEllipseCallout">
            <a:avLst/>
          </a:prstGeom>
          <a:solidFill>
            <a:schemeClr val="accent1">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srgbClr val="FFFFFF"/>
              </a:solidFill>
              <a:effectLst/>
              <a:uLnTx/>
              <a:uFillTx/>
              <a:latin typeface="Arial"/>
              <a:ea typeface="+mn-ea"/>
              <a:cs typeface="+mn-cs"/>
            </a:endParaRPr>
          </a:p>
        </p:txBody>
      </p:sp>
      <mc:AlternateContent xmlns:mc="http://schemas.openxmlformats.org/markup-compatibility/2006">
        <mc:Choice xmlns:a14="http://schemas.microsoft.com/office/drawing/2010/main" Requires="a14">
          <p:sp>
            <p:nvSpPr>
              <p:cNvPr id="4" name="Rectangle 3"/>
              <p:cNvSpPr/>
              <p:nvPr/>
            </p:nvSpPr>
            <p:spPr>
              <a:xfrm>
                <a:off x="7451558" y="2247900"/>
                <a:ext cx="10439400" cy="7913961"/>
              </a:xfrm>
              <a:prstGeom prst="rect">
                <a:avLst/>
              </a:prstGeom>
            </p:spPr>
            <p:txBody>
              <a:bodyPr wrap="square">
                <a:spAutoFit/>
              </a:bodyPr>
              <a:lstStyle/>
              <a:p>
                <a:pPr>
                  <a:lnSpc>
                    <a:spcPct val="150000"/>
                  </a:lnSpc>
                  <a:spcBef>
                    <a:spcPts val="100"/>
                  </a:spcBef>
                  <a:spcAft>
                    <a:spcPts val="100"/>
                  </a:spcAft>
                </a:pPr>
                <a:r>
                  <a:rPr lang="en-US" sz="3600" smtClean="0">
                    <a:ea typeface="Arial" panose="020B0604020202020204" pitchFamily="34" charset="0"/>
                    <a:cs typeface="Times New Roman" panose="02020603050405020304" pitchFamily="18" charset="0"/>
                  </a:rPr>
                  <a:t>Xét tam giác ABD có</a:t>
                </a:r>
                <a:r>
                  <a:rPr lang="en-US" sz="3600" smtClean="0">
                    <a:ea typeface="Arial" panose="020B0604020202020204" pitchFamily="34" charset="0"/>
                    <a:cs typeface="Times New Roman" panose="02020603050405020304" pitchFamily="18" charset="0"/>
                  </a:rPr>
                  <a:t>:</a:t>
                </a:r>
                <a:r>
                  <a:rPr lang="en-US" sz="3600" smtClean="0">
                    <a:effectLst/>
                    <a:ea typeface="Arial" panose="020B0604020202020204" pitchFamily="34" charset="0"/>
                    <a:cs typeface="Times New Roman" panose="02020603050405020304" pitchFamily="18" charset="0"/>
                  </a:rPr>
                  <a:t> </a:t>
                </a:r>
                <a:r>
                  <a:rPr lang="en-US" sz="3600">
                    <a:effectLst/>
                    <a:ea typeface="Arial" panose="020B0604020202020204" pitchFamily="34" charset="0"/>
                    <a:cs typeface="Times New Roman" panose="02020603050405020304" pitchFamily="18" charset="0"/>
                  </a:rPr>
                  <a:t>AB = AD (gt)</a:t>
                </a:r>
              </a:p>
              <a:p>
                <a:pPr>
                  <a:lnSpc>
                    <a:spcPct val="150000"/>
                  </a:lnSpc>
                  <a:spcBef>
                    <a:spcPts val="100"/>
                  </a:spcBef>
                  <a:spcAft>
                    <a:spcPts val="100"/>
                  </a:spcAft>
                </a:pPr>
                <a:r>
                  <a:rPr lang="en-US" sz="3600">
                    <a:effectLst/>
                    <a:ea typeface="Arial" panose="020B0604020202020204" pitchFamily="34" charset="0"/>
                    <a:cs typeface="Times New Roman" panose="02020603050405020304" pitchFamily="18" charset="0"/>
                  </a:rPr>
                  <a:t>Suy ra </a:t>
                </a:r>
                <a14:m>
                  <m:oMath xmlns:m="http://schemas.openxmlformats.org/officeDocument/2006/math">
                    <m:r>
                      <m:rPr>
                        <m:sty m:val="p"/>
                      </m:rPr>
                      <a:rPr lang="en-US" sz="3600" i="0">
                        <a:effectLst/>
                        <a:latin typeface="Cambria Math" panose="02040503050406030204" pitchFamily="18" charset="0"/>
                        <a:ea typeface="Arial" panose="020B0604020202020204" pitchFamily="34" charset="0"/>
                        <a:cs typeface="Times New Roman" panose="02020603050405020304" pitchFamily="18" charset="0"/>
                      </a:rPr>
                      <m:t>ΔABD</m:t>
                    </m:r>
                  </m:oMath>
                </a14:m>
                <a:r>
                  <a:rPr lang="en-US" sz="3600" smtClean="0">
                    <a:effectLst/>
                    <a:ea typeface="Arial" panose="020B0604020202020204" pitchFamily="34" charset="0"/>
                    <a:cs typeface="Times New Roman" panose="02020603050405020304" pitchFamily="18" charset="0"/>
                  </a:rPr>
                  <a:t> </a:t>
                </a:r>
                <a:r>
                  <a:rPr lang="en-US" sz="3600">
                    <a:effectLst/>
                    <a:ea typeface="Arial" panose="020B0604020202020204" pitchFamily="34" charset="0"/>
                    <a:cs typeface="Times New Roman" panose="02020603050405020304" pitchFamily="18" charset="0"/>
                  </a:rPr>
                  <a:t>cân tại A (DHNB)</a:t>
                </a:r>
              </a:p>
              <a:p>
                <a:pPr>
                  <a:lnSpc>
                    <a:spcPct val="150000"/>
                  </a:lnSpc>
                  <a:spcBef>
                    <a:spcPts val="100"/>
                  </a:spcBef>
                  <a:spcAft>
                    <a:spcPts val="100"/>
                  </a:spcAft>
                </a:pPr>
                <a:r>
                  <a:rPr lang="en-US" sz="3600">
                    <a:effectLst/>
                    <a:ea typeface="Arial" panose="020B0604020202020204" pitchFamily="34" charset="0"/>
                    <a:cs typeface="Times New Roman" panose="02020603050405020304" pitchFamily="18" charset="0"/>
                  </a:rPr>
                  <a:t>Suy ra </a:t>
                </a:r>
                <a14:m>
                  <m:oMath xmlns:m="http://schemas.openxmlformats.org/officeDocument/2006/math">
                    <m:acc>
                      <m:accPr>
                        <m:chr m:val="̂"/>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600" i="0">
                            <a:effectLst/>
                            <a:latin typeface="Cambria Math" panose="02040503050406030204" pitchFamily="18" charset="0"/>
                            <a:ea typeface="Arial" panose="020B0604020202020204" pitchFamily="34" charset="0"/>
                            <a:cs typeface="Times New Roman" panose="02020603050405020304" pitchFamily="18" charset="0"/>
                          </a:rPr>
                          <m:t>ABD</m:t>
                        </m:r>
                      </m:e>
                    </m:acc>
                    <m:r>
                      <a:rPr lang="en-US" sz="3600" i="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600" i="0">
                            <a:effectLst/>
                            <a:latin typeface="Cambria Math" panose="02040503050406030204" pitchFamily="18" charset="0"/>
                            <a:ea typeface="Arial" panose="020B0604020202020204" pitchFamily="34" charset="0"/>
                            <a:cs typeface="Times New Roman" panose="02020603050405020304" pitchFamily="18" charset="0"/>
                          </a:rPr>
                          <m:t>ADB</m:t>
                        </m:r>
                      </m:e>
                    </m:acc>
                  </m:oMath>
                </a14:m>
                <a:r>
                  <a:rPr lang="en-US" sz="3600">
                    <a:effectLst/>
                    <a:ea typeface="Arial" panose="020B0604020202020204" pitchFamily="34" charset="0"/>
                    <a:cs typeface="Times New Roman" panose="02020603050405020304" pitchFamily="18" charset="0"/>
                  </a:rPr>
                  <a:t> (tính chất tam giác cân)</a:t>
                </a:r>
              </a:p>
              <a:p>
                <a:pPr>
                  <a:lnSpc>
                    <a:spcPct val="150000"/>
                  </a:lnSpc>
                  <a:spcBef>
                    <a:spcPts val="100"/>
                  </a:spcBef>
                  <a:spcAft>
                    <a:spcPts val="100"/>
                  </a:spcAft>
                </a:pPr>
                <a:r>
                  <a:rPr lang="en-US" sz="3600">
                    <a:effectLst/>
                    <a:ea typeface="Arial" panose="020B0604020202020204" pitchFamily="34" charset="0"/>
                    <a:cs typeface="Times New Roman" panose="02020603050405020304" pitchFamily="18" charset="0"/>
                  </a:rPr>
                  <a:t>Vì BD là tia phân giác của góc B nên </a:t>
                </a:r>
                <a14:m>
                  <m:oMath xmlns:m="http://schemas.openxmlformats.org/officeDocument/2006/math">
                    <m:acc>
                      <m:accPr>
                        <m:chr m:val="̂"/>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600" i="0">
                            <a:effectLst/>
                            <a:latin typeface="Cambria Math" panose="02040503050406030204" pitchFamily="18" charset="0"/>
                            <a:ea typeface="Arial" panose="020B0604020202020204" pitchFamily="34" charset="0"/>
                            <a:cs typeface="Times New Roman" panose="02020603050405020304" pitchFamily="18" charset="0"/>
                          </a:rPr>
                          <m:t>ABD</m:t>
                        </m:r>
                      </m:e>
                    </m:acc>
                    <m:r>
                      <a:rPr lang="en-US" sz="3600" i="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600" i="0">
                            <a:effectLst/>
                            <a:latin typeface="Cambria Math" panose="02040503050406030204" pitchFamily="18" charset="0"/>
                            <a:ea typeface="Arial" panose="020B0604020202020204" pitchFamily="34" charset="0"/>
                            <a:cs typeface="Times New Roman" panose="02020603050405020304" pitchFamily="18" charset="0"/>
                          </a:rPr>
                          <m:t>DBC</m:t>
                        </m:r>
                      </m:e>
                    </m:acc>
                  </m:oMath>
                </a14:m>
                <a:r>
                  <a:rPr lang="en-US" sz="3600">
                    <a:effectLst/>
                    <a:ea typeface="Arial" panose="020B0604020202020204" pitchFamily="34" charset="0"/>
                    <a:cs typeface="Times New Roman" panose="02020603050405020304" pitchFamily="18" charset="0"/>
                  </a:rPr>
                  <a:t> (tính chất tia phân giác của một góc)</a:t>
                </a:r>
              </a:p>
              <a:p>
                <a:pPr>
                  <a:lnSpc>
                    <a:spcPct val="150000"/>
                  </a:lnSpc>
                  <a:spcBef>
                    <a:spcPts val="100"/>
                  </a:spcBef>
                  <a:spcAft>
                    <a:spcPts val="100"/>
                  </a:spcAft>
                </a:pPr>
                <a:r>
                  <a:rPr lang="en-US" sz="3600">
                    <a:effectLst/>
                    <a:ea typeface="Arial" panose="020B0604020202020204" pitchFamily="34" charset="0"/>
                    <a:cs typeface="Times New Roman" panose="02020603050405020304" pitchFamily="18" charset="0"/>
                  </a:rPr>
                  <a:t>Suy ra </a:t>
                </a:r>
                <a14:m>
                  <m:oMath xmlns:m="http://schemas.openxmlformats.org/officeDocument/2006/math">
                    <m:acc>
                      <m:accPr>
                        <m:chr m:val="̂"/>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600" i="0">
                            <a:effectLst/>
                            <a:latin typeface="Cambria Math" panose="02040503050406030204" pitchFamily="18" charset="0"/>
                            <a:ea typeface="Arial" panose="020B0604020202020204" pitchFamily="34" charset="0"/>
                            <a:cs typeface="Times New Roman" panose="02020603050405020304" pitchFamily="18" charset="0"/>
                          </a:rPr>
                          <m:t>CBD</m:t>
                        </m:r>
                      </m:e>
                    </m:acc>
                    <m:r>
                      <a:rPr lang="en-US" sz="3600" i="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600" i="0">
                            <a:effectLst/>
                            <a:latin typeface="Cambria Math" panose="02040503050406030204" pitchFamily="18" charset="0"/>
                            <a:ea typeface="Arial" panose="020B0604020202020204" pitchFamily="34" charset="0"/>
                            <a:cs typeface="Times New Roman" panose="02020603050405020304" pitchFamily="18" charset="0"/>
                          </a:rPr>
                          <m:t>ADB</m:t>
                        </m:r>
                      </m:e>
                    </m:acc>
                    <m:r>
                      <a:rPr lang="en-US" sz="3600" b="0" i="1" smtClean="0">
                        <a:effectLst/>
                        <a:latin typeface="Cambria Math" panose="02040503050406030204" pitchFamily="18" charset="0"/>
                        <a:ea typeface="Arial" panose="020B0604020202020204" pitchFamily="34" charset="0"/>
                        <a:cs typeface="Times New Roman" panose="02020603050405020304" pitchFamily="18" charset="0"/>
                      </a:rPr>
                      <m:t> </m:t>
                    </m:r>
                    <m:d>
                      <m:d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3600" i="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600" i="0">
                                <a:effectLst/>
                                <a:latin typeface="Cambria Math" panose="02040503050406030204" pitchFamily="18" charset="0"/>
                                <a:ea typeface="Arial" panose="020B0604020202020204" pitchFamily="34" charset="0"/>
                                <a:cs typeface="Times New Roman" panose="02020603050405020304" pitchFamily="18" charset="0"/>
                              </a:rPr>
                              <m:t>ABD</m:t>
                            </m:r>
                          </m:e>
                        </m:acc>
                      </m:e>
                    </m:d>
                  </m:oMath>
                </a14:m>
                <a:endParaRPr lang="en-US" sz="3600" smtClean="0">
                  <a:effectLst/>
                  <a:ea typeface="Arial" panose="020B0604020202020204" pitchFamily="34" charset="0"/>
                  <a:cs typeface="Times New Roman" panose="02020603050405020304" pitchFamily="18" charset="0"/>
                </a:endParaRPr>
              </a:p>
              <a:p>
                <a:pPr lvl="0">
                  <a:lnSpc>
                    <a:spcPct val="150000"/>
                  </a:lnSpc>
                  <a:spcBef>
                    <a:spcPts val="100"/>
                  </a:spcBef>
                  <a:spcAft>
                    <a:spcPts val="100"/>
                  </a:spcAft>
                  <a:defRPr/>
                </a:pPr>
                <a:r>
                  <a:rPr lang="en-US" sz="3600">
                    <a:solidFill>
                      <a:srgbClr val="434343"/>
                    </a:solidFill>
                    <a:ea typeface="Arial" panose="020B0604020202020204" pitchFamily="34" charset="0"/>
                    <a:cs typeface="Times New Roman" panose="02020603050405020304" pitchFamily="18" charset="0"/>
                  </a:rPr>
                  <a:t>Mà hai góc này ở vị trí so le trong nên AD // BC.</a:t>
                </a:r>
              </a:p>
              <a:p>
                <a:pPr lvl="0">
                  <a:lnSpc>
                    <a:spcPct val="150000"/>
                  </a:lnSpc>
                  <a:spcBef>
                    <a:spcPts val="100"/>
                  </a:spcBef>
                  <a:spcAft>
                    <a:spcPts val="100"/>
                  </a:spcAft>
                  <a:defRPr/>
                </a:pPr>
                <a:r>
                  <a:rPr lang="en-US" sz="3600">
                    <a:solidFill>
                      <a:srgbClr val="434343"/>
                    </a:solidFill>
                    <a:ea typeface="Arial" panose="020B0604020202020204" pitchFamily="34" charset="0"/>
                    <a:cs typeface="Times New Roman" panose="02020603050405020304" pitchFamily="18" charset="0"/>
                  </a:rPr>
                  <a:t>Xét tứ giác ABCD có AD // BC (cmt)</a:t>
                </a:r>
              </a:p>
              <a:p>
                <a:pPr lvl="0">
                  <a:lnSpc>
                    <a:spcPct val="150000"/>
                  </a:lnSpc>
                  <a:spcBef>
                    <a:spcPts val="100"/>
                  </a:spcBef>
                  <a:spcAft>
                    <a:spcPts val="100"/>
                  </a:spcAft>
                  <a:defRPr/>
                </a:pPr>
                <a:r>
                  <a:rPr lang="en-US" sz="3600">
                    <a:solidFill>
                      <a:srgbClr val="434343"/>
                    </a:solidFill>
                    <a:ea typeface="Arial" panose="020B0604020202020204" pitchFamily="34" charset="0"/>
                    <a:cs typeface="Times New Roman" panose="02020603050405020304" pitchFamily="18" charset="0"/>
                  </a:rPr>
                  <a:t>Suy ra ABCD là hình thang</a:t>
                </a:r>
                <a:r>
                  <a:rPr lang="en-US" sz="3600" smtClean="0">
                    <a:solidFill>
                      <a:srgbClr val="434343"/>
                    </a:solidFill>
                    <a:ea typeface="Arial" panose="020B0604020202020204" pitchFamily="34" charset="0"/>
                    <a:cs typeface="Times New Roman" panose="02020603050405020304" pitchFamily="18" charset="0"/>
                  </a:rPr>
                  <a:t>.</a:t>
                </a:r>
                <a:endParaRPr lang="en-US" sz="3600">
                  <a:solidFill>
                    <a:srgbClr val="434343"/>
                  </a:solidFill>
                  <a:ea typeface="Arial" panose="020B060402020202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7451558" y="2247900"/>
                <a:ext cx="10439400" cy="7913961"/>
              </a:xfrm>
              <a:prstGeom prst="rect">
                <a:avLst/>
              </a:prstGeom>
              <a:blipFill>
                <a:blip r:embed="rId4"/>
                <a:stretch>
                  <a:fillRect l="-1751" b="-693"/>
                </a:stretch>
              </a:blipFill>
            </p:spPr>
            <p:txBody>
              <a:bodyPr/>
              <a:lstStyle/>
              <a:p>
                <a:r>
                  <a:rPr lang="en-US">
                    <a:noFill/>
                  </a:rPr>
                  <a:t> </a:t>
                </a:r>
              </a:p>
            </p:txBody>
          </p:sp>
        </mc:Fallback>
      </mc:AlternateContent>
      <p:pic>
        <p:nvPicPr>
          <p:cNvPr id="5" name="Picture 4"/>
          <p:cNvPicPr>
            <a:picLocks noChangeAspect="1"/>
          </p:cNvPicPr>
          <p:nvPr/>
        </p:nvPicPr>
        <p:blipFill>
          <a:blip r:embed="rId5"/>
          <a:stretch>
            <a:fillRect/>
          </a:stretch>
        </p:blipFill>
        <p:spPr>
          <a:xfrm>
            <a:off x="450932" y="8572500"/>
            <a:ext cx="890895" cy="1530016"/>
          </a:xfrm>
          <a:prstGeom prst="rect">
            <a:avLst/>
          </a:prstGeom>
        </p:spPr>
      </p:pic>
    </p:spTree>
    <p:extLst>
      <p:ext uri="{BB962C8B-B14F-4D97-AF65-F5344CB8AC3E}">
        <p14:creationId xmlns:p14="http://schemas.microsoft.com/office/powerpoint/2010/main" val="669447826"/>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up)">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fade">
                                      <p:cBhvr>
                                        <p:cTn id="27" dur="500"/>
                                        <p:tgtEl>
                                          <p:spTgt spid="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1" end="1"/>
                                            </p:txEl>
                                          </p:spTgt>
                                        </p:tgtEl>
                                        <p:attrNameLst>
                                          <p:attrName>style.visibility</p:attrName>
                                        </p:attrNameLst>
                                      </p:cBhvr>
                                      <p:to>
                                        <p:strVal val="visible"/>
                                      </p:to>
                                    </p:set>
                                    <p:animEffect transition="in" filter="fade">
                                      <p:cBhvr>
                                        <p:cTn id="32" dur="500"/>
                                        <p:tgtEl>
                                          <p:spTgt spid="4">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2" end="2"/>
                                            </p:txEl>
                                          </p:spTgt>
                                        </p:tgtEl>
                                        <p:attrNameLst>
                                          <p:attrName>style.visibility</p:attrName>
                                        </p:attrNameLst>
                                      </p:cBhvr>
                                      <p:to>
                                        <p:strVal val="visible"/>
                                      </p:to>
                                    </p:set>
                                    <p:animEffect transition="in" filter="fade">
                                      <p:cBhvr>
                                        <p:cTn id="37" dur="500"/>
                                        <p:tgtEl>
                                          <p:spTgt spid="4">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xEl>
                                              <p:pRg st="3" end="3"/>
                                            </p:txEl>
                                          </p:spTgt>
                                        </p:tgtEl>
                                        <p:attrNameLst>
                                          <p:attrName>style.visibility</p:attrName>
                                        </p:attrNameLst>
                                      </p:cBhvr>
                                      <p:to>
                                        <p:strVal val="visible"/>
                                      </p:to>
                                    </p:set>
                                    <p:animEffect transition="in" filter="fade">
                                      <p:cBhvr>
                                        <p:cTn id="42" dur="500"/>
                                        <p:tgtEl>
                                          <p:spTgt spid="4">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
                                            <p:txEl>
                                              <p:pRg st="4" end="4"/>
                                            </p:txEl>
                                          </p:spTgt>
                                        </p:tgtEl>
                                        <p:attrNameLst>
                                          <p:attrName>style.visibility</p:attrName>
                                        </p:attrNameLst>
                                      </p:cBhvr>
                                      <p:to>
                                        <p:strVal val="visible"/>
                                      </p:to>
                                    </p:set>
                                    <p:animEffect transition="in" filter="fade">
                                      <p:cBhvr>
                                        <p:cTn id="47" dur="500"/>
                                        <p:tgtEl>
                                          <p:spTgt spid="4">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4">
                                            <p:txEl>
                                              <p:pRg st="5" end="5"/>
                                            </p:txEl>
                                          </p:spTgt>
                                        </p:tgtEl>
                                        <p:attrNameLst>
                                          <p:attrName>style.visibility</p:attrName>
                                        </p:attrNameLst>
                                      </p:cBhvr>
                                      <p:to>
                                        <p:strVal val="visible"/>
                                      </p:to>
                                    </p:set>
                                    <p:animEffect transition="in" filter="wipe(left)">
                                      <p:cBhvr>
                                        <p:cTn id="52" dur="500"/>
                                        <p:tgtEl>
                                          <p:spTgt spid="4">
                                            <p:txEl>
                                              <p:pRg st="5" end="5"/>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4">
                                            <p:txEl>
                                              <p:pRg st="6" end="6"/>
                                            </p:txEl>
                                          </p:spTgt>
                                        </p:tgtEl>
                                        <p:attrNameLst>
                                          <p:attrName>style.visibility</p:attrName>
                                        </p:attrNameLst>
                                      </p:cBhvr>
                                      <p:to>
                                        <p:strVal val="visible"/>
                                      </p:to>
                                    </p:set>
                                    <p:animEffect transition="in" filter="fade">
                                      <p:cBhvr>
                                        <p:cTn id="57" dur="500"/>
                                        <p:tgtEl>
                                          <p:spTgt spid="4">
                                            <p:txEl>
                                              <p:pRg st="6" end="6"/>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4">
                                            <p:txEl>
                                              <p:pRg st="7" end="7"/>
                                            </p:txEl>
                                          </p:spTgt>
                                        </p:tgtEl>
                                        <p:attrNameLst>
                                          <p:attrName>style.visibility</p:attrName>
                                        </p:attrNameLst>
                                      </p:cBhvr>
                                      <p:to>
                                        <p:strVal val="visible"/>
                                      </p:to>
                                    </p:set>
                                    <p:animEffect transition="in" filter="barn(inVertical)">
                                      <p:cBhvr>
                                        <p:cTn id="62"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animBg="1"/>
    </p:bldLst>
  </p:timing>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chemeClr val="accent4"/>
        </a:solidFill>
        <a:effectLst/>
      </p:bgPr>
    </p:bg>
    <p:spTree>
      <p:nvGrpSpPr>
        <p:cNvPr id="1" name="Shape 2106"/>
        <p:cNvGrpSpPr/>
        <p:nvPr/>
      </p:nvGrpSpPr>
      <p:grpSpPr>
        <a:xfrm>
          <a:off x="0" y="0"/>
          <a:ext cx="0" cy="0"/>
          <a:chOff x="0" y="0"/>
          <a:chExt cx="0" cy="0"/>
        </a:xfrm>
      </p:grpSpPr>
      <p:sp>
        <p:nvSpPr>
          <p:cNvPr id="22" name="Google Shape;2254;p39"/>
          <p:cNvSpPr/>
          <p:nvPr/>
        </p:nvSpPr>
        <p:spPr>
          <a:xfrm>
            <a:off x="-102388" y="240037"/>
            <a:ext cx="822660" cy="904194"/>
          </a:xfrm>
          <a:prstGeom prst="star4">
            <a:avLst>
              <a:gd name="adj" fmla="val 12500"/>
            </a:avLst>
          </a:prstGeom>
          <a:solidFill>
            <a:schemeClr val="accent2"/>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255;p39"/>
          <p:cNvSpPr/>
          <p:nvPr/>
        </p:nvSpPr>
        <p:spPr>
          <a:xfrm>
            <a:off x="17212416" y="152106"/>
            <a:ext cx="676800" cy="662400"/>
          </a:xfrm>
          <a:prstGeom prst="star4">
            <a:avLst>
              <a:gd name="adj" fmla="val 12500"/>
            </a:avLst>
          </a:prstGeom>
          <a:solidFill>
            <a:schemeClr val="accent1"/>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Rectangle 7"/>
          <p:cNvSpPr/>
          <p:nvPr/>
        </p:nvSpPr>
        <p:spPr>
          <a:xfrm>
            <a:off x="433148" y="1562100"/>
            <a:ext cx="17456068" cy="2585323"/>
          </a:xfrm>
          <a:prstGeom prst="rect">
            <a:avLst/>
          </a:prstGeom>
        </p:spPr>
        <p:txBody>
          <a:bodyPr wrap="square">
            <a:spAutoFit/>
          </a:bodyPr>
          <a:lstStyle/>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mn-cs"/>
              </a:rPr>
              <a:t>Cho </a:t>
            </a:r>
            <a: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mn-cs"/>
              </a:rPr>
              <a:t>tam giác nhọn ABC có AH là đường cao. Tia phân giác của góc B cắt AC tại M. Từ M kẻ đường thẳng vuông góc với AH và cắt AB tại N. Chứng minh rằng</a:t>
            </a:r>
            <a:r>
              <a:rPr kumimoji="0" lang="vi-VN" sz="36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mn-cs"/>
              </a:rPr>
              <a:t>:</a:t>
            </a:r>
            <a:endParaRPr kumimoji="0" lang="en-US" sz="3600" b="0" i="0" u="none" strike="noStrike" kern="1200" cap="none" spc="0" normalizeH="0" baseline="0" noProof="0" smtClean="0">
              <a:ln>
                <a:noFill/>
              </a:ln>
              <a:solidFill>
                <a:srgbClr val="000000"/>
              </a:solidFill>
              <a:effectLst/>
              <a:uLnTx/>
              <a:uFillTx/>
              <a:latin typeface="Arial"/>
              <a:ea typeface="Times New Roman" panose="02020603050405020304" pitchFamily="18" charset="0"/>
              <a:cs typeface="+mn-cs"/>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mn-cs"/>
              </a:rPr>
              <a:t>a) Tứ giác BCMN là hình </a:t>
            </a:r>
            <a:r>
              <a:rPr kumimoji="0" lang="vi-VN" sz="36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mn-cs"/>
              </a:rPr>
              <a:t>thang;</a:t>
            </a:r>
            <a:r>
              <a:rPr kumimoji="0" lang="en-US" sz="3600" b="0" i="0" u="none" strike="noStrike" kern="1200" cap="none" spc="0" normalizeH="0" baseline="0" noProof="0" smtClean="0">
                <a:ln>
                  <a:noFill/>
                </a:ln>
                <a:solidFill>
                  <a:srgbClr val="000000"/>
                </a:solidFill>
                <a:effectLst/>
                <a:uLnTx/>
                <a:uFillTx/>
                <a:latin typeface="Arial"/>
                <a:ea typeface="Times New Roman" panose="02020603050405020304" pitchFamily="18" charset="0"/>
                <a:cs typeface="+mn-cs"/>
              </a:rPr>
              <a:t>                                                          </a:t>
            </a:r>
            <a:r>
              <a:rPr kumimoji="0" lang="vi-VN" sz="36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mn-cs"/>
              </a:rPr>
              <a:t>b</a:t>
            </a:r>
            <a: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mn-cs"/>
              </a:rPr>
              <a:t>) BN = </a:t>
            </a:r>
            <a:r>
              <a:rPr kumimoji="0" lang="vi-VN" sz="36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mn-cs"/>
              </a:rPr>
              <a:t>MN</a:t>
            </a:r>
            <a:endParaRPr kumimoji="0" lang="vi-VN" sz="3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mn-cs"/>
            </a:endParaRPr>
          </a:p>
        </p:txBody>
      </p:sp>
      <p:grpSp>
        <p:nvGrpSpPr>
          <p:cNvPr id="10" name="Group 9"/>
          <p:cNvGrpSpPr/>
          <p:nvPr/>
        </p:nvGrpSpPr>
        <p:grpSpPr>
          <a:xfrm>
            <a:off x="7033671" y="412912"/>
            <a:ext cx="4267200" cy="978353"/>
            <a:chOff x="-35856" y="130973"/>
            <a:chExt cx="12297232" cy="1072263"/>
          </a:xfrm>
        </p:grpSpPr>
        <p:sp>
          <p:nvSpPr>
            <p:cNvPr id="11" name="Rectangle 10"/>
            <p:cNvSpPr/>
            <p:nvPr/>
          </p:nvSpPr>
          <p:spPr>
            <a:xfrm>
              <a:off x="-35856" y="136435"/>
              <a:ext cx="12297232" cy="1066801"/>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343"/>
                </a:solidFill>
                <a:effectLst/>
                <a:uLnTx/>
                <a:uFillTx/>
                <a:latin typeface="Calibri"/>
                <a:ea typeface="+mn-ea"/>
                <a:cs typeface="+mn-cs"/>
              </a:endParaRPr>
            </a:p>
          </p:txBody>
        </p:sp>
        <p:sp>
          <p:nvSpPr>
            <p:cNvPr id="12" name="Rectangle 11"/>
            <p:cNvSpPr/>
            <p:nvPr/>
          </p:nvSpPr>
          <p:spPr>
            <a:xfrm>
              <a:off x="209135" y="130973"/>
              <a:ext cx="11836187" cy="1062556"/>
            </a:xfrm>
            <a:prstGeom prst="rect">
              <a:avLst/>
            </a:prstGeom>
            <a:noFill/>
            <a:ln>
              <a:noFill/>
            </a:ln>
          </p:spPr>
          <p:style>
            <a:lnRef idx="3">
              <a:schemeClr val="lt1"/>
            </a:lnRef>
            <a:fillRef idx="1">
              <a:schemeClr val="accent2"/>
            </a:fillRef>
            <a:effectRef idx="1">
              <a:schemeClr val="accent2"/>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800" b="1" i="0" u="none" strike="noStrike" kern="1200" cap="none" spc="0" normalizeH="0" baseline="0" noProof="0" err="1" smtClean="0">
                  <a:ln>
                    <a:noFill/>
                  </a:ln>
                  <a:solidFill>
                    <a:srgbClr val="434343"/>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en-US" sz="3800" b="1" i="0" u="none" strike="noStrike" kern="1200" cap="none" spc="0" normalizeH="0" baseline="0" noProof="0" smtClean="0">
                  <a:ln>
                    <a:noFill/>
                  </a:ln>
                  <a:solidFill>
                    <a:srgbClr val="434343"/>
                  </a:solidFill>
                  <a:effectLst/>
                  <a:uLnTx/>
                  <a:uFillTx/>
                  <a:latin typeface="Arial" panose="020B0604020202020204" pitchFamily="34" charset="0"/>
                  <a:ea typeface="Times New Roman" panose="02020603050405020304" pitchFamily="18" charset="0"/>
                  <a:cs typeface="Arial" panose="020B0604020202020204" pitchFamily="34" charset="0"/>
                </a:rPr>
                <a:t> 3. SGK – tr72</a:t>
              </a:r>
              <a:endParaRPr kumimoji="0" lang="en-US" sz="3800" b="0" i="0" u="none" strike="noStrike" kern="1200" cap="none" spc="0" normalizeH="0" baseline="0" noProof="0" dirty="0">
                <a:ln>
                  <a:noFill/>
                </a:ln>
                <a:solidFill>
                  <a:srgbClr val="434343"/>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2" name="Picture 1"/>
          <p:cNvPicPr>
            <a:picLocks noChangeAspect="1"/>
          </p:cNvPicPr>
          <p:nvPr/>
        </p:nvPicPr>
        <p:blipFill>
          <a:blip r:embed="rId3"/>
          <a:stretch>
            <a:fillRect/>
          </a:stretch>
        </p:blipFill>
        <p:spPr>
          <a:xfrm>
            <a:off x="609600" y="5753100"/>
            <a:ext cx="5736819" cy="4114800"/>
          </a:xfrm>
          <a:prstGeom prst="rect">
            <a:avLst/>
          </a:prstGeom>
        </p:spPr>
      </p:pic>
      <mc:AlternateContent xmlns:mc="http://schemas.openxmlformats.org/markup-compatibility/2006">
        <mc:Choice xmlns:a14="http://schemas.microsoft.com/office/drawing/2010/main" Requires="a14">
          <p:sp>
            <p:nvSpPr>
              <p:cNvPr id="4" name="Rectangle 3"/>
              <p:cNvSpPr/>
              <p:nvPr/>
            </p:nvSpPr>
            <p:spPr>
              <a:xfrm>
                <a:off x="7526016" y="5524500"/>
                <a:ext cx="10363200" cy="2533963"/>
              </a:xfrm>
              <a:prstGeom prst="rect">
                <a:avLst/>
              </a:prstGeom>
            </p:spPr>
            <p:txBody>
              <a:bodyPr wrap="square">
                <a:spAutoFit/>
              </a:bodyPr>
              <a:lstStyle/>
              <a:p>
                <a:pPr marL="30480" marR="30480" lvl="0" indent="0" algn="just" defTabSz="914400" rtl="0" eaLnBrk="1" fontAlgn="auto" latinLnBrk="0" hangingPunct="1">
                  <a:lnSpc>
                    <a:spcPct val="150000"/>
                  </a:lnSpc>
                  <a:spcBef>
                    <a:spcPts val="100"/>
                  </a:spcBef>
                  <a:spcAft>
                    <a:spcPts val="100"/>
                  </a:spcAft>
                  <a:buClrTx/>
                  <a:buSzTx/>
                  <a:buFontTx/>
                  <a:buNone/>
                  <a:tabLst/>
                  <a:defRPr/>
                </a:pPr>
                <a:r>
                  <a:rPr kumimoji="0" lang="en-US" sz="3600" b="0" i="0" u="none" strike="noStrike" kern="1200" cap="none" spc="0" normalizeH="0" baseline="0" noProof="0" smtClean="0">
                    <a:ln>
                      <a:noFill/>
                    </a:ln>
                    <a:solidFill>
                      <a:srgbClr val="000000"/>
                    </a:solidFill>
                    <a:effectLst/>
                    <a:uLnTx/>
                    <a:uFillTx/>
                    <a:latin typeface="Arial"/>
                    <a:ea typeface="Times New Roman" panose="02020603050405020304" pitchFamily="18" charset="0"/>
                    <a:cs typeface="+mn-cs"/>
                  </a:rPr>
                  <a:t>a) Ta có </a:t>
                </a:r>
                <a14:m>
                  <m:oMath xmlns:m="http://schemas.openxmlformats.org/officeDocument/2006/math">
                    <m:r>
                      <m:rPr>
                        <m:sty m:val="p"/>
                      </m:rP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AH</m:t>
                    </m:r>
                    <m: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m:t>
                    </m:r>
                    <m:r>
                      <m:rPr>
                        <m:sty m:val="p"/>
                      </m:rP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BC</m:t>
                    </m:r>
                    <m: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 </m:t>
                    </m:r>
                    <m:r>
                      <m:rPr>
                        <m:sty m:val="p"/>
                      </m:rP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AH</m:t>
                    </m:r>
                    <m: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m:t>
                    </m:r>
                    <m:r>
                      <m:rPr>
                        <m:sty m:val="p"/>
                      </m:rP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NM</m:t>
                    </m:r>
                  </m:oMath>
                </a14:m>
                <a:r>
                  <a:rPr kumimoji="0" lang="en-US" sz="3600" b="0" i="0" u="none" strike="noStrike" kern="1200" cap="none" spc="0" normalizeH="0" baseline="0" noProof="0">
                    <a:ln>
                      <a:noFill/>
                    </a:ln>
                    <a:solidFill>
                      <a:srgbClr val="000000"/>
                    </a:solidFill>
                    <a:effectLst/>
                    <a:uLnTx/>
                    <a:uFillTx/>
                    <a:latin typeface="Arial"/>
                    <a:ea typeface="Times New Roman" panose="02020603050405020304" pitchFamily="18" charset="0"/>
                    <a:cs typeface="+mn-cs"/>
                  </a:rPr>
                  <a:t> </a:t>
                </a:r>
                <a:endParaRPr kumimoji="0" lang="en-US" sz="3600" b="0" i="0" u="none" strike="noStrike" kern="1200" cap="none" spc="0" normalizeH="0" baseline="0" noProof="0" smtClean="0">
                  <a:ln>
                    <a:noFill/>
                  </a:ln>
                  <a:solidFill>
                    <a:srgbClr val="000000"/>
                  </a:solidFill>
                  <a:effectLst/>
                  <a:uLnTx/>
                  <a:uFillTx/>
                  <a:latin typeface="Arial"/>
                  <a:ea typeface="Times New Roman" panose="02020603050405020304" pitchFamily="18" charset="0"/>
                  <a:cs typeface="+mn-cs"/>
                </a:endParaRPr>
              </a:p>
              <a:p>
                <a:pPr marL="30480" marR="30480" lvl="0" indent="0" algn="just" defTabSz="914400" rtl="0" eaLnBrk="1" fontAlgn="auto" latinLnBrk="0" hangingPunct="1">
                  <a:lnSpc>
                    <a:spcPct val="150000"/>
                  </a:lnSpc>
                  <a:spcBef>
                    <a:spcPts val="100"/>
                  </a:spcBef>
                  <a:spcAft>
                    <a:spcPts val="100"/>
                  </a:spcAft>
                  <a:buClrTx/>
                  <a:buSzTx/>
                  <a:buFontTx/>
                  <a:buNone/>
                  <a:tabLst/>
                  <a:defRPr/>
                </a:pPr>
                <a:r>
                  <a:rPr kumimoji="0" lang="en-US" sz="3600" b="0" i="0" u="none" strike="noStrike" kern="1200" cap="none" spc="0" normalizeH="0" baseline="0" noProof="0" smtClean="0">
                    <a:ln>
                      <a:noFill/>
                    </a:ln>
                    <a:solidFill>
                      <a:srgbClr val="000000"/>
                    </a:solidFill>
                    <a:effectLst/>
                    <a:uLnTx/>
                    <a:uFillTx/>
                    <a:latin typeface="Arial"/>
                    <a:ea typeface="Times New Roman" panose="02020603050405020304" pitchFamily="18" charset="0"/>
                    <a:cs typeface="+mn-cs"/>
                  </a:rPr>
                  <a:t>nên </a:t>
                </a:r>
                <a14:m>
                  <m:oMath xmlns:m="http://schemas.openxmlformats.org/officeDocument/2006/math">
                    <m:r>
                      <m:rPr>
                        <m:sty m:val="p"/>
                      </m:rP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BC</m:t>
                    </m:r>
                    <m: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 </m:t>
                    </m:r>
                    <m:r>
                      <m:rPr>
                        <m:sty m:val="p"/>
                      </m:rP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NM</m:t>
                    </m:r>
                  </m:oMath>
                </a14:m>
                <a:endParaRPr kumimoji="0" lang="en-US" sz="3600" b="0" i="0" u="none" strike="noStrike" kern="1200" cap="none" spc="0" normalizeH="0" baseline="0" noProof="0">
                  <a:ln>
                    <a:noFill/>
                  </a:ln>
                  <a:solidFill>
                    <a:srgbClr val="000000"/>
                  </a:solidFill>
                  <a:effectLst/>
                  <a:uLnTx/>
                  <a:uFillTx/>
                  <a:latin typeface="Arial"/>
                  <a:ea typeface="Times New Roman" panose="02020603050405020304" pitchFamily="18" charset="0"/>
                  <a:cs typeface="+mn-cs"/>
                </a:endParaRPr>
              </a:p>
              <a:p>
                <a:pPr marL="30480" marR="30480" lvl="0" indent="0" algn="just" defTabSz="914400" rtl="0" eaLnBrk="1" fontAlgn="auto" latinLnBrk="0" hangingPunct="1">
                  <a:lnSpc>
                    <a:spcPct val="150000"/>
                  </a:lnSpc>
                  <a:spcBef>
                    <a:spcPts val="100"/>
                  </a:spcBef>
                  <a:spcAft>
                    <a:spcPts val="100"/>
                  </a:spcAft>
                  <a:buClrTx/>
                  <a:buSzTx/>
                  <a:buFontTx/>
                  <a:buNone/>
                  <a:tabLst/>
                  <a:defRPr/>
                </a:pPr>
                <a:r>
                  <a:rPr kumimoji="0" lang="en-US" sz="3600" b="0" i="0" u="none" strike="noStrike" kern="1200" cap="none" spc="0" normalizeH="0" baseline="0" noProof="0">
                    <a:ln>
                      <a:noFill/>
                    </a:ln>
                    <a:solidFill>
                      <a:srgbClr val="000000"/>
                    </a:solidFill>
                    <a:effectLst/>
                    <a:uLnTx/>
                    <a:uFillTx/>
                    <a:latin typeface="Arial"/>
                    <a:ea typeface="Times New Roman" panose="02020603050405020304" pitchFamily="18" charset="0"/>
                    <a:cs typeface="+mn-cs"/>
                  </a:rPr>
                  <a:t>Tứ giác BCMN có </a:t>
                </a:r>
                <a14:m>
                  <m:oMath xmlns:m="http://schemas.openxmlformats.org/officeDocument/2006/math">
                    <m:r>
                      <m:rPr>
                        <m:sty m:val="p"/>
                      </m:rP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BC</m:t>
                    </m:r>
                    <m: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 </m:t>
                    </m:r>
                    <m:r>
                      <m:rPr>
                        <m:sty m:val="p"/>
                      </m:rP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NM</m:t>
                    </m:r>
                  </m:oMath>
                </a14:m>
                <a:r>
                  <a:rPr kumimoji="0" lang="en-US" sz="3600" b="0" i="0" u="none" strike="noStrike" kern="1200" cap="none" spc="0" normalizeH="0" baseline="0" noProof="0" smtClean="0">
                    <a:ln>
                      <a:noFill/>
                    </a:ln>
                    <a:solidFill>
                      <a:srgbClr val="000000"/>
                    </a:solidFill>
                    <a:effectLst/>
                    <a:uLnTx/>
                    <a:uFillTx/>
                    <a:latin typeface="Arial"/>
                    <a:ea typeface="Times New Roman" panose="02020603050405020304" pitchFamily="18" charset="0"/>
                    <a:cs typeface="+mn-cs"/>
                  </a:rPr>
                  <a:t> </a:t>
                </a:r>
                <a:r>
                  <a:rPr kumimoji="0" lang="en-US" sz="3600" b="0" i="0" u="none" strike="noStrike" kern="1200" cap="none" spc="0" normalizeH="0" baseline="0" noProof="0">
                    <a:ln>
                      <a:noFill/>
                    </a:ln>
                    <a:solidFill>
                      <a:srgbClr val="000000"/>
                    </a:solidFill>
                    <a:effectLst/>
                    <a:uLnTx/>
                    <a:uFillTx/>
                    <a:latin typeface="Arial"/>
                    <a:ea typeface="Times New Roman" panose="02020603050405020304" pitchFamily="18" charset="0"/>
                    <a:cs typeface="+mn-cs"/>
                  </a:rPr>
                  <a:t>nên là hình thang</a:t>
                </a:r>
                <a:r>
                  <a:rPr kumimoji="0" lang="en-US" sz="3600" b="0" i="0" u="none" strike="noStrike" kern="1200" cap="none" spc="0" normalizeH="0" baseline="0" noProof="0" smtClean="0">
                    <a:ln>
                      <a:noFill/>
                    </a:ln>
                    <a:solidFill>
                      <a:srgbClr val="000000"/>
                    </a:solidFill>
                    <a:effectLst/>
                    <a:uLnTx/>
                    <a:uFillTx/>
                    <a:latin typeface="Arial"/>
                    <a:ea typeface="Times New Roman" panose="02020603050405020304" pitchFamily="18" charset="0"/>
                    <a:cs typeface="+mn-cs"/>
                  </a:rPr>
                  <a:t>.</a:t>
                </a:r>
                <a:endParaRPr kumimoji="0" lang="en-US" sz="3600" b="0" i="0" u="none" strike="noStrike" kern="1200" cap="none" spc="0" normalizeH="0" baseline="0" noProof="0">
                  <a:ln>
                    <a:noFill/>
                  </a:ln>
                  <a:solidFill>
                    <a:srgbClr val="000000"/>
                  </a:solidFill>
                  <a:effectLst/>
                  <a:uLnTx/>
                  <a:uFillTx/>
                  <a:latin typeface="Arial"/>
                  <a:ea typeface="Times New Roman" panose="02020603050405020304" pitchFamily="18" charset="0"/>
                  <a:cs typeface="+mn-cs"/>
                </a:endParaRPr>
              </a:p>
            </p:txBody>
          </p:sp>
        </mc:Choice>
        <mc:Fallback>
          <p:sp>
            <p:nvSpPr>
              <p:cNvPr id="4" name="Rectangle 3"/>
              <p:cNvSpPr>
                <a:spLocks noRot="1" noChangeAspect="1" noMove="1" noResize="1" noEditPoints="1" noAdjustHandles="1" noChangeArrowheads="1" noChangeShapeType="1" noTextEdit="1"/>
              </p:cNvSpPr>
              <p:nvPr/>
            </p:nvSpPr>
            <p:spPr>
              <a:xfrm>
                <a:off x="7526016" y="5524500"/>
                <a:ext cx="10363200" cy="2533963"/>
              </a:xfrm>
              <a:prstGeom prst="rect">
                <a:avLst/>
              </a:prstGeom>
              <a:blipFill>
                <a:blip r:embed="rId4"/>
                <a:stretch>
                  <a:fillRect l="-1529" b="-8173"/>
                </a:stretch>
              </a:blipFill>
            </p:spPr>
            <p:txBody>
              <a:bodyPr/>
              <a:lstStyle/>
              <a:p>
                <a:r>
                  <a:rPr lang="en-US">
                    <a:noFill/>
                  </a:rPr>
                  <a:t> </a:t>
                </a:r>
              </a:p>
            </p:txBody>
          </p:sp>
        </mc:Fallback>
      </mc:AlternateContent>
      <p:sp>
        <p:nvSpPr>
          <p:cNvPr id="14" name="Oval Callout 13"/>
          <p:cNvSpPr/>
          <p:nvPr/>
        </p:nvSpPr>
        <p:spPr>
          <a:xfrm>
            <a:off x="7467601" y="4215602"/>
            <a:ext cx="1524000" cy="863520"/>
          </a:xfrm>
          <a:prstGeom prst="wedgeEllipseCallout">
            <a:avLst/>
          </a:prstGeom>
          <a:solidFill>
            <a:schemeClr val="accent1">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915124005"/>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up)">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animEffect transition="in" filter="fade">
                                      <p:cBhvr>
                                        <p:cTn id="29" dur="500"/>
                                        <p:tgtEl>
                                          <p:spTgt spid="4">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4">
                                            <p:txEl>
                                              <p:pRg st="1" end="1"/>
                                            </p:txEl>
                                          </p:spTgt>
                                        </p:tgtEl>
                                        <p:attrNameLst>
                                          <p:attrName>style.visibility</p:attrName>
                                        </p:attrNameLst>
                                      </p:cBhvr>
                                      <p:to>
                                        <p:strVal val="visible"/>
                                      </p:to>
                                    </p:set>
                                    <p:animEffect transition="in" filter="wipe(left)">
                                      <p:cBhvr>
                                        <p:cTn id="34" dur="500"/>
                                        <p:tgtEl>
                                          <p:spTgt spid="4">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4">
                                            <p:txEl>
                                              <p:pRg st="2" end="2"/>
                                            </p:txEl>
                                          </p:spTgt>
                                        </p:tgtEl>
                                        <p:attrNameLst>
                                          <p:attrName>style.visibility</p:attrName>
                                        </p:attrNameLst>
                                      </p:cBhvr>
                                      <p:to>
                                        <p:strVal val="visible"/>
                                      </p:to>
                                    </p:set>
                                    <p:animEffect transition="in" filter="wipe(down)">
                                      <p:cBhvr>
                                        <p:cTn id="39"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animBg="1"/>
    </p:bldLst>
  </p:timing>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chemeClr val="accent4"/>
        </a:solidFill>
        <a:effectLst/>
      </p:bgPr>
    </p:bg>
    <p:spTree>
      <p:nvGrpSpPr>
        <p:cNvPr id="1" name="Shape 2106"/>
        <p:cNvGrpSpPr/>
        <p:nvPr/>
      </p:nvGrpSpPr>
      <p:grpSpPr>
        <a:xfrm>
          <a:off x="0" y="0"/>
          <a:ext cx="0" cy="0"/>
          <a:chOff x="0" y="0"/>
          <a:chExt cx="0" cy="0"/>
        </a:xfrm>
      </p:grpSpPr>
      <p:sp>
        <p:nvSpPr>
          <p:cNvPr id="22" name="Google Shape;2254;p39"/>
          <p:cNvSpPr/>
          <p:nvPr/>
        </p:nvSpPr>
        <p:spPr>
          <a:xfrm>
            <a:off x="-102388" y="240037"/>
            <a:ext cx="822660" cy="904194"/>
          </a:xfrm>
          <a:prstGeom prst="star4">
            <a:avLst>
              <a:gd name="adj" fmla="val 12500"/>
            </a:avLst>
          </a:prstGeom>
          <a:solidFill>
            <a:schemeClr val="accent2"/>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255;p39"/>
          <p:cNvSpPr/>
          <p:nvPr/>
        </p:nvSpPr>
        <p:spPr>
          <a:xfrm>
            <a:off x="17212416" y="152106"/>
            <a:ext cx="676800" cy="662400"/>
          </a:xfrm>
          <a:prstGeom prst="star4">
            <a:avLst>
              <a:gd name="adj" fmla="val 12500"/>
            </a:avLst>
          </a:prstGeom>
          <a:solidFill>
            <a:schemeClr val="accent1"/>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Rectangle 7"/>
          <p:cNvSpPr/>
          <p:nvPr/>
        </p:nvSpPr>
        <p:spPr>
          <a:xfrm>
            <a:off x="433148" y="1562100"/>
            <a:ext cx="17456068" cy="2585323"/>
          </a:xfrm>
          <a:prstGeom prst="rect">
            <a:avLst/>
          </a:prstGeom>
        </p:spPr>
        <p:txBody>
          <a:bodyPr wrap="square">
            <a:spAutoFit/>
          </a:bodyPr>
          <a:lstStyle/>
          <a:p>
            <a:pPr marL="30480" marR="30480" algn="just">
              <a:lnSpc>
                <a:spcPct val="150000"/>
              </a:lnSpc>
            </a:pPr>
            <a:r>
              <a:rPr lang="vi-VN" sz="3600" smtClean="0">
                <a:solidFill>
                  <a:srgbClr val="000000"/>
                </a:solidFill>
                <a:ea typeface="Times New Roman" panose="02020603050405020304" pitchFamily="18" charset="0"/>
              </a:rPr>
              <a:t>Cho </a:t>
            </a:r>
            <a:r>
              <a:rPr lang="vi-VN" sz="3600">
                <a:solidFill>
                  <a:srgbClr val="000000"/>
                </a:solidFill>
                <a:ea typeface="Times New Roman" panose="02020603050405020304" pitchFamily="18" charset="0"/>
              </a:rPr>
              <a:t>tam giác nhọn ABC có AH là đường cao. Tia phân giác của góc B cắt AC tại M. Từ M kẻ đường thẳng vuông góc với AH và cắt AB tại N. Chứng minh rằng</a:t>
            </a:r>
            <a:r>
              <a:rPr lang="vi-VN" sz="3600" smtClean="0">
                <a:solidFill>
                  <a:srgbClr val="000000"/>
                </a:solidFill>
                <a:ea typeface="Times New Roman" panose="02020603050405020304" pitchFamily="18" charset="0"/>
              </a:rPr>
              <a:t>:</a:t>
            </a:r>
            <a:endParaRPr lang="en-US" sz="3600" smtClean="0">
              <a:solidFill>
                <a:srgbClr val="000000"/>
              </a:solidFill>
              <a:ea typeface="Times New Roman" panose="02020603050405020304" pitchFamily="18" charset="0"/>
            </a:endParaRPr>
          </a:p>
          <a:p>
            <a:pPr marL="30480" marR="30480">
              <a:lnSpc>
                <a:spcPct val="150000"/>
              </a:lnSpc>
            </a:pPr>
            <a:r>
              <a:rPr lang="vi-VN" sz="3600">
                <a:solidFill>
                  <a:srgbClr val="000000"/>
                </a:solidFill>
                <a:ea typeface="Times New Roman" panose="02020603050405020304" pitchFamily="18" charset="0"/>
              </a:rPr>
              <a:t>a) Tứ giác BCMN là hình </a:t>
            </a:r>
            <a:r>
              <a:rPr lang="vi-VN" sz="3600" smtClean="0">
                <a:solidFill>
                  <a:srgbClr val="000000"/>
                </a:solidFill>
                <a:ea typeface="Times New Roman" panose="02020603050405020304" pitchFamily="18" charset="0"/>
              </a:rPr>
              <a:t>thang;</a:t>
            </a:r>
            <a:r>
              <a:rPr lang="en-US" sz="3600" smtClean="0">
                <a:solidFill>
                  <a:srgbClr val="000000"/>
                </a:solidFill>
                <a:ea typeface="Times New Roman" panose="02020603050405020304" pitchFamily="18" charset="0"/>
              </a:rPr>
              <a:t>                                                          </a:t>
            </a:r>
            <a:r>
              <a:rPr lang="vi-VN" sz="3600" smtClean="0">
                <a:solidFill>
                  <a:srgbClr val="000000"/>
                </a:solidFill>
                <a:ea typeface="Times New Roman" panose="02020603050405020304" pitchFamily="18" charset="0"/>
              </a:rPr>
              <a:t>b</a:t>
            </a:r>
            <a:r>
              <a:rPr lang="vi-VN" sz="3600">
                <a:solidFill>
                  <a:srgbClr val="000000"/>
                </a:solidFill>
                <a:ea typeface="Times New Roman" panose="02020603050405020304" pitchFamily="18" charset="0"/>
              </a:rPr>
              <a:t>) BN = </a:t>
            </a:r>
            <a:r>
              <a:rPr lang="vi-VN" sz="3600" smtClean="0">
                <a:solidFill>
                  <a:srgbClr val="000000"/>
                </a:solidFill>
                <a:ea typeface="Times New Roman" panose="02020603050405020304" pitchFamily="18" charset="0"/>
              </a:rPr>
              <a:t>MN</a:t>
            </a:r>
            <a:endParaRPr lang="vi-VN" sz="3600">
              <a:solidFill>
                <a:srgbClr val="000000"/>
              </a:solidFill>
              <a:ea typeface="Times New Roman" panose="02020603050405020304" pitchFamily="18" charset="0"/>
            </a:endParaRPr>
          </a:p>
        </p:txBody>
      </p:sp>
      <p:grpSp>
        <p:nvGrpSpPr>
          <p:cNvPr id="10" name="Group 9"/>
          <p:cNvGrpSpPr/>
          <p:nvPr/>
        </p:nvGrpSpPr>
        <p:grpSpPr>
          <a:xfrm>
            <a:off x="7033671" y="412912"/>
            <a:ext cx="4267200" cy="978353"/>
            <a:chOff x="-35856" y="130973"/>
            <a:chExt cx="12297232" cy="1072263"/>
          </a:xfrm>
        </p:grpSpPr>
        <p:sp>
          <p:nvSpPr>
            <p:cNvPr id="11" name="Rectangle 10"/>
            <p:cNvSpPr/>
            <p:nvPr/>
          </p:nvSpPr>
          <p:spPr>
            <a:xfrm>
              <a:off x="-35856" y="136435"/>
              <a:ext cx="12297232" cy="1066801"/>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343"/>
                </a:solidFill>
                <a:effectLst/>
                <a:uLnTx/>
                <a:uFillTx/>
                <a:latin typeface="Calibri"/>
                <a:ea typeface="+mn-ea"/>
                <a:cs typeface="+mn-cs"/>
              </a:endParaRPr>
            </a:p>
          </p:txBody>
        </p:sp>
        <p:sp>
          <p:nvSpPr>
            <p:cNvPr id="12" name="Rectangle 11"/>
            <p:cNvSpPr/>
            <p:nvPr/>
          </p:nvSpPr>
          <p:spPr>
            <a:xfrm>
              <a:off x="209135" y="130973"/>
              <a:ext cx="11836187" cy="1062556"/>
            </a:xfrm>
            <a:prstGeom prst="rect">
              <a:avLst/>
            </a:prstGeom>
            <a:noFill/>
            <a:ln>
              <a:noFill/>
            </a:ln>
          </p:spPr>
          <p:style>
            <a:lnRef idx="3">
              <a:schemeClr val="lt1"/>
            </a:lnRef>
            <a:fillRef idx="1">
              <a:schemeClr val="accent2"/>
            </a:fillRef>
            <a:effectRef idx="1">
              <a:schemeClr val="accent2"/>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800" b="1" i="0" u="none" strike="noStrike" kern="1200" cap="none" spc="0" normalizeH="0" baseline="0" noProof="0" err="1" smtClean="0">
                  <a:ln>
                    <a:noFill/>
                  </a:ln>
                  <a:solidFill>
                    <a:srgbClr val="434343"/>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en-US" sz="3800" b="1" i="0" u="none" strike="noStrike" kern="1200" cap="none" spc="0" normalizeH="0" baseline="0" noProof="0" smtClean="0">
                  <a:ln>
                    <a:noFill/>
                  </a:ln>
                  <a:solidFill>
                    <a:srgbClr val="434343"/>
                  </a:solidFill>
                  <a:effectLst/>
                  <a:uLnTx/>
                  <a:uFillTx/>
                  <a:latin typeface="Arial" panose="020B0604020202020204" pitchFamily="34" charset="0"/>
                  <a:ea typeface="Times New Roman" panose="02020603050405020304" pitchFamily="18" charset="0"/>
                  <a:cs typeface="Arial" panose="020B0604020202020204" pitchFamily="34" charset="0"/>
                </a:rPr>
                <a:t> 3. SGK – tr72</a:t>
              </a:r>
              <a:endParaRPr kumimoji="0" lang="en-US" sz="3800" b="0" i="0" u="none" strike="noStrike" kern="1200" cap="none" spc="0" normalizeH="0" baseline="0" noProof="0" dirty="0">
                <a:ln>
                  <a:noFill/>
                </a:ln>
                <a:solidFill>
                  <a:srgbClr val="434343"/>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13" name="Oval Callout 12"/>
          <p:cNvSpPr/>
          <p:nvPr/>
        </p:nvSpPr>
        <p:spPr>
          <a:xfrm>
            <a:off x="7467601" y="4215602"/>
            <a:ext cx="1524000" cy="863520"/>
          </a:xfrm>
          <a:prstGeom prst="wedgeEllipseCallout">
            <a:avLst/>
          </a:prstGeom>
          <a:solidFill>
            <a:schemeClr val="accent1">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srgbClr val="FFFFFF"/>
              </a:solidFill>
              <a:effectLst/>
              <a:uLnTx/>
              <a:uFillTx/>
              <a:latin typeface="Arial"/>
              <a:ea typeface="+mn-ea"/>
              <a:cs typeface="+mn-cs"/>
            </a:endParaRPr>
          </a:p>
        </p:txBody>
      </p:sp>
      <p:pic>
        <p:nvPicPr>
          <p:cNvPr id="2" name="Picture 1"/>
          <p:cNvPicPr>
            <a:picLocks noChangeAspect="1"/>
          </p:cNvPicPr>
          <p:nvPr/>
        </p:nvPicPr>
        <p:blipFill>
          <a:blip r:embed="rId3"/>
          <a:stretch>
            <a:fillRect/>
          </a:stretch>
        </p:blipFill>
        <p:spPr>
          <a:xfrm>
            <a:off x="609600" y="5753100"/>
            <a:ext cx="5736819" cy="4114800"/>
          </a:xfrm>
          <a:prstGeom prst="rect">
            <a:avLst/>
          </a:prstGeom>
        </p:spPr>
      </p:pic>
      <mc:AlternateContent xmlns:mc="http://schemas.openxmlformats.org/markup-compatibility/2006">
        <mc:Choice xmlns:a14="http://schemas.microsoft.com/office/drawing/2010/main" Requires="a14">
          <p:sp>
            <p:nvSpPr>
              <p:cNvPr id="4" name="Rectangle 3"/>
              <p:cNvSpPr/>
              <p:nvPr/>
            </p:nvSpPr>
            <p:spPr>
              <a:xfrm>
                <a:off x="7467600" y="5436456"/>
                <a:ext cx="10363200" cy="4507644"/>
              </a:xfrm>
              <a:prstGeom prst="rect">
                <a:avLst/>
              </a:prstGeom>
            </p:spPr>
            <p:txBody>
              <a:bodyPr wrap="square">
                <a:spAutoFit/>
              </a:bodyPr>
              <a:lstStyle/>
              <a:p>
                <a:pPr marL="30480" marR="30480" algn="just">
                  <a:lnSpc>
                    <a:spcPct val="150000"/>
                  </a:lnSpc>
                  <a:spcBef>
                    <a:spcPts val="100"/>
                  </a:spcBef>
                  <a:spcAft>
                    <a:spcPts val="100"/>
                  </a:spcAft>
                </a:pPr>
                <a:r>
                  <a:rPr lang="en-US" sz="3600" smtClean="0">
                    <a:solidFill>
                      <a:srgbClr val="000000"/>
                    </a:solidFill>
                    <a:effectLst/>
                    <a:ea typeface="Times New Roman" panose="02020603050405020304" pitchFamily="18" charset="0"/>
                  </a:rPr>
                  <a:t>b</a:t>
                </a:r>
                <a:r>
                  <a:rPr lang="en-US" sz="3600">
                    <a:solidFill>
                      <a:srgbClr val="000000"/>
                    </a:solidFill>
                    <a:effectLst/>
                    <a:ea typeface="Times New Roman" panose="02020603050405020304" pitchFamily="18" charset="0"/>
                  </a:rPr>
                  <a:t>) Do </a:t>
                </a:r>
                <a14:m>
                  <m:oMath xmlns:m="http://schemas.openxmlformats.org/officeDocument/2006/math">
                    <m:r>
                      <m:rPr>
                        <m:sty m:val="p"/>
                      </m:rPr>
                      <a:rPr lang="en-US" sz="3600" i="0">
                        <a:solidFill>
                          <a:srgbClr val="000000"/>
                        </a:solidFill>
                        <a:effectLst/>
                        <a:latin typeface="Cambria Math" panose="02040503050406030204" pitchFamily="18" charset="0"/>
                        <a:ea typeface="Times New Roman" panose="02020603050405020304" pitchFamily="18" charset="0"/>
                      </a:rPr>
                      <m:t>BC</m:t>
                    </m:r>
                    <m:r>
                      <a:rPr lang="en-US" sz="3600" i="0">
                        <a:solidFill>
                          <a:srgbClr val="000000"/>
                        </a:solidFill>
                        <a:effectLst/>
                        <a:latin typeface="Cambria Math" panose="02040503050406030204" pitchFamily="18" charset="0"/>
                        <a:ea typeface="Times New Roman" panose="02020603050405020304" pitchFamily="18" charset="0"/>
                      </a:rPr>
                      <m:t>// </m:t>
                    </m:r>
                    <m:r>
                      <m:rPr>
                        <m:sty m:val="p"/>
                      </m:rPr>
                      <a:rPr lang="en-US" sz="3600" i="0">
                        <a:solidFill>
                          <a:srgbClr val="000000"/>
                        </a:solidFill>
                        <a:effectLst/>
                        <a:latin typeface="Cambria Math" panose="02040503050406030204" pitchFamily="18" charset="0"/>
                        <a:ea typeface="Times New Roman" panose="02020603050405020304" pitchFamily="18" charset="0"/>
                      </a:rPr>
                      <m:t>NM</m:t>
                    </m:r>
                  </m:oMath>
                </a14:m>
                <a:r>
                  <a:rPr lang="en-US" sz="3600">
                    <a:solidFill>
                      <a:srgbClr val="000000"/>
                    </a:solidFill>
                    <a:effectLst/>
                    <a:ea typeface="Times New Roman" panose="02020603050405020304" pitchFamily="18" charset="0"/>
                  </a:rPr>
                  <a:t> (so le trong</a:t>
                </a:r>
                <a:r>
                  <a:rPr lang="en-US" sz="3600" smtClean="0">
                    <a:solidFill>
                      <a:srgbClr val="000000"/>
                    </a:solidFill>
                    <a:effectLst/>
                    <a:ea typeface="Times New Roman" panose="02020603050405020304" pitchFamily="18" charset="0"/>
                  </a:rPr>
                  <a:t>)</a:t>
                </a:r>
                <a:endParaRPr lang="en-US" sz="3600">
                  <a:solidFill>
                    <a:srgbClr val="000000"/>
                  </a:solidFill>
                  <a:effectLst/>
                  <a:ea typeface="Times New Roman" panose="02020603050405020304" pitchFamily="18" charset="0"/>
                </a:endParaRPr>
              </a:p>
              <a:p>
                <a:pPr marL="30480" marR="30480" algn="just">
                  <a:lnSpc>
                    <a:spcPct val="150000"/>
                  </a:lnSpc>
                  <a:spcBef>
                    <a:spcPts val="100"/>
                  </a:spcBef>
                  <a:spcAft>
                    <a:spcPts val="100"/>
                  </a:spcAft>
                </a:pPr>
                <a:r>
                  <a:rPr lang="en-US" sz="3600">
                    <a:solidFill>
                      <a:srgbClr val="000000"/>
                    </a:solidFill>
                    <a:effectLst/>
                    <a:ea typeface="Times New Roman" panose="02020603050405020304" pitchFamily="18" charset="0"/>
                  </a:rPr>
                  <a:t>Mà </a:t>
                </a:r>
                <a14:m>
                  <m:oMath xmlns:m="http://schemas.openxmlformats.org/officeDocument/2006/math">
                    <m:acc>
                      <m:accPr>
                        <m:chr m:val="̂"/>
                        <m:ctrlPr>
                          <a:rPr lang="en-US" sz="3600" i="1">
                            <a:solidFill>
                              <a:srgbClr val="000000"/>
                            </a:solidFill>
                            <a:effectLst/>
                            <a:latin typeface="Cambria Math" panose="02040503050406030204" pitchFamily="18" charset="0"/>
                            <a:ea typeface="Times New Roman" panose="02020603050405020304" pitchFamily="18" charset="0"/>
                          </a:rPr>
                        </m:ctrlPr>
                      </m:accPr>
                      <m:e>
                        <m:r>
                          <m:rPr>
                            <m:sty m:val="p"/>
                          </m:rPr>
                          <a:rPr lang="en-US" sz="3600" i="0">
                            <a:solidFill>
                              <a:srgbClr val="000000"/>
                            </a:solidFill>
                            <a:effectLst/>
                            <a:latin typeface="Cambria Math" panose="02040503050406030204" pitchFamily="18" charset="0"/>
                            <a:ea typeface="Times New Roman" panose="02020603050405020304" pitchFamily="18" charset="0"/>
                          </a:rPr>
                          <m:t>NBM</m:t>
                        </m:r>
                      </m:e>
                    </m:acc>
                    <m:r>
                      <a:rPr lang="en-US" sz="3600" i="0">
                        <a:solidFill>
                          <a:srgbClr val="000000"/>
                        </a:solidFill>
                        <a:effectLst/>
                        <a:latin typeface="Cambria Math" panose="02040503050406030204" pitchFamily="18" charset="0"/>
                        <a:ea typeface="Times New Roman" panose="02020603050405020304" pitchFamily="18" charset="0"/>
                      </a:rPr>
                      <m:t>=</m:t>
                    </m:r>
                    <m:acc>
                      <m:accPr>
                        <m:chr m:val="̂"/>
                        <m:ctrlPr>
                          <a:rPr lang="en-US" sz="3600" i="1">
                            <a:solidFill>
                              <a:srgbClr val="000000"/>
                            </a:solidFill>
                            <a:effectLst/>
                            <a:latin typeface="Cambria Math" panose="02040503050406030204" pitchFamily="18" charset="0"/>
                            <a:ea typeface="Times New Roman" panose="02020603050405020304" pitchFamily="18" charset="0"/>
                          </a:rPr>
                        </m:ctrlPr>
                      </m:accPr>
                      <m:e>
                        <m:r>
                          <m:rPr>
                            <m:sty m:val="p"/>
                          </m:rPr>
                          <a:rPr lang="en-US" sz="3600" i="0">
                            <a:solidFill>
                              <a:srgbClr val="000000"/>
                            </a:solidFill>
                            <a:effectLst/>
                            <a:latin typeface="Cambria Math" panose="02040503050406030204" pitchFamily="18" charset="0"/>
                            <a:ea typeface="Times New Roman" panose="02020603050405020304" pitchFamily="18" charset="0"/>
                          </a:rPr>
                          <m:t>MBC</m:t>
                        </m:r>
                      </m:e>
                    </m:acc>
                  </m:oMath>
                </a14:m>
                <a:r>
                  <a:rPr lang="en-US" sz="3600">
                    <a:solidFill>
                      <a:srgbClr val="000000"/>
                    </a:solidFill>
                    <a:effectLst/>
                    <a:ea typeface="Times New Roman" panose="02020603050405020304" pitchFamily="18" charset="0"/>
                  </a:rPr>
                  <a:t> (do BM là tia phân giác của </a:t>
                </a:r>
                <a14:m>
                  <m:oMath xmlns:m="http://schemas.openxmlformats.org/officeDocument/2006/math">
                    <m:acc>
                      <m:accPr>
                        <m:chr m:val="̂"/>
                        <m:ctrlPr>
                          <a:rPr lang="en-US" sz="3600" i="1">
                            <a:solidFill>
                              <a:srgbClr val="000000"/>
                            </a:solidFill>
                            <a:effectLst/>
                            <a:latin typeface="Cambria Math" panose="02040503050406030204" pitchFamily="18" charset="0"/>
                            <a:ea typeface="Times New Roman" panose="02020603050405020304" pitchFamily="18" charset="0"/>
                          </a:rPr>
                        </m:ctrlPr>
                      </m:accPr>
                      <m:e>
                        <m:r>
                          <m:rPr>
                            <m:sty m:val="p"/>
                          </m:rPr>
                          <a:rPr lang="en-US" sz="3600" i="0">
                            <a:solidFill>
                              <a:srgbClr val="000000"/>
                            </a:solidFill>
                            <a:effectLst/>
                            <a:latin typeface="Cambria Math" panose="02040503050406030204" pitchFamily="18" charset="0"/>
                            <a:ea typeface="Times New Roman" panose="02020603050405020304" pitchFamily="18" charset="0"/>
                          </a:rPr>
                          <m:t>ABC</m:t>
                        </m:r>
                      </m:e>
                    </m:acc>
                  </m:oMath>
                </a14:m>
                <a:r>
                  <a:rPr lang="en-US" sz="3600">
                    <a:solidFill>
                      <a:srgbClr val="000000"/>
                    </a:solidFill>
                    <a:effectLst/>
                    <a:ea typeface="Times New Roman" panose="02020603050405020304" pitchFamily="18" charset="0"/>
                  </a:rPr>
                  <a:t>)</a:t>
                </a:r>
              </a:p>
              <a:p>
                <a:pPr marL="30480" marR="30480" algn="just">
                  <a:lnSpc>
                    <a:spcPct val="150000"/>
                  </a:lnSpc>
                  <a:spcBef>
                    <a:spcPts val="100"/>
                  </a:spcBef>
                  <a:spcAft>
                    <a:spcPts val="100"/>
                  </a:spcAft>
                </a:pPr>
                <a:r>
                  <a:rPr lang="en-US" sz="3600">
                    <a:solidFill>
                      <a:srgbClr val="000000"/>
                    </a:solidFill>
                    <a:effectLst/>
                    <a:ea typeface="Times New Roman" panose="02020603050405020304" pitchFamily="18" charset="0"/>
                  </a:rPr>
                  <a:t>Suy ra </a:t>
                </a:r>
                <a14:m>
                  <m:oMath xmlns:m="http://schemas.openxmlformats.org/officeDocument/2006/math">
                    <m:acc>
                      <m:accPr>
                        <m:chr m:val="̂"/>
                        <m:ctrlPr>
                          <a:rPr lang="en-US" sz="3600" i="1">
                            <a:solidFill>
                              <a:srgbClr val="000000"/>
                            </a:solidFill>
                            <a:effectLst/>
                            <a:latin typeface="Cambria Math" panose="02040503050406030204" pitchFamily="18" charset="0"/>
                            <a:ea typeface="Times New Roman" panose="02020603050405020304" pitchFamily="18" charset="0"/>
                          </a:rPr>
                        </m:ctrlPr>
                      </m:accPr>
                      <m:e>
                        <m:r>
                          <m:rPr>
                            <m:sty m:val="p"/>
                          </m:rPr>
                          <a:rPr lang="en-US" sz="3600" i="0">
                            <a:solidFill>
                              <a:srgbClr val="000000"/>
                            </a:solidFill>
                            <a:effectLst/>
                            <a:latin typeface="Cambria Math" panose="02040503050406030204" pitchFamily="18" charset="0"/>
                            <a:ea typeface="Times New Roman" panose="02020603050405020304" pitchFamily="18" charset="0"/>
                          </a:rPr>
                          <m:t>NBM</m:t>
                        </m:r>
                      </m:e>
                    </m:acc>
                    <m:r>
                      <a:rPr lang="en-US" sz="3600" i="0">
                        <a:solidFill>
                          <a:srgbClr val="000000"/>
                        </a:solidFill>
                        <a:effectLst/>
                        <a:latin typeface="Cambria Math" panose="02040503050406030204" pitchFamily="18" charset="0"/>
                        <a:ea typeface="Times New Roman" panose="02020603050405020304" pitchFamily="18" charset="0"/>
                      </a:rPr>
                      <m:t>=</m:t>
                    </m:r>
                    <m:acc>
                      <m:accPr>
                        <m:chr m:val="̂"/>
                        <m:ctrlPr>
                          <a:rPr lang="en-US" sz="3600" i="1">
                            <a:solidFill>
                              <a:srgbClr val="000000"/>
                            </a:solidFill>
                            <a:effectLst/>
                            <a:latin typeface="Cambria Math" panose="02040503050406030204" pitchFamily="18" charset="0"/>
                            <a:ea typeface="Times New Roman" panose="02020603050405020304" pitchFamily="18" charset="0"/>
                          </a:rPr>
                        </m:ctrlPr>
                      </m:accPr>
                      <m:e>
                        <m:r>
                          <m:rPr>
                            <m:sty m:val="p"/>
                          </m:rPr>
                          <a:rPr lang="en-US" sz="3600" i="0">
                            <a:solidFill>
                              <a:srgbClr val="000000"/>
                            </a:solidFill>
                            <a:effectLst/>
                            <a:latin typeface="Cambria Math" panose="02040503050406030204" pitchFamily="18" charset="0"/>
                            <a:ea typeface="Times New Roman" panose="02020603050405020304" pitchFamily="18" charset="0"/>
                          </a:rPr>
                          <m:t>BMN</m:t>
                        </m:r>
                      </m:e>
                    </m:acc>
                    <m:r>
                      <a:rPr lang="en-US" sz="3600" b="0" i="1" smtClean="0">
                        <a:solidFill>
                          <a:srgbClr val="000000"/>
                        </a:solidFill>
                        <a:effectLst/>
                        <a:latin typeface="Cambria Math" panose="02040503050406030204" pitchFamily="18" charset="0"/>
                        <a:ea typeface="Times New Roman" panose="02020603050405020304" pitchFamily="18" charset="0"/>
                      </a:rPr>
                      <m:t> </m:t>
                    </m:r>
                    <m:d>
                      <m:dPr>
                        <m:ctrlPr>
                          <a:rPr lang="en-US" sz="3600" i="1">
                            <a:solidFill>
                              <a:srgbClr val="000000"/>
                            </a:solidFill>
                            <a:effectLst/>
                            <a:latin typeface="Cambria Math" panose="02040503050406030204" pitchFamily="18" charset="0"/>
                            <a:ea typeface="Times New Roman" panose="02020603050405020304" pitchFamily="18" charset="0"/>
                          </a:rPr>
                        </m:ctrlPr>
                      </m:dPr>
                      <m:e>
                        <m:r>
                          <a:rPr lang="en-US" sz="3600" i="0">
                            <a:solidFill>
                              <a:srgbClr val="000000"/>
                            </a:solidFill>
                            <a:effectLst/>
                            <a:latin typeface="Cambria Math" panose="02040503050406030204" pitchFamily="18" charset="0"/>
                            <a:ea typeface="Times New Roman" panose="02020603050405020304" pitchFamily="18" charset="0"/>
                          </a:rPr>
                          <m:t>=</m:t>
                        </m:r>
                        <m:acc>
                          <m:accPr>
                            <m:chr m:val="̂"/>
                            <m:ctrlPr>
                              <a:rPr lang="en-US" sz="3600" i="1">
                                <a:solidFill>
                                  <a:srgbClr val="000000"/>
                                </a:solidFill>
                                <a:effectLst/>
                                <a:latin typeface="Cambria Math" panose="02040503050406030204" pitchFamily="18" charset="0"/>
                                <a:ea typeface="Times New Roman" panose="02020603050405020304" pitchFamily="18" charset="0"/>
                              </a:rPr>
                            </m:ctrlPr>
                          </m:accPr>
                          <m:e>
                            <m:r>
                              <m:rPr>
                                <m:sty m:val="p"/>
                              </m:rPr>
                              <a:rPr lang="en-US" sz="3600" i="0">
                                <a:solidFill>
                                  <a:srgbClr val="000000"/>
                                </a:solidFill>
                                <a:effectLst/>
                                <a:latin typeface="Cambria Math" panose="02040503050406030204" pitchFamily="18" charset="0"/>
                                <a:ea typeface="Times New Roman" panose="02020603050405020304" pitchFamily="18" charset="0"/>
                              </a:rPr>
                              <m:t>MBC</m:t>
                            </m:r>
                          </m:e>
                        </m:acc>
                      </m:e>
                    </m:d>
                  </m:oMath>
                </a14:m>
                <a:endParaRPr lang="en-US" sz="3600">
                  <a:solidFill>
                    <a:srgbClr val="000000"/>
                  </a:solidFill>
                  <a:effectLst/>
                  <a:ea typeface="Times New Roman" panose="02020603050405020304" pitchFamily="18" charset="0"/>
                </a:endParaRPr>
              </a:p>
              <a:p>
                <a:pPr marL="30480" marR="30480" algn="just">
                  <a:lnSpc>
                    <a:spcPct val="150000"/>
                  </a:lnSpc>
                  <a:spcBef>
                    <a:spcPts val="100"/>
                  </a:spcBef>
                  <a:spcAft>
                    <a:spcPts val="100"/>
                  </a:spcAft>
                </a:pPr>
                <a:r>
                  <a:rPr lang="en-US" sz="3600">
                    <a:solidFill>
                      <a:srgbClr val="000000"/>
                    </a:solidFill>
                    <a:effectLst/>
                    <a:ea typeface="Times New Roman" panose="02020603050405020304" pitchFamily="18" charset="0"/>
                  </a:rPr>
                  <a:t>Xét tam giác BMN </a:t>
                </a:r>
                <a:r>
                  <a:rPr lang="en-US" sz="3600" smtClean="0">
                    <a:solidFill>
                      <a:srgbClr val="000000"/>
                    </a:solidFill>
                    <a:effectLst/>
                    <a:ea typeface="Times New Roman" panose="02020603050405020304" pitchFamily="18" charset="0"/>
                  </a:rPr>
                  <a:t>có </a:t>
                </a:r>
                <a14:m>
                  <m:oMath xmlns:m="http://schemas.openxmlformats.org/officeDocument/2006/math">
                    <m:acc>
                      <m:accPr>
                        <m:chr m:val="̂"/>
                        <m:ctrlPr>
                          <a:rPr lang="en-US" sz="3600" i="1">
                            <a:solidFill>
                              <a:srgbClr val="000000"/>
                            </a:solidFill>
                            <a:effectLst/>
                            <a:latin typeface="Cambria Math" panose="02040503050406030204" pitchFamily="18" charset="0"/>
                            <a:ea typeface="Times New Roman" panose="02020603050405020304" pitchFamily="18" charset="0"/>
                          </a:rPr>
                        </m:ctrlPr>
                      </m:accPr>
                      <m:e>
                        <m:r>
                          <m:rPr>
                            <m:sty m:val="p"/>
                          </m:rPr>
                          <a:rPr lang="en-US" sz="3600" i="0">
                            <a:solidFill>
                              <a:srgbClr val="000000"/>
                            </a:solidFill>
                            <a:effectLst/>
                            <a:latin typeface="Cambria Math" panose="02040503050406030204" pitchFamily="18" charset="0"/>
                            <a:ea typeface="Times New Roman" panose="02020603050405020304" pitchFamily="18" charset="0"/>
                          </a:rPr>
                          <m:t>NBM</m:t>
                        </m:r>
                      </m:e>
                    </m:acc>
                    <m:r>
                      <a:rPr lang="en-US" sz="3600" i="0">
                        <a:solidFill>
                          <a:srgbClr val="000000"/>
                        </a:solidFill>
                        <a:effectLst/>
                        <a:latin typeface="Cambria Math" panose="02040503050406030204" pitchFamily="18" charset="0"/>
                        <a:ea typeface="Times New Roman" panose="02020603050405020304" pitchFamily="18" charset="0"/>
                      </a:rPr>
                      <m:t>=</m:t>
                    </m:r>
                    <m:acc>
                      <m:accPr>
                        <m:chr m:val="̂"/>
                        <m:ctrlPr>
                          <a:rPr lang="en-US" sz="3600" i="1">
                            <a:solidFill>
                              <a:srgbClr val="000000"/>
                            </a:solidFill>
                            <a:effectLst/>
                            <a:latin typeface="Cambria Math" panose="02040503050406030204" pitchFamily="18" charset="0"/>
                            <a:ea typeface="Times New Roman" panose="02020603050405020304" pitchFamily="18" charset="0"/>
                          </a:rPr>
                        </m:ctrlPr>
                      </m:accPr>
                      <m:e>
                        <m:r>
                          <m:rPr>
                            <m:sty m:val="p"/>
                          </m:rPr>
                          <a:rPr lang="en-US" sz="3600" i="0">
                            <a:solidFill>
                              <a:srgbClr val="000000"/>
                            </a:solidFill>
                            <a:effectLst/>
                            <a:latin typeface="Cambria Math" panose="02040503050406030204" pitchFamily="18" charset="0"/>
                            <a:ea typeface="Times New Roman" panose="02020603050405020304" pitchFamily="18" charset="0"/>
                          </a:rPr>
                          <m:t>BMN</m:t>
                        </m:r>
                      </m:e>
                    </m:acc>
                  </m:oMath>
                </a14:m>
                <a:endParaRPr lang="en-US" sz="3600">
                  <a:solidFill>
                    <a:srgbClr val="000000"/>
                  </a:solidFill>
                  <a:effectLst/>
                  <a:ea typeface="Times New Roman" panose="02020603050405020304" pitchFamily="18" charset="0"/>
                </a:endParaRPr>
              </a:p>
              <a:p>
                <a:pPr marL="30480" marR="30480" algn="just">
                  <a:lnSpc>
                    <a:spcPct val="150000"/>
                  </a:lnSpc>
                  <a:spcBef>
                    <a:spcPts val="100"/>
                  </a:spcBef>
                  <a:spcAft>
                    <a:spcPts val="100"/>
                  </a:spcAft>
                </a:pPr>
                <a:r>
                  <a:rPr lang="en-US" sz="3600">
                    <a:solidFill>
                      <a:srgbClr val="000000"/>
                    </a:solidFill>
                    <a:effectLst/>
                    <a:ea typeface="Times New Roman" panose="02020603050405020304" pitchFamily="18" charset="0"/>
                  </a:rPr>
                  <a:t>nên tam giác BMN cân tại </a:t>
                </a:r>
                <a:r>
                  <a:rPr lang="en-US" sz="3600" smtClean="0">
                    <a:solidFill>
                      <a:srgbClr val="000000"/>
                    </a:solidFill>
                    <a:effectLst/>
                    <a:ea typeface="Times New Roman" panose="02020603050405020304" pitchFamily="18" charset="0"/>
                  </a:rPr>
                  <a:t>N </a:t>
                </a:r>
                <a:r>
                  <a:rPr lang="en-US" sz="3600" smtClean="0">
                    <a:solidFill>
                      <a:srgbClr val="000000"/>
                    </a:solidFill>
                    <a:ea typeface="Times New Roman" panose="02020603050405020304" pitchFamily="18" charset="0"/>
                  </a:rPr>
                  <a:t>s</a:t>
                </a:r>
                <a:r>
                  <a:rPr lang="en-US" sz="3600" smtClean="0">
                    <a:solidFill>
                      <a:srgbClr val="000000"/>
                    </a:solidFill>
                    <a:effectLst/>
                    <a:ea typeface="Times New Roman" panose="02020603050405020304" pitchFamily="18" charset="0"/>
                  </a:rPr>
                  <a:t>uy </a:t>
                </a:r>
                <a:r>
                  <a:rPr lang="en-US" sz="3600">
                    <a:solidFill>
                      <a:srgbClr val="000000"/>
                    </a:solidFill>
                    <a:effectLst/>
                    <a:ea typeface="Times New Roman" panose="02020603050405020304" pitchFamily="18" charset="0"/>
                  </a:rPr>
                  <a:t>ra </a:t>
                </a:r>
                <a14:m>
                  <m:oMath xmlns:m="http://schemas.openxmlformats.org/officeDocument/2006/math">
                    <m:r>
                      <m:rPr>
                        <m:sty m:val="p"/>
                      </m:rPr>
                      <a:rPr lang="en-US" sz="3600" i="0">
                        <a:solidFill>
                          <a:srgbClr val="000000"/>
                        </a:solidFill>
                        <a:effectLst/>
                        <a:latin typeface="Cambria Math" panose="02040503050406030204" pitchFamily="18" charset="0"/>
                        <a:ea typeface="Times New Roman" panose="02020603050405020304" pitchFamily="18" charset="0"/>
                      </a:rPr>
                      <m:t>BN</m:t>
                    </m:r>
                    <m:r>
                      <a:rPr lang="en-US" sz="3600" i="0">
                        <a:solidFill>
                          <a:srgbClr val="000000"/>
                        </a:solidFill>
                        <a:effectLst/>
                        <a:latin typeface="Cambria Math" panose="02040503050406030204" pitchFamily="18" charset="0"/>
                        <a:ea typeface="Times New Roman" panose="02020603050405020304" pitchFamily="18" charset="0"/>
                      </a:rPr>
                      <m:t>=</m:t>
                    </m:r>
                    <m:r>
                      <m:rPr>
                        <m:sty m:val="p"/>
                      </m:rPr>
                      <a:rPr lang="en-US" sz="3600" i="0">
                        <a:solidFill>
                          <a:srgbClr val="000000"/>
                        </a:solidFill>
                        <a:effectLst/>
                        <a:latin typeface="Cambria Math" panose="02040503050406030204" pitchFamily="18" charset="0"/>
                        <a:ea typeface="Times New Roman" panose="02020603050405020304" pitchFamily="18" charset="0"/>
                      </a:rPr>
                      <m:t>MN</m:t>
                    </m:r>
                  </m:oMath>
                </a14:m>
                <a:r>
                  <a:rPr lang="en-US" sz="3600">
                    <a:solidFill>
                      <a:srgbClr val="000000"/>
                    </a:solidFill>
                    <a:effectLst/>
                    <a:ea typeface="Times New Roman" panose="02020603050405020304" pitchFamily="18" charset="0"/>
                  </a:rPr>
                  <a:t>.</a:t>
                </a:r>
              </a:p>
            </p:txBody>
          </p:sp>
        </mc:Choice>
        <mc:Fallback>
          <p:sp>
            <p:nvSpPr>
              <p:cNvPr id="4" name="Rectangle 3"/>
              <p:cNvSpPr>
                <a:spLocks noRot="1" noChangeAspect="1" noMove="1" noResize="1" noEditPoints="1" noAdjustHandles="1" noChangeArrowheads="1" noChangeShapeType="1" noTextEdit="1"/>
              </p:cNvSpPr>
              <p:nvPr/>
            </p:nvSpPr>
            <p:spPr>
              <a:xfrm>
                <a:off x="7467600" y="5436456"/>
                <a:ext cx="10363200" cy="4507644"/>
              </a:xfrm>
              <a:prstGeom prst="rect">
                <a:avLst/>
              </a:prstGeom>
              <a:blipFill>
                <a:blip r:embed="rId4"/>
                <a:stretch>
                  <a:fillRect l="-1471" r="-294" b="-2030"/>
                </a:stretch>
              </a:blipFill>
            </p:spPr>
            <p:txBody>
              <a:bodyPr/>
              <a:lstStyle/>
              <a:p>
                <a:r>
                  <a:rPr lang="en-US">
                    <a:noFill/>
                  </a:rPr>
                  <a:t> </a:t>
                </a:r>
              </a:p>
            </p:txBody>
          </p:sp>
        </mc:Fallback>
      </mc:AlternateContent>
    </p:spTree>
    <p:extLst>
      <p:ext uri="{BB962C8B-B14F-4D97-AF65-F5344CB8AC3E}">
        <p14:creationId xmlns:p14="http://schemas.microsoft.com/office/powerpoint/2010/main" val="10579629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down)">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123"/>
        <p:cNvGrpSpPr/>
        <p:nvPr/>
      </p:nvGrpSpPr>
      <p:grpSpPr>
        <a:xfrm>
          <a:off x="0" y="0"/>
          <a:ext cx="0" cy="0"/>
          <a:chOff x="0" y="0"/>
          <a:chExt cx="0" cy="0"/>
        </a:xfrm>
      </p:grpSpPr>
      <p:sp>
        <p:nvSpPr>
          <p:cNvPr id="2140" name="Google Shape;2140;p35"/>
          <p:cNvSpPr/>
          <p:nvPr/>
        </p:nvSpPr>
        <p:spPr>
          <a:xfrm flipH="1">
            <a:off x="17166942" y="714222"/>
            <a:ext cx="859800" cy="836400"/>
          </a:xfrm>
          <a:prstGeom prst="star4">
            <a:avLst>
              <a:gd name="adj" fmla="val 12500"/>
            </a:avLst>
          </a:prstGeom>
          <a:solidFill>
            <a:schemeClr val="lt1"/>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 name="Rectangle 2"/>
          <p:cNvSpPr/>
          <p:nvPr/>
        </p:nvSpPr>
        <p:spPr>
          <a:xfrm>
            <a:off x="230522" y="230523"/>
            <a:ext cx="17796220" cy="9804826"/>
          </a:xfrm>
          <a:prstGeom prst="rect">
            <a:avLst/>
          </a:prstGeom>
          <a:solidFill>
            <a:schemeClr val="accent5"/>
          </a:solidFill>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434343"/>
              </a:solidFill>
              <a:effectLst/>
              <a:uLnTx/>
              <a:uFillTx/>
              <a:latin typeface="Arial"/>
              <a:ea typeface="+mn-ea"/>
              <a:cs typeface="+mn-cs"/>
              <a:sym typeface="Arial"/>
            </a:endParaRPr>
          </a:p>
        </p:txBody>
      </p:sp>
      <p:sp>
        <p:nvSpPr>
          <p:cNvPr id="17" name="Google Shape;2186;p36"/>
          <p:cNvSpPr/>
          <p:nvPr/>
        </p:nvSpPr>
        <p:spPr>
          <a:xfrm>
            <a:off x="17289969" y="1550622"/>
            <a:ext cx="736773" cy="835978"/>
          </a:xfrm>
          <a:prstGeom prst="star4">
            <a:avLst>
              <a:gd name="adj" fmla="val 12500"/>
            </a:avLst>
          </a:prstGeom>
          <a:solidFill>
            <a:schemeClr val="accent1"/>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19" name="Picture 9"/>
          <p:cNvPicPr>
            <a:picLocks noChangeAspect="1"/>
          </p:cNvPicPr>
          <p:nvPr/>
        </p:nvPicPr>
        <p:blipFill>
          <a:blip r:embed="rId3">
            <a:alphaModFix amt="50000"/>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875647" flipH="1">
            <a:off x="-73942" y="7680449"/>
            <a:ext cx="2281482" cy="2261519"/>
          </a:xfrm>
          <a:prstGeom prst="rect">
            <a:avLst/>
          </a:prstGeom>
        </p:spPr>
      </p:pic>
      <p:grpSp>
        <p:nvGrpSpPr>
          <p:cNvPr id="9" name="Group 8"/>
          <p:cNvGrpSpPr/>
          <p:nvPr/>
        </p:nvGrpSpPr>
        <p:grpSpPr>
          <a:xfrm>
            <a:off x="1752600" y="506571"/>
            <a:ext cx="4267200" cy="978353"/>
            <a:chOff x="-35856" y="130973"/>
            <a:chExt cx="12297232" cy="1072263"/>
          </a:xfrm>
        </p:grpSpPr>
        <p:sp>
          <p:nvSpPr>
            <p:cNvPr id="11" name="Rectangle 10"/>
            <p:cNvSpPr/>
            <p:nvPr/>
          </p:nvSpPr>
          <p:spPr>
            <a:xfrm>
              <a:off x="-35856" y="136435"/>
              <a:ext cx="12297232" cy="1066801"/>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343"/>
                </a:solidFill>
                <a:effectLst/>
                <a:uLnTx/>
                <a:uFillTx/>
                <a:latin typeface="Calibri"/>
                <a:ea typeface="+mn-ea"/>
                <a:cs typeface="+mn-cs"/>
              </a:endParaRPr>
            </a:p>
          </p:txBody>
        </p:sp>
        <p:sp>
          <p:nvSpPr>
            <p:cNvPr id="12" name="Rectangle 11"/>
            <p:cNvSpPr/>
            <p:nvPr/>
          </p:nvSpPr>
          <p:spPr>
            <a:xfrm>
              <a:off x="209135" y="130973"/>
              <a:ext cx="11836187" cy="1062556"/>
            </a:xfrm>
            <a:prstGeom prst="rect">
              <a:avLst/>
            </a:prstGeom>
            <a:noFill/>
            <a:ln>
              <a:noFill/>
            </a:ln>
          </p:spPr>
          <p:style>
            <a:lnRef idx="3">
              <a:schemeClr val="lt1"/>
            </a:lnRef>
            <a:fillRef idx="1">
              <a:schemeClr val="accent2"/>
            </a:fillRef>
            <a:effectRef idx="1">
              <a:schemeClr val="accent2"/>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800" b="1" i="0" u="none" strike="noStrike" kern="1200" cap="none" spc="0" normalizeH="0" baseline="0" noProof="0" err="1" smtClean="0">
                  <a:ln>
                    <a:noFill/>
                  </a:ln>
                  <a:solidFill>
                    <a:srgbClr val="434343"/>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en-US" sz="3800" b="1" i="0" u="none" strike="noStrike" kern="1200" cap="none" spc="0" normalizeH="0" baseline="0" noProof="0" smtClean="0">
                  <a:ln>
                    <a:noFill/>
                  </a:ln>
                  <a:solidFill>
                    <a:srgbClr val="434343"/>
                  </a:solidFill>
                  <a:effectLst/>
                  <a:uLnTx/>
                  <a:uFillTx/>
                  <a:latin typeface="Arial" panose="020B0604020202020204" pitchFamily="34" charset="0"/>
                  <a:ea typeface="Times New Roman" panose="02020603050405020304" pitchFamily="18" charset="0"/>
                  <a:cs typeface="Arial" panose="020B0604020202020204" pitchFamily="34" charset="0"/>
                </a:rPr>
                <a:t> 5. SGK – tr72</a:t>
              </a:r>
              <a:endParaRPr kumimoji="0" lang="en-US" sz="3800" b="0" i="0" u="none" strike="noStrike" kern="1200" cap="none" spc="0" normalizeH="0" baseline="0" noProof="0" dirty="0">
                <a:ln>
                  <a:noFill/>
                </a:ln>
                <a:solidFill>
                  <a:srgbClr val="434343"/>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2" name="Rectangle 1"/>
          <p:cNvSpPr/>
          <p:nvPr/>
        </p:nvSpPr>
        <p:spPr>
          <a:xfrm>
            <a:off x="6297864" y="659685"/>
            <a:ext cx="10011074" cy="677108"/>
          </a:xfrm>
          <a:prstGeom prst="rect">
            <a:avLst/>
          </a:prstGeom>
        </p:spPr>
        <p:txBody>
          <a:bodyPr wrap="none">
            <a:spAutoFit/>
          </a:bodyPr>
          <a:lstStyle/>
          <a:p>
            <a:r>
              <a:rPr lang="en-US" sz="3800">
                <a:solidFill>
                  <a:srgbClr val="000000"/>
                </a:solidFill>
              </a:rPr>
              <a:t>Tứ giác nào trong Hình 15 là hình thang cân?</a:t>
            </a:r>
            <a:endParaRPr lang="en-US" sz="3800"/>
          </a:p>
        </p:txBody>
      </p:sp>
      <p:pic>
        <p:nvPicPr>
          <p:cNvPr id="6" name="Picture 5"/>
          <p:cNvPicPr>
            <a:picLocks noChangeAspect="1"/>
          </p:cNvPicPr>
          <p:nvPr/>
        </p:nvPicPr>
        <p:blipFill>
          <a:blip r:embed="rId14">
            <a:extLst>
              <a:ext uri="{BEBA8EAE-BF5A-486C-A8C5-ECC9F3942E4B}">
                <a14:imgProps xmlns:a14="http://schemas.microsoft.com/office/drawing/2010/main">
                  <a14:imgLayer r:embed="rId15">
                    <a14:imgEffect>
                      <a14:sharpenSoften amount="50000"/>
                    </a14:imgEffect>
                  </a14:imgLayer>
                </a14:imgProps>
              </a:ext>
            </a:extLst>
          </a:blip>
          <a:stretch>
            <a:fillRect/>
          </a:stretch>
        </p:blipFill>
        <p:spPr>
          <a:xfrm>
            <a:off x="1920279" y="1788013"/>
            <a:ext cx="14416705" cy="3757544"/>
          </a:xfrm>
          <a:prstGeom prst="rect">
            <a:avLst/>
          </a:prstGeom>
        </p:spPr>
      </p:pic>
      <p:sp>
        <p:nvSpPr>
          <p:cNvPr id="14" name="Oval Callout 13"/>
          <p:cNvSpPr/>
          <p:nvPr/>
        </p:nvSpPr>
        <p:spPr>
          <a:xfrm>
            <a:off x="1892835" y="5848646"/>
            <a:ext cx="1682218" cy="1065501"/>
          </a:xfrm>
          <a:prstGeom prst="wedgeEllipseCallout">
            <a:avLst/>
          </a:prstGeom>
          <a:solidFill>
            <a:schemeClr val="accent1">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srgbClr val="FFFFFF"/>
              </a:solidFill>
              <a:effectLst/>
              <a:uLnTx/>
              <a:uFillTx/>
              <a:latin typeface="Arial"/>
              <a:ea typeface="+mn-ea"/>
              <a:cs typeface="+mn-cs"/>
            </a:endParaRPr>
          </a:p>
        </p:txBody>
      </p:sp>
      <p:sp>
        <p:nvSpPr>
          <p:cNvPr id="7" name="Rectangle 6"/>
          <p:cNvSpPr/>
          <p:nvPr/>
        </p:nvSpPr>
        <p:spPr>
          <a:xfrm>
            <a:off x="4191000" y="6737429"/>
            <a:ext cx="12975942" cy="2749471"/>
          </a:xfrm>
          <a:prstGeom prst="rect">
            <a:avLst/>
          </a:prstGeom>
        </p:spPr>
        <p:txBody>
          <a:bodyPr wrap="square">
            <a:spAutoFit/>
          </a:bodyPr>
          <a:lstStyle/>
          <a:p>
            <a:pPr>
              <a:lnSpc>
                <a:spcPct val="150000"/>
              </a:lnSpc>
              <a:spcBef>
                <a:spcPts val="600"/>
              </a:spcBef>
              <a:spcAft>
                <a:spcPts val="600"/>
              </a:spcAft>
            </a:pPr>
            <a:r>
              <a:rPr lang="nl-NL" sz="3800">
                <a:latin typeface="+mj-lt"/>
                <a:ea typeface="Arial" panose="020B0604020202020204" pitchFamily="34" charset="0"/>
                <a:cs typeface="Times New Roman" panose="02020603050405020304" pitchFamily="18" charset="0"/>
              </a:rPr>
              <a:t>a) </a:t>
            </a:r>
            <a:r>
              <a:rPr lang="en-US" sz="3800" smtClean="0">
                <a:latin typeface="+mj-lt"/>
                <a:ea typeface="Arial" panose="020B0604020202020204" pitchFamily="34" charset="0"/>
                <a:cs typeface="Times New Roman" panose="02020603050405020304" pitchFamily="18" charset="0"/>
              </a:rPr>
              <a:t> </a:t>
            </a:r>
            <a:r>
              <a:rPr lang="nl-NL" sz="3800" smtClean="0">
                <a:solidFill>
                  <a:srgbClr val="000000"/>
                </a:solidFill>
                <a:latin typeface="+mj-lt"/>
                <a:ea typeface="Times New Roman" panose="02020603050405020304" pitchFamily="18" charset="0"/>
              </a:rPr>
              <a:t>Ta </a:t>
            </a:r>
            <a:r>
              <a:rPr lang="nl-NL" sz="3800">
                <a:solidFill>
                  <a:srgbClr val="000000"/>
                </a:solidFill>
                <a:latin typeface="+mj-lt"/>
                <a:ea typeface="Times New Roman" panose="02020603050405020304" pitchFamily="18" charset="0"/>
              </a:rPr>
              <a:t>thấy hai góc kề một đáy của tứ giác GHIK có số đo lần lượt là 51° và 129° không bằng nhau.</a:t>
            </a:r>
            <a:endParaRPr lang="en-US" sz="3800">
              <a:latin typeface="+mj-lt"/>
              <a:ea typeface="Times New Roman" panose="02020603050405020304" pitchFamily="18" charset="0"/>
            </a:endParaRPr>
          </a:p>
          <a:p>
            <a:pPr marL="30480" marR="30480" algn="just">
              <a:lnSpc>
                <a:spcPct val="150000"/>
              </a:lnSpc>
              <a:spcBef>
                <a:spcPts val="600"/>
              </a:spcBef>
              <a:spcAft>
                <a:spcPts val="600"/>
              </a:spcAft>
            </a:pPr>
            <a:r>
              <a:rPr lang="nl-NL" sz="3800">
                <a:solidFill>
                  <a:srgbClr val="000000"/>
                </a:solidFill>
                <a:latin typeface="+mj-lt"/>
                <a:ea typeface="Times New Roman" panose="02020603050405020304" pitchFamily="18" charset="0"/>
              </a:rPr>
              <a:t>Do đó tứ giác GHIK không phải là hình thang cân</a:t>
            </a:r>
            <a:r>
              <a:rPr lang="nl-NL" sz="3800" smtClean="0">
                <a:solidFill>
                  <a:srgbClr val="000000"/>
                </a:solidFill>
                <a:latin typeface="+mj-lt"/>
                <a:ea typeface="Times New Roman" panose="02020603050405020304" pitchFamily="18" charset="0"/>
              </a:rPr>
              <a:t>.</a:t>
            </a:r>
            <a:endParaRPr lang="en-US" sz="3800">
              <a:latin typeface="+mj-lt"/>
              <a:ea typeface="Times New Roman" panose="02020603050405020304" pitchFamily="18" charset="0"/>
            </a:endParaRPr>
          </a:p>
        </p:txBody>
      </p:sp>
    </p:spTree>
    <p:extLst>
      <p:ext uri="{BB962C8B-B14F-4D97-AF65-F5344CB8AC3E}">
        <p14:creationId xmlns:p14="http://schemas.microsoft.com/office/powerpoint/2010/main" val="76151458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Effect transition="in" filter="fade">
                                      <p:cBhvr>
                                        <p:cTn id="29" dur="500"/>
                                        <p:tgtEl>
                                          <p:spTgt spid="7">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7">
                                            <p:txEl>
                                              <p:pRg st="1" end="1"/>
                                            </p:txEl>
                                          </p:spTgt>
                                        </p:tgtEl>
                                        <p:attrNameLst>
                                          <p:attrName>style.visibility</p:attrName>
                                        </p:attrNameLst>
                                      </p:cBhvr>
                                      <p:to>
                                        <p:strVal val="visible"/>
                                      </p:to>
                                    </p:set>
                                    <p:animEffect transition="in" filter="wipe(down)">
                                      <p:cBhvr>
                                        <p:cTn id="34"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123"/>
        <p:cNvGrpSpPr/>
        <p:nvPr/>
      </p:nvGrpSpPr>
      <p:grpSpPr>
        <a:xfrm>
          <a:off x="0" y="0"/>
          <a:ext cx="0" cy="0"/>
          <a:chOff x="0" y="0"/>
          <a:chExt cx="0" cy="0"/>
        </a:xfrm>
      </p:grpSpPr>
      <p:sp>
        <p:nvSpPr>
          <p:cNvPr id="2140" name="Google Shape;2140;p35"/>
          <p:cNvSpPr/>
          <p:nvPr/>
        </p:nvSpPr>
        <p:spPr>
          <a:xfrm flipH="1">
            <a:off x="17166942" y="714222"/>
            <a:ext cx="859800" cy="836400"/>
          </a:xfrm>
          <a:prstGeom prst="star4">
            <a:avLst>
              <a:gd name="adj" fmla="val 12500"/>
            </a:avLst>
          </a:prstGeom>
          <a:solidFill>
            <a:schemeClr val="lt1"/>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 name="Rectangle 2"/>
          <p:cNvSpPr/>
          <p:nvPr/>
        </p:nvSpPr>
        <p:spPr>
          <a:xfrm>
            <a:off x="230522" y="230523"/>
            <a:ext cx="17796220" cy="9804826"/>
          </a:xfrm>
          <a:prstGeom prst="rect">
            <a:avLst/>
          </a:prstGeom>
          <a:solidFill>
            <a:schemeClr val="accent5"/>
          </a:solidFill>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434343"/>
              </a:solidFill>
              <a:effectLst/>
              <a:uLnTx/>
              <a:uFillTx/>
              <a:latin typeface="Arial"/>
              <a:ea typeface="+mn-ea"/>
              <a:cs typeface="+mn-cs"/>
              <a:sym typeface="Arial"/>
            </a:endParaRPr>
          </a:p>
        </p:txBody>
      </p:sp>
      <p:sp>
        <p:nvSpPr>
          <p:cNvPr id="17" name="Google Shape;2186;p36"/>
          <p:cNvSpPr/>
          <p:nvPr/>
        </p:nvSpPr>
        <p:spPr>
          <a:xfrm>
            <a:off x="17289969" y="1550622"/>
            <a:ext cx="736773" cy="835978"/>
          </a:xfrm>
          <a:prstGeom prst="star4">
            <a:avLst>
              <a:gd name="adj" fmla="val 12500"/>
            </a:avLst>
          </a:prstGeom>
          <a:solidFill>
            <a:schemeClr val="accent1"/>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19" name="Picture 9"/>
          <p:cNvPicPr>
            <a:picLocks noChangeAspect="1"/>
          </p:cNvPicPr>
          <p:nvPr/>
        </p:nvPicPr>
        <p:blipFill>
          <a:blip r:embed="rId3">
            <a:alphaModFix amt="50000"/>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875647" flipH="1">
            <a:off x="-73942" y="7680449"/>
            <a:ext cx="2281482" cy="2261519"/>
          </a:xfrm>
          <a:prstGeom prst="rect">
            <a:avLst/>
          </a:prstGeom>
        </p:spPr>
      </p:pic>
      <mc:AlternateContent xmlns:mc="http://schemas.openxmlformats.org/markup-compatibility/2006">
        <mc:Choice xmlns:a14="http://schemas.microsoft.com/office/drawing/2010/main" Requires="a14">
          <p:sp>
            <p:nvSpPr>
              <p:cNvPr id="7" name="Rectangle 6"/>
              <p:cNvSpPr/>
              <p:nvPr/>
            </p:nvSpPr>
            <p:spPr>
              <a:xfrm>
                <a:off x="6674003" y="1089461"/>
                <a:ext cx="10330835" cy="8911799"/>
              </a:xfrm>
              <a:prstGeom prst="rect">
                <a:avLst/>
              </a:prstGeom>
            </p:spPr>
            <p:txBody>
              <a:bodyPr wrap="square">
                <a:spAutoFit/>
              </a:bodyPr>
              <a:lstStyle/>
              <a:p>
                <a:pPr marL="30480" marR="30480" algn="just">
                  <a:lnSpc>
                    <a:spcPct val="150000"/>
                  </a:lnSpc>
                  <a:spcBef>
                    <a:spcPts val="100"/>
                  </a:spcBef>
                  <a:spcAft>
                    <a:spcPts val="100"/>
                  </a:spcAft>
                </a:pPr>
                <a:r>
                  <a:rPr lang="nl-NL" sz="3600" smtClean="0">
                    <a:solidFill>
                      <a:srgbClr val="000000"/>
                    </a:solidFill>
                    <a:ea typeface="Times New Roman" panose="02020603050405020304" pitchFamily="18" charset="0"/>
                  </a:rPr>
                  <a:t>b) Ta có: </a:t>
                </a:r>
                <a14:m>
                  <m:oMath xmlns:m="http://schemas.openxmlformats.org/officeDocument/2006/math">
                    <m:sSub>
                      <m:sSubPr>
                        <m:ctrlPr>
                          <a:rPr lang="en-US" sz="3600" i="1">
                            <a:solidFill>
                              <a:srgbClr val="000000"/>
                            </a:solidFill>
                            <a:effectLst/>
                            <a:latin typeface="Cambria Math" panose="02040503050406030204" pitchFamily="18" charset="0"/>
                            <a:ea typeface="Times New Roman" panose="02020603050405020304" pitchFamily="18" charset="0"/>
                          </a:rPr>
                        </m:ctrlPr>
                      </m:sSubPr>
                      <m:e>
                        <m:acc>
                          <m:accPr>
                            <m:chr m:val="̂"/>
                            <m:ctrlPr>
                              <a:rPr lang="en-US" sz="3600" i="1">
                                <a:solidFill>
                                  <a:srgbClr val="000000"/>
                                </a:solidFill>
                                <a:effectLst/>
                                <a:latin typeface="Cambria Math" panose="02040503050406030204" pitchFamily="18" charset="0"/>
                                <a:ea typeface="Times New Roman" panose="02020603050405020304" pitchFamily="18" charset="0"/>
                              </a:rPr>
                            </m:ctrlPr>
                          </m:accPr>
                          <m:e>
                            <m:r>
                              <m:rPr>
                                <m:sty m:val="p"/>
                              </m:rPr>
                              <a:rPr lang="en-US" sz="3600" i="0">
                                <a:solidFill>
                                  <a:srgbClr val="000000"/>
                                </a:solidFill>
                                <a:effectLst/>
                                <a:latin typeface="Cambria Math" panose="02040503050406030204" pitchFamily="18" charset="0"/>
                                <a:ea typeface="Times New Roman" panose="02020603050405020304" pitchFamily="18" charset="0"/>
                              </a:rPr>
                              <m:t>Q</m:t>
                            </m:r>
                          </m:e>
                        </m:acc>
                      </m:e>
                      <m:sub>
                        <m:r>
                          <a:rPr lang="nl-NL" sz="3600" i="0">
                            <a:solidFill>
                              <a:srgbClr val="000000"/>
                            </a:solidFill>
                            <a:effectLst/>
                            <a:latin typeface="Cambria Math" panose="02040503050406030204" pitchFamily="18" charset="0"/>
                            <a:ea typeface="Times New Roman" panose="02020603050405020304" pitchFamily="18" charset="0"/>
                          </a:rPr>
                          <m:t>1</m:t>
                        </m:r>
                      </m:sub>
                    </m:sSub>
                    <m:r>
                      <a:rPr lang="nl-NL" sz="3600" i="0">
                        <a:solidFill>
                          <a:srgbClr val="000000"/>
                        </a:solidFill>
                        <a:effectLst/>
                        <a:latin typeface="Cambria Math" panose="02040503050406030204" pitchFamily="18" charset="0"/>
                        <a:ea typeface="Times New Roman" panose="02020603050405020304" pitchFamily="18" charset="0"/>
                      </a:rPr>
                      <m:t>+</m:t>
                    </m:r>
                    <m:acc>
                      <m:accPr>
                        <m:chr m:val="̂"/>
                        <m:ctrlPr>
                          <a:rPr lang="en-US" sz="3600" i="1">
                            <a:solidFill>
                              <a:srgbClr val="000000"/>
                            </a:solidFill>
                            <a:effectLst/>
                            <a:latin typeface="Cambria Math" panose="02040503050406030204" pitchFamily="18" charset="0"/>
                            <a:ea typeface="Times New Roman" panose="02020603050405020304" pitchFamily="18" charset="0"/>
                          </a:rPr>
                        </m:ctrlPr>
                      </m:accPr>
                      <m:e>
                        <m:r>
                          <m:rPr>
                            <m:sty m:val="p"/>
                          </m:rPr>
                          <a:rPr lang="en-US" sz="3600" i="0">
                            <a:solidFill>
                              <a:srgbClr val="000000"/>
                            </a:solidFill>
                            <a:effectLst/>
                            <a:latin typeface="Cambria Math" panose="02040503050406030204" pitchFamily="18" charset="0"/>
                            <a:ea typeface="Times New Roman" panose="02020603050405020304" pitchFamily="18" charset="0"/>
                          </a:rPr>
                          <m:t>MQP</m:t>
                        </m:r>
                      </m:e>
                    </m:acc>
                    <m:r>
                      <a:rPr lang="nl-NL" sz="3600" i="0">
                        <a:solidFill>
                          <a:srgbClr val="000000"/>
                        </a:solidFill>
                        <a:effectLst/>
                        <a:latin typeface="Cambria Math" panose="02040503050406030204" pitchFamily="18" charset="0"/>
                        <a:ea typeface="Times New Roman" panose="02020603050405020304" pitchFamily="18" charset="0"/>
                      </a:rPr>
                      <m:t>=180°</m:t>
                    </m:r>
                  </m:oMath>
                </a14:m>
                <a:r>
                  <a:rPr lang="nl-NL" sz="3600">
                    <a:solidFill>
                      <a:srgbClr val="000000"/>
                    </a:solidFill>
                    <a:effectLst/>
                    <a:ea typeface="Times New Roman" panose="02020603050405020304" pitchFamily="18" charset="0"/>
                  </a:rPr>
                  <a:t> (hai góc kề bù) nên</a:t>
                </a:r>
                <a:endParaRPr lang="en-US" sz="3600">
                  <a:solidFill>
                    <a:srgbClr val="000000"/>
                  </a:solidFill>
                  <a:effectLst/>
                  <a:ea typeface="Times New Roman" panose="02020603050405020304" pitchFamily="18" charset="0"/>
                </a:endParaRPr>
              </a:p>
              <a:p>
                <a:pPr marL="30480" marR="30480" algn="just">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acc>
                        <m:accPr>
                          <m:chr m:val="̂"/>
                          <m:ctrlPr>
                            <a:rPr lang="en-US" sz="3600" i="1">
                              <a:solidFill>
                                <a:srgbClr val="000000"/>
                              </a:solidFill>
                              <a:effectLst/>
                              <a:latin typeface="Cambria Math" panose="02040503050406030204" pitchFamily="18" charset="0"/>
                              <a:ea typeface="Times New Roman" panose="02020603050405020304" pitchFamily="18" charset="0"/>
                            </a:rPr>
                          </m:ctrlPr>
                        </m:accPr>
                        <m:e>
                          <m:sSub>
                            <m:sSubPr>
                              <m:ctrlPr>
                                <a:rPr lang="en-US" sz="3600" i="1">
                                  <a:solidFill>
                                    <a:srgbClr val="000000"/>
                                  </a:solidFill>
                                  <a:effectLst/>
                                  <a:latin typeface="Cambria Math" panose="02040503050406030204" pitchFamily="18" charset="0"/>
                                  <a:ea typeface="Times New Roman" panose="02020603050405020304" pitchFamily="18" charset="0"/>
                                </a:rPr>
                              </m:ctrlPr>
                            </m:sSubPr>
                            <m:e>
                              <m:r>
                                <m:rPr>
                                  <m:sty m:val="p"/>
                                </m:rPr>
                                <a:rPr lang="en-US" sz="3600" i="0">
                                  <a:solidFill>
                                    <a:srgbClr val="000000"/>
                                  </a:solidFill>
                                  <a:effectLst/>
                                  <a:latin typeface="Cambria Math" panose="02040503050406030204" pitchFamily="18" charset="0"/>
                                  <a:ea typeface="Times New Roman" panose="02020603050405020304" pitchFamily="18" charset="0"/>
                                </a:rPr>
                                <m:t>Q</m:t>
                              </m:r>
                            </m:e>
                            <m:sub>
                              <m:r>
                                <a:rPr lang="en-US" sz="3600" i="0">
                                  <a:solidFill>
                                    <a:srgbClr val="000000"/>
                                  </a:solidFill>
                                  <a:effectLst/>
                                  <a:latin typeface="Cambria Math" panose="02040503050406030204" pitchFamily="18" charset="0"/>
                                  <a:ea typeface="Times New Roman" panose="02020603050405020304" pitchFamily="18" charset="0"/>
                                </a:rPr>
                                <m:t>1</m:t>
                              </m:r>
                            </m:sub>
                          </m:sSub>
                        </m:e>
                      </m:acc>
                      <m:r>
                        <a:rPr lang="en-US" sz="3600" i="0">
                          <a:solidFill>
                            <a:srgbClr val="000000"/>
                          </a:solidFill>
                          <a:effectLst/>
                          <a:latin typeface="Cambria Math" panose="02040503050406030204" pitchFamily="18" charset="0"/>
                          <a:ea typeface="Times New Roman" panose="02020603050405020304" pitchFamily="18" charset="0"/>
                        </a:rPr>
                        <m:t>=180°−</m:t>
                      </m:r>
                      <m:acc>
                        <m:accPr>
                          <m:chr m:val="̂"/>
                          <m:ctrlPr>
                            <a:rPr lang="en-US" sz="3600" i="1">
                              <a:solidFill>
                                <a:srgbClr val="000000"/>
                              </a:solidFill>
                              <a:effectLst/>
                              <a:latin typeface="Cambria Math" panose="02040503050406030204" pitchFamily="18" charset="0"/>
                              <a:ea typeface="Times New Roman" panose="02020603050405020304" pitchFamily="18" charset="0"/>
                            </a:rPr>
                          </m:ctrlPr>
                        </m:accPr>
                        <m:e>
                          <m:r>
                            <m:rPr>
                              <m:sty m:val="p"/>
                            </m:rPr>
                            <a:rPr lang="en-US" sz="3600" i="0">
                              <a:solidFill>
                                <a:srgbClr val="000000"/>
                              </a:solidFill>
                              <a:effectLst/>
                              <a:latin typeface="Cambria Math" panose="02040503050406030204" pitchFamily="18" charset="0"/>
                              <a:ea typeface="Times New Roman" panose="02020603050405020304" pitchFamily="18" charset="0"/>
                            </a:rPr>
                            <m:t>MQP</m:t>
                          </m:r>
                        </m:e>
                      </m:acc>
                      <m:r>
                        <a:rPr lang="en-US" sz="3600" i="0">
                          <a:solidFill>
                            <a:srgbClr val="000000"/>
                          </a:solidFill>
                          <a:effectLst/>
                          <a:latin typeface="Cambria Math" panose="02040503050406030204" pitchFamily="18" charset="0"/>
                          <a:ea typeface="Times New Roman" panose="02020603050405020304" pitchFamily="18" charset="0"/>
                        </a:rPr>
                        <m:t>=180°−105°=75°</m:t>
                      </m:r>
                    </m:oMath>
                  </m:oMathPara>
                </a14:m>
                <a:endParaRPr lang="en-US" sz="3600">
                  <a:solidFill>
                    <a:srgbClr val="000000"/>
                  </a:solidFill>
                  <a:effectLst/>
                  <a:ea typeface="Times New Roman" panose="02020603050405020304" pitchFamily="18" charset="0"/>
                </a:endParaRPr>
              </a:p>
              <a:p>
                <a:pPr marL="30480" marR="30480" algn="just">
                  <a:lnSpc>
                    <a:spcPct val="150000"/>
                  </a:lnSpc>
                  <a:spcBef>
                    <a:spcPts val="100"/>
                  </a:spcBef>
                  <a:spcAft>
                    <a:spcPts val="100"/>
                  </a:spcAft>
                </a:pPr>
                <a:r>
                  <a:rPr lang="en-US" sz="3600">
                    <a:solidFill>
                      <a:srgbClr val="000000"/>
                    </a:solidFill>
                    <a:effectLst/>
                    <a:ea typeface="Times New Roman" panose="02020603050405020304" pitchFamily="18" charset="0"/>
                  </a:rPr>
                  <a:t>Do đó </a:t>
                </a:r>
                <a14:m>
                  <m:oMath xmlns:m="http://schemas.openxmlformats.org/officeDocument/2006/math">
                    <m:acc>
                      <m:accPr>
                        <m:chr m:val="̂"/>
                        <m:ctrlPr>
                          <a:rPr lang="en-US" sz="3600" i="1">
                            <a:solidFill>
                              <a:srgbClr val="000000"/>
                            </a:solidFill>
                            <a:effectLst/>
                            <a:latin typeface="Cambria Math" panose="02040503050406030204" pitchFamily="18" charset="0"/>
                            <a:ea typeface="Times New Roman" panose="02020603050405020304" pitchFamily="18" charset="0"/>
                          </a:rPr>
                        </m:ctrlPr>
                      </m:accPr>
                      <m:e>
                        <m:sSub>
                          <m:sSubPr>
                            <m:ctrlPr>
                              <a:rPr lang="en-US" sz="3600" i="1">
                                <a:solidFill>
                                  <a:srgbClr val="000000"/>
                                </a:solidFill>
                                <a:effectLst/>
                                <a:latin typeface="Cambria Math" panose="02040503050406030204" pitchFamily="18" charset="0"/>
                                <a:ea typeface="Times New Roman" panose="02020603050405020304" pitchFamily="18" charset="0"/>
                              </a:rPr>
                            </m:ctrlPr>
                          </m:sSubPr>
                          <m:e>
                            <m:r>
                              <m:rPr>
                                <m:sty m:val="p"/>
                              </m:rPr>
                              <a:rPr lang="en-US" sz="3600" i="0">
                                <a:solidFill>
                                  <a:srgbClr val="000000"/>
                                </a:solidFill>
                                <a:effectLst/>
                                <a:latin typeface="Cambria Math" panose="02040503050406030204" pitchFamily="18" charset="0"/>
                                <a:ea typeface="Times New Roman" panose="02020603050405020304" pitchFamily="18" charset="0"/>
                              </a:rPr>
                              <m:t>Q</m:t>
                            </m:r>
                          </m:e>
                          <m:sub>
                            <m:r>
                              <a:rPr lang="en-US" sz="3600" i="0">
                                <a:solidFill>
                                  <a:srgbClr val="000000"/>
                                </a:solidFill>
                                <a:effectLst/>
                                <a:latin typeface="Cambria Math" panose="02040503050406030204" pitchFamily="18" charset="0"/>
                                <a:ea typeface="Times New Roman" panose="02020603050405020304" pitchFamily="18" charset="0"/>
                              </a:rPr>
                              <m:t>1</m:t>
                            </m:r>
                          </m:sub>
                        </m:sSub>
                      </m:e>
                    </m:acc>
                    <m:r>
                      <a:rPr lang="en-US" sz="3600" i="0">
                        <a:solidFill>
                          <a:srgbClr val="000000"/>
                        </a:solidFill>
                        <a:effectLst/>
                        <a:latin typeface="Cambria Math" panose="02040503050406030204" pitchFamily="18" charset="0"/>
                        <a:ea typeface="Times New Roman" panose="02020603050405020304" pitchFamily="18" charset="0"/>
                      </a:rPr>
                      <m:t>=</m:t>
                    </m:r>
                    <m:acc>
                      <m:accPr>
                        <m:chr m:val="̂"/>
                        <m:ctrlPr>
                          <a:rPr lang="en-US" sz="3600" i="1">
                            <a:solidFill>
                              <a:srgbClr val="000000"/>
                            </a:solidFill>
                            <a:effectLst/>
                            <a:latin typeface="Cambria Math" panose="02040503050406030204" pitchFamily="18" charset="0"/>
                            <a:ea typeface="Times New Roman" panose="02020603050405020304" pitchFamily="18" charset="0"/>
                          </a:rPr>
                        </m:ctrlPr>
                      </m:accPr>
                      <m:e>
                        <m:r>
                          <m:rPr>
                            <m:sty m:val="p"/>
                          </m:rPr>
                          <a:rPr lang="en-US" sz="3600" i="0">
                            <a:solidFill>
                              <a:srgbClr val="000000"/>
                            </a:solidFill>
                            <a:effectLst/>
                            <a:latin typeface="Cambria Math" panose="02040503050406030204" pitchFamily="18" charset="0"/>
                            <a:ea typeface="Times New Roman" panose="02020603050405020304" pitchFamily="18" charset="0"/>
                          </a:rPr>
                          <m:t>P</m:t>
                        </m:r>
                      </m:e>
                    </m:acc>
                    <m:r>
                      <a:rPr lang="en-US" sz="3600" b="0" i="0" smtClean="0">
                        <a:solidFill>
                          <a:srgbClr val="000000"/>
                        </a:solidFill>
                        <a:effectLst/>
                        <a:latin typeface="Cambria Math" panose="02040503050406030204" pitchFamily="18" charset="0"/>
                        <a:ea typeface="Times New Roman" panose="02020603050405020304" pitchFamily="18" charset="0"/>
                      </a:rPr>
                      <m:t> </m:t>
                    </m:r>
                    <m:d>
                      <m:dPr>
                        <m:ctrlPr>
                          <a:rPr lang="en-US" sz="3600" i="1">
                            <a:solidFill>
                              <a:srgbClr val="000000"/>
                            </a:solidFill>
                            <a:effectLst/>
                            <a:latin typeface="Cambria Math" panose="02040503050406030204" pitchFamily="18" charset="0"/>
                            <a:ea typeface="Times New Roman" panose="02020603050405020304" pitchFamily="18" charset="0"/>
                          </a:rPr>
                        </m:ctrlPr>
                      </m:dPr>
                      <m:e>
                        <m:r>
                          <a:rPr lang="en-US" sz="3600" i="0">
                            <a:solidFill>
                              <a:srgbClr val="000000"/>
                            </a:solidFill>
                            <a:effectLst/>
                            <a:latin typeface="Cambria Math" panose="02040503050406030204" pitchFamily="18" charset="0"/>
                            <a:ea typeface="Times New Roman" panose="02020603050405020304" pitchFamily="18" charset="0"/>
                          </a:rPr>
                          <m:t>=75°</m:t>
                        </m:r>
                      </m:e>
                    </m:d>
                  </m:oMath>
                </a14:m>
                <a:endParaRPr lang="en-US" sz="3600">
                  <a:solidFill>
                    <a:srgbClr val="000000"/>
                  </a:solidFill>
                  <a:effectLst/>
                  <a:ea typeface="Times New Roman" panose="02020603050405020304" pitchFamily="18" charset="0"/>
                </a:endParaRPr>
              </a:p>
              <a:p>
                <a:pPr marL="30480" marR="30480" algn="just">
                  <a:lnSpc>
                    <a:spcPct val="150000"/>
                  </a:lnSpc>
                  <a:spcBef>
                    <a:spcPts val="100"/>
                  </a:spcBef>
                  <a:spcAft>
                    <a:spcPts val="100"/>
                  </a:spcAft>
                </a:pPr>
                <a:r>
                  <a:rPr lang="en-US" sz="3600">
                    <a:solidFill>
                      <a:srgbClr val="000000"/>
                    </a:solidFill>
                    <a:effectLst/>
                    <a:ea typeface="Times New Roman" panose="02020603050405020304" pitchFamily="18" charset="0"/>
                  </a:rPr>
                  <a:t>Mà hai góc này ở vị trí đồng vị nên </a:t>
                </a:r>
                <a14:m>
                  <m:oMath xmlns:m="http://schemas.openxmlformats.org/officeDocument/2006/math">
                    <m:r>
                      <m:rPr>
                        <m:sty m:val="p"/>
                      </m:rPr>
                      <a:rPr lang="en-US" sz="3600" i="0">
                        <a:solidFill>
                          <a:srgbClr val="000000"/>
                        </a:solidFill>
                        <a:effectLst/>
                        <a:latin typeface="Cambria Math" panose="02040503050406030204" pitchFamily="18" charset="0"/>
                        <a:ea typeface="Times New Roman" panose="02020603050405020304" pitchFamily="18" charset="0"/>
                      </a:rPr>
                      <m:t>MQ</m:t>
                    </m:r>
                    <m:r>
                      <a:rPr lang="en-US" sz="3600" i="0">
                        <a:solidFill>
                          <a:srgbClr val="000000"/>
                        </a:solidFill>
                        <a:effectLst/>
                        <a:latin typeface="Cambria Math" panose="02040503050406030204" pitchFamily="18" charset="0"/>
                        <a:ea typeface="Times New Roman" panose="02020603050405020304" pitchFamily="18" charset="0"/>
                      </a:rPr>
                      <m:t> // </m:t>
                    </m:r>
                    <m:r>
                      <m:rPr>
                        <m:sty m:val="p"/>
                      </m:rPr>
                      <a:rPr lang="en-US" sz="3600" i="0">
                        <a:solidFill>
                          <a:srgbClr val="000000"/>
                        </a:solidFill>
                        <a:effectLst/>
                        <a:latin typeface="Cambria Math" panose="02040503050406030204" pitchFamily="18" charset="0"/>
                        <a:ea typeface="Times New Roman" panose="02020603050405020304" pitchFamily="18" charset="0"/>
                      </a:rPr>
                      <m:t>NP</m:t>
                    </m:r>
                  </m:oMath>
                </a14:m>
                <a:endParaRPr lang="en-US" sz="3600">
                  <a:solidFill>
                    <a:srgbClr val="000000"/>
                  </a:solidFill>
                  <a:effectLst/>
                  <a:ea typeface="Times New Roman" panose="02020603050405020304" pitchFamily="18" charset="0"/>
                </a:endParaRPr>
              </a:p>
              <a:p>
                <a:pPr marL="30480" marR="30480" algn="just">
                  <a:lnSpc>
                    <a:spcPct val="150000"/>
                  </a:lnSpc>
                  <a:spcBef>
                    <a:spcPts val="100"/>
                  </a:spcBef>
                  <a:spcAft>
                    <a:spcPts val="100"/>
                  </a:spcAft>
                </a:pPr>
                <a:r>
                  <a:rPr lang="en-US" sz="3600">
                    <a:solidFill>
                      <a:srgbClr val="000000"/>
                    </a:solidFill>
                    <a:effectLst/>
                    <a:ea typeface="Times New Roman" panose="02020603050405020304" pitchFamily="18" charset="0"/>
                  </a:rPr>
                  <a:t>Tứ giác MNPQ có </a:t>
                </a:r>
                <a14:m>
                  <m:oMath xmlns:m="http://schemas.openxmlformats.org/officeDocument/2006/math">
                    <m:r>
                      <m:rPr>
                        <m:sty m:val="p"/>
                      </m:rPr>
                      <a:rPr lang="en-US" sz="3600" i="0">
                        <a:solidFill>
                          <a:srgbClr val="000000"/>
                        </a:solidFill>
                        <a:effectLst/>
                        <a:latin typeface="Cambria Math" panose="02040503050406030204" pitchFamily="18" charset="0"/>
                        <a:ea typeface="Times New Roman" panose="02020603050405020304" pitchFamily="18" charset="0"/>
                      </a:rPr>
                      <m:t>MQ</m:t>
                    </m:r>
                    <m:r>
                      <a:rPr lang="en-US" sz="3600" i="0">
                        <a:solidFill>
                          <a:srgbClr val="000000"/>
                        </a:solidFill>
                        <a:effectLst/>
                        <a:latin typeface="Cambria Math" panose="02040503050406030204" pitchFamily="18" charset="0"/>
                        <a:ea typeface="Times New Roman" panose="02020603050405020304" pitchFamily="18" charset="0"/>
                      </a:rPr>
                      <m:t> // </m:t>
                    </m:r>
                    <m:r>
                      <m:rPr>
                        <m:sty m:val="p"/>
                      </m:rPr>
                      <a:rPr lang="en-US" sz="3600" i="0">
                        <a:solidFill>
                          <a:srgbClr val="000000"/>
                        </a:solidFill>
                        <a:effectLst/>
                        <a:latin typeface="Cambria Math" panose="02040503050406030204" pitchFamily="18" charset="0"/>
                        <a:ea typeface="Times New Roman" panose="02020603050405020304" pitchFamily="18" charset="0"/>
                      </a:rPr>
                      <m:t>NP</m:t>
                    </m:r>
                  </m:oMath>
                </a14:m>
                <a:r>
                  <a:rPr lang="en-US" sz="3600" smtClean="0">
                    <a:solidFill>
                      <a:srgbClr val="000000"/>
                    </a:solidFill>
                    <a:effectLst/>
                    <a:ea typeface="Times New Roman" panose="02020603050405020304" pitchFamily="18" charset="0"/>
                  </a:rPr>
                  <a:t> </a:t>
                </a:r>
                <a:r>
                  <a:rPr lang="en-US" sz="3600">
                    <a:solidFill>
                      <a:srgbClr val="000000"/>
                    </a:solidFill>
                    <a:effectLst/>
                    <a:ea typeface="Times New Roman" panose="02020603050405020304" pitchFamily="18" charset="0"/>
                  </a:rPr>
                  <a:t>nên là hình </a:t>
                </a:r>
                <a:r>
                  <a:rPr lang="en-US" sz="3600" smtClean="0">
                    <a:solidFill>
                      <a:srgbClr val="000000"/>
                    </a:solidFill>
                    <a:effectLst/>
                    <a:ea typeface="Times New Roman" panose="02020603050405020304" pitchFamily="18" charset="0"/>
                  </a:rPr>
                  <a:t>thang</a:t>
                </a:r>
                <a:endParaRPr lang="en-US" sz="3600">
                  <a:solidFill>
                    <a:srgbClr val="000000"/>
                  </a:solidFill>
                  <a:effectLst/>
                  <a:ea typeface="Times New Roman" panose="02020603050405020304" pitchFamily="18" charset="0"/>
                </a:endParaRPr>
              </a:p>
              <a:p>
                <a:pPr marL="30480" marR="30480" algn="just">
                  <a:lnSpc>
                    <a:spcPct val="150000"/>
                  </a:lnSpc>
                  <a:spcBef>
                    <a:spcPts val="100"/>
                  </a:spcBef>
                  <a:spcAft>
                    <a:spcPts val="100"/>
                  </a:spcAft>
                </a:pPr>
                <a:r>
                  <a:rPr lang="en-US" sz="3600">
                    <a:solidFill>
                      <a:srgbClr val="000000"/>
                    </a:solidFill>
                    <a:effectLst/>
                    <a:ea typeface="Times New Roman" panose="02020603050405020304" pitchFamily="18" charset="0"/>
                  </a:rPr>
                  <a:t>Do </a:t>
                </a:r>
                <a14:m>
                  <m:oMath xmlns:m="http://schemas.openxmlformats.org/officeDocument/2006/math">
                    <m:r>
                      <m:rPr>
                        <m:sty m:val="p"/>
                      </m:rPr>
                      <a:rPr lang="en-US" sz="3600" i="0">
                        <a:solidFill>
                          <a:srgbClr val="000000"/>
                        </a:solidFill>
                        <a:effectLst/>
                        <a:latin typeface="Cambria Math" panose="02040503050406030204" pitchFamily="18" charset="0"/>
                        <a:ea typeface="Times New Roman" panose="02020603050405020304" pitchFamily="18" charset="0"/>
                      </a:rPr>
                      <m:t>MQ</m:t>
                    </m:r>
                    <m:r>
                      <a:rPr lang="en-US" sz="3600" i="0">
                        <a:solidFill>
                          <a:srgbClr val="000000"/>
                        </a:solidFill>
                        <a:effectLst/>
                        <a:latin typeface="Cambria Math" panose="02040503050406030204" pitchFamily="18" charset="0"/>
                        <a:ea typeface="Times New Roman" panose="02020603050405020304" pitchFamily="18" charset="0"/>
                      </a:rPr>
                      <m:t> // </m:t>
                    </m:r>
                    <m:r>
                      <m:rPr>
                        <m:sty m:val="p"/>
                      </m:rPr>
                      <a:rPr lang="en-US" sz="3600" i="0">
                        <a:solidFill>
                          <a:srgbClr val="000000"/>
                        </a:solidFill>
                        <a:effectLst/>
                        <a:latin typeface="Cambria Math" panose="02040503050406030204" pitchFamily="18" charset="0"/>
                        <a:ea typeface="Times New Roman" panose="02020603050405020304" pitchFamily="18" charset="0"/>
                      </a:rPr>
                      <m:t>NP</m:t>
                    </m:r>
                  </m:oMath>
                </a14:m>
                <a:r>
                  <a:rPr lang="en-US" sz="3600">
                    <a:solidFill>
                      <a:srgbClr val="000000"/>
                    </a:solidFill>
                    <a:effectLst/>
                    <a:ea typeface="Times New Roman" panose="02020603050405020304" pitchFamily="18" charset="0"/>
                  </a:rPr>
                  <a:t>nên </a:t>
                </a:r>
                <a14:m>
                  <m:oMath xmlns:m="http://schemas.openxmlformats.org/officeDocument/2006/math">
                    <m:acc>
                      <m:accPr>
                        <m:chr m:val="̂"/>
                        <m:ctrlPr>
                          <a:rPr lang="en-US" sz="3600" i="1">
                            <a:solidFill>
                              <a:srgbClr val="000000"/>
                            </a:solidFill>
                            <a:effectLst/>
                            <a:latin typeface="Cambria Math" panose="02040503050406030204" pitchFamily="18" charset="0"/>
                            <a:ea typeface="Times New Roman" panose="02020603050405020304" pitchFamily="18" charset="0"/>
                          </a:rPr>
                        </m:ctrlPr>
                      </m:accPr>
                      <m:e>
                        <m:r>
                          <m:rPr>
                            <m:sty m:val="p"/>
                          </m:rPr>
                          <a:rPr lang="en-US" sz="3600" i="0">
                            <a:solidFill>
                              <a:srgbClr val="000000"/>
                            </a:solidFill>
                            <a:effectLst/>
                            <a:latin typeface="Cambria Math" panose="02040503050406030204" pitchFamily="18" charset="0"/>
                            <a:ea typeface="Times New Roman" panose="02020603050405020304" pitchFamily="18" charset="0"/>
                          </a:rPr>
                          <m:t>N</m:t>
                        </m:r>
                      </m:e>
                    </m:acc>
                    <m:r>
                      <a:rPr lang="en-US" sz="3600" i="0">
                        <a:solidFill>
                          <a:srgbClr val="000000"/>
                        </a:solidFill>
                        <a:effectLst/>
                        <a:latin typeface="Cambria Math" panose="02040503050406030204" pitchFamily="18" charset="0"/>
                        <a:ea typeface="Times New Roman" panose="02020603050405020304" pitchFamily="18" charset="0"/>
                      </a:rPr>
                      <m:t>=</m:t>
                    </m:r>
                    <m:acc>
                      <m:accPr>
                        <m:chr m:val="̂"/>
                        <m:ctrlPr>
                          <a:rPr lang="en-US" sz="3600" i="1">
                            <a:solidFill>
                              <a:srgbClr val="000000"/>
                            </a:solidFill>
                            <a:effectLst/>
                            <a:latin typeface="Cambria Math" panose="02040503050406030204" pitchFamily="18" charset="0"/>
                            <a:ea typeface="Times New Roman" panose="02020603050405020304" pitchFamily="18" charset="0"/>
                          </a:rPr>
                        </m:ctrlPr>
                      </m:accPr>
                      <m:e>
                        <m:r>
                          <m:rPr>
                            <m:sty m:val="p"/>
                          </m:rPr>
                          <a:rPr lang="en-US" sz="3600" i="0">
                            <a:solidFill>
                              <a:srgbClr val="000000"/>
                            </a:solidFill>
                            <a:effectLst/>
                            <a:latin typeface="Cambria Math" panose="02040503050406030204" pitchFamily="18" charset="0"/>
                            <a:ea typeface="Times New Roman" panose="02020603050405020304" pitchFamily="18" charset="0"/>
                          </a:rPr>
                          <m:t>P</m:t>
                        </m:r>
                      </m:e>
                    </m:acc>
                    <m:r>
                      <a:rPr lang="en-US" sz="3600" i="0">
                        <a:solidFill>
                          <a:srgbClr val="000000"/>
                        </a:solidFill>
                        <a:effectLst/>
                        <a:latin typeface="Cambria Math" panose="02040503050406030204" pitchFamily="18" charset="0"/>
                        <a:ea typeface="Times New Roman" panose="02020603050405020304" pitchFamily="18" charset="0"/>
                      </a:rPr>
                      <m:t>=75°</m:t>
                    </m:r>
                  </m:oMath>
                </a14:m>
                <a:r>
                  <a:rPr lang="en-US" sz="3600">
                    <a:solidFill>
                      <a:srgbClr val="000000"/>
                    </a:solidFill>
                    <a:effectLst/>
                    <a:ea typeface="Times New Roman" panose="02020603050405020304" pitchFamily="18" charset="0"/>
                  </a:rPr>
                  <a:t> (góc N so le trong với góc ngoài tại đỉnh M của hình thang)</a:t>
                </a:r>
              </a:p>
              <a:p>
                <a:pPr marL="30480" marR="30480" algn="just">
                  <a:lnSpc>
                    <a:spcPct val="150000"/>
                  </a:lnSpc>
                  <a:spcBef>
                    <a:spcPts val="100"/>
                  </a:spcBef>
                  <a:spcAft>
                    <a:spcPts val="100"/>
                  </a:spcAft>
                </a:pPr>
                <a:r>
                  <a:rPr lang="en-US" sz="3600">
                    <a:solidFill>
                      <a:srgbClr val="000000"/>
                    </a:solidFill>
                    <a:effectLst/>
                    <a:ea typeface="Times New Roman" panose="02020603050405020304" pitchFamily="18" charset="0"/>
                  </a:rPr>
                  <a:t>Do đó </a:t>
                </a:r>
                <a14:m>
                  <m:oMath xmlns:m="http://schemas.openxmlformats.org/officeDocument/2006/math">
                    <m:acc>
                      <m:accPr>
                        <m:chr m:val="̂"/>
                        <m:ctrlPr>
                          <a:rPr lang="en-US" sz="3600" i="1">
                            <a:solidFill>
                              <a:srgbClr val="000000"/>
                            </a:solidFill>
                            <a:effectLst/>
                            <a:latin typeface="Cambria Math" panose="02040503050406030204" pitchFamily="18" charset="0"/>
                            <a:ea typeface="Times New Roman" panose="02020603050405020304" pitchFamily="18" charset="0"/>
                          </a:rPr>
                        </m:ctrlPr>
                      </m:accPr>
                      <m:e>
                        <m:r>
                          <m:rPr>
                            <m:sty m:val="p"/>
                          </m:rPr>
                          <a:rPr lang="en-US" sz="3600" i="0">
                            <a:solidFill>
                              <a:srgbClr val="000000"/>
                            </a:solidFill>
                            <a:effectLst/>
                            <a:latin typeface="Cambria Math" panose="02040503050406030204" pitchFamily="18" charset="0"/>
                            <a:ea typeface="Times New Roman" panose="02020603050405020304" pitchFamily="18" charset="0"/>
                          </a:rPr>
                          <m:t>N</m:t>
                        </m:r>
                      </m:e>
                    </m:acc>
                    <m:r>
                      <a:rPr lang="en-US" sz="3600" i="0">
                        <a:solidFill>
                          <a:srgbClr val="000000"/>
                        </a:solidFill>
                        <a:effectLst/>
                        <a:latin typeface="Cambria Math" panose="02040503050406030204" pitchFamily="18" charset="0"/>
                        <a:ea typeface="Times New Roman" panose="02020603050405020304" pitchFamily="18" charset="0"/>
                      </a:rPr>
                      <m:t>=</m:t>
                    </m:r>
                    <m:acc>
                      <m:accPr>
                        <m:chr m:val="̂"/>
                        <m:ctrlPr>
                          <a:rPr lang="en-US" sz="3600" i="1">
                            <a:solidFill>
                              <a:srgbClr val="000000"/>
                            </a:solidFill>
                            <a:effectLst/>
                            <a:latin typeface="Cambria Math" panose="02040503050406030204" pitchFamily="18" charset="0"/>
                            <a:ea typeface="Times New Roman" panose="02020603050405020304" pitchFamily="18" charset="0"/>
                          </a:rPr>
                        </m:ctrlPr>
                      </m:accPr>
                      <m:e>
                        <m:r>
                          <m:rPr>
                            <m:sty m:val="p"/>
                          </m:rPr>
                          <a:rPr lang="en-US" sz="3600" i="0">
                            <a:solidFill>
                              <a:srgbClr val="000000"/>
                            </a:solidFill>
                            <a:effectLst/>
                            <a:latin typeface="Cambria Math" panose="02040503050406030204" pitchFamily="18" charset="0"/>
                            <a:ea typeface="Times New Roman" panose="02020603050405020304" pitchFamily="18" charset="0"/>
                          </a:rPr>
                          <m:t>P</m:t>
                        </m:r>
                      </m:e>
                    </m:acc>
                    <m:r>
                      <a:rPr lang="en-US" sz="3600" i="0">
                        <a:solidFill>
                          <a:srgbClr val="000000"/>
                        </a:solidFill>
                        <a:effectLst/>
                        <a:latin typeface="Cambria Math" panose="02040503050406030204" pitchFamily="18" charset="0"/>
                        <a:ea typeface="Times New Roman" panose="02020603050405020304" pitchFamily="18" charset="0"/>
                      </a:rPr>
                      <m:t>=75°</m:t>
                    </m:r>
                  </m:oMath>
                </a14:m>
                <a:endParaRPr lang="en-US" sz="3600">
                  <a:solidFill>
                    <a:srgbClr val="000000"/>
                  </a:solidFill>
                  <a:effectLst/>
                  <a:ea typeface="Times New Roman" panose="02020603050405020304" pitchFamily="18" charset="0"/>
                </a:endParaRPr>
              </a:p>
              <a:p>
                <a:pPr marL="30480" marR="30480" algn="just">
                  <a:lnSpc>
                    <a:spcPct val="150000"/>
                  </a:lnSpc>
                  <a:spcBef>
                    <a:spcPts val="100"/>
                  </a:spcBef>
                  <a:spcAft>
                    <a:spcPts val="100"/>
                  </a:spcAft>
                </a:pPr>
                <a:r>
                  <a:rPr lang="en-US" sz="3600">
                    <a:solidFill>
                      <a:srgbClr val="000000"/>
                    </a:solidFill>
                    <a:effectLst/>
                    <a:ea typeface="Times New Roman" panose="02020603050405020304" pitchFamily="18" charset="0"/>
                  </a:rPr>
                  <a:t>Hình thang MNPQ có hai góc kề một đáy bằng nhau </a:t>
                </a:r>
                <a14:m>
                  <m:oMath xmlns:m="http://schemas.openxmlformats.org/officeDocument/2006/math">
                    <m:d>
                      <m:dPr>
                        <m:ctrlPr>
                          <a:rPr lang="en-US" sz="3600" i="1">
                            <a:solidFill>
                              <a:srgbClr val="000000"/>
                            </a:solidFill>
                            <a:effectLst/>
                            <a:latin typeface="Cambria Math" panose="02040503050406030204" pitchFamily="18" charset="0"/>
                            <a:ea typeface="Times New Roman" panose="02020603050405020304" pitchFamily="18" charset="0"/>
                          </a:rPr>
                        </m:ctrlPr>
                      </m:dPr>
                      <m:e>
                        <m:acc>
                          <m:accPr>
                            <m:chr m:val="̂"/>
                            <m:ctrlPr>
                              <a:rPr lang="en-US" sz="3600" i="1">
                                <a:solidFill>
                                  <a:srgbClr val="000000"/>
                                </a:solidFill>
                                <a:effectLst/>
                                <a:latin typeface="Cambria Math" panose="02040503050406030204" pitchFamily="18" charset="0"/>
                                <a:ea typeface="Times New Roman" panose="02020603050405020304" pitchFamily="18" charset="0"/>
                              </a:rPr>
                            </m:ctrlPr>
                          </m:accPr>
                          <m:e>
                            <m:r>
                              <m:rPr>
                                <m:sty m:val="p"/>
                              </m:rPr>
                              <a:rPr lang="en-US" sz="3600" i="0">
                                <a:solidFill>
                                  <a:srgbClr val="000000"/>
                                </a:solidFill>
                                <a:effectLst/>
                                <a:latin typeface="Cambria Math" panose="02040503050406030204" pitchFamily="18" charset="0"/>
                                <a:ea typeface="Times New Roman" panose="02020603050405020304" pitchFamily="18" charset="0"/>
                              </a:rPr>
                              <m:t>N</m:t>
                            </m:r>
                          </m:e>
                        </m:acc>
                        <m:r>
                          <a:rPr lang="en-US" sz="3600" i="0">
                            <a:solidFill>
                              <a:srgbClr val="000000"/>
                            </a:solidFill>
                            <a:effectLst/>
                            <a:latin typeface="Cambria Math" panose="02040503050406030204" pitchFamily="18" charset="0"/>
                            <a:ea typeface="Times New Roman" panose="02020603050405020304" pitchFamily="18" charset="0"/>
                          </a:rPr>
                          <m:t>=</m:t>
                        </m:r>
                        <m:acc>
                          <m:accPr>
                            <m:chr m:val="̂"/>
                            <m:ctrlPr>
                              <a:rPr lang="en-US" sz="3600" i="1">
                                <a:solidFill>
                                  <a:srgbClr val="000000"/>
                                </a:solidFill>
                                <a:effectLst/>
                                <a:latin typeface="Cambria Math" panose="02040503050406030204" pitchFamily="18" charset="0"/>
                                <a:ea typeface="Times New Roman" panose="02020603050405020304" pitchFamily="18" charset="0"/>
                              </a:rPr>
                            </m:ctrlPr>
                          </m:accPr>
                          <m:e>
                            <m:r>
                              <m:rPr>
                                <m:sty m:val="p"/>
                              </m:rPr>
                              <a:rPr lang="en-US" sz="3600" i="0">
                                <a:solidFill>
                                  <a:srgbClr val="000000"/>
                                </a:solidFill>
                                <a:effectLst/>
                                <a:latin typeface="Cambria Math" panose="02040503050406030204" pitchFamily="18" charset="0"/>
                                <a:ea typeface="Times New Roman" panose="02020603050405020304" pitchFamily="18" charset="0"/>
                              </a:rPr>
                              <m:t>P</m:t>
                            </m:r>
                          </m:e>
                        </m:acc>
                      </m:e>
                    </m:d>
                  </m:oMath>
                </a14:m>
                <a:r>
                  <a:rPr lang="en-US" sz="3600" smtClean="0">
                    <a:solidFill>
                      <a:srgbClr val="000000"/>
                    </a:solidFill>
                    <a:effectLst/>
                    <a:ea typeface="Times New Roman" panose="02020603050405020304" pitchFamily="18" charset="0"/>
                  </a:rPr>
                  <a:t> nên </a:t>
                </a:r>
                <a:r>
                  <a:rPr lang="en-US" sz="3600">
                    <a:solidFill>
                      <a:srgbClr val="000000"/>
                    </a:solidFill>
                    <a:effectLst/>
                    <a:ea typeface="Times New Roman" panose="02020603050405020304" pitchFamily="18" charset="0"/>
                  </a:rPr>
                  <a:t>là hình thang cân.</a:t>
                </a:r>
              </a:p>
            </p:txBody>
          </p:sp>
        </mc:Choice>
        <mc:Fallback>
          <p:sp>
            <p:nvSpPr>
              <p:cNvPr id="7" name="Rectangle 6"/>
              <p:cNvSpPr>
                <a:spLocks noRot="1" noChangeAspect="1" noMove="1" noResize="1" noEditPoints="1" noAdjustHandles="1" noChangeArrowheads="1" noChangeShapeType="1" noTextEdit="1"/>
              </p:cNvSpPr>
              <p:nvPr/>
            </p:nvSpPr>
            <p:spPr>
              <a:xfrm>
                <a:off x="6674003" y="1089461"/>
                <a:ext cx="10330835" cy="8911799"/>
              </a:xfrm>
              <a:prstGeom prst="rect">
                <a:avLst/>
              </a:prstGeom>
              <a:blipFill>
                <a:blip r:embed="rId14"/>
                <a:stretch>
                  <a:fillRect l="-1534" r="-1475"/>
                </a:stretch>
              </a:blipFill>
            </p:spPr>
            <p:txBody>
              <a:bodyPr/>
              <a:lstStyle/>
              <a:p>
                <a:r>
                  <a:rPr lang="en-US">
                    <a:noFill/>
                  </a:rPr>
                  <a:t> </a:t>
                </a:r>
              </a:p>
            </p:txBody>
          </p:sp>
        </mc:Fallback>
      </mc:AlternateContent>
      <p:sp>
        <p:nvSpPr>
          <p:cNvPr id="13" name="Oval Callout 12"/>
          <p:cNvSpPr/>
          <p:nvPr/>
        </p:nvSpPr>
        <p:spPr>
          <a:xfrm>
            <a:off x="1295400" y="714222"/>
            <a:ext cx="1682218" cy="1065501"/>
          </a:xfrm>
          <a:prstGeom prst="wedgeEllipseCallout">
            <a:avLst/>
          </a:prstGeom>
          <a:solidFill>
            <a:schemeClr val="accent1">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srgbClr val="FFFFFF"/>
              </a:solidFill>
              <a:effectLst/>
              <a:uLnTx/>
              <a:uFillTx/>
              <a:latin typeface="Arial"/>
              <a:ea typeface="+mn-ea"/>
              <a:cs typeface="+mn-cs"/>
            </a:endParaRPr>
          </a:p>
        </p:txBody>
      </p:sp>
      <p:pic>
        <p:nvPicPr>
          <p:cNvPr id="4" name="Picture 3"/>
          <p:cNvPicPr>
            <a:picLocks noChangeAspect="1"/>
          </p:cNvPicPr>
          <p:nvPr/>
        </p:nvPicPr>
        <p:blipFill>
          <a:blip r:embed="rId15"/>
          <a:stretch>
            <a:fillRect/>
          </a:stretch>
        </p:blipFill>
        <p:spPr>
          <a:xfrm>
            <a:off x="685800" y="2019300"/>
            <a:ext cx="5351154" cy="3927976"/>
          </a:xfrm>
          <a:prstGeom prst="rect">
            <a:avLst/>
          </a:prstGeom>
        </p:spPr>
      </p:pic>
    </p:spTree>
    <p:extLst>
      <p:ext uri="{BB962C8B-B14F-4D97-AF65-F5344CB8AC3E}">
        <p14:creationId xmlns:p14="http://schemas.microsoft.com/office/powerpoint/2010/main" val="33111711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fade">
                                      <p:cBhvr>
                                        <p:cTn id="15" dur="500"/>
                                        <p:tgtEl>
                                          <p:spTgt spid="7">
                                            <p:txEl>
                                              <p:pRg st="1" end="1"/>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wipe(left)">
                                      <p:cBhvr>
                                        <p:cTn id="18" dur="500"/>
                                        <p:tgtEl>
                                          <p:spTgt spid="7">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animEffect transition="in" filter="fade">
                                      <p:cBhvr>
                                        <p:cTn id="23" dur="500"/>
                                        <p:tgtEl>
                                          <p:spTgt spid="7">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7">
                                            <p:txEl>
                                              <p:pRg st="4" end="4"/>
                                            </p:txEl>
                                          </p:spTgt>
                                        </p:tgtEl>
                                        <p:attrNameLst>
                                          <p:attrName>style.visibility</p:attrName>
                                        </p:attrNameLst>
                                      </p:cBhvr>
                                      <p:to>
                                        <p:strVal val="visible"/>
                                      </p:to>
                                    </p:set>
                                    <p:animEffect transition="in" filter="wipe(down)">
                                      <p:cBhvr>
                                        <p:cTn id="28" dur="500"/>
                                        <p:tgtEl>
                                          <p:spTgt spid="7">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7">
                                            <p:txEl>
                                              <p:pRg st="5" end="5"/>
                                            </p:txEl>
                                          </p:spTgt>
                                        </p:tgtEl>
                                        <p:attrNameLst>
                                          <p:attrName>style.visibility</p:attrName>
                                        </p:attrNameLst>
                                      </p:cBhvr>
                                      <p:to>
                                        <p:strVal val="visible"/>
                                      </p:to>
                                    </p:set>
                                    <p:animEffect transition="in" filter="randombar(horizontal)">
                                      <p:cBhvr>
                                        <p:cTn id="33" dur="500"/>
                                        <p:tgtEl>
                                          <p:spTgt spid="7">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7">
                                            <p:txEl>
                                              <p:pRg st="6" end="6"/>
                                            </p:txEl>
                                          </p:spTgt>
                                        </p:tgtEl>
                                        <p:attrNameLst>
                                          <p:attrName>style.visibility</p:attrName>
                                        </p:attrNameLst>
                                      </p:cBhvr>
                                      <p:to>
                                        <p:strVal val="visible"/>
                                      </p:to>
                                    </p:set>
                                    <p:animEffect transition="in" filter="barn(inVertical)">
                                      <p:cBhvr>
                                        <p:cTn id="38" dur="500"/>
                                        <p:tgtEl>
                                          <p:spTgt spid="7">
                                            <p:txEl>
                                              <p:pRg st="6" end="6"/>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7">
                                            <p:txEl>
                                              <p:pRg st="7" end="7"/>
                                            </p:txEl>
                                          </p:spTgt>
                                        </p:tgtEl>
                                        <p:attrNameLst>
                                          <p:attrName>style.visibility</p:attrName>
                                        </p:attrNameLst>
                                      </p:cBhvr>
                                      <p:to>
                                        <p:strVal val="visible"/>
                                      </p:to>
                                    </p:set>
                                    <p:animEffect transition="in" filter="fade">
                                      <p:cBhvr>
                                        <p:cTn id="43" dur="500"/>
                                        <p:tgtEl>
                                          <p:spTgt spid="7">
                                            <p:txEl>
                                              <p:pRg st="7" end="7"/>
                                            </p:txEl>
                                          </p:spTgt>
                                        </p:tgtEl>
                                      </p:cBhvr>
                                    </p:animEffect>
                                    <p:anim calcmode="lin" valueType="num">
                                      <p:cBhvr>
                                        <p:cTn id="44"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p:cTn id="45" dur="500" fill="hold"/>
                                        <p:tgtEl>
                                          <p:spTgt spid="7">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123"/>
        <p:cNvGrpSpPr/>
        <p:nvPr/>
      </p:nvGrpSpPr>
      <p:grpSpPr>
        <a:xfrm>
          <a:off x="0" y="0"/>
          <a:ext cx="0" cy="0"/>
          <a:chOff x="0" y="0"/>
          <a:chExt cx="0" cy="0"/>
        </a:xfrm>
      </p:grpSpPr>
      <p:sp>
        <p:nvSpPr>
          <p:cNvPr id="2140" name="Google Shape;2140;p35"/>
          <p:cNvSpPr/>
          <p:nvPr/>
        </p:nvSpPr>
        <p:spPr>
          <a:xfrm flipH="1">
            <a:off x="17166942" y="714222"/>
            <a:ext cx="859800" cy="836400"/>
          </a:xfrm>
          <a:prstGeom prst="star4">
            <a:avLst>
              <a:gd name="adj" fmla="val 12500"/>
            </a:avLst>
          </a:prstGeom>
          <a:solidFill>
            <a:schemeClr val="lt1"/>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 name="Rectangle 2"/>
          <p:cNvSpPr/>
          <p:nvPr/>
        </p:nvSpPr>
        <p:spPr>
          <a:xfrm>
            <a:off x="230522" y="230523"/>
            <a:ext cx="17796220" cy="9804826"/>
          </a:xfrm>
          <a:prstGeom prst="rect">
            <a:avLst/>
          </a:prstGeom>
          <a:solidFill>
            <a:schemeClr val="accent5"/>
          </a:solidFill>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434343"/>
              </a:solidFill>
              <a:effectLst/>
              <a:uLnTx/>
              <a:uFillTx/>
              <a:latin typeface="Arial"/>
              <a:ea typeface="+mn-ea"/>
              <a:cs typeface="+mn-cs"/>
              <a:sym typeface="Arial"/>
            </a:endParaRPr>
          </a:p>
        </p:txBody>
      </p:sp>
      <p:sp>
        <p:nvSpPr>
          <p:cNvPr id="17" name="Google Shape;2186;p36"/>
          <p:cNvSpPr/>
          <p:nvPr/>
        </p:nvSpPr>
        <p:spPr>
          <a:xfrm>
            <a:off x="17068800" y="793428"/>
            <a:ext cx="736773" cy="835978"/>
          </a:xfrm>
          <a:prstGeom prst="star4">
            <a:avLst>
              <a:gd name="adj" fmla="val 12500"/>
            </a:avLst>
          </a:prstGeom>
          <a:solidFill>
            <a:schemeClr val="accent1"/>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19" name="Picture 9"/>
          <p:cNvPicPr>
            <a:picLocks noChangeAspect="1"/>
          </p:cNvPicPr>
          <p:nvPr/>
        </p:nvPicPr>
        <p:blipFill>
          <a:blip r:embed="rId3">
            <a:alphaModFix amt="50000"/>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875647" flipH="1">
            <a:off x="-73942" y="7680449"/>
            <a:ext cx="2281482" cy="2261519"/>
          </a:xfrm>
          <a:prstGeom prst="rect">
            <a:avLst/>
          </a:prstGeom>
        </p:spPr>
      </p:pic>
      <mc:AlternateContent xmlns:mc="http://schemas.openxmlformats.org/markup-compatibility/2006">
        <mc:Choice xmlns:a14="http://schemas.microsoft.com/office/drawing/2010/main" Requires="a14">
          <p:sp>
            <p:nvSpPr>
              <p:cNvPr id="7" name="Rectangle 6"/>
              <p:cNvSpPr/>
              <p:nvPr/>
            </p:nvSpPr>
            <p:spPr>
              <a:xfrm>
                <a:off x="6748949" y="1866900"/>
                <a:ext cx="10167452" cy="6423169"/>
              </a:xfrm>
              <a:prstGeom prst="rect">
                <a:avLst/>
              </a:prstGeom>
            </p:spPr>
            <p:txBody>
              <a:bodyPr wrap="square">
                <a:spAutoFit/>
              </a:bodyPr>
              <a:lstStyle/>
              <a:p>
                <a:pPr marL="30480" marR="30480" algn="just">
                  <a:lnSpc>
                    <a:spcPct val="150000"/>
                  </a:lnSpc>
                  <a:spcBef>
                    <a:spcPts val="100"/>
                  </a:spcBef>
                  <a:spcAft>
                    <a:spcPts val="100"/>
                  </a:spcAft>
                </a:pPr>
                <a:r>
                  <a:rPr lang="nl-NL" sz="3800" smtClean="0">
                    <a:solidFill>
                      <a:srgbClr val="000000"/>
                    </a:solidFill>
                    <a:ea typeface="Times New Roman" panose="02020603050405020304" pitchFamily="18" charset="0"/>
                    <a:cs typeface="Times New Roman" panose="02020603050405020304" pitchFamily="18" charset="0"/>
                  </a:rPr>
                  <a:t>c) Ta </a:t>
                </a:r>
                <a:r>
                  <a:rPr lang="nl-NL" sz="3800">
                    <a:solidFill>
                      <a:srgbClr val="000000"/>
                    </a:solidFill>
                    <a:ea typeface="Times New Roman" panose="02020603050405020304" pitchFamily="18" charset="0"/>
                    <a:cs typeface="Times New Roman" panose="02020603050405020304" pitchFamily="18" charset="0"/>
                  </a:rPr>
                  <a:t>có: </a:t>
                </a:r>
                <a14:m>
                  <m:oMath xmlns:m="http://schemas.openxmlformats.org/officeDocument/2006/math">
                    <m:acc>
                      <m:accPr>
                        <m:chr m:val="̂"/>
                        <m:ctrlPr>
                          <a:rPr lang="en-US" sz="3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ADC</m:t>
                        </m:r>
                      </m:e>
                    </m:acc>
                    <m:r>
                      <a:rPr lang="nl-NL" sz="38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sSub>
                      <m:sSubPr>
                        <m:ctrlPr>
                          <a:rPr lang="en-US" sz="3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sSubPr>
                      <m:e>
                        <m:acc>
                          <m:accPr>
                            <m:chr m:val="̂"/>
                            <m:ctrlPr>
                              <a:rPr lang="en-US" sz="3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D</m:t>
                            </m:r>
                          </m:e>
                        </m:acc>
                      </m:e>
                      <m:sub>
                        <m:r>
                          <a:rPr lang="nl-NL" sz="38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m:t>
                        </m:r>
                      </m:sub>
                    </m:sSub>
                    <m:r>
                      <a:rPr lang="nl-NL" sz="38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=18</m:t>
                    </m:r>
                    <m:sSup>
                      <m:sSupPr>
                        <m:ctrlPr>
                          <a:rPr lang="en-US" sz="3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nl-NL" sz="38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8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o</m:t>
                        </m:r>
                      </m:sup>
                    </m:sSup>
                  </m:oMath>
                </a14:m>
                <a:r>
                  <a:rPr lang="nl-NL" sz="3800">
                    <a:solidFill>
                      <a:srgbClr val="000000"/>
                    </a:solidFill>
                    <a:effectLst/>
                    <a:ea typeface="Times New Roman" panose="02020603050405020304" pitchFamily="18" charset="0"/>
                    <a:cs typeface="Times New Roman" panose="02020603050405020304" pitchFamily="18" charset="0"/>
                  </a:rPr>
                  <a:t> (hai góc kề bù)</a:t>
                </a:r>
                <a:endParaRPr lang="en-US" sz="3800">
                  <a:solidFill>
                    <a:srgbClr val="000000"/>
                  </a:solidFill>
                  <a:effectLst/>
                  <a:ea typeface="Arial" panose="020B0604020202020204" pitchFamily="34" charset="0"/>
                  <a:cs typeface="Times New Roman" panose="02020603050405020304" pitchFamily="18" charset="0"/>
                </a:endParaRPr>
              </a:p>
              <a:p>
                <a:pPr marL="30480" marR="30480" algn="just">
                  <a:lnSpc>
                    <a:spcPct val="150000"/>
                  </a:lnSpc>
                  <a:spcBef>
                    <a:spcPts val="100"/>
                  </a:spcBef>
                  <a:spcAft>
                    <a:spcPts val="100"/>
                  </a:spcAft>
                </a:pPr>
                <a:r>
                  <a:rPr lang="en-US" sz="3800">
                    <a:solidFill>
                      <a:srgbClr val="000000"/>
                    </a:solidFill>
                    <a:effectLst/>
                    <a:ea typeface="Times New Roman" panose="02020603050405020304" pitchFamily="18" charset="0"/>
                    <a:cs typeface="Times New Roman" panose="02020603050405020304" pitchFamily="18" charset="0"/>
                  </a:rPr>
                  <a:t>Suy ra </a:t>
                </a:r>
                <a14:m>
                  <m:oMath xmlns:m="http://schemas.openxmlformats.org/officeDocument/2006/math">
                    <m:acc>
                      <m:accPr>
                        <m:chr m:val="̂"/>
                        <m:ctrlPr>
                          <a:rPr lang="en-US" sz="3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ADC</m:t>
                        </m:r>
                      </m:e>
                    </m:acc>
                    <m:r>
                      <a:rPr lang="en-US" sz="38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=18</m:t>
                    </m:r>
                    <m:sSup>
                      <m:sSupPr>
                        <m:ctrlPr>
                          <a:rPr lang="en-US" sz="3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38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8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o</m:t>
                        </m:r>
                      </m:sup>
                    </m:sSup>
                    <m:r>
                      <a:rPr lang="en-US" sz="38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accPr>
                      <m:e>
                        <m:sSub>
                          <m:sSubPr>
                            <m:ctrlPr>
                              <a:rPr lang="en-US" sz="3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en-US" sz="38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D</m:t>
                            </m:r>
                          </m:e>
                          <m:sub>
                            <m:r>
                              <a:rPr lang="en-US" sz="38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m:t>
                            </m:r>
                          </m:sub>
                        </m:sSub>
                      </m:e>
                    </m:acc>
                    <m:r>
                      <a:rPr lang="en-US" sz="38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=18</m:t>
                    </m:r>
                    <m:sSup>
                      <m:sSupPr>
                        <m:ctrlPr>
                          <a:rPr lang="en-US" sz="3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38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8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o</m:t>
                        </m:r>
                      </m:sup>
                    </m:sSup>
                    <m:r>
                      <a:rPr lang="en-US" sz="38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−12</m:t>
                    </m:r>
                    <m:sSup>
                      <m:sSupPr>
                        <m:ctrlPr>
                          <a:rPr lang="en-US" sz="3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38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8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o</m:t>
                        </m:r>
                      </m:sup>
                    </m:sSup>
                    <m:r>
                      <a:rPr lang="en-US" sz="38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=6</m:t>
                    </m:r>
                    <m:sSup>
                      <m:sSupPr>
                        <m:ctrlPr>
                          <a:rPr lang="en-US" sz="3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38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8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o</m:t>
                        </m:r>
                      </m:sup>
                    </m:sSup>
                  </m:oMath>
                </a14:m>
                <a:endParaRPr lang="en-US" sz="3800">
                  <a:solidFill>
                    <a:srgbClr val="000000"/>
                  </a:solidFill>
                  <a:effectLst/>
                  <a:ea typeface="Arial" panose="020B0604020202020204" pitchFamily="34" charset="0"/>
                  <a:cs typeface="Times New Roman" panose="02020603050405020304" pitchFamily="18" charset="0"/>
                </a:endParaRPr>
              </a:p>
              <a:p>
                <a:pPr marL="30480" marR="30480" algn="just">
                  <a:lnSpc>
                    <a:spcPct val="150000"/>
                  </a:lnSpc>
                  <a:spcBef>
                    <a:spcPts val="100"/>
                  </a:spcBef>
                  <a:spcAft>
                    <a:spcPts val="100"/>
                  </a:spcAft>
                </a:pPr>
                <a:r>
                  <a:rPr lang="en-US" sz="3800">
                    <a:solidFill>
                      <a:srgbClr val="000000"/>
                    </a:solidFill>
                    <a:effectLst/>
                    <a:ea typeface="Times New Roman" panose="02020603050405020304" pitchFamily="18" charset="0"/>
                    <a:cs typeface="Times New Roman" panose="02020603050405020304" pitchFamily="18" charset="0"/>
                  </a:rPr>
                  <a:t>Do đó </a:t>
                </a:r>
                <a14:m>
                  <m:oMath xmlns:m="http://schemas.openxmlformats.org/officeDocument/2006/math">
                    <m:acc>
                      <m:accPr>
                        <m:chr m:val="̂"/>
                        <m:ctrlPr>
                          <a:rPr lang="en-US" sz="3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ADC</m:t>
                        </m:r>
                      </m:e>
                    </m:acc>
                    <m:r>
                      <a:rPr lang="en-US" sz="38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accPr>
                      <m:e>
                        <m:sSub>
                          <m:sSubPr>
                            <m:ctrlPr>
                              <a:rPr lang="en-US" sz="3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en-US" sz="38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A</m:t>
                            </m:r>
                          </m:e>
                          <m:sub>
                            <m:r>
                              <a:rPr lang="en-US" sz="38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m:t>
                            </m:r>
                          </m:sub>
                        </m:sSub>
                      </m:e>
                    </m:acc>
                    <m:r>
                      <a:rPr lang="en-US" sz="38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=(6</m:t>
                    </m:r>
                    <m:sSup>
                      <m:sSupPr>
                        <m:ctrlPr>
                          <a:rPr lang="en-US" sz="3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38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8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o</m:t>
                        </m:r>
                      </m:sup>
                    </m:sSup>
                    <m:r>
                      <a:rPr lang="en-US" sz="38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3800">
                    <a:solidFill>
                      <a:srgbClr val="000000"/>
                    </a:solidFill>
                    <a:effectLst/>
                    <a:ea typeface="Arial" panose="020B0604020202020204" pitchFamily="34" charset="0"/>
                    <a:cs typeface="Times New Roman" panose="02020603050405020304" pitchFamily="18" charset="0"/>
                  </a:rPr>
                  <a:t>,</a:t>
                </a:r>
                <a:r>
                  <a:rPr lang="en-US" sz="3800" smtClean="0">
                    <a:solidFill>
                      <a:srgbClr val="000000"/>
                    </a:solidFill>
                    <a:effectLst/>
                    <a:ea typeface="Arial" panose="020B0604020202020204" pitchFamily="34" charset="0"/>
                    <a:cs typeface="Times New Roman" panose="02020603050405020304" pitchFamily="18" charset="0"/>
                  </a:rPr>
                  <a:t> </a:t>
                </a:r>
                <a:r>
                  <a:rPr lang="en-US" sz="3800" smtClean="0">
                    <a:solidFill>
                      <a:srgbClr val="000000"/>
                    </a:solidFill>
                    <a:effectLst/>
                    <a:ea typeface="Times New Roman" panose="02020603050405020304" pitchFamily="18" charset="0"/>
                    <a:cs typeface="Times New Roman" panose="02020603050405020304" pitchFamily="18" charset="0"/>
                  </a:rPr>
                  <a:t>mà </a:t>
                </a:r>
                <a:r>
                  <a:rPr lang="en-US" sz="3800">
                    <a:solidFill>
                      <a:srgbClr val="000000"/>
                    </a:solidFill>
                    <a:effectLst/>
                    <a:ea typeface="Times New Roman" panose="02020603050405020304" pitchFamily="18" charset="0"/>
                    <a:cs typeface="Times New Roman" panose="02020603050405020304" pitchFamily="18" charset="0"/>
                  </a:rPr>
                  <a:t>hai góc này ở </a:t>
                </a:r>
                <a:r>
                  <a:rPr lang="en-US" sz="3800" smtClean="0">
                    <a:solidFill>
                      <a:srgbClr val="000000"/>
                    </a:solidFill>
                    <a:effectLst/>
                    <a:ea typeface="Times New Roman" panose="02020603050405020304" pitchFamily="18" charset="0"/>
                    <a:cs typeface="Times New Roman" panose="02020603050405020304" pitchFamily="18" charset="0"/>
                  </a:rPr>
                  <a:t>   vị </a:t>
                </a:r>
                <a:r>
                  <a:rPr lang="en-US" sz="3800">
                    <a:solidFill>
                      <a:srgbClr val="000000"/>
                    </a:solidFill>
                    <a:effectLst/>
                    <a:ea typeface="Times New Roman" panose="02020603050405020304" pitchFamily="18" charset="0"/>
                    <a:cs typeface="Times New Roman" panose="02020603050405020304" pitchFamily="18" charset="0"/>
                  </a:rPr>
                  <a:t>trí so le trong </a:t>
                </a:r>
                <a:endParaRPr lang="en-US" sz="3800" smtClean="0">
                  <a:solidFill>
                    <a:srgbClr val="000000"/>
                  </a:solidFill>
                  <a:effectLst/>
                  <a:ea typeface="Times New Roman" panose="02020603050405020304" pitchFamily="18" charset="0"/>
                  <a:cs typeface="Times New Roman" panose="02020603050405020304" pitchFamily="18" charset="0"/>
                </a:endParaRPr>
              </a:p>
              <a:p>
                <a:pPr marL="30480" marR="30480" algn="just">
                  <a:lnSpc>
                    <a:spcPct val="150000"/>
                  </a:lnSpc>
                  <a:spcBef>
                    <a:spcPts val="100"/>
                  </a:spcBef>
                  <a:spcAft>
                    <a:spcPts val="100"/>
                  </a:spcAft>
                </a:pPr>
                <a:r>
                  <a:rPr lang="en-US" sz="3800" smtClean="0">
                    <a:solidFill>
                      <a:srgbClr val="000000"/>
                    </a:solidFill>
                    <a:effectLst/>
                    <a:ea typeface="Times New Roman" panose="02020603050405020304" pitchFamily="18" charset="0"/>
                    <a:cs typeface="Times New Roman" panose="02020603050405020304" pitchFamily="18" charset="0"/>
                  </a:rPr>
                  <a:t>nên DC </a:t>
                </a:r>
                <a:r>
                  <a:rPr lang="en-US" sz="3800">
                    <a:solidFill>
                      <a:srgbClr val="000000"/>
                    </a:solidFill>
                    <a:effectLst/>
                    <a:ea typeface="Times New Roman" panose="02020603050405020304" pitchFamily="18" charset="0"/>
                    <a:cs typeface="Times New Roman" panose="02020603050405020304" pitchFamily="18" charset="0"/>
                  </a:rPr>
                  <a:t>// </a:t>
                </a:r>
                <a:r>
                  <a:rPr lang="en-US" sz="3800" smtClean="0">
                    <a:solidFill>
                      <a:srgbClr val="000000"/>
                    </a:solidFill>
                    <a:effectLst/>
                    <a:ea typeface="Times New Roman" panose="02020603050405020304" pitchFamily="18" charset="0"/>
                    <a:cs typeface="Times New Roman" panose="02020603050405020304" pitchFamily="18" charset="0"/>
                  </a:rPr>
                  <a:t>AB</a:t>
                </a:r>
                <a:endParaRPr lang="en-US" sz="3800">
                  <a:solidFill>
                    <a:srgbClr val="000000"/>
                  </a:solidFill>
                  <a:effectLst/>
                  <a:ea typeface="Arial" panose="020B0604020202020204" pitchFamily="34" charset="0"/>
                  <a:cs typeface="Times New Roman" panose="02020603050405020304" pitchFamily="18" charset="0"/>
                </a:endParaRPr>
              </a:p>
              <a:p>
                <a:pPr marL="30480" marR="30480" algn="just">
                  <a:lnSpc>
                    <a:spcPct val="150000"/>
                  </a:lnSpc>
                  <a:spcBef>
                    <a:spcPts val="100"/>
                  </a:spcBef>
                  <a:spcAft>
                    <a:spcPts val="100"/>
                  </a:spcAft>
                </a:pPr>
                <a:r>
                  <a:rPr lang="en-US" sz="3800">
                    <a:solidFill>
                      <a:srgbClr val="000000"/>
                    </a:solidFill>
                    <a:effectLst/>
                    <a:ea typeface="Times New Roman" panose="02020603050405020304" pitchFamily="18" charset="0"/>
                    <a:cs typeface="Times New Roman" panose="02020603050405020304" pitchFamily="18" charset="0"/>
                  </a:rPr>
                  <a:t>Tứ giác ABCD có DC // AB và AC = BD </a:t>
                </a:r>
                <a:endParaRPr lang="en-US" sz="3800" smtClean="0">
                  <a:solidFill>
                    <a:srgbClr val="000000"/>
                  </a:solidFill>
                  <a:effectLst/>
                  <a:ea typeface="Times New Roman" panose="02020603050405020304" pitchFamily="18" charset="0"/>
                  <a:cs typeface="Times New Roman" panose="02020603050405020304" pitchFamily="18" charset="0"/>
                </a:endParaRPr>
              </a:p>
              <a:p>
                <a:pPr marL="30480" marR="30480" algn="just">
                  <a:lnSpc>
                    <a:spcPct val="150000"/>
                  </a:lnSpc>
                  <a:spcBef>
                    <a:spcPts val="100"/>
                  </a:spcBef>
                  <a:spcAft>
                    <a:spcPts val="100"/>
                  </a:spcAft>
                </a:pPr>
                <a:r>
                  <a:rPr lang="en-US" sz="3800" smtClean="0">
                    <a:solidFill>
                      <a:srgbClr val="000000"/>
                    </a:solidFill>
                    <a:effectLst/>
                    <a:ea typeface="Times New Roman" panose="02020603050405020304" pitchFamily="18" charset="0"/>
                    <a:cs typeface="Times New Roman" panose="02020603050405020304" pitchFamily="18" charset="0"/>
                  </a:rPr>
                  <a:t>nên </a:t>
                </a:r>
                <a:r>
                  <a:rPr lang="en-US" sz="3800">
                    <a:solidFill>
                      <a:srgbClr val="000000"/>
                    </a:solidFill>
                    <a:effectLst/>
                    <a:ea typeface="Times New Roman" panose="02020603050405020304" pitchFamily="18" charset="0"/>
                    <a:cs typeface="Times New Roman" panose="02020603050405020304" pitchFamily="18" charset="0"/>
                  </a:rPr>
                  <a:t>ABCD là hình thang cân.</a:t>
                </a:r>
                <a:endParaRPr lang="en-US" sz="3800">
                  <a:solidFill>
                    <a:srgbClr val="000000"/>
                  </a:solidFill>
                  <a:effectLst/>
                  <a:ea typeface="Arial" panose="020B0604020202020204" pitchFamily="34" charset="0"/>
                  <a:cs typeface="Times New Roman" panose="02020603050405020304" pitchFamily="18" charset="0"/>
                </a:endParaRPr>
              </a:p>
            </p:txBody>
          </p:sp>
        </mc:Choice>
        <mc:Fallback>
          <p:sp>
            <p:nvSpPr>
              <p:cNvPr id="7" name="Rectangle 6"/>
              <p:cNvSpPr>
                <a:spLocks noRot="1" noChangeAspect="1" noMove="1" noResize="1" noEditPoints="1" noAdjustHandles="1" noChangeArrowheads="1" noChangeShapeType="1" noTextEdit="1"/>
              </p:cNvSpPr>
              <p:nvPr/>
            </p:nvSpPr>
            <p:spPr>
              <a:xfrm>
                <a:off x="6748949" y="1866900"/>
                <a:ext cx="10167452" cy="6423169"/>
              </a:xfrm>
              <a:prstGeom prst="rect">
                <a:avLst/>
              </a:prstGeom>
              <a:blipFill>
                <a:blip r:embed="rId14"/>
                <a:stretch>
                  <a:fillRect l="-1679" r="-1679" b="-1613"/>
                </a:stretch>
              </a:blipFill>
            </p:spPr>
            <p:txBody>
              <a:bodyPr/>
              <a:lstStyle/>
              <a:p>
                <a:r>
                  <a:rPr lang="en-US">
                    <a:noFill/>
                  </a:rPr>
                  <a:t> </a:t>
                </a:r>
              </a:p>
            </p:txBody>
          </p:sp>
        </mc:Fallback>
      </mc:AlternateContent>
      <p:sp>
        <p:nvSpPr>
          <p:cNvPr id="13" name="Oval Callout 12"/>
          <p:cNvSpPr/>
          <p:nvPr/>
        </p:nvSpPr>
        <p:spPr>
          <a:xfrm>
            <a:off x="1295400" y="714222"/>
            <a:ext cx="1682218" cy="1065501"/>
          </a:xfrm>
          <a:prstGeom prst="wedgeEllipseCallout">
            <a:avLst/>
          </a:prstGeom>
          <a:solidFill>
            <a:schemeClr val="accent1">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srgbClr val="FFFFFF"/>
              </a:solidFill>
              <a:effectLst/>
              <a:uLnTx/>
              <a:uFillTx/>
              <a:latin typeface="Arial"/>
              <a:ea typeface="+mn-ea"/>
              <a:cs typeface="+mn-cs"/>
            </a:endParaRPr>
          </a:p>
        </p:txBody>
      </p:sp>
      <p:pic>
        <p:nvPicPr>
          <p:cNvPr id="2" name="Picture 1"/>
          <p:cNvPicPr>
            <a:picLocks noChangeAspect="1"/>
          </p:cNvPicPr>
          <p:nvPr/>
        </p:nvPicPr>
        <p:blipFill>
          <a:blip r:embed="rId15"/>
          <a:stretch>
            <a:fillRect/>
          </a:stretch>
        </p:blipFill>
        <p:spPr>
          <a:xfrm>
            <a:off x="838200" y="2019300"/>
            <a:ext cx="5382706" cy="4753031"/>
          </a:xfrm>
          <a:prstGeom prst="rect">
            <a:avLst/>
          </a:prstGeom>
        </p:spPr>
      </p:pic>
    </p:spTree>
    <p:extLst>
      <p:ext uri="{BB962C8B-B14F-4D97-AF65-F5344CB8AC3E}">
        <p14:creationId xmlns:p14="http://schemas.microsoft.com/office/powerpoint/2010/main" val="16511735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fade">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wipe(left)">
                                      <p:cBhvr>
                                        <p:cTn id="27" dur="500"/>
                                        <p:tgtEl>
                                          <p:spTgt spid="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7">
                                            <p:txEl>
                                              <p:pRg st="4" end="4"/>
                                            </p:txEl>
                                          </p:spTgt>
                                        </p:tgtEl>
                                        <p:attrNameLst>
                                          <p:attrName>style.visibility</p:attrName>
                                        </p:attrNameLst>
                                      </p:cBhvr>
                                      <p:to>
                                        <p:strVal val="visible"/>
                                      </p:to>
                                    </p:set>
                                    <p:animEffect transition="in" filter="fade">
                                      <p:cBhvr>
                                        <p:cTn id="32" dur="500"/>
                                        <p:tgtEl>
                                          <p:spTgt spid="7">
                                            <p:txEl>
                                              <p:pRg st="4" end="4"/>
                                            </p:txEl>
                                          </p:spTgt>
                                        </p:tgtEl>
                                      </p:cBhvr>
                                    </p:animEffect>
                                    <p:anim calcmode="lin" valueType="num">
                                      <p:cBhvr>
                                        <p:cTn id="33"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4" dur="500" fill="hold"/>
                                        <p:tgtEl>
                                          <p:spTgt spid="7">
                                            <p:txEl>
                                              <p:pRg st="4" end="4"/>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animEffect transition="in" filter="fade">
                                      <p:cBhvr>
                                        <p:cTn id="37" dur="500"/>
                                        <p:tgtEl>
                                          <p:spTgt spid="7">
                                            <p:txEl>
                                              <p:pRg st="5" end="5"/>
                                            </p:txEl>
                                          </p:spTgt>
                                        </p:tgtEl>
                                      </p:cBhvr>
                                    </p:animEffect>
                                    <p:anim calcmode="lin" valueType="num">
                                      <p:cBhvr>
                                        <p:cTn id="38"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39" dur="5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845"/>
        <p:cNvGrpSpPr/>
        <p:nvPr/>
      </p:nvGrpSpPr>
      <p:grpSpPr>
        <a:xfrm>
          <a:off x="0" y="0"/>
          <a:ext cx="0" cy="0"/>
          <a:chOff x="0" y="0"/>
          <a:chExt cx="0" cy="0"/>
        </a:xfrm>
      </p:grpSpPr>
      <p:sp>
        <p:nvSpPr>
          <p:cNvPr id="2846" name="Google Shape;2846;p57"/>
          <p:cNvSpPr txBox="1">
            <a:spLocks noGrp="1"/>
          </p:cNvSpPr>
          <p:nvPr>
            <p:ph type="title"/>
          </p:nvPr>
        </p:nvSpPr>
        <p:spPr>
          <a:xfrm>
            <a:off x="4410900" y="3372950"/>
            <a:ext cx="9466200" cy="3535200"/>
          </a:xfrm>
          <a:prstGeom prst="rect">
            <a:avLst/>
          </a:prstGeom>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r>
              <a:rPr lang="en" sz="10000" smtClean="0">
                <a:latin typeface="+mj-lt"/>
              </a:rPr>
              <a:t>VẬN DỤNG</a:t>
            </a:r>
            <a:endParaRPr sz="10000">
              <a:latin typeface="+mj-lt"/>
            </a:endParaRPr>
          </a:p>
        </p:txBody>
      </p:sp>
      <p:sp>
        <p:nvSpPr>
          <p:cNvPr id="2848" name="Google Shape;2848;p57"/>
          <p:cNvSpPr/>
          <p:nvPr/>
        </p:nvSpPr>
        <p:spPr>
          <a:xfrm rot="10800000" flipH="1">
            <a:off x="13233694" y="2752660"/>
            <a:ext cx="1288800" cy="1255200"/>
          </a:xfrm>
          <a:prstGeom prst="star4">
            <a:avLst>
              <a:gd name="adj" fmla="val 12500"/>
            </a:avLst>
          </a:prstGeom>
          <a:solidFill>
            <a:schemeClr val="accent1"/>
          </a:solidFill>
          <a:ln w="9525" cap="flat" cmpd="sng">
            <a:solidFill>
              <a:schemeClr val="lt1"/>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grpSp>
        <p:nvGrpSpPr>
          <p:cNvPr id="2849" name="Google Shape;2849;p57"/>
          <p:cNvGrpSpPr/>
          <p:nvPr/>
        </p:nvGrpSpPr>
        <p:grpSpPr>
          <a:xfrm rot="10800000" flipH="1">
            <a:off x="10165365" y="8370817"/>
            <a:ext cx="2576586" cy="846086"/>
            <a:chOff x="7740700" y="4100311"/>
            <a:chExt cx="786936" cy="604089"/>
          </a:xfrm>
        </p:grpSpPr>
        <p:grpSp>
          <p:nvGrpSpPr>
            <p:cNvPr id="2850" name="Google Shape;2850;p57"/>
            <p:cNvGrpSpPr/>
            <p:nvPr/>
          </p:nvGrpSpPr>
          <p:grpSpPr>
            <a:xfrm>
              <a:off x="7740700" y="4149700"/>
              <a:ext cx="737550" cy="554700"/>
              <a:chOff x="7740700" y="4149700"/>
              <a:chExt cx="737550" cy="554700"/>
            </a:xfrm>
          </p:grpSpPr>
          <p:sp>
            <p:nvSpPr>
              <p:cNvPr id="2851" name="Google Shape;2851;p57"/>
              <p:cNvSpPr/>
              <p:nvPr/>
            </p:nvSpPr>
            <p:spPr>
              <a:xfrm rot="5400000">
                <a:off x="7905550" y="4131700"/>
                <a:ext cx="554700" cy="590700"/>
              </a:xfrm>
              <a:prstGeom prst="upArrow">
                <a:avLst>
                  <a:gd name="adj1" fmla="val 50000"/>
                  <a:gd name="adj2" fmla="val 50000"/>
                </a:avLst>
              </a:prstGeom>
              <a:solidFill>
                <a:schemeClr val="lt2"/>
              </a:solidFill>
              <a:ln w="9525" cap="flat" cmpd="sng">
                <a:solidFill>
                  <a:schemeClr val="lt1"/>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2852" name="Google Shape;2852;p57"/>
              <p:cNvSpPr/>
              <p:nvPr/>
            </p:nvSpPr>
            <p:spPr>
              <a:xfrm>
                <a:off x="7740700" y="4286500"/>
                <a:ext cx="86400" cy="281100"/>
              </a:xfrm>
              <a:prstGeom prst="rect">
                <a:avLst/>
              </a:prstGeom>
              <a:solidFill>
                <a:schemeClr val="lt2"/>
              </a:solidFill>
              <a:ln w="9525" cap="flat" cmpd="sng">
                <a:solidFill>
                  <a:schemeClr val="lt1"/>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grpSp>
        <p:sp>
          <p:nvSpPr>
            <p:cNvPr id="2853" name="Google Shape;2853;p57"/>
            <p:cNvSpPr/>
            <p:nvPr/>
          </p:nvSpPr>
          <p:spPr>
            <a:xfrm rot="5400000">
              <a:off x="7954936" y="4082311"/>
              <a:ext cx="554700" cy="590700"/>
            </a:xfrm>
            <a:prstGeom prst="upArrow">
              <a:avLst>
                <a:gd name="adj1" fmla="val 50000"/>
                <a:gd name="adj2" fmla="val 50000"/>
              </a:avLst>
            </a:prstGeom>
            <a:solidFill>
              <a:schemeClr val="lt2"/>
            </a:solidFill>
            <a:ln w="9525" cap="flat" cmpd="sng">
              <a:solidFill>
                <a:schemeClr val="lt1"/>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grpSp>
      <p:grpSp>
        <p:nvGrpSpPr>
          <p:cNvPr id="2854" name="Google Shape;2854;p57"/>
          <p:cNvGrpSpPr/>
          <p:nvPr/>
        </p:nvGrpSpPr>
        <p:grpSpPr>
          <a:xfrm rot="10800000" flipH="1">
            <a:off x="1661031" y="3375531"/>
            <a:ext cx="2745110" cy="3556814"/>
            <a:chOff x="7465916" y="720492"/>
            <a:chExt cx="1139144" cy="1477450"/>
          </a:xfrm>
        </p:grpSpPr>
        <p:sp>
          <p:nvSpPr>
            <p:cNvPr id="2855" name="Google Shape;2855;p57"/>
            <p:cNvSpPr/>
            <p:nvPr/>
          </p:nvSpPr>
          <p:spPr>
            <a:xfrm rot="-5400000">
              <a:off x="7646560" y="1239442"/>
              <a:ext cx="1024800" cy="892200"/>
            </a:xfrm>
            <a:prstGeom prst="flowChartDelay">
              <a:avLst/>
            </a:prstGeom>
            <a:solidFill>
              <a:schemeClr val="dk1"/>
            </a:solidFill>
            <a:ln w="9525" cap="flat" cmpd="sng">
              <a:solidFill>
                <a:schemeClr val="lt1"/>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2856" name="Google Shape;2856;p57"/>
            <p:cNvSpPr/>
            <p:nvPr/>
          </p:nvSpPr>
          <p:spPr>
            <a:xfrm rot="-5400000">
              <a:off x="7597172" y="1148912"/>
              <a:ext cx="1024800" cy="892200"/>
            </a:xfrm>
            <a:prstGeom prst="flowChartDelay">
              <a:avLst/>
            </a:prstGeom>
            <a:solidFill>
              <a:schemeClr val="dk1"/>
            </a:solidFill>
            <a:ln w="9525" cap="flat" cmpd="sng">
              <a:solidFill>
                <a:schemeClr val="lt1"/>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2857" name="Google Shape;2857;p57"/>
            <p:cNvSpPr/>
            <p:nvPr/>
          </p:nvSpPr>
          <p:spPr>
            <a:xfrm rot="-5400000">
              <a:off x="7547783" y="1058382"/>
              <a:ext cx="1024800" cy="892200"/>
            </a:xfrm>
            <a:prstGeom prst="flowChartDelay">
              <a:avLst/>
            </a:prstGeom>
            <a:solidFill>
              <a:schemeClr val="dk1"/>
            </a:solidFill>
            <a:ln w="9525" cap="flat" cmpd="sng">
              <a:solidFill>
                <a:schemeClr val="lt1"/>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2858" name="Google Shape;2858;p57"/>
            <p:cNvSpPr/>
            <p:nvPr/>
          </p:nvSpPr>
          <p:spPr>
            <a:xfrm rot="-5400000">
              <a:off x="7498394" y="967852"/>
              <a:ext cx="1024800" cy="892200"/>
            </a:xfrm>
            <a:prstGeom prst="flowChartDelay">
              <a:avLst/>
            </a:prstGeom>
            <a:solidFill>
              <a:schemeClr val="dk1"/>
            </a:solidFill>
            <a:ln w="9525" cap="flat" cmpd="sng">
              <a:solidFill>
                <a:schemeClr val="lt1"/>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2859" name="Google Shape;2859;p57"/>
            <p:cNvSpPr/>
            <p:nvPr/>
          </p:nvSpPr>
          <p:spPr>
            <a:xfrm rot="-5400000">
              <a:off x="7449005" y="877322"/>
              <a:ext cx="1024800" cy="892200"/>
            </a:xfrm>
            <a:prstGeom prst="flowChartDelay">
              <a:avLst/>
            </a:prstGeom>
            <a:solidFill>
              <a:schemeClr val="dk1"/>
            </a:solidFill>
            <a:ln w="9525" cap="flat" cmpd="sng">
              <a:solidFill>
                <a:schemeClr val="lt1"/>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2860" name="Google Shape;2860;p57"/>
            <p:cNvSpPr/>
            <p:nvPr/>
          </p:nvSpPr>
          <p:spPr>
            <a:xfrm rot="-5400000">
              <a:off x="7399616" y="786792"/>
              <a:ext cx="1024800" cy="892200"/>
            </a:xfrm>
            <a:prstGeom prst="flowChartDelay">
              <a:avLst/>
            </a:prstGeom>
            <a:solidFill>
              <a:schemeClr val="dk1"/>
            </a:solidFill>
            <a:ln w="9525" cap="flat" cmpd="sng">
              <a:solidFill>
                <a:schemeClr val="lt1"/>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grpSp>
    </p:spTree>
    <p:extLst>
      <p:ext uri="{BB962C8B-B14F-4D97-AF65-F5344CB8AC3E}">
        <p14:creationId xmlns:p14="http://schemas.microsoft.com/office/powerpoint/2010/main" val="2281629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accent4"/>
        </a:solidFill>
        <a:effectLst/>
      </p:bgPr>
    </p:bg>
    <p:spTree>
      <p:nvGrpSpPr>
        <p:cNvPr id="1" name="Shape 2106"/>
        <p:cNvGrpSpPr/>
        <p:nvPr/>
      </p:nvGrpSpPr>
      <p:grpSpPr>
        <a:xfrm>
          <a:off x="0" y="0"/>
          <a:ext cx="0" cy="0"/>
          <a:chOff x="0" y="0"/>
          <a:chExt cx="0" cy="0"/>
        </a:xfrm>
      </p:grpSpPr>
      <p:sp>
        <p:nvSpPr>
          <p:cNvPr id="23" name="Google Shape;2255;p39"/>
          <p:cNvSpPr/>
          <p:nvPr/>
        </p:nvSpPr>
        <p:spPr>
          <a:xfrm>
            <a:off x="-152400" y="3467100"/>
            <a:ext cx="676800" cy="662400"/>
          </a:xfrm>
          <a:prstGeom prst="star4">
            <a:avLst>
              <a:gd name="adj" fmla="val 12500"/>
            </a:avLst>
          </a:prstGeom>
          <a:solidFill>
            <a:schemeClr val="accent1"/>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24" name="Google Shape;2256;p39"/>
          <p:cNvSpPr/>
          <p:nvPr/>
        </p:nvSpPr>
        <p:spPr>
          <a:xfrm rot="20580562">
            <a:off x="-210719" y="9235455"/>
            <a:ext cx="926605" cy="975551"/>
          </a:xfrm>
          <a:prstGeom prst="star4">
            <a:avLst>
              <a:gd name="adj" fmla="val 12500"/>
            </a:avLst>
          </a:prstGeom>
          <a:solidFill>
            <a:schemeClr val="lt2"/>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4" name="Rectangle 3"/>
          <p:cNvSpPr/>
          <p:nvPr/>
        </p:nvSpPr>
        <p:spPr>
          <a:xfrm>
            <a:off x="927279" y="342900"/>
            <a:ext cx="16378882" cy="2748253"/>
          </a:xfrm>
          <a:prstGeom prst="rect">
            <a:avLst/>
          </a:prstGeom>
        </p:spPr>
        <p:txBody>
          <a:bodyPr wrap="square">
            <a:spAutoFit/>
          </a:bodyPr>
          <a:lstStyle/>
          <a:p>
            <a:pPr algn="just">
              <a:lnSpc>
                <a:spcPct val="150000"/>
              </a:lnSpc>
              <a:spcAft>
                <a:spcPts val="800"/>
              </a:spcAft>
            </a:pPr>
            <a:r>
              <a:rPr lang="en-US" sz="4000" dirty="0" smtClean="0">
                <a:solidFill>
                  <a:srgbClr val="000000"/>
                </a:solidFill>
                <a:latin typeface="+mj-lt"/>
                <a:ea typeface="Arial" panose="020B0604020202020204" pitchFamily="34" charset="0"/>
                <a:cs typeface="Times New Roman" panose="02020603050405020304" pitchFamily="18" charset="0"/>
              </a:rPr>
              <a:t>                       Tứ </a:t>
            </a:r>
            <a:r>
              <a:rPr lang="en-US" sz="4000" dirty="0">
                <a:solidFill>
                  <a:srgbClr val="000000"/>
                </a:solidFill>
                <a:latin typeface="+mj-lt"/>
                <a:ea typeface="Arial" panose="020B0604020202020204" pitchFamily="34" charset="0"/>
                <a:cs typeface="Times New Roman" panose="02020603050405020304" pitchFamily="18" charset="0"/>
              </a:rPr>
              <a:t>giác ABCD (Hình 1b) là hình vẽ minh hoạ một phần của chiếc thang ở Hình la. Nêu nhận xét của em về hai cạnh AB và CD của tứ giác này.</a:t>
            </a:r>
            <a:endParaRPr lang="en-US" sz="4000" dirty="0">
              <a:solidFill>
                <a:srgbClr val="000000"/>
              </a:solidFill>
              <a:effectLst/>
              <a:latin typeface="+mj-lt"/>
              <a:ea typeface="Arial" panose="020B0604020202020204" pitchFamily="34"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14809537" y="7923151"/>
            <a:ext cx="2215260" cy="1771683"/>
          </a:xfrm>
          <a:prstGeom prst="rect">
            <a:avLst/>
          </a:prstGeom>
        </p:spPr>
      </p:pic>
      <p:grpSp>
        <p:nvGrpSpPr>
          <p:cNvPr id="10" name="Group 9"/>
          <p:cNvGrpSpPr/>
          <p:nvPr/>
        </p:nvGrpSpPr>
        <p:grpSpPr>
          <a:xfrm>
            <a:off x="927279" y="355779"/>
            <a:ext cx="4647266" cy="963915"/>
            <a:chOff x="2012116" y="2110922"/>
            <a:chExt cx="4647266" cy="963915"/>
          </a:xfrm>
        </p:grpSpPr>
        <p:pic>
          <p:nvPicPr>
            <p:cNvPr id="11" name="Picture 10"/>
            <p:cNvPicPr>
              <a:picLocks noChangeAspect="1"/>
            </p:cNvPicPr>
            <p:nvPr/>
          </p:nvPicPr>
          <p:blipFill>
            <a:blip r:embed="rId4" cstate="print">
              <a:duotone>
                <a:prstClr val="black"/>
                <a:srgbClr val="0070C0">
                  <a:tint val="45000"/>
                  <a:satMod val="400000"/>
                </a:srgbClr>
              </a:duotone>
              <a:extLst>
                <a:ext uri="{BEBA8EAE-BF5A-486C-A8C5-ECC9F3942E4B}">
                  <a14:imgProps xmlns:a14="http://schemas.microsoft.com/office/drawing/2010/main">
                    <a14:imgLayer r:embed="rId5">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012116" y="2110922"/>
              <a:ext cx="1032846" cy="963915"/>
            </a:xfrm>
            <a:prstGeom prst="rect">
              <a:avLst/>
            </a:prstGeom>
          </p:spPr>
        </p:pic>
        <p:sp>
          <p:nvSpPr>
            <p:cNvPr id="12" name="TextBox 11"/>
            <p:cNvSpPr txBox="1"/>
            <p:nvPr/>
          </p:nvSpPr>
          <p:spPr>
            <a:xfrm>
              <a:off x="3077982" y="2261133"/>
              <a:ext cx="3581400" cy="754053"/>
            </a:xfrm>
            <a:prstGeom prst="rect">
              <a:avLst/>
            </a:prstGeom>
            <a:noFill/>
          </p:spPr>
          <p:txBody>
            <a:bodyPr wrap="square" rtlCol="0">
              <a:spAutoFit/>
            </a:bodyPr>
            <a:lstStyle/>
            <a:p>
              <a:r>
                <a:rPr lang="nl-NL" sz="4300" b="1" dirty="0" smtClean="0">
                  <a:solidFill>
                    <a:schemeClr val="bg1">
                      <a:lumMod val="10000"/>
                    </a:schemeClr>
                  </a:solidFill>
                  <a:latin typeface="Arial" panose="020B0604020202020204" pitchFamily="34" charset="0"/>
                  <a:cs typeface="Arial" panose="020B0604020202020204" pitchFamily="34" charset="0"/>
                </a:rPr>
                <a:t>HĐKP1:</a:t>
              </a:r>
              <a:endParaRPr lang="en-US" sz="4300" dirty="0">
                <a:solidFill>
                  <a:schemeClr val="bg1">
                    <a:lumMod val="10000"/>
                  </a:schemeClr>
                </a:solidFill>
                <a:latin typeface="Arial" panose="020B0604020202020204" pitchFamily="34" charset="0"/>
                <a:cs typeface="Arial" panose="020B0604020202020204" pitchFamily="34" charset="0"/>
              </a:endParaRPr>
            </a:p>
          </p:txBody>
        </p:sp>
      </p:grpSp>
      <p:pic>
        <p:nvPicPr>
          <p:cNvPr id="3" name="Picture 2"/>
          <p:cNvPicPr>
            <a:picLocks noChangeAspect="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066800" y="3616809"/>
            <a:ext cx="7684037" cy="5824996"/>
          </a:xfrm>
          <a:prstGeom prst="rect">
            <a:avLst/>
          </a:prstGeom>
        </p:spPr>
      </p:pic>
      <p:sp>
        <p:nvSpPr>
          <p:cNvPr id="7" name="Rectangle 6"/>
          <p:cNvSpPr/>
          <p:nvPr/>
        </p:nvSpPr>
        <p:spPr>
          <a:xfrm>
            <a:off x="9982200" y="3543300"/>
            <a:ext cx="7323961" cy="2862322"/>
          </a:xfrm>
          <a:prstGeom prst="rect">
            <a:avLst/>
          </a:prstGeom>
        </p:spPr>
        <p:txBody>
          <a:bodyPr wrap="square">
            <a:spAutoFit/>
          </a:bodyPr>
          <a:lstStyle/>
          <a:p>
            <a:pPr algn="just">
              <a:lnSpc>
                <a:spcPct val="150000"/>
              </a:lnSpc>
              <a:spcBef>
                <a:spcPts val="100"/>
              </a:spcBef>
              <a:spcAft>
                <a:spcPts val="100"/>
              </a:spcAft>
            </a:pPr>
            <a:r>
              <a:rPr lang="en-US" sz="4000" b="1" i="1" u="sng" dirty="0">
                <a:solidFill>
                  <a:srgbClr val="C00000"/>
                </a:solidFill>
                <a:latin typeface="+mj-lt"/>
                <a:ea typeface="Arial" panose="020B0604020202020204" pitchFamily="34" charset="0"/>
                <a:cs typeface="Times New Roman" panose="02020603050405020304" pitchFamily="18" charset="0"/>
              </a:rPr>
              <a:t>Nhận xét:</a:t>
            </a:r>
            <a:r>
              <a:rPr lang="en-US" sz="4000" b="1" i="1" dirty="0">
                <a:solidFill>
                  <a:srgbClr val="C00000"/>
                </a:solidFill>
                <a:latin typeface="+mj-lt"/>
                <a:ea typeface="Arial" panose="020B0604020202020204" pitchFamily="34" charset="0"/>
                <a:cs typeface="Times New Roman" panose="02020603050405020304" pitchFamily="18" charset="0"/>
              </a:rPr>
              <a:t> </a:t>
            </a:r>
            <a:r>
              <a:rPr lang="en-US" sz="4000" dirty="0">
                <a:solidFill>
                  <a:srgbClr val="000000"/>
                </a:solidFill>
                <a:latin typeface="+mj-lt"/>
                <a:ea typeface="Arial" panose="020B0604020202020204" pitchFamily="34" charset="0"/>
                <a:cs typeface="Times New Roman" panose="02020603050405020304" pitchFamily="18" charset="0"/>
              </a:rPr>
              <a:t>Hai cạnh AB và CD của tứ giác ABCD song song với nhau.</a:t>
            </a:r>
            <a:endParaRPr lang="en-US" sz="4000" dirty="0">
              <a:solidFill>
                <a:srgbClr val="000000"/>
              </a:solidFill>
              <a:effectLst/>
              <a:latin typeface="+mj-lt"/>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203705269"/>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par>
                                <p:cTn id="13" presetID="22" presetClass="entr" presetSubtype="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chemeClr val="accent4"/>
        </a:solidFill>
        <a:effectLst/>
      </p:bgPr>
    </p:bg>
    <p:spTree>
      <p:nvGrpSpPr>
        <p:cNvPr id="1" name="Shape 2106"/>
        <p:cNvGrpSpPr/>
        <p:nvPr/>
      </p:nvGrpSpPr>
      <p:grpSpPr>
        <a:xfrm>
          <a:off x="0" y="0"/>
          <a:ext cx="0" cy="0"/>
          <a:chOff x="0" y="0"/>
          <a:chExt cx="0" cy="0"/>
        </a:xfrm>
      </p:grpSpPr>
      <p:sp>
        <p:nvSpPr>
          <p:cNvPr id="22" name="Google Shape;2254;p39"/>
          <p:cNvSpPr/>
          <p:nvPr/>
        </p:nvSpPr>
        <p:spPr>
          <a:xfrm>
            <a:off x="0" y="148757"/>
            <a:ext cx="822660" cy="904194"/>
          </a:xfrm>
          <a:prstGeom prst="star4">
            <a:avLst>
              <a:gd name="adj" fmla="val 12500"/>
            </a:avLst>
          </a:prstGeom>
          <a:solidFill>
            <a:schemeClr val="accent2"/>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 name="Group 2"/>
          <p:cNvGrpSpPr/>
          <p:nvPr/>
        </p:nvGrpSpPr>
        <p:grpSpPr>
          <a:xfrm>
            <a:off x="622724" y="1308437"/>
            <a:ext cx="17055676" cy="7353041"/>
            <a:chOff x="1251864" y="487467"/>
            <a:chExt cx="17055676" cy="7353041"/>
          </a:xfrm>
        </p:grpSpPr>
        <p:grpSp>
          <p:nvGrpSpPr>
            <p:cNvPr id="9" name="Group 8"/>
            <p:cNvGrpSpPr/>
            <p:nvPr/>
          </p:nvGrpSpPr>
          <p:grpSpPr>
            <a:xfrm>
              <a:off x="1391140" y="487467"/>
              <a:ext cx="4572000" cy="1015663"/>
              <a:chOff x="851302" y="192481"/>
              <a:chExt cx="12505660" cy="1113154"/>
            </a:xfrm>
          </p:grpSpPr>
          <p:sp>
            <p:nvSpPr>
              <p:cNvPr id="11" name="Rectangle 10"/>
              <p:cNvSpPr/>
              <p:nvPr/>
            </p:nvSpPr>
            <p:spPr>
              <a:xfrm>
                <a:off x="851302" y="192481"/>
                <a:ext cx="12505660" cy="106680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alibri"/>
                  <a:ea typeface="+mn-ea"/>
                  <a:cs typeface="+mn-cs"/>
                </a:endParaRPr>
              </a:p>
            </p:txBody>
          </p:sp>
          <p:sp>
            <p:nvSpPr>
              <p:cNvPr id="12" name="Rectangle 11"/>
              <p:cNvSpPr/>
              <p:nvPr/>
            </p:nvSpPr>
            <p:spPr>
              <a:xfrm>
                <a:off x="1341164" y="192481"/>
                <a:ext cx="11817501" cy="1113154"/>
              </a:xfrm>
              <a:prstGeom prst="rect">
                <a:avLst/>
              </a:prstGeom>
              <a:noFill/>
              <a:ln>
                <a:noFill/>
              </a:ln>
            </p:spPr>
            <p:style>
              <a:lnRef idx="3">
                <a:schemeClr val="lt1"/>
              </a:lnRef>
              <a:fillRef idx="1">
                <a:schemeClr val="accent2"/>
              </a:fillRef>
              <a:effectRef idx="1">
                <a:schemeClr val="accent2"/>
              </a:effectRef>
              <a:fontRef idx="minor">
                <a:schemeClr val="lt1"/>
              </a:fontRef>
            </p:style>
            <p:txBody>
              <a:bodyPr wrap="none">
                <a:spAutoFit/>
              </a:bodyPr>
              <a:lstStyle/>
              <a:p>
                <a:pPr lvl="0" algn="just">
                  <a:lnSpc>
                    <a:spcPct val="150000"/>
                  </a:lnSpc>
                  <a:spcAft>
                    <a:spcPts val="800"/>
                  </a:spcAft>
                  <a:defRPr/>
                </a:pPr>
                <a:r>
                  <a:rPr lang="en-US" sz="4000" b="1">
                    <a:solidFill>
                      <a:srgbClr val="C00000"/>
                    </a:solidFill>
                    <a:latin typeface="Arial" panose="020B0604020202020204" pitchFamily="34" charset="0"/>
                    <a:ea typeface="Times New Roman" panose="02020603050405020304" pitchFamily="18" charset="0"/>
                    <a:cs typeface="Arial" panose="020B0604020202020204" pitchFamily="34" charset="0"/>
                  </a:rPr>
                  <a:t>Bài </a:t>
                </a:r>
                <a:r>
                  <a:rPr lang="en-US" sz="4000" b="1" smtClean="0">
                    <a:solidFill>
                      <a:srgbClr val="C00000"/>
                    </a:solidFill>
                    <a:latin typeface="Arial" panose="020B0604020202020204" pitchFamily="34" charset="0"/>
                    <a:ea typeface="Times New Roman" panose="02020603050405020304" pitchFamily="18" charset="0"/>
                    <a:cs typeface="Arial" panose="020B0604020202020204" pitchFamily="34" charset="0"/>
                  </a:rPr>
                  <a:t>4. SGK </a:t>
                </a:r>
                <a:r>
                  <a:rPr lang="en-US" sz="4000" b="1">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en-US" sz="4000" b="1" smtClean="0">
                    <a:solidFill>
                      <a:srgbClr val="C00000"/>
                    </a:solidFill>
                    <a:latin typeface="Arial" panose="020B0604020202020204" pitchFamily="34" charset="0"/>
                    <a:ea typeface="Times New Roman" panose="02020603050405020304" pitchFamily="18" charset="0"/>
                    <a:cs typeface="Arial" panose="020B0604020202020204" pitchFamily="34" charset="0"/>
                  </a:rPr>
                  <a:t>tr72</a:t>
                </a:r>
                <a:endParaRPr lang="en-US" sz="4000"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mc:Choice xmlns:a14="http://schemas.microsoft.com/office/drawing/2010/main" Requires="a14">
            <p:sp>
              <p:nvSpPr>
                <p:cNvPr id="6" name="Rectangle 5"/>
                <p:cNvSpPr/>
                <p:nvPr/>
              </p:nvSpPr>
              <p:spPr>
                <a:xfrm>
                  <a:off x="1251864" y="1608033"/>
                  <a:ext cx="17055676" cy="6232475"/>
                </a:xfrm>
                <a:prstGeom prst="rect">
                  <a:avLst/>
                </a:prstGeom>
              </p:spPr>
              <p:txBody>
                <a:bodyPr wrap="square">
                  <a:spAutoFit/>
                </a:bodyPr>
                <a:lstStyle/>
                <a:p>
                  <a:pPr marL="30480" marR="30480" lvl="0" algn="just">
                    <a:lnSpc>
                      <a:spcPct val="150000"/>
                    </a:lnSpc>
                  </a:pPr>
                  <a:r>
                    <a:rPr lang="vi-VN" sz="3800">
                      <a:solidFill>
                        <a:srgbClr val="000000"/>
                      </a:solidFill>
                      <a:ea typeface="Times New Roman" panose="02020603050405020304" pitchFamily="18" charset="0"/>
                    </a:rPr>
                    <a:t>Cho tam giác ABC vuông tại A (AB &lt; AC). Tia phân giác của góc B cắt AC tại D. Trên BC lấy điểm E sao cho BE = BA</a:t>
                  </a:r>
                  <a:r>
                    <a:rPr lang="vi-VN" sz="3800" smtClean="0">
                      <a:solidFill>
                        <a:srgbClr val="000000"/>
                      </a:solidFill>
                      <a:ea typeface="Times New Roman" panose="02020603050405020304" pitchFamily="18" charset="0"/>
                    </a:rPr>
                    <a:t>.</a:t>
                  </a:r>
                  <a:endParaRPr lang="vi-VN" sz="3800">
                    <a:solidFill>
                      <a:srgbClr val="000000"/>
                    </a:solidFill>
                    <a:ea typeface="Times New Roman" panose="02020603050405020304" pitchFamily="18" charset="0"/>
                  </a:endParaRPr>
                </a:p>
                <a:p>
                  <a:pPr marL="30480" marR="30480" lvl="0" algn="just">
                    <a:lnSpc>
                      <a:spcPct val="150000"/>
                    </a:lnSpc>
                  </a:pPr>
                  <a:r>
                    <a:rPr lang="vi-VN" sz="3800">
                      <a:solidFill>
                        <a:srgbClr val="000000"/>
                      </a:solidFill>
                      <a:ea typeface="Times New Roman" panose="02020603050405020304" pitchFamily="18" charset="0"/>
                    </a:rPr>
                    <a:t>a) Chứng minh rằng </a:t>
                  </a:r>
                  <a14:m>
                    <m:oMath xmlns:m="http://schemas.openxmlformats.org/officeDocument/2006/math">
                      <m:r>
                        <a:rPr lang="vi-VN" sz="3800" i="1" smtClean="0">
                          <a:solidFill>
                            <a:srgbClr val="000000"/>
                          </a:solidFill>
                          <a:latin typeface="Cambria Math" panose="02040503050406030204" pitchFamily="18" charset="0"/>
                          <a:ea typeface="Cambria Math" panose="02040503050406030204" pitchFamily="18" charset="0"/>
                        </a:rPr>
                        <m:t>∆</m:t>
                      </m:r>
                    </m:oMath>
                  </a14:m>
                  <a:r>
                    <a:rPr lang="vi-VN" sz="3800" smtClean="0">
                      <a:solidFill>
                        <a:srgbClr val="000000"/>
                      </a:solidFill>
                      <a:ea typeface="Times New Roman" panose="02020603050405020304" pitchFamily="18" charset="0"/>
                    </a:rPr>
                    <a:t>ABD </a:t>
                  </a:r>
                  <a:r>
                    <a:rPr lang="vi-VN" sz="3800">
                      <a:solidFill>
                        <a:srgbClr val="000000"/>
                      </a:solidFill>
                      <a:ea typeface="Times New Roman" panose="02020603050405020304" pitchFamily="18" charset="0"/>
                    </a:rPr>
                    <a:t>= </a:t>
                  </a:r>
                  <a14:m>
                    <m:oMath xmlns:m="http://schemas.openxmlformats.org/officeDocument/2006/math">
                      <m:r>
                        <a:rPr lang="vi-VN" sz="3800" i="1">
                          <a:solidFill>
                            <a:srgbClr val="000000"/>
                          </a:solidFill>
                          <a:latin typeface="Cambria Math" panose="02040503050406030204" pitchFamily="18" charset="0"/>
                          <a:ea typeface="Cambria Math" panose="02040503050406030204" pitchFamily="18" charset="0"/>
                        </a:rPr>
                        <m:t>∆</m:t>
                      </m:r>
                    </m:oMath>
                  </a14:m>
                  <a:r>
                    <a:rPr lang="vi-VN" sz="3800" smtClean="0">
                      <a:solidFill>
                        <a:srgbClr val="000000"/>
                      </a:solidFill>
                      <a:ea typeface="Times New Roman" panose="02020603050405020304" pitchFamily="18" charset="0"/>
                    </a:rPr>
                    <a:t>EBD</a:t>
                  </a:r>
                  <a:r>
                    <a:rPr lang="vi-VN" sz="3800" smtClean="0">
                      <a:solidFill>
                        <a:srgbClr val="000000"/>
                      </a:solidFill>
                      <a:ea typeface="Times New Roman" panose="02020603050405020304" pitchFamily="18" charset="0"/>
                    </a:rPr>
                    <a:t>.</a:t>
                  </a:r>
                  <a:endParaRPr lang="vi-VN" sz="3800">
                    <a:solidFill>
                      <a:srgbClr val="000000"/>
                    </a:solidFill>
                    <a:ea typeface="Times New Roman" panose="02020603050405020304" pitchFamily="18" charset="0"/>
                  </a:endParaRPr>
                </a:p>
                <a:p>
                  <a:pPr marL="30480" marR="30480" lvl="0" algn="just">
                    <a:lnSpc>
                      <a:spcPct val="150000"/>
                    </a:lnSpc>
                  </a:pPr>
                  <a:r>
                    <a:rPr lang="vi-VN" sz="3800">
                      <a:solidFill>
                        <a:srgbClr val="000000"/>
                      </a:solidFill>
                      <a:ea typeface="Times New Roman" panose="02020603050405020304" pitchFamily="18" charset="0"/>
                    </a:rPr>
                    <a:t>b) Kẻ đường cao AH của tam giác ABC. Chứng minh rằng tứ giác ADEH là hình thang vuông</a:t>
                  </a:r>
                  <a:r>
                    <a:rPr lang="vi-VN" sz="3800" smtClean="0">
                      <a:solidFill>
                        <a:srgbClr val="000000"/>
                      </a:solidFill>
                      <a:ea typeface="Times New Roman" panose="02020603050405020304" pitchFamily="18" charset="0"/>
                    </a:rPr>
                    <a:t>.</a:t>
                  </a:r>
                  <a:endParaRPr lang="vi-VN" sz="3800">
                    <a:solidFill>
                      <a:srgbClr val="000000"/>
                    </a:solidFill>
                    <a:ea typeface="Times New Roman" panose="02020603050405020304" pitchFamily="18" charset="0"/>
                  </a:endParaRPr>
                </a:p>
                <a:p>
                  <a:pPr marL="30480" marR="30480" lvl="0" algn="just">
                    <a:lnSpc>
                      <a:spcPct val="150000"/>
                    </a:lnSpc>
                  </a:pPr>
                  <a:r>
                    <a:rPr lang="vi-VN" sz="3800">
                      <a:solidFill>
                        <a:srgbClr val="000000"/>
                      </a:solidFill>
                      <a:ea typeface="Times New Roman" panose="02020603050405020304" pitchFamily="18" charset="0"/>
                    </a:rPr>
                    <a:t>c) Gọi I là giao điểm của AH với BD, đường thẳng EI cắt AB tại F. Chứng minh rằng tứ giác ACEF là hình thang vuông.</a:t>
                  </a:r>
                </a:p>
              </p:txBody>
            </p:sp>
          </mc:Choice>
          <mc:Fallback>
            <p:sp>
              <p:nvSpPr>
                <p:cNvPr id="6" name="Rectangle 5"/>
                <p:cNvSpPr>
                  <a:spLocks noRot="1" noChangeAspect="1" noMove="1" noResize="1" noEditPoints="1" noAdjustHandles="1" noChangeArrowheads="1" noChangeShapeType="1" noTextEdit="1"/>
                </p:cNvSpPr>
                <p:nvPr/>
              </p:nvSpPr>
              <p:spPr>
                <a:xfrm>
                  <a:off x="1251864" y="1608033"/>
                  <a:ext cx="17055676" cy="6232475"/>
                </a:xfrm>
                <a:prstGeom prst="rect">
                  <a:avLst/>
                </a:prstGeom>
                <a:blipFill>
                  <a:blip r:embed="rId3"/>
                  <a:stretch>
                    <a:fillRect l="-1001" r="-1001" b="-1271"/>
                  </a:stretch>
                </a:blipFill>
              </p:spPr>
              <p:txBody>
                <a:bodyPr/>
                <a:lstStyle/>
                <a:p>
                  <a:r>
                    <a:rPr lang="en-US">
                      <a:noFill/>
                    </a:rPr>
                    <a:t> </a:t>
                  </a:r>
                </a:p>
              </p:txBody>
            </p:sp>
          </mc:Fallback>
        </mc:AlternateContent>
      </p:grpSp>
      <p:pic>
        <p:nvPicPr>
          <p:cNvPr id="46" name="Picture 3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rot="3617104">
            <a:off x="16118395" y="7771971"/>
            <a:ext cx="1125883" cy="2150123"/>
          </a:xfrm>
          <a:prstGeom prst="rect">
            <a:avLst/>
          </a:prstGeom>
        </p:spPr>
      </p:pic>
    </p:spTree>
    <p:extLst>
      <p:ext uri="{BB962C8B-B14F-4D97-AF65-F5344CB8AC3E}">
        <p14:creationId xmlns:p14="http://schemas.microsoft.com/office/powerpoint/2010/main" val="54961567"/>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chemeClr val="accent4"/>
        </a:solidFill>
        <a:effectLst/>
      </p:bgPr>
    </p:bg>
    <p:spTree>
      <p:nvGrpSpPr>
        <p:cNvPr id="1" name="Shape 2106"/>
        <p:cNvGrpSpPr/>
        <p:nvPr/>
      </p:nvGrpSpPr>
      <p:grpSpPr>
        <a:xfrm>
          <a:off x="0" y="0"/>
          <a:ext cx="0" cy="0"/>
          <a:chOff x="0" y="0"/>
          <a:chExt cx="0" cy="0"/>
        </a:xfrm>
      </p:grpSpPr>
      <p:sp>
        <p:nvSpPr>
          <p:cNvPr id="22" name="Google Shape;2254;p39"/>
          <p:cNvSpPr/>
          <p:nvPr/>
        </p:nvSpPr>
        <p:spPr>
          <a:xfrm>
            <a:off x="0" y="148757"/>
            <a:ext cx="822660" cy="904194"/>
          </a:xfrm>
          <a:prstGeom prst="star4">
            <a:avLst>
              <a:gd name="adj" fmla="val 12500"/>
            </a:avLst>
          </a:prstGeom>
          <a:solidFill>
            <a:schemeClr val="accent2"/>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Oval Callout 9"/>
          <p:cNvSpPr/>
          <p:nvPr/>
        </p:nvSpPr>
        <p:spPr>
          <a:xfrm>
            <a:off x="7924800" y="598849"/>
            <a:ext cx="1681281" cy="859944"/>
          </a:xfrm>
          <a:prstGeom prst="wedgeEllipseCallout">
            <a:avLst/>
          </a:prstGeom>
          <a:solidFill>
            <a:schemeClr val="accent1">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srgbClr val="FFFFFF"/>
              </a:solidFill>
              <a:effectLst/>
              <a:uLnTx/>
              <a:uFillTx/>
              <a:latin typeface="Arial"/>
              <a:ea typeface="+mn-ea"/>
              <a:cs typeface="+mn-cs"/>
            </a:endParaRPr>
          </a:p>
        </p:txBody>
      </p:sp>
      <p:pic>
        <p:nvPicPr>
          <p:cNvPr id="2" name="Picture 1"/>
          <p:cNvPicPr>
            <a:picLocks noChangeAspect="1"/>
          </p:cNvPicPr>
          <p:nvPr/>
        </p:nvPicPr>
        <p:blipFill>
          <a:blip r:embed="rId3">
            <a:biLevel thresh="75000"/>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649310" y="2804158"/>
            <a:ext cx="6410227" cy="3886200"/>
          </a:xfrm>
          <a:prstGeom prst="rect">
            <a:avLst/>
          </a:prstGeom>
        </p:spPr>
      </p:pic>
      <mc:AlternateContent xmlns:mc="http://schemas.openxmlformats.org/markup-compatibility/2006">
        <mc:Choice xmlns:a14="http://schemas.microsoft.com/office/drawing/2010/main" Requires="a14">
          <p:sp>
            <p:nvSpPr>
              <p:cNvPr id="4" name="Rectangle 3"/>
              <p:cNvSpPr/>
              <p:nvPr/>
            </p:nvSpPr>
            <p:spPr>
              <a:xfrm>
                <a:off x="7620000" y="2196435"/>
                <a:ext cx="10947331" cy="4493923"/>
              </a:xfrm>
              <a:prstGeom prst="rect">
                <a:avLst/>
              </a:prstGeom>
            </p:spPr>
            <p:txBody>
              <a:bodyPr wrap="square">
                <a:spAutoFit/>
              </a:bodyPr>
              <a:lstStyle/>
              <a:p>
                <a:pPr marL="30480" marR="30480" algn="just">
                  <a:lnSpc>
                    <a:spcPct val="150000"/>
                  </a:lnSpc>
                  <a:spcBef>
                    <a:spcPts val="100"/>
                  </a:spcBef>
                  <a:spcAft>
                    <a:spcPts val="100"/>
                  </a:spcAft>
                </a:pPr>
                <a:r>
                  <a:rPr lang="en-US" sz="3700" smtClean="0">
                    <a:solidFill>
                      <a:srgbClr val="000000"/>
                    </a:solidFill>
                    <a:ea typeface="Times New Roman" panose="02020603050405020304" pitchFamily="18" charset="0"/>
                  </a:rPr>
                  <a:t>a) Xét </a:t>
                </a:r>
                <a14:m>
                  <m:oMath xmlns:m="http://schemas.openxmlformats.org/officeDocument/2006/math">
                    <m:r>
                      <m:rPr>
                        <m:sty m:val="p"/>
                      </m:rPr>
                      <a:rPr lang="en-US" sz="3700" i="0">
                        <a:solidFill>
                          <a:srgbClr val="000000"/>
                        </a:solidFill>
                        <a:effectLst/>
                        <a:latin typeface="Cambria Math" panose="02040503050406030204" pitchFamily="18" charset="0"/>
                        <a:ea typeface="Times New Roman" panose="02020603050405020304" pitchFamily="18" charset="0"/>
                      </a:rPr>
                      <m:t>ΔABD</m:t>
                    </m:r>
                  </m:oMath>
                </a14:m>
                <a:r>
                  <a:rPr lang="en-US" sz="3700">
                    <a:solidFill>
                      <a:srgbClr val="000000"/>
                    </a:solidFill>
                    <a:effectLst/>
                    <a:ea typeface="Times New Roman" panose="02020603050405020304" pitchFamily="18" charset="0"/>
                  </a:rPr>
                  <a:t> và </a:t>
                </a:r>
                <a14:m>
                  <m:oMath xmlns:m="http://schemas.openxmlformats.org/officeDocument/2006/math">
                    <m:r>
                      <m:rPr>
                        <m:sty m:val="p"/>
                      </m:rPr>
                      <a:rPr lang="en-US" sz="3700" i="0">
                        <a:solidFill>
                          <a:srgbClr val="000000"/>
                        </a:solidFill>
                        <a:effectLst/>
                        <a:latin typeface="Cambria Math" panose="02040503050406030204" pitchFamily="18" charset="0"/>
                        <a:ea typeface="Times New Roman" panose="02020603050405020304" pitchFamily="18" charset="0"/>
                      </a:rPr>
                      <m:t>ΔEBD</m:t>
                    </m:r>
                  </m:oMath>
                </a14:m>
                <a:r>
                  <a:rPr lang="en-US" sz="3700">
                    <a:solidFill>
                      <a:srgbClr val="000000"/>
                    </a:solidFill>
                    <a:effectLst/>
                    <a:ea typeface="Times New Roman" panose="02020603050405020304" pitchFamily="18" charset="0"/>
                  </a:rPr>
                  <a:t>có:</a:t>
                </a:r>
              </a:p>
              <a:p>
                <a:pPr marL="30480" marR="30480" algn="just">
                  <a:lnSpc>
                    <a:spcPct val="150000"/>
                  </a:lnSpc>
                  <a:spcBef>
                    <a:spcPts val="100"/>
                  </a:spcBef>
                  <a:spcAft>
                    <a:spcPts val="100"/>
                  </a:spcAft>
                </a:pPr>
                <a:r>
                  <a:rPr lang="en-US" sz="3700">
                    <a:solidFill>
                      <a:srgbClr val="000000"/>
                    </a:solidFill>
                    <a:effectLst/>
                    <a:ea typeface="Times New Roman" panose="02020603050405020304" pitchFamily="18" charset="0"/>
                  </a:rPr>
                  <a:t>BA = BE (gt</a:t>
                </a:r>
                <a:r>
                  <a:rPr lang="en-US" sz="3700" smtClean="0">
                    <a:solidFill>
                      <a:srgbClr val="000000"/>
                    </a:solidFill>
                    <a:effectLst/>
                    <a:ea typeface="Times New Roman" panose="02020603050405020304" pitchFamily="18" charset="0"/>
                  </a:rPr>
                  <a:t>)</a:t>
                </a:r>
                <a:endParaRPr lang="en-US" sz="3700">
                  <a:solidFill>
                    <a:srgbClr val="000000"/>
                  </a:solidFill>
                  <a:effectLst/>
                  <a:ea typeface="Times New Roman" panose="02020603050405020304" pitchFamily="18" charset="0"/>
                </a:endParaRPr>
              </a:p>
              <a:p>
                <a:pPr marL="30480" marR="30480" algn="just">
                  <a:lnSpc>
                    <a:spcPct val="150000"/>
                  </a:lnSpc>
                  <a:spcBef>
                    <a:spcPts val="100"/>
                  </a:spcBef>
                  <a:spcAft>
                    <a:spcPts val="100"/>
                  </a:spcAft>
                </a:pPr>
                <a14:m>
                  <m:oMath xmlns:m="http://schemas.openxmlformats.org/officeDocument/2006/math">
                    <m:acc>
                      <m:accPr>
                        <m:chr m:val="̂"/>
                        <m:ctrlPr>
                          <a:rPr lang="en-US" sz="3700" i="1">
                            <a:solidFill>
                              <a:srgbClr val="000000"/>
                            </a:solidFill>
                            <a:effectLst/>
                            <a:latin typeface="Cambria Math" panose="02040503050406030204" pitchFamily="18" charset="0"/>
                            <a:ea typeface="Times New Roman" panose="02020603050405020304" pitchFamily="18" charset="0"/>
                          </a:rPr>
                        </m:ctrlPr>
                      </m:accPr>
                      <m:e>
                        <m:r>
                          <m:rPr>
                            <m:sty m:val="p"/>
                          </m:rPr>
                          <a:rPr lang="en-US" sz="3700" i="0">
                            <a:solidFill>
                              <a:srgbClr val="000000"/>
                            </a:solidFill>
                            <a:effectLst/>
                            <a:latin typeface="Cambria Math" panose="02040503050406030204" pitchFamily="18" charset="0"/>
                            <a:ea typeface="Times New Roman" panose="02020603050405020304" pitchFamily="18" charset="0"/>
                          </a:rPr>
                          <m:t>ABD</m:t>
                        </m:r>
                      </m:e>
                    </m:acc>
                    <m:r>
                      <a:rPr lang="en-US" sz="3700" i="0">
                        <a:solidFill>
                          <a:srgbClr val="000000"/>
                        </a:solidFill>
                        <a:effectLst/>
                        <a:latin typeface="Cambria Math" panose="02040503050406030204" pitchFamily="18" charset="0"/>
                        <a:ea typeface="Times New Roman" panose="02020603050405020304" pitchFamily="18" charset="0"/>
                      </a:rPr>
                      <m:t>=</m:t>
                    </m:r>
                    <m:acc>
                      <m:accPr>
                        <m:chr m:val="̂"/>
                        <m:ctrlPr>
                          <a:rPr lang="en-US" sz="3700" i="1">
                            <a:solidFill>
                              <a:srgbClr val="000000"/>
                            </a:solidFill>
                            <a:effectLst/>
                            <a:latin typeface="Cambria Math" panose="02040503050406030204" pitchFamily="18" charset="0"/>
                            <a:ea typeface="Times New Roman" panose="02020603050405020304" pitchFamily="18" charset="0"/>
                          </a:rPr>
                        </m:ctrlPr>
                      </m:accPr>
                      <m:e>
                        <m:r>
                          <m:rPr>
                            <m:sty m:val="p"/>
                          </m:rPr>
                          <a:rPr lang="en-US" sz="3700" i="0">
                            <a:solidFill>
                              <a:srgbClr val="000000"/>
                            </a:solidFill>
                            <a:effectLst/>
                            <a:latin typeface="Cambria Math" panose="02040503050406030204" pitchFamily="18" charset="0"/>
                            <a:ea typeface="Times New Roman" panose="02020603050405020304" pitchFamily="18" charset="0"/>
                          </a:rPr>
                          <m:t>EBD</m:t>
                        </m:r>
                      </m:e>
                    </m:acc>
                  </m:oMath>
                </a14:m>
                <a:r>
                  <a:rPr lang="en-US" sz="3700">
                    <a:solidFill>
                      <a:srgbClr val="000000"/>
                    </a:solidFill>
                    <a:effectLst/>
                    <a:ea typeface="Times New Roman" panose="02020603050405020304" pitchFamily="18" charset="0"/>
                  </a:rPr>
                  <a:t> (do BD là tia phân giác của </a:t>
                </a:r>
                <a14:m>
                  <m:oMath xmlns:m="http://schemas.openxmlformats.org/officeDocument/2006/math">
                    <m:acc>
                      <m:accPr>
                        <m:chr m:val="̂"/>
                        <m:ctrlPr>
                          <a:rPr lang="en-US" sz="3700" i="1">
                            <a:solidFill>
                              <a:srgbClr val="000000"/>
                            </a:solidFill>
                            <a:effectLst/>
                            <a:latin typeface="Cambria Math" panose="02040503050406030204" pitchFamily="18" charset="0"/>
                            <a:ea typeface="Times New Roman" panose="02020603050405020304" pitchFamily="18" charset="0"/>
                          </a:rPr>
                        </m:ctrlPr>
                      </m:accPr>
                      <m:e>
                        <m:r>
                          <m:rPr>
                            <m:sty m:val="p"/>
                          </m:rPr>
                          <a:rPr lang="en-US" sz="3700" i="0">
                            <a:solidFill>
                              <a:srgbClr val="000000"/>
                            </a:solidFill>
                            <a:effectLst/>
                            <a:latin typeface="Cambria Math" panose="02040503050406030204" pitchFamily="18" charset="0"/>
                            <a:ea typeface="Times New Roman" panose="02020603050405020304" pitchFamily="18" charset="0"/>
                          </a:rPr>
                          <m:t>ABE</m:t>
                        </m:r>
                      </m:e>
                    </m:acc>
                  </m:oMath>
                </a14:m>
                <a:r>
                  <a:rPr lang="en-US" sz="3700" smtClean="0">
                    <a:solidFill>
                      <a:srgbClr val="000000"/>
                    </a:solidFill>
                    <a:effectLst/>
                    <a:ea typeface="Times New Roman" panose="02020603050405020304" pitchFamily="18" charset="0"/>
                  </a:rPr>
                  <a:t>)</a:t>
                </a:r>
                <a:endParaRPr lang="en-US" sz="3700">
                  <a:solidFill>
                    <a:srgbClr val="000000"/>
                  </a:solidFill>
                  <a:effectLst/>
                  <a:ea typeface="Times New Roman" panose="02020603050405020304" pitchFamily="18" charset="0"/>
                </a:endParaRPr>
              </a:p>
              <a:p>
                <a:pPr marL="30480" marR="30480" algn="just">
                  <a:lnSpc>
                    <a:spcPct val="150000"/>
                  </a:lnSpc>
                  <a:spcBef>
                    <a:spcPts val="100"/>
                  </a:spcBef>
                  <a:spcAft>
                    <a:spcPts val="100"/>
                  </a:spcAft>
                </a:pPr>
                <a:r>
                  <a:rPr lang="en-US" sz="3700">
                    <a:solidFill>
                      <a:srgbClr val="000000"/>
                    </a:solidFill>
                    <a:effectLst/>
                    <a:ea typeface="Times New Roman" panose="02020603050405020304" pitchFamily="18" charset="0"/>
                  </a:rPr>
                  <a:t>BD là cạnh </a:t>
                </a:r>
                <a:r>
                  <a:rPr lang="en-US" sz="3700" smtClean="0">
                    <a:solidFill>
                      <a:srgbClr val="000000"/>
                    </a:solidFill>
                    <a:effectLst/>
                    <a:ea typeface="Times New Roman" panose="02020603050405020304" pitchFamily="18" charset="0"/>
                  </a:rPr>
                  <a:t>chung</a:t>
                </a:r>
                <a:endParaRPr lang="en-US" sz="3700">
                  <a:solidFill>
                    <a:srgbClr val="000000"/>
                  </a:solidFill>
                  <a:effectLst/>
                  <a:ea typeface="Times New Roman" panose="02020603050405020304" pitchFamily="18" charset="0"/>
                </a:endParaRPr>
              </a:p>
              <a:p>
                <a:pPr marL="30480" marR="30480" algn="just">
                  <a:lnSpc>
                    <a:spcPct val="150000"/>
                  </a:lnSpc>
                  <a:spcBef>
                    <a:spcPts val="100"/>
                  </a:spcBef>
                  <a:spcAft>
                    <a:spcPts val="100"/>
                  </a:spcAft>
                </a:pPr>
                <a:r>
                  <a:rPr lang="en-US" sz="3700">
                    <a:solidFill>
                      <a:srgbClr val="000000"/>
                    </a:solidFill>
                    <a:effectLst/>
                    <a:ea typeface="Times New Roman" panose="02020603050405020304" pitchFamily="18" charset="0"/>
                  </a:rPr>
                  <a:t>Do đó </a:t>
                </a:r>
                <a14:m>
                  <m:oMath xmlns:m="http://schemas.openxmlformats.org/officeDocument/2006/math">
                    <m:r>
                      <m:rPr>
                        <m:sty m:val="p"/>
                      </m:rPr>
                      <a:rPr lang="en-US" sz="3700" i="0">
                        <a:solidFill>
                          <a:srgbClr val="000000"/>
                        </a:solidFill>
                        <a:effectLst/>
                        <a:latin typeface="Cambria Math" panose="02040503050406030204" pitchFamily="18" charset="0"/>
                        <a:ea typeface="Times New Roman" panose="02020603050405020304" pitchFamily="18" charset="0"/>
                      </a:rPr>
                      <m:t>ΔABD</m:t>
                    </m:r>
                    <m:r>
                      <a:rPr lang="en-US" sz="3700" i="0">
                        <a:solidFill>
                          <a:srgbClr val="000000"/>
                        </a:solidFill>
                        <a:effectLst/>
                        <a:latin typeface="Cambria Math" panose="02040503050406030204" pitchFamily="18" charset="0"/>
                        <a:ea typeface="Times New Roman" panose="02020603050405020304" pitchFamily="18" charset="0"/>
                      </a:rPr>
                      <m:t>=</m:t>
                    </m:r>
                    <m:r>
                      <m:rPr>
                        <m:sty m:val="p"/>
                      </m:rPr>
                      <a:rPr lang="en-US" sz="3700" i="0">
                        <a:solidFill>
                          <a:srgbClr val="000000"/>
                        </a:solidFill>
                        <a:effectLst/>
                        <a:latin typeface="Cambria Math" panose="02040503050406030204" pitchFamily="18" charset="0"/>
                        <a:ea typeface="Times New Roman" panose="02020603050405020304" pitchFamily="18" charset="0"/>
                      </a:rPr>
                      <m:t>ΔEBD</m:t>
                    </m:r>
                  </m:oMath>
                </a14:m>
                <a:r>
                  <a:rPr lang="en-US" sz="3700">
                    <a:solidFill>
                      <a:srgbClr val="000000"/>
                    </a:solidFill>
                    <a:effectLst/>
                    <a:ea typeface="Times New Roman" panose="02020603050405020304" pitchFamily="18" charset="0"/>
                  </a:rPr>
                  <a:t> (c.g.c</a:t>
                </a:r>
                <a:r>
                  <a:rPr lang="en-US" sz="3700" smtClean="0">
                    <a:solidFill>
                      <a:srgbClr val="000000"/>
                    </a:solidFill>
                    <a:effectLst/>
                    <a:ea typeface="Times New Roman" panose="02020603050405020304" pitchFamily="18" charset="0"/>
                  </a:rPr>
                  <a:t>)</a:t>
                </a:r>
                <a:endParaRPr lang="en-US" sz="3700">
                  <a:solidFill>
                    <a:srgbClr val="000000"/>
                  </a:solidFill>
                  <a:effectLst/>
                  <a:ea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7620000" y="2196435"/>
                <a:ext cx="10947331" cy="4493923"/>
              </a:xfrm>
              <a:prstGeom prst="rect">
                <a:avLst/>
              </a:prstGeom>
              <a:blipFill>
                <a:blip r:embed="rId5"/>
                <a:stretch>
                  <a:fillRect l="-1448" b="-1900"/>
                </a:stretch>
              </a:blipFill>
            </p:spPr>
            <p:txBody>
              <a:bodyPr/>
              <a:lstStyle/>
              <a:p>
                <a:r>
                  <a:rPr lang="en-US">
                    <a:noFill/>
                  </a:rPr>
                  <a:t> </a:t>
                </a:r>
              </a:p>
            </p:txBody>
          </p:sp>
        </mc:Fallback>
      </mc:AlternateContent>
      <p:sp>
        <p:nvSpPr>
          <p:cNvPr id="13" name="Rectangle 12"/>
          <p:cNvSpPr/>
          <p:nvPr/>
        </p:nvSpPr>
        <p:spPr>
          <a:xfrm>
            <a:off x="-228600" y="8832307"/>
            <a:ext cx="19431000" cy="1981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3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rot="3617104">
            <a:off x="16346994" y="7351088"/>
            <a:ext cx="1125883" cy="2150123"/>
          </a:xfrm>
          <a:prstGeom prst="rect">
            <a:avLst/>
          </a:prstGeom>
        </p:spPr>
      </p:pic>
    </p:spTree>
    <p:extLst>
      <p:ext uri="{BB962C8B-B14F-4D97-AF65-F5344CB8AC3E}">
        <p14:creationId xmlns:p14="http://schemas.microsoft.com/office/powerpoint/2010/main" val="32259621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fade">
                                      <p:cBhvr>
                                        <p:cTn id="20" dur="500"/>
                                        <p:tgtEl>
                                          <p:spTgt spid="4">
                                            <p:txEl>
                                              <p:pRg st="1" end="1"/>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Effect transition="in" filter="fade">
                                      <p:cBhvr>
                                        <p:cTn id="23" dur="500"/>
                                        <p:tgtEl>
                                          <p:spTgt spid="4">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fade">
                                      <p:cBhvr>
                                        <p:cTn id="26" dur="500"/>
                                        <p:tgtEl>
                                          <p:spTgt spid="4">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Effect transition="in" filter="wipe(left)">
                                      <p:cBhvr>
                                        <p:cTn id="31"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chemeClr val="accent4"/>
        </a:solidFill>
        <a:effectLst/>
      </p:bgPr>
    </p:bg>
    <p:spTree>
      <p:nvGrpSpPr>
        <p:cNvPr id="1" name="Shape 2106"/>
        <p:cNvGrpSpPr/>
        <p:nvPr/>
      </p:nvGrpSpPr>
      <p:grpSpPr>
        <a:xfrm>
          <a:off x="0" y="0"/>
          <a:ext cx="0" cy="0"/>
          <a:chOff x="0" y="0"/>
          <a:chExt cx="0" cy="0"/>
        </a:xfrm>
      </p:grpSpPr>
      <p:sp>
        <p:nvSpPr>
          <p:cNvPr id="22" name="Google Shape;2254;p39"/>
          <p:cNvSpPr/>
          <p:nvPr/>
        </p:nvSpPr>
        <p:spPr>
          <a:xfrm>
            <a:off x="0" y="148757"/>
            <a:ext cx="822660" cy="904194"/>
          </a:xfrm>
          <a:prstGeom prst="star4">
            <a:avLst>
              <a:gd name="adj" fmla="val 12500"/>
            </a:avLst>
          </a:prstGeom>
          <a:solidFill>
            <a:schemeClr val="accent2"/>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Oval Callout 9"/>
          <p:cNvSpPr/>
          <p:nvPr/>
        </p:nvSpPr>
        <p:spPr>
          <a:xfrm>
            <a:off x="7924800" y="598849"/>
            <a:ext cx="1681281" cy="859944"/>
          </a:xfrm>
          <a:prstGeom prst="wedgeEllipseCallout">
            <a:avLst/>
          </a:prstGeom>
          <a:solidFill>
            <a:schemeClr val="accent1">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srgbClr val="FFFFFF"/>
              </a:solidFill>
              <a:effectLst/>
              <a:uLnTx/>
              <a:uFillTx/>
              <a:latin typeface="Arial"/>
              <a:ea typeface="+mn-ea"/>
              <a:cs typeface="+mn-cs"/>
            </a:endParaRPr>
          </a:p>
        </p:txBody>
      </p:sp>
      <mc:AlternateContent xmlns:mc="http://schemas.openxmlformats.org/markup-compatibility/2006">
        <mc:Choice xmlns:a14="http://schemas.microsoft.com/office/drawing/2010/main" Requires="a14">
          <p:sp>
            <p:nvSpPr>
              <p:cNvPr id="4" name="Rectangle 3"/>
              <p:cNvSpPr/>
              <p:nvPr/>
            </p:nvSpPr>
            <p:spPr>
              <a:xfrm>
                <a:off x="7696200" y="2007351"/>
                <a:ext cx="9982200" cy="5396670"/>
              </a:xfrm>
              <a:prstGeom prst="rect">
                <a:avLst/>
              </a:prstGeom>
            </p:spPr>
            <p:txBody>
              <a:bodyPr wrap="square">
                <a:spAutoFit/>
              </a:bodyPr>
              <a:lstStyle/>
              <a:p>
                <a:pPr marL="30480" marR="30480" lvl="0" indent="0" algn="just" defTabSz="914400" rtl="0" eaLnBrk="1" fontAlgn="auto" latinLnBrk="0" hangingPunct="1">
                  <a:lnSpc>
                    <a:spcPct val="150000"/>
                  </a:lnSpc>
                  <a:spcBef>
                    <a:spcPts val="100"/>
                  </a:spcBef>
                  <a:spcAft>
                    <a:spcPts val="100"/>
                  </a:spcAft>
                  <a:buClrTx/>
                  <a:buSzTx/>
                  <a:buFontTx/>
                  <a:buNone/>
                  <a:tabLst/>
                  <a:defRPr/>
                </a:pPr>
                <a:r>
                  <a:rPr kumimoji="0" lang="en-US" sz="3700" b="0" i="0" u="none" strike="noStrike" kern="1200" cap="none" spc="0" normalizeH="0" baseline="0" noProof="0" smtClean="0">
                    <a:ln>
                      <a:noFill/>
                    </a:ln>
                    <a:solidFill>
                      <a:srgbClr val="000000"/>
                    </a:solidFill>
                    <a:effectLst/>
                    <a:uLnTx/>
                    <a:uFillTx/>
                    <a:latin typeface="Arial"/>
                    <a:ea typeface="Times New Roman" panose="02020603050405020304" pitchFamily="18" charset="0"/>
                    <a:cs typeface="+mn-cs"/>
                  </a:rPr>
                  <a:t>b</a:t>
                </a:r>
                <a:r>
                  <a:rPr kumimoji="0" lang="en-US" sz="3700" b="0" i="0" u="none" strike="noStrike" kern="1200" cap="none" spc="0" normalizeH="0" baseline="0" noProof="0">
                    <a:ln>
                      <a:noFill/>
                    </a:ln>
                    <a:solidFill>
                      <a:srgbClr val="000000"/>
                    </a:solidFill>
                    <a:effectLst/>
                    <a:uLnTx/>
                    <a:uFillTx/>
                    <a:latin typeface="Arial"/>
                    <a:ea typeface="Times New Roman" panose="02020603050405020304" pitchFamily="18" charset="0"/>
                    <a:cs typeface="+mn-cs"/>
                  </a:rPr>
                  <a:t>) Do </a:t>
                </a:r>
                <a14:m>
                  <m:oMath xmlns:m="http://schemas.openxmlformats.org/officeDocument/2006/math">
                    <m:r>
                      <m:rPr>
                        <m:sty m:val="p"/>
                      </m:rP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ΔABD</m:t>
                    </m:r>
                    <m: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m:t>
                    </m:r>
                    <m:r>
                      <m:rPr>
                        <m:sty m:val="p"/>
                      </m:rP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ΔEBD</m:t>
                    </m:r>
                  </m:oMath>
                </a14:m>
                <a:r>
                  <a:rPr kumimoji="0" lang="en-US" sz="3700" b="0" i="0" u="none" strike="noStrike" kern="1200" cap="none" spc="0" normalizeH="0" baseline="0" noProof="0">
                    <a:ln>
                      <a:noFill/>
                    </a:ln>
                    <a:solidFill>
                      <a:srgbClr val="000000"/>
                    </a:solidFill>
                    <a:effectLst/>
                    <a:uLnTx/>
                    <a:uFillTx/>
                    <a:latin typeface="Arial"/>
                    <a:ea typeface="Times New Roman" panose="02020603050405020304" pitchFamily="18" charset="0"/>
                    <a:cs typeface="+mn-cs"/>
                  </a:rPr>
                  <a:t> (câu a) </a:t>
                </a:r>
              </a:p>
              <a:p>
                <a:pPr marL="30480" marR="30480" lvl="0" indent="0" algn="just" defTabSz="914400" rtl="0" eaLnBrk="1" fontAlgn="auto" latinLnBrk="0" hangingPunct="1">
                  <a:lnSpc>
                    <a:spcPct val="150000"/>
                  </a:lnSpc>
                  <a:spcBef>
                    <a:spcPts val="100"/>
                  </a:spcBef>
                  <a:spcAft>
                    <a:spcPts val="100"/>
                  </a:spcAft>
                  <a:buClrTx/>
                  <a:buSzTx/>
                  <a:buFontTx/>
                  <a:buNone/>
                  <a:tabLst/>
                  <a:defRPr/>
                </a:pPr>
                <a:r>
                  <a:rPr kumimoji="0" lang="en-US" sz="3700" b="0" i="0" u="none" strike="noStrike" kern="1200" cap="none" spc="0" normalizeH="0" baseline="0" noProof="0">
                    <a:ln>
                      <a:noFill/>
                    </a:ln>
                    <a:solidFill>
                      <a:srgbClr val="000000"/>
                    </a:solidFill>
                    <a:effectLst/>
                    <a:uLnTx/>
                    <a:uFillTx/>
                    <a:latin typeface="Arial"/>
                    <a:ea typeface="Times New Roman" panose="02020603050405020304" pitchFamily="18" charset="0"/>
                    <a:cs typeface="+mn-cs"/>
                  </a:rPr>
                  <a:t>nên </a:t>
                </a:r>
                <a14:m>
                  <m:oMath xmlns:m="http://schemas.openxmlformats.org/officeDocument/2006/math">
                    <m:acc>
                      <m:accPr>
                        <m:chr m:val="̂"/>
                        <m:ctrlPr>
                          <a:rPr kumimoji="0" lang="en-US" sz="37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ctrlPr>
                      </m:accPr>
                      <m:e>
                        <m:r>
                          <m:rPr>
                            <m:sty m:val="p"/>
                          </m:rP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BED</m:t>
                        </m:r>
                      </m:e>
                    </m:acc>
                    <m: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m:t>
                    </m:r>
                    <m:acc>
                      <m:accPr>
                        <m:chr m:val="̂"/>
                        <m:ctrlPr>
                          <a:rPr kumimoji="0" lang="en-US" sz="37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ctrlPr>
                      </m:accPr>
                      <m:e>
                        <m:r>
                          <m:rPr>
                            <m:sty m:val="p"/>
                          </m:rP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BAD</m:t>
                        </m:r>
                      </m:e>
                    </m:acc>
                    <m: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=90°</m:t>
                    </m:r>
                  </m:oMath>
                </a14:m>
                <a:r>
                  <a:rPr kumimoji="0" lang="en-US" sz="3700" b="0" i="0" u="none" strike="noStrike" kern="1200" cap="none" spc="0" normalizeH="0" baseline="0" noProof="0">
                    <a:ln>
                      <a:noFill/>
                    </a:ln>
                    <a:solidFill>
                      <a:srgbClr val="000000"/>
                    </a:solidFill>
                    <a:effectLst/>
                    <a:uLnTx/>
                    <a:uFillTx/>
                    <a:latin typeface="Arial"/>
                    <a:ea typeface="Times New Roman" panose="02020603050405020304" pitchFamily="18" charset="0"/>
                    <a:cs typeface="+mn-cs"/>
                  </a:rPr>
                  <a:t> (hai góc tương ứng</a:t>
                </a:r>
                <a:r>
                  <a:rPr kumimoji="0" lang="en-US" sz="3700" b="0" i="0" u="none" strike="noStrike" kern="1200" cap="none" spc="0" normalizeH="0" baseline="0" noProof="0" smtClean="0">
                    <a:ln>
                      <a:noFill/>
                    </a:ln>
                    <a:solidFill>
                      <a:srgbClr val="000000"/>
                    </a:solidFill>
                    <a:effectLst/>
                    <a:uLnTx/>
                    <a:uFillTx/>
                    <a:latin typeface="Arial"/>
                    <a:ea typeface="Times New Roman" panose="02020603050405020304" pitchFamily="18" charset="0"/>
                    <a:cs typeface="+mn-cs"/>
                  </a:rPr>
                  <a:t>)</a:t>
                </a:r>
                <a:endParaRPr kumimoji="0" lang="en-US" sz="3700" b="0" i="0" u="none" strike="noStrike" kern="1200" cap="none" spc="0" normalizeH="0" baseline="0" noProof="0">
                  <a:ln>
                    <a:noFill/>
                  </a:ln>
                  <a:solidFill>
                    <a:srgbClr val="000000"/>
                  </a:solidFill>
                  <a:effectLst/>
                  <a:uLnTx/>
                  <a:uFillTx/>
                  <a:latin typeface="Arial"/>
                  <a:ea typeface="Times New Roman" panose="02020603050405020304" pitchFamily="18" charset="0"/>
                  <a:cs typeface="+mn-cs"/>
                </a:endParaRPr>
              </a:p>
              <a:p>
                <a:pPr marL="30480" marR="30480" lvl="0" indent="0" algn="just" defTabSz="914400" rtl="0" eaLnBrk="1" fontAlgn="auto" latinLnBrk="0" hangingPunct="1">
                  <a:lnSpc>
                    <a:spcPct val="150000"/>
                  </a:lnSpc>
                  <a:spcBef>
                    <a:spcPts val="100"/>
                  </a:spcBef>
                  <a:spcAft>
                    <a:spcPts val="100"/>
                  </a:spcAft>
                  <a:buClrTx/>
                  <a:buSzTx/>
                  <a:buFontTx/>
                  <a:buNone/>
                  <a:tabLst/>
                  <a:defRPr/>
                </a:pPr>
                <a:r>
                  <a:rPr kumimoji="0" lang="en-US" sz="3700" b="0" i="0" u="none" strike="noStrike" kern="1200" cap="none" spc="0" normalizeH="0" baseline="0" noProof="0">
                    <a:ln>
                      <a:noFill/>
                    </a:ln>
                    <a:solidFill>
                      <a:srgbClr val="000000"/>
                    </a:solidFill>
                    <a:effectLst/>
                    <a:uLnTx/>
                    <a:uFillTx/>
                    <a:latin typeface="Arial"/>
                    <a:ea typeface="Times New Roman" panose="02020603050405020304" pitchFamily="18" charset="0"/>
                    <a:cs typeface="+mn-cs"/>
                  </a:rPr>
                  <a:t>Do đó </a:t>
                </a:r>
                <a14:m>
                  <m:oMath xmlns:m="http://schemas.openxmlformats.org/officeDocument/2006/math">
                    <m:r>
                      <m:rPr>
                        <m:sty m:val="p"/>
                      </m:rP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DE</m:t>
                    </m:r>
                    <m: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m:t>
                    </m:r>
                    <m:r>
                      <m:rPr>
                        <m:sty m:val="p"/>
                      </m:rP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BC</m:t>
                    </m:r>
                  </m:oMath>
                </a14:m>
                <a:endParaRPr kumimoji="0" lang="en-US" sz="3700" b="0" i="0" u="none" strike="noStrike" kern="1200" cap="none" spc="0" normalizeH="0" baseline="0" noProof="0">
                  <a:ln>
                    <a:noFill/>
                  </a:ln>
                  <a:solidFill>
                    <a:srgbClr val="000000"/>
                  </a:solidFill>
                  <a:effectLst/>
                  <a:uLnTx/>
                  <a:uFillTx/>
                  <a:latin typeface="Arial"/>
                  <a:ea typeface="Times New Roman" panose="02020603050405020304" pitchFamily="18" charset="0"/>
                  <a:cs typeface="+mn-cs"/>
                </a:endParaRPr>
              </a:p>
              <a:p>
                <a:pPr marL="30480" marR="30480" lvl="0" indent="0" algn="just" defTabSz="914400" rtl="0" eaLnBrk="1" fontAlgn="auto" latinLnBrk="0" hangingPunct="1">
                  <a:lnSpc>
                    <a:spcPct val="150000"/>
                  </a:lnSpc>
                  <a:spcBef>
                    <a:spcPts val="100"/>
                  </a:spcBef>
                  <a:spcAft>
                    <a:spcPts val="100"/>
                  </a:spcAft>
                  <a:buClrTx/>
                  <a:buSzTx/>
                  <a:buFontTx/>
                  <a:buNone/>
                  <a:tabLst/>
                  <a:defRPr/>
                </a:pPr>
                <a:r>
                  <a:rPr kumimoji="0" lang="en-US" sz="3700" b="0" i="0" u="none" strike="noStrike" kern="1200" cap="none" spc="0" normalizeH="0" baseline="0" noProof="0">
                    <a:ln>
                      <a:noFill/>
                    </a:ln>
                    <a:solidFill>
                      <a:srgbClr val="000000"/>
                    </a:solidFill>
                    <a:effectLst/>
                    <a:uLnTx/>
                    <a:uFillTx/>
                    <a:latin typeface="Arial"/>
                    <a:ea typeface="Times New Roman" panose="02020603050405020304" pitchFamily="18" charset="0"/>
                    <a:cs typeface="+mn-cs"/>
                  </a:rPr>
                  <a:t>Mà </a:t>
                </a:r>
                <a14:m>
                  <m:oMath xmlns:m="http://schemas.openxmlformats.org/officeDocument/2006/math">
                    <m:r>
                      <m:rPr>
                        <m:sty m:val="p"/>
                      </m:rP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AH</m:t>
                    </m:r>
                    <m: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m:t>
                    </m:r>
                    <m:r>
                      <m:rPr>
                        <m:sty m:val="p"/>
                      </m:rP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BC</m:t>
                    </m:r>
                  </m:oMath>
                </a14:m>
                <a:r>
                  <a:rPr kumimoji="0" lang="en-US" sz="3700" b="0" i="0" u="none" strike="noStrike" kern="1200" cap="none" spc="0" normalizeH="0" baseline="0" noProof="0">
                    <a:ln>
                      <a:noFill/>
                    </a:ln>
                    <a:solidFill>
                      <a:srgbClr val="000000"/>
                    </a:solidFill>
                    <a:effectLst/>
                    <a:uLnTx/>
                    <a:uFillTx/>
                    <a:latin typeface="Arial"/>
                    <a:ea typeface="Times New Roman" panose="02020603050405020304" pitchFamily="18" charset="0"/>
                    <a:cs typeface="+mn-cs"/>
                  </a:rPr>
                  <a:t> (gt) nên </a:t>
                </a:r>
                <a14:m>
                  <m:oMath xmlns:m="http://schemas.openxmlformats.org/officeDocument/2006/math">
                    <m:r>
                      <m:rPr>
                        <m:sty m:val="p"/>
                      </m:rP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DE</m:t>
                    </m:r>
                    <m: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 // </m:t>
                    </m:r>
                    <m:r>
                      <m:rPr>
                        <m:sty m:val="p"/>
                      </m:rP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AH</m:t>
                    </m:r>
                  </m:oMath>
                </a14:m>
                <a:endParaRPr kumimoji="0" lang="en-US" sz="3700" b="0" i="0" u="none" strike="noStrike" kern="1200" cap="none" spc="0" normalizeH="0" baseline="0" noProof="0">
                  <a:ln>
                    <a:noFill/>
                  </a:ln>
                  <a:solidFill>
                    <a:srgbClr val="000000"/>
                  </a:solidFill>
                  <a:effectLst/>
                  <a:uLnTx/>
                  <a:uFillTx/>
                  <a:latin typeface="Arial"/>
                  <a:ea typeface="Times New Roman" panose="02020603050405020304" pitchFamily="18" charset="0"/>
                  <a:cs typeface="+mn-cs"/>
                </a:endParaRPr>
              </a:p>
              <a:p>
                <a:pPr marL="30480" marR="30480" lvl="0" indent="0" algn="just" defTabSz="914400" rtl="0" eaLnBrk="1" fontAlgn="auto" latinLnBrk="0" hangingPunct="1">
                  <a:lnSpc>
                    <a:spcPct val="150000"/>
                  </a:lnSpc>
                  <a:spcBef>
                    <a:spcPts val="100"/>
                  </a:spcBef>
                  <a:spcAft>
                    <a:spcPts val="100"/>
                  </a:spcAft>
                  <a:buClrTx/>
                  <a:buSzTx/>
                  <a:buFontTx/>
                  <a:buNone/>
                  <a:tabLst/>
                  <a:defRPr/>
                </a:pPr>
                <a:r>
                  <a:rPr kumimoji="0" lang="en-US" sz="3700" b="0" i="0" u="none" strike="noStrike" kern="1200" cap="none" spc="0" normalizeH="0" baseline="0" noProof="0">
                    <a:ln>
                      <a:noFill/>
                    </a:ln>
                    <a:solidFill>
                      <a:srgbClr val="000000"/>
                    </a:solidFill>
                    <a:effectLst/>
                    <a:uLnTx/>
                    <a:uFillTx/>
                    <a:latin typeface="Arial"/>
                    <a:ea typeface="Times New Roman" panose="02020603050405020304" pitchFamily="18" charset="0"/>
                    <a:cs typeface="+mn-cs"/>
                  </a:rPr>
                  <a:t>Tứ giác ADEH </a:t>
                </a:r>
                <a:r>
                  <a:rPr kumimoji="0" lang="en-US" sz="3700" b="0" i="0" u="none" strike="noStrike" kern="1200" cap="none" spc="0" normalizeH="0" baseline="0" noProof="0" smtClean="0">
                    <a:ln>
                      <a:noFill/>
                    </a:ln>
                    <a:solidFill>
                      <a:srgbClr val="000000"/>
                    </a:solidFill>
                    <a:effectLst/>
                    <a:uLnTx/>
                    <a:uFillTx/>
                    <a:latin typeface="Arial"/>
                    <a:ea typeface="Times New Roman" panose="02020603050405020304" pitchFamily="18" charset="0"/>
                    <a:cs typeface="+mn-cs"/>
                  </a:rPr>
                  <a:t>có </a:t>
                </a:r>
                <a14:m>
                  <m:oMath xmlns:m="http://schemas.openxmlformats.org/officeDocument/2006/math">
                    <m:r>
                      <m:rPr>
                        <m:sty m:val="p"/>
                      </m:rP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DE</m:t>
                    </m:r>
                    <m: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 // </m:t>
                    </m:r>
                    <m:r>
                      <m:rPr>
                        <m:sty m:val="p"/>
                      </m:rP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AH</m:t>
                    </m:r>
                  </m:oMath>
                </a14:m>
                <a:r>
                  <a:rPr kumimoji="0" lang="en-US" sz="3700" b="0" i="0" u="none" strike="noStrike" kern="1200" cap="none" spc="0" normalizeH="0" baseline="0" noProof="0">
                    <a:ln>
                      <a:noFill/>
                    </a:ln>
                    <a:solidFill>
                      <a:srgbClr val="000000"/>
                    </a:solidFill>
                    <a:effectLst/>
                    <a:uLnTx/>
                    <a:uFillTx/>
                    <a:latin typeface="Arial"/>
                    <a:ea typeface="Times New Roman" panose="02020603050405020304" pitchFamily="18" charset="0"/>
                    <a:cs typeface="+mn-cs"/>
                  </a:rPr>
                  <a:t> nên là hình thang</a:t>
                </a:r>
              </a:p>
              <a:p>
                <a:pPr marL="30480" marR="30480" lvl="0" indent="0" algn="just" defTabSz="914400" rtl="0" eaLnBrk="1" fontAlgn="auto" latinLnBrk="0" hangingPunct="1">
                  <a:lnSpc>
                    <a:spcPct val="150000"/>
                  </a:lnSpc>
                  <a:spcBef>
                    <a:spcPts val="100"/>
                  </a:spcBef>
                  <a:spcAft>
                    <a:spcPts val="100"/>
                  </a:spcAft>
                  <a:buClrTx/>
                  <a:buSzTx/>
                  <a:buFontTx/>
                  <a:buNone/>
                  <a:tabLst/>
                  <a:defRPr/>
                </a:pPr>
                <a:r>
                  <a:rPr kumimoji="0" lang="en-US" sz="3700" b="0" i="0" u="none" strike="noStrike" kern="1200" cap="none" spc="0" normalizeH="0" baseline="0" noProof="0">
                    <a:ln>
                      <a:noFill/>
                    </a:ln>
                    <a:solidFill>
                      <a:srgbClr val="000000"/>
                    </a:solidFill>
                    <a:effectLst/>
                    <a:uLnTx/>
                    <a:uFillTx/>
                    <a:latin typeface="Arial"/>
                    <a:ea typeface="Times New Roman" panose="02020603050405020304" pitchFamily="18" charset="0"/>
                    <a:cs typeface="+mn-cs"/>
                  </a:rPr>
                  <a:t>mà </a:t>
                </a:r>
                <a14:m>
                  <m:oMath xmlns:m="http://schemas.openxmlformats.org/officeDocument/2006/math">
                    <m:acc>
                      <m:accPr>
                        <m:chr m:val="̂"/>
                        <m:ctrlPr>
                          <a:rPr kumimoji="0" lang="en-US" sz="37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ctrlPr>
                      </m:accPr>
                      <m:e>
                        <m:r>
                          <m:rPr>
                            <m:sty m:val="p"/>
                          </m:rP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BED</m:t>
                        </m:r>
                      </m:e>
                    </m:acc>
                    <m: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=90°</m:t>
                    </m:r>
                  </m:oMath>
                </a14:m>
                <a:r>
                  <a:rPr kumimoji="0" lang="en-US" sz="3700" b="0" i="0" u="none" strike="noStrike" kern="1200" cap="none" spc="0" normalizeH="0" baseline="0" noProof="0">
                    <a:ln>
                      <a:noFill/>
                    </a:ln>
                    <a:solidFill>
                      <a:srgbClr val="000000"/>
                    </a:solidFill>
                    <a:effectLst/>
                    <a:uLnTx/>
                    <a:uFillTx/>
                    <a:latin typeface="Arial"/>
                    <a:ea typeface="Times New Roman" panose="02020603050405020304" pitchFamily="18" charset="0"/>
                    <a:cs typeface="+mn-cs"/>
                  </a:rPr>
                  <a:t> </a:t>
                </a:r>
                <a:r>
                  <a:rPr kumimoji="0" lang="en-US" sz="3700" b="0" i="0" u="none" strike="noStrike" kern="1200" cap="none" spc="0" normalizeH="0" baseline="0" noProof="0" smtClean="0">
                    <a:ln>
                      <a:noFill/>
                    </a:ln>
                    <a:solidFill>
                      <a:srgbClr val="000000"/>
                    </a:solidFill>
                    <a:effectLst/>
                    <a:uLnTx/>
                    <a:uFillTx/>
                    <a:latin typeface="Arial"/>
                    <a:ea typeface="Times New Roman" panose="02020603050405020304" pitchFamily="18" charset="0"/>
                    <a:cs typeface="+mn-cs"/>
                  </a:rPr>
                  <a:t>nên </a:t>
                </a:r>
                <a:r>
                  <a:rPr kumimoji="0" lang="en-US" sz="3700" b="0" i="0" u="none" strike="noStrike" kern="1200" cap="none" spc="0" normalizeH="0" baseline="0" noProof="0">
                    <a:ln>
                      <a:noFill/>
                    </a:ln>
                    <a:solidFill>
                      <a:srgbClr val="000000"/>
                    </a:solidFill>
                    <a:effectLst/>
                    <a:uLnTx/>
                    <a:uFillTx/>
                    <a:latin typeface="Arial"/>
                    <a:ea typeface="Times New Roman" panose="02020603050405020304" pitchFamily="18" charset="0"/>
                    <a:cs typeface="+mn-cs"/>
                  </a:rPr>
                  <a:t>ADEH là hình thang vuông</a:t>
                </a:r>
                <a:r>
                  <a:rPr kumimoji="0" lang="en-US" sz="3700" b="0" i="0" u="none" strike="noStrike" kern="1200" cap="none" spc="0" normalizeH="0" baseline="0" noProof="0" smtClean="0">
                    <a:ln>
                      <a:noFill/>
                    </a:ln>
                    <a:solidFill>
                      <a:srgbClr val="000000"/>
                    </a:solidFill>
                    <a:effectLst/>
                    <a:uLnTx/>
                    <a:uFillTx/>
                    <a:latin typeface="Arial"/>
                    <a:ea typeface="Times New Roman" panose="02020603050405020304" pitchFamily="18" charset="0"/>
                    <a:cs typeface="+mn-cs"/>
                  </a:rPr>
                  <a:t>.</a:t>
                </a:r>
                <a:endParaRPr kumimoji="0" lang="en-US" sz="3700" b="0" i="0" u="none" strike="noStrike" kern="1200" cap="none" spc="0" normalizeH="0" baseline="0" noProof="0">
                  <a:ln>
                    <a:noFill/>
                  </a:ln>
                  <a:solidFill>
                    <a:srgbClr val="000000"/>
                  </a:solidFill>
                  <a:effectLst/>
                  <a:uLnTx/>
                  <a:uFillTx/>
                  <a:latin typeface="Arial"/>
                  <a:ea typeface="Times New Roman" panose="02020603050405020304" pitchFamily="18" charset="0"/>
                  <a:cs typeface="+mn-cs"/>
                </a:endParaRPr>
              </a:p>
            </p:txBody>
          </p:sp>
        </mc:Choice>
        <mc:Fallback>
          <p:sp>
            <p:nvSpPr>
              <p:cNvPr id="4" name="Rectangle 3"/>
              <p:cNvSpPr>
                <a:spLocks noRot="1" noChangeAspect="1" noMove="1" noResize="1" noEditPoints="1" noAdjustHandles="1" noChangeArrowheads="1" noChangeShapeType="1" noTextEdit="1"/>
              </p:cNvSpPr>
              <p:nvPr/>
            </p:nvSpPr>
            <p:spPr>
              <a:xfrm>
                <a:off x="7696200" y="2007351"/>
                <a:ext cx="9982200" cy="5396670"/>
              </a:xfrm>
              <a:prstGeom prst="rect">
                <a:avLst/>
              </a:prstGeom>
              <a:blipFill>
                <a:blip r:embed="rId3"/>
                <a:stretch>
                  <a:fillRect l="-1649" r="-1038" b="-1242"/>
                </a:stretch>
              </a:blipFill>
            </p:spPr>
            <p:txBody>
              <a:bodyPr/>
              <a:lstStyle/>
              <a:p>
                <a:r>
                  <a:rPr lang="en-US">
                    <a:noFill/>
                  </a:rPr>
                  <a:t> </a:t>
                </a:r>
              </a:p>
            </p:txBody>
          </p:sp>
        </mc:Fallback>
      </mc:AlternateContent>
      <p:sp>
        <p:nvSpPr>
          <p:cNvPr id="7" name="Rectangle 6"/>
          <p:cNvSpPr/>
          <p:nvPr/>
        </p:nvSpPr>
        <p:spPr>
          <a:xfrm>
            <a:off x="-228600" y="8832307"/>
            <a:ext cx="19431000" cy="1981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3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rot="3617104">
            <a:off x="16346994" y="7351088"/>
            <a:ext cx="1125883" cy="2150123"/>
          </a:xfrm>
          <a:prstGeom prst="rect">
            <a:avLst/>
          </a:prstGeom>
        </p:spPr>
      </p:pic>
      <p:pic>
        <p:nvPicPr>
          <p:cNvPr id="9" name="Picture 8"/>
          <p:cNvPicPr>
            <a:picLocks noChangeAspect="1"/>
          </p:cNvPicPr>
          <p:nvPr/>
        </p:nvPicPr>
        <p:blipFill>
          <a:blip r:embed="rId26">
            <a:biLevel thresh="75000"/>
            <a:extLst>
              <a:ext uri="{BEBA8EAE-BF5A-486C-A8C5-ECC9F3942E4B}">
                <a14:imgProps xmlns:a14="http://schemas.microsoft.com/office/drawing/2010/main">
                  <a14:imgLayer r:embed="rId27">
                    <a14:imgEffect>
                      <a14:sharpenSoften amount="50000"/>
                    </a14:imgEffect>
                    <a14:imgEffect>
                      <a14:brightnessContrast contrast="-40000"/>
                    </a14:imgEffect>
                  </a14:imgLayer>
                </a14:imgProps>
              </a:ext>
            </a:extLst>
          </a:blip>
          <a:stretch>
            <a:fillRect/>
          </a:stretch>
        </p:blipFill>
        <p:spPr>
          <a:xfrm>
            <a:off x="649310" y="2804158"/>
            <a:ext cx="6410227" cy="3886200"/>
          </a:xfrm>
          <a:prstGeom prst="rect">
            <a:avLst/>
          </a:prstGeom>
        </p:spPr>
      </p:pic>
    </p:spTree>
    <p:extLst>
      <p:ext uri="{BB962C8B-B14F-4D97-AF65-F5344CB8AC3E}">
        <p14:creationId xmlns:p14="http://schemas.microsoft.com/office/powerpoint/2010/main" val="22967862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randombar(horizontal)">
                                      <p:cBhvr>
                                        <p:cTn id="27" dur="500"/>
                                        <p:tgtEl>
                                          <p:spTgt spid="4">
                                            <p:txEl>
                                              <p:pRg st="4" end="4"/>
                                            </p:txEl>
                                          </p:spTgt>
                                        </p:tgtEl>
                                      </p:cBhvr>
                                    </p:animEffect>
                                  </p:childTnLst>
                                </p:cTn>
                              </p:par>
                              <p:par>
                                <p:cTn id="28" presetID="14" presetClass="entr" presetSubtype="10" fill="hold" nodeType="withEffect">
                                  <p:stCondLst>
                                    <p:cond delay="0"/>
                                  </p:stCondLst>
                                  <p:childTnLst>
                                    <p:set>
                                      <p:cBhvr>
                                        <p:cTn id="29" dur="1" fill="hold">
                                          <p:stCondLst>
                                            <p:cond delay="0"/>
                                          </p:stCondLst>
                                        </p:cTn>
                                        <p:tgtEl>
                                          <p:spTgt spid="4">
                                            <p:txEl>
                                              <p:pRg st="5" end="5"/>
                                            </p:txEl>
                                          </p:spTgt>
                                        </p:tgtEl>
                                        <p:attrNameLst>
                                          <p:attrName>style.visibility</p:attrName>
                                        </p:attrNameLst>
                                      </p:cBhvr>
                                      <p:to>
                                        <p:strVal val="visible"/>
                                      </p:to>
                                    </p:set>
                                    <p:animEffect transition="in" filter="randombar(horizontal)">
                                      <p:cBhvr>
                                        <p:cTn id="30"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chemeClr val="accent4"/>
        </a:solidFill>
        <a:effectLst/>
      </p:bgPr>
    </p:bg>
    <p:spTree>
      <p:nvGrpSpPr>
        <p:cNvPr id="1" name="Shape 2106"/>
        <p:cNvGrpSpPr/>
        <p:nvPr/>
      </p:nvGrpSpPr>
      <p:grpSpPr>
        <a:xfrm>
          <a:off x="0" y="0"/>
          <a:ext cx="0" cy="0"/>
          <a:chOff x="0" y="0"/>
          <a:chExt cx="0" cy="0"/>
        </a:xfrm>
      </p:grpSpPr>
      <p:sp>
        <p:nvSpPr>
          <p:cNvPr id="22" name="Google Shape;2254;p39"/>
          <p:cNvSpPr/>
          <p:nvPr/>
        </p:nvSpPr>
        <p:spPr>
          <a:xfrm>
            <a:off x="0" y="148757"/>
            <a:ext cx="822660" cy="904194"/>
          </a:xfrm>
          <a:prstGeom prst="star4">
            <a:avLst>
              <a:gd name="adj" fmla="val 12500"/>
            </a:avLst>
          </a:prstGeom>
          <a:solidFill>
            <a:schemeClr val="accent2"/>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Oval Callout 9"/>
          <p:cNvSpPr/>
          <p:nvPr/>
        </p:nvSpPr>
        <p:spPr>
          <a:xfrm>
            <a:off x="7924800" y="598849"/>
            <a:ext cx="1681281" cy="859944"/>
          </a:xfrm>
          <a:prstGeom prst="wedgeEllipseCallout">
            <a:avLst/>
          </a:prstGeom>
          <a:solidFill>
            <a:schemeClr val="accent1">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srgbClr val="FFFFFF"/>
              </a:solidFill>
              <a:effectLst/>
              <a:uLnTx/>
              <a:uFillTx/>
              <a:latin typeface="Arial"/>
              <a:ea typeface="+mn-ea"/>
              <a:cs typeface="+mn-cs"/>
            </a:endParaRPr>
          </a:p>
        </p:txBody>
      </p:sp>
      <mc:AlternateContent xmlns:mc="http://schemas.openxmlformats.org/markup-compatibility/2006">
        <mc:Choice xmlns:a14="http://schemas.microsoft.com/office/drawing/2010/main" Requires="a14">
          <p:sp>
            <p:nvSpPr>
              <p:cNvPr id="4" name="Rectangle 3"/>
              <p:cNvSpPr/>
              <p:nvPr/>
            </p:nvSpPr>
            <p:spPr>
              <a:xfrm>
                <a:off x="7086600" y="1839967"/>
                <a:ext cx="10820400" cy="6199133"/>
              </a:xfrm>
              <a:prstGeom prst="rect">
                <a:avLst/>
              </a:prstGeom>
            </p:spPr>
            <p:txBody>
              <a:bodyPr wrap="square">
                <a:spAutoFit/>
              </a:bodyPr>
              <a:lstStyle/>
              <a:p>
                <a:pPr marL="30480" marR="30480" lvl="0" algn="just">
                  <a:lnSpc>
                    <a:spcPct val="150000"/>
                  </a:lnSpc>
                  <a:spcBef>
                    <a:spcPts val="100"/>
                  </a:spcBef>
                  <a:spcAft>
                    <a:spcPts val="100"/>
                  </a:spcAft>
                  <a:defRPr/>
                </a:pPr>
                <a:r>
                  <a:rPr lang="en-US" sz="3700">
                    <a:solidFill>
                      <a:srgbClr val="000000"/>
                    </a:solidFill>
                    <a:ea typeface="Times New Roman" panose="02020603050405020304" pitchFamily="18" charset="0"/>
                  </a:rPr>
                  <a:t>c) Do </a:t>
                </a:r>
                <a14:m>
                  <m:oMath xmlns:m="http://schemas.openxmlformats.org/officeDocument/2006/math">
                    <m:r>
                      <m:rPr>
                        <m:sty m:val="p"/>
                      </m:rPr>
                      <a:rPr lang="en-US" sz="3700">
                        <a:solidFill>
                          <a:srgbClr val="000000"/>
                        </a:solidFill>
                        <a:latin typeface="Cambria Math" panose="02040503050406030204" pitchFamily="18" charset="0"/>
                        <a:ea typeface="Times New Roman" panose="02020603050405020304" pitchFamily="18" charset="0"/>
                      </a:rPr>
                      <m:t>ΔABD</m:t>
                    </m:r>
                    <m:r>
                      <a:rPr lang="en-US" sz="3700">
                        <a:solidFill>
                          <a:srgbClr val="000000"/>
                        </a:solidFill>
                        <a:latin typeface="Cambria Math" panose="02040503050406030204" pitchFamily="18" charset="0"/>
                        <a:ea typeface="Times New Roman" panose="02020603050405020304" pitchFamily="18" charset="0"/>
                      </a:rPr>
                      <m:t> = </m:t>
                    </m:r>
                    <m:r>
                      <m:rPr>
                        <m:sty m:val="p"/>
                      </m:rPr>
                      <a:rPr lang="en-US" sz="3700">
                        <a:solidFill>
                          <a:srgbClr val="000000"/>
                        </a:solidFill>
                        <a:latin typeface="Cambria Math" panose="02040503050406030204" pitchFamily="18" charset="0"/>
                        <a:ea typeface="Times New Roman" panose="02020603050405020304" pitchFamily="18" charset="0"/>
                      </a:rPr>
                      <m:t>ΔEBD</m:t>
                    </m:r>
                  </m:oMath>
                </a14:m>
                <a:r>
                  <a:rPr lang="en-US" sz="3700">
                    <a:solidFill>
                      <a:srgbClr val="000000"/>
                    </a:solidFill>
                    <a:ea typeface="Times New Roman" panose="02020603050405020304" pitchFamily="18" charset="0"/>
                  </a:rPr>
                  <a:t> (câu a) </a:t>
                </a:r>
              </a:p>
              <a:p>
                <a:pPr marL="30480" marR="30480" lvl="0" algn="just">
                  <a:lnSpc>
                    <a:spcPct val="150000"/>
                  </a:lnSpc>
                  <a:spcBef>
                    <a:spcPts val="100"/>
                  </a:spcBef>
                  <a:spcAft>
                    <a:spcPts val="100"/>
                  </a:spcAft>
                  <a:defRPr/>
                </a:pPr>
                <a:r>
                  <a:rPr lang="en-US" sz="3700">
                    <a:solidFill>
                      <a:srgbClr val="000000"/>
                    </a:solidFill>
                    <a:ea typeface="Times New Roman" panose="02020603050405020304" pitchFamily="18" charset="0"/>
                  </a:rPr>
                  <a:t>nên AD = ED (hai cạnh tương ứng)</a:t>
                </a:r>
              </a:p>
              <a:p>
                <a:pPr marL="30480" marR="30480" lvl="0" algn="just">
                  <a:lnSpc>
                    <a:spcPct val="150000"/>
                  </a:lnSpc>
                  <a:spcBef>
                    <a:spcPts val="100"/>
                  </a:spcBef>
                  <a:spcAft>
                    <a:spcPts val="100"/>
                  </a:spcAft>
                  <a:defRPr/>
                </a:pPr>
                <a:r>
                  <a:rPr lang="en-US" sz="3700">
                    <a:solidFill>
                      <a:srgbClr val="000000"/>
                    </a:solidFill>
                    <a:ea typeface="Times New Roman" panose="02020603050405020304" pitchFamily="18" charset="0"/>
                  </a:rPr>
                  <a:t>Do đó D nằm trên đường trung trực của </a:t>
                </a:r>
                <a:r>
                  <a:rPr lang="en-US" sz="3700" smtClean="0">
                    <a:solidFill>
                      <a:srgbClr val="000000"/>
                    </a:solidFill>
                    <a:ea typeface="Times New Roman" panose="02020603050405020304" pitchFamily="18" charset="0"/>
                  </a:rPr>
                  <a:t>AE</a:t>
                </a:r>
                <a:endParaRPr lang="en-US" sz="3700">
                  <a:solidFill>
                    <a:srgbClr val="000000"/>
                  </a:solidFill>
                  <a:ea typeface="Times New Roman" panose="02020603050405020304" pitchFamily="18" charset="0"/>
                </a:endParaRPr>
              </a:p>
              <a:p>
                <a:pPr marL="30480" marR="30480" lvl="0" algn="just">
                  <a:lnSpc>
                    <a:spcPct val="150000"/>
                  </a:lnSpc>
                  <a:spcBef>
                    <a:spcPts val="100"/>
                  </a:spcBef>
                  <a:spcAft>
                    <a:spcPts val="100"/>
                  </a:spcAft>
                  <a:defRPr/>
                </a:pPr>
                <a:r>
                  <a:rPr lang="en-US" sz="3700">
                    <a:solidFill>
                      <a:srgbClr val="000000"/>
                    </a:solidFill>
                    <a:ea typeface="Times New Roman" panose="02020603050405020304" pitchFamily="18" charset="0"/>
                  </a:rPr>
                  <a:t>Lại có BA = BE (gt) nên B nằm trên đường trung trực của </a:t>
                </a:r>
                <a:r>
                  <a:rPr lang="en-US" sz="3700" smtClean="0">
                    <a:solidFill>
                      <a:srgbClr val="000000"/>
                    </a:solidFill>
                    <a:ea typeface="Times New Roman" panose="02020603050405020304" pitchFamily="18" charset="0"/>
                  </a:rPr>
                  <a:t>AE</a:t>
                </a:r>
                <a:endParaRPr lang="en-US" sz="3700">
                  <a:solidFill>
                    <a:srgbClr val="000000"/>
                  </a:solidFill>
                  <a:ea typeface="Times New Roman" panose="02020603050405020304" pitchFamily="18" charset="0"/>
                </a:endParaRPr>
              </a:p>
              <a:p>
                <a:pPr marL="30480" marR="30480" lvl="0" algn="just">
                  <a:lnSpc>
                    <a:spcPct val="150000"/>
                  </a:lnSpc>
                  <a:spcBef>
                    <a:spcPts val="100"/>
                  </a:spcBef>
                  <a:spcAft>
                    <a:spcPts val="100"/>
                  </a:spcAft>
                  <a:defRPr/>
                </a:pPr>
                <a:r>
                  <a:rPr lang="en-US" sz="3700">
                    <a:solidFill>
                      <a:srgbClr val="000000"/>
                    </a:solidFill>
                    <a:ea typeface="Times New Roman" panose="02020603050405020304" pitchFamily="18" charset="0"/>
                  </a:rPr>
                  <a:t>Suy ra BD là đường trung trực của đoạn thẳng AE </a:t>
                </a:r>
              </a:p>
              <a:p>
                <a:pPr marL="30480" marR="30480" lvl="0" algn="just">
                  <a:lnSpc>
                    <a:spcPct val="150000"/>
                  </a:lnSpc>
                  <a:spcBef>
                    <a:spcPts val="100"/>
                  </a:spcBef>
                  <a:spcAft>
                    <a:spcPts val="100"/>
                  </a:spcAft>
                  <a:defRPr/>
                </a:pPr>
                <a:r>
                  <a:rPr lang="en-US" sz="3700">
                    <a:solidFill>
                      <a:srgbClr val="000000"/>
                    </a:solidFill>
                    <a:ea typeface="Times New Roman" panose="02020603050405020304" pitchFamily="18" charset="0"/>
                  </a:rPr>
                  <a:t>nên </a:t>
                </a:r>
                <a14:m>
                  <m:oMath xmlns:m="http://schemas.openxmlformats.org/officeDocument/2006/math">
                    <m:r>
                      <m:rPr>
                        <m:sty m:val="p"/>
                      </m:rPr>
                      <a:rPr lang="en-US" sz="3700">
                        <a:solidFill>
                          <a:srgbClr val="000000"/>
                        </a:solidFill>
                        <a:latin typeface="Cambria Math" panose="02040503050406030204" pitchFamily="18" charset="0"/>
                        <a:ea typeface="Times New Roman" panose="02020603050405020304" pitchFamily="18" charset="0"/>
                      </a:rPr>
                      <m:t>BD</m:t>
                    </m:r>
                    <m:r>
                      <a:rPr lang="en-US" sz="3700">
                        <a:solidFill>
                          <a:srgbClr val="000000"/>
                        </a:solidFill>
                        <a:latin typeface="Cambria Math" panose="02040503050406030204" pitchFamily="18" charset="0"/>
                        <a:ea typeface="Times New Roman" panose="02020603050405020304" pitchFamily="18" charset="0"/>
                      </a:rPr>
                      <m:t>⊥</m:t>
                    </m:r>
                    <m:r>
                      <m:rPr>
                        <m:sty m:val="p"/>
                      </m:rPr>
                      <a:rPr lang="en-US" sz="3700">
                        <a:solidFill>
                          <a:srgbClr val="000000"/>
                        </a:solidFill>
                        <a:latin typeface="Cambria Math" panose="02040503050406030204" pitchFamily="18" charset="0"/>
                        <a:ea typeface="Times New Roman" panose="02020603050405020304" pitchFamily="18" charset="0"/>
                      </a:rPr>
                      <m:t>AE</m:t>
                    </m:r>
                  </m:oMath>
                </a14:m>
                <a:r>
                  <a:rPr lang="en-US" sz="3700">
                    <a:solidFill>
                      <a:srgbClr val="000000"/>
                    </a:solidFill>
                    <a:ea typeface="Times New Roman" panose="02020603050405020304" pitchFamily="18" charset="0"/>
                  </a:rPr>
                  <a:t> hay </a:t>
                </a:r>
                <a14:m>
                  <m:oMath xmlns:m="http://schemas.openxmlformats.org/officeDocument/2006/math">
                    <m:r>
                      <m:rPr>
                        <m:sty m:val="p"/>
                      </m:rPr>
                      <a:rPr lang="en-US" sz="3700">
                        <a:solidFill>
                          <a:srgbClr val="000000"/>
                        </a:solidFill>
                        <a:latin typeface="Cambria Math" panose="02040503050406030204" pitchFamily="18" charset="0"/>
                        <a:ea typeface="Times New Roman" panose="02020603050405020304" pitchFamily="18" charset="0"/>
                      </a:rPr>
                      <m:t>BI</m:t>
                    </m:r>
                    <m:r>
                      <a:rPr lang="en-US" sz="3700">
                        <a:solidFill>
                          <a:srgbClr val="000000"/>
                        </a:solidFill>
                        <a:latin typeface="Cambria Math" panose="02040503050406030204" pitchFamily="18" charset="0"/>
                        <a:ea typeface="Times New Roman" panose="02020603050405020304" pitchFamily="18" charset="0"/>
                      </a:rPr>
                      <m:t>⊥</m:t>
                    </m:r>
                    <m:r>
                      <m:rPr>
                        <m:sty m:val="p"/>
                      </m:rPr>
                      <a:rPr lang="en-US" sz="3700">
                        <a:solidFill>
                          <a:srgbClr val="000000"/>
                        </a:solidFill>
                        <a:latin typeface="Cambria Math" panose="02040503050406030204" pitchFamily="18" charset="0"/>
                        <a:ea typeface="Times New Roman" panose="02020603050405020304" pitchFamily="18" charset="0"/>
                      </a:rPr>
                      <m:t>AE</m:t>
                    </m:r>
                    <m:r>
                      <a:rPr lang="en-US" sz="3700">
                        <a:solidFill>
                          <a:srgbClr val="000000"/>
                        </a:solidFill>
                        <a:latin typeface="Cambria Math" panose="02040503050406030204" pitchFamily="18" charset="0"/>
                        <a:ea typeface="Times New Roman" panose="02020603050405020304" pitchFamily="18" charset="0"/>
                      </a:rPr>
                      <m:t>.</m:t>
                    </m:r>
                  </m:oMath>
                </a14:m>
                <a:endParaRPr lang="en-US" sz="3700">
                  <a:solidFill>
                    <a:srgbClr val="000000"/>
                  </a:solidFill>
                  <a:ea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7086600" y="1839967"/>
                <a:ext cx="10820400" cy="6199133"/>
              </a:xfrm>
              <a:prstGeom prst="rect">
                <a:avLst/>
              </a:prstGeom>
              <a:blipFill>
                <a:blip r:embed="rId3"/>
                <a:stretch>
                  <a:fillRect l="-1521" r="-1465" b="-1082"/>
                </a:stretch>
              </a:blipFill>
            </p:spPr>
            <p:txBody>
              <a:bodyPr/>
              <a:lstStyle/>
              <a:p>
                <a:r>
                  <a:rPr lang="en-US">
                    <a:noFill/>
                  </a:rPr>
                  <a:t> </a:t>
                </a:r>
              </a:p>
            </p:txBody>
          </p:sp>
        </mc:Fallback>
      </mc:AlternateContent>
      <p:sp>
        <p:nvSpPr>
          <p:cNvPr id="7" name="Rectangle 6"/>
          <p:cNvSpPr/>
          <p:nvPr/>
        </p:nvSpPr>
        <p:spPr>
          <a:xfrm>
            <a:off x="-228600" y="8832307"/>
            <a:ext cx="19431000" cy="1981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3F3F3"/>
              </a:solidFill>
              <a:effectLst/>
              <a:uLnTx/>
              <a:uFillTx/>
              <a:latin typeface="Arial"/>
              <a:ea typeface="+mn-ea"/>
              <a:cs typeface="+mn-cs"/>
            </a:endParaRPr>
          </a:p>
        </p:txBody>
      </p:sp>
      <p:pic>
        <p:nvPicPr>
          <p:cNvPr id="9" name="Picture 8"/>
          <p:cNvPicPr>
            <a:picLocks noChangeAspect="1"/>
          </p:cNvPicPr>
          <p:nvPr/>
        </p:nvPicPr>
        <p:blipFill>
          <a:blip r:embed="rId4">
            <a:biLevel thresh="75000"/>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Lst>
          </a:blip>
          <a:stretch>
            <a:fillRect/>
          </a:stretch>
        </p:blipFill>
        <p:spPr>
          <a:xfrm>
            <a:off x="433639" y="2274901"/>
            <a:ext cx="6410227" cy="3886200"/>
          </a:xfrm>
          <a:prstGeom prst="rect">
            <a:avLst/>
          </a:prstGeom>
        </p:spPr>
      </p:pic>
      <p:pic>
        <p:nvPicPr>
          <p:cNvPr id="11" name="Picture 3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rot="3617104">
            <a:off x="16512323" y="7732054"/>
            <a:ext cx="1125883" cy="2150123"/>
          </a:xfrm>
          <a:prstGeom prst="rect">
            <a:avLst/>
          </a:prstGeom>
        </p:spPr>
      </p:pic>
    </p:spTree>
    <p:extLst>
      <p:ext uri="{BB962C8B-B14F-4D97-AF65-F5344CB8AC3E}">
        <p14:creationId xmlns:p14="http://schemas.microsoft.com/office/powerpoint/2010/main" val="8988008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anim calcmode="lin" valueType="num">
                                      <p:cBhvr>
                                        <p:cTn id="28"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9" dur="500" fill="hold"/>
                                        <p:tgtEl>
                                          <p:spTgt spid="4">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anim calcmode="lin" valueType="num">
                                      <p:cBhvr>
                                        <p:cTn id="33"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4" dur="5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chemeClr val="accent4"/>
        </a:solidFill>
        <a:effectLst/>
      </p:bgPr>
    </p:bg>
    <p:spTree>
      <p:nvGrpSpPr>
        <p:cNvPr id="1" name="Shape 2106"/>
        <p:cNvGrpSpPr/>
        <p:nvPr/>
      </p:nvGrpSpPr>
      <p:grpSpPr>
        <a:xfrm>
          <a:off x="0" y="0"/>
          <a:ext cx="0" cy="0"/>
          <a:chOff x="0" y="0"/>
          <a:chExt cx="0" cy="0"/>
        </a:xfrm>
      </p:grpSpPr>
      <p:sp>
        <p:nvSpPr>
          <p:cNvPr id="22" name="Google Shape;2254;p39"/>
          <p:cNvSpPr/>
          <p:nvPr/>
        </p:nvSpPr>
        <p:spPr>
          <a:xfrm>
            <a:off x="0" y="148757"/>
            <a:ext cx="822660" cy="904194"/>
          </a:xfrm>
          <a:prstGeom prst="star4">
            <a:avLst>
              <a:gd name="adj" fmla="val 12500"/>
            </a:avLst>
          </a:prstGeom>
          <a:solidFill>
            <a:schemeClr val="accent2"/>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Oval Callout 9"/>
          <p:cNvSpPr/>
          <p:nvPr/>
        </p:nvSpPr>
        <p:spPr>
          <a:xfrm>
            <a:off x="7924800" y="598849"/>
            <a:ext cx="1681281" cy="859944"/>
          </a:xfrm>
          <a:prstGeom prst="wedgeEllipseCallout">
            <a:avLst/>
          </a:prstGeom>
          <a:solidFill>
            <a:schemeClr val="accent1">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srgbClr val="FFFFFF"/>
              </a:solidFill>
              <a:effectLst/>
              <a:uLnTx/>
              <a:uFillTx/>
              <a:latin typeface="Arial"/>
              <a:ea typeface="+mn-ea"/>
              <a:cs typeface="+mn-cs"/>
            </a:endParaRPr>
          </a:p>
        </p:txBody>
      </p:sp>
      <p:sp>
        <p:nvSpPr>
          <p:cNvPr id="7" name="Rectangle 6"/>
          <p:cNvSpPr/>
          <p:nvPr/>
        </p:nvSpPr>
        <p:spPr>
          <a:xfrm>
            <a:off x="-228600" y="8832307"/>
            <a:ext cx="19431000" cy="1981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3F3F3"/>
              </a:solidFill>
              <a:effectLst/>
              <a:uLnTx/>
              <a:uFillTx/>
              <a:latin typeface="Arial"/>
              <a:ea typeface="+mn-ea"/>
              <a:cs typeface="+mn-cs"/>
            </a:endParaRPr>
          </a:p>
        </p:txBody>
      </p:sp>
      <p:pic>
        <p:nvPicPr>
          <p:cNvPr id="8" name="Picture 3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rot="3617104">
            <a:off x="16512323" y="7732054"/>
            <a:ext cx="1125883" cy="2150123"/>
          </a:xfrm>
          <a:prstGeom prst="rect">
            <a:avLst/>
          </a:prstGeom>
        </p:spPr>
      </p:pic>
      <p:pic>
        <p:nvPicPr>
          <p:cNvPr id="9" name="Picture 8"/>
          <p:cNvPicPr>
            <a:picLocks noChangeAspect="1"/>
          </p:cNvPicPr>
          <p:nvPr/>
        </p:nvPicPr>
        <p:blipFill>
          <a:blip r:embed="rId26">
            <a:biLevel thresh="75000"/>
            <a:extLst>
              <a:ext uri="{BEBA8EAE-BF5A-486C-A8C5-ECC9F3942E4B}">
                <a14:imgProps xmlns:a14="http://schemas.microsoft.com/office/drawing/2010/main">
                  <a14:imgLayer r:embed="rId27">
                    <a14:imgEffect>
                      <a14:sharpenSoften amount="50000"/>
                    </a14:imgEffect>
                    <a14:imgEffect>
                      <a14:brightnessContrast contrast="-40000"/>
                    </a14:imgEffect>
                  </a14:imgLayer>
                </a14:imgProps>
              </a:ext>
            </a:extLst>
          </a:blip>
          <a:stretch>
            <a:fillRect/>
          </a:stretch>
        </p:blipFill>
        <p:spPr>
          <a:xfrm>
            <a:off x="433639" y="2274901"/>
            <a:ext cx="6410227" cy="3886200"/>
          </a:xfrm>
          <a:prstGeom prst="rect">
            <a:avLst/>
          </a:prstGeom>
        </p:spPr>
      </p:pic>
      <mc:AlternateContent xmlns:mc="http://schemas.openxmlformats.org/markup-compatibility/2006">
        <mc:Choice xmlns:a14="http://schemas.microsoft.com/office/drawing/2010/main" Requires="a14">
          <p:sp>
            <p:nvSpPr>
              <p:cNvPr id="11" name="Rectangle 10"/>
              <p:cNvSpPr/>
              <p:nvPr/>
            </p:nvSpPr>
            <p:spPr>
              <a:xfrm>
                <a:off x="7010400" y="1816292"/>
                <a:ext cx="11506200" cy="5372946"/>
              </a:xfrm>
              <a:prstGeom prst="rect">
                <a:avLst/>
              </a:prstGeom>
            </p:spPr>
            <p:txBody>
              <a:bodyPr wrap="square">
                <a:spAutoFit/>
              </a:bodyPr>
              <a:lstStyle/>
              <a:p>
                <a:pPr marL="30480" marR="30480" lvl="0" indent="0" algn="just" defTabSz="914400" rtl="0" eaLnBrk="1" fontAlgn="auto" latinLnBrk="0" hangingPunct="1">
                  <a:lnSpc>
                    <a:spcPct val="150000"/>
                  </a:lnSpc>
                  <a:spcBef>
                    <a:spcPts val="100"/>
                  </a:spcBef>
                  <a:spcAft>
                    <a:spcPts val="100"/>
                  </a:spcAft>
                  <a:buClrTx/>
                  <a:buSzTx/>
                  <a:buFontTx/>
                  <a:buNone/>
                  <a:tabLst/>
                  <a:defRPr/>
                </a:pPr>
                <a:r>
                  <a:rPr kumimoji="0" lang="en-US" sz="3700" b="0" i="0" u="none" strike="noStrike" kern="1200" cap="none" spc="0" normalizeH="0" baseline="0" noProof="0" smtClean="0">
                    <a:ln>
                      <a:noFill/>
                    </a:ln>
                    <a:solidFill>
                      <a:srgbClr val="000000"/>
                    </a:solidFill>
                    <a:effectLst/>
                    <a:uLnTx/>
                    <a:uFillTx/>
                    <a:latin typeface="Arial"/>
                    <a:ea typeface="Times New Roman" panose="02020603050405020304" pitchFamily="18" charset="0"/>
                    <a:cs typeface="+mn-cs"/>
                  </a:rPr>
                  <a:t>Xét </a:t>
                </a:r>
                <a14:m>
                  <m:oMath xmlns:m="http://schemas.openxmlformats.org/officeDocument/2006/math">
                    <m:r>
                      <m:rPr>
                        <m:sty m:val="p"/>
                      </m:rP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ΔABE</m:t>
                    </m:r>
                  </m:oMath>
                </a14:m>
                <a:r>
                  <a:rPr kumimoji="0" lang="en-US" sz="3700" b="0" i="0" u="none" strike="noStrike" kern="1200" cap="none" spc="0" normalizeH="0" baseline="0" noProof="0">
                    <a:ln>
                      <a:noFill/>
                    </a:ln>
                    <a:solidFill>
                      <a:srgbClr val="000000"/>
                    </a:solidFill>
                    <a:effectLst/>
                    <a:uLnTx/>
                    <a:uFillTx/>
                    <a:latin typeface="Arial"/>
                    <a:ea typeface="Times New Roman" panose="02020603050405020304" pitchFamily="18" charset="0"/>
                    <a:cs typeface="+mn-cs"/>
                  </a:rPr>
                  <a:t> có</a:t>
                </a:r>
                <a:r>
                  <a:rPr kumimoji="0" lang="en-US" sz="3700" b="0" i="0" u="none" strike="noStrike" kern="1200" cap="none" spc="0" normalizeH="0" noProof="0" smtClean="0">
                    <a:ln>
                      <a:noFill/>
                    </a:ln>
                    <a:solidFill>
                      <a:srgbClr val="000000"/>
                    </a:solidFill>
                    <a:effectLst/>
                    <a:uLnTx/>
                    <a:uFillTx/>
                    <a:latin typeface="Arial"/>
                    <a:ea typeface="Times New Roman" panose="02020603050405020304" pitchFamily="18" charset="0"/>
                    <a:cs typeface="+mn-cs"/>
                  </a:rPr>
                  <a:t> </a:t>
                </a:r>
                <a14:m>
                  <m:oMath xmlns:m="http://schemas.openxmlformats.org/officeDocument/2006/math">
                    <m:r>
                      <m:rPr>
                        <m:sty m:val="p"/>
                      </m:rP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AI</m:t>
                    </m:r>
                    <m: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m:t>
                    </m:r>
                    <m:r>
                      <m:rPr>
                        <m:sty m:val="p"/>
                      </m:rP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BE</m:t>
                    </m:r>
                    <m: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 </m:t>
                    </m:r>
                    <m:r>
                      <m:rPr>
                        <m:sty m:val="p"/>
                      </m:rP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BI</m:t>
                    </m:r>
                    <m: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m:t>
                    </m:r>
                    <m:r>
                      <m:rPr>
                        <m:sty m:val="p"/>
                      </m:rP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AE</m:t>
                    </m:r>
                  </m:oMath>
                </a14:m>
                <a:r>
                  <a:rPr kumimoji="0" lang="en-US" sz="3700" b="0" i="0" u="none" strike="noStrike" kern="1200" cap="none" spc="0" normalizeH="0" baseline="0" noProof="0">
                    <a:ln>
                      <a:noFill/>
                    </a:ln>
                    <a:solidFill>
                      <a:srgbClr val="000000"/>
                    </a:solidFill>
                    <a:effectLst/>
                    <a:uLnTx/>
                    <a:uFillTx/>
                    <a:latin typeface="Arial"/>
                    <a:ea typeface="Times New Roman" panose="02020603050405020304" pitchFamily="18" charset="0"/>
                    <a:cs typeface="+mn-cs"/>
                  </a:rPr>
                  <a:t> </a:t>
                </a:r>
                <a:r>
                  <a:rPr kumimoji="0" lang="en-US" sz="3700" b="0" i="0" u="none" strike="noStrike" kern="1200" cap="none" spc="0" normalizeH="0" noProof="0" smtClean="0">
                    <a:ln>
                      <a:noFill/>
                    </a:ln>
                    <a:solidFill>
                      <a:srgbClr val="000000"/>
                    </a:solidFill>
                    <a:effectLst/>
                    <a:uLnTx/>
                    <a:uFillTx/>
                    <a:latin typeface="Arial"/>
                    <a:ea typeface="Times New Roman" panose="02020603050405020304" pitchFamily="18" charset="0"/>
                    <a:cs typeface="+mn-cs"/>
                  </a:rPr>
                  <a:t> </a:t>
                </a:r>
              </a:p>
              <a:p>
                <a:pPr marL="30480" marR="30480" lvl="0" indent="0" algn="just" defTabSz="914400" rtl="0" eaLnBrk="1" fontAlgn="auto" latinLnBrk="0" hangingPunct="1">
                  <a:lnSpc>
                    <a:spcPct val="150000"/>
                  </a:lnSpc>
                  <a:spcBef>
                    <a:spcPts val="100"/>
                  </a:spcBef>
                  <a:spcAft>
                    <a:spcPts val="100"/>
                  </a:spcAft>
                  <a:buClrTx/>
                  <a:buSzTx/>
                  <a:buFontTx/>
                  <a:buNone/>
                  <a:tabLst/>
                  <a:defRPr/>
                </a:pPr>
                <a:r>
                  <a:rPr kumimoji="0" lang="en-US" sz="3700" b="0" i="0" u="none" strike="noStrike" kern="1200" cap="none" spc="0" normalizeH="0" baseline="0" noProof="0" smtClean="0">
                    <a:ln>
                      <a:noFill/>
                    </a:ln>
                    <a:solidFill>
                      <a:srgbClr val="000000"/>
                    </a:solidFill>
                    <a:effectLst/>
                    <a:uLnTx/>
                    <a:uFillTx/>
                    <a:latin typeface="Arial"/>
                    <a:ea typeface="Times New Roman" panose="02020603050405020304" pitchFamily="18" charset="0"/>
                    <a:cs typeface="+mn-cs"/>
                  </a:rPr>
                  <a:t>nên </a:t>
                </a:r>
                <a:r>
                  <a:rPr kumimoji="0" lang="en-US" sz="3700" b="0" i="0" u="none" strike="noStrike" kern="1200" cap="none" spc="0" normalizeH="0" baseline="0" noProof="0">
                    <a:ln>
                      <a:noFill/>
                    </a:ln>
                    <a:solidFill>
                      <a:srgbClr val="000000"/>
                    </a:solidFill>
                    <a:effectLst/>
                    <a:uLnTx/>
                    <a:uFillTx/>
                    <a:latin typeface="Arial"/>
                    <a:ea typeface="Times New Roman" panose="02020603050405020304" pitchFamily="18" charset="0"/>
                    <a:cs typeface="+mn-cs"/>
                  </a:rPr>
                  <a:t>I là trực tâm của tam giác</a:t>
                </a:r>
              </a:p>
              <a:p>
                <a:pPr marL="30480" marR="30480" lvl="0" indent="0" algn="just" defTabSz="914400" rtl="0" eaLnBrk="1" fontAlgn="auto" latinLnBrk="0" hangingPunct="1">
                  <a:lnSpc>
                    <a:spcPct val="150000"/>
                  </a:lnSpc>
                  <a:spcBef>
                    <a:spcPts val="100"/>
                  </a:spcBef>
                  <a:spcAft>
                    <a:spcPts val="100"/>
                  </a:spcAft>
                  <a:buClrTx/>
                  <a:buSzTx/>
                  <a:buFontTx/>
                  <a:buNone/>
                  <a:tabLst/>
                  <a:defRPr/>
                </a:pPr>
                <a:r>
                  <a:rPr kumimoji="0" lang="en-US" sz="3700" b="0" i="0" u="none" strike="noStrike" kern="1200" cap="none" spc="0" normalizeH="0" baseline="0" noProof="0">
                    <a:ln>
                      <a:noFill/>
                    </a:ln>
                    <a:solidFill>
                      <a:srgbClr val="000000"/>
                    </a:solidFill>
                    <a:effectLst/>
                    <a:uLnTx/>
                    <a:uFillTx/>
                    <a:latin typeface="Arial"/>
                    <a:ea typeface="Times New Roman" panose="02020603050405020304" pitchFamily="18" charset="0"/>
                    <a:cs typeface="+mn-cs"/>
                  </a:rPr>
                  <a:t>Do đó </a:t>
                </a:r>
                <a14:m>
                  <m:oMath xmlns:m="http://schemas.openxmlformats.org/officeDocument/2006/math">
                    <m:r>
                      <m:rPr>
                        <m:sty m:val="p"/>
                      </m:rP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EI</m:t>
                    </m:r>
                    <m: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m:t>
                    </m:r>
                    <m:r>
                      <m:rPr>
                        <m:sty m:val="p"/>
                      </m:rP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AB</m:t>
                    </m:r>
                  </m:oMath>
                </a14:m>
                <a:r>
                  <a:rPr kumimoji="0" lang="en-US" sz="3700" b="0" i="0" u="none" strike="noStrike" kern="1200" cap="none" spc="0" normalizeH="0" baseline="0" noProof="0">
                    <a:ln>
                      <a:noFill/>
                    </a:ln>
                    <a:solidFill>
                      <a:srgbClr val="000000"/>
                    </a:solidFill>
                    <a:effectLst/>
                    <a:uLnTx/>
                    <a:uFillTx/>
                    <a:latin typeface="Arial"/>
                    <a:ea typeface="Times New Roman" panose="02020603050405020304" pitchFamily="18" charset="0"/>
                    <a:cs typeface="+mn-cs"/>
                  </a:rPr>
                  <a:t> hay </a:t>
                </a:r>
                <a14:m>
                  <m:oMath xmlns:m="http://schemas.openxmlformats.org/officeDocument/2006/math">
                    <m:r>
                      <m:rPr>
                        <m:sty m:val="p"/>
                      </m:rP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EF</m:t>
                    </m:r>
                    <m: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m:t>
                    </m:r>
                    <m:r>
                      <m:rPr>
                        <m:sty m:val="p"/>
                      </m:rP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AB</m:t>
                    </m:r>
                  </m:oMath>
                </a14:m>
                <a:endParaRPr kumimoji="0" lang="en-US" sz="3700" b="0" i="0" u="none" strike="noStrike" kern="1200" cap="none" spc="0" normalizeH="0" baseline="0" noProof="0">
                  <a:ln>
                    <a:noFill/>
                  </a:ln>
                  <a:solidFill>
                    <a:srgbClr val="000000"/>
                  </a:solidFill>
                  <a:effectLst/>
                  <a:uLnTx/>
                  <a:uFillTx/>
                  <a:latin typeface="Arial"/>
                  <a:ea typeface="Times New Roman" panose="02020603050405020304" pitchFamily="18" charset="0"/>
                  <a:cs typeface="+mn-cs"/>
                </a:endParaRPr>
              </a:p>
              <a:p>
                <a:pPr marL="30480" marR="30480" lvl="0" indent="0" algn="just" defTabSz="914400" rtl="0" eaLnBrk="1" fontAlgn="auto" latinLnBrk="0" hangingPunct="1">
                  <a:lnSpc>
                    <a:spcPct val="150000"/>
                  </a:lnSpc>
                  <a:spcBef>
                    <a:spcPts val="100"/>
                  </a:spcBef>
                  <a:spcAft>
                    <a:spcPts val="100"/>
                  </a:spcAft>
                  <a:buClrTx/>
                  <a:buSzTx/>
                  <a:buFontTx/>
                  <a:buNone/>
                  <a:tabLst/>
                  <a:defRPr/>
                </a:pPr>
                <a:r>
                  <a:rPr kumimoji="0" lang="en-US" sz="3700" b="0" i="0" u="none" strike="noStrike" kern="1200" cap="none" spc="0" normalizeH="0" baseline="0" noProof="0">
                    <a:ln>
                      <a:noFill/>
                    </a:ln>
                    <a:solidFill>
                      <a:srgbClr val="000000"/>
                    </a:solidFill>
                    <a:effectLst/>
                    <a:uLnTx/>
                    <a:uFillTx/>
                    <a:latin typeface="Arial"/>
                    <a:ea typeface="Times New Roman" panose="02020603050405020304" pitchFamily="18" charset="0"/>
                    <a:cs typeface="+mn-cs"/>
                  </a:rPr>
                  <a:t>Mà </a:t>
                </a:r>
                <a14:m>
                  <m:oMath xmlns:m="http://schemas.openxmlformats.org/officeDocument/2006/math">
                    <m:r>
                      <m:rPr>
                        <m:sty m:val="p"/>
                      </m:rP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CA</m:t>
                    </m:r>
                    <m: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m:t>
                    </m:r>
                    <m:r>
                      <m:rPr>
                        <m:sty m:val="p"/>
                      </m:rP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AB</m:t>
                    </m:r>
                  </m:oMath>
                </a14:m>
                <a:r>
                  <a:rPr kumimoji="0" lang="en-US" sz="3700" b="0" i="0" u="none" strike="noStrike" kern="1200" cap="none" spc="0" normalizeH="0" baseline="0" noProof="0">
                    <a:ln>
                      <a:noFill/>
                    </a:ln>
                    <a:solidFill>
                      <a:srgbClr val="000000"/>
                    </a:solidFill>
                    <a:effectLst/>
                    <a:uLnTx/>
                    <a:uFillTx/>
                    <a:latin typeface="Arial"/>
                    <a:ea typeface="Times New Roman" panose="02020603050405020304" pitchFamily="18" charset="0"/>
                    <a:cs typeface="+mn-cs"/>
                  </a:rPr>
                  <a:t> (do ∆ABC vuông tại </a:t>
                </a:r>
                <a:r>
                  <a:rPr kumimoji="0" lang="en-US" sz="3700" b="0" i="0" u="none" strike="noStrike" kern="1200" cap="none" spc="0" normalizeH="0" baseline="0" noProof="0" smtClean="0">
                    <a:ln>
                      <a:noFill/>
                    </a:ln>
                    <a:solidFill>
                      <a:srgbClr val="000000"/>
                    </a:solidFill>
                    <a:effectLst/>
                    <a:uLnTx/>
                    <a:uFillTx/>
                    <a:latin typeface="Arial"/>
                    <a:ea typeface="Times New Roman" panose="02020603050405020304" pitchFamily="18" charset="0"/>
                    <a:cs typeface="+mn-cs"/>
                  </a:rPr>
                  <a:t>A) </a:t>
                </a:r>
                <a:r>
                  <a:rPr lang="en-US" sz="3700" smtClean="0">
                    <a:solidFill>
                      <a:srgbClr val="000000"/>
                    </a:solidFill>
                    <a:latin typeface="Arial"/>
                    <a:ea typeface="Times New Roman" panose="02020603050405020304" pitchFamily="18" charset="0"/>
                  </a:rPr>
                  <a:t>s</a:t>
                </a:r>
                <a:r>
                  <a:rPr kumimoji="0" lang="en-US" sz="3700" b="0" i="0" u="none" strike="noStrike" kern="1200" cap="none" spc="0" normalizeH="0" baseline="0" noProof="0" smtClean="0">
                    <a:ln>
                      <a:noFill/>
                    </a:ln>
                    <a:solidFill>
                      <a:srgbClr val="000000"/>
                    </a:solidFill>
                    <a:effectLst/>
                    <a:uLnTx/>
                    <a:uFillTx/>
                    <a:latin typeface="Arial"/>
                    <a:ea typeface="Times New Roman" panose="02020603050405020304" pitchFamily="18" charset="0"/>
                    <a:cs typeface="+mn-cs"/>
                  </a:rPr>
                  <a:t>uy </a:t>
                </a:r>
                <a:r>
                  <a:rPr kumimoji="0" lang="en-US" sz="3700" b="0" i="0" u="none" strike="noStrike" kern="1200" cap="none" spc="0" normalizeH="0" baseline="0" noProof="0">
                    <a:ln>
                      <a:noFill/>
                    </a:ln>
                    <a:solidFill>
                      <a:srgbClr val="000000"/>
                    </a:solidFill>
                    <a:effectLst/>
                    <a:uLnTx/>
                    <a:uFillTx/>
                    <a:latin typeface="Arial"/>
                    <a:ea typeface="Times New Roman" panose="02020603050405020304" pitchFamily="18" charset="0"/>
                    <a:cs typeface="+mn-cs"/>
                  </a:rPr>
                  <a:t>ra </a:t>
                </a:r>
                <a14:m>
                  <m:oMath xmlns:m="http://schemas.openxmlformats.org/officeDocument/2006/math">
                    <m:r>
                      <m:rPr>
                        <m:sty m:val="p"/>
                      </m:rP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EF</m:t>
                    </m:r>
                    <m: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 // </m:t>
                    </m:r>
                    <m:r>
                      <m:rPr>
                        <m:sty m:val="p"/>
                      </m:rP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CA</m:t>
                    </m:r>
                  </m:oMath>
                </a14:m>
                <a:endParaRPr kumimoji="0" lang="en-US" sz="3700" b="0" i="0" u="none" strike="noStrike" kern="1200" cap="none" spc="0" normalizeH="0" baseline="0" noProof="0">
                  <a:ln>
                    <a:noFill/>
                  </a:ln>
                  <a:solidFill>
                    <a:srgbClr val="000000"/>
                  </a:solidFill>
                  <a:effectLst/>
                  <a:uLnTx/>
                  <a:uFillTx/>
                  <a:latin typeface="Arial"/>
                  <a:ea typeface="Times New Roman" panose="02020603050405020304" pitchFamily="18" charset="0"/>
                  <a:cs typeface="+mn-cs"/>
                </a:endParaRPr>
              </a:p>
              <a:p>
                <a:pPr marL="30480" marR="30480" lvl="0" indent="0" algn="just" defTabSz="914400" rtl="0" eaLnBrk="1" fontAlgn="auto" latinLnBrk="0" hangingPunct="1">
                  <a:lnSpc>
                    <a:spcPct val="150000"/>
                  </a:lnSpc>
                  <a:spcBef>
                    <a:spcPts val="100"/>
                  </a:spcBef>
                  <a:spcAft>
                    <a:spcPts val="100"/>
                  </a:spcAft>
                  <a:buClrTx/>
                  <a:buSzTx/>
                  <a:buFontTx/>
                  <a:buNone/>
                  <a:tabLst/>
                  <a:defRPr/>
                </a:pPr>
                <a:r>
                  <a:rPr kumimoji="0" lang="en-US" sz="3700" b="0" i="0" u="none" strike="noStrike" kern="1200" cap="none" spc="0" normalizeH="0" baseline="0" noProof="0">
                    <a:ln>
                      <a:noFill/>
                    </a:ln>
                    <a:solidFill>
                      <a:srgbClr val="000000"/>
                    </a:solidFill>
                    <a:effectLst/>
                    <a:uLnTx/>
                    <a:uFillTx/>
                    <a:latin typeface="Arial"/>
                    <a:ea typeface="Times New Roman" panose="02020603050405020304" pitchFamily="18" charset="0"/>
                    <a:cs typeface="+mn-cs"/>
                  </a:rPr>
                  <a:t>Tứ giác ACEF có</a:t>
                </a:r>
                <a:r>
                  <a:rPr kumimoji="0" lang="en-US" sz="3700" b="0" i="0" u="none" strike="noStrike" kern="1200" cap="none" spc="0" normalizeH="0" noProof="0" smtClean="0">
                    <a:ln>
                      <a:noFill/>
                    </a:ln>
                    <a:solidFill>
                      <a:srgbClr val="000000"/>
                    </a:solidFill>
                    <a:effectLst/>
                    <a:uLnTx/>
                    <a:uFillTx/>
                    <a:latin typeface="Arial"/>
                    <a:ea typeface="Times New Roman" panose="02020603050405020304" pitchFamily="18" charset="0"/>
                    <a:cs typeface="+mn-cs"/>
                  </a:rPr>
                  <a:t> </a:t>
                </a:r>
                <a14:m>
                  <m:oMath xmlns:m="http://schemas.openxmlformats.org/officeDocument/2006/math">
                    <m:r>
                      <m:rPr>
                        <m:sty m:val="p"/>
                      </m:rP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EF</m:t>
                    </m:r>
                    <m: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 // </m:t>
                    </m:r>
                    <m:r>
                      <m:rPr>
                        <m:sty m:val="p"/>
                      </m:rP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CA</m:t>
                    </m:r>
                  </m:oMath>
                </a14:m>
                <a:r>
                  <a:rPr kumimoji="0" lang="en-US" sz="3700" b="0" i="0" u="none" strike="noStrike" kern="1200" cap="none" spc="0" normalizeH="0" baseline="0" noProof="0" smtClean="0">
                    <a:ln>
                      <a:noFill/>
                    </a:ln>
                    <a:solidFill>
                      <a:srgbClr val="000000"/>
                    </a:solidFill>
                    <a:effectLst/>
                    <a:uLnTx/>
                    <a:uFillTx/>
                    <a:latin typeface="Arial"/>
                    <a:ea typeface="Times New Roman" panose="02020603050405020304" pitchFamily="18" charset="0"/>
                    <a:cs typeface="+mn-cs"/>
                  </a:rPr>
                  <a:t> </a:t>
                </a:r>
                <a:r>
                  <a:rPr kumimoji="0" lang="en-US" sz="3700" b="0" i="0" u="none" strike="noStrike" kern="1200" cap="none" spc="0" normalizeH="0" baseline="0" noProof="0">
                    <a:ln>
                      <a:noFill/>
                    </a:ln>
                    <a:solidFill>
                      <a:srgbClr val="000000"/>
                    </a:solidFill>
                    <a:effectLst/>
                    <a:uLnTx/>
                    <a:uFillTx/>
                    <a:latin typeface="Arial"/>
                    <a:ea typeface="Times New Roman" panose="02020603050405020304" pitchFamily="18" charset="0"/>
                    <a:cs typeface="+mn-cs"/>
                  </a:rPr>
                  <a:t>nên ACEF là hình thang.</a:t>
                </a:r>
              </a:p>
              <a:p>
                <a:pPr marL="30480" marR="30480" lvl="0" indent="0" algn="just" defTabSz="914400" rtl="0" eaLnBrk="1" fontAlgn="auto" latinLnBrk="0" hangingPunct="1">
                  <a:lnSpc>
                    <a:spcPct val="150000"/>
                  </a:lnSpc>
                  <a:spcBef>
                    <a:spcPts val="100"/>
                  </a:spcBef>
                  <a:spcAft>
                    <a:spcPts val="100"/>
                  </a:spcAft>
                  <a:buClrTx/>
                  <a:buSzTx/>
                  <a:buFontTx/>
                  <a:buNone/>
                  <a:tabLst/>
                  <a:defRPr/>
                </a:pPr>
                <a:r>
                  <a:rPr kumimoji="0" lang="en-US" sz="3700" b="0" i="0" u="none" strike="noStrike" kern="1200" cap="none" spc="0" normalizeH="0" baseline="0" noProof="0">
                    <a:ln>
                      <a:noFill/>
                    </a:ln>
                    <a:solidFill>
                      <a:srgbClr val="000000"/>
                    </a:solidFill>
                    <a:effectLst/>
                    <a:uLnTx/>
                    <a:uFillTx/>
                    <a:latin typeface="Arial"/>
                    <a:ea typeface="Times New Roman" panose="02020603050405020304" pitchFamily="18" charset="0"/>
                    <a:cs typeface="+mn-cs"/>
                  </a:rPr>
                  <a:t>Lại có </a:t>
                </a:r>
                <a14:m>
                  <m:oMath xmlns:m="http://schemas.openxmlformats.org/officeDocument/2006/math">
                    <m:acc>
                      <m:accPr>
                        <m:chr m:val="̂"/>
                        <m:ctrlPr>
                          <a:rPr kumimoji="0" lang="en-US" sz="37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ctrlPr>
                      </m:accPr>
                      <m:e>
                        <m:r>
                          <m:rPr>
                            <m:sty m:val="p"/>
                          </m:rP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FAC</m:t>
                        </m:r>
                      </m:e>
                    </m:acc>
                    <m:r>
                      <a:rPr kumimoji="0" lang="en-US" sz="37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=90°</m:t>
                    </m:r>
                  </m:oMath>
                </a14:m>
                <a:r>
                  <a:rPr kumimoji="0" lang="en-US" sz="3700" b="0" i="0" u="none" strike="noStrike" kern="1200" cap="none" spc="0" normalizeH="0" baseline="0" noProof="0" smtClean="0">
                    <a:ln>
                      <a:noFill/>
                    </a:ln>
                    <a:solidFill>
                      <a:srgbClr val="000000"/>
                    </a:solidFill>
                    <a:effectLst/>
                    <a:uLnTx/>
                    <a:uFillTx/>
                    <a:latin typeface="Arial"/>
                    <a:ea typeface="Times New Roman" panose="02020603050405020304" pitchFamily="18" charset="0"/>
                    <a:cs typeface="+mn-cs"/>
                  </a:rPr>
                  <a:t> </a:t>
                </a:r>
                <a:r>
                  <a:rPr kumimoji="0" lang="en-US" sz="3700" b="0" i="0" u="none" strike="noStrike" kern="1200" cap="none" spc="0" normalizeH="0" baseline="0" noProof="0">
                    <a:ln>
                      <a:noFill/>
                    </a:ln>
                    <a:solidFill>
                      <a:srgbClr val="000000"/>
                    </a:solidFill>
                    <a:effectLst/>
                    <a:uLnTx/>
                    <a:uFillTx/>
                    <a:latin typeface="Arial"/>
                    <a:ea typeface="Times New Roman" panose="02020603050405020304" pitchFamily="18" charset="0"/>
                    <a:cs typeface="+mn-cs"/>
                  </a:rPr>
                  <a:t>nên ACEF là hình thang vuông.</a:t>
                </a:r>
              </a:p>
            </p:txBody>
          </p:sp>
        </mc:Choice>
        <mc:Fallback>
          <p:sp>
            <p:nvSpPr>
              <p:cNvPr id="11" name="Rectangle 10"/>
              <p:cNvSpPr>
                <a:spLocks noRot="1" noChangeAspect="1" noMove="1" noResize="1" noEditPoints="1" noAdjustHandles="1" noChangeArrowheads="1" noChangeShapeType="1" noTextEdit="1"/>
              </p:cNvSpPr>
              <p:nvPr/>
            </p:nvSpPr>
            <p:spPr>
              <a:xfrm>
                <a:off x="7010400" y="1816292"/>
                <a:ext cx="11506200" cy="5372946"/>
              </a:xfrm>
              <a:prstGeom prst="rect">
                <a:avLst/>
              </a:prstGeom>
              <a:blipFill>
                <a:blip r:embed="rId28"/>
                <a:stretch>
                  <a:fillRect l="-1377" b="-1362"/>
                </a:stretch>
              </a:blipFill>
            </p:spPr>
            <p:txBody>
              <a:bodyPr/>
              <a:lstStyle/>
              <a:p>
                <a:r>
                  <a:rPr lang="en-US">
                    <a:noFill/>
                  </a:rPr>
                  <a:t> </a:t>
                </a:r>
              </a:p>
            </p:txBody>
          </p:sp>
        </mc:Fallback>
      </mc:AlternateContent>
    </p:spTree>
    <p:extLst>
      <p:ext uri="{BB962C8B-B14F-4D97-AF65-F5344CB8AC3E}">
        <p14:creationId xmlns:p14="http://schemas.microsoft.com/office/powerpoint/2010/main" val="20090803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wipe(down)">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wipe(left)">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randombar(horizontal)">
                                      <p:cBhvr>
                                        <p:cTn id="22" dur="500"/>
                                        <p:tgtEl>
                                          <p:spTgt spid="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barn(inVertical)">
                                      <p:cBhvr>
                                        <p:cTn id="27" dur="500"/>
                                        <p:tgtEl>
                                          <p:spTgt spid="1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1">
                                            <p:txEl>
                                              <p:pRg st="5" end="5"/>
                                            </p:txEl>
                                          </p:spTgt>
                                        </p:tgtEl>
                                        <p:attrNameLst>
                                          <p:attrName>style.visibility</p:attrName>
                                        </p:attrNameLst>
                                      </p:cBhvr>
                                      <p:to>
                                        <p:strVal val="visible"/>
                                      </p:to>
                                    </p:set>
                                    <p:animEffect transition="in" filter="wipe(down)">
                                      <p:cBhvr>
                                        <p:cTn id="32" dur="500"/>
                                        <p:tgtEl>
                                          <p:spTgt spid="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chemeClr val="accent4"/>
        </a:solidFill>
        <a:effectLst/>
      </p:bgPr>
    </p:bg>
    <p:spTree>
      <p:nvGrpSpPr>
        <p:cNvPr id="1" name="Shape 2106"/>
        <p:cNvGrpSpPr/>
        <p:nvPr/>
      </p:nvGrpSpPr>
      <p:grpSpPr>
        <a:xfrm>
          <a:off x="0" y="0"/>
          <a:ext cx="0" cy="0"/>
          <a:chOff x="0" y="0"/>
          <a:chExt cx="0" cy="0"/>
        </a:xfrm>
      </p:grpSpPr>
      <p:sp>
        <p:nvSpPr>
          <p:cNvPr id="22" name="Google Shape;2254;p39"/>
          <p:cNvSpPr/>
          <p:nvPr/>
        </p:nvSpPr>
        <p:spPr>
          <a:xfrm>
            <a:off x="152400" y="274721"/>
            <a:ext cx="370375" cy="370794"/>
          </a:xfrm>
          <a:prstGeom prst="star4">
            <a:avLst>
              <a:gd name="adj" fmla="val 12500"/>
            </a:avLst>
          </a:prstGeom>
          <a:solidFill>
            <a:schemeClr val="accent2"/>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Oval Callout 13"/>
          <p:cNvSpPr/>
          <p:nvPr/>
        </p:nvSpPr>
        <p:spPr>
          <a:xfrm>
            <a:off x="7133960" y="3064893"/>
            <a:ext cx="1556801" cy="707007"/>
          </a:xfrm>
          <a:prstGeom prst="wedgeEllipseCallout">
            <a:avLst/>
          </a:prstGeom>
          <a:solidFill>
            <a:schemeClr val="accent1">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srgbClr val="FFFFFF"/>
              </a:solidFill>
              <a:effectLst/>
              <a:uLnTx/>
              <a:uFillTx/>
              <a:latin typeface="Arial"/>
              <a:ea typeface="+mn-ea"/>
              <a:cs typeface="+mn-cs"/>
            </a:endParaRPr>
          </a:p>
        </p:txBody>
      </p:sp>
      <p:sp>
        <p:nvSpPr>
          <p:cNvPr id="7" name="Rectangle 6"/>
          <p:cNvSpPr/>
          <p:nvPr/>
        </p:nvSpPr>
        <p:spPr>
          <a:xfrm>
            <a:off x="991009" y="348377"/>
            <a:ext cx="16397660" cy="258532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smtClean="0">
                <a:ln>
                  <a:noFill/>
                </a:ln>
                <a:solidFill>
                  <a:srgbClr val="434343"/>
                </a:solidFill>
                <a:effectLst/>
                <a:uLnTx/>
                <a:uFillTx/>
                <a:latin typeface="Arial"/>
                <a:ea typeface="Calibri" panose="020F0502020204030204" pitchFamily="34" charset="0"/>
                <a:cs typeface="Times New Roman" panose="02020603050405020304" pitchFamily="18" charset="0"/>
              </a:rPr>
              <a:t>                                     </a:t>
            </a:r>
            <a:r>
              <a:rPr kumimoji="0" lang="vi-VN" sz="3600" b="0" i="0" u="none" strike="noStrike" kern="1200" cap="none" spc="0" normalizeH="0" baseline="0" noProof="0" smtClean="0">
                <a:ln>
                  <a:noFill/>
                </a:ln>
                <a:solidFill>
                  <a:srgbClr val="434343"/>
                </a:solidFill>
                <a:effectLst/>
                <a:uLnTx/>
                <a:uFillTx/>
                <a:latin typeface="Arial" panose="020B0604020202020204" pitchFamily="34" charset="0"/>
                <a:ea typeface="Calibri" panose="020F0502020204030204" pitchFamily="34" charset="0"/>
                <a:cs typeface="Times New Roman" panose="02020603050405020304" pitchFamily="18" charset="0"/>
              </a:rPr>
              <a:t>Cho </a:t>
            </a:r>
            <a:r>
              <a:rPr kumimoji="0" lang="vi-VN" sz="3600" b="0" i="0" u="none" strike="noStrike" kern="1200" cap="none" spc="0" normalizeH="0" baseline="0" noProof="0">
                <a:ln>
                  <a:noFill/>
                </a:ln>
                <a:solidFill>
                  <a:srgbClr val="434343"/>
                </a:solidFill>
                <a:effectLst/>
                <a:uLnTx/>
                <a:uFillTx/>
                <a:latin typeface="Arial" panose="020B0604020202020204" pitchFamily="34" charset="0"/>
                <a:ea typeface="Calibri" panose="020F0502020204030204" pitchFamily="34" charset="0"/>
                <a:cs typeface="Times New Roman" panose="02020603050405020304" pitchFamily="18" charset="0"/>
              </a:rPr>
              <a:t>hình thang cân ABCD có AB // CD. Qua giao điểm E của AC và BD, ta vẽ đường thẳng song song với AB và cắt AD, BC lần lượt tại F và G (Hình 16). Chứng minh rằng EG là tia phân giác của góc CEB.</a:t>
            </a:r>
          </a:p>
        </p:txBody>
      </p:sp>
      <p:sp>
        <p:nvSpPr>
          <p:cNvPr id="20" name="Rectangle 19"/>
          <p:cNvSpPr/>
          <p:nvPr/>
        </p:nvSpPr>
        <p:spPr>
          <a:xfrm>
            <a:off x="991009" y="262151"/>
            <a:ext cx="4572000" cy="973371"/>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343"/>
              </a:solidFill>
              <a:effectLst/>
              <a:uLnTx/>
              <a:uFillTx/>
              <a:latin typeface="Calibri"/>
              <a:ea typeface="+mn-ea"/>
              <a:cs typeface="+mn-cs"/>
            </a:endParaRPr>
          </a:p>
        </p:txBody>
      </p:sp>
      <p:sp>
        <p:nvSpPr>
          <p:cNvPr id="21" name="Rectangle 20"/>
          <p:cNvSpPr/>
          <p:nvPr/>
        </p:nvSpPr>
        <p:spPr>
          <a:xfrm>
            <a:off x="1154058" y="246109"/>
            <a:ext cx="4320413" cy="1015663"/>
          </a:xfrm>
          <a:prstGeom prst="rect">
            <a:avLst/>
          </a:prstGeom>
          <a:noFill/>
          <a:ln>
            <a:noFill/>
          </a:ln>
        </p:spPr>
        <p:style>
          <a:lnRef idx="3">
            <a:schemeClr val="lt1"/>
          </a:lnRef>
          <a:fillRef idx="1">
            <a:schemeClr val="accent2"/>
          </a:fillRef>
          <a:effectRef idx="1">
            <a:schemeClr val="accent2"/>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0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Bài </a:t>
            </a:r>
            <a:r>
              <a:rPr kumimoji="0" lang="en-US" sz="40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6. SGK </a:t>
            </a:r>
            <a:r>
              <a:rPr kumimoji="0" lang="en-US" sz="40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tr72</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8" name="Rectangle 7"/>
          <p:cNvSpPr/>
          <p:nvPr/>
        </p:nvSpPr>
        <p:spPr>
          <a:xfrm>
            <a:off x="7105886" y="3860036"/>
            <a:ext cx="9962914" cy="923330"/>
          </a:xfrm>
          <a:prstGeom prst="rect">
            <a:avLst/>
          </a:prstGeom>
        </p:spPr>
        <p:txBody>
          <a:bodyPr wrap="square">
            <a:spAutoFit/>
          </a:bodyPr>
          <a:lstStyle/>
          <a:p>
            <a:pPr marL="0" marR="0" lvl="0" indent="0" algn="l" defTabSz="914400" rtl="0" eaLnBrk="1" fontAlgn="auto" latinLnBrk="0" hangingPunct="1">
              <a:lnSpc>
                <a:spcPct val="150000"/>
              </a:lnSpc>
              <a:spcBef>
                <a:spcPts val="100"/>
              </a:spcBef>
              <a:spcAft>
                <a:spcPts val="100"/>
              </a:spcAft>
              <a:buClrTx/>
              <a:buSzTx/>
              <a:buFontTx/>
              <a:buNone/>
              <a:tabLst/>
              <a:defRPr/>
            </a:pPr>
            <a:r>
              <a:rPr kumimoji="0" lang="en-US" sz="3600" b="0" i="0" u="none" strike="noStrike" kern="1200" cap="none" spc="0" normalizeH="0" baseline="0" noProof="0" smtClean="0">
                <a:ln>
                  <a:noFill/>
                </a:ln>
                <a:solidFill>
                  <a:srgbClr val="000000"/>
                </a:solidFill>
                <a:effectLst/>
                <a:uLnTx/>
                <a:uFillTx/>
                <a:latin typeface="Arial"/>
                <a:ea typeface="Arial" panose="020B0604020202020204" pitchFamily="34" charset="0"/>
                <a:cs typeface="Times New Roman" panose="02020603050405020304" pitchFamily="18" charset="0"/>
              </a:rPr>
              <a:t>Do ABCD là hình thang cân nên</a:t>
            </a:r>
          </a:p>
        </p:txBody>
      </p:sp>
      <mc:AlternateContent xmlns:mc="http://schemas.openxmlformats.org/markup-compatibility/2006" xmlns:a14="http://schemas.microsoft.com/office/drawing/2010/main">
        <mc:Choice Requires="a14">
          <p:sp>
            <p:nvSpPr>
              <p:cNvPr id="9" name="Rectangle 8"/>
              <p:cNvSpPr/>
              <p:nvPr/>
            </p:nvSpPr>
            <p:spPr>
              <a:xfrm>
                <a:off x="7097865" y="3934069"/>
                <a:ext cx="8233792" cy="2745367"/>
              </a:xfrm>
              <a:prstGeom prst="rect">
                <a:avLst/>
              </a:prstGeom>
            </p:spPr>
            <p:txBody>
              <a:bodyPr wrap="none">
                <a:spAutoFit/>
              </a:bodyPr>
              <a:lstStyle/>
              <a:p>
                <a:pPr marL="0" marR="0" lvl="0" indent="0" algn="l" defTabSz="914400" rtl="0" eaLnBrk="1" fontAlgn="auto" latinLnBrk="0" hangingPunct="1">
                  <a:lnSpc>
                    <a:spcPct val="150000"/>
                  </a:lnSpc>
                  <a:spcBef>
                    <a:spcPts val="100"/>
                  </a:spcBef>
                  <a:spcAft>
                    <a:spcPts val="100"/>
                  </a:spcAft>
                  <a:buClrTx/>
                  <a:buSzTx/>
                  <a:buFontTx/>
                  <a:buNone/>
                  <a:tabLst/>
                  <a:defRPr/>
                </a:pPr>
                <a14:m>
                  <m:oMath xmlns:m="http://schemas.openxmlformats.org/officeDocument/2006/math">
                    <m:d>
                      <m:dPr>
                        <m:begChr m:val="{"/>
                        <m:endChr m:val=""/>
                        <m:ctrlP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ctrlPr>
                      </m:dPr>
                      <m:e>
                        <m:eqArr>
                          <m:eqArrPr>
                            <m:ctrlP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ctrlPr>
                          </m:eqArrPr>
                          <m:e>
                            <m:r>
                              <m:rPr>
                                <m:sty m:val="p"/>
                              </m:rP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AB</m:t>
                            </m:r>
                            <m: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 // </m:t>
                            </m:r>
                            <m:r>
                              <m:rPr>
                                <m:sty m:val="p"/>
                              </m:rP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DC</m:t>
                            </m:r>
                          </m:e>
                          <m:e>
                            <m:r>
                              <m:rPr>
                                <m:sty m:val="p"/>
                              </m:rP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AD</m:t>
                            </m:r>
                            <m: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m:t>
                            </m:r>
                            <m:r>
                              <m:rPr>
                                <m:sty m:val="p"/>
                              </m:rP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BC</m:t>
                            </m:r>
                            <m: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m:t>
                            </m:r>
                            <m:r>
                              <m:rPr>
                                <m:sty m:val="p"/>
                              </m:rP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AC</m:t>
                            </m:r>
                            <m: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m:t>
                            </m:r>
                            <m:r>
                              <m:rPr>
                                <m:sty m:val="p"/>
                              </m:rP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BD</m:t>
                            </m:r>
                          </m:e>
                          <m:e>
                            <m:acc>
                              <m:accPr>
                                <m:chr m:val="̂"/>
                                <m:ctrlP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ctrlPr>
                              </m:accPr>
                              <m:e>
                                <m:r>
                                  <m:rPr>
                                    <m:sty m:val="p"/>
                                  </m:rP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DAB</m:t>
                                </m:r>
                              </m:e>
                            </m:acc>
                            <m: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m:t>
                            </m:r>
                            <m:acc>
                              <m:accPr>
                                <m:chr m:val="̂"/>
                                <m:ctrlP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ctrlPr>
                              </m:accPr>
                              <m:e>
                                <m:r>
                                  <m:rPr>
                                    <m:sty m:val="p"/>
                                  </m:rP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CBA</m:t>
                                </m:r>
                              </m:e>
                            </m:acc>
                          </m:e>
                        </m:eqArr>
                      </m:e>
                    </m:d>
                  </m:oMath>
                </a14:m>
                <a:r>
                  <a:rPr kumimoji="0" lang="en-US" sz="3600" b="0" i="0" u="none" strike="noStrike" kern="120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rPr>
                  <a:t> (t/c hình thang cân)</a:t>
                </a:r>
              </a:p>
            </p:txBody>
          </p:sp>
        </mc:Choice>
        <mc:Fallback xmlns="">
          <p:sp>
            <p:nvSpPr>
              <p:cNvPr id="9" name="Rectangle 8"/>
              <p:cNvSpPr>
                <a:spLocks noRot="1" noChangeAspect="1" noMove="1" noResize="1" noEditPoints="1" noAdjustHandles="1" noChangeArrowheads="1" noChangeShapeType="1" noTextEdit="1"/>
              </p:cNvSpPr>
              <p:nvPr/>
            </p:nvSpPr>
            <p:spPr>
              <a:xfrm>
                <a:off x="7097865" y="3934069"/>
                <a:ext cx="8233792" cy="2745367"/>
              </a:xfrm>
              <a:prstGeom prst="rect">
                <a:avLst/>
              </a:prstGeom>
              <a:blipFill>
                <a:blip r:embed="rId3"/>
                <a:stretch>
                  <a:fillRect r="-14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7105886" y="6679436"/>
                <a:ext cx="9144000" cy="3493264"/>
              </a:xfrm>
              <a:prstGeom prst="rect">
                <a:avLst/>
              </a:prstGeom>
            </p:spPr>
            <p:txBody>
              <a:bodyPr>
                <a:spAutoFit/>
              </a:bodyPr>
              <a:lstStyle/>
              <a:p>
                <a:pPr marL="0" marR="0" lvl="0" indent="0" algn="l" defTabSz="914400" rtl="0" eaLnBrk="1" fontAlgn="auto" latinLnBrk="0" hangingPunct="1">
                  <a:lnSpc>
                    <a:spcPct val="150000"/>
                  </a:lnSpc>
                  <a:spcBef>
                    <a:spcPts val="100"/>
                  </a:spcBef>
                  <a:spcAft>
                    <a:spcPts val="100"/>
                  </a:spcAft>
                  <a:buClrTx/>
                  <a:buSzTx/>
                  <a:buFontTx/>
                  <a:buNone/>
                  <a:tabLst/>
                  <a:defRPr/>
                </a:pPr>
                <a:r>
                  <a:rPr kumimoji="0" lang="en-US" sz="3600" b="0" i="0" u="none" strike="noStrike" kern="120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rPr>
                  <a:t>Xét </a:t>
                </a:r>
                <a14:m>
                  <m:oMath xmlns:m="http://schemas.openxmlformats.org/officeDocument/2006/math">
                    <m:r>
                      <m:rPr>
                        <m:sty m:val="p"/>
                      </m:rP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ΔABD</m:t>
                    </m:r>
                  </m:oMath>
                </a14:m>
                <a:r>
                  <a:rPr kumimoji="0" lang="en-US" sz="3600" b="0" i="0" u="none" strike="noStrike" kern="120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rPr>
                  <a:t> và </a:t>
                </a:r>
                <a14:m>
                  <m:oMath xmlns:m="http://schemas.openxmlformats.org/officeDocument/2006/math">
                    <m:r>
                      <m:rPr>
                        <m:sty m:val="p"/>
                      </m:rP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ΔBAC</m:t>
                    </m:r>
                  </m:oMath>
                </a14:m>
                <a:r>
                  <a:rPr kumimoji="0" lang="en-US" sz="3600" b="0" i="0" u="none" strike="noStrike" kern="120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rPr>
                  <a:t> có:</a:t>
                </a:r>
              </a:p>
              <a:p>
                <a:pPr marL="0" marR="0" lvl="0" indent="0" algn="l" defTabSz="914400" rtl="0" eaLnBrk="1" fontAlgn="auto" latinLnBrk="0" hangingPunct="1">
                  <a:lnSpc>
                    <a:spcPct val="150000"/>
                  </a:lnSpc>
                  <a:spcBef>
                    <a:spcPts val="100"/>
                  </a:spcBef>
                  <a:spcAft>
                    <a:spcPts val="100"/>
                  </a:spcAft>
                  <a:buClrTx/>
                  <a:buSzTx/>
                  <a:buFontTx/>
                  <a:buNone/>
                  <a:tabLst/>
                  <a:defRPr/>
                </a:pPr>
                <a:r>
                  <a:rPr kumimoji="0" lang="en-US" sz="3600" b="0" i="0" u="none" strike="noStrike" kern="120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rPr>
                  <a:t>AB là cạnh chung</a:t>
                </a:r>
              </a:p>
              <a:p>
                <a:pPr marL="0" marR="0" lvl="0" indent="0" algn="l" defTabSz="914400" rtl="0" eaLnBrk="1" fontAlgn="auto" latinLnBrk="0" hangingPunct="1">
                  <a:lnSpc>
                    <a:spcPct val="150000"/>
                  </a:lnSpc>
                  <a:spcBef>
                    <a:spcPts val="100"/>
                  </a:spcBef>
                  <a:spcAft>
                    <a:spcPts val="100"/>
                  </a:spcAft>
                  <a:buClrTx/>
                  <a:buSzTx/>
                  <a:buFontTx/>
                  <a:buNone/>
                  <a:tabLst/>
                  <a:defRPr/>
                </a:pPr>
                <a:r>
                  <a:rPr kumimoji="0" lang="en-US" sz="3600" b="0" i="0" u="none" strike="noStrike" kern="120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rPr>
                  <a:t>AD = BC (cmt)</a:t>
                </a:r>
              </a:p>
              <a:p>
                <a:pPr marL="0" marR="0" lvl="0" indent="0" algn="l" defTabSz="914400" rtl="0" eaLnBrk="1" fontAlgn="auto" latinLnBrk="0" hangingPunct="1">
                  <a:lnSpc>
                    <a:spcPct val="150000"/>
                  </a:lnSpc>
                  <a:spcBef>
                    <a:spcPts val="100"/>
                  </a:spcBef>
                  <a:spcAft>
                    <a:spcPts val="100"/>
                  </a:spcAft>
                  <a:buClrTx/>
                  <a:buSzTx/>
                  <a:buFontTx/>
                  <a:buNone/>
                  <a:tabLst/>
                  <a:defRPr/>
                </a:pPr>
                <a:r>
                  <a:rPr kumimoji="0" lang="en-US" sz="3600" b="0" i="0" u="none" strike="noStrike" kern="120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rPr>
                  <a:t>BD = AC (cmt</a:t>
                </a:r>
                <a:r>
                  <a:rPr kumimoji="0" lang="en-US" sz="3600" b="0" i="0" u="none" strike="noStrike" kern="1200" cap="none" spc="0" normalizeH="0" baseline="0" noProof="0" smtClean="0">
                    <a:ln>
                      <a:noFill/>
                    </a:ln>
                    <a:solidFill>
                      <a:srgbClr val="000000"/>
                    </a:solidFill>
                    <a:effectLst/>
                    <a:uLnTx/>
                    <a:uFillTx/>
                    <a:latin typeface="Arial"/>
                    <a:ea typeface="Arial" panose="020B0604020202020204" pitchFamily="34" charset="0"/>
                    <a:cs typeface="Times New Roman" panose="02020603050405020304" pitchFamily="18" charset="0"/>
                  </a:rPr>
                  <a:t>)</a:t>
                </a:r>
                <a:endParaRPr kumimoji="0" lang="en-US" sz="3600" b="0" i="0" u="none" strike="noStrike" kern="120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7105886" y="6679436"/>
                <a:ext cx="9144000" cy="3493264"/>
              </a:xfrm>
              <a:prstGeom prst="rect">
                <a:avLst/>
              </a:prstGeom>
              <a:blipFill>
                <a:blip r:embed="rId4"/>
                <a:stretch>
                  <a:fillRect l="-2067" b="-2792"/>
                </a:stretch>
              </a:blipFill>
            </p:spPr>
            <p:txBody>
              <a:bodyPr/>
              <a:lstStyle/>
              <a:p>
                <a:r>
                  <a:rPr lang="en-US">
                    <a:noFill/>
                  </a:rPr>
                  <a:t> </a:t>
                </a:r>
              </a:p>
            </p:txBody>
          </p:sp>
        </mc:Fallback>
      </mc:AlternateContent>
      <p:sp>
        <p:nvSpPr>
          <p:cNvPr id="11" name="Right Brace 10"/>
          <p:cNvSpPr/>
          <p:nvPr/>
        </p:nvSpPr>
        <p:spPr>
          <a:xfrm>
            <a:off x="11214761" y="7848600"/>
            <a:ext cx="310725" cy="2171700"/>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343"/>
              </a:solidFill>
              <a:effectLst/>
              <a:uLnTx/>
              <a:uFillTx/>
              <a:latin typeface="Arial"/>
              <a:ea typeface="+mn-ea"/>
              <a:cs typeface="+mn-cs"/>
            </a:endParaRPr>
          </a:p>
        </p:txBody>
      </p:sp>
      <mc:AlternateContent xmlns:mc="http://schemas.openxmlformats.org/markup-compatibility/2006">
        <mc:Choice xmlns:a14="http://schemas.microsoft.com/office/drawing/2010/main" Requires="a14">
          <p:sp>
            <p:nvSpPr>
              <p:cNvPr id="12" name="Rectangle 11"/>
              <p:cNvSpPr/>
              <p:nvPr/>
            </p:nvSpPr>
            <p:spPr>
              <a:xfrm>
                <a:off x="11820627" y="8411170"/>
                <a:ext cx="4950394" cy="923330"/>
              </a:xfrm>
              <a:prstGeom prst="rect">
                <a:avLst/>
              </a:prstGeom>
            </p:spPr>
            <p:txBody>
              <a:bodyPr wrap="none">
                <a:spAutoFit/>
              </a:bodyPr>
              <a:lstStyle/>
              <a:p>
                <a:pPr marL="0" marR="0" lvl="0" indent="0" algn="l" defTabSz="914400" rtl="0" eaLnBrk="1" fontAlgn="auto" latinLnBrk="0" hangingPunct="1">
                  <a:lnSpc>
                    <a:spcPct val="150000"/>
                  </a:lnSpc>
                  <a:spcBef>
                    <a:spcPts val="100"/>
                  </a:spcBef>
                  <a:spcAft>
                    <a:spcPts val="100"/>
                  </a:spcAft>
                  <a:buClrTx/>
                  <a:buSzTx/>
                  <a:buFontTx/>
                  <a:buNone/>
                  <a:tabLst/>
                  <a:defRPr/>
                </a:pPr>
                <a14:m>
                  <m:oMath xmlns:m="http://schemas.openxmlformats.org/officeDocument/2006/math">
                    <m: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m:t>
                    </m:r>
                    <m:r>
                      <m:rPr>
                        <m:sty m:val="p"/>
                      </m:rP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ΔACD</m:t>
                    </m:r>
                    <m: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m:t>
                    </m:r>
                    <m:r>
                      <m:rPr>
                        <m:sty m:val="p"/>
                      </m:rP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ΔBDC</m:t>
                    </m:r>
                  </m:oMath>
                </a14:m>
                <a:r>
                  <a:rPr kumimoji="0" lang="en-US" sz="3600" b="0" i="0" u="none" strike="noStrike" kern="120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rPr>
                  <a:t> (c.c.c)</a:t>
                </a:r>
              </a:p>
            </p:txBody>
          </p:sp>
        </mc:Choice>
        <mc:Fallback>
          <p:sp>
            <p:nvSpPr>
              <p:cNvPr id="12" name="Rectangle 11"/>
              <p:cNvSpPr>
                <a:spLocks noRot="1" noChangeAspect="1" noMove="1" noResize="1" noEditPoints="1" noAdjustHandles="1" noChangeArrowheads="1" noChangeShapeType="1" noTextEdit="1"/>
              </p:cNvSpPr>
              <p:nvPr/>
            </p:nvSpPr>
            <p:spPr>
              <a:xfrm>
                <a:off x="11820627" y="8411170"/>
                <a:ext cx="4950394" cy="923330"/>
              </a:xfrm>
              <a:prstGeom prst="rect">
                <a:avLst/>
              </a:prstGeom>
              <a:blipFill>
                <a:blip r:embed="rId5"/>
                <a:stretch>
                  <a:fillRect r="-3079" b="-13245"/>
                </a:stretch>
              </a:blipFill>
            </p:spPr>
            <p:txBody>
              <a:bodyPr/>
              <a:lstStyle/>
              <a:p>
                <a:r>
                  <a:rPr lang="en-US">
                    <a:noFill/>
                  </a:rPr>
                  <a:t> </a:t>
                </a:r>
              </a:p>
            </p:txBody>
          </p:sp>
        </mc:Fallback>
      </mc:AlternateContent>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1690" y="3559768"/>
            <a:ext cx="5710638" cy="4555531"/>
          </a:xfrm>
          <a:prstGeom prst="rect">
            <a:avLst/>
          </a:prstGeom>
        </p:spPr>
      </p:pic>
    </p:spTree>
    <p:extLst>
      <p:ext uri="{BB962C8B-B14F-4D97-AF65-F5344CB8AC3E}">
        <p14:creationId xmlns:p14="http://schemas.microsoft.com/office/powerpoint/2010/main" val="3491824097"/>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anim calcmode="lin" valueType="num">
                                      <p:cBhvr>
                                        <p:cTn id="13" dur="500" fill="hold"/>
                                        <p:tgtEl>
                                          <p:spTgt spid="20"/>
                                        </p:tgtEl>
                                        <p:attrNameLst>
                                          <p:attrName>ppt_x</p:attrName>
                                        </p:attrNameLst>
                                      </p:cBhvr>
                                      <p:tavLst>
                                        <p:tav tm="0">
                                          <p:val>
                                            <p:strVal val="#ppt_x"/>
                                          </p:val>
                                        </p:tav>
                                        <p:tav tm="100000">
                                          <p:val>
                                            <p:strVal val="#ppt_x"/>
                                          </p:val>
                                        </p:tav>
                                      </p:tavLst>
                                    </p:anim>
                                    <p:anim calcmode="lin" valueType="num">
                                      <p:cBhvr>
                                        <p:cTn id="14" dur="5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anim calcmode="lin" valueType="num">
                                      <p:cBhvr>
                                        <p:cTn id="18" dur="500" fill="hold"/>
                                        <p:tgtEl>
                                          <p:spTgt spid="21"/>
                                        </p:tgtEl>
                                        <p:attrNameLst>
                                          <p:attrName>ppt_x</p:attrName>
                                        </p:attrNameLst>
                                      </p:cBhvr>
                                      <p:tavLst>
                                        <p:tav tm="0">
                                          <p:val>
                                            <p:strVal val="#ppt_x"/>
                                          </p:val>
                                        </p:tav>
                                        <p:tav tm="100000">
                                          <p:val>
                                            <p:strVal val="#ppt_x"/>
                                          </p:val>
                                        </p:tav>
                                      </p:tavLst>
                                    </p:anim>
                                    <p:anim calcmode="lin" valueType="num">
                                      <p:cBhvr>
                                        <p:cTn id="19"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up)">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randombar(horizontal)">
                                      <p:cBhvr>
                                        <p:cTn id="34" dur="500"/>
                                        <p:tgtEl>
                                          <p:spTgt spid="9"/>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randombar(horizont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fade">
                                      <p:cBhvr>
                                        <p:cTn id="42" dur="500"/>
                                        <p:tgtEl>
                                          <p:spTgt spid="10">
                                            <p:txEl>
                                              <p:pRg st="0" end="0"/>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10">
                                            <p:txEl>
                                              <p:pRg st="1" end="1"/>
                                            </p:txEl>
                                          </p:spTgt>
                                        </p:tgtEl>
                                        <p:attrNameLst>
                                          <p:attrName>style.visibility</p:attrName>
                                        </p:attrNameLst>
                                      </p:cBhvr>
                                      <p:to>
                                        <p:strVal val="visible"/>
                                      </p:to>
                                    </p:set>
                                    <p:animEffect transition="in" filter="fade">
                                      <p:cBhvr>
                                        <p:cTn id="45" dur="500"/>
                                        <p:tgtEl>
                                          <p:spTgt spid="10">
                                            <p:txEl>
                                              <p:pRg st="1" end="1"/>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10">
                                            <p:txEl>
                                              <p:pRg st="2" end="2"/>
                                            </p:txEl>
                                          </p:spTgt>
                                        </p:tgtEl>
                                        <p:attrNameLst>
                                          <p:attrName>style.visibility</p:attrName>
                                        </p:attrNameLst>
                                      </p:cBhvr>
                                      <p:to>
                                        <p:strVal val="visible"/>
                                      </p:to>
                                    </p:set>
                                    <p:animEffect transition="in" filter="fade">
                                      <p:cBhvr>
                                        <p:cTn id="48" dur="500"/>
                                        <p:tgtEl>
                                          <p:spTgt spid="10">
                                            <p:txEl>
                                              <p:pRg st="2" end="2"/>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10">
                                            <p:txEl>
                                              <p:pRg st="3" end="3"/>
                                            </p:txEl>
                                          </p:spTgt>
                                        </p:tgtEl>
                                        <p:attrNameLst>
                                          <p:attrName>style.visibility</p:attrName>
                                        </p:attrNameLst>
                                      </p:cBhvr>
                                      <p:to>
                                        <p:strVal val="visible"/>
                                      </p:to>
                                    </p:set>
                                    <p:animEffect transition="in" filter="fade">
                                      <p:cBhvr>
                                        <p:cTn id="51" dur="500"/>
                                        <p:tgtEl>
                                          <p:spTgt spid="10">
                                            <p:txEl>
                                              <p:pRg st="3" end="3"/>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wipe(down)">
                                      <p:cBhvr>
                                        <p:cTn id="56" dur="500"/>
                                        <p:tgtEl>
                                          <p:spTgt spid="11"/>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wipe(down)">
                                      <p:cBhvr>
                                        <p:cTn id="5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7" grpId="0"/>
      <p:bldP spid="20" grpId="0" animBg="1"/>
      <p:bldP spid="21" grpId="0"/>
      <p:bldP spid="8" grpId="0"/>
      <p:bldP spid="9" grpId="0"/>
      <p:bldP spid="11" grpId="0" animBg="1"/>
      <p:bldP spid="12" grpId="0"/>
    </p:bldLst>
  </p:timing>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chemeClr val="accent4"/>
        </a:solidFill>
        <a:effectLst/>
      </p:bgPr>
    </p:bg>
    <p:spTree>
      <p:nvGrpSpPr>
        <p:cNvPr id="1" name="Shape 2106"/>
        <p:cNvGrpSpPr/>
        <p:nvPr/>
      </p:nvGrpSpPr>
      <p:grpSpPr>
        <a:xfrm>
          <a:off x="0" y="0"/>
          <a:ext cx="0" cy="0"/>
          <a:chOff x="0" y="0"/>
          <a:chExt cx="0" cy="0"/>
        </a:xfrm>
      </p:grpSpPr>
      <p:sp>
        <p:nvSpPr>
          <p:cNvPr id="22" name="Google Shape;2254;p39"/>
          <p:cNvSpPr/>
          <p:nvPr/>
        </p:nvSpPr>
        <p:spPr>
          <a:xfrm>
            <a:off x="152400" y="274721"/>
            <a:ext cx="370375" cy="370794"/>
          </a:xfrm>
          <a:prstGeom prst="star4">
            <a:avLst>
              <a:gd name="adj" fmla="val 12500"/>
            </a:avLst>
          </a:prstGeom>
          <a:solidFill>
            <a:schemeClr val="accent2"/>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Rectangle 6"/>
          <p:cNvSpPr/>
          <p:nvPr/>
        </p:nvSpPr>
        <p:spPr>
          <a:xfrm>
            <a:off x="991009" y="348377"/>
            <a:ext cx="16397660" cy="258532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smtClean="0">
                <a:ln>
                  <a:noFill/>
                </a:ln>
                <a:solidFill>
                  <a:srgbClr val="434343"/>
                </a:solidFill>
                <a:effectLst/>
                <a:uLnTx/>
                <a:uFillTx/>
                <a:latin typeface="Arial"/>
                <a:ea typeface="Calibri" panose="020F0502020204030204" pitchFamily="34" charset="0"/>
                <a:cs typeface="Times New Roman" panose="02020603050405020304" pitchFamily="18" charset="0"/>
              </a:rPr>
              <a:t>                                     </a:t>
            </a:r>
            <a:r>
              <a:rPr kumimoji="0" lang="vi-VN" sz="3600" b="0" i="0" u="none" strike="noStrike" kern="1200" cap="none" spc="0" normalizeH="0" baseline="0" noProof="0" smtClean="0">
                <a:ln>
                  <a:noFill/>
                </a:ln>
                <a:solidFill>
                  <a:srgbClr val="434343"/>
                </a:solidFill>
                <a:effectLst/>
                <a:uLnTx/>
                <a:uFillTx/>
                <a:latin typeface="Arial" panose="020B0604020202020204" pitchFamily="34" charset="0"/>
                <a:ea typeface="Calibri" panose="020F0502020204030204" pitchFamily="34" charset="0"/>
                <a:cs typeface="Times New Roman" panose="02020603050405020304" pitchFamily="18" charset="0"/>
              </a:rPr>
              <a:t>Cho </a:t>
            </a:r>
            <a:r>
              <a:rPr kumimoji="0" lang="vi-VN" sz="3600" b="0" i="0" u="none" strike="noStrike" kern="1200" cap="none" spc="0" normalizeH="0" baseline="0" noProof="0">
                <a:ln>
                  <a:noFill/>
                </a:ln>
                <a:solidFill>
                  <a:srgbClr val="434343"/>
                </a:solidFill>
                <a:effectLst/>
                <a:uLnTx/>
                <a:uFillTx/>
                <a:latin typeface="Arial" panose="020B0604020202020204" pitchFamily="34" charset="0"/>
                <a:ea typeface="Calibri" panose="020F0502020204030204" pitchFamily="34" charset="0"/>
                <a:cs typeface="Times New Roman" panose="02020603050405020304" pitchFamily="18" charset="0"/>
              </a:rPr>
              <a:t>hình thang cân ABCD có AB // CD. Qua giao điểm E của AC và BD, ta vẽ đường thẳng song song với AB và cắt AD, BC lần lượt tại F và G (Hình 16). Chứng minh rằng EG là tia phân giác của góc CEB.</a:t>
            </a:r>
          </a:p>
        </p:txBody>
      </p:sp>
      <p:sp>
        <p:nvSpPr>
          <p:cNvPr id="20" name="Rectangle 19"/>
          <p:cNvSpPr/>
          <p:nvPr/>
        </p:nvSpPr>
        <p:spPr>
          <a:xfrm>
            <a:off x="991009" y="262151"/>
            <a:ext cx="4572000" cy="973371"/>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343"/>
              </a:solidFill>
              <a:effectLst/>
              <a:uLnTx/>
              <a:uFillTx/>
              <a:latin typeface="Calibri"/>
              <a:ea typeface="+mn-ea"/>
              <a:cs typeface="+mn-cs"/>
            </a:endParaRPr>
          </a:p>
        </p:txBody>
      </p:sp>
      <p:sp>
        <p:nvSpPr>
          <p:cNvPr id="21" name="Rectangle 20"/>
          <p:cNvSpPr/>
          <p:nvPr/>
        </p:nvSpPr>
        <p:spPr>
          <a:xfrm>
            <a:off x="1154058" y="246109"/>
            <a:ext cx="4320413" cy="1015663"/>
          </a:xfrm>
          <a:prstGeom prst="rect">
            <a:avLst/>
          </a:prstGeom>
          <a:noFill/>
          <a:ln>
            <a:noFill/>
          </a:ln>
        </p:spPr>
        <p:style>
          <a:lnRef idx="3">
            <a:schemeClr val="lt1"/>
          </a:lnRef>
          <a:fillRef idx="1">
            <a:schemeClr val="accent2"/>
          </a:fillRef>
          <a:effectRef idx="1">
            <a:schemeClr val="accent2"/>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0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Bài </a:t>
            </a:r>
            <a:r>
              <a:rPr kumimoji="0" lang="en-US" sz="40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6. SGK </a:t>
            </a:r>
            <a:r>
              <a:rPr kumimoji="0" lang="en-US" sz="40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tr72</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690" y="3559768"/>
            <a:ext cx="5710638" cy="4555531"/>
          </a:xfrm>
          <a:prstGeom prst="rect">
            <a:avLst/>
          </a:prstGeom>
        </p:spPr>
      </p:pic>
      <mc:AlternateContent xmlns:mc="http://schemas.openxmlformats.org/markup-compatibility/2006" xmlns:a14="http://schemas.microsoft.com/office/drawing/2010/main">
        <mc:Choice Requires="a14">
          <p:sp>
            <p:nvSpPr>
              <p:cNvPr id="15" name="Rectangle 14"/>
              <p:cNvSpPr/>
              <p:nvPr/>
            </p:nvSpPr>
            <p:spPr>
              <a:xfrm>
                <a:off x="7105886" y="4000500"/>
                <a:ext cx="9962914" cy="4897238"/>
              </a:xfrm>
              <a:prstGeom prst="rect">
                <a:avLst/>
              </a:prstGeom>
            </p:spPr>
            <p:txBody>
              <a:bodyPr wrap="square">
                <a:spAutoFit/>
              </a:bodyPr>
              <a:lstStyle/>
              <a:p>
                <a:pPr>
                  <a:lnSpc>
                    <a:spcPct val="150000"/>
                  </a:lnSpc>
                  <a:spcBef>
                    <a:spcPts val="100"/>
                  </a:spcBef>
                  <a:spcAft>
                    <a:spcPts val="100"/>
                  </a:spcAft>
                </a:pPr>
                <a:r>
                  <a:rPr lang="en-US" sz="3600" smtClean="0">
                    <a:solidFill>
                      <a:srgbClr val="000000"/>
                    </a:solidFill>
                    <a:ea typeface="Arial" panose="020B0604020202020204" pitchFamily="34" charset="0"/>
                    <a:cs typeface="Times New Roman" panose="02020603050405020304" pitchFamily="18" charset="0"/>
                  </a:rPr>
                  <a:t>Suy ra </a:t>
                </a:r>
                <a14:m>
                  <m:oMath xmlns:m="http://schemas.openxmlformats.org/officeDocument/2006/math">
                    <m:acc>
                      <m:accPr>
                        <m:chr m:val="̂"/>
                        <m:ctrlP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accPr>
                      <m:e>
                        <m:sSub>
                          <m:sSubPr>
                            <m:ctrlP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en-US" sz="36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A</m:t>
                            </m:r>
                          </m:e>
                          <m:sub>
                            <m:r>
                              <a:rPr lang="en-US" sz="36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m:t>
                            </m:r>
                          </m:sub>
                        </m:sSub>
                      </m:e>
                    </m:acc>
                    <m:r>
                      <a:rPr lang="en-US" sz="36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accPr>
                      <m:e>
                        <m:sSub>
                          <m:sSubPr>
                            <m:ctrlP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en-US" sz="36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B</m:t>
                            </m:r>
                          </m:e>
                          <m:sub>
                            <m:r>
                              <a:rPr lang="en-US" sz="36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m:t>
                            </m:r>
                          </m:sub>
                        </m:sSub>
                      </m:e>
                    </m:acc>
                  </m:oMath>
                </a14:m>
                <a:r>
                  <a:rPr lang="en-US" sz="3600">
                    <a:solidFill>
                      <a:srgbClr val="000000"/>
                    </a:solidFill>
                    <a:effectLst/>
                    <a:ea typeface="Arial" panose="020B0604020202020204" pitchFamily="34" charset="0"/>
                    <a:cs typeface="Times New Roman" panose="02020603050405020304" pitchFamily="18" charset="0"/>
                  </a:rPr>
                  <a:t> (hai góc tương ứng)</a:t>
                </a:r>
              </a:p>
              <a:p>
                <a:pPr>
                  <a:lnSpc>
                    <a:spcPct val="150000"/>
                  </a:lnSpc>
                  <a:spcBef>
                    <a:spcPts val="100"/>
                  </a:spcBef>
                  <a:spcAft>
                    <a:spcPts val="100"/>
                  </a:spcAft>
                </a:pPr>
                <a:r>
                  <a:rPr lang="en-US" sz="3600">
                    <a:solidFill>
                      <a:srgbClr val="000000"/>
                    </a:solidFill>
                    <a:effectLst/>
                    <a:ea typeface="Arial" panose="020B0604020202020204" pitchFamily="34" charset="0"/>
                    <a:cs typeface="Times New Roman" panose="02020603050405020304" pitchFamily="18" charset="0"/>
                  </a:rPr>
                  <a:t>Lại có </a:t>
                </a:r>
                <a14:m>
                  <m:oMath xmlns:m="http://schemas.openxmlformats.org/officeDocument/2006/math">
                    <m:r>
                      <m:rPr>
                        <m:sty m:val="p"/>
                      </m:rPr>
                      <a:rPr lang="en-US" sz="36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FG</m:t>
                    </m:r>
                    <m:r>
                      <a:rPr lang="en-US" sz="36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 // </m:t>
                    </m:r>
                    <m:r>
                      <m:rPr>
                        <m:sty m:val="p"/>
                      </m:rPr>
                      <a:rPr lang="en-US" sz="36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AB</m:t>
                    </m:r>
                  </m:oMath>
                </a14:m>
                <a:r>
                  <a:rPr lang="en-US" sz="3600">
                    <a:solidFill>
                      <a:srgbClr val="000000"/>
                    </a:solidFill>
                    <a:effectLst/>
                    <a:ea typeface="Arial" panose="020B0604020202020204" pitchFamily="34" charset="0"/>
                    <a:cs typeface="Times New Roman" panose="02020603050405020304" pitchFamily="18" charset="0"/>
                  </a:rPr>
                  <a:t> (gt) </a:t>
                </a:r>
                <a14:m>
                  <m:oMath xmlns:m="http://schemas.openxmlformats.org/officeDocument/2006/math">
                    <m:r>
                      <a:rPr lang="en-US" sz="36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3600">
                    <a:solidFill>
                      <a:srgbClr val="000000"/>
                    </a:solidFill>
                    <a:effectLst/>
                    <a:ea typeface="Arial" panose="020B0604020202020204" pitchFamily="34" charset="0"/>
                    <a:cs typeface="Times New Roman" panose="02020603050405020304" pitchFamily="18" charset="0"/>
                  </a:rPr>
                  <a:t> </a:t>
                </a:r>
                <a14:m>
                  <m:oMath xmlns:m="http://schemas.openxmlformats.org/officeDocument/2006/math">
                    <m:d>
                      <m:dPr>
                        <m:begChr m:val="{"/>
                        <m:endChr m:val=""/>
                        <m:ctrlP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dPr>
                      <m:e>
                        <m:eqArr>
                          <m:eqArrPr>
                            <m:ctrlP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eqArrPr>
                          <m:e>
                            <m:acc>
                              <m:accPr>
                                <m:chr m:val="̂"/>
                                <m:ctrlP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accPr>
                              <m:e>
                                <m:sSub>
                                  <m:sSubPr>
                                    <m:ctrlP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en-US" sz="36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A</m:t>
                                    </m:r>
                                  </m:e>
                                  <m:sub>
                                    <m:r>
                                      <a:rPr lang="en-US" sz="36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m:t>
                                    </m:r>
                                  </m:sub>
                                </m:sSub>
                              </m:e>
                            </m:acc>
                            <m:r>
                              <a:rPr lang="en-US" sz="36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accPr>
                              <m:e>
                                <m:sSub>
                                  <m:sSubPr>
                                    <m:ctrlP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en-US" sz="36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E</m:t>
                                    </m:r>
                                  </m:e>
                                  <m:sub>
                                    <m:r>
                                      <a:rPr lang="en-US" sz="36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m:t>
                                    </m:r>
                                  </m:sub>
                                </m:sSub>
                              </m:e>
                            </m:acc>
                          </m:e>
                          <m:e>
                            <m:acc>
                              <m:accPr>
                                <m:chr m:val="̂"/>
                                <m:ctrlP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accPr>
                              <m:e>
                                <m:sSub>
                                  <m:sSubPr>
                                    <m:ctrlP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en-US" sz="36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B</m:t>
                                    </m:r>
                                  </m:e>
                                  <m:sub>
                                    <m:r>
                                      <a:rPr lang="en-US" sz="36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m:t>
                                    </m:r>
                                  </m:sub>
                                </m:sSub>
                              </m:e>
                            </m:acc>
                            <m:r>
                              <a:rPr lang="en-US" sz="36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accPr>
                              <m:e>
                                <m:sSub>
                                  <m:sSubPr>
                                    <m:ctrlP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en-US" sz="36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E</m:t>
                                    </m:r>
                                  </m:e>
                                  <m:sub>
                                    <m:r>
                                      <a:rPr lang="en-US" sz="36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sub>
                                </m:sSub>
                              </m:e>
                            </m:acc>
                          </m:e>
                        </m:eqArr>
                      </m:e>
                    </m:d>
                  </m:oMath>
                </a14:m>
                <a:r>
                  <a:rPr lang="en-US" sz="3600">
                    <a:solidFill>
                      <a:srgbClr val="000000"/>
                    </a:solidFill>
                    <a:effectLst/>
                    <a:ea typeface="Arial" panose="020B0604020202020204" pitchFamily="34" charset="0"/>
                    <a:cs typeface="Times New Roman" panose="02020603050405020304" pitchFamily="18" charset="0"/>
                  </a:rPr>
                  <a:t> (2 góc đồng vị)</a:t>
                </a:r>
              </a:p>
              <a:p>
                <a:pPr>
                  <a:lnSpc>
                    <a:spcPct val="150000"/>
                  </a:lnSpc>
                  <a:spcBef>
                    <a:spcPts val="100"/>
                  </a:spcBef>
                  <a:spcAft>
                    <a:spcPts val="100"/>
                  </a:spcAft>
                </a:pPr>
                <a:r>
                  <a:rPr lang="en-US" sz="3600">
                    <a:solidFill>
                      <a:srgbClr val="000000"/>
                    </a:solidFill>
                    <a:effectLst/>
                    <a:ea typeface="Arial" panose="020B0604020202020204" pitchFamily="34" charset="0"/>
                    <a:cs typeface="Times New Roman" panose="02020603050405020304" pitchFamily="18" charset="0"/>
                  </a:rPr>
                  <a:t>Suy ra </a:t>
                </a:r>
                <a14:m>
                  <m:oMath xmlns:m="http://schemas.openxmlformats.org/officeDocument/2006/math">
                    <m:acc>
                      <m:accPr>
                        <m:chr m:val="̂"/>
                        <m:ctrlP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accPr>
                      <m:e>
                        <m:sSub>
                          <m:sSubPr>
                            <m:ctrlP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en-US" sz="36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E</m:t>
                            </m:r>
                          </m:e>
                          <m:sub>
                            <m:r>
                              <a:rPr lang="en-US" sz="36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m:t>
                            </m:r>
                          </m:sub>
                        </m:sSub>
                      </m:e>
                    </m:acc>
                    <m:r>
                      <a:rPr lang="en-US" sz="36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accPr>
                      <m:e>
                        <m:sSub>
                          <m:sSubPr>
                            <m:ctrlP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en-US" sz="36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E</m:t>
                            </m:r>
                          </m:e>
                          <m:sub>
                            <m:r>
                              <a:rPr lang="en-US" sz="36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sub>
                        </m:sSub>
                      </m:e>
                    </m:acc>
                  </m:oMath>
                </a14:m>
                <a:endParaRPr lang="en-US" sz="3600">
                  <a:solidFill>
                    <a:srgbClr val="000000"/>
                  </a:solidFill>
                  <a:effectLst/>
                  <a:ea typeface="Arial" panose="020B0604020202020204" pitchFamily="34" charset="0"/>
                  <a:cs typeface="Times New Roman" panose="02020603050405020304" pitchFamily="18" charset="0"/>
                </a:endParaRPr>
              </a:p>
              <a:p>
                <a:pPr>
                  <a:lnSpc>
                    <a:spcPct val="150000"/>
                  </a:lnSpc>
                  <a:spcBef>
                    <a:spcPts val="100"/>
                  </a:spcBef>
                  <a:spcAft>
                    <a:spcPts val="100"/>
                  </a:spcAft>
                </a:pPr>
                <a:r>
                  <a:rPr lang="en-US" sz="3600">
                    <a:solidFill>
                      <a:srgbClr val="000000"/>
                    </a:solidFill>
                    <a:effectLst/>
                    <a:ea typeface="Arial" panose="020B0604020202020204" pitchFamily="34" charset="0"/>
                    <a:cs typeface="Times New Roman" panose="02020603050405020304" pitchFamily="18" charset="0"/>
                  </a:rPr>
                  <a:t>Vậy EG là tia phân giác của </a:t>
                </a:r>
                <a14:m>
                  <m:oMath xmlns:m="http://schemas.openxmlformats.org/officeDocument/2006/math">
                    <m:acc>
                      <m:accPr>
                        <m:chr m:val="̂"/>
                        <m:ctrlP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600" i="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CEB</m:t>
                        </m:r>
                      </m:e>
                    </m:acc>
                  </m:oMath>
                </a14:m>
                <a:r>
                  <a:rPr lang="en-US" sz="3600">
                    <a:solidFill>
                      <a:srgbClr val="000000"/>
                    </a:solidFill>
                    <a:effectLst/>
                    <a:ea typeface="Arial" panose="020B0604020202020204" pitchFamily="34" charset="0"/>
                    <a:cs typeface="Times New Roman" panose="02020603050405020304" pitchFamily="18" charset="0"/>
                  </a:rPr>
                  <a:t>.</a:t>
                </a:r>
              </a:p>
            </p:txBody>
          </p:sp>
        </mc:Choice>
        <mc:Fallback xmlns="">
          <p:sp>
            <p:nvSpPr>
              <p:cNvPr id="15" name="Rectangle 14"/>
              <p:cNvSpPr>
                <a:spLocks noRot="1" noChangeAspect="1" noMove="1" noResize="1" noEditPoints="1" noAdjustHandles="1" noChangeArrowheads="1" noChangeShapeType="1" noTextEdit="1"/>
              </p:cNvSpPr>
              <p:nvPr/>
            </p:nvSpPr>
            <p:spPr>
              <a:xfrm>
                <a:off x="7105886" y="4000500"/>
                <a:ext cx="9962914" cy="4897238"/>
              </a:xfrm>
              <a:prstGeom prst="rect">
                <a:avLst/>
              </a:prstGeom>
              <a:blipFill>
                <a:blip r:embed="rId4"/>
                <a:stretch>
                  <a:fillRect l="-1897" b="-1493"/>
                </a:stretch>
              </a:blipFill>
            </p:spPr>
            <p:txBody>
              <a:bodyPr/>
              <a:lstStyle/>
              <a:p>
                <a:r>
                  <a:rPr lang="en-US">
                    <a:noFill/>
                  </a:rPr>
                  <a:t> </a:t>
                </a:r>
              </a:p>
            </p:txBody>
          </p:sp>
        </mc:Fallback>
      </mc:AlternateContent>
      <p:sp>
        <p:nvSpPr>
          <p:cNvPr id="16" name="Oval Callout 15"/>
          <p:cNvSpPr/>
          <p:nvPr/>
        </p:nvSpPr>
        <p:spPr>
          <a:xfrm>
            <a:off x="7133960" y="3064893"/>
            <a:ext cx="1556801" cy="707007"/>
          </a:xfrm>
          <a:prstGeom prst="wedgeEllipseCallout">
            <a:avLst/>
          </a:prstGeom>
          <a:solidFill>
            <a:schemeClr val="accent1">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6706024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left)">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fade">
                                      <p:cBhvr>
                                        <p:cTn id="12" dur="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barn(inVertical)">
                                      <p:cBhvr>
                                        <p:cTn id="17" dur="500"/>
                                        <p:tgtEl>
                                          <p:spTgt spid="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xEl>
                                              <p:pRg st="3" end="3"/>
                                            </p:txEl>
                                          </p:spTgt>
                                        </p:tgtEl>
                                        <p:attrNameLst>
                                          <p:attrName>style.visibility</p:attrName>
                                        </p:attrNameLst>
                                      </p:cBhvr>
                                      <p:to>
                                        <p:strVal val="visible"/>
                                      </p:to>
                                    </p:set>
                                    <p:animEffect transition="in" filter="fade">
                                      <p:cBhvr>
                                        <p:cTn id="22"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chemeClr val="accent4"/>
        </a:solidFill>
        <a:effectLst/>
      </p:bgPr>
    </p:bg>
    <p:spTree>
      <p:nvGrpSpPr>
        <p:cNvPr id="1" name="Shape 2106"/>
        <p:cNvGrpSpPr/>
        <p:nvPr/>
      </p:nvGrpSpPr>
      <p:grpSpPr>
        <a:xfrm>
          <a:off x="0" y="0"/>
          <a:ext cx="0" cy="0"/>
          <a:chOff x="0" y="0"/>
          <a:chExt cx="0" cy="0"/>
        </a:xfrm>
      </p:grpSpPr>
      <p:sp>
        <p:nvSpPr>
          <p:cNvPr id="15" name="Google Shape;2256;p39"/>
          <p:cNvSpPr/>
          <p:nvPr/>
        </p:nvSpPr>
        <p:spPr>
          <a:xfrm>
            <a:off x="16992600" y="9431561"/>
            <a:ext cx="2590800" cy="1631577"/>
          </a:xfrm>
          <a:prstGeom prst="star4">
            <a:avLst>
              <a:gd name="adj" fmla="val 28057"/>
            </a:avLst>
          </a:prstGeom>
          <a:solidFill>
            <a:schemeClr val="lt2"/>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254;p39"/>
          <p:cNvSpPr/>
          <p:nvPr/>
        </p:nvSpPr>
        <p:spPr>
          <a:xfrm>
            <a:off x="-609600" y="-160629"/>
            <a:ext cx="1845000" cy="1513134"/>
          </a:xfrm>
          <a:prstGeom prst="star4">
            <a:avLst>
              <a:gd name="adj" fmla="val 21565"/>
            </a:avLst>
          </a:prstGeom>
          <a:solidFill>
            <a:schemeClr val="accent2"/>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 name="Rectangle 1"/>
          <p:cNvSpPr/>
          <p:nvPr/>
        </p:nvSpPr>
        <p:spPr>
          <a:xfrm>
            <a:off x="712638" y="2019300"/>
            <a:ext cx="16782671" cy="2615460"/>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vi-VN" sz="38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Mặt bên của một chiếc va li (Hình 17a) có dạng hình thang cân và được vẽ lại như Hình 17b. Biết hình thang đó có độ dài đường cao là 60 cm, cạnh bên là 61 cm và đáy lớn là 92 cm. Tính độ dài đáy nhỏ.</a:t>
            </a:r>
            <a:endParaRPr kumimoji="0" lang="en-US" sz="38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pic>
        <p:nvPicPr>
          <p:cNvPr id="31" name="Picture 31"/>
          <p:cNvPicPr>
            <a:picLocks noChangeAspect="1"/>
          </p:cNvPicPr>
          <p:nvPr/>
        </p:nvPicPr>
        <p:blipFill>
          <a:blip r:embed="rId3"/>
          <a:srcRect/>
          <a:stretch>
            <a:fillRect/>
          </a:stretch>
        </p:blipFill>
        <p:spPr>
          <a:xfrm>
            <a:off x="16944474" y="786175"/>
            <a:ext cx="990600" cy="728503"/>
          </a:xfrm>
          <a:prstGeom prst="rect">
            <a:avLst/>
          </a:prstGeom>
        </p:spPr>
      </p:pic>
      <p:sp>
        <p:nvSpPr>
          <p:cNvPr id="14" name="Rectangle 13"/>
          <p:cNvSpPr/>
          <p:nvPr/>
        </p:nvSpPr>
        <p:spPr>
          <a:xfrm>
            <a:off x="6817974" y="663742"/>
            <a:ext cx="4572000" cy="973371"/>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343"/>
              </a:solidFill>
              <a:effectLst/>
              <a:uLnTx/>
              <a:uFillTx/>
              <a:latin typeface="Calibri"/>
              <a:ea typeface="+mn-ea"/>
              <a:cs typeface="+mn-cs"/>
            </a:endParaRPr>
          </a:p>
        </p:txBody>
      </p:sp>
      <p:sp>
        <p:nvSpPr>
          <p:cNvPr id="18" name="Rectangle 17"/>
          <p:cNvSpPr/>
          <p:nvPr/>
        </p:nvSpPr>
        <p:spPr>
          <a:xfrm>
            <a:off x="6981023" y="647700"/>
            <a:ext cx="4320413" cy="1015663"/>
          </a:xfrm>
          <a:prstGeom prst="rect">
            <a:avLst/>
          </a:prstGeom>
          <a:noFill/>
          <a:ln>
            <a:noFill/>
          </a:ln>
        </p:spPr>
        <p:style>
          <a:lnRef idx="3">
            <a:schemeClr val="lt1"/>
          </a:lnRef>
          <a:fillRef idx="1">
            <a:schemeClr val="accent2"/>
          </a:fillRef>
          <a:effectRef idx="1">
            <a:schemeClr val="accent2"/>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0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Bài 7</a:t>
            </a:r>
            <a:r>
              <a:rPr kumimoji="0" lang="en-US" sz="40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 SGK </a:t>
            </a:r>
            <a:r>
              <a:rPr kumimoji="0" lang="en-US" sz="40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tr72</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Effect>
                      <a14:brightnessContrast contrast="-40000"/>
                    </a14:imgEffect>
                  </a14:imgLayer>
                </a14:imgProps>
              </a:ext>
            </a:extLst>
          </a:blip>
          <a:stretch>
            <a:fillRect/>
          </a:stretch>
        </p:blipFill>
        <p:spPr>
          <a:xfrm>
            <a:off x="4416829" y="4990697"/>
            <a:ext cx="9448800" cy="5050813"/>
          </a:xfrm>
          <a:prstGeom prst="rect">
            <a:avLst/>
          </a:prstGeom>
        </p:spPr>
      </p:pic>
    </p:spTree>
    <p:extLst>
      <p:ext uri="{BB962C8B-B14F-4D97-AF65-F5344CB8AC3E}">
        <p14:creationId xmlns:p14="http://schemas.microsoft.com/office/powerpoint/2010/main" val="159750784"/>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anim calcmode="lin" valueType="num">
                                      <p:cBhvr>
                                        <p:cTn id="16" dur="500" fill="hold"/>
                                        <p:tgtEl>
                                          <p:spTgt spid="2"/>
                                        </p:tgtEl>
                                        <p:attrNameLst>
                                          <p:attrName>ppt_x</p:attrName>
                                        </p:attrNameLst>
                                      </p:cBhvr>
                                      <p:tavLst>
                                        <p:tav tm="0">
                                          <p:val>
                                            <p:strVal val="#ppt_x"/>
                                          </p:val>
                                        </p:tav>
                                        <p:tav tm="100000">
                                          <p:val>
                                            <p:strVal val="#ppt_x"/>
                                          </p:val>
                                        </p:tav>
                                      </p:tavLst>
                                    </p:anim>
                                    <p:anim calcmode="lin" valueType="num">
                                      <p:cBhvr>
                                        <p:cTn id="17" dur="500" fill="hold"/>
                                        <p:tgtEl>
                                          <p:spTgt spid="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anim calcmode="lin" valueType="num">
                                      <p:cBhvr>
                                        <p:cTn id="21" dur="500" fill="hold"/>
                                        <p:tgtEl>
                                          <p:spTgt spid="4"/>
                                        </p:tgtEl>
                                        <p:attrNameLst>
                                          <p:attrName>ppt_x</p:attrName>
                                        </p:attrNameLst>
                                      </p:cBhvr>
                                      <p:tavLst>
                                        <p:tav tm="0">
                                          <p:val>
                                            <p:strVal val="#ppt_x"/>
                                          </p:val>
                                        </p:tav>
                                        <p:tav tm="100000">
                                          <p:val>
                                            <p:strVal val="#ppt_x"/>
                                          </p:val>
                                        </p:tav>
                                      </p:tavLst>
                                    </p:anim>
                                    <p:anim calcmode="lin" valueType="num">
                                      <p:cBhvr>
                                        <p:cTn id="22"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animBg="1"/>
      <p:bldP spid="18" grpId="0"/>
    </p:bldLst>
  </p:timing>
</p:sld>
</file>

<file path=ppt/slides/slide68.xml><?xml version="1.0" encoding="utf-8"?>
<p:sld xmlns:a="http://schemas.openxmlformats.org/drawingml/2006/main" xmlns:r="http://schemas.openxmlformats.org/officeDocument/2006/relationships" xmlns:p="http://schemas.openxmlformats.org/presentationml/2006/main" showMasterSp="0">
  <p:cSld>
    <p:bg>
      <p:bgPr>
        <a:solidFill>
          <a:schemeClr val="accent4"/>
        </a:solidFill>
        <a:effectLst/>
      </p:bgPr>
    </p:bg>
    <p:spTree>
      <p:nvGrpSpPr>
        <p:cNvPr id="1" name="Shape 2106"/>
        <p:cNvGrpSpPr/>
        <p:nvPr/>
      </p:nvGrpSpPr>
      <p:grpSpPr>
        <a:xfrm>
          <a:off x="0" y="0"/>
          <a:ext cx="0" cy="0"/>
          <a:chOff x="0" y="0"/>
          <a:chExt cx="0" cy="0"/>
        </a:xfrm>
      </p:grpSpPr>
      <p:sp>
        <p:nvSpPr>
          <p:cNvPr id="15" name="Google Shape;2256;p39"/>
          <p:cNvSpPr/>
          <p:nvPr/>
        </p:nvSpPr>
        <p:spPr>
          <a:xfrm>
            <a:off x="16992600" y="9431561"/>
            <a:ext cx="2590800" cy="1631577"/>
          </a:xfrm>
          <a:prstGeom prst="star4">
            <a:avLst>
              <a:gd name="adj" fmla="val 28057"/>
            </a:avLst>
          </a:prstGeom>
          <a:solidFill>
            <a:schemeClr val="lt2"/>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28" name="Google Shape;2254;p39"/>
          <p:cNvSpPr/>
          <p:nvPr/>
        </p:nvSpPr>
        <p:spPr>
          <a:xfrm>
            <a:off x="-609600" y="-160629"/>
            <a:ext cx="1845000" cy="1513134"/>
          </a:xfrm>
          <a:prstGeom prst="star4">
            <a:avLst>
              <a:gd name="adj" fmla="val 21565"/>
            </a:avLst>
          </a:prstGeom>
          <a:solidFill>
            <a:schemeClr val="accent2"/>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mc:AlternateContent xmlns:mc="http://schemas.openxmlformats.org/markup-compatibility/2006" xmlns:a14="http://schemas.microsoft.com/office/drawing/2010/main">
        <mc:Choice Requires="a14">
          <p:sp>
            <p:nvSpPr>
              <p:cNvPr id="6" name="Rectangle 5"/>
              <p:cNvSpPr/>
              <p:nvPr/>
            </p:nvSpPr>
            <p:spPr>
              <a:xfrm>
                <a:off x="7010400" y="1973639"/>
                <a:ext cx="10287000" cy="7433382"/>
              </a:xfrm>
              <a:prstGeom prst="rect">
                <a:avLst/>
              </a:prstGeom>
            </p:spPr>
            <p:txBody>
              <a:bodyPr wrap="square">
                <a:spAutoFit/>
              </a:bodyPr>
              <a:lstStyle/>
              <a:p>
                <a:pPr>
                  <a:lnSpc>
                    <a:spcPct val="150000"/>
                  </a:lnSpc>
                  <a:spcBef>
                    <a:spcPts val="100"/>
                  </a:spcBef>
                  <a:spcAft>
                    <a:spcPts val="100"/>
                  </a:spcAft>
                </a:pPr>
                <a:r>
                  <a:rPr lang="en-US" sz="3800">
                    <a:solidFill>
                      <a:srgbClr val="000000"/>
                    </a:solidFill>
                    <a:ea typeface="Arial" panose="020B0604020202020204" pitchFamily="34" charset="0"/>
                    <a:cs typeface="Times New Roman" panose="02020603050405020304" pitchFamily="18" charset="0"/>
                  </a:rPr>
                  <a:t>Trong tam giác vuông ADE có:</a:t>
                </a:r>
                <a:endParaRPr lang="en-US" sz="3800">
                  <a:effectLst/>
                  <a:ea typeface="Arial" panose="020B0604020202020204" pitchFamily="34" charset="0"/>
                  <a:cs typeface="Times New Roman" panose="02020603050405020304" pitchFamily="18" charset="0"/>
                </a:endParaRPr>
              </a:p>
              <a:p>
                <a:pP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DE</m:t>
                      </m:r>
                      <m:r>
                        <a:rPr lang="en-US" sz="3800" i="0">
                          <a:effectLst/>
                          <a:latin typeface="Cambria Math" panose="02040503050406030204" pitchFamily="18" charset="0"/>
                          <a:ea typeface="Arial" panose="020B0604020202020204" pitchFamily="34" charset="0"/>
                          <a:cs typeface="Times New Roman" panose="02020603050405020304" pitchFamily="18" charset="0"/>
                        </a:rPr>
                        <m:t>=</m:t>
                      </m:r>
                      <m:rad>
                        <m:radPr>
                          <m:degHide m:val="on"/>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radPr>
                        <m:deg/>
                        <m:e>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A</m:t>
                          </m:r>
                          <m:sSup>
                            <m:sSup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D</m:t>
                              </m:r>
                            </m:e>
                            <m:sup>
                              <m:r>
                                <a:rPr lang="en-US" sz="3800" i="0">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3800" i="0">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A</m:t>
                          </m:r>
                          <m:sSup>
                            <m:sSup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E</m:t>
                              </m:r>
                            </m:e>
                            <m:sup>
                              <m:r>
                                <a:rPr lang="en-US" sz="3800" i="0">
                                  <a:effectLst/>
                                  <a:latin typeface="Cambria Math" panose="02040503050406030204" pitchFamily="18" charset="0"/>
                                  <a:ea typeface="Arial" panose="020B0604020202020204" pitchFamily="34" charset="0"/>
                                  <a:cs typeface="Times New Roman" panose="02020603050405020304" pitchFamily="18" charset="0"/>
                                </a:rPr>
                                <m:t>2</m:t>
                              </m:r>
                            </m:sup>
                          </m:sSup>
                        </m:e>
                      </m:rad>
                      <m:r>
                        <a:rPr lang="en-US" sz="3800" i="0">
                          <a:effectLst/>
                          <a:latin typeface="Cambria Math" panose="02040503050406030204" pitchFamily="18" charset="0"/>
                          <a:ea typeface="Arial" panose="020B0604020202020204" pitchFamily="34" charset="0"/>
                          <a:cs typeface="Times New Roman" panose="02020603050405020304" pitchFamily="18" charset="0"/>
                        </a:rPr>
                        <m:t>=</m:t>
                      </m:r>
                      <m:rad>
                        <m:radPr>
                          <m:degHide m:val="on"/>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radPr>
                        <m:deg/>
                        <m:e>
                          <m:r>
                            <a:rPr lang="en-US" sz="3800" i="0">
                              <a:effectLst/>
                              <a:latin typeface="Cambria Math" panose="02040503050406030204" pitchFamily="18" charset="0"/>
                              <a:ea typeface="Arial" panose="020B0604020202020204" pitchFamily="34" charset="0"/>
                              <a:cs typeface="Times New Roman" panose="02020603050405020304" pitchFamily="18" charset="0"/>
                            </a:rPr>
                            <m:t>6</m:t>
                          </m:r>
                          <m:sSup>
                            <m:sSup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3800" i="0">
                                  <a:effectLst/>
                                  <a:latin typeface="Cambria Math" panose="02040503050406030204" pitchFamily="18" charset="0"/>
                                  <a:ea typeface="Arial" panose="020B0604020202020204" pitchFamily="34" charset="0"/>
                                  <a:cs typeface="Times New Roman" panose="02020603050405020304" pitchFamily="18" charset="0"/>
                                </a:rPr>
                                <m:t>1</m:t>
                              </m:r>
                            </m:e>
                            <m:sup>
                              <m:r>
                                <a:rPr lang="en-US" sz="3800" i="0">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3800" i="0">
                              <a:effectLst/>
                              <a:latin typeface="Cambria Math" panose="02040503050406030204" pitchFamily="18" charset="0"/>
                              <a:ea typeface="Arial" panose="020B0604020202020204" pitchFamily="34" charset="0"/>
                              <a:cs typeface="Times New Roman" panose="02020603050405020304" pitchFamily="18" charset="0"/>
                            </a:rPr>
                            <m:t>−6</m:t>
                          </m:r>
                          <m:sSup>
                            <m:sSup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3800" i="0">
                                  <a:effectLst/>
                                  <a:latin typeface="Cambria Math" panose="02040503050406030204" pitchFamily="18" charset="0"/>
                                  <a:ea typeface="Arial" panose="020B0604020202020204" pitchFamily="34" charset="0"/>
                                  <a:cs typeface="Times New Roman" panose="02020603050405020304" pitchFamily="18" charset="0"/>
                                </a:rPr>
                                <m:t>0</m:t>
                              </m:r>
                            </m:e>
                            <m:sup>
                              <m:r>
                                <a:rPr lang="en-US" sz="3800" i="0">
                                  <a:effectLst/>
                                  <a:latin typeface="Cambria Math" panose="02040503050406030204" pitchFamily="18" charset="0"/>
                                  <a:ea typeface="Arial" panose="020B0604020202020204" pitchFamily="34" charset="0"/>
                                  <a:cs typeface="Times New Roman" panose="02020603050405020304" pitchFamily="18" charset="0"/>
                                </a:rPr>
                                <m:t>2</m:t>
                              </m:r>
                            </m:sup>
                          </m:sSup>
                        </m:e>
                      </m:rad>
                      <m:r>
                        <a:rPr lang="en-US" sz="3800" i="0">
                          <a:effectLst/>
                          <a:latin typeface="Cambria Math" panose="02040503050406030204" pitchFamily="18" charset="0"/>
                          <a:ea typeface="Arial" panose="020B0604020202020204" pitchFamily="34" charset="0"/>
                          <a:cs typeface="Times New Roman" panose="02020603050405020304" pitchFamily="18" charset="0"/>
                        </a:rPr>
                        <m:t>=11(</m:t>
                      </m:r>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cm</m:t>
                      </m:r>
                      <m:r>
                        <a:rPr lang="en-US" sz="3800" i="0">
                          <a:effectLst/>
                          <a:latin typeface="Cambria Math" panose="02040503050406030204" pitchFamily="18" charset="0"/>
                          <a:ea typeface="Arial" panose="020B0604020202020204" pitchFamily="34" charset="0"/>
                          <a:cs typeface="Times New Roman" panose="02020603050405020304" pitchFamily="18" charset="0"/>
                        </a:rPr>
                        <m:t>)</m:t>
                      </m:r>
                    </m:oMath>
                  </m:oMathPara>
                </a14:m>
                <a:endParaRPr lang="en-US" sz="3800">
                  <a:effectLst/>
                  <a:ea typeface="Arial" panose="020B0604020202020204" pitchFamily="34" charset="0"/>
                  <a:cs typeface="Times New Roman" panose="02020603050405020304" pitchFamily="18" charset="0"/>
                </a:endParaRPr>
              </a:p>
              <a:p>
                <a:pPr>
                  <a:lnSpc>
                    <a:spcPct val="150000"/>
                  </a:lnSpc>
                  <a:spcBef>
                    <a:spcPts val="100"/>
                  </a:spcBef>
                  <a:spcAft>
                    <a:spcPts val="100"/>
                  </a:spcAft>
                </a:pPr>
                <a:r>
                  <a:rPr lang="en-US" sz="3800">
                    <a:effectLst/>
                    <a:ea typeface="Arial" panose="020B0604020202020204" pitchFamily="34" charset="0"/>
                    <a:cs typeface="Times New Roman" panose="02020603050405020304" pitchFamily="18" charset="0"/>
                  </a:rPr>
                  <a:t>Dựng </a:t>
                </a:r>
                <a14:m>
                  <m:oMath xmlns:m="http://schemas.openxmlformats.org/officeDocument/2006/math">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BF</m:t>
                    </m:r>
                    <m:r>
                      <a:rPr lang="en-US" sz="3800" i="0">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DC</m:t>
                    </m:r>
                    <m:d>
                      <m:d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dPr>
                      <m:e>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F</m:t>
                        </m:r>
                        <m:r>
                          <a:rPr lang="en-US" sz="3800" i="0">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DC</m:t>
                        </m:r>
                      </m:e>
                    </m:d>
                    <m:r>
                      <a:rPr lang="en-US" sz="3800" i="0">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BF</m:t>
                    </m:r>
                    <m:r>
                      <a:rPr lang="en-US" sz="3800" i="0">
                        <a:effectLst/>
                        <a:latin typeface="Cambria Math" panose="02040503050406030204" pitchFamily="18" charset="0"/>
                        <a:ea typeface="Arial" panose="020B0604020202020204" pitchFamily="34" charset="0"/>
                        <a:cs typeface="Times New Roman" panose="02020603050405020304" pitchFamily="18" charset="0"/>
                      </a:rPr>
                      <m:t>=60</m:t>
                    </m:r>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cm</m:t>
                    </m:r>
                  </m:oMath>
                </a14:m>
                <a:endParaRPr lang="en-US" sz="3800">
                  <a:effectLst/>
                  <a:ea typeface="Arial" panose="020B0604020202020204" pitchFamily="34" charset="0"/>
                  <a:cs typeface="Times New Roman" panose="02020603050405020304" pitchFamily="18" charset="0"/>
                </a:endParaRPr>
              </a:p>
              <a:p>
                <a:pPr>
                  <a:lnSpc>
                    <a:spcPct val="150000"/>
                  </a:lnSpc>
                  <a:spcBef>
                    <a:spcPts val="100"/>
                  </a:spcBef>
                  <a:spcAft>
                    <a:spcPts val="100"/>
                  </a:spcAft>
                </a:pPr>
                <a:r>
                  <a:rPr lang="en-US" sz="3800">
                    <a:effectLst/>
                    <a:ea typeface="Arial" panose="020B0604020202020204" pitchFamily="34" charset="0"/>
                    <a:cs typeface="Times New Roman" panose="02020603050405020304" pitchFamily="18" charset="0"/>
                  </a:rPr>
                  <a:t>Xét </a:t>
                </a:r>
                <a14:m>
                  <m:oMath xmlns:m="http://schemas.openxmlformats.org/officeDocument/2006/math">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ΔADE</m:t>
                    </m:r>
                  </m:oMath>
                </a14:m>
                <a:r>
                  <a:rPr lang="en-US" sz="3800">
                    <a:effectLst/>
                    <a:ea typeface="Arial" panose="020B0604020202020204" pitchFamily="34" charset="0"/>
                    <a:cs typeface="Times New Roman" panose="02020603050405020304" pitchFamily="18" charset="0"/>
                  </a:rPr>
                  <a:t>và </a:t>
                </a:r>
                <a14:m>
                  <m:oMath xmlns:m="http://schemas.openxmlformats.org/officeDocument/2006/math">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ΔBCF</m:t>
                    </m:r>
                  </m:oMath>
                </a14:m>
                <a:r>
                  <a:rPr lang="en-US" sz="3800">
                    <a:effectLst/>
                    <a:ea typeface="Arial" panose="020B0604020202020204" pitchFamily="34" charset="0"/>
                    <a:cs typeface="Times New Roman" panose="02020603050405020304" pitchFamily="18" charset="0"/>
                  </a:rPr>
                  <a:t>có:</a:t>
                </a:r>
              </a:p>
              <a:p>
                <a:pPr>
                  <a:lnSpc>
                    <a:spcPct val="150000"/>
                  </a:lnSpc>
                  <a:spcBef>
                    <a:spcPts val="100"/>
                  </a:spcBef>
                  <a:spcAft>
                    <a:spcPts val="100"/>
                  </a:spcAft>
                </a:pPr>
                <a14:m>
                  <m:oMathPara xmlns:m="http://schemas.openxmlformats.org/officeDocument/2006/math">
                    <m:oMathParaPr>
                      <m:jc m:val="left"/>
                    </m:oMathParaPr>
                    <m:oMath xmlns:m="http://schemas.openxmlformats.org/officeDocument/2006/math">
                      <m:acc>
                        <m:accPr>
                          <m:chr m:val="̂"/>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AED</m:t>
                          </m:r>
                        </m:e>
                      </m:acc>
                      <m:r>
                        <a:rPr lang="en-US" sz="3800" i="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BFC</m:t>
                          </m:r>
                        </m:e>
                      </m:acc>
                      <m:r>
                        <a:rPr lang="en-US" sz="3800" i="0">
                          <a:effectLst/>
                          <a:latin typeface="Cambria Math" panose="02040503050406030204" pitchFamily="18" charset="0"/>
                          <a:ea typeface="Arial" panose="020B0604020202020204" pitchFamily="34" charset="0"/>
                          <a:cs typeface="Times New Roman" panose="02020603050405020304" pitchFamily="18" charset="0"/>
                        </a:rPr>
                        <m:t>=9</m:t>
                      </m:r>
                      <m:sSup>
                        <m:sSup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3800" i="0">
                              <a:effectLst/>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o</m:t>
                          </m:r>
                        </m:sup>
                      </m:sSup>
                    </m:oMath>
                  </m:oMathPara>
                </a14:m>
                <a:endParaRPr lang="en-US" sz="3800">
                  <a:effectLst/>
                  <a:ea typeface="Arial" panose="020B0604020202020204" pitchFamily="34" charset="0"/>
                  <a:cs typeface="Times New Roman" panose="02020603050405020304" pitchFamily="18" charset="0"/>
                </a:endParaRPr>
              </a:p>
              <a:p>
                <a:pPr>
                  <a:lnSpc>
                    <a:spcPct val="150000"/>
                  </a:lnSpc>
                  <a:spcBef>
                    <a:spcPts val="100"/>
                  </a:spcBef>
                  <a:spcAft>
                    <a:spcPts val="100"/>
                  </a:spcAft>
                </a:pPr>
                <a14:m>
                  <m:oMath xmlns:m="http://schemas.openxmlformats.org/officeDocument/2006/math">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AD</m:t>
                    </m:r>
                    <m:r>
                      <a:rPr lang="en-US" sz="3800" i="0">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BC</m:t>
                    </m:r>
                  </m:oMath>
                </a14:m>
                <a:r>
                  <a:rPr lang="en-US" sz="3800">
                    <a:effectLst/>
                    <a:ea typeface="Arial" panose="020B0604020202020204" pitchFamily="34" charset="0"/>
                    <a:cs typeface="Times New Roman" panose="02020603050405020304" pitchFamily="18" charset="0"/>
                  </a:rPr>
                  <a:t> (do ABCD là hình thang cân)</a:t>
                </a:r>
              </a:p>
              <a:p>
                <a:pPr>
                  <a:lnSpc>
                    <a:spcPct val="150000"/>
                  </a:lnSpc>
                  <a:spcBef>
                    <a:spcPts val="100"/>
                  </a:spcBef>
                  <a:spcAft>
                    <a:spcPts val="100"/>
                  </a:spcAft>
                </a:pPr>
                <a14:m>
                  <m:oMath xmlns:m="http://schemas.openxmlformats.org/officeDocument/2006/math">
                    <m:acc>
                      <m:accPr>
                        <m:chr m:val="̂"/>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ADE</m:t>
                        </m:r>
                      </m:e>
                    </m:acc>
                    <m:r>
                      <a:rPr lang="en-US" sz="3800" i="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BCF</m:t>
                        </m:r>
                      </m:e>
                    </m:acc>
                  </m:oMath>
                </a14:m>
                <a:r>
                  <a:rPr lang="en-US" sz="3800">
                    <a:effectLst/>
                    <a:ea typeface="Arial" panose="020B0604020202020204" pitchFamily="34" charset="0"/>
                    <a:cs typeface="Times New Roman" panose="02020603050405020304" pitchFamily="18" charset="0"/>
                  </a:rPr>
                  <a:t> (do ABCD là hình thang cân)</a:t>
                </a:r>
              </a:p>
              <a:p>
                <a:pPr>
                  <a:lnSpc>
                    <a:spcPct val="150000"/>
                  </a:lnSpc>
                  <a:spcBef>
                    <a:spcPts val="100"/>
                  </a:spcBef>
                  <a:spcAft>
                    <a:spcPts val="100"/>
                  </a:spcAft>
                </a:pPr>
                <a:r>
                  <a:rPr lang="en-US" sz="3800">
                    <a:solidFill>
                      <a:srgbClr val="000000"/>
                    </a:solidFill>
                    <a:effectLst/>
                    <a:ea typeface="Arial" panose="020B0604020202020204" pitchFamily="34" charset="0"/>
                    <a:cs typeface="Times New Roman" panose="02020603050405020304" pitchFamily="18" charset="0"/>
                  </a:rPr>
                  <a:t>Do </a:t>
                </a:r>
                <a:r>
                  <a:rPr lang="en-US" sz="3800" smtClean="0">
                    <a:solidFill>
                      <a:srgbClr val="000000"/>
                    </a:solidFill>
                    <a:effectLst/>
                    <a:ea typeface="Arial" panose="020B0604020202020204" pitchFamily="34" charset="0"/>
                    <a:cs typeface="Times New Roman" panose="02020603050405020304" pitchFamily="18" charset="0"/>
                  </a:rPr>
                  <a:t>đó </a:t>
                </a:r>
                <a14:m>
                  <m:oMath xmlns:m="http://schemas.openxmlformats.org/officeDocument/2006/math">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ΔADE</m:t>
                    </m:r>
                    <m:r>
                      <a:rPr lang="en-US" sz="3800" i="0">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ΔBCF</m:t>
                    </m:r>
                  </m:oMath>
                </a14:m>
                <a:r>
                  <a:rPr lang="en-US" sz="3800">
                    <a:effectLst/>
                    <a:ea typeface="Arial" panose="020B0604020202020204" pitchFamily="34" charset="0"/>
                    <a:cs typeface="Times New Roman" panose="02020603050405020304" pitchFamily="18" charset="0"/>
                  </a:rPr>
                  <a:t> (ch-gn</a:t>
                </a:r>
                <a:r>
                  <a:rPr lang="en-US" sz="3800" smtClean="0">
                    <a:effectLst/>
                    <a:ea typeface="Arial" panose="020B0604020202020204" pitchFamily="34" charset="0"/>
                    <a:cs typeface="Times New Roman" panose="02020603050405020304" pitchFamily="18" charset="0"/>
                  </a:rPr>
                  <a:t>)</a:t>
                </a:r>
                <a:endParaRPr lang="en-US" sz="3800">
                  <a:effectLst/>
                  <a:ea typeface="Arial" panose="020B060402020202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7010400" y="1973639"/>
                <a:ext cx="10287000" cy="7433382"/>
              </a:xfrm>
              <a:prstGeom prst="rect">
                <a:avLst/>
              </a:prstGeom>
              <a:blipFill>
                <a:blip r:embed="rId3"/>
                <a:stretch>
                  <a:fillRect l="-1955" b="-2379"/>
                </a:stretch>
              </a:blipFill>
            </p:spPr>
            <p:txBody>
              <a:bodyPr/>
              <a:lstStyle/>
              <a:p>
                <a:r>
                  <a:rPr lang="en-US">
                    <a:noFill/>
                  </a:rPr>
                  <a:t> </a:t>
                </a:r>
              </a:p>
            </p:txBody>
          </p:sp>
        </mc:Fallback>
      </mc:AlternateContent>
      <p:sp>
        <p:nvSpPr>
          <p:cNvPr id="17" name="Oval Callout 16"/>
          <p:cNvSpPr/>
          <p:nvPr/>
        </p:nvSpPr>
        <p:spPr>
          <a:xfrm>
            <a:off x="7924800" y="647700"/>
            <a:ext cx="1681281" cy="859944"/>
          </a:xfrm>
          <a:prstGeom prst="wedgeEllipseCallout">
            <a:avLst/>
          </a:prstGeom>
          <a:solidFill>
            <a:schemeClr val="accent1">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srgbClr val="FFFFFF"/>
              </a:solidFill>
              <a:effectLst/>
              <a:uLnTx/>
              <a:uFillTx/>
              <a:latin typeface="Arial"/>
              <a:ea typeface="+mn-ea"/>
              <a:cs typeface="+mn-c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2132920"/>
            <a:ext cx="5530437" cy="4051171"/>
          </a:xfrm>
          <a:prstGeom prst="rect">
            <a:avLst/>
          </a:prstGeom>
        </p:spPr>
      </p:pic>
    </p:spTree>
    <p:extLst>
      <p:ext uri="{BB962C8B-B14F-4D97-AF65-F5344CB8AC3E}">
        <p14:creationId xmlns:p14="http://schemas.microsoft.com/office/powerpoint/2010/main" val="14654906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fade">
                                      <p:cBhvr>
                                        <p:cTn id="20" dur="500"/>
                                        <p:tgtEl>
                                          <p:spTgt spid="6">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wipe(left)">
                                      <p:cBhvr>
                                        <p:cTn id="25" dur="500"/>
                                        <p:tgtEl>
                                          <p:spTgt spid="6">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6">
                                            <p:txEl>
                                              <p:pRg st="3" end="3"/>
                                            </p:txEl>
                                          </p:spTgt>
                                        </p:tgtEl>
                                        <p:attrNameLst>
                                          <p:attrName>style.visibility</p:attrName>
                                        </p:attrNameLst>
                                      </p:cBhvr>
                                      <p:to>
                                        <p:strVal val="visible"/>
                                      </p:to>
                                    </p:set>
                                    <p:animEffect transition="in" filter="fade">
                                      <p:cBhvr>
                                        <p:cTn id="30" dur="500"/>
                                        <p:tgtEl>
                                          <p:spTgt spid="6">
                                            <p:txEl>
                                              <p:pRg st="3" end="3"/>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6">
                                            <p:txEl>
                                              <p:pRg st="4" end="4"/>
                                            </p:txEl>
                                          </p:spTgt>
                                        </p:tgtEl>
                                        <p:attrNameLst>
                                          <p:attrName>style.visibility</p:attrName>
                                        </p:attrNameLst>
                                      </p:cBhvr>
                                      <p:to>
                                        <p:strVal val="visible"/>
                                      </p:to>
                                    </p:set>
                                    <p:animEffect transition="in" filter="fade">
                                      <p:cBhvr>
                                        <p:cTn id="33" dur="500"/>
                                        <p:tgtEl>
                                          <p:spTgt spid="6">
                                            <p:txEl>
                                              <p:pRg st="4" end="4"/>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6">
                                            <p:txEl>
                                              <p:pRg st="5" end="5"/>
                                            </p:txEl>
                                          </p:spTgt>
                                        </p:tgtEl>
                                        <p:attrNameLst>
                                          <p:attrName>style.visibility</p:attrName>
                                        </p:attrNameLst>
                                      </p:cBhvr>
                                      <p:to>
                                        <p:strVal val="visible"/>
                                      </p:to>
                                    </p:set>
                                    <p:animEffect transition="in" filter="fade">
                                      <p:cBhvr>
                                        <p:cTn id="36" dur="500"/>
                                        <p:tgtEl>
                                          <p:spTgt spid="6">
                                            <p:txEl>
                                              <p:pRg st="5" end="5"/>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6">
                                            <p:txEl>
                                              <p:pRg st="6" end="6"/>
                                            </p:txEl>
                                          </p:spTgt>
                                        </p:tgtEl>
                                        <p:attrNameLst>
                                          <p:attrName>style.visibility</p:attrName>
                                        </p:attrNameLst>
                                      </p:cBhvr>
                                      <p:to>
                                        <p:strVal val="visible"/>
                                      </p:to>
                                    </p:set>
                                    <p:animEffect transition="in" filter="fade">
                                      <p:cBhvr>
                                        <p:cTn id="39" dur="500"/>
                                        <p:tgtEl>
                                          <p:spTgt spid="6">
                                            <p:txEl>
                                              <p:pRg st="6" end="6"/>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6">
                                            <p:txEl>
                                              <p:pRg st="7" end="7"/>
                                            </p:txEl>
                                          </p:spTgt>
                                        </p:tgtEl>
                                        <p:attrNameLst>
                                          <p:attrName>style.visibility</p:attrName>
                                        </p:attrNameLst>
                                      </p:cBhvr>
                                      <p:to>
                                        <p:strVal val="visible"/>
                                      </p:to>
                                    </p:set>
                                    <p:animEffect transition="in" filter="barn(inVertical)">
                                      <p:cBhvr>
                                        <p:cTn id="44"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69.xml><?xml version="1.0" encoding="utf-8"?>
<p:sld xmlns:a="http://schemas.openxmlformats.org/drawingml/2006/main" xmlns:r="http://schemas.openxmlformats.org/officeDocument/2006/relationships" xmlns:p="http://schemas.openxmlformats.org/presentationml/2006/main" showMasterSp="0">
  <p:cSld>
    <p:bg>
      <p:bgPr>
        <a:solidFill>
          <a:schemeClr val="accent4"/>
        </a:solidFill>
        <a:effectLst/>
      </p:bgPr>
    </p:bg>
    <p:spTree>
      <p:nvGrpSpPr>
        <p:cNvPr id="1" name="Shape 2106"/>
        <p:cNvGrpSpPr/>
        <p:nvPr/>
      </p:nvGrpSpPr>
      <p:grpSpPr>
        <a:xfrm>
          <a:off x="0" y="0"/>
          <a:ext cx="0" cy="0"/>
          <a:chOff x="0" y="0"/>
          <a:chExt cx="0" cy="0"/>
        </a:xfrm>
      </p:grpSpPr>
      <p:sp>
        <p:nvSpPr>
          <p:cNvPr id="15" name="Google Shape;2256;p39"/>
          <p:cNvSpPr/>
          <p:nvPr/>
        </p:nvSpPr>
        <p:spPr>
          <a:xfrm>
            <a:off x="16992600" y="9431561"/>
            <a:ext cx="2590800" cy="1631577"/>
          </a:xfrm>
          <a:prstGeom prst="star4">
            <a:avLst>
              <a:gd name="adj" fmla="val 28057"/>
            </a:avLst>
          </a:prstGeom>
          <a:solidFill>
            <a:schemeClr val="lt2"/>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254;p39"/>
          <p:cNvSpPr/>
          <p:nvPr/>
        </p:nvSpPr>
        <p:spPr>
          <a:xfrm>
            <a:off x="-609600" y="-160629"/>
            <a:ext cx="1845000" cy="1513134"/>
          </a:xfrm>
          <a:prstGeom prst="star4">
            <a:avLst>
              <a:gd name="adj" fmla="val 21565"/>
            </a:avLst>
          </a:prstGeom>
          <a:solidFill>
            <a:schemeClr val="accent2"/>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mc:AlternateContent xmlns:mc="http://schemas.openxmlformats.org/markup-compatibility/2006">
        <mc:Choice xmlns:a14="http://schemas.microsoft.com/office/drawing/2010/main" Requires="a14">
          <p:sp>
            <p:nvSpPr>
              <p:cNvPr id="6" name="Rectangle 5"/>
              <p:cNvSpPr/>
              <p:nvPr/>
            </p:nvSpPr>
            <p:spPr>
              <a:xfrm>
                <a:off x="7086600" y="2247900"/>
                <a:ext cx="10287000" cy="3031599"/>
              </a:xfrm>
              <a:prstGeom prst="rect">
                <a:avLst/>
              </a:prstGeom>
            </p:spPr>
            <p:txBody>
              <a:bodyPr wrap="square">
                <a:spAutoFit/>
              </a:bodyPr>
              <a:lstStyle/>
              <a:p>
                <a:pPr lvl="0">
                  <a:lnSpc>
                    <a:spcPct val="150000"/>
                  </a:lnSpc>
                  <a:spcBef>
                    <a:spcPts val="600"/>
                  </a:spcBef>
                  <a:spcAft>
                    <a:spcPts val="600"/>
                  </a:spcAft>
                  <a:defRPr/>
                </a:pPr>
                <a:r>
                  <a:rPr lang="en-US" sz="3800">
                    <a:solidFill>
                      <a:srgbClr val="434343"/>
                    </a:solidFill>
                    <a:ea typeface="Arial" panose="020B0604020202020204" pitchFamily="34" charset="0"/>
                    <a:cs typeface="Times New Roman" panose="02020603050405020304" pitchFamily="18" charset="0"/>
                  </a:rPr>
                  <a:t>Suy ra </a:t>
                </a:r>
                <a14:m>
                  <m:oMath xmlns:m="http://schemas.openxmlformats.org/officeDocument/2006/math">
                    <m:r>
                      <m:rPr>
                        <m:sty m:val="p"/>
                      </m:rPr>
                      <a:rPr lang="en-US" sz="3800">
                        <a:solidFill>
                          <a:srgbClr val="434343"/>
                        </a:solidFill>
                        <a:latin typeface="Cambria Math" panose="02040503050406030204" pitchFamily="18" charset="0"/>
                        <a:ea typeface="Arial" panose="020B0604020202020204" pitchFamily="34" charset="0"/>
                        <a:cs typeface="Times New Roman" panose="02020603050405020304" pitchFamily="18" charset="0"/>
                      </a:rPr>
                      <m:t>DE</m:t>
                    </m:r>
                    <m:r>
                      <a:rPr lang="en-US" sz="3800">
                        <a:solidFill>
                          <a:srgbClr val="434343"/>
                        </a:solidFill>
                        <a:latin typeface="Cambria Math" panose="02040503050406030204" pitchFamily="18" charset="0"/>
                        <a:ea typeface="Arial" panose="020B0604020202020204" pitchFamily="34" charset="0"/>
                        <a:cs typeface="Times New Roman" panose="02020603050405020304" pitchFamily="18" charset="0"/>
                      </a:rPr>
                      <m:t>=</m:t>
                    </m:r>
                    <m:r>
                      <m:rPr>
                        <m:sty m:val="p"/>
                      </m:rPr>
                      <a:rPr lang="en-US" sz="3800">
                        <a:solidFill>
                          <a:srgbClr val="434343"/>
                        </a:solidFill>
                        <a:latin typeface="Cambria Math" panose="02040503050406030204" pitchFamily="18" charset="0"/>
                        <a:ea typeface="Arial" panose="020B0604020202020204" pitchFamily="34" charset="0"/>
                        <a:cs typeface="Times New Roman" panose="02020603050405020304" pitchFamily="18" charset="0"/>
                      </a:rPr>
                      <m:t>CF</m:t>
                    </m:r>
                    <m:r>
                      <a:rPr lang="en-US" sz="3800">
                        <a:solidFill>
                          <a:srgbClr val="434343"/>
                        </a:solidFill>
                        <a:latin typeface="Cambria Math" panose="02040503050406030204" pitchFamily="18" charset="0"/>
                        <a:ea typeface="Arial" panose="020B0604020202020204" pitchFamily="34" charset="0"/>
                        <a:cs typeface="Times New Roman" panose="02020603050405020304" pitchFamily="18" charset="0"/>
                      </a:rPr>
                      <m:t>=11</m:t>
                    </m:r>
                    <m:r>
                      <m:rPr>
                        <m:sty m:val="p"/>
                      </m:rPr>
                      <a:rPr lang="en-US" sz="3800">
                        <a:solidFill>
                          <a:srgbClr val="434343"/>
                        </a:solidFill>
                        <a:latin typeface="Cambria Math" panose="02040503050406030204" pitchFamily="18" charset="0"/>
                        <a:ea typeface="Arial" panose="020B0604020202020204" pitchFamily="34" charset="0"/>
                        <a:cs typeface="Times New Roman" panose="02020603050405020304" pitchFamily="18" charset="0"/>
                      </a:rPr>
                      <m:t>cm</m:t>
                    </m:r>
                  </m:oMath>
                </a14:m>
                <a:r>
                  <a:rPr lang="en-US" sz="3800">
                    <a:solidFill>
                      <a:srgbClr val="434343"/>
                    </a:solidFill>
                    <a:ea typeface="Arial" panose="020B0604020202020204" pitchFamily="34" charset="0"/>
                    <a:cs typeface="Times New Roman" panose="02020603050405020304" pitchFamily="18" charset="0"/>
                  </a:rPr>
                  <a:t> (hai cạnh tương ứng) </a:t>
                </a:r>
              </a:p>
              <a:p>
                <a:pPr lvl="0">
                  <a:lnSpc>
                    <a:spcPct val="150000"/>
                  </a:lnSpc>
                  <a:spcBef>
                    <a:spcPts val="600"/>
                  </a:spcBef>
                  <a:spcAft>
                    <a:spcPts val="600"/>
                  </a:spcAft>
                  <a:defRPr/>
                </a:pPr>
                <a:r>
                  <a:rPr lang="en-US" sz="3800">
                    <a:solidFill>
                      <a:srgbClr val="434343"/>
                    </a:solidFill>
                    <a:ea typeface="Arial" panose="020B0604020202020204" pitchFamily="34" charset="0"/>
                    <a:cs typeface="Times New Roman" panose="02020603050405020304" pitchFamily="18" charset="0"/>
                  </a:rPr>
                  <a:t>Mà </a:t>
                </a:r>
                <a14:m>
                  <m:oMath xmlns:m="http://schemas.openxmlformats.org/officeDocument/2006/math">
                    <m:r>
                      <m:rPr>
                        <m:sty m:val="p"/>
                      </m:rPr>
                      <a:rPr lang="en-US" sz="3800">
                        <a:solidFill>
                          <a:srgbClr val="434343"/>
                        </a:solidFill>
                        <a:latin typeface="Cambria Math" panose="02040503050406030204" pitchFamily="18" charset="0"/>
                        <a:ea typeface="Arial" panose="020B0604020202020204" pitchFamily="34" charset="0"/>
                        <a:cs typeface="Times New Roman" panose="02020603050405020304" pitchFamily="18" charset="0"/>
                      </a:rPr>
                      <m:t>DE</m:t>
                    </m:r>
                    <m:r>
                      <a:rPr lang="en-US" sz="3800">
                        <a:solidFill>
                          <a:srgbClr val="434343"/>
                        </a:solidFill>
                        <a:latin typeface="Cambria Math" panose="02040503050406030204" pitchFamily="18" charset="0"/>
                        <a:ea typeface="Arial" panose="020B0604020202020204" pitchFamily="34" charset="0"/>
                        <a:cs typeface="Times New Roman" panose="02020603050405020304" pitchFamily="18" charset="0"/>
                      </a:rPr>
                      <m:t>+</m:t>
                    </m:r>
                    <m:r>
                      <m:rPr>
                        <m:sty m:val="p"/>
                      </m:rPr>
                      <a:rPr lang="en-US" sz="3800">
                        <a:solidFill>
                          <a:srgbClr val="434343"/>
                        </a:solidFill>
                        <a:latin typeface="Cambria Math" panose="02040503050406030204" pitchFamily="18" charset="0"/>
                        <a:ea typeface="Arial" panose="020B0604020202020204" pitchFamily="34" charset="0"/>
                        <a:cs typeface="Times New Roman" panose="02020603050405020304" pitchFamily="18" charset="0"/>
                      </a:rPr>
                      <m:t>EF</m:t>
                    </m:r>
                    <m:r>
                      <a:rPr lang="en-US" sz="3800">
                        <a:solidFill>
                          <a:srgbClr val="434343"/>
                        </a:solidFill>
                        <a:latin typeface="Cambria Math" panose="02040503050406030204" pitchFamily="18" charset="0"/>
                        <a:ea typeface="Arial" panose="020B0604020202020204" pitchFamily="34" charset="0"/>
                        <a:cs typeface="Times New Roman" panose="02020603050405020304" pitchFamily="18" charset="0"/>
                      </a:rPr>
                      <m:t>+</m:t>
                    </m:r>
                    <m:r>
                      <m:rPr>
                        <m:sty m:val="p"/>
                      </m:rPr>
                      <a:rPr lang="en-US" sz="3800">
                        <a:solidFill>
                          <a:srgbClr val="434343"/>
                        </a:solidFill>
                        <a:latin typeface="Cambria Math" panose="02040503050406030204" pitchFamily="18" charset="0"/>
                        <a:ea typeface="Arial" panose="020B0604020202020204" pitchFamily="34" charset="0"/>
                        <a:cs typeface="Times New Roman" panose="02020603050405020304" pitchFamily="18" charset="0"/>
                      </a:rPr>
                      <m:t>CF</m:t>
                    </m:r>
                    <m:r>
                      <a:rPr lang="en-US" sz="3800">
                        <a:solidFill>
                          <a:srgbClr val="434343"/>
                        </a:solidFill>
                        <a:latin typeface="Cambria Math" panose="02040503050406030204" pitchFamily="18" charset="0"/>
                        <a:ea typeface="Arial" panose="020B0604020202020204" pitchFamily="34" charset="0"/>
                        <a:cs typeface="Times New Roman" panose="02020603050405020304" pitchFamily="18" charset="0"/>
                      </a:rPr>
                      <m:t>=</m:t>
                    </m:r>
                    <m:r>
                      <m:rPr>
                        <m:sty m:val="p"/>
                      </m:rPr>
                      <a:rPr lang="en-US" sz="3800">
                        <a:solidFill>
                          <a:srgbClr val="434343"/>
                        </a:solidFill>
                        <a:latin typeface="Cambria Math" panose="02040503050406030204" pitchFamily="18" charset="0"/>
                        <a:ea typeface="Arial" panose="020B0604020202020204" pitchFamily="34" charset="0"/>
                        <a:cs typeface="Times New Roman" panose="02020603050405020304" pitchFamily="18" charset="0"/>
                      </a:rPr>
                      <m:t>DC</m:t>
                    </m:r>
                  </m:oMath>
                </a14:m>
                <a:endParaRPr lang="en-US" sz="3800">
                  <a:solidFill>
                    <a:srgbClr val="434343"/>
                  </a:solidFill>
                  <a:ea typeface="Arial" panose="020B0604020202020204" pitchFamily="34" charset="0"/>
                  <a:cs typeface="Times New Roman" panose="02020603050405020304" pitchFamily="18" charset="0"/>
                </a:endParaRPr>
              </a:p>
              <a:p>
                <a:pPr lvl="0" algn="just">
                  <a:lnSpc>
                    <a:spcPct val="150000"/>
                  </a:lnSpc>
                  <a:spcBef>
                    <a:spcPts val="600"/>
                  </a:spcBef>
                  <a:spcAft>
                    <a:spcPts val="600"/>
                  </a:spcAft>
                  <a:defRPr/>
                </a:pPr>
                <a14:m>
                  <m:oMathPara xmlns:m="http://schemas.openxmlformats.org/officeDocument/2006/math">
                    <m:oMathParaPr>
                      <m:jc m:val="centerGroup"/>
                    </m:oMathParaPr>
                    <m:oMath xmlns:m="http://schemas.openxmlformats.org/officeDocument/2006/math">
                      <m:r>
                        <m:rPr>
                          <m:sty m:val="p"/>
                        </m:rPr>
                        <a:rPr lang="en-US" sz="3800">
                          <a:solidFill>
                            <a:srgbClr val="434343"/>
                          </a:solidFill>
                          <a:latin typeface="Cambria Math" panose="02040503050406030204" pitchFamily="18" charset="0"/>
                          <a:ea typeface="Arial" panose="020B0604020202020204" pitchFamily="34" charset="0"/>
                          <a:cs typeface="Times New Roman" panose="02020603050405020304" pitchFamily="18" charset="0"/>
                        </a:rPr>
                        <m:t>AB</m:t>
                      </m:r>
                      <m:r>
                        <a:rPr lang="en-US" sz="3800">
                          <a:solidFill>
                            <a:srgbClr val="434343"/>
                          </a:solidFill>
                          <a:latin typeface="Cambria Math" panose="02040503050406030204" pitchFamily="18" charset="0"/>
                          <a:ea typeface="Arial" panose="020B0604020202020204" pitchFamily="34" charset="0"/>
                          <a:cs typeface="Times New Roman" panose="02020603050405020304" pitchFamily="18" charset="0"/>
                        </a:rPr>
                        <m:t>=</m:t>
                      </m:r>
                      <m:r>
                        <m:rPr>
                          <m:sty m:val="p"/>
                        </m:rPr>
                        <a:rPr lang="en-US" sz="3800">
                          <a:solidFill>
                            <a:srgbClr val="434343"/>
                          </a:solidFill>
                          <a:latin typeface="Cambria Math" panose="02040503050406030204" pitchFamily="18" charset="0"/>
                          <a:ea typeface="Arial" panose="020B0604020202020204" pitchFamily="34" charset="0"/>
                          <a:cs typeface="Times New Roman" panose="02020603050405020304" pitchFamily="18" charset="0"/>
                        </a:rPr>
                        <m:t>EF</m:t>
                      </m:r>
                      <m:r>
                        <a:rPr lang="en-US" sz="3800">
                          <a:solidFill>
                            <a:srgbClr val="434343"/>
                          </a:solidFill>
                          <a:latin typeface="Cambria Math" panose="02040503050406030204" pitchFamily="18" charset="0"/>
                          <a:ea typeface="Arial" panose="020B0604020202020204" pitchFamily="34" charset="0"/>
                          <a:cs typeface="Times New Roman" panose="02020603050405020304" pitchFamily="18" charset="0"/>
                        </a:rPr>
                        <m:t>=</m:t>
                      </m:r>
                      <m:r>
                        <m:rPr>
                          <m:sty m:val="p"/>
                        </m:rPr>
                        <a:rPr lang="en-US" sz="3800">
                          <a:solidFill>
                            <a:srgbClr val="434343"/>
                          </a:solidFill>
                          <a:latin typeface="Cambria Math" panose="02040503050406030204" pitchFamily="18" charset="0"/>
                          <a:ea typeface="Arial" panose="020B0604020202020204" pitchFamily="34" charset="0"/>
                          <a:cs typeface="Times New Roman" panose="02020603050405020304" pitchFamily="18" charset="0"/>
                        </a:rPr>
                        <m:t>DC</m:t>
                      </m:r>
                      <m:r>
                        <a:rPr lang="en-US" sz="3800">
                          <a:solidFill>
                            <a:srgbClr val="434343"/>
                          </a:solidFill>
                          <a:latin typeface="Cambria Math" panose="02040503050406030204" pitchFamily="18" charset="0"/>
                          <a:ea typeface="Arial" panose="020B0604020202020204" pitchFamily="34" charset="0"/>
                          <a:cs typeface="Times New Roman" panose="02020603050405020304" pitchFamily="18" charset="0"/>
                        </a:rPr>
                        <m:t>−2</m:t>
                      </m:r>
                      <m:r>
                        <m:rPr>
                          <m:sty m:val="p"/>
                        </m:rPr>
                        <a:rPr lang="en-US" sz="3800">
                          <a:solidFill>
                            <a:srgbClr val="434343"/>
                          </a:solidFill>
                          <a:latin typeface="Cambria Math" panose="02040503050406030204" pitchFamily="18" charset="0"/>
                          <a:ea typeface="Arial" panose="020B0604020202020204" pitchFamily="34" charset="0"/>
                          <a:cs typeface="Times New Roman" panose="02020603050405020304" pitchFamily="18" charset="0"/>
                        </a:rPr>
                        <m:t>DE</m:t>
                      </m:r>
                      <m:r>
                        <a:rPr lang="en-US" sz="3800">
                          <a:solidFill>
                            <a:srgbClr val="434343"/>
                          </a:solidFill>
                          <a:latin typeface="Cambria Math" panose="02040503050406030204" pitchFamily="18" charset="0"/>
                          <a:ea typeface="Arial" panose="020B0604020202020204" pitchFamily="34" charset="0"/>
                          <a:cs typeface="Times New Roman" panose="02020603050405020304" pitchFamily="18" charset="0"/>
                        </a:rPr>
                        <m:t>=92−2.11=70(</m:t>
                      </m:r>
                      <m:r>
                        <m:rPr>
                          <m:sty m:val="p"/>
                        </m:rPr>
                        <a:rPr lang="en-US" sz="3800">
                          <a:solidFill>
                            <a:srgbClr val="434343"/>
                          </a:solidFill>
                          <a:latin typeface="Cambria Math" panose="02040503050406030204" pitchFamily="18" charset="0"/>
                          <a:ea typeface="Arial" panose="020B0604020202020204" pitchFamily="34" charset="0"/>
                          <a:cs typeface="Times New Roman" panose="02020603050405020304" pitchFamily="18" charset="0"/>
                        </a:rPr>
                        <m:t>cm</m:t>
                      </m:r>
                      <m:r>
                        <a:rPr lang="en-US" sz="3800">
                          <a:solidFill>
                            <a:srgbClr val="434343"/>
                          </a:solidFill>
                          <a:latin typeface="Cambria Math" panose="02040503050406030204" pitchFamily="18" charset="0"/>
                          <a:ea typeface="Arial" panose="020B0604020202020204" pitchFamily="34" charset="0"/>
                          <a:cs typeface="Times New Roman" panose="02020603050405020304" pitchFamily="18" charset="0"/>
                        </a:rPr>
                        <m:t>)</m:t>
                      </m:r>
                    </m:oMath>
                  </m:oMathPara>
                </a14:m>
                <a:endParaRPr lang="en-US" sz="3800">
                  <a:solidFill>
                    <a:srgbClr val="434343"/>
                  </a:solidFill>
                  <a:ea typeface="Arial" panose="020B0604020202020204" pitchFamily="34" charset="0"/>
                  <a:cs typeface="Times New Roman" panose="02020603050405020304" pitchFamily="18" charset="0"/>
                </a:endParaRPr>
              </a:p>
            </p:txBody>
          </p:sp>
        </mc:Choice>
        <mc:Fallback>
          <p:sp>
            <p:nvSpPr>
              <p:cNvPr id="6" name="Rectangle 5"/>
              <p:cNvSpPr>
                <a:spLocks noRot="1" noChangeAspect="1" noMove="1" noResize="1" noEditPoints="1" noAdjustHandles="1" noChangeArrowheads="1" noChangeShapeType="1" noTextEdit="1"/>
              </p:cNvSpPr>
              <p:nvPr/>
            </p:nvSpPr>
            <p:spPr>
              <a:xfrm>
                <a:off x="7086600" y="2247900"/>
                <a:ext cx="10287000" cy="3031599"/>
              </a:xfrm>
              <a:prstGeom prst="rect">
                <a:avLst/>
              </a:prstGeom>
              <a:blipFill>
                <a:blip r:embed="rId3"/>
                <a:stretch>
                  <a:fillRect l="-1956"/>
                </a:stretch>
              </a:blipFill>
            </p:spPr>
            <p:txBody>
              <a:bodyPr/>
              <a:lstStyle/>
              <a:p>
                <a:r>
                  <a:rPr lang="en-US">
                    <a:noFill/>
                  </a:rPr>
                  <a:t> </a:t>
                </a:r>
              </a:p>
            </p:txBody>
          </p:sp>
        </mc:Fallback>
      </mc:AlternateContent>
      <p:sp>
        <p:nvSpPr>
          <p:cNvPr id="17" name="Oval Callout 16"/>
          <p:cNvSpPr/>
          <p:nvPr/>
        </p:nvSpPr>
        <p:spPr>
          <a:xfrm>
            <a:off x="7924800" y="647700"/>
            <a:ext cx="1681281" cy="859944"/>
          </a:xfrm>
          <a:prstGeom prst="wedgeEllipseCallout">
            <a:avLst/>
          </a:prstGeom>
          <a:solidFill>
            <a:schemeClr val="accent1">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srgbClr val="FFFFFF"/>
              </a:solidFill>
              <a:effectLst/>
              <a:uLnTx/>
              <a:uFillTx/>
              <a:latin typeface="Arial"/>
              <a:ea typeface="+mn-ea"/>
              <a:cs typeface="+mn-c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2132920"/>
            <a:ext cx="5530437" cy="4051171"/>
          </a:xfrm>
          <a:prstGeom prst="rect">
            <a:avLst/>
          </a:prstGeom>
        </p:spPr>
      </p:pic>
    </p:spTree>
    <p:extLst>
      <p:ext uri="{BB962C8B-B14F-4D97-AF65-F5344CB8AC3E}">
        <p14:creationId xmlns:p14="http://schemas.microsoft.com/office/powerpoint/2010/main" val="20216280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left)">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29"/>
        <p:cNvGrpSpPr/>
        <p:nvPr/>
      </p:nvGrpSpPr>
      <p:grpSpPr>
        <a:xfrm>
          <a:off x="0" y="0"/>
          <a:ext cx="0" cy="0"/>
          <a:chOff x="0" y="0"/>
          <a:chExt cx="0" cy="0"/>
        </a:xfrm>
      </p:grpSpPr>
      <p:sp>
        <p:nvSpPr>
          <p:cNvPr id="2231" name="Google Shape;2231;p39"/>
          <p:cNvSpPr/>
          <p:nvPr/>
        </p:nvSpPr>
        <p:spPr>
          <a:xfrm>
            <a:off x="1066800" y="3009900"/>
            <a:ext cx="16074118" cy="3581400"/>
          </a:xfrm>
          <a:prstGeom prst="rect">
            <a:avLst/>
          </a:prstGeom>
          <a:solidFill>
            <a:schemeClr val="accent3"/>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5" name="Google Shape;2255;p39"/>
          <p:cNvSpPr/>
          <p:nvPr/>
        </p:nvSpPr>
        <p:spPr>
          <a:xfrm>
            <a:off x="476118" y="3205862"/>
            <a:ext cx="354880" cy="431700"/>
          </a:xfrm>
          <a:prstGeom prst="star4">
            <a:avLst>
              <a:gd name="adj" fmla="val 12500"/>
            </a:avLst>
          </a:prstGeom>
          <a:solidFill>
            <a:srgbClr val="FFFF00"/>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2270;p40"/>
          <p:cNvSpPr txBox="1">
            <a:spLocks noGrp="1"/>
          </p:cNvSpPr>
          <p:nvPr>
            <p:ph type="title"/>
          </p:nvPr>
        </p:nvSpPr>
        <p:spPr>
          <a:xfrm>
            <a:off x="6781800" y="1349210"/>
            <a:ext cx="4769120" cy="1132489"/>
          </a:xfrm>
          <a:prstGeom prst="rect">
            <a:avLst/>
          </a:prstGeom>
        </p:spPr>
        <p:txBody>
          <a:bodyPr spcFirstLastPara="1" wrap="square" lIns="182850" tIns="182850" rIns="182850" bIns="182850" anchor="ctr" anchorCtr="0">
            <a:noAutofit/>
          </a:bodyPr>
          <a:lstStyle/>
          <a:p>
            <a:pPr lvl="0">
              <a:lnSpc>
                <a:spcPct val="150000"/>
              </a:lnSpc>
              <a:spcAft>
                <a:spcPts val="800"/>
              </a:spcAft>
            </a:pPr>
            <a:r>
              <a:rPr lang="en-US" sz="5500" b="1" kern="1200" dirty="0" smtClean="0">
                <a:solidFill>
                  <a:srgbClr val="C00000"/>
                </a:solidFill>
                <a:latin typeface="Arial" panose="020B0604020202020204" pitchFamily="34" charset="0"/>
                <a:ea typeface="Times New Roman" panose="02020603050405020304" pitchFamily="18" charset="0"/>
                <a:cs typeface="Arial" panose="020B0604020202020204" pitchFamily="34" charset="0"/>
              </a:rPr>
              <a:t>KẾT LUẬN</a:t>
            </a:r>
            <a:endParaRPr sz="5500" b="1" dirty="0">
              <a:solidFill>
                <a:srgbClr val="C00000"/>
              </a:solidFill>
              <a:latin typeface="+mj-lt"/>
            </a:endParaRPr>
          </a:p>
        </p:txBody>
      </p:sp>
      <p:sp>
        <p:nvSpPr>
          <p:cNvPr id="44" name="Google Shape;2254;p39"/>
          <p:cNvSpPr/>
          <p:nvPr/>
        </p:nvSpPr>
        <p:spPr>
          <a:xfrm>
            <a:off x="6477000" y="1349210"/>
            <a:ext cx="473400" cy="461400"/>
          </a:xfrm>
          <a:prstGeom prst="star4">
            <a:avLst>
              <a:gd name="adj" fmla="val 12500"/>
            </a:avLst>
          </a:prstGeom>
          <a:solidFill>
            <a:schemeClr val="accent2"/>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2256;p39"/>
          <p:cNvSpPr/>
          <p:nvPr/>
        </p:nvSpPr>
        <p:spPr>
          <a:xfrm>
            <a:off x="783080" y="8762285"/>
            <a:ext cx="567440" cy="552305"/>
          </a:xfrm>
          <a:prstGeom prst="star4">
            <a:avLst>
              <a:gd name="adj" fmla="val 12500"/>
            </a:avLst>
          </a:prstGeom>
          <a:solidFill>
            <a:schemeClr val="lt2"/>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2363;p41"/>
          <p:cNvSpPr/>
          <p:nvPr/>
        </p:nvSpPr>
        <p:spPr>
          <a:xfrm flipH="1">
            <a:off x="910565" y="2970784"/>
            <a:ext cx="676800" cy="651600"/>
          </a:xfrm>
          <a:prstGeom prst="star4">
            <a:avLst>
              <a:gd name="adj" fmla="val 12500"/>
            </a:avLst>
          </a:prstGeom>
          <a:solidFill>
            <a:schemeClr val="dk2"/>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8" name="Google Shape;2364;p41"/>
          <p:cNvGrpSpPr/>
          <p:nvPr/>
        </p:nvGrpSpPr>
        <p:grpSpPr>
          <a:xfrm>
            <a:off x="16501351" y="3047999"/>
            <a:ext cx="1279134" cy="497170"/>
            <a:chOff x="5601427" y="4269892"/>
            <a:chExt cx="869375" cy="325800"/>
          </a:xfrm>
        </p:grpSpPr>
        <p:sp>
          <p:nvSpPr>
            <p:cNvPr id="49" name="Google Shape;2365;p41"/>
            <p:cNvSpPr/>
            <p:nvPr/>
          </p:nvSpPr>
          <p:spPr>
            <a:xfrm flipH="1">
              <a:off x="6132402" y="4269892"/>
              <a:ext cx="338400" cy="325800"/>
            </a:xfrm>
            <a:prstGeom prst="star4">
              <a:avLst>
                <a:gd name="adj" fmla="val 12500"/>
              </a:avLst>
            </a:prstGeom>
            <a:solidFill>
              <a:schemeClr val="accent1"/>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2366;p41"/>
            <p:cNvSpPr/>
            <p:nvPr/>
          </p:nvSpPr>
          <p:spPr>
            <a:xfrm flipH="1">
              <a:off x="5601427" y="4312642"/>
              <a:ext cx="246900" cy="240300"/>
            </a:xfrm>
            <a:prstGeom prst="star4">
              <a:avLst>
                <a:gd name="adj" fmla="val 12500"/>
              </a:avLst>
            </a:prstGeom>
            <a:solidFill>
              <a:schemeClr val="lt1"/>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 name="Rectangle 1"/>
          <p:cNvSpPr/>
          <p:nvPr/>
        </p:nvSpPr>
        <p:spPr>
          <a:xfrm>
            <a:off x="1658355" y="3735675"/>
            <a:ext cx="10501133" cy="2169825"/>
          </a:xfrm>
          <a:prstGeom prst="rect">
            <a:avLst/>
          </a:prstGeom>
        </p:spPr>
        <p:txBody>
          <a:bodyPr wrap="square">
            <a:spAutoFit/>
          </a:bodyPr>
          <a:lstStyle/>
          <a:p>
            <a:pPr lvl="0" algn="just">
              <a:lnSpc>
                <a:spcPct val="150000"/>
              </a:lnSpc>
              <a:spcAft>
                <a:spcPts val="800"/>
              </a:spcAft>
            </a:pPr>
            <a:r>
              <a:rPr lang="vi-VN" sz="4500" b="1" dirty="0">
                <a:solidFill>
                  <a:srgbClr val="000000"/>
                </a:solidFill>
                <a:ea typeface="Calibri" panose="020F0502020204030204" pitchFamily="34" charset="0"/>
                <a:cs typeface="Times New Roman" panose="02020603050405020304" pitchFamily="18" charset="0"/>
              </a:rPr>
              <a:t>Hình thang là tứ giác có hai cạnh đối song song.</a:t>
            </a:r>
            <a:endParaRPr kumimoji="0" lang="en-US" sz="4500" b="1" i="0"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3"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295861" y="7734300"/>
            <a:ext cx="5863628" cy="2220849"/>
          </a:xfrm>
          <a:prstGeom prst="rect">
            <a:avLst/>
          </a:prstGeom>
        </p:spPr>
      </p:pic>
      <p:sp>
        <p:nvSpPr>
          <p:cNvPr id="4" name="Trapezoid 3"/>
          <p:cNvSpPr/>
          <p:nvPr/>
        </p:nvSpPr>
        <p:spPr>
          <a:xfrm>
            <a:off x="12582998" y="3848100"/>
            <a:ext cx="4099988" cy="2057400"/>
          </a:xfrm>
          <a:prstGeom prst="trapezoid">
            <a:avLst>
              <a:gd name="adj" fmla="val 36696"/>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3F3F3"/>
              </a:solidFill>
              <a:effectLst/>
              <a:uLnTx/>
              <a:uFillTx/>
              <a:latin typeface="Arial"/>
              <a:ea typeface="+mn-ea"/>
              <a:cs typeface="+mn-cs"/>
            </a:endParaRPr>
          </a:p>
        </p:txBody>
      </p:sp>
    </p:spTree>
    <p:extLst>
      <p:ext uri="{BB962C8B-B14F-4D97-AF65-F5344CB8AC3E}">
        <p14:creationId xmlns:p14="http://schemas.microsoft.com/office/powerpoint/2010/main" val="1434356249"/>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231"/>
                                        </p:tgtEl>
                                        <p:attrNameLst>
                                          <p:attrName>style.visibility</p:attrName>
                                        </p:attrNameLst>
                                      </p:cBhvr>
                                      <p:to>
                                        <p:strVal val="visible"/>
                                      </p:to>
                                    </p:set>
                                    <p:animEffect transition="in" filter="fade">
                                      <p:cBhvr>
                                        <p:cTn id="12" dur="500"/>
                                        <p:tgtEl>
                                          <p:spTgt spid="2231"/>
                                        </p:tgtEl>
                                      </p:cBhvr>
                                    </p:animEffect>
                                    <p:anim calcmode="lin" valueType="num">
                                      <p:cBhvr>
                                        <p:cTn id="13" dur="500" fill="hold"/>
                                        <p:tgtEl>
                                          <p:spTgt spid="2231"/>
                                        </p:tgtEl>
                                        <p:attrNameLst>
                                          <p:attrName>ppt_x</p:attrName>
                                        </p:attrNameLst>
                                      </p:cBhvr>
                                      <p:tavLst>
                                        <p:tav tm="0">
                                          <p:val>
                                            <p:strVal val="#ppt_x"/>
                                          </p:val>
                                        </p:tav>
                                        <p:tav tm="100000">
                                          <p:val>
                                            <p:strVal val="#ppt_x"/>
                                          </p:val>
                                        </p:tav>
                                      </p:tavLst>
                                    </p:anim>
                                    <p:anim calcmode="lin" valueType="num">
                                      <p:cBhvr>
                                        <p:cTn id="14" dur="500" fill="hold"/>
                                        <p:tgtEl>
                                          <p:spTgt spid="22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anim calcmode="lin" valueType="num">
                                      <p:cBhvr>
                                        <p:cTn id="23" dur="500" fill="hold"/>
                                        <p:tgtEl>
                                          <p:spTgt spid="4"/>
                                        </p:tgtEl>
                                        <p:attrNameLst>
                                          <p:attrName>ppt_x</p:attrName>
                                        </p:attrNameLst>
                                      </p:cBhvr>
                                      <p:tavLst>
                                        <p:tav tm="0">
                                          <p:val>
                                            <p:strVal val="#ppt_x"/>
                                          </p:val>
                                        </p:tav>
                                        <p:tav tm="100000">
                                          <p:val>
                                            <p:strVal val="#ppt_x"/>
                                          </p:val>
                                        </p:tav>
                                      </p:tavLst>
                                    </p:anim>
                                    <p:anim calcmode="lin" valueType="num">
                                      <p:cBhvr>
                                        <p:cTn id="24"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1" grpId="0" animBg="1"/>
      <p:bldP spid="43" grpId="0" animBg="1"/>
      <p:bldP spid="2" grpId="0"/>
      <p:bldP spid="4"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830"/>
        <p:cNvGrpSpPr/>
        <p:nvPr/>
      </p:nvGrpSpPr>
      <p:grpSpPr>
        <a:xfrm>
          <a:off x="0" y="0"/>
          <a:ext cx="0" cy="0"/>
          <a:chOff x="0" y="0"/>
          <a:chExt cx="0" cy="0"/>
        </a:xfrm>
      </p:grpSpPr>
      <p:sp>
        <p:nvSpPr>
          <p:cNvPr id="2835" name="Google Shape;2835;p56"/>
          <p:cNvSpPr/>
          <p:nvPr/>
        </p:nvSpPr>
        <p:spPr>
          <a:xfrm>
            <a:off x="14592046" y="331844"/>
            <a:ext cx="676800" cy="662400"/>
          </a:xfrm>
          <a:prstGeom prst="star4">
            <a:avLst>
              <a:gd name="adj" fmla="val 12500"/>
            </a:avLst>
          </a:prstGeom>
          <a:solidFill>
            <a:schemeClr val="dk2"/>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grpSp>
        <p:nvGrpSpPr>
          <p:cNvPr id="2836" name="Google Shape;2836;p56"/>
          <p:cNvGrpSpPr/>
          <p:nvPr/>
        </p:nvGrpSpPr>
        <p:grpSpPr>
          <a:xfrm>
            <a:off x="14354352" y="8395633"/>
            <a:ext cx="2441608" cy="754406"/>
            <a:chOff x="7812047" y="4100311"/>
            <a:chExt cx="715511" cy="608196"/>
          </a:xfrm>
        </p:grpSpPr>
        <p:grpSp>
          <p:nvGrpSpPr>
            <p:cNvPr id="2837" name="Google Shape;2837;p56"/>
            <p:cNvGrpSpPr/>
            <p:nvPr/>
          </p:nvGrpSpPr>
          <p:grpSpPr>
            <a:xfrm>
              <a:off x="7812047" y="4153807"/>
              <a:ext cx="715511" cy="554700"/>
              <a:chOff x="7812047" y="4153807"/>
              <a:chExt cx="715511" cy="554700"/>
            </a:xfrm>
          </p:grpSpPr>
          <p:sp>
            <p:nvSpPr>
              <p:cNvPr id="2838" name="Google Shape;2838;p56"/>
              <p:cNvSpPr/>
              <p:nvPr/>
            </p:nvSpPr>
            <p:spPr>
              <a:xfrm rot="5400000">
                <a:off x="7954858" y="4135807"/>
                <a:ext cx="554700" cy="590700"/>
              </a:xfrm>
              <a:prstGeom prst="upArrow">
                <a:avLst>
                  <a:gd name="adj1" fmla="val 50000"/>
                  <a:gd name="adj2" fmla="val 50000"/>
                </a:avLst>
              </a:prstGeom>
              <a:solidFill>
                <a:schemeClr val="lt2"/>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2839" name="Google Shape;2839;p56"/>
              <p:cNvSpPr/>
              <p:nvPr/>
            </p:nvSpPr>
            <p:spPr>
              <a:xfrm>
                <a:off x="7812047" y="4228209"/>
                <a:ext cx="86400" cy="339300"/>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grpSp>
        <p:sp>
          <p:nvSpPr>
            <p:cNvPr id="2840" name="Google Shape;2840;p56"/>
            <p:cNvSpPr/>
            <p:nvPr/>
          </p:nvSpPr>
          <p:spPr>
            <a:xfrm rot="5400000">
              <a:off x="7942026" y="4082311"/>
              <a:ext cx="554700" cy="590700"/>
            </a:xfrm>
            <a:prstGeom prst="upArrow">
              <a:avLst>
                <a:gd name="adj1" fmla="val 50000"/>
                <a:gd name="adj2" fmla="val 50000"/>
              </a:avLst>
            </a:prstGeom>
            <a:solidFill>
              <a:schemeClr val="lt2"/>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grpSp>
      <p:sp>
        <p:nvSpPr>
          <p:cNvPr id="2841" name="Google Shape;2841;p56"/>
          <p:cNvSpPr/>
          <p:nvPr/>
        </p:nvSpPr>
        <p:spPr>
          <a:xfrm>
            <a:off x="16795960" y="6206788"/>
            <a:ext cx="859800" cy="836400"/>
          </a:xfrm>
          <a:prstGeom prst="star4">
            <a:avLst>
              <a:gd name="adj" fmla="val 12500"/>
            </a:avLst>
          </a:prstGeom>
          <a:solidFill>
            <a:schemeClr val="accent1"/>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4" name="Rounded Rectangle 3"/>
          <p:cNvSpPr/>
          <p:nvPr/>
        </p:nvSpPr>
        <p:spPr>
          <a:xfrm>
            <a:off x="2014534" y="1851959"/>
            <a:ext cx="14530388"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685800" indent="-685800" algn="just">
              <a:lnSpc>
                <a:spcPct val="150000"/>
              </a:lnSpc>
              <a:spcBef>
                <a:spcPts val="1200"/>
              </a:spcBef>
              <a:spcAft>
                <a:spcPts val="1200"/>
              </a:spcAft>
              <a:buClr>
                <a:srgbClr val="000000"/>
              </a:buClr>
              <a:buFont typeface="Symbol" panose="05050102010706020507" pitchFamily="18" charset="2"/>
              <a:buChar char=""/>
            </a:pPr>
            <a:r>
              <a:rPr lang="pt-BR" sz="4000" kern="0" dirty="0">
                <a:solidFill>
                  <a:srgbClr val="434343"/>
                </a:solidFill>
                <a:ea typeface="Calibri" panose="020F0502020204030204" pitchFamily="34" charset="0"/>
                <a:cs typeface="Times New Roman" panose="02020603050405020304" pitchFamily="18" charset="0"/>
                <a:sym typeface="Arial"/>
              </a:rPr>
              <a:t>Ghi nhớ kiến thức trong bài. </a:t>
            </a:r>
            <a:endParaRPr lang="en-US" sz="4000" kern="0" dirty="0">
              <a:solidFill>
                <a:srgbClr val="434343"/>
              </a:solidFill>
              <a:ea typeface="Calibri" panose="020F0502020204030204" pitchFamily="34" charset="0"/>
              <a:cs typeface="Times New Roman" panose="02020603050405020304" pitchFamily="18" charset="0"/>
              <a:sym typeface="Arial"/>
            </a:endParaRPr>
          </a:p>
          <a:p>
            <a:pPr marL="685800" indent="-685800" algn="just">
              <a:lnSpc>
                <a:spcPct val="150000"/>
              </a:lnSpc>
              <a:spcBef>
                <a:spcPts val="1200"/>
              </a:spcBef>
              <a:spcAft>
                <a:spcPts val="1200"/>
              </a:spcAft>
              <a:buClr>
                <a:srgbClr val="000000"/>
              </a:buClr>
              <a:buFont typeface="Symbol" panose="05050102010706020507" pitchFamily="18" charset="2"/>
              <a:buChar char=""/>
            </a:pPr>
            <a:r>
              <a:rPr lang="pt-BR" sz="4000" kern="0" dirty="0">
                <a:solidFill>
                  <a:srgbClr val="434343"/>
                </a:solidFill>
                <a:ea typeface="Calibri" panose="020F0502020204030204" pitchFamily="34" charset="0"/>
                <a:cs typeface="Times New Roman" panose="02020603050405020304" pitchFamily="18" charset="0"/>
                <a:sym typeface="Arial"/>
              </a:rPr>
              <a:t>Hoàn thành các bài tập </a:t>
            </a:r>
            <a:r>
              <a:rPr lang="pt-BR" sz="4000" kern="0" dirty="0" smtClean="0">
                <a:solidFill>
                  <a:srgbClr val="434343"/>
                </a:solidFill>
                <a:ea typeface="Calibri" panose="020F0502020204030204" pitchFamily="34" charset="0"/>
                <a:cs typeface="Times New Roman" panose="02020603050405020304" pitchFamily="18" charset="0"/>
                <a:sym typeface="Arial"/>
              </a:rPr>
              <a:t>trong </a:t>
            </a:r>
            <a:r>
              <a:rPr lang="pt-BR" sz="4000" kern="0" dirty="0">
                <a:solidFill>
                  <a:srgbClr val="434343"/>
                </a:solidFill>
                <a:ea typeface="Calibri" panose="020F0502020204030204" pitchFamily="34" charset="0"/>
                <a:cs typeface="Times New Roman" panose="02020603050405020304" pitchFamily="18" charset="0"/>
                <a:sym typeface="Arial"/>
              </a:rPr>
              <a:t>SBT.</a:t>
            </a:r>
            <a:endParaRPr lang="en-US" sz="4000" kern="0" dirty="0">
              <a:solidFill>
                <a:srgbClr val="434343"/>
              </a:solidFill>
              <a:ea typeface="Calibri" panose="020F0502020204030204" pitchFamily="34" charset="0"/>
              <a:cs typeface="Times New Roman" panose="02020603050405020304" pitchFamily="18" charset="0"/>
              <a:sym typeface="Arial"/>
            </a:endParaRPr>
          </a:p>
          <a:p>
            <a:pPr marL="685800" indent="-685800" algn="just">
              <a:lnSpc>
                <a:spcPct val="150000"/>
              </a:lnSpc>
              <a:spcBef>
                <a:spcPts val="1200"/>
              </a:spcBef>
              <a:spcAft>
                <a:spcPts val="1200"/>
              </a:spcAft>
              <a:buClr>
                <a:srgbClr val="000000"/>
              </a:buClr>
              <a:buFont typeface="Symbol" panose="05050102010706020507" pitchFamily="18" charset="2"/>
              <a:buChar char=""/>
            </a:pPr>
            <a:r>
              <a:rPr lang="en-US" sz="4000" kern="0" dirty="0" err="1">
                <a:solidFill>
                  <a:srgbClr val="434343"/>
                </a:solidFill>
                <a:ea typeface="Calibri" panose="020F0502020204030204" pitchFamily="34" charset="0"/>
                <a:cs typeface="Times New Roman" panose="02020603050405020304" pitchFamily="18" charset="0"/>
                <a:sym typeface="Arial"/>
              </a:rPr>
              <a:t>Chuẩn</a:t>
            </a:r>
            <a:r>
              <a:rPr lang="en-US" sz="4000" kern="0" dirty="0">
                <a:solidFill>
                  <a:srgbClr val="434343"/>
                </a:solidFill>
                <a:ea typeface="Calibri" panose="020F0502020204030204" pitchFamily="34" charset="0"/>
                <a:cs typeface="Times New Roman" panose="02020603050405020304" pitchFamily="18" charset="0"/>
                <a:sym typeface="Arial"/>
              </a:rPr>
              <a:t> </a:t>
            </a:r>
            <a:r>
              <a:rPr lang="en-US" sz="4000" kern="0" dirty="0" err="1">
                <a:solidFill>
                  <a:srgbClr val="434343"/>
                </a:solidFill>
                <a:ea typeface="Calibri" panose="020F0502020204030204" pitchFamily="34" charset="0"/>
                <a:cs typeface="Times New Roman" panose="02020603050405020304" pitchFamily="18" charset="0"/>
                <a:sym typeface="Arial"/>
              </a:rPr>
              <a:t>bị</a:t>
            </a:r>
            <a:r>
              <a:rPr lang="en-US" sz="4000" kern="0" dirty="0">
                <a:solidFill>
                  <a:srgbClr val="434343"/>
                </a:solidFill>
                <a:ea typeface="Calibri" panose="020F0502020204030204" pitchFamily="34" charset="0"/>
                <a:cs typeface="Times New Roman" panose="02020603050405020304" pitchFamily="18" charset="0"/>
                <a:sym typeface="Arial"/>
              </a:rPr>
              <a:t> </a:t>
            </a:r>
            <a:r>
              <a:rPr lang="en-US" sz="4000" kern="0" dirty="0" err="1">
                <a:solidFill>
                  <a:srgbClr val="434343"/>
                </a:solidFill>
                <a:ea typeface="Calibri" panose="020F0502020204030204" pitchFamily="34" charset="0"/>
                <a:cs typeface="Times New Roman" panose="02020603050405020304" pitchFamily="18" charset="0"/>
                <a:sym typeface="Arial"/>
              </a:rPr>
              <a:t>bài</a:t>
            </a:r>
            <a:r>
              <a:rPr lang="en-US" sz="4000" kern="0" dirty="0">
                <a:solidFill>
                  <a:srgbClr val="434343"/>
                </a:solidFill>
                <a:ea typeface="Calibri" panose="020F0502020204030204" pitchFamily="34" charset="0"/>
                <a:cs typeface="Times New Roman" panose="02020603050405020304" pitchFamily="18" charset="0"/>
                <a:sym typeface="Arial"/>
              </a:rPr>
              <a:t> </a:t>
            </a:r>
            <a:r>
              <a:rPr lang="en-US" sz="4000" kern="0" err="1">
                <a:solidFill>
                  <a:srgbClr val="434343"/>
                </a:solidFill>
                <a:ea typeface="Calibri" panose="020F0502020204030204" pitchFamily="34" charset="0"/>
                <a:cs typeface="Times New Roman" panose="02020603050405020304" pitchFamily="18" charset="0"/>
                <a:sym typeface="Arial"/>
              </a:rPr>
              <a:t>mới</a:t>
            </a:r>
            <a:r>
              <a:rPr lang="en-US" sz="4000" kern="0">
                <a:solidFill>
                  <a:srgbClr val="434343"/>
                </a:solidFill>
                <a:ea typeface="Calibri" panose="020F0502020204030204" pitchFamily="34" charset="0"/>
                <a:cs typeface="Times New Roman" panose="02020603050405020304" pitchFamily="18" charset="0"/>
                <a:sym typeface="Arial"/>
              </a:rPr>
              <a:t> </a:t>
            </a:r>
            <a:r>
              <a:rPr lang="vi-VN" sz="4000" b="1" kern="0">
                <a:solidFill>
                  <a:srgbClr val="434343"/>
                </a:solidFill>
                <a:ea typeface="Calibri" panose="020F0502020204030204" pitchFamily="34" charset="0"/>
                <a:cs typeface="Times New Roman" panose="02020603050405020304" pitchFamily="18" charset="0"/>
                <a:sym typeface="Arial"/>
              </a:rPr>
              <a:t>Bài 4. Hình bình hành – hình </a:t>
            </a:r>
            <a:r>
              <a:rPr lang="vi-VN" sz="4000" b="1" kern="0" smtClean="0">
                <a:solidFill>
                  <a:srgbClr val="434343"/>
                </a:solidFill>
                <a:ea typeface="Calibri" panose="020F0502020204030204" pitchFamily="34" charset="0"/>
                <a:cs typeface="Times New Roman" panose="02020603050405020304" pitchFamily="18" charset="0"/>
                <a:sym typeface="Arial"/>
              </a:rPr>
              <a:t>thoi</a:t>
            </a:r>
            <a:r>
              <a:rPr lang="en-US" sz="4000" b="1" kern="0" smtClean="0">
                <a:solidFill>
                  <a:srgbClr val="434343"/>
                </a:solidFill>
                <a:ea typeface="Calibri" panose="020F0502020204030204" pitchFamily="34" charset="0"/>
                <a:cs typeface="Times New Roman" panose="02020603050405020304" pitchFamily="18" charset="0"/>
                <a:sym typeface="Arial"/>
              </a:rPr>
              <a:t>.</a:t>
            </a:r>
            <a:endParaRPr lang="en-US" sz="4000" kern="0" dirty="0">
              <a:solidFill>
                <a:srgbClr val="434343"/>
              </a:solidFill>
              <a:ea typeface="Calibri" panose="020F0502020204030204" pitchFamily="34" charset="0"/>
              <a:cs typeface="Times New Roman" panose="02020603050405020304" pitchFamily="18" charset="0"/>
              <a:sym typeface="Arial"/>
            </a:endParaRPr>
          </a:p>
        </p:txBody>
      </p:sp>
      <p:sp>
        <p:nvSpPr>
          <p:cNvPr id="5" name="Rectangle 4"/>
          <p:cNvSpPr/>
          <p:nvPr/>
        </p:nvSpPr>
        <p:spPr>
          <a:xfrm>
            <a:off x="5912590" y="1233658"/>
            <a:ext cx="7146112" cy="1103892"/>
          </a:xfrm>
          <a:prstGeom prst="rect">
            <a:avLst/>
          </a:prstGeom>
        </p:spPr>
        <p:style>
          <a:lnRef idx="3">
            <a:schemeClr val="lt1"/>
          </a:lnRef>
          <a:fillRef idx="1">
            <a:schemeClr val="dk1"/>
          </a:fillRef>
          <a:effectRef idx="1">
            <a:schemeClr val="dk1"/>
          </a:effectRef>
          <a:fontRef idx="minor">
            <a:schemeClr val="lt1"/>
          </a:fontRef>
        </p:style>
        <p:txBody>
          <a:bodyPr wrap="square">
            <a:spAutoFit/>
          </a:bodyPr>
          <a:lstStyle/>
          <a:p>
            <a:pPr algn="ctr">
              <a:lnSpc>
                <a:spcPct val="150000"/>
              </a:lnSpc>
              <a:spcBef>
                <a:spcPts val="1200"/>
              </a:spcBef>
              <a:spcAft>
                <a:spcPts val="1600"/>
              </a:spcAft>
              <a:buClr>
                <a:srgbClr val="000000"/>
              </a:buClr>
            </a:pPr>
            <a:r>
              <a:rPr lang="fr-FR" sz="5000" b="1" kern="0" dirty="0">
                <a:solidFill>
                  <a:srgbClr val="F3F3F3"/>
                </a:solidFill>
                <a:ea typeface="Calibri" panose="020F0502020204030204" pitchFamily="34" charset="0"/>
                <a:cs typeface="Times New Roman" panose="02020603050405020304" pitchFamily="18" charset="0"/>
                <a:sym typeface="Arial"/>
              </a:rPr>
              <a:t>HƯỚNG DẪN VỀ NHÀ</a:t>
            </a:r>
            <a:endParaRPr lang="en-US" sz="5000" kern="0" dirty="0">
              <a:solidFill>
                <a:srgbClr val="F3F3F3"/>
              </a:solidFill>
              <a:ea typeface="Calibri" panose="020F050202020403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2492497880"/>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barn(inVertical)">
                                      <p:cBhvr>
                                        <p:cTn id="11" dur="500"/>
                                        <p:tgtEl>
                                          <p:spTgt spid="4">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tgtEl>
                                          <p:spTgt spid="4">
                                            <p:txEl>
                                              <p:pRg st="1" end="1"/>
                                            </p:txEl>
                                          </p:spTgt>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9"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F8EF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178438">
            <a:off x="-1805623" y="-1727736"/>
            <a:ext cx="11825386" cy="11189772"/>
          </a:xfrm>
          <a:prstGeom prst="rect">
            <a:avLst/>
          </a:prstGeom>
        </p:spPr>
      </p:pic>
      <p:pic>
        <p:nvPicPr>
          <p:cNvPr id="3" name="Picture 3"/>
          <p:cNvPicPr>
            <a:picLocks noChangeAspect="1"/>
          </p:cNvPicPr>
          <p:nvPr/>
        </p:nvPicPr>
        <p:blipFill>
          <a:blip r:embed="rId2">
            <a:alphaModFix amt="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178438">
            <a:off x="13092856" y="1818646"/>
            <a:ext cx="11825386" cy="11189772"/>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04800" y="4381500"/>
            <a:ext cx="5567510" cy="5630857"/>
          </a:xfrm>
          <a:prstGeom prst="rect">
            <a:avLst/>
          </a:prstGeom>
        </p:spPr>
      </p:pic>
      <p:pic>
        <p:nvPicPr>
          <p:cNvPr id="5" name="Picture 5"/>
          <p:cNvPicPr>
            <a:picLocks noChangeAspect="1"/>
          </p:cNvPicPr>
          <p:nvPr/>
        </p:nvPicPr>
        <p:blipFill>
          <a:blip r:embed="rId6">
            <a:alphaModFix amt="50000"/>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3715469" y="5676900"/>
            <a:ext cx="4528782" cy="4489155"/>
          </a:xfrm>
          <a:prstGeom prst="rect">
            <a:avLst/>
          </a:prstGeom>
        </p:spPr>
      </p:pic>
      <p:pic>
        <p:nvPicPr>
          <p:cNvPr id="6" name="Picture 6"/>
          <p:cNvPicPr>
            <a:picLocks noChangeAspect="1"/>
          </p:cNvPicPr>
          <p:nvPr/>
        </p:nvPicPr>
        <p:blipFill>
          <a:blip r:embed="rId8">
            <a:alphaModFix amt="65000"/>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063013">
            <a:off x="906872" y="691173"/>
            <a:ext cx="1335021" cy="1660990"/>
          </a:xfrm>
          <a:prstGeom prst="rect">
            <a:avLst/>
          </a:prstGeom>
        </p:spPr>
      </p:pic>
      <p:pic>
        <p:nvPicPr>
          <p:cNvPr id="7" name="Picture 7"/>
          <p:cNvPicPr>
            <a:picLocks noChangeAspect="1"/>
          </p:cNvPicPr>
          <p:nvPr/>
        </p:nvPicPr>
        <p:blipFill>
          <a:blip r:embed="rId10">
            <a:alphaModFix amt="1500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flipV="1">
            <a:off x="16720146" y="-58418"/>
            <a:ext cx="3135707" cy="2931886"/>
          </a:xfrm>
          <a:prstGeom prst="rect">
            <a:avLst/>
          </a:prstGeom>
        </p:spPr>
      </p:pic>
      <p:pic>
        <p:nvPicPr>
          <p:cNvPr id="8" name="Picture 8"/>
          <p:cNvPicPr>
            <a:picLocks noChangeAspect="1"/>
          </p:cNvPicPr>
          <p:nvPr/>
        </p:nvPicPr>
        <p:blipFill>
          <a:blip r:embed="rId10">
            <a:alphaModFix amt="1500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flipH="1" flipV="1">
            <a:off x="-2438244" y="5143500"/>
            <a:ext cx="4400856" cy="4114800"/>
          </a:xfrm>
          <a:prstGeom prst="rect">
            <a:avLst/>
          </a:prstGeom>
        </p:spPr>
      </p:pic>
      <p:sp>
        <p:nvSpPr>
          <p:cNvPr id="12" name="Rectangle 11"/>
          <p:cNvSpPr/>
          <p:nvPr/>
        </p:nvSpPr>
        <p:spPr>
          <a:xfrm>
            <a:off x="4323234" y="1610038"/>
            <a:ext cx="10694210" cy="3340979"/>
          </a:xfrm>
          <a:prstGeom prst="rect">
            <a:avLst/>
          </a:prstGeom>
        </p:spPr>
        <p:txBody>
          <a:bodyPr wrap="none">
            <a:spAutoFit/>
          </a:bodyPr>
          <a:lstStyle/>
          <a:p>
            <a:pPr algn="ctr">
              <a:lnSpc>
                <a:spcPct val="150000"/>
              </a:lnSpc>
            </a:pPr>
            <a:r>
              <a:rPr lang="en-US" sz="7500" b="1">
                <a:solidFill>
                  <a:srgbClr val="1F497D">
                    <a:lumMod val="75000"/>
                  </a:srgbClr>
                </a:solidFill>
                <a:latin typeface="Arial" panose="020B0604020202020204" pitchFamily="34" charset="0"/>
                <a:cs typeface="Arial" panose="020B0604020202020204" pitchFamily="34" charset="0"/>
                <a:sym typeface="Anton"/>
              </a:rPr>
              <a:t>HẸN GẶP LẠI CÁC EM </a:t>
            </a:r>
            <a:br>
              <a:rPr lang="en-US" sz="7500" b="1">
                <a:solidFill>
                  <a:srgbClr val="1F497D">
                    <a:lumMod val="75000"/>
                  </a:srgbClr>
                </a:solidFill>
                <a:latin typeface="Arial" panose="020B0604020202020204" pitchFamily="34" charset="0"/>
                <a:cs typeface="Arial" panose="020B0604020202020204" pitchFamily="34" charset="0"/>
                <a:sym typeface="Anton"/>
              </a:rPr>
            </a:br>
            <a:r>
              <a:rPr lang="en-US" sz="7500" b="1">
                <a:solidFill>
                  <a:srgbClr val="1F497D">
                    <a:lumMod val="75000"/>
                  </a:srgbClr>
                </a:solidFill>
                <a:latin typeface="Arial" panose="020B0604020202020204" pitchFamily="34" charset="0"/>
                <a:cs typeface="Arial" panose="020B0604020202020204" pitchFamily="34" charset="0"/>
                <a:sym typeface="Anton"/>
              </a:rPr>
              <a:t>Ở TIẾT HỌC SAU!</a:t>
            </a:r>
          </a:p>
        </p:txBody>
      </p:sp>
    </p:spTree>
    <p:extLst>
      <p:ext uri="{BB962C8B-B14F-4D97-AF65-F5344CB8AC3E}">
        <p14:creationId xmlns:p14="http://schemas.microsoft.com/office/powerpoint/2010/main" val="1041034549"/>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accent4"/>
        </a:solidFill>
        <a:effectLst/>
      </p:bgPr>
    </p:bg>
    <p:spTree>
      <p:nvGrpSpPr>
        <p:cNvPr id="1" name="Shape 2106"/>
        <p:cNvGrpSpPr/>
        <p:nvPr/>
      </p:nvGrpSpPr>
      <p:grpSpPr>
        <a:xfrm>
          <a:off x="0" y="0"/>
          <a:ext cx="0" cy="0"/>
          <a:chOff x="0" y="0"/>
          <a:chExt cx="0" cy="0"/>
        </a:xfrm>
      </p:grpSpPr>
      <p:sp>
        <p:nvSpPr>
          <p:cNvPr id="23" name="Google Shape;2255;p39"/>
          <p:cNvSpPr/>
          <p:nvPr/>
        </p:nvSpPr>
        <p:spPr>
          <a:xfrm>
            <a:off x="16905815" y="3137547"/>
            <a:ext cx="676800" cy="662400"/>
          </a:xfrm>
          <a:prstGeom prst="star4">
            <a:avLst>
              <a:gd name="adj" fmla="val 12500"/>
            </a:avLst>
          </a:prstGeom>
          <a:solidFill>
            <a:schemeClr val="accent1"/>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256;p39"/>
          <p:cNvSpPr/>
          <p:nvPr/>
        </p:nvSpPr>
        <p:spPr>
          <a:xfrm>
            <a:off x="17222191" y="2649771"/>
            <a:ext cx="926605" cy="975551"/>
          </a:xfrm>
          <a:prstGeom prst="star4">
            <a:avLst>
              <a:gd name="adj" fmla="val 12500"/>
            </a:avLst>
          </a:prstGeom>
          <a:solidFill>
            <a:schemeClr val="lt2"/>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5" name="Picture 5"/>
          <p:cNvPicPr>
            <a:picLocks noChangeAspect="1"/>
          </p:cNvPicPr>
          <p:nvPr/>
        </p:nvPicPr>
        <p:blipFill>
          <a:blip r:embed="rId3">
            <a:alphaModFix amt="50000"/>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5059016" flipH="1">
            <a:off x="-364047" y="1756862"/>
            <a:ext cx="1642494" cy="1628122"/>
          </a:xfrm>
          <a:prstGeom prst="rect">
            <a:avLst/>
          </a:prstGeom>
        </p:spPr>
      </p:pic>
      <p:pic>
        <p:nvPicPr>
          <p:cNvPr id="11" name="Picture 10"/>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81600" y="114300"/>
            <a:ext cx="8229600" cy="4277599"/>
          </a:xfrm>
          <a:prstGeom prst="rect">
            <a:avLst/>
          </a:prstGeom>
          <a:noFill/>
          <a:ln>
            <a:noFill/>
          </a:ln>
        </p:spPr>
      </p:pic>
      <p:sp>
        <p:nvSpPr>
          <p:cNvPr id="4" name="Rectangle 3"/>
          <p:cNvSpPr/>
          <p:nvPr/>
        </p:nvSpPr>
        <p:spPr>
          <a:xfrm>
            <a:off x="457200" y="4320136"/>
            <a:ext cx="17449800" cy="5832366"/>
          </a:xfrm>
          <a:prstGeom prst="rect">
            <a:avLst/>
          </a:prstGeom>
        </p:spPr>
        <p:txBody>
          <a:bodyPr wrap="square">
            <a:spAutoFit/>
          </a:bodyPr>
          <a:lstStyle/>
          <a:p>
            <a:pPr lvl="0" algn="just">
              <a:lnSpc>
                <a:spcPct val="150000"/>
              </a:lnSpc>
              <a:spcBef>
                <a:spcPts val="600"/>
              </a:spcBef>
              <a:spcAft>
                <a:spcPts val="600"/>
              </a:spcAft>
            </a:pPr>
            <a:r>
              <a:rPr lang="vi-VN" sz="3700" kern="0" dirty="0">
                <a:solidFill>
                  <a:srgbClr val="000000"/>
                </a:solidFill>
                <a:latin typeface="Arial"/>
                <a:cs typeface="Arial" panose="020B0604020202020204" pitchFamily="34" charset="0"/>
                <a:sym typeface="Arial"/>
              </a:rPr>
              <a:t>Hình </a:t>
            </a:r>
            <a:r>
              <a:rPr lang="en-US" sz="3700" kern="0" dirty="0">
                <a:solidFill>
                  <a:srgbClr val="000000"/>
                </a:solidFill>
                <a:cs typeface="Arial" panose="020B0604020202020204" pitchFamily="34" charset="0"/>
                <a:sym typeface="Arial"/>
              </a:rPr>
              <a:t>tr</a:t>
            </a:r>
            <a:r>
              <a:rPr lang="vi-VN" sz="3700" kern="0" dirty="0">
                <a:solidFill>
                  <a:srgbClr val="000000"/>
                </a:solidFill>
                <a:latin typeface="Arial"/>
                <a:cs typeface="Arial" panose="020B0604020202020204" pitchFamily="34" charset="0"/>
                <a:sym typeface="Arial"/>
              </a:rPr>
              <a:t>ên là hình thang ABCD với AB // CD. Ta có:</a:t>
            </a:r>
          </a:p>
          <a:p>
            <a:pPr marL="457200" lvl="0" indent="-457200" algn="just">
              <a:lnSpc>
                <a:spcPct val="150000"/>
              </a:lnSpc>
              <a:spcBef>
                <a:spcPts val="600"/>
              </a:spcBef>
              <a:spcAft>
                <a:spcPts val="600"/>
              </a:spcAft>
              <a:buFontTx/>
              <a:buChar char="-"/>
            </a:pPr>
            <a:r>
              <a:rPr lang="vi-VN" sz="3700" kern="0" dirty="0">
                <a:solidFill>
                  <a:srgbClr val="000000"/>
                </a:solidFill>
                <a:latin typeface="Arial"/>
                <a:cs typeface="Arial" panose="020B0604020202020204" pitchFamily="34" charset="0"/>
                <a:sym typeface="Arial"/>
              </a:rPr>
              <a:t>Các đoạn thẳng AB, CD gọi là các cạnh đáy (hoặc đáy).</a:t>
            </a:r>
            <a:endParaRPr lang="en-US" sz="3700" kern="0" dirty="0">
              <a:solidFill>
                <a:srgbClr val="000000"/>
              </a:solidFill>
              <a:cs typeface="Arial" panose="020B0604020202020204" pitchFamily="34" charset="0"/>
              <a:sym typeface="Arial"/>
            </a:endParaRPr>
          </a:p>
          <a:p>
            <a:pPr marL="457200" lvl="0" indent="-457200" algn="just">
              <a:lnSpc>
                <a:spcPct val="150000"/>
              </a:lnSpc>
              <a:spcBef>
                <a:spcPts val="600"/>
              </a:spcBef>
              <a:spcAft>
                <a:spcPts val="600"/>
              </a:spcAft>
              <a:buFontTx/>
              <a:buChar char="-"/>
            </a:pPr>
            <a:r>
              <a:rPr lang="vi-VN" sz="3700" kern="0" dirty="0">
                <a:solidFill>
                  <a:srgbClr val="000000"/>
                </a:solidFill>
                <a:latin typeface="Arial"/>
                <a:cs typeface="Arial" panose="020B0604020202020204" pitchFamily="34" charset="0"/>
                <a:sym typeface="Arial"/>
              </a:rPr>
              <a:t>Nếu AB &lt; CD thì AB gọi là đáy nhỏ, CD gọi là đáy lớn.</a:t>
            </a:r>
            <a:endParaRPr lang="en-US" sz="3700" kern="0" dirty="0">
              <a:solidFill>
                <a:srgbClr val="000000"/>
              </a:solidFill>
              <a:cs typeface="Arial" panose="020B0604020202020204" pitchFamily="34" charset="0"/>
              <a:sym typeface="Arial"/>
            </a:endParaRPr>
          </a:p>
          <a:p>
            <a:pPr marL="457200" lvl="0" indent="-457200" algn="just">
              <a:lnSpc>
                <a:spcPct val="150000"/>
              </a:lnSpc>
              <a:spcBef>
                <a:spcPts val="600"/>
              </a:spcBef>
              <a:spcAft>
                <a:spcPts val="600"/>
              </a:spcAft>
              <a:buFontTx/>
              <a:buChar char="-"/>
            </a:pPr>
            <a:r>
              <a:rPr lang="vi-VN" sz="3700" kern="0" dirty="0">
                <a:solidFill>
                  <a:srgbClr val="000000"/>
                </a:solidFill>
                <a:latin typeface="Arial"/>
                <a:cs typeface="Arial" panose="020B0604020202020204" pitchFamily="34" charset="0"/>
                <a:sym typeface="Arial"/>
              </a:rPr>
              <a:t>Các đoạn thẳng AD, BC gọi là các cạnh bên. </a:t>
            </a:r>
            <a:endParaRPr lang="en-US" sz="3700" kern="0" dirty="0">
              <a:solidFill>
                <a:srgbClr val="000000"/>
              </a:solidFill>
              <a:cs typeface="Arial" panose="020B0604020202020204" pitchFamily="34" charset="0"/>
              <a:sym typeface="Arial"/>
            </a:endParaRPr>
          </a:p>
          <a:p>
            <a:pPr marL="457200" lvl="0" indent="-457200" algn="just">
              <a:lnSpc>
                <a:spcPct val="150000"/>
              </a:lnSpc>
              <a:spcBef>
                <a:spcPts val="600"/>
              </a:spcBef>
              <a:spcAft>
                <a:spcPts val="600"/>
              </a:spcAft>
              <a:buFontTx/>
              <a:buChar char="-"/>
            </a:pPr>
            <a:r>
              <a:rPr lang="vi-VN" sz="3700" kern="0" dirty="0">
                <a:solidFill>
                  <a:srgbClr val="000000"/>
                </a:solidFill>
                <a:latin typeface="Arial"/>
                <a:cs typeface="Arial" panose="020B0604020202020204" pitchFamily="34" charset="0"/>
                <a:sym typeface="Arial"/>
              </a:rPr>
              <a:t>AH là đường vuông góc kẻ từ A đến đường thẳng CD, đoạn thẳng AH gọi là đường cao của hình thang.</a:t>
            </a:r>
          </a:p>
        </p:txBody>
      </p:sp>
    </p:spTree>
    <p:extLst>
      <p:ext uri="{BB962C8B-B14F-4D97-AF65-F5344CB8AC3E}">
        <p14:creationId xmlns:p14="http://schemas.microsoft.com/office/powerpoint/2010/main" val="3513318875"/>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fade">
                                      <p:cBhvr>
                                        <p:cTn id="16" dur="500"/>
                                        <p:tgtEl>
                                          <p:spTgt spid="4">
                                            <p:txEl>
                                              <p:pRg st="1" end="1"/>
                                            </p:txEl>
                                          </p:spTgt>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fade">
                                      <p:cBhvr>
                                        <p:cTn id="20" dur="500"/>
                                        <p:tgtEl>
                                          <p:spTgt spid="4">
                                            <p:txEl>
                                              <p:pRg st="2" end="2"/>
                                            </p:txEl>
                                          </p:spTgt>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500"/>
                                        <p:tgtEl>
                                          <p:spTgt spid="4">
                                            <p:txEl>
                                              <p:pRg st="3" end="3"/>
                                            </p:txEl>
                                          </p:spTgt>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Effect transition="in" filter="fade">
                                      <p:cBhvr>
                                        <p:cTn id="28"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29"/>
        <p:cNvGrpSpPr/>
        <p:nvPr/>
      </p:nvGrpSpPr>
      <p:grpSpPr>
        <a:xfrm>
          <a:off x="0" y="0"/>
          <a:ext cx="0" cy="0"/>
          <a:chOff x="0" y="0"/>
          <a:chExt cx="0" cy="0"/>
        </a:xfrm>
      </p:grpSpPr>
      <p:sp>
        <p:nvSpPr>
          <p:cNvPr id="2231" name="Google Shape;2231;p39"/>
          <p:cNvSpPr/>
          <p:nvPr/>
        </p:nvSpPr>
        <p:spPr>
          <a:xfrm>
            <a:off x="1066800" y="3009900"/>
            <a:ext cx="16074118" cy="3581400"/>
          </a:xfrm>
          <a:prstGeom prst="rect">
            <a:avLst/>
          </a:prstGeom>
          <a:solidFill>
            <a:schemeClr val="accent3"/>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255" name="Google Shape;2255;p39"/>
          <p:cNvSpPr/>
          <p:nvPr/>
        </p:nvSpPr>
        <p:spPr>
          <a:xfrm>
            <a:off x="476118" y="3205862"/>
            <a:ext cx="354880" cy="431700"/>
          </a:xfrm>
          <a:prstGeom prst="star4">
            <a:avLst>
              <a:gd name="adj" fmla="val 12500"/>
            </a:avLst>
          </a:prstGeom>
          <a:solidFill>
            <a:srgbClr val="FFFF00"/>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43" name="Google Shape;2270;p40"/>
          <p:cNvSpPr txBox="1">
            <a:spLocks noGrp="1"/>
          </p:cNvSpPr>
          <p:nvPr>
            <p:ph type="title"/>
          </p:nvPr>
        </p:nvSpPr>
        <p:spPr>
          <a:xfrm>
            <a:off x="6781800" y="1349210"/>
            <a:ext cx="4769120" cy="1132489"/>
          </a:xfrm>
          <a:prstGeom prst="rect">
            <a:avLst/>
          </a:prstGeom>
        </p:spPr>
        <p:txBody>
          <a:bodyPr spcFirstLastPara="1" wrap="square" lIns="182850" tIns="182850" rIns="182850" bIns="182850" anchor="ctr" anchorCtr="0">
            <a:noAutofit/>
          </a:bodyPr>
          <a:lstStyle/>
          <a:p>
            <a:pPr lvl="0">
              <a:lnSpc>
                <a:spcPct val="150000"/>
              </a:lnSpc>
              <a:spcAft>
                <a:spcPts val="800"/>
              </a:spcAft>
            </a:pPr>
            <a:r>
              <a:rPr lang="en-US" sz="5500" b="1" kern="1200" dirty="0" smtClean="0">
                <a:solidFill>
                  <a:srgbClr val="C00000"/>
                </a:solidFill>
                <a:latin typeface="Arial" panose="020B0604020202020204" pitchFamily="34" charset="0"/>
                <a:ea typeface="Times New Roman" panose="02020603050405020304" pitchFamily="18" charset="0"/>
                <a:cs typeface="Arial" panose="020B0604020202020204" pitchFamily="34" charset="0"/>
              </a:rPr>
              <a:t>KẾT LUẬN</a:t>
            </a:r>
            <a:endParaRPr sz="5500" b="1" dirty="0">
              <a:solidFill>
                <a:srgbClr val="C00000"/>
              </a:solidFill>
              <a:latin typeface="+mj-lt"/>
            </a:endParaRPr>
          </a:p>
        </p:txBody>
      </p:sp>
      <p:sp>
        <p:nvSpPr>
          <p:cNvPr id="44" name="Google Shape;2254;p39"/>
          <p:cNvSpPr/>
          <p:nvPr/>
        </p:nvSpPr>
        <p:spPr>
          <a:xfrm>
            <a:off x="6477000" y="1349210"/>
            <a:ext cx="473400" cy="461400"/>
          </a:xfrm>
          <a:prstGeom prst="star4">
            <a:avLst>
              <a:gd name="adj" fmla="val 12500"/>
            </a:avLst>
          </a:prstGeom>
          <a:solidFill>
            <a:schemeClr val="accent2"/>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45" name="Google Shape;2256;p39"/>
          <p:cNvSpPr/>
          <p:nvPr/>
        </p:nvSpPr>
        <p:spPr>
          <a:xfrm>
            <a:off x="783080" y="8762285"/>
            <a:ext cx="567440" cy="552305"/>
          </a:xfrm>
          <a:prstGeom prst="star4">
            <a:avLst>
              <a:gd name="adj" fmla="val 12500"/>
            </a:avLst>
          </a:prstGeom>
          <a:solidFill>
            <a:schemeClr val="lt2"/>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47" name="Google Shape;2363;p41"/>
          <p:cNvSpPr/>
          <p:nvPr/>
        </p:nvSpPr>
        <p:spPr>
          <a:xfrm flipH="1">
            <a:off x="910565" y="2970784"/>
            <a:ext cx="676800" cy="651600"/>
          </a:xfrm>
          <a:prstGeom prst="star4">
            <a:avLst>
              <a:gd name="adj" fmla="val 12500"/>
            </a:avLst>
          </a:prstGeom>
          <a:solidFill>
            <a:schemeClr val="dk2"/>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grpSp>
        <p:nvGrpSpPr>
          <p:cNvPr id="48" name="Google Shape;2364;p41"/>
          <p:cNvGrpSpPr/>
          <p:nvPr/>
        </p:nvGrpSpPr>
        <p:grpSpPr>
          <a:xfrm>
            <a:off x="16501351" y="3047999"/>
            <a:ext cx="1279134" cy="497170"/>
            <a:chOff x="5601427" y="4269892"/>
            <a:chExt cx="869375" cy="325800"/>
          </a:xfrm>
        </p:grpSpPr>
        <p:sp>
          <p:nvSpPr>
            <p:cNvPr id="49" name="Google Shape;2365;p41"/>
            <p:cNvSpPr/>
            <p:nvPr/>
          </p:nvSpPr>
          <p:spPr>
            <a:xfrm flipH="1">
              <a:off x="6132402" y="4269892"/>
              <a:ext cx="338400" cy="325800"/>
            </a:xfrm>
            <a:prstGeom prst="star4">
              <a:avLst>
                <a:gd name="adj" fmla="val 12500"/>
              </a:avLst>
            </a:prstGeom>
            <a:solidFill>
              <a:schemeClr val="accent1"/>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50" name="Google Shape;2366;p41"/>
            <p:cNvSpPr/>
            <p:nvPr/>
          </p:nvSpPr>
          <p:spPr>
            <a:xfrm flipH="1">
              <a:off x="5601427" y="4312642"/>
              <a:ext cx="246900" cy="240300"/>
            </a:xfrm>
            <a:prstGeom prst="star4">
              <a:avLst>
                <a:gd name="adj" fmla="val 12500"/>
              </a:avLst>
            </a:prstGeom>
            <a:solidFill>
              <a:schemeClr val="lt1"/>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grpSp>
      <p:pic>
        <p:nvPicPr>
          <p:cNvPr id="13"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295861" y="7734300"/>
            <a:ext cx="5863628" cy="2220849"/>
          </a:xfrm>
          <a:prstGeom prst="rect">
            <a:avLst/>
          </a:prstGeom>
        </p:spPr>
      </p:pic>
      <p:sp>
        <p:nvSpPr>
          <p:cNvPr id="14" name="Rectangle 13"/>
          <p:cNvSpPr/>
          <p:nvPr/>
        </p:nvSpPr>
        <p:spPr>
          <a:xfrm>
            <a:off x="1576141" y="3736761"/>
            <a:ext cx="9439439" cy="2169825"/>
          </a:xfrm>
          <a:prstGeom prst="rect">
            <a:avLst/>
          </a:prstGeom>
        </p:spPr>
        <p:txBody>
          <a:bodyPr wrap="square">
            <a:spAutoFit/>
          </a:bodyPr>
          <a:lstStyle/>
          <a:p>
            <a:pPr algn="just">
              <a:lnSpc>
                <a:spcPct val="150000"/>
              </a:lnSpc>
              <a:spcAft>
                <a:spcPts val="800"/>
              </a:spcAft>
            </a:pPr>
            <a:r>
              <a:rPr lang="nl-NL" sz="4500" b="1" dirty="0">
                <a:solidFill>
                  <a:srgbClr val="000000"/>
                </a:solidFill>
                <a:ea typeface="Calibri" panose="020F0502020204030204" pitchFamily="34" charset="0"/>
                <a:cs typeface="Times New Roman" panose="02020603050405020304" pitchFamily="18" charset="0"/>
              </a:rPr>
              <a:t>Hình thang cân là hình thang có hai góc kề một đáy bằng nhau.</a:t>
            </a:r>
            <a:endParaRPr lang="en-US" sz="4500" b="1"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5" name="Picture 2" descr="https://lh4.googleusercontent.com/fbScpUm1CaXL5RN6SDPbC77i95_CxQFXPNYPIbNlREg5ds9cLOGa7cTW5D5ttPec8ZHDW7aP0fxd6-ryV_LsHbktIw0NpFquySsDAByfX0Q2ESBX5vrVD6V7hvhLjzngW0USgHTzfbkDDHe_oGgxyA=nw"/>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11717" y="3511655"/>
            <a:ext cx="5952904" cy="271421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9019607" y="4958834"/>
            <a:ext cx="248786" cy="369332"/>
          </a:xfrm>
          <a:prstGeom prst="rect">
            <a:avLst/>
          </a:prstGeom>
        </p:spPr>
        <p:txBody>
          <a:bodyPr wrap="none">
            <a:spAutoFit/>
          </a:bodyPr>
          <a:lstStyle/>
          <a:p>
            <a:r>
              <a:rPr lang="en-US" dirty="0"/>
              <a:t> </a:t>
            </a:r>
          </a:p>
        </p:txBody>
      </p:sp>
    </p:spTree>
    <p:extLst>
      <p:ext uri="{BB962C8B-B14F-4D97-AF65-F5344CB8AC3E}">
        <p14:creationId xmlns:p14="http://schemas.microsoft.com/office/powerpoint/2010/main" val="2534601188"/>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231"/>
                                        </p:tgtEl>
                                        <p:attrNameLst>
                                          <p:attrName>style.visibility</p:attrName>
                                        </p:attrNameLst>
                                      </p:cBhvr>
                                      <p:to>
                                        <p:strVal val="visible"/>
                                      </p:to>
                                    </p:set>
                                    <p:animEffect transition="in" filter="fade">
                                      <p:cBhvr>
                                        <p:cTn id="12" dur="500"/>
                                        <p:tgtEl>
                                          <p:spTgt spid="2231"/>
                                        </p:tgtEl>
                                      </p:cBhvr>
                                    </p:animEffect>
                                    <p:anim calcmode="lin" valueType="num">
                                      <p:cBhvr>
                                        <p:cTn id="13" dur="500" fill="hold"/>
                                        <p:tgtEl>
                                          <p:spTgt spid="2231"/>
                                        </p:tgtEl>
                                        <p:attrNameLst>
                                          <p:attrName>ppt_x</p:attrName>
                                        </p:attrNameLst>
                                      </p:cBhvr>
                                      <p:tavLst>
                                        <p:tav tm="0">
                                          <p:val>
                                            <p:strVal val="#ppt_x"/>
                                          </p:val>
                                        </p:tav>
                                        <p:tav tm="100000">
                                          <p:val>
                                            <p:strVal val="#ppt_x"/>
                                          </p:val>
                                        </p:tav>
                                      </p:tavLst>
                                    </p:anim>
                                    <p:anim calcmode="lin" valueType="num">
                                      <p:cBhvr>
                                        <p:cTn id="14" dur="500" fill="hold"/>
                                        <p:tgtEl>
                                          <p:spTgt spid="22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1" grpId="0" animBg="1"/>
      <p:bldP spid="43" grpId="0" animBg="1"/>
      <p:bldP spid="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Graph Paper Style Thesis by Slidesgo">
  <a:themeElements>
    <a:clrScheme name="Simple Light">
      <a:dk1>
        <a:srgbClr val="434343"/>
      </a:dk1>
      <a:lt1>
        <a:srgbClr val="F3F3F3"/>
      </a:lt1>
      <a:dk2>
        <a:srgbClr val="B7B7B7"/>
      </a:dk2>
      <a:lt2>
        <a:srgbClr val="859477"/>
      </a:lt2>
      <a:accent1>
        <a:srgbClr val="D9997D"/>
      </a:accent1>
      <a:accent2>
        <a:srgbClr val="F2C2AB"/>
      </a:accent2>
      <a:accent3>
        <a:srgbClr val="FFFFFF"/>
      </a:accent3>
      <a:accent4>
        <a:srgbClr val="FFFFFF"/>
      </a:accent4>
      <a:accent5>
        <a:srgbClr val="FFFFFF"/>
      </a:accent5>
      <a:accent6>
        <a:srgbClr val="FFFFFF"/>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2370</TotalTime>
  <Words>2940</Words>
  <Application>Microsoft Office PowerPoint</Application>
  <PresentationFormat>Custom</PresentationFormat>
  <Paragraphs>439</Paragraphs>
  <Slides>71</Slides>
  <Notes>66</Notes>
  <HiddenSlides>0</HiddenSlides>
  <MMClips>1</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71</vt:i4>
      </vt:variant>
    </vt:vector>
  </HeadingPairs>
  <TitlesOfParts>
    <vt:vector size="88" baseType="lpstr">
      <vt:lpstr>Wingdings</vt:lpstr>
      <vt:lpstr>Merriweather Black</vt:lpstr>
      <vt:lpstr>Arial</vt:lpstr>
      <vt:lpstr>Open Sans</vt:lpstr>
      <vt:lpstr>Autour One</vt:lpstr>
      <vt:lpstr>Cambria Math</vt:lpstr>
      <vt:lpstr>Times New Roman</vt:lpstr>
      <vt:lpstr>Anton</vt:lpstr>
      <vt:lpstr>Symbol</vt:lpstr>
      <vt:lpstr>Spectral Light</vt:lpstr>
      <vt:lpstr>Calibri Light</vt:lpstr>
      <vt:lpstr>Merriweather</vt:lpstr>
      <vt:lpstr>Calibri</vt:lpstr>
      <vt:lpstr>Spectral</vt:lpstr>
      <vt:lpstr>Office Theme</vt:lpstr>
      <vt:lpstr>Graph Paper Style Thesis by Slidesgo</vt:lpstr>
      <vt:lpstr>1_Office Theme</vt:lpstr>
      <vt:lpstr>PowerPoint Presentation</vt:lpstr>
      <vt:lpstr>PowerPoint Presentation</vt:lpstr>
      <vt:lpstr>PowerPoint Presentation</vt:lpstr>
      <vt:lpstr>NỘI DUNG BÀI HỌC</vt:lpstr>
      <vt:lpstr>PowerPoint Presentation</vt:lpstr>
      <vt:lpstr>PowerPoint Presentation</vt:lpstr>
      <vt:lpstr>KẾT LUẬN</vt:lpstr>
      <vt:lpstr>PowerPoint Presentation</vt:lpstr>
      <vt:lpstr>KẾT LUẬN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KẾT LUẬN</vt:lpstr>
      <vt:lpstr>Ví dụ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KẾT LUẬN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Beige and Blue Creative Mathematics Olympics Video</dc:title>
  <dc:creator>Mr CHU HONG VINH</dc:creator>
  <cp:lastModifiedBy>Admin</cp:lastModifiedBy>
  <cp:revision>177</cp:revision>
  <dcterms:created xsi:type="dcterms:W3CDTF">2006-08-16T00:00:00Z</dcterms:created>
  <dcterms:modified xsi:type="dcterms:W3CDTF">2023-09-26T02:21:34Z</dcterms:modified>
  <dc:identifier>DAFOn_7ZoxE</dc:identifier>
</cp:coreProperties>
</file>