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9" r:id="rId3"/>
    <p:sldId id="257" r:id="rId4"/>
    <p:sldId id="260" r:id="rId5"/>
    <p:sldId id="341" r:id="rId6"/>
    <p:sldId id="258" r:id="rId7"/>
    <p:sldId id="261" r:id="rId8"/>
    <p:sldId id="272" r:id="rId9"/>
    <p:sldId id="332" r:id="rId10"/>
    <p:sldId id="340" r:id="rId11"/>
    <p:sldId id="342" r:id="rId12"/>
    <p:sldId id="344" r:id="rId13"/>
    <p:sldId id="345" r:id="rId14"/>
    <p:sldId id="346" r:id="rId15"/>
    <p:sldId id="347" r:id="rId16"/>
    <p:sldId id="348" r:id="rId17"/>
    <p:sldId id="349" r:id="rId18"/>
    <p:sldId id="285" r:id="rId19"/>
    <p:sldId id="350" r:id="rId20"/>
    <p:sldId id="351" r:id="rId21"/>
    <p:sldId id="352" r:id="rId22"/>
    <p:sldId id="333" r:id="rId23"/>
    <p:sldId id="353" r:id="rId24"/>
    <p:sldId id="262" r:id="rId25"/>
    <p:sldId id="334" r:id="rId26"/>
    <p:sldId id="355" r:id="rId27"/>
    <p:sldId id="356" r:id="rId28"/>
    <p:sldId id="335" r:id="rId29"/>
    <p:sldId id="358" r:id="rId30"/>
    <p:sldId id="267" r:id="rId31"/>
    <p:sldId id="299" r:id="rId32"/>
    <p:sldId id="300" r:id="rId33"/>
    <p:sldId id="359" r:id="rId34"/>
    <p:sldId id="302" r:id="rId35"/>
    <p:sldId id="301" r:id="rId36"/>
    <p:sldId id="264" r:id="rId37"/>
    <p:sldId id="361" r:id="rId38"/>
    <p:sldId id="362" r:id="rId39"/>
    <p:sldId id="363" r:id="rId40"/>
    <p:sldId id="290" r:id="rId41"/>
    <p:sldId id="365" r:id="rId42"/>
    <p:sldId id="291" r:id="rId43"/>
    <p:sldId id="337" r:id="rId44"/>
    <p:sldId id="366" r:id="rId45"/>
    <p:sldId id="367" r:id="rId46"/>
    <p:sldId id="328" r:id="rId47"/>
    <p:sldId id="339" r:id="rId48"/>
    <p:sldId id="368" r:id="rId49"/>
    <p:sldId id="369" r:id="rId50"/>
    <p:sldId id="370" r:id="rId51"/>
    <p:sldId id="269" r:id="rId52"/>
    <p:sldId id="265" r:id="rId53"/>
  </p:sldIdLst>
  <p:sldSz cx="18288000" cy="10287000"/>
  <p:notesSz cx="6858000" cy="9144000"/>
  <p:embeddedFontLst>
    <p:embeddedFont>
      <p:font typeface="Cambria Math" panose="02040503050406030204" pitchFamily="18"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2" d="100"/>
          <a:sy n="42" d="100"/>
        </p:scale>
        <p:origin x="1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6</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21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714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82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64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1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75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4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9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09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49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2.png"/><Relationship Id="rId10" Type="http://schemas.microsoft.com/office/2007/relationships/hdphoto" Target="../media/hdphoto3.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sv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sv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sv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3" Type="http://schemas.openxmlformats.org/officeDocument/2006/relationships/image" Target="../media/image33.png"/><Relationship Id="rId2" Type="http://schemas.openxmlformats.org/officeDocument/2006/relationships/image" Target="../media/image24.png"/><Relationship Id="rId29" Type="http://schemas.openxmlformats.org/officeDocument/2006/relationships/image" Target="../media/image31.png"/><Relationship Id="rId1" Type="http://schemas.openxmlformats.org/officeDocument/2006/relationships/slideLayout" Target="../slideLayouts/slideLayout7.xml"/><Relationship Id="rId32" Type="http://schemas.microsoft.com/office/2007/relationships/hdphoto" Target="../media/hdphoto6.wdp"/><Relationship Id="rId28" Type="http://schemas.openxmlformats.org/officeDocument/2006/relationships/image" Target="../media/image25.png"/><Relationship Id="rId31" Type="http://schemas.openxmlformats.org/officeDocument/2006/relationships/image" Target="../media/image32.png"/><Relationship Id="rId27" Type="http://schemas.openxmlformats.org/officeDocument/2006/relationships/image" Target="../media/image90.svg"/><Relationship Id="rId30"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6.png"/><Relationship Id="rId12"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5.png"/><Relationship Id="rId10" Type="http://schemas.openxmlformats.org/officeDocument/2006/relationships/image" Target="../media/image34.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7.png"/><Relationship Id="rId10" Type="http://schemas.microsoft.com/office/2007/relationships/hdphoto" Target="../media/hdphoto7.wdp"/><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7" Type="http://schemas.microsoft.com/office/2007/relationships/hdphoto" Target="../media/hdphoto1.wdp"/><Relationship Id="rId2" Type="http://schemas.openxmlformats.org/officeDocument/2006/relationships/image" Target="../media/image39.png"/><Relationship Id="rId16" Type="http://schemas.openxmlformats.org/officeDocument/2006/relationships/image" Target="../media/image11.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40.png"/><Relationship Id="rId9" Type="http://schemas.openxmlformats.org/officeDocument/2006/relationships/image" Target="../media/image72.svg"/></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0.svg"/><Relationship Id="rId2" Type="http://schemas.openxmlformats.org/officeDocument/2006/relationships/notesSlide" Target="../notesSlides/notesSlide9.xml"/><Relationship Id="rId1" Type="http://schemas.openxmlformats.org/officeDocument/2006/relationships/slideLayout" Target="../slideLayouts/slideLayout7.xml"/><Relationship Id="rId11" Type="http://schemas.openxmlformats.org/officeDocument/2006/relationships/image" Target="../media/image42.png"/><Relationship Id="rId10" Type="http://schemas.microsoft.com/office/2007/relationships/hdphoto" Target="../media/hdphoto2.wdp"/><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300.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5.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8" Type="http://schemas.openxmlformats.org/officeDocument/2006/relationships/image" Target="../media/image48.png"/><Relationship Id="rId17" Type="http://schemas.openxmlformats.org/officeDocument/2006/relationships/image" Target="../media/image160.svg"/><Relationship Id="rId2" Type="http://schemas.openxmlformats.org/officeDocument/2006/relationships/image" Target="../media/image47.png"/><Relationship Id="rId20" Type="http://schemas.microsoft.com/office/2007/relationships/hdphoto" Target="../media/hdphoto8.wdp"/><Relationship Id="rId1" Type="http://schemas.openxmlformats.org/officeDocument/2006/relationships/slideLayout" Target="../slideLayouts/slideLayout7.xml"/><Relationship Id="rId19" Type="http://schemas.openxmlformats.org/officeDocument/2006/relationships/image" Target="../media/image49.png"/></Relationships>
</file>

<file path=ppt/slides/_rels/slide25.xml.rels><?xml version="1.0" encoding="UTF-8" standalone="yes"?>
<Relationships xmlns="http://schemas.openxmlformats.org/package/2006/relationships"><Relationship Id="rId13" Type="http://schemas.openxmlformats.org/officeDocument/2006/relationships/image" Target="../media/image51.pn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0.sv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13" Type="http://schemas.openxmlformats.org/officeDocument/2006/relationships/image" Target="../media/image51.pn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0.sv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13" Type="http://schemas.openxmlformats.org/officeDocument/2006/relationships/image" Target="../media/image51.pn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0.svg"/><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6.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12" Type="http://schemas.openxmlformats.org/officeDocument/2006/relationships/image" Target="../media/image64.png"/><Relationship Id="rId25"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2.svg"/><Relationship Id="rId5"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NULL"/></Relationships>
</file>

<file path=ppt/slides/_rels/slide34.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62.png"/><Relationship Id="rId12" Type="http://schemas.openxmlformats.org/officeDocument/2006/relationships/image" Target="../media/image64.png"/><Relationship Id="rId25"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2.svg"/><Relationship Id="rId5"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12" Type="http://schemas.openxmlformats.org/officeDocument/2006/relationships/image" Target="../media/image64.png"/><Relationship Id="rId25" Type="http://schemas.openxmlformats.org/officeDocument/2006/relationships/image" Target="../media/image2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2.svg"/><Relationship Id="rId5" Type="http://schemas.openxmlformats.org/officeDocument/2006/relationships/image" Target="NUL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67.png"/><Relationship Id="rId29" Type="http://schemas.microsoft.com/office/2007/relationships/hdphoto" Target="../media/hdphoto11.wdp"/><Relationship Id="rId1" Type="http://schemas.openxmlformats.org/officeDocument/2006/relationships/slideLayout" Target="../slideLayouts/slideLayout7.xml"/><Relationship Id="rId5" Type="http://schemas.openxmlformats.org/officeDocument/2006/relationships/image" Target="../media/image24.png"/><Relationship Id="rId28" Type="http://schemas.openxmlformats.org/officeDocument/2006/relationships/image" Target="../media/image69.png"/><Relationship Id="rId4" Type="http://schemas.openxmlformats.org/officeDocument/2006/relationships/image" Target="../media/image68.png"/><Relationship Id="rId27" Type="http://schemas.openxmlformats.org/officeDocument/2006/relationships/image" Target="../media/image900.svg"/></Relationships>
</file>

<file path=ppt/slides/_rels/slide3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67.png"/><Relationship Id="rId29" Type="http://schemas.microsoft.com/office/2007/relationships/hdphoto" Target="../media/hdphoto11.wdp"/><Relationship Id="rId1" Type="http://schemas.openxmlformats.org/officeDocument/2006/relationships/slideLayout" Target="../slideLayouts/slideLayout7.xml"/><Relationship Id="rId5" Type="http://schemas.openxmlformats.org/officeDocument/2006/relationships/image" Target="../media/image24.png"/><Relationship Id="rId28" Type="http://schemas.openxmlformats.org/officeDocument/2006/relationships/image" Target="../media/image69.png"/><Relationship Id="rId4" Type="http://schemas.openxmlformats.org/officeDocument/2006/relationships/image" Target="../media/image70.png"/><Relationship Id="rId27" Type="http://schemas.openxmlformats.org/officeDocument/2006/relationships/image" Target="../media/image900.svg"/></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67.png"/><Relationship Id="rId29" Type="http://schemas.microsoft.com/office/2007/relationships/hdphoto" Target="../media/hdphoto11.wdp"/><Relationship Id="rId1" Type="http://schemas.openxmlformats.org/officeDocument/2006/relationships/slideLayout" Target="../slideLayouts/slideLayout7.xml"/><Relationship Id="rId5" Type="http://schemas.openxmlformats.org/officeDocument/2006/relationships/image" Target="../media/image24.png"/><Relationship Id="rId28" Type="http://schemas.openxmlformats.org/officeDocument/2006/relationships/image" Target="../media/image69.png"/><Relationship Id="rId4" Type="http://schemas.openxmlformats.org/officeDocument/2006/relationships/image" Target="../media/image71.png"/><Relationship Id="rId27" Type="http://schemas.openxmlformats.org/officeDocument/2006/relationships/image" Target="../media/image900.svg"/></Relationships>
</file>

<file path=ppt/slides/_rels/slide3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67.png"/><Relationship Id="rId29" Type="http://schemas.microsoft.com/office/2007/relationships/hdphoto" Target="../media/hdphoto11.wdp"/><Relationship Id="rId1" Type="http://schemas.openxmlformats.org/officeDocument/2006/relationships/slideLayout" Target="../slideLayouts/slideLayout7.xml"/><Relationship Id="rId5" Type="http://schemas.openxmlformats.org/officeDocument/2006/relationships/image" Target="../media/image24.png"/><Relationship Id="rId28" Type="http://schemas.openxmlformats.org/officeDocument/2006/relationships/image" Target="../media/image69.png"/><Relationship Id="rId4" Type="http://schemas.openxmlformats.org/officeDocument/2006/relationships/image" Target="../media/image72.png"/><Relationship Id="rId27" Type="http://schemas.openxmlformats.org/officeDocument/2006/relationships/image" Target="../media/image900.sv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18" Type="http://schemas.microsoft.com/office/2007/relationships/hdphoto" Target="../media/hdphoto12.wdp"/><Relationship Id="rId3" Type="http://schemas.openxmlformats.org/officeDocument/2006/relationships/image" Target="../media/image13.png"/><Relationship Id="rId12" Type="http://schemas.openxmlformats.org/officeDocument/2006/relationships/image" Target="../media/image74.png"/><Relationship Id="rId17" Type="http://schemas.openxmlformats.org/officeDocument/2006/relationships/image" Target="../media/image75.png"/><Relationship Id="rId2" Type="http://schemas.openxmlformats.org/officeDocument/2006/relationships/image" Target="../media/image7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19" Type="http://schemas.openxmlformats.org/officeDocument/2006/relationships/image" Target="../media/image76.png"/></Relationships>
</file>

<file path=ppt/slides/_rels/slide41.xml.rels><?xml version="1.0" encoding="UTF-8" standalone="yes"?>
<Relationships xmlns="http://schemas.openxmlformats.org/package/2006/relationships"><Relationship Id="rId18" Type="http://schemas.microsoft.com/office/2007/relationships/hdphoto" Target="../media/hdphoto12.wdp"/><Relationship Id="rId3" Type="http://schemas.openxmlformats.org/officeDocument/2006/relationships/image" Target="../media/image13.png"/><Relationship Id="rId12" Type="http://schemas.openxmlformats.org/officeDocument/2006/relationships/image" Target="../media/image74.png"/><Relationship Id="rId17" Type="http://schemas.openxmlformats.org/officeDocument/2006/relationships/image" Target="../media/image75.png"/><Relationship Id="rId2" Type="http://schemas.openxmlformats.org/officeDocument/2006/relationships/image" Target="../media/image77.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1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1.png"/><Relationship Id="rId7" Type="http://schemas.openxmlformats.org/officeDocument/2006/relationships/image" Target="../media/image70.svg"/><Relationship Id="rId12"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11" Type="http://schemas.openxmlformats.org/officeDocument/2006/relationships/image" Target="../media/image20.svg"/><Relationship Id="rId15" Type="http://schemas.microsoft.com/office/2007/relationships/hdphoto" Target="../media/hdphoto13.wdp"/><Relationship Id="rId14"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7" Type="http://schemas.openxmlformats.org/officeDocument/2006/relationships/image" Target="../media/image70.svg"/><Relationship Id="rId2" Type="http://schemas.openxmlformats.org/officeDocument/2006/relationships/image" Target="../media/image79.png"/><Relationship Id="rId1" Type="http://schemas.openxmlformats.org/officeDocument/2006/relationships/slideLayout" Target="../slideLayouts/slideLayout7.xml"/><Relationship Id="rId11" Type="http://schemas.openxmlformats.org/officeDocument/2006/relationships/image" Target="../media/image85.png"/><Relationship Id="rId10" Type="http://schemas.microsoft.com/office/2007/relationships/hdphoto" Target="../media/hdphoto14.wdp"/><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13" Type="http://schemas.openxmlformats.org/officeDocument/2006/relationships/image" Target="../media/image86.pn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0.sv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svg"/><Relationship Id="rId7" Type="http://schemas.microsoft.com/office/2007/relationships/hdphoto" Target="../media/hdphoto15.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4.svg"/><Relationship Id="rId7" Type="http://schemas.openxmlformats.org/officeDocument/2006/relationships/image" Target="../media/image9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6.wdp"/><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svg"/><Relationship Id="rId9" Type="http://schemas.microsoft.com/office/2007/relationships/hdphoto" Target="../media/hdphoto16.wdp"/></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0.sv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100.png"/><Relationship Id="rId17" Type="http://schemas.openxmlformats.org/officeDocument/2006/relationships/image" Target="../media/image76.svg"/><Relationship Id="rId2" Type="http://schemas.openxmlformats.org/officeDocument/2006/relationships/image" Target="../media/image98.pn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99.png"/><Relationship Id="rId9" Type="http://schemas.openxmlformats.org/officeDocument/2006/relationships/image" Target="../media/image72.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0" Type="http://schemas.openxmlformats.org/officeDocument/2006/relationships/image" Target="../media/image22.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29" Type="http://schemas.openxmlformats.org/officeDocument/2006/relationships/image" Target="../media/image21.png"/><Relationship Id="rId1" Type="http://schemas.openxmlformats.org/officeDocument/2006/relationships/slideLayout" Target="../slideLayouts/slideLayout7.xml"/><Relationship Id="rId28" Type="http://schemas.openxmlformats.org/officeDocument/2006/relationships/image" Target="../media/image25.png"/><Relationship Id="rId27" Type="http://schemas.openxmlformats.org/officeDocument/2006/relationships/image" Target="../media/image90.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0" Type="http://schemas.openxmlformats.org/officeDocument/2006/relationships/image" Target="../media/image28.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4871" y="4798256"/>
            <a:ext cx="1006238" cy="1006238"/>
          </a:xfrm>
          <a:prstGeom prst="rect">
            <a:avLst/>
          </a:prstGeom>
        </p:spPr>
      </p:pic>
      <p:sp>
        <p:nvSpPr>
          <p:cNvPr id="14" name="Rectangle 13"/>
          <p:cNvSpPr/>
          <p:nvPr/>
        </p:nvSpPr>
        <p:spPr>
          <a:xfrm>
            <a:off x="1583302" y="1766040"/>
            <a:ext cx="15714098" cy="2723823"/>
          </a:xfrm>
          <a:prstGeom prst="rect">
            <a:avLst/>
          </a:prstGeom>
        </p:spPr>
        <p:txBody>
          <a:bodyPr wrap="square">
            <a:spAutoFit/>
          </a:bodyPr>
          <a:lstStyle/>
          <a:p>
            <a:pPr lvl="0" algn="just">
              <a:lnSpc>
                <a:spcPct val="150000"/>
              </a:lnSpc>
              <a:spcAft>
                <a:spcPts val="800"/>
              </a:spcAft>
            </a:pPr>
            <a:r>
              <a:rPr kumimoji="0" lang="en-US" sz="38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Vẽ các đường thẳng lần lượt chứa mỗi cạnh của các tứ giác sau đây và nêu nhận xét của em về vị trí của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3800" smtClean="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tứ </a:t>
            </a:r>
            <a:r>
              <a:rPr lang="vi-VN" sz="3800">
                <a:solidFill>
                  <a:srgbClr val="000000"/>
                </a:solidFill>
                <a:ea typeface="Calibri" panose="020F0502020204030204" pitchFamily="34" charset="0"/>
                <a:cs typeface="Arial" panose="020B0604020202020204" pitchFamily="34" charset="0"/>
              </a:rPr>
              <a:t>giác đối với mỗi đường thẳng đã vẽ.</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p:cNvGrpSpPr/>
          <p:nvPr/>
        </p:nvGrpSpPr>
        <p:grpSpPr>
          <a:xfrm>
            <a:off x="533400" y="1857866"/>
            <a:ext cx="3505199" cy="1502896"/>
            <a:chOff x="1007533" y="3162300"/>
            <a:chExt cx="3505199" cy="1502896"/>
          </a:xfrm>
        </p:grpSpPr>
        <p:pic>
          <p:nvPicPr>
            <p:cNvPr id="27" name="Picture 26"/>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29" name="Group 28"/>
            <p:cNvGrpSpPr/>
            <p:nvPr/>
          </p:nvGrpSpPr>
          <p:grpSpPr>
            <a:xfrm>
              <a:off x="2057435" y="3251692"/>
              <a:ext cx="2455297" cy="1413504"/>
              <a:chOff x="524296" y="1852071"/>
              <a:chExt cx="5017449" cy="1413504"/>
            </a:xfrm>
          </p:grpSpPr>
          <p:sp>
            <p:nvSpPr>
              <p:cNvPr id="30" name="TextBox 29"/>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HĐKP2: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1388903" y="2296079"/>
                <a:ext cx="3164438"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9" name="Rectangle 18"/>
          <p:cNvSpPr/>
          <p:nvPr/>
        </p:nvSpPr>
        <p:spPr>
          <a:xfrm>
            <a:off x="6337706" y="442905"/>
            <a:ext cx="630902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4500" b="1">
                <a:solidFill>
                  <a:prstClr val="white"/>
                </a:solidFill>
                <a:latin typeface="Arial" panose="020B0604020202020204" pitchFamily="34" charset="0"/>
                <a:ea typeface="Times New Roman" panose="02020603050405020304" pitchFamily="18" charset="0"/>
                <a:cs typeface="Arial" panose="020B0604020202020204" pitchFamily="34" charset="0"/>
              </a:rPr>
              <a:t>Tứ giác lồi</a:t>
            </a:r>
            <a:endParaRPr lang="en-US" sz="45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1615793" y="4506174"/>
            <a:ext cx="14928507" cy="4282768"/>
          </a:xfrm>
          <a:prstGeom prst="rect">
            <a:avLst/>
          </a:prstGeom>
        </p:spPr>
      </p:pic>
      <p:sp>
        <p:nvSpPr>
          <p:cNvPr id="21" name="Rectangle 20"/>
          <p:cNvSpPr/>
          <p:nvPr/>
        </p:nvSpPr>
        <p:spPr>
          <a:xfrm>
            <a:off x="-340895" y="8929184"/>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1"/>
          <a:stretch>
            <a:fillRect/>
          </a:stretch>
        </p:blipFill>
        <p:spPr>
          <a:xfrm rot="19998894">
            <a:off x="16548792" y="7536811"/>
            <a:ext cx="1819727" cy="1756354"/>
          </a:xfrm>
          <a:prstGeom prst="rect">
            <a:avLst/>
          </a:prstGeom>
        </p:spPr>
      </p:pic>
    </p:spTree>
    <p:extLst>
      <p:ext uri="{BB962C8B-B14F-4D97-AF65-F5344CB8AC3E}">
        <p14:creationId xmlns:p14="http://schemas.microsoft.com/office/powerpoint/2010/main" val="2142855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486348" cy="2749471"/>
          </a:xfrm>
          <a:prstGeom prst="rect">
            <a:avLst/>
          </a:prstGeom>
        </p:spPr>
        <p:txBody>
          <a:bodyPr wrap="square">
            <a:spAutoFit/>
          </a:bodyPr>
          <a:lstStyle/>
          <a:p>
            <a:pPr algn="just">
              <a:lnSpc>
                <a:spcPct val="150000"/>
              </a:lnSpc>
              <a:spcBef>
                <a:spcPts val="100"/>
              </a:spcBef>
              <a:spcAft>
                <a:spcPts val="100"/>
              </a:spcAft>
            </a:pPr>
            <a:r>
              <a:rPr lang="nl-NL" sz="3800" b="1">
                <a:solidFill>
                  <a:srgbClr val="C00000"/>
                </a:solidFill>
                <a:latin typeface="Arial" panose="020B0604020202020204" pitchFamily="34" charset="0"/>
                <a:ea typeface="Arial" panose="020B0604020202020204" pitchFamily="34" charset="0"/>
                <a:cs typeface="Arial" panose="020B0604020202020204" pitchFamily="34" charset="0"/>
              </a:rPr>
              <a:t>Nhận xét:</a:t>
            </a:r>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smtClean="0">
                <a:latin typeface="Arial" panose="020B0604020202020204" pitchFamily="34" charset="0"/>
                <a:ea typeface="Arial" panose="020B0604020202020204" pitchFamily="34" charset="0"/>
                <a:cs typeface="Arial" panose="020B0604020202020204" pitchFamily="34" charset="0"/>
              </a:rPr>
              <a:t>Hình </a:t>
            </a:r>
            <a:r>
              <a:rPr lang="nl-NL" sz="3800">
                <a:latin typeface="Arial" panose="020B0604020202020204" pitchFamily="34" charset="0"/>
                <a:ea typeface="Arial" panose="020B0604020202020204" pitchFamily="34" charset="0"/>
                <a:cs typeface="Arial" panose="020B0604020202020204" pitchFamily="34" charset="0"/>
              </a:rPr>
              <a:t>a): các cạnh còn lại của tứ giác luôn nằm trong cùng một mặt phẳng được phân chia bởi đường thẳng chứa bất kì cạnh nào của tứ giác</a:t>
            </a:r>
            <a:r>
              <a:rPr lang="nl-NL" sz="3800" smtClean="0">
                <a:latin typeface="Arial" panose="020B0604020202020204" pitchFamily="34" charset="0"/>
                <a:ea typeface="Arial" panose="020B0604020202020204" pitchFamily="34" charset="0"/>
                <a:cs typeface="Arial" panose="020B0604020202020204" pitchFamily="34" charset="0"/>
              </a:rPr>
              <a:t>.</a:t>
            </a:r>
            <a:endParaRPr lang="en-US" sz="380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4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907454" cy="274947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Nhận xét:</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100"/>
              </a:spcBef>
              <a:spcAft>
                <a:spcPts val="100"/>
              </a:spcAft>
              <a:buFont typeface="Wingdings" panose="05000000000000000000" pitchFamily="2" charset="2"/>
              <a:buChar char="§"/>
            </a:pPr>
            <a:r>
              <a:rPr lang="vi-VN" sz="3800">
                <a:solidFill>
                  <a:prstClr val="black"/>
                </a:solidFill>
                <a:ea typeface="Arial" panose="020B0604020202020204" pitchFamily="34" charset="0"/>
                <a:cs typeface="Arial" panose="020B0604020202020204" pitchFamily="34" charset="0"/>
              </a:rPr>
              <a:t>Hình b): các cạnh còn lại của tứ giác không nằm trong cùng một mặt phẳng được phân chia bởi đường thẳng chứa cạnh BC (hoặc CD) của tứ giác.</a:t>
            </a:r>
          </a:p>
        </p:txBody>
      </p:sp>
    </p:spTree>
    <p:extLst>
      <p:ext uri="{BB962C8B-B14F-4D97-AF65-F5344CB8AC3E}">
        <p14:creationId xmlns:p14="http://schemas.microsoft.com/office/powerpoint/2010/main" val="18348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smtClean="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907454" cy="274947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Nhận xét:</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100"/>
              </a:spcBef>
              <a:spcAft>
                <a:spcPts val="100"/>
              </a:spcAft>
              <a:buFont typeface="Wingdings" panose="05000000000000000000" pitchFamily="2" charset="2"/>
              <a:buChar char="§"/>
            </a:pPr>
            <a:r>
              <a:rPr lang="vi-VN" sz="3800">
                <a:solidFill>
                  <a:prstClr val="black"/>
                </a:solidFill>
                <a:ea typeface="Arial" panose="020B0604020202020204" pitchFamily="34" charset="0"/>
                <a:cs typeface="Arial" panose="020B0604020202020204" pitchFamily="34" charset="0"/>
              </a:rPr>
              <a:t>Hình c): các cạnh còn lại của tứ giác không nằm trong cùng một mặt phẳng được phân chia bởi đường thẳng chứa cạnh BC (hoặc AD) của tứ giác.</a:t>
            </a:r>
          </a:p>
        </p:txBody>
      </p:sp>
    </p:spTree>
    <p:extLst>
      <p:ext uri="{BB962C8B-B14F-4D97-AF65-F5344CB8AC3E}">
        <p14:creationId xmlns:p14="http://schemas.microsoft.com/office/powerpoint/2010/main" val="37494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619500"/>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6000"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1186305" y="3916129"/>
            <a:ext cx="14968095" cy="3208571"/>
          </a:xfrm>
          <a:prstGeom prst="rect">
            <a:avLst/>
          </a:prstGeom>
        </p:spPr>
        <p:txBody>
          <a:bodyPr wrap="square">
            <a:spAutoFit/>
          </a:bodyPr>
          <a:lstStyle/>
          <a:p>
            <a:pPr lvl="0" algn="just">
              <a:lnSpc>
                <a:spcPct val="150000"/>
              </a:lnSpc>
            </a:pPr>
            <a:r>
              <a:rPr lang="vi-VN" sz="4500" b="1">
                <a:solidFill>
                  <a:prstClr val="black"/>
                </a:solidFill>
                <a:ea typeface="Times New Roman" panose="02020603050405020304" pitchFamily="18" charset="0"/>
                <a:cs typeface="Arial" panose="020B0604020202020204" pitchFamily="34" charset="0"/>
              </a:rPr>
              <a:t>Tứ giác lồi </a:t>
            </a:r>
            <a:r>
              <a:rPr lang="vi-VN" sz="4500">
                <a:solidFill>
                  <a:prstClr val="black"/>
                </a:solidFill>
                <a:ea typeface="Times New Roman" panose="02020603050405020304" pitchFamily="18" charset="0"/>
                <a:cs typeface="Arial" panose="020B0604020202020204" pitchFamily="34" charset="0"/>
              </a:rPr>
              <a:t>là tứ giác luôn nằm trong cùng một phần mặt phẳng được phân chia bởi đường thẳng chứa bất kì cạnh nào của tứ giác.</a:t>
            </a:r>
            <a:endParaRPr kumimoji="0" lang="en-US" sz="4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6989501" y="8343900"/>
            <a:ext cx="3923480" cy="1736236"/>
          </a:xfrm>
          <a:prstGeom prst="rect">
            <a:avLst/>
          </a:prstGeom>
        </p:spPr>
      </p:pic>
    </p:spTree>
    <p:extLst>
      <p:ext uri="{BB962C8B-B14F-4D97-AF65-F5344CB8AC3E}">
        <p14:creationId xmlns:p14="http://schemas.microsoft.com/office/powerpoint/2010/main" val="22850795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47024" y="114300"/>
            <a:ext cx="1990562" cy="1115763"/>
            <a:chOff x="0" y="-678146"/>
            <a:chExt cx="13241067" cy="2943364"/>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92D050"/>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39" y="-678146"/>
              <a:ext cx="11136498" cy="2591515"/>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Ví dụ 2</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762000" y="44975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028463" y="259167"/>
            <a:ext cx="12160049"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tứ giác lồi trong các</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sau</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59013" y="2613611"/>
            <a:ext cx="1506965" cy="262492"/>
          </a:xfrm>
          <a:prstGeom prst="rect">
            <a:avLst/>
          </a:prstGeom>
        </p:spPr>
      </p:pic>
      <p:sp>
        <p:nvSpPr>
          <p:cNvPr id="12" name="Rectangle 11"/>
          <p:cNvSpPr/>
          <p:nvPr/>
        </p:nvSpPr>
        <p:spPr>
          <a:xfrm>
            <a:off x="847024" y="4347920"/>
            <a:ext cx="17075480" cy="1846659"/>
          </a:xfrm>
          <a:prstGeom prst="rect">
            <a:avLst/>
          </a:prstGeom>
        </p:spPr>
        <p:txBody>
          <a:bodyPr wrap="square">
            <a:spAutoFit/>
          </a:bodyPr>
          <a:lstStyle/>
          <a:p>
            <a:pPr lvl="0">
              <a:lnSpc>
                <a:spcPct val="150000"/>
              </a:lnSpc>
              <a:spcBef>
                <a:spcPts val="600"/>
              </a:spcBef>
              <a:spcAft>
                <a:spcPts val="600"/>
              </a:spcAft>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Kẻ </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các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đường thẳng </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chứa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các</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cạnh của </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tứ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giác như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vi-VN" sz="3800" smtClean="0">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dưới, ta thấy ABCD là tứ giác lồi còn EFGH không phải là tứ giác lồi.</a:t>
            </a:r>
            <a:endParaRPr lang="vi-VN"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35"/>
          <p:cNvPicPr>
            <a:picLocks noChangeAspect="1"/>
          </p:cNvPicPr>
          <p:nvPr/>
        </p:nvPicPr>
        <p:blipFill>
          <a:blip r:embed="rId28"/>
          <a:srcRect/>
          <a:stretch>
            <a:fillRect/>
          </a:stretch>
        </p:blipFill>
        <p:spPr>
          <a:xfrm>
            <a:off x="16240699" y="901778"/>
            <a:ext cx="1188245" cy="930792"/>
          </a:xfrm>
          <a:prstGeom prst="rect">
            <a:avLst/>
          </a:prstGeom>
        </p:spPr>
      </p:pic>
      <p:pic>
        <p:nvPicPr>
          <p:cNvPr id="3" name="Picture 2"/>
          <p:cNvPicPr>
            <a:picLocks noChangeAspect="1"/>
          </p:cNvPicPr>
          <p:nvPr/>
        </p:nvPicPr>
        <p:blipFill>
          <a:blip r:embed="rId29">
            <a:extLst>
              <a:ext uri="{BEBA8EAE-BF5A-486C-A8C5-ECC9F3942E4B}">
                <a14:imgProps xmlns:a14="http://schemas.microsoft.com/office/drawing/2010/main">
                  <a14:imgLayer r:embed="rId30">
                    <a14:imgEffect>
                      <a14:sharpenSoften amount="25000"/>
                    </a14:imgEffect>
                    <a14:imgEffect>
                      <a14:saturation sat="300000"/>
                    </a14:imgEffect>
                    <a14:imgEffect>
                      <a14:brightnessContrast bright="20000" contrast="-40000"/>
                    </a14:imgEffect>
                  </a14:imgLayer>
                </a14:imgProps>
              </a:ext>
            </a:extLst>
          </a:blip>
          <a:stretch>
            <a:fillRect/>
          </a:stretch>
        </p:blipFill>
        <p:spPr>
          <a:xfrm>
            <a:off x="4464118" y="1257300"/>
            <a:ext cx="9288738" cy="2919318"/>
          </a:xfrm>
          <a:prstGeom prst="rect">
            <a:avLst/>
          </a:prstGeom>
        </p:spPr>
      </p:pic>
      <p:pic>
        <p:nvPicPr>
          <p:cNvPr id="11" name="Picture 10"/>
          <p:cNvPicPr>
            <a:picLocks noChangeAspect="1"/>
          </p:cNvPicPr>
          <p:nvPr/>
        </p:nvPicPr>
        <p:blipFill>
          <a:blip r:embed="rId31">
            <a:extLst>
              <a:ext uri="{BEBA8EAE-BF5A-486C-A8C5-ECC9F3942E4B}">
                <a14:imgProps xmlns:a14="http://schemas.microsoft.com/office/drawing/2010/main">
                  <a14:imgLayer r:embed="rId32">
                    <a14:imgEffect>
                      <a14:saturation sat="200000"/>
                    </a14:imgEffect>
                    <a14:imgEffect>
                      <a14:brightnessContrast bright="20000" contrast="-40000"/>
                    </a14:imgEffect>
                  </a14:imgLayer>
                </a14:imgProps>
              </a:ext>
            </a:extLst>
          </a:blip>
          <a:stretch>
            <a:fillRect/>
          </a:stretch>
        </p:blipFill>
        <p:spPr>
          <a:xfrm>
            <a:off x="695208" y="6362700"/>
            <a:ext cx="9439392" cy="3500321"/>
          </a:xfrm>
          <a:prstGeom prst="rect">
            <a:avLst/>
          </a:prstGeom>
        </p:spPr>
      </p:pic>
      <p:grpSp>
        <p:nvGrpSpPr>
          <p:cNvPr id="15" name="Group 14"/>
          <p:cNvGrpSpPr/>
          <p:nvPr/>
        </p:nvGrpSpPr>
        <p:grpSpPr>
          <a:xfrm>
            <a:off x="11585475" y="6287814"/>
            <a:ext cx="6397725" cy="3572285"/>
            <a:chOff x="11585475" y="6287814"/>
            <a:chExt cx="6397725" cy="3572285"/>
          </a:xfrm>
        </p:grpSpPr>
        <p:sp>
          <p:nvSpPr>
            <p:cNvPr id="13" name="Rectangle 12"/>
            <p:cNvSpPr/>
            <p:nvPr/>
          </p:nvSpPr>
          <p:spPr>
            <a:xfrm>
              <a:off x="11585475" y="6443779"/>
              <a:ext cx="6248400" cy="34163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fontAlgn="base">
                <a:lnSpc>
                  <a:spcPct val="150000"/>
                </a:lnSpc>
              </a:pPr>
              <a:r>
                <a:rPr lang="nl-NL" sz="3600" b="1" i="1" u="sng" smtClean="0">
                  <a:solidFill>
                    <a:schemeClr val="bg1"/>
                  </a:solidFill>
                  <a:latin typeface="Arial" panose="020B0604020202020204" pitchFamily="34" charset="0"/>
                  <a:ea typeface="Arial" panose="020B0604020202020204" pitchFamily="34" charset="0"/>
                  <a:cs typeface="Arial" panose="020B0604020202020204" pitchFamily="34" charset="0"/>
                </a:rPr>
                <a:t>Chú </a:t>
              </a:r>
              <a:r>
                <a:rPr lang="nl-NL" sz="3600" b="1" i="1" u="sng">
                  <a:solidFill>
                    <a:schemeClr val="bg1"/>
                  </a:solidFill>
                  <a:latin typeface="Arial" panose="020B0604020202020204" pitchFamily="34" charset="0"/>
                  <a:ea typeface="Arial" panose="020B0604020202020204" pitchFamily="34" charset="0"/>
                  <a:cs typeface="Arial" panose="020B0604020202020204" pitchFamily="34" charset="0"/>
                </a:rPr>
                <a:t>ý: </a:t>
              </a:r>
              <a:endParaRPr lang="en-US" sz="36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3600" i="1">
                  <a:solidFill>
                    <a:schemeClr val="bg1"/>
                  </a:solidFill>
                  <a:latin typeface="Arial" panose="020B0604020202020204" pitchFamily="34" charset="0"/>
                  <a:ea typeface="Arial" panose="020B0604020202020204" pitchFamily="34" charset="0"/>
                  <a:cs typeface="Arial" panose="020B0604020202020204" pitchFamily="34" charset="0"/>
                </a:rPr>
                <a:t>Từ nay, khi nói đến tứ giác mà không chú thích gì thêm, ta hiểu đó là tứ giác lồi.</a:t>
              </a:r>
              <a:endParaRPr lang="en-US" sz="36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3"/>
            <a:stretch>
              <a:fillRect/>
            </a:stretch>
          </p:blipFill>
          <p:spPr>
            <a:xfrm>
              <a:off x="16898018" y="6287814"/>
              <a:ext cx="1085182" cy="944962"/>
            </a:xfrm>
            <a:prstGeom prst="rect">
              <a:avLst/>
            </a:prstGeom>
          </p:spPr>
        </p:pic>
      </p:grpSp>
    </p:spTree>
    <p:extLst>
      <p:ext uri="{BB962C8B-B14F-4D97-AF65-F5344CB8AC3E}">
        <p14:creationId xmlns:p14="http://schemas.microsoft.com/office/powerpoint/2010/main" val="145063284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6989" y="9288581"/>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84072" y="9791700"/>
            <a:ext cx="1173249" cy="362641"/>
          </a:xfrm>
          <a:prstGeom prst="rect">
            <a:avLst/>
          </a:prstGeom>
        </p:spPr>
      </p:pic>
      <p:pic>
        <p:nvPicPr>
          <p:cNvPr id="2" name="Picture 1"/>
          <p:cNvPicPr>
            <a:picLocks noChangeAspect="1"/>
          </p:cNvPicPr>
          <p:nvPr/>
        </p:nvPicPr>
        <p:blipFill>
          <a:blip r:embed="rId9"/>
          <a:stretch>
            <a:fillRect/>
          </a:stretch>
        </p:blipFill>
        <p:spPr>
          <a:xfrm>
            <a:off x="16813286" y="2171700"/>
            <a:ext cx="1173248" cy="92733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29249" y="2171700"/>
                <a:ext cx="12115800" cy="6790577"/>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Trong một tứ giác:</a:t>
                </a:r>
              </a:p>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a) </a:t>
                </a:r>
                <a:r>
                  <a:rPr lang="vi-VN" sz="3800" b="1" i="1">
                    <a:solidFill>
                      <a:srgbClr val="000000"/>
                    </a:solidFill>
                    <a:ea typeface="Calibri" panose="020F0502020204030204" pitchFamily="34" charset="0"/>
                    <a:cs typeface="Arial" panose="020B0604020202020204" pitchFamily="34" charset="0"/>
                  </a:rPr>
                  <a:t>Hai cạnh kề nhau </a:t>
                </a:r>
                <a:r>
                  <a:rPr lang="vi-VN" sz="3800">
                    <a:solidFill>
                      <a:srgbClr val="000000"/>
                    </a:solidFill>
                    <a:ea typeface="Calibri" panose="020F0502020204030204" pitchFamily="34" charset="0"/>
                    <a:cs typeface="Arial" panose="020B0604020202020204" pitchFamily="34" charset="0"/>
                  </a:rPr>
                  <a:t>là hai cạnh có chung một đỉnh.</a:t>
                </a:r>
              </a:p>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VD: Trong hình 5, BA và BC là hai cạnh kề nhau</a:t>
                </a:r>
                <a:r>
                  <a:rPr lang="vi-VN" sz="3800" smtClean="0">
                    <a:solidFill>
                      <a:srgbClr val="000000"/>
                    </a:solidFill>
                    <a:ea typeface="Calibri" panose="020F0502020204030204" pitchFamily="34" charset="0"/>
                    <a:cs typeface="Arial" panose="020B0604020202020204" pitchFamily="34" charset="0"/>
                  </a:rPr>
                  <a:t>.</a:t>
                </a:r>
                <a:endParaRPr lang="en-US" sz="3800" smtClean="0">
                  <a:solidFill>
                    <a:srgbClr val="000000"/>
                  </a:solidFill>
                  <a:ea typeface="Calibri" panose="020F0502020204030204" pitchFamily="34" charset="0"/>
                  <a:cs typeface="Arial" panose="020B0604020202020204" pitchFamily="34" charset="0"/>
                </a:endParaRPr>
              </a:p>
              <a:p>
                <a:pPr algn="just" fontAlgn="base">
                  <a:lnSpc>
                    <a:spcPct val="150000"/>
                  </a:lnSpc>
                  <a:spcBef>
                    <a:spcPts val="600"/>
                  </a:spcBef>
                  <a:spcAft>
                    <a:spcPts val="600"/>
                  </a:spcAft>
                </a:pPr>
                <a:r>
                  <a:rPr lang="en-US" sz="3800">
                    <a:solidFill>
                      <a:srgbClr val="0D0D0D"/>
                    </a:solidFill>
                    <a:latin typeface="Arial" panose="020B0604020202020204" pitchFamily="34" charset="0"/>
                    <a:ea typeface="Arial" panose="020B0604020202020204" pitchFamily="34" charset="0"/>
                    <a:cs typeface="Arial" panose="020B0604020202020204" pitchFamily="34" charset="0"/>
                  </a:rPr>
                  <a:t>b) Hai cạnh kề nhau tạo thành một </a:t>
                </a:r>
                <a:r>
                  <a:rPr lang="en-US" sz="3800" b="1">
                    <a:solidFill>
                      <a:srgbClr val="0D0D0D"/>
                    </a:solidFill>
                    <a:effectLst/>
                    <a:latin typeface="Arial" panose="020B0604020202020204" pitchFamily="34" charset="0"/>
                    <a:ea typeface="Arial" panose="020B0604020202020204" pitchFamily="34" charset="0"/>
                    <a:cs typeface="Arial" panose="020B0604020202020204" pitchFamily="34" charset="0"/>
                  </a:rPr>
                  <a:t>góc của tứ giác</a:t>
                </a: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600"/>
                  </a:spcBef>
                  <a:spcAft>
                    <a:spcPts val="600"/>
                  </a:spcAft>
                </a:pP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VD: </a:t>
                </a:r>
                <a:r>
                  <a:rPr lang="vi-VN" sz="3800">
                    <a:solidFill>
                      <a:srgbClr val="000000"/>
                    </a:solidFill>
                    <a:ea typeface="Calibri" panose="020F0502020204030204" pitchFamily="34" charset="0"/>
                    <a:cs typeface="Arial" panose="020B0604020202020204" pitchFamily="34" charset="0"/>
                  </a:rPr>
                  <a:t>Trong hình 5, </a:t>
                </a:r>
                <a:r>
                  <a:rPr lang="en-US" sz="3800">
                    <a:solidFill>
                      <a:srgbClr val="0D0D0D"/>
                    </a:solidFill>
                    <a:latin typeface="Arial" panose="020B0604020202020204" pitchFamily="34" charset="0"/>
                    <a:ea typeface="Calibri" panose="020F0502020204030204" pitchFamily="34" charset="0"/>
                    <a:cs typeface="Arial" panose="020B0604020202020204" pitchFamily="34" charset="0"/>
                  </a:rPr>
                  <a:t>t</a:t>
                </a:r>
                <a:r>
                  <a:rPr lang="en-US" sz="3800" smtClean="0">
                    <a:solidFill>
                      <a:srgbClr val="0D0D0D"/>
                    </a:solidFill>
                    <a:effectLst/>
                    <a:latin typeface="Arial" panose="020B0604020202020204" pitchFamily="34" charset="0"/>
                    <a:ea typeface="Arial" panose="020B0604020202020204" pitchFamily="34" charset="0"/>
                    <a:cs typeface="Arial" panose="020B0604020202020204" pitchFamily="34" charset="0"/>
                  </a:rPr>
                  <a:t>ứ </a:t>
                </a: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giác ABCD có các góc là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3800" smtClean="0">
                    <a:effectLst/>
                    <a:ea typeface="Arial" panose="020B0604020202020204" pitchFamily="34" charset="0"/>
                    <a:cs typeface="Times New Roman" panose="02020603050405020304" pitchFamily="18" charset="0"/>
                  </a:rPr>
                  <a:t>. </a:t>
                </a:r>
                <a:r>
                  <a:rPr lang="en-US" sz="3800">
                    <a:effectLst/>
                    <a:latin typeface="Arial" panose="020B0604020202020204" pitchFamily="34" charset="0"/>
                    <a:ea typeface="Arial" panose="020B0604020202020204" pitchFamily="34" charset="0"/>
                    <a:cs typeface="Arial" panose="020B0604020202020204" pitchFamily="34" charset="0"/>
                  </a:rPr>
                  <a:t>Các cặp góc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DAB</m:t>
                        </m:r>
                      </m:e>
                    </m:acc>
                  </m:oMath>
                </a14:m>
                <a:r>
                  <a:rPr lang="en-US" sz="3800" smtClean="0">
                    <a:effectLst/>
                    <a:ea typeface="Arial" panose="020B0604020202020204" pitchFamily="34" charset="0"/>
                    <a:cs typeface="Times New Roman" panose="02020603050405020304" pitchFamily="18" charset="0"/>
                  </a:rPr>
                  <a:t> </a:t>
                </a:r>
                <a:r>
                  <a:rPr lang="en-US" sz="3800" smtClean="0">
                    <a:effectLst/>
                    <a:latin typeface="Arial" panose="020B0604020202020204" pitchFamily="34" charset="0"/>
                    <a:ea typeface="Arial" panose="020B0604020202020204" pitchFamily="34" charset="0"/>
                    <a:cs typeface="Arial" panose="020B0604020202020204" pitchFamily="34" charset="0"/>
                  </a:rPr>
                  <a:t>và</a:t>
                </a:r>
                <a:r>
                  <a:rPr lang="en-US" sz="3800" smtClean="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BCD</m:t>
                        </m:r>
                      </m:e>
                    </m:acc>
                  </m:oMath>
                </a14:m>
                <a:r>
                  <a:rPr lang="en-US" sz="380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oMath>
                </a14:m>
                <a:r>
                  <a:rPr lang="en-US" sz="3800" smtClean="0">
                    <a:effectLst/>
                    <a:ea typeface="Arial" panose="020B0604020202020204" pitchFamily="34" charset="0"/>
                    <a:cs typeface="Times New Roman" panose="02020603050405020304" pitchFamily="18" charset="0"/>
                  </a:rPr>
                  <a:t> </a:t>
                </a:r>
                <a:r>
                  <a:rPr lang="en-US" sz="3800" smtClean="0">
                    <a:effectLst/>
                    <a:latin typeface="Arial" panose="020B0604020202020204" pitchFamily="34" charset="0"/>
                    <a:ea typeface="Arial" panose="020B0604020202020204" pitchFamily="34" charset="0"/>
                    <a:cs typeface="Arial" panose="020B0604020202020204" pitchFamily="34" charset="0"/>
                  </a:rPr>
                  <a:t>và</a:t>
                </a:r>
                <a:r>
                  <a:rPr lang="en-US" sz="3800" smtClean="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3800" smtClean="0">
                    <a:effectLst/>
                    <a:latin typeface="Arial" panose="020B0604020202020204" pitchFamily="34" charset="0"/>
                    <a:ea typeface="Arial" panose="020B0604020202020204" pitchFamily="34" charset="0"/>
                    <a:cs typeface="Arial" panose="020B0604020202020204" pitchFamily="34" charset="0"/>
                  </a:rPr>
                  <a:t> được </a:t>
                </a:r>
                <a:r>
                  <a:rPr lang="en-US" sz="3800" b="1" i="1">
                    <a:effectLst/>
                    <a:latin typeface="Arial" panose="020B0604020202020204" pitchFamily="34" charset="0"/>
                    <a:ea typeface="Arial" panose="020B0604020202020204" pitchFamily="34" charset="0"/>
                    <a:cs typeface="Arial" panose="020B0604020202020204" pitchFamily="34" charset="0"/>
                  </a:rPr>
                  <a:t>cặp góc đối</a:t>
                </a:r>
                <a:r>
                  <a:rPr lang="en-US" sz="3800" b="1" i="1" smtClean="0">
                    <a:effectLst/>
                    <a:latin typeface="Arial" panose="020B0604020202020204" pitchFamily="34" charset="0"/>
                    <a:ea typeface="Arial" panose="020B0604020202020204" pitchFamily="34" charset="0"/>
                    <a:cs typeface="Arial" panose="020B0604020202020204" pitchFamily="34" charset="0"/>
                  </a:rPr>
                  <a:t>.</a:t>
                </a:r>
                <a:endParaRPr lang="en-US" sz="3800" b="1" i="1">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29249" y="2171700"/>
                <a:ext cx="12115800" cy="6790577"/>
              </a:xfrm>
              <a:prstGeom prst="rect">
                <a:avLst/>
              </a:prstGeom>
              <a:blipFill>
                <a:blip r:embed="rId10"/>
                <a:stretch>
                  <a:fillRect l="-1660" r="-1610" b="-2693"/>
                </a:stretch>
              </a:blipFill>
            </p:spPr>
            <p:txBody>
              <a:bodyPr/>
              <a:lstStyle/>
              <a:p>
                <a:r>
                  <a:rPr lang="en-US">
                    <a:noFill/>
                  </a:rPr>
                  <a:t> </a:t>
                </a:r>
              </a:p>
            </p:txBody>
          </p:sp>
        </mc:Fallback>
      </mc:AlternateContent>
      <p:sp>
        <p:nvSpPr>
          <p:cNvPr id="12" name="Rectangle 11"/>
          <p:cNvSpPr/>
          <p:nvPr/>
        </p:nvSpPr>
        <p:spPr>
          <a:xfrm>
            <a:off x="3962400" y="647700"/>
            <a:ext cx="1074420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defTabSz="457200">
              <a:lnSpc>
                <a:spcPct val="150000"/>
              </a:lnSpc>
              <a:spcAft>
                <a:spcPts val="300"/>
              </a:spcAft>
            </a:pPr>
            <a:r>
              <a:rPr lang="vi-VN" sz="4500" b="1">
                <a:solidFill>
                  <a:prstClr val="white"/>
                </a:solidFill>
                <a:ea typeface="Times New Roman" panose="02020603050405020304" pitchFamily="18" charset="0"/>
                <a:cs typeface="Arial" panose="020B0604020202020204" pitchFamily="34" charset="0"/>
              </a:rPr>
              <a:t>Cạnh, góc, đường chéo của tứ giác</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biLevel thresh="75000"/>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13711989" y="4152900"/>
            <a:ext cx="4274545" cy="4436284"/>
          </a:xfrm>
          <a:prstGeom prst="rect">
            <a:avLst/>
          </a:prstGeom>
        </p:spPr>
      </p:pic>
    </p:spTree>
    <p:extLst>
      <p:ext uri="{BB962C8B-B14F-4D97-AF65-F5344CB8AC3E}">
        <p14:creationId xmlns:p14="http://schemas.microsoft.com/office/powerpoint/2010/main" val="321447968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anim calcmode="lin" valueType="num">
                                      <p:cBhvr>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10">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anim calcmode="lin" valueType="num">
                                      <p:cBhvr>
                                        <p:cTn id="38"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8600" y="846236"/>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84072" y="9791700"/>
            <a:ext cx="1173249" cy="362641"/>
          </a:xfrm>
          <a:prstGeom prst="rect">
            <a:avLst/>
          </a:prstGeom>
        </p:spPr>
      </p:pic>
      <p:sp>
        <p:nvSpPr>
          <p:cNvPr id="10" name="Rectangle 9"/>
          <p:cNvSpPr/>
          <p:nvPr/>
        </p:nvSpPr>
        <p:spPr>
          <a:xfrm>
            <a:off x="778549" y="2400300"/>
            <a:ext cx="11201400" cy="6375720"/>
          </a:xfrm>
          <a:prstGeom prst="rect">
            <a:avLst/>
          </a:prstGeom>
        </p:spPr>
        <p:txBody>
          <a:bodyPr wrap="square">
            <a:spAutoFit/>
          </a:bodyPr>
          <a:lstStyle/>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c) </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Hai cạnh đối nhau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hai cạnh không có chung đỉnh nào</a:t>
            </a:r>
            <a:r>
              <a:rPr lang="vi-VN" sz="37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pP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VD: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Trong hình </a:t>
            </a:r>
            <a:r>
              <a:rPr lang="vi-VN" sz="3700" smtClean="0">
                <a:solidFill>
                  <a:srgbClr val="000000"/>
                </a:solidFill>
                <a:latin typeface="Arial" panose="020B0604020202020204" pitchFamily="34" charset="0"/>
                <a:ea typeface="Calibri" panose="020F0502020204030204" pitchFamily="34" charset="0"/>
                <a:cs typeface="Arial" panose="020B0604020202020204" pitchFamily="34" charset="0"/>
              </a:rPr>
              <a:t>5</a:t>
            </a: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 AB và DC là hai cạnh đối nhau.</a:t>
            </a:r>
          </a:p>
          <a:p>
            <a:pPr algn="just">
              <a:lnSpc>
                <a:spcPct val="150000"/>
              </a:lnSpc>
              <a:spcBef>
                <a:spcPts val="400"/>
              </a:spcBef>
              <a:spcAft>
                <a:spcPts val="400"/>
              </a:spcAft>
            </a:pP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 Hai </a:t>
            </a:r>
            <a:r>
              <a:rPr lang="en-US" sz="3700" b="1" i="1" smtClean="0">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vi-VN" sz="3700" b="1" i="1"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đối nhau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hai </a:t>
            </a: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vi-VN" sz="37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không </a:t>
            </a: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cùng nằm trên một cạnh.</a:t>
            </a:r>
            <a:endParaRPr lang="vi-VN" sz="37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VD: Trong hình 5, A và C là hai đỉnh đối nhau.</a:t>
            </a:r>
          </a:p>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e) </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Đường chéo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đoạn thẳng nối hai đỉnh đối nhau</a:t>
            </a:r>
            <a:r>
              <a:rPr lang="vi-VN" sz="37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7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3962400" y="647700"/>
            <a:ext cx="1074420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Tx/>
              <a:buNone/>
              <a:tabLst/>
              <a:defRPr/>
            </a:pPr>
            <a:r>
              <a:rPr kumimoji="0" lang="vi-VN"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Cạnh, góc, đường chéo của tứ giác</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13123118" y="2400300"/>
            <a:ext cx="4274545" cy="4436284"/>
          </a:xfrm>
          <a:prstGeom prst="rect">
            <a:avLst/>
          </a:prstGeom>
        </p:spPr>
      </p:pic>
      <p:sp>
        <p:nvSpPr>
          <p:cNvPr id="4" name="Rectangle 3"/>
          <p:cNvSpPr/>
          <p:nvPr/>
        </p:nvSpPr>
        <p:spPr>
          <a:xfrm>
            <a:off x="778549" y="8870206"/>
            <a:ext cx="16595051" cy="840871"/>
          </a:xfrm>
          <a:prstGeom prst="rect">
            <a:avLst/>
          </a:prstGeom>
        </p:spPr>
        <p:txBody>
          <a:bodyPr wrap="square">
            <a:spAutoFit/>
          </a:bodyPr>
          <a:lstStyle/>
          <a:p>
            <a:pPr lvl="0" algn="just">
              <a:lnSpc>
                <a:spcPct val="150000"/>
              </a:lnSpc>
              <a:spcBef>
                <a:spcPts val="400"/>
              </a:spcBef>
              <a:spcAft>
                <a:spcPts val="400"/>
              </a:spcAft>
            </a:pPr>
            <a:r>
              <a:rPr lang="en-US" sz="3700" smtClean="0">
                <a:solidFill>
                  <a:srgbClr val="000000"/>
                </a:solidFill>
                <a:latin typeface="Arial" panose="020B0604020202020204" pitchFamily="34" charset="0"/>
                <a:ea typeface="Calibri" panose="020F0502020204030204" pitchFamily="34" charset="0"/>
                <a:cs typeface="Arial" panose="020B0604020202020204" pitchFamily="34" charset="0"/>
              </a:rPr>
              <a:t>VD: </a:t>
            </a:r>
            <a:r>
              <a:rPr lang="vi-VN" sz="3700" smtClean="0">
                <a:solidFill>
                  <a:srgbClr val="000000"/>
                </a:solidFill>
                <a:ea typeface="Calibri" panose="020F0502020204030204" pitchFamily="34" charset="0"/>
                <a:cs typeface="Arial" panose="020B0604020202020204" pitchFamily="34" charset="0"/>
              </a:rPr>
              <a:t>Trong </a:t>
            </a:r>
            <a:r>
              <a:rPr lang="vi-VN" sz="3700">
                <a:solidFill>
                  <a:srgbClr val="000000"/>
                </a:solidFill>
                <a:ea typeface="Calibri" panose="020F0502020204030204" pitchFamily="34" charset="0"/>
                <a:cs typeface="Arial" panose="020B0604020202020204" pitchFamily="34" charset="0"/>
              </a:rPr>
              <a:t>hình 5, tứ giác ABCD có hai đường chéo là AC và BD.</a:t>
            </a:r>
          </a:p>
        </p:txBody>
      </p:sp>
      <p:pic>
        <p:nvPicPr>
          <p:cNvPr id="9" name="Picture 8"/>
          <p:cNvPicPr>
            <a:picLocks noChangeAspect="1"/>
          </p:cNvPicPr>
          <p:nvPr/>
        </p:nvPicPr>
        <p:blipFill>
          <a:blip r:embed="rId11"/>
          <a:stretch>
            <a:fillRect/>
          </a:stretch>
        </p:blipFill>
        <p:spPr>
          <a:xfrm>
            <a:off x="16811039" y="1392343"/>
            <a:ext cx="1173248" cy="927334"/>
          </a:xfrm>
          <a:prstGeom prst="rect">
            <a:avLst/>
          </a:prstGeom>
        </p:spPr>
      </p:pic>
    </p:spTree>
    <p:extLst>
      <p:ext uri="{BB962C8B-B14F-4D97-AF65-F5344CB8AC3E}">
        <p14:creationId xmlns:p14="http://schemas.microsoft.com/office/powerpoint/2010/main" val="7226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5" dur="500"/>
                                        <p:tgtEl>
                                          <p:spTgt spid="10">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anim calcmode="lin" valueType="num">
                                      <p:cBhvr>
                                        <p:cTn id="24"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10">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59931" y="4953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150194" y="2755552"/>
              <a:ext cx="3809056"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500" b="1" noProof="0" smtClean="0">
                  <a:solidFill>
                    <a:schemeClr val="bg1"/>
                  </a:solidFill>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409347" y="11901"/>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9931" y="2132750"/>
            <a:ext cx="6446724"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Vẽ tứ giác MNPQ và tìm:</a:t>
            </a:r>
          </a:p>
        </p:txBody>
      </p:sp>
      <p:sp>
        <p:nvSpPr>
          <p:cNvPr id="9" name="Rectangle 8"/>
          <p:cNvSpPr/>
          <p:nvPr/>
        </p:nvSpPr>
        <p:spPr>
          <a:xfrm>
            <a:off x="717481" y="3208749"/>
            <a:ext cx="5527173" cy="3785652"/>
          </a:xfrm>
          <a:prstGeom prst="rect">
            <a:avLst/>
          </a:prstGeom>
        </p:spPr>
        <p:txBody>
          <a:bodyPr wrap="square">
            <a:spAutoFit/>
          </a:bodyPr>
          <a:lstStyle/>
          <a:p>
            <a:pPr marL="571500" lvl="0" indent="-571500" algn="just">
              <a:lnSpc>
                <a:spcPct val="200000"/>
              </a:lnSpc>
              <a:buFontTx/>
              <a:buChar char="-"/>
            </a:pPr>
            <a:r>
              <a:rPr lang="vi-VN" sz="4000" smtClean="0">
                <a:solidFill>
                  <a:srgbClr val="000000"/>
                </a:solidFill>
              </a:rPr>
              <a:t>Hai </a:t>
            </a:r>
            <a:r>
              <a:rPr lang="vi-VN" sz="4000">
                <a:solidFill>
                  <a:srgbClr val="000000"/>
                </a:solidFill>
              </a:rPr>
              <a:t>đỉnh đối </a:t>
            </a:r>
            <a:r>
              <a:rPr lang="vi-VN" sz="4000" smtClean="0">
                <a:solidFill>
                  <a:srgbClr val="000000"/>
                </a:solidFill>
              </a:rPr>
              <a:t>nhau;</a:t>
            </a:r>
            <a:r>
              <a:rPr lang="en-US" sz="4000" smtClean="0">
                <a:solidFill>
                  <a:srgbClr val="000000"/>
                </a:solidFill>
              </a:rPr>
              <a:t> </a:t>
            </a:r>
          </a:p>
          <a:p>
            <a:pPr marL="571500" lvl="0" indent="-571500" algn="just">
              <a:lnSpc>
                <a:spcPct val="200000"/>
              </a:lnSpc>
              <a:buFontTx/>
              <a:buChar char="-"/>
            </a:pPr>
            <a:r>
              <a:rPr lang="vi-VN" sz="4000" smtClean="0">
                <a:solidFill>
                  <a:srgbClr val="000000"/>
                </a:solidFill>
              </a:rPr>
              <a:t>Hai </a:t>
            </a:r>
            <a:r>
              <a:rPr lang="vi-VN" sz="4000">
                <a:solidFill>
                  <a:srgbClr val="000000"/>
                </a:solidFill>
              </a:rPr>
              <a:t>đường </a:t>
            </a:r>
            <a:r>
              <a:rPr lang="vi-VN" sz="4000" smtClean="0">
                <a:solidFill>
                  <a:srgbClr val="000000"/>
                </a:solidFill>
              </a:rPr>
              <a:t>chéo;</a:t>
            </a:r>
            <a:endParaRPr lang="en-US" sz="4000" smtClean="0">
              <a:solidFill>
                <a:srgbClr val="000000"/>
              </a:solidFill>
            </a:endParaRPr>
          </a:p>
          <a:p>
            <a:pPr marL="571500" lvl="0" indent="-571500" algn="just">
              <a:lnSpc>
                <a:spcPct val="200000"/>
              </a:lnSpc>
              <a:buFontTx/>
              <a:buChar char="-"/>
            </a:pPr>
            <a:r>
              <a:rPr lang="vi-VN" sz="4000" smtClean="0">
                <a:solidFill>
                  <a:srgbClr val="000000"/>
                </a:solidFill>
              </a:rPr>
              <a:t>Hai </a:t>
            </a:r>
            <a:r>
              <a:rPr lang="vi-VN" sz="4000">
                <a:solidFill>
                  <a:srgbClr val="000000"/>
                </a:solidFill>
              </a:rPr>
              <a:t>cạnh đối nhau.</a:t>
            </a:r>
            <a:endParaRPr lang="en-US" sz="4000">
              <a:solidFill>
                <a:srgbClr val="000000"/>
              </a:solidFill>
            </a:endParaRPr>
          </a:p>
        </p:txBody>
      </p:sp>
      <p:pic>
        <p:nvPicPr>
          <p:cNvPr id="10" name="Picture 9"/>
          <p:cNvPicPr>
            <a:picLocks noChangeAspect="1"/>
          </p:cNvPicPr>
          <p:nvPr/>
        </p:nvPicPr>
        <p:blipFill>
          <a:blip r:embed="rId3"/>
          <a:stretch>
            <a:fillRect/>
          </a:stretch>
        </p:blipFill>
        <p:spPr>
          <a:xfrm>
            <a:off x="347012" y="8343900"/>
            <a:ext cx="1628300" cy="1752600"/>
          </a:xfrm>
          <a:prstGeom prst="rect">
            <a:avLst/>
          </a:prstGeom>
        </p:spPr>
      </p:pic>
      <p:cxnSp>
        <p:nvCxnSpPr>
          <p:cNvPr id="7" name="Straight Connector 6"/>
          <p:cNvCxnSpPr/>
          <p:nvPr/>
        </p:nvCxnSpPr>
        <p:spPr>
          <a:xfrm>
            <a:off x="6991592" y="2126107"/>
            <a:ext cx="0" cy="8022989"/>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10059378" y="2224296"/>
            <a:ext cx="5667264" cy="3874559"/>
          </a:xfrm>
          <a:prstGeom prst="rect">
            <a:avLst/>
          </a:prstGeom>
        </p:spPr>
      </p:pic>
      <p:sp>
        <p:nvSpPr>
          <p:cNvPr id="19" name="TextBox 18"/>
          <p:cNvSpPr txBox="1"/>
          <p:nvPr/>
        </p:nvSpPr>
        <p:spPr>
          <a:xfrm>
            <a:off x="7444782" y="2224296"/>
            <a:ext cx="1672729" cy="707886"/>
          </a:xfrm>
          <a:prstGeom prst="rect">
            <a:avLst/>
          </a:prstGeom>
          <a:noFill/>
        </p:spPr>
        <p:txBody>
          <a:bodyPr wrap="square" rtlCol="0">
            <a:spAutoFit/>
          </a:bodyPr>
          <a:lstStyle/>
          <a:p>
            <a:r>
              <a:rPr lang="en-US" sz="4000" b="1" i="1" u="sng" smtClean="0">
                <a:solidFill>
                  <a:srgbClr val="C00000"/>
                </a:solidFill>
                <a:latin typeface="Arial" panose="020B0604020202020204" pitchFamily="34" charset="0"/>
                <a:cs typeface="Arial" panose="020B0604020202020204" pitchFamily="34" charset="0"/>
              </a:rPr>
              <a:t>Giải:</a:t>
            </a:r>
            <a:endParaRPr lang="en-US" sz="4000" b="1" i="1" u="sng"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444782" y="5981700"/>
            <a:ext cx="10820400" cy="3862596"/>
          </a:xfrm>
          <a:prstGeom prst="rect">
            <a:avLst/>
          </a:prstGeom>
        </p:spPr>
        <p:txBody>
          <a:bodyPr wrap="square">
            <a:spAutoFit/>
          </a:bodyPr>
          <a:lstStyle/>
          <a:p>
            <a:pPr>
              <a:lnSpc>
                <a:spcPct val="150000"/>
              </a:lnSpc>
              <a:spcBef>
                <a:spcPts val="100"/>
              </a:spcBef>
              <a:spcAft>
                <a:spcPts val="100"/>
              </a:spcAft>
            </a:pPr>
            <a:r>
              <a:rPr lang="en-US" sz="4000">
                <a:latin typeface="Arial" panose="020B0604020202020204" pitchFamily="34" charset="0"/>
                <a:ea typeface="Arial" panose="020B0604020202020204" pitchFamily="34" charset="0"/>
                <a:cs typeface="Arial" panose="020B0604020202020204" pitchFamily="34" charset="0"/>
              </a:rPr>
              <a:t>Trong tứ giác MNPQ có:</a:t>
            </a:r>
          </a:p>
          <a:p>
            <a:pPr marL="571500" indent="-571500">
              <a:lnSpc>
                <a:spcPct val="150000"/>
              </a:lnSpc>
              <a:spcBef>
                <a:spcPts val="100"/>
              </a:spcBef>
              <a:spcAft>
                <a:spcPts val="100"/>
              </a:spcAft>
              <a:buFontTx/>
              <a:buChar char="-"/>
            </a:pPr>
            <a:r>
              <a:rPr lang="en-US" sz="4000" smtClean="0">
                <a:latin typeface="Arial" panose="020B0604020202020204" pitchFamily="34" charset="0"/>
                <a:ea typeface="Arial" panose="020B0604020202020204" pitchFamily="34" charset="0"/>
                <a:cs typeface="Arial" panose="020B0604020202020204" pitchFamily="34" charset="0"/>
              </a:rPr>
              <a:t>Hai </a:t>
            </a:r>
            <a:r>
              <a:rPr lang="en-US" sz="4000">
                <a:latin typeface="Arial" panose="020B0604020202020204" pitchFamily="34" charset="0"/>
                <a:ea typeface="Arial" panose="020B0604020202020204" pitchFamily="34" charset="0"/>
                <a:cs typeface="Arial" panose="020B0604020202020204" pitchFamily="34" charset="0"/>
              </a:rPr>
              <a:t>đỉnh đối nhau: M và P; N và </a:t>
            </a:r>
            <a:r>
              <a:rPr lang="en-US" sz="4000" smtClean="0">
                <a:latin typeface="Arial" panose="020B0604020202020204" pitchFamily="34" charset="0"/>
                <a:ea typeface="Arial" panose="020B0604020202020204" pitchFamily="34" charset="0"/>
                <a:cs typeface="Arial" panose="020B0604020202020204" pitchFamily="34" charset="0"/>
              </a:rPr>
              <a:t>Q;</a:t>
            </a:r>
          </a:p>
          <a:p>
            <a:pPr marL="571500" indent="-571500">
              <a:lnSpc>
                <a:spcPct val="150000"/>
              </a:lnSpc>
              <a:spcBef>
                <a:spcPts val="100"/>
              </a:spcBef>
              <a:spcAft>
                <a:spcPts val="100"/>
              </a:spcAft>
              <a:buFontTx/>
              <a:buChar char="-"/>
            </a:pPr>
            <a:r>
              <a:rPr lang="en-US" sz="4000" smtClean="0">
                <a:latin typeface="Arial" panose="020B0604020202020204" pitchFamily="34" charset="0"/>
                <a:ea typeface="Arial" panose="020B0604020202020204" pitchFamily="34" charset="0"/>
                <a:cs typeface="Arial" panose="020B0604020202020204" pitchFamily="34" charset="0"/>
              </a:rPr>
              <a:t>Hai </a:t>
            </a:r>
            <a:r>
              <a:rPr lang="en-US" sz="4000">
                <a:latin typeface="Arial" panose="020B0604020202020204" pitchFamily="34" charset="0"/>
                <a:ea typeface="Arial" panose="020B0604020202020204" pitchFamily="34" charset="0"/>
                <a:cs typeface="Arial" panose="020B0604020202020204" pitchFamily="34" charset="0"/>
              </a:rPr>
              <a:t>đường chéo: MP và </a:t>
            </a:r>
            <a:r>
              <a:rPr lang="en-US" sz="4000" smtClean="0">
                <a:latin typeface="Arial" panose="020B0604020202020204" pitchFamily="34" charset="0"/>
                <a:ea typeface="Arial" panose="020B0604020202020204" pitchFamily="34" charset="0"/>
                <a:cs typeface="Arial" panose="020B0604020202020204" pitchFamily="34" charset="0"/>
              </a:rPr>
              <a:t>NQ;</a:t>
            </a:r>
          </a:p>
          <a:p>
            <a:pPr marL="571500" indent="-571500">
              <a:lnSpc>
                <a:spcPct val="150000"/>
              </a:lnSpc>
              <a:spcBef>
                <a:spcPts val="100"/>
              </a:spcBef>
              <a:spcAft>
                <a:spcPts val="100"/>
              </a:spcAft>
              <a:buFontTx/>
              <a:buChar char="-"/>
            </a:pPr>
            <a:r>
              <a:rPr lang="en-US" sz="4000" smtClean="0">
                <a:latin typeface="Arial" panose="020B0604020202020204" pitchFamily="34" charset="0"/>
                <a:ea typeface="Arial" panose="020B0604020202020204" pitchFamily="34" charset="0"/>
                <a:cs typeface="Arial" panose="020B0604020202020204" pitchFamily="34" charset="0"/>
              </a:rPr>
              <a:t>Hai </a:t>
            </a:r>
            <a:r>
              <a:rPr lang="en-US" sz="4000">
                <a:latin typeface="Arial" panose="020B0604020202020204" pitchFamily="34" charset="0"/>
                <a:ea typeface="Arial" panose="020B0604020202020204" pitchFamily="34" charset="0"/>
                <a:cs typeface="Arial" panose="020B0604020202020204" pitchFamily="34" charset="0"/>
              </a:rPr>
              <a:t>cạnh đối nhau: MN và PQ; MQ và NP.</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2">
                                            <p:txEl>
                                              <p:pRg st="3" end="3"/>
                                            </p:txEl>
                                          </p:spTgt>
                                        </p:tgtEl>
                                        <p:attrNameLst>
                                          <p:attrName>style.visibility</p:attrName>
                                        </p:attrNameLst>
                                      </p:cBhvr>
                                      <p:to>
                                        <p:strVal val="visible"/>
                                      </p:to>
                                    </p:set>
                                    <p:animEffect transition="in" filter="fade">
                                      <p:cBhvr>
                                        <p:cTn id="4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915400" y="3350367"/>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74039">
            <a:off x="16773749" y="8713110"/>
            <a:ext cx="1770374" cy="114591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8008" y="9276934"/>
            <a:ext cx="880333" cy="877132"/>
          </a:xfrm>
          <a:prstGeom prst="rect">
            <a:avLst/>
          </a:prstGeom>
        </p:spPr>
      </p:pic>
      <p:sp>
        <p:nvSpPr>
          <p:cNvPr id="13" name="Rectangle 12"/>
          <p:cNvSpPr/>
          <p:nvPr/>
        </p:nvSpPr>
        <p:spPr>
          <a:xfrm>
            <a:off x="5867400" y="647700"/>
            <a:ext cx="11673489" cy="193899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Tìm các đỉnh, cạnh và đường chéo của tứ giác Long Xuyên CHRL (Hình 6).</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1524000" y="1104900"/>
            <a:ext cx="3757862" cy="1194654"/>
            <a:chOff x="4397152" y="4378530"/>
            <a:chExt cx="4267200" cy="1194654"/>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699033" y="4378530"/>
              <a:ext cx="3294492"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dụng 1</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8915400" y="4439253"/>
            <a:ext cx="9601200" cy="4133247"/>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ea typeface="Arial" panose="020B0604020202020204" pitchFamily="34" charset="0"/>
                <a:cs typeface="Arial" panose="020B0604020202020204" pitchFamily="34" charset="0"/>
              </a:rPr>
              <a:t>Trong tứ giác Long Xuyên CHRL có:</a:t>
            </a:r>
          </a:p>
          <a:p>
            <a:pPr marL="571500" lvl="0" indent="-571500" algn="just">
              <a:lnSpc>
                <a:spcPct val="150000"/>
              </a:lnSpc>
              <a:spcBef>
                <a:spcPts val="600"/>
              </a:spcBef>
              <a:spcAft>
                <a:spcPts val="600"/>
              </a:spcAft>
              <a:buFontTx/>
              <a:buChar char="-"/>
            </a:pPr>
            <a:r>
              <a:rPr lang="vi-VN" sz="4000" smtClean="0">
                <a:solidFill>
                  <a:prstClr val="black"/>
                </a:solidFill>
                <a:ea typeface="Arial" panose="020B0604020202020204" pitchFamily="34" charset="0"/>
                <a:cs typeface="Arial" panose="020B0604020202020204" pitchFamily="34" charset="0"/>
              </a:rPr>
              <a:t>Các </a:t>
            </a:r>
            <a:r>
              <a:rPr lang="vi-VN" sz="4000">
                <a:solidFill>
                  <a:prstClr val="black"/>
                </a:solidFill>
                <a:ea typeface="Arial" panose="020B0604020202020204" pitchFamily="34" charset="0"/>
                <a:cs typeface="Arial" panose="020B0604020202020204" pitchFamily="34" charset="0"/>
              </a:rPr>
              <a:t>đỉnh: C, H, R, </a:t>
            </a:r>
            <a:r>
              <a:rPr lang="vi-VN" sz="4000" smtClean="0">
                <a:solidFill>
                  <a:prstClr val="black"/>
                </a:solidFill>
                <a:ea typeface="Arial" panose="020B0604020202020204" pitchFamily="34" charset="0"/>
                <a:cs typeface="Arial" panose="020B0604020202020204" pitchFamily="34" charset="0"/>
              </a:rPr>
              <a:t>L;</a:t>
            </a:r>
            <a:endParaRPr lang="en-US" sz="4000">
              <a:solidFill>
                <a:prstClr val="black"/>
              </a:solidFill>
              <a:ea typeface="Arial" panose="020B060402020202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4000" smtClean="0">
                <a:solidFill>
                  <a:prstClr val="black"/>
                </a:solidFill>
                <a:ea typeface="Arial" panose="020B0604020202020204" pitchFamily="34" charset="0"/>
                <a:cs typeface="Arial" panose="020B0604020202020204" pitchFamily="34" charset="0"/>
              </a:rPr>
              <a:t>Các </a:t>
            </a:r>
            <a:r>
              <a:rPr lang="vi-VN" sz="4000">
                <a:solidFill>
                  <a:prstClr val="black"/>
                </a:solidFill>
                <a:ea typeface="Arial" panose="020B0604020202020204" pitchFamily="34" charset="0"/>
                <a:cs typeface="Arial" panose="020B0604020202020204" pitchFamily="34" charset="0"/>
              </a:rPr>
              <a:t>cạnh: CH, HR, RL, </a:t>
            </a:r>
            <a:r>
              <a:rPr lang="vi-VN" sz="4000" smtClean="0">
                <a:solidFill>
                  <a:prstClr val="black"/>
                </a:solidFill>
                <a:ea typeface="Arial" panose="020B0604020202020204" pitchFamily="34" charset="0"/>
                <a:cs typeface="Arial" panose="020B0604020202020204" pitchFamily="34" charset="0"/>
              </a:rPr>
              <a:t>LC;</a:t>
            </a:r>
            <a:endParaRPr lang="en-US" sz="4000" smtClean="0">
              <a:solidFill>
                <a:prstClr val="black"/>
              </a:solidFill>
              <a:ea typeface="Arial" panose="020B060402020202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4000" smtClean="0">
                <a:solidFill>
                  <a:prstClr val="black"/>
                </a:solidFill>
                <a:ea typeface="Arial" panose="020B0604020202020204" pitchFamily="34" charset="0"/>
                <a:cs typeface="Arial" panose="020B0604020202020204" pitchFamily="34" charset="0"/>
              </a:rPr>
              <a:t>Các </a:t>
            </a:r>
            <a:r>
              <a:rPr lang="vi-VN" sz="4000">
                <a:solidFill>
                  <a:prstClr val="black"/>
                </a:solidFill>
                <a:ea typeface="Arial" panose="020B0604020202020204" pitchFamily="34" charset="0"/>
                <a:cs typeface="Arial" panose="020B0604020202020204" pitchFamily="34" charset="0"/>
              </a:rPr>
              <a:t>đường chéo: CR và HL.</a:t>
            </a:r>
          </a:p>
        </p:txBody>
      </p:sp>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20000" contrast="20000"/>
                    </a14:imgEffect>
                  </a14:imgLayer>
                </a14:imgProps>
              </a:ext>
            </a:extLst>
          </a:blip>
          <a:stretch>
            <a:fillRect/>
          </a:stretch>
        </p:blipFill>
        <p:spPr>
          <a:xfrm>
            <a:off x="529385" y="3982053"/>
            <a:ext cx="7243064" cy="4334280"/>
          </a:xfrm>
          <a:prstGeom prst="rect">
            <a:avLst/>
          </a:prstGeom>
        </p:spPr>
      </p:pic>
    </p:spTree>
    <p:extLst>
      <p:ext uri="{BB962C8B-B14F-4D97-AF65-F5344CB8AC3E}">
        <p14:creationId xmlns:p14="http://schemas.microsoft.com/office/powerpoint/2010/main" val="3833929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6693210"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1216160" y="2795453"/>
            <a:ext cx="15624033" cy="1824923"/>
          </a:xfrm>
          <a:prstGeom prst="rect">
            <a:avLst/>
          </a:prstGeom>
        </p:spPr>
        <p:txBody>
          <a:bodyPr wrap="square">
            <a:spAutoFit/>
          </a:bodyPr>
          <a:lstStyle/>
          <a:p>
            <a:pPr algn="just">
              <a:lnSpc>
                <a:spcPct val="150000"/>
              </a:lnSpc>
              <a:spcAft>
                <a:spcPts val="0"/>
              </a:spcAft>
            </a:pPr>
            <a:r>
              <a:rPr lang="vi-VN" sz="4000" smtClean="0">
                <a:ea typeface="Calibri" panose="020F0502020204030204" pitchFamily="34" charset="0"/>
                <a:cs typeface="Arial" panose="020B0604020202020204" pitchFamily="34" charset="0"/>
              </a:rPr>
              <a:t>Hình </a:t>
            </a:r>
            <a:r>
              <a:rPr lang="vi-VN" sz="4000">
                <a:ea typeface="Calibri" panose="020F0502020204030204" pitchFamily="34" charset="0"/>
                <a:cs typeface="Arial" panose="020B0604020202020204" pitchFamily="34" charset="0"/>
              </a:rPr>
              <a:t>màu xanh bên được trích ra từ bản đồ được gọi là Tứ giác Long Xuyên. Em hãy cho biết</a:t>
            </a:r>
            <a:r>
              <a:rPr lang="vi-VN" sz="4000" smtClean="0">
                <a:ea typeface="Calibri" panose="020F0502020204030204" pitchFamily="34" charset="0"/>
                <a:cs typeface="Arial" panose="020B0604020202020204" pitchFamily="34" charset="0"/>
              </a:rPr>
              <a:t>:</a:t>
            </a:r>
            <a:endParaRPr lang="vi-VN" sz="4000">
              <a:ea typeface="Calibri" panose="020F050202020403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683209" y="8752378"/>
            <a:ext cx="1371600" cy="1173289"/>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25000"/>
                    </a14:imgEffect>
                    <a14:imgEffect>
                      <a14:brightnessContrast bright="20000" contrast="20000"/>
                    </a14:imgEffect>
                  </a14:imgLayer>
                </a14:imgProps>
              </a:ext>
            </a:extLst>
          </a:blip>
          <a:stretch>
            <a:fillRect/>
          </a:stretch>
        </p:blipFill>
        <p:spPr>
          <a:xfrm>
            <a:off x="9737322" y="4438613"/>
            <a:ext cx="7243064" cy="4334280"/>
          </a:xfrm>
          <a:prstGeom prst="rect">
            <a:avLst/>
          </a:prstGeom>
        </p:spPr>
      </p:pic>
      <p:sp>
        <p:nvSpPr>
          <p:cNvPr id="19" name="Rectangle 18"/>
          <p:cNvSpPr/>
          <p:nvPr/>
        </p:nvSpPr>
        <p:spPr>
          <a:xfrm>
            <a:off x="1216160" y="4806984"/>
            <a:ext cx="7771394" cy="3785652"/>
          </a:xfrm>
          <a:prstGeom prst="rect">
            <a:avLst/>
          </a:prstGeom>
        </p:spPr>
        <p:txBody>
          <a:bodyPr wrap="square">
            <a:spAutoFit/>
          </a:bodyPr>
          <a:lstStyle/>
          <a:p>
            <a:pPr marL="571500" lvl="0" indent="-571500" algn="just">
              <a:lnSpc>
                <a:spcPct val="150000"/>
              </a:lnSpc>
              <a:buFontTx/>
              <a:buChar char="-"/>
            </a:pPr>
            <a:r>
              <a:rPr lang="vi-VN" sz="4000" smtClean="0">
                <a:solidFill>
                  <a:prstClr val="black"/>
                </a:solidFill>
                <a:ea typeface="Calibri" panose="020F0502020204030204" pitchFamily="34" charset="0"/>
                <a:cs typeface="Arial" panose="020B0604020202020204" pitchFamily="34" charset="0"/>
              </a:rPr>
              <a:t>Hình </a:t>
            </a:r>
            <a:r>
              <a:rPr lang="vi-VN" sz="4000">
                <a:solidFill>
                  <a:prstClr val="black"/>
                </a:solidFill>
                <a:ea typeface="Calibri" panose="020F0502020204030204" pitchFamily="34" charset="0"/>
                <a:cs typeface="Arial" panose="020B0604020202020204" pitchFamily="34" charset="0"/>
              </a:rPr>
              <a:t>này được tạo bởi mấy đoạn </a:t>
            </a:r>
            <a:r>
              <a:rPr lang="vi-VN" sz="4000" smtClean="0">
                <a:solidFill>
                  <a:prstClr val="black"/>
                </a:solidFill>
                <a:ea typeface="Calibri" panose="020F0502020204030204" pitchFamily="34" charset="0"/>
                <a:cs typeface="Arial" panose="020B0604020202020204" pitchFamily="34" charset="0"/>
              </a:rPr>
              <a:t>thẳng.</a:t>
            </a:r>
            <a:endParaRPr lang="en-US" sz="4000">
              <a:solidFill>
                <a:prstClr val="black"/>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4000" smtClean="0">
                <a:solidFill>
                  <a:prstClr val="black"/>
                </a:solidFill>
                <a:ea typeface="Calibri" panose="020F0502020204030204" pitchFamily="34" charset="0"/>
                <a:cs typeface="Arial" panose="020B0604020202020204" pitchFamily="34" charset="0"/>
              </a:rPr>
              <a:t>Các </a:t>
            </a:r>
            <a:r>
              <a:rPr lang="vi-VN" sz="4000">
                <a:solidFill>
                  <a:prstClr val="black"/>
                </a:solidFill>
                <a:ea typeface="Calibri" panose="020F0502020204030204" pitchFamily="34" charset="0"/>
                <a:cs typeface="Arial" panose="020B0604020202020204" pitchFamily="34" charset="0"/>
              </a:rPr>
              <a:t>đoạn thẳng này nối các địa điểm nào.</a:t>
            </a: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7"/>
          <p:cNvGrpSpPr/>
          <p:nvPr/>
        </p:nvGrpSpPr>
        <p:grpSpPr>
          <a:xfrm>
            <a:off x="3024972" y="1451162"/>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260155" y="85212"/>
              <a:ext cx="7839827" cy="266032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2" b="1" i="0" u="none" strike="noStrike" kern="1200" cap="none" spc="-112"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2. TỔNG</a:t>
              </a:r>
              <a:r>
                <a:rPr kumimoji="0" lang="en-US" sz="7502" b="1" i="0" u="none" strike="noStrike" kern="1200" cap="none" spc="-112"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CÁC GÓC CỦA MỘT TỨ GIÁC</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4045157" y="6362700"/>
            <a:ext cx="2715618" cy="3279146"/>
          </a:xfrm>
          <a:prstGeom prst="rect">
            <a:avLst/>
          </a:prstGeom>
        </p:spPr>
      </p:pic>
      <p:pic>
        <p:nvPicPr>
          <p:cNvPr id="13" name="Picture 12"/>
          <p:cNvPicPr>
            <a:picLocks noChangeAspect="1"/>
          </p:cNvPicPr>
          <p:nvPr/>
        </p:nvPicPr>
        <p:blipFill>
          <a:blip r:embed="rId3"/>
          <a:stretch>
            <a:fillRect/>
          </a:stretch>
        </p:blipFill>
        <p:spPr>
          <a:xfrm>
            <a:off x="914400" y="7429500"/>
            <a:ext cx="2644307" cy="1920446"/>
          </a:xfrm>
          <a:prstGeom prst="rect">
            <a:avLst/>
          </a:prstGeom>
        </p:spPr>
      </p:pic>
    </p:spTree>
    <p:extLst>
      <p:ext uri="{BB962C8B-B14F-4D97-AF65-F5344CB8AC3E}">
        <p14:creationId xmlns:p14="http://schemas.microsoft.com/office/powerpoint/2010/main" val="13219348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6975" y="279340"/>
            <a:ext cx="1173249" cy="362641"/>
          </a:xfrm>
          <a:prstGeom prst="rect">
            <a:avLst/>
          </a:prstGeom>
        </p:spPr>
      </p:pic>
      <p:pic>
        <p:nvPicPr>
          <p:cNvPr id="3" name="Picture 2"/>
          <p:cNvPicPr>
            <a:picLocks noChangeAspect="1"/>
          </p:cNvPicPr>
          <p:nvPr/>
        </p:nvPicPr>
        <p:blipFill>
          <a:blip r:embed="rId8"/>
          <a:stretch>
            <a:fillRect/>
          </a:stretch>
        </p:blipFill>
        <p:spPr>
          <a:xfrm rot="20944727">
            <a:off x="16246256" y="6927732"/>
            <a:ext cx="1908626" cy="1460683"/>
          </a:xfrm>
          <a:prstGeom prst="rect">
            <a:avLst/>
          </a:prstGeom>
        </p:spPr>
      </p:pic>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81200" y="977245"/>
            <a:ext cx="15605814"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Đường chéo AC chia tứ giác ABCD thành hai tam giác ACB và ACD (Hình 7). Tính tổng các góc của tam giác ACB và tam giác ACD. Từ đó, ta có nhận xét gì về tổng các góc của tứ giác ABCD?</a:t>
            </a:r>
          </a:p>
        </p:txBody>
      </p:sp>
      <p:grpSp>
        <p:nvGrpSpPr>
          <p:cNvPr id="11" name="Group 10"/>
          <p:cNvGrpSpPr/>
          <p:nvPr/>
        </p:nvGrpSpPr>
        <p:grpSpPr>
          <a:xfrm>
            <a:off x="899214" y="1060784"/>
            <a:ext cx="3505199" cy="1502896"/>
            <a:chOff x="1007533" y="3162300"/>
            <a:chExt cx="3505199" cy="1502896"/>
          </a:xfrm>
        </p:grpSpPr>
        <p:pic>
          <p:nvPicPr>
            <p:cNvPr id="12" name="Picture 11"/>
            <p:cNvPicPr>
              <a:picLocks noChangeAspect="1"/>
            </p:cNvPicPr>
            <p:nvPr/>
          </p:nvPicPr>
          <p:blipFill>
            <a:blip r:embed="rId9" cstate="print">
              <a:duotone>
                <a:prstClr val="black"/>
                <a:schemeClr val="accent1">
                  <a:tint val="45000"/>
                  <a:satMod val="400000"/>
                </a:schemeClr>
              </a:duotone>
              <a:extLst>
                <a:ext uri="{BEBA8EAE-BF5A-486C-A8C5-ECC9F3942E4B}">
                  <a14:imgProps xmlns:a14="http://schemas.microsoft.com/office/drawing/2010/main">
                    <a14:imgLayer r:embed="rId10">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3" name="Group 12"/>
            <p:cNvGrpSpPr/>
            <p:nvPr/>
          </p:nvGrpSpPr>
          <p:grpSpPr>
            <a:xfrm>
              <a:off x="2057435" y="3251692"/>
              <a:ext cx="2455297" cy="1413504"/>
              <a:chOff x="524296" y="1852071"/>
              <a:chExt cx="5017449" cy="1413504"/>
            </a:xfrm>
          </p:grpSpPr>
          <p:sp>
            <p:nvSpPr>
              <p:cNvPr id="15" name="TextBox 14"/>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HĐKP3: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1388903" y="2296079"/>
                <a:ext cx="3164438"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5" name="Picture 4"/>
          <p:cNvPicPr>
            <a:picLocks noChangeAspect="1"/>
          </p:cNvPicPr>
          <p:nvPr/>
        </p:nvPicPr>
        <p:blipFill>
          <a:blip r:embed="rId11"/>
          <a:stretch>
            <a:fillRect/>
          </a:stretch>
        </p:blipFill>
        <p:spPr>
          <a:xfrm>
            <a:off x="1981200" y="4038112"/>
            <a:ext cx="7584081" cy="4627265"/>
          </a:xfrm>
          <a:prstGeom prst="rect">
            <a:avLst/>
          </a:prstGeom>
        </p:spPr>
      </p:pic>
    </p:spTree>
    <p:extLst>
      <p:ext uri="{BB962C8B-B14F-4D97-AF65-F5344CB8AC3E}">
        <p14:creationId xmlns:p14="http://schemas.microsoft.com/office/powerpoint/2010/main" val="38971268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6975" y="279340"/>
            <a:ext cx="1173249" cy="362641"/>
          </a:xfrm>
          <a:prstGeom prst="rect">
            <a:avLst/>
          </a:prstGeom>
        </p:spPr>
      </p:pic>
      <p:pic>
        <p:nvPicPr>
          <p:cNvPr id="4" name="Picture 3"/>
          <p:cNvPicPr>
            <a:picLocks noChangeAspect="1"/>
          </p:cNvPicPr>
          <p:nvPr/>
        </p:nvPicPr>
        <p:blipFill>
          <a:blip r:embed="rId8"/>
          <a:stretch>
            <a:fillRect/>
          </a:stretch>
        </p:blipFill>
        <p:spPr>
          <a:xfrm>
            <a:off x="304800" y="1193654"/>
            <a:ext cx="6586823" cy="4433788"/>
          </a:xfrm>
          <a:prstGeom prst="rect">
            <a:avLst/>
          </a:prstGeom>
        </p:spPr>
      </p:pic>
      <p:sp>
        <p:nvSpPr>
          <p:cNvPr id="17" name="TextBox 16"/>
          <p:cNvSpPr txBox="1"/>
          <p:nvPr/>
        </p:nvSpPr>
        <p:spPr>
          <a:xfrm>
            <a:off x="409074" y="28803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462205" y="876300"/>
                <a:ext cx="10287000" cy="5490286"/>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Xét tam giác ACB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BAC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ba góc trong một tam giác).</a:t>
                </a:r>
              </a:p>
              <a:p>
                <a:pPr>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tam giác ACD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CAD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ACD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ADC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ba góc trong một tam giác</a:t>
                </a:r>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2205" y="876300"/>
                <a:ext cx="10287000" cy="5490286"/>
              </a:xfrm>
              <a:prstGeom prst="rect">
                <a:avLst/>
              </a:prstGeom>
              <a:blipFill>
                <a:blip r:embed="rId9"/>
                <a:stretch>
                  <a:fillRect l="-1955" r="-1896" b="-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09074" y="6356027"/>
                <a:ext cx="17040726" cy="3772636"/>
              </a:xfrm>
              <a:prstGeom prst="rect">
                <a:avLst/>
              </a:prstGeom>
            </p:spPr>
            <p:txBody>
              <a:bodyPr wrap="square">
                <a:spAutoFit/>
              </a:bodyPr>
              <a:lstStyle/>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BAC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CAD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BAC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CAD</m:t>
                            </m:r>
                          </m:e>
                        </m:acc>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ACD</m:t>
                            </m:r>
                          </m:e>
                        </m:acc>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ADC</m:t>
                        </m:r>
                      </m:e>
                    </m:acc>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Vậy tổng các góc của tứ giác ABCD bằng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9074" y="6356027"/>
                <a:ext cx="17040726" cy="3772636"/>
              </a:xfrm>
              <a:prstGeom prst="rect">
                <a:avLst/>
              </a:prstGeom>
              <a:blipFill>
                <a:blip r:embed="rId10"/>
                <a:stretch>
                  <a:fillRect l="-1180" b="-2585"/>
                </a:stretch>
              </a:blipFill>
            </p:spPr>
            <p:txBody>
              <a:bodyPr/>
              <a:lstStyle/>
              <a:p>
                <a:r>
                  <a:rPr lang="en-US">
                    <a:noFill/>
                  </a:rPr>
                  <a:t> </a:t>
                </a:r>
              </a:p>
            </p:txBody>
          </p:sp>
        </mc:Fallback>
      </mc:AlternateContent>
      <p:pic>
        <p:nvPicPr>
          <p:cNvPr id="20" name="Picture 19"/>
          <p:cNvPicPr>
            <a:picLocks noChangeAspect="1"/>
          </p:cNvPicPr>
          <p:nvPr/>
        </p:nvPicPr>
        <p:blipFill>
          <a:blip r:embed="rId11"/>
          <a:stretch>
            <a:fillRect/>
          </a:stretch>
        </p:blipFill>
        <p:spPr>
          <a:xfrm rot="20944727">
            <a:off x="16038796" y="8402067"/>
            <a:ext cx="1908626" cy="1460683"/>
          </a:xfrm>
          <a:prstGeom prst="rect">
            <a:avLst/>
          </a:prstGeom>
        </p:spPr>
      </p:pic>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barn(inVertical)">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5022957"/>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57200" y="4313746"/>
            <a:ext cx="16372588" cy="19812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95721" y="1409700"/>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6000"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1390993" y="4770546"/>
                <a:ext cx="14968095" cy="1067600"/>
              </a:xfrm>
              <a:prstGeom prst="rect">
                <a:avLst/>
              </a:prstGeom>
            </p:spPr>
            <p:txBody>
              <a:bodyPr wrap="square">
                <a:spAutoFit/>
              </a:bodyPr>
              <a:lstStyle/>
              <a:p>
                <a:pPr algn="ctr">
                  <a:lnSpc>
                    <a:spcPct val="150000"/>
                  </a:lnSpc>
                  <a:spcBef>
                    <a:spcPts val="100"/>
                  </a:spcBef>
                  <a:spcAft>
                    <a:spcPts val="100"/>
                  </a:spcAft>
                </a:pPr>
                <a:r>
                  <a:rPr lang="en-US" sz="4800">
                    <a:solidFill>
                      <a:srgbClr val="000000"/>
                    </a:solidFill>
                    <a:latin typeface="Arial" panose="020B0604020202020204" pitchFamily="34" charset="0"/>
                    <a:ea typeface="Arial" panose="020B0604020202020204" pitchFamily="34" charset="0"/>
                    <a:cs typeface="Arial" panose="020B0604020202020204" pitchFamily="34" charset="0"/>
                  </a:rPr>
                  <a:t>Tổng số đo các góc của một tứ giác bằng </a:t>
                </a:r>
                <a14:m>
                  <m:oMath xmlns:m="http://schemas.openxmlformats.org/officeDocument/2006/math">
                    <m:r>
                      <a:rPr lang="en-US" sz="4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4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800">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390993" y="4770546"/>
                <a:ext cx="14968095" cy="1067600"/>
              </a:xfrm>
              <a:prstGeom prst="rect">
                <a:avLst/>
              </a:prstGeom>
              <a:blipFill>
                <a:blip r:embed="rId2"/>
                <a:stretch>
                  <a:fillRect b="-28571"/>
                </a:stretch>
              </a:blipFill>
            </p:spPr>
            <p:txBody>
              <a:bodyPr/>
              <a:lstStyle/>
              <a:p>
                <a:r>
                  <a:rPr lang="en-US">
                    <a:noFill/>
                  </a:rPr>
                  <a:t> </a:t>
                </a:r>
              </a:p>
            </p:txBody>
          </p:sp>
        </mc:Fallback>
      </mc:AlternateContent>
      <p:pic>
        <p:nvPicPr>
          <p:cNvPr id="20" name="Picture 19"/>
          <p:cNvPicPr>
            <a:picLocks noChangeAspect="1"/>
          </p:cNvPicPr>
          <p:nvPr/>
        </p:nvPicPr>
        <p:blipFill>
          <a:blip r:embed="rId3"/>
          <a:stretch>
            <a:fillRect/>
          </a:stretch>
        </p:blipFill>
        <p:spPr>
          <a:xfrm>
            <a:off x="7042668" y="8115300"/>
            <a:ext cx="3923480" cy="1736236"/>
          </a:xfrm>
          <a:prstGeom prst="rect">
            <a:avLst/>
          </a:prstGeom>
        </p:spPr>
      </p:pic>
    </p:spTree>
    <p:extLst>
      <p:ext uri="{BB962C8B-B14F-4D97-AF65-F5344CB8AC3E}">
        <p14:creationId xmlns:p14="http://schemas.microsoft.com/office/powerpoint/2010/main" val="36396615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992600" y="1396774"/>
            <a:ext cx="799801" cy="1232126"/>
          </a:xfrm>
          <a:prstGeom prst="rect">
            <a:avLst/>
          </a:prstGeom>
        </p:spPr>
      </p:pic>
      <p:pic>
        <p:nvPicPr>
          <p:cNvPr id="31" name="Picture 30"/>
          <p:cNvPicPr>
            <a:picLocks noChangeAspect="1"/>
          </p:cNvPicPr>
          <p:nvPr/>
        </p:nvPicPr>
        <p:blipFill>
          <a:blip r:embed="rId18"/>
          <a:stretch>
            <a:fillRect/>
          </a:stretch>
        </p:blipFill>
        <p:spPr>
          <a:xfrm flipH="1">
            <a:off x="16916400" y="7810500"/>
            <a:ext cx="1224200" cy="2102633"/>
          </a:xfrm>
          <a:prstGeom prst="rect">
            <a:avLst/>
          </a:prstGeom>
        </p:spPr>
      </p:pic>
      <p:grpSp>
        <p:nvGrpSpPr>
          <p:cNvPr id="20" name="Group 4"/>
          <p:cNvGrpSpPr/>
          <p:nvPr/>
        </p:nvGrpSpPr>
        <p:grpSpPr>
          <a:xfrm>
            <a:off x="609600" y="464911"/>
            <a:ext cx="2365710" cy="1295400"/>
            <a:chOff x="-49574" y="-499048"/>
            <a:chExt cx="13290641" cy="3044660"/>
          </a:xfrm>
        </p:grpSpPr>
        <p:grpSp>
          <p:nvGrpSpPr>
            <p:cNvPr id="22" name="Group 5"/>
            <p:cNvGrpSpPr/>
            <p:nvPr/>
          </p:nvGrpSpPr>
          <p:grpSpPr>
            <a:xfrm>
              <a:off x="0" y="0"/>
              <a:ext cx="13241067" cy="2265218"/>
              <a:chOff x="0" y="0"/>
              <a:chExt cx="5851034" cy="1000967"/>
            </a:xfrm>
          </p:grpSpPr>
          <p:sp>
            <p:nvSpPr>
              <p:cNvPr id="25"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26"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27"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chemeClr val="accent5">
                  <a:lumMod val="75000"/>
                </a:schemeClr>
              </a:solidFill>
            </p:spPr>
          </p:sp>
          <p:sp>
            <p:nvSpPr>
              <p:cNvPr id="30"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23" name="TextBox 10"/>
            <p:cNvSpPr txBox="1"/>
            <p:nvPr/>
          </p:nvSpPr>
          <p:spPr>
            <a:xfrm>
              <a:off x="-49574" y="-499048"/>
              <a:ext cx="13201264" cy="3044660"/>
            </a:xfrm>
            <a:prstGeom prst="rect">
              <a:avLst/>
            </a:prstGeom>
          </p:spPr>
          <p:txBody>
            <a:bodyPr wrap="square"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Ví dụ </a:t>
              </a:r>
              <a:r>
                <a:rPr lang="en-US" sz="4000" b="1" spc="-112" smtClean="0">
                  <a:solidFill>
                    <a:prstClr val="white"/>
                  </a:solidFill>
                  <a:latin typeface="Arial" panose="020B0604020202020204" pitchFamily="34" charset="0"/>
                  <a:cs typeface="Arial" panose="020B0604020202020204" pitchFamily="34" charset="0"/>
                </a:rPr>
                <a:t>3</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 name="Rectangle 32"/>
          <p:cNvSpPr/>
          <p:nvPr/>
        </p:nvSpPr>
        <p:spPr>
          <a:xfrm>
            <a:off x="3108360" y="647700"/>
            <a:ext cx="12160049" cy="91627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đo x ở mỗi tứ giác sau</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Lst>
          </a:blip>
          <a:stretch>
            <a:fillRect/>
          </a:stretch>
        </p:blipFill>
        <p:spPr>
          <a:xfrm>
            <a:off x="4039926" y="1943100"/>
            <a:ext cx="10552556" cy="3505200"/>
          </a:xfrm>
          <a:prstGeom prst="rect">
            <a:avLst/>
          </a:prstGeom>
        </p:spPr>
      </p:pic>
      <p:sp>
        <p:nvSpPr>
          <p:cNvPr id="34" name="TextBox 33"/>
          <p:cNvSpPr txBox="1"/>
          <p:nvPr/>
        </p:nvSpPr>
        <p:spPr>
          <a:xfrm>
            <a:off x="665434" y="535053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18424" y="6287021"/>
            <a:ext cx="17395561" cy="3885679"/>
          </a:xfrm>
          <a:prstGeom prst="rect">
            <a:avLst/>
          </a:prstGeom>
        </p:spPr>
        <p:txBody>
          <a:bodyPr wrap="square">
            <a:spAutoFit/>
          </a:bodyPr>
          <a:lstStyle/>
          <a:p>
            <a:pPr>
              <a:lnSpc>
                <a:spcPct val="150000"/>
              </a:lnSpc>
              <a:spcAft>
                <a:spcPts val="500"/>
              </a:spcAft>
            </a:pPr>
            <a:r>
              <a:rPr lang="en-US" sz="3900">
                <a:latin typeface="Arial" panose="020B0604020202020204" pitchFamily="34" charset="0"/>
                <a:cs typeface="Arial" panose="020B0604020202020204" pitchFamily="34" charset="0"/>
              </a:rPr>
              <a:t>Do tổng số đo bốn góc của một </a:t>
            </a:r>
            <a:r>
              <a:rPr lang="en-US" sz="3900" smtClean="0">
                <a:latin typeface="Arial" panose="020B0604020202020204" pitchFamily="34" charset="0"/>
                <a:cs typeface="Arial" panose="020B0604020202020204" pitchFamily="34" charset="0"/>
              </a:rPr>
              <a:t>tứ </a:t>
            </a:r>
            <a:r>
              <a:rPr lang="en-US" sz="3900">
                <a:latin typeface="Arial" panose="020B0604020202020204" pitchFamily="34" charset="0"/>
                <a:cs typeface="Arial" panose="020B0604020202020204" pitchFamily="34" charset="0"/>
              </a:rPr>
              <a:t>giác bằng 360° nên ta có: </a:t>
            </a:r>
            <a:endParaRPr lang="en-US" sz="3900" smtClean="0">
              <a:latin typeface="Arial" panose="020B0604020202020204" pitchFamily="34" charset="0"/>
              <a:cs typeface="Arial" panose="020B0604020202020204" pitchFamily="34" charset="0"/>
            </a:endParaRPr>
          </a:p>
          <a:p>
            <a:pPr>
              <a:lnSpc>
                <a:spcPct val="150000"/>
              </a:lnSpc>
              <a:spcAft>
                <a:spcPts val="500"/>
              </a:spcAft>
            </a:pPr>
            <a:r>
              <a:rPr lang="en-US" sz="3900" smtClean="0">
                <a:latin typeface="Arial" panose="020B0604020202020204" pitchFamily="34" charset="0"/>
                <a:cs typeface="Arial" panose="020B0604020202020204" pitchFamily="34" charset="0"/>
              </a:rPr>
              <a:t>Trong </a:t>
            </a:r>
            <a:r>
              <a:rPr lang="en-US" sz="3900">
                <a:latin typeface="Arial" panose="020B0604020202020204" pitchFamily="34" charset="0"/>
                <a:cs typeface="Arial" panose="020B0604020202020204" pitchFamily="34" charset="0"/>
              </a:rPr>
              <a:t>tứ giác MNPQ: </a:t>
            </a:r>
            <a:r>
              <a:rPr lang="en-US" sz="3900" smtClean="0">
                <a:latin typeface="Arial" panose="020B0604020202020204" pitchFamily="34" charset="0"/>
                <a:cs typeface="Arial" panose="020B0604020202020204" pitchFamily="34" charset="0"/>
              </a:rPr>
              <a:t>x = </a:t>
            </a:r>
            <a:r>
              <a:rPr lang="en-US" sz="3900">
                <a:latin typeface="Arial" panose="020B0604020202020204" pitchFamily="34" charset="0"/>
                <a:cs typeface="Arial" panose="020B0604020202020204" pitchFamily="34" charset="0"/>
              </a:rPr>
              <a:t>360° − (120° +110° + 80), suy ra x = 50°. </a:t>
            </a:r>
            <a:endParaRPr lang="en-US" sz="3900" smtClean="0">
              <a:latin typeface="Arial" panose="020B0604020202020204" pitchFamily="34" charset="0"/>
              <a:cs typeface="Arial" panose="020B0604020202020204" pitchFamily="34" charset="0"/>
            </a:endParaRPr>
          </a:p>
          <a:p>
            <a:pPr>
              <a:lnSpc>
                <a:spcPct val="150000"/>
              </a:lnSpc>
              <a:spcAft>
                <a:spcPts val="500"/>
              </a:spcAft>
            </a:pPr>
            <a:r>
              <a:rPr lang="en-US" sz="3900" smtClean="0">
                <a:latin typeface="Arial" panose="020B0604020202020204" pitchFamily="34" charset="0"/>
                <a:cs typeface="Arial" panose="020B0604020202020204" pitchFamily="34" charset="0"/>
              </a:rPr>
              <a:t>Trong </a:t>
            </a:r>
            <a:r>
              <a:rPr lang="en-US" sz="3900">
                <a:latin typeface="Arial" panose="020B0604020202020204" pitchFamily="34" charset="0"/>
                <a:cs typeface="Arial" panose="020B0604020202020204" pitchFamily="34" charset="0"/>
              </a:rPr>
              <a:t>tứ giác EFGH: </a:t>
            </a:r>
            <a:r>
              <a:rPr lang="en-US" sz="3900" smtClean="0">
                <a:latin typeface="Arial" panose="020B0604020202020204" pitchFamily="34" charset="0"/>
                <a:cs typeface="Arial" panose="020B0604020202020204" pitchFamily="34" charset="0"/>
              </a:rPr>
              <a:t>x = </a:t>
            </a:r>
            <a:r>
              <a:rPr lang="en-US" sz="3900">
                <a:latin typeface="Arial" panose="020B0604020202020204" pitchFamily="34" charset="0"/>
                <a:cs typeface="Arial" panose="020B0604020202020204" pitchFamily="34" charset="0"/>
              </a:rPr>
              <a:t>360° </a:t>
            </a:r>
            <a:r>
              <a:rPr lang="en-US" sz="3900" smtClean="0">
                <a:latin typeface="Arial" panose="020B0604020202020204" pitchFamily="34" charset="0"/>
                <a:cs typeface="Arial" panose="020B0604020202020204" pitchFamily="34" charset="0"/>
              </a:rPr>
              <a:t>− (</a:t>
            </a:r>
            <a:r>
              <a:rPr lang="en-US" sz="3900">
                <a:latin typeface="Arial" panose="020B0604020202020204" pitchFamily="34" charset="0"/>
                <a:cs typeface="Arial" panose="020B0604020202020204" pitchFamily="34" charset="0"/>
              </a:rPr>
              <a:t>90</a:t>
            </a:r>
            <a:r>
              <a:rPr lang="en-US" sz="3900" smtClean="0">
                <a:latin typeface="Arial" panose="020B0604020202020204" pitchFamily="34" charset="0"/>
                <a:cs typeface="Arial" panose="020B0604020202020204" pitchFamily="34" charset="0"/>
              </a:rPr>
              <a:t>°+ 90° + 90</a:t>
            </a:r>
            <a:r>
              <a:rPr lang="en-US" sz="3900">
                <a:latin typeface="Arial" panose="020B0604020202020204" pitchFamily="34" charset="0"/>
                <a:cs typeface="Arial" panose="020B0604020202020204" pitchFamily="34" charset="0"/>
              </a:rPr>
              <a:t>°), suy ra x = 90°. </a:t>
            </a:r>
            <a:endParaRPr lang="en-US" sz="3900" smtClean="0">
              <a:latin typeface="Arial" panose="020B0604020202020204" pitchFamily="34" charset="0"/>
              <a:cs typeface="Arial" panose="020B0604020202020204" pitchFamily="34" charset="0"/>
            </a:endParaRPr>
          </a:p>
          <a:p>
            <a:pPr>
              <a:lnSpc>
                <a:spcPct val="150000"/>
              </a:lnSpc>
              <a:spcAft>
                <a:spcPts val="500"/>
              </a:spcAft>
            </a:pPr>
            <a:r>
              <a:rPr lang="en-US" sz="3900" smtClean="0">
                <a:latin typeface="Arial" panose="020B0604020202020204" pitchFamily="34" charset="0"/>
                <a:cs typeface="Arial" panose="020B0604020202020204" pitchFamily="34" charset="0"/>
              </a:rPr>
              <a:t>Trong </a:t>
            </a:r>
            <a:r>
              <a:rPr lang="en-US" sz="3900">
                <a:latin typeface="Arial" panose="020B0604020202020204" pitchFamily="34" charset="0"/>
                <a:cs typeface="Arial" panose="020B0604020202020204" pitchFamily="34" charset="0"/>
              </a:rPr>
              <a:t>tứ giác ABCD: </a:t>
            </a:r>
            <a:r>
              <a:rPr lang="en-US" sz="3900" smtClean="0">
                <a:latin typeface="Arial" panose="020B0604020202020204" pitchFamily="34" charset="0"/>
                <a:cs typeface="Arial" panose="020B0604020202020204" pitchFamily="34" charset="0"/>
              </a:rPr>
              <a:t>x = 360</a:t>
            </a:r>
            <a:r>
              <a:rPr lang="en-US" sz="3900">
                <a:latin typeface="Arial" panose="020B0604020202020204" pitchFamily="34" charset="0"/>
                <a:cs typeface="Arial" panose="020B0604020202020204" pitchFamily="34" charset="0"/>
              </a:rPr>
              <a:t>° </a:t>
            </a:r>
            <a:r>
              <a:rPr lang="en-US" sz="3900" smtClean="0">
                <a:latin typeface="Arial" panose="020B0604020202020204" pitchFamily="34" charset="0"/>
                <a:cs typeface="Arial" panose="020B0604020202020204" pitchFamily="34" charset="0"/>
              </a:rPr>
              <a:t>− (</a:t>
            </a:r>
            <a:r>
              <a:rPr lang="en-US" sz="3900">
                <a:latin typeface="Arial" panose="020B0604020202020204" pitchFamily="34" charset="0"/>
                <a:cs typeface="Arial" panose="020B0604020202020204" pitchFamily="34" charset="0"/>
              </a:rPr>
              <a:t>90°+ 65</a:t>
            </a:r>
            <a:r>
              <a:rPr lang="en-US" sz="3900" smtClean="0">
                <a:latin typeface="Arial" panose="020B0604020202020204" pitchFamily="34" charset="0"/>
                <a:cs typeface="Arial" panose="020B0604020202020204" pitchFamily="34" charset="0"/>
              </a:rPr>
              <a:t>°+ 90</a:t>
            </a:r>
            <a:r>
              <a:rPr lang="en-US" sz="3900">
                <a:latin typeface="Arial" panose="020B0604020202020204" pitchFamily="34" charset="0"/>
                <a:cs typeface="Arial" panose="020B0604020202020204" pitchFamily="34" charset="0"/>
              </a:rPr>
              <a:t>°), suy ra x =115</a:t>
            </a:r>
            <a:r>
              <a:rPr lang="en-US" sz="3900" smtClean="0">
                <a:latin typeface="Arial" panose="020B0604020202020204" pitchFamily="34" charset="0"/>
                <a:cs typeface="Arial" panose="020B0604020202020204" pitchFamily="34" charset="0"/>
              </a:rPr>
              <a:t>.</a:t>
            </a:r>
            <a:endParaRPr lang="en-US" sz="39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12"/>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500" b="1" noProof="0" smtClean="0">
                  <a:solidFill>
                    <a:schemeClr val="bg1"/>
                  </a:solidFill>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2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600200" y="6178409"/>
                <a:ext cx="15919806" cy="3862596"/>
              </a:xfrm>
              <a:prstGeom prst="rect">
                <a:avLst/>
              </a:prstGeom>
            </p:spPr>
            <p:txBody>
              <a:bodyPr wrap="square">
                <a:spAutoFit/>
              </a:bodyPr>
              <a:lstStyle/>
              <a:p>
                <a:pPr>
                  <a:lnSpc>
                    <a:spcPct val="150000"/>
                  </a:lnSpc>
                  <a:spcBef>
                    <a:spcPts val="100"/>
                  </a:spcBef>
                  <a:spcAft>
                    <a:spcPts val="100"/>
                  </a:spcAft>
                </a:pPr>
                <a:r>
                  <a:rPr lang="en-US" sz="4000">
                    <a:latin typeface="Arial" panose="020B0604020202020204" pitchFamily="34" charset="0"/>
                    <a:ea typeface="Arial" panose="020B0604020202020204" pitchFamily="34" charset="0"/>
                    <a:cs typeface="Arial" panose="020B0604020202020204" pitchFamily="34" charset="0"/>
                  </a:rPr>
                  <a:t>a)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 giác PQRS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spcAft>
                    <a:spcPts val="100"/>
                  </a:spcAft>
                </a:pP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80°+70°+2</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(định lí tổng các góc của một tứ giác)</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0">
                            <a:effectLst/>
                            <a:latin typeface="Cambria Math" panose="02040503050406030204" pitchFamily="18" charset="0"/>
                            <a:ea typeface="Arial" panose="020B0604020202020204" pitchFamily="34" charset="0"/>
                            <a:cs typeface="Times New Roman" panose="02020603050405020304" pitchFamily="18" charset="0"/>
                          </a:rPr>
                          <m:t>80°+70°</m:t>
                        </m:r>
                      </m:e>
                    </m:d>
                    <m:r>
                      <a:rPr lang="en-US" sz="4000" i="0">
                        <a:effectLst/>
                        <a:latin typeface="Cambria Math" panose="02040503050406030204" pitchFamily="18" charset="0"/>
                        <a:ea typeface="Arial" panose="020B0604020202020204" pitchFamily="34" charset="0"/>
                        <a:cs typeface="Times New Roman" panose="02020603050405020304" pitchFamily="18" charset="0"/>
                      </a:rPr>
                      <m:t>=210°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 = 70°.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00200" y="6178409"/>
                <a:ext cx="15919806" cy="3862596"/>
              </a:xfrm>
              <a:prstGeom prst="rect">
                <a:avLst/>
              </a:prstGeom>
              <a:blipFill>
                <a:blip r:embed="rId14"/>
                <a:stretch>
                  <a:fillRect l="-1379" b="-3002"/>
                </a:stretch>
              </a:blipFill>
            </p:spPr>
            <p:txBody>
              <a:bodyPr/>
              <a:lstStyle/>
              <a:p>
                <a:r>
                  <a:rPr lang="en-US">
                    <a:noFill/>
                  </a:rPr>
                  <a:t> </a:t>
                </a:r>
              </a:p>
            </p:txBody>
          </p:sp>
        </mc:Fallback>
      </mc:AlternateContent>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lef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12"/>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Thực hành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600200" y="6178409"/>
                <a:ext cx="15919806" cy="3735703"/>
              </a:xfrm>
              <a:prstGeom prst="rect">
                <a:avLst/>
              </a:prstGeom>
            </p:spPr>
            <p:txBody>
              <a:bodyPr wrap="square">
                <a:spAutoFit/>
              </a:bodyPr>
              <a:lstStyle/>
              <a:p>
                <a:pPr lvl="0">
                  <a:lnSpc>
                    <a:spcPct val="150000"/>
                  </a:lnSpc>
                  <a:spcBef>
                    <a:spcPts val="100"/>
                  </a:spcBef>
                  <a:spcAft>
                    <a:spcPts val="100"/>
                  </a:spcAft>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Xét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tứ giác ABCD có: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+95°+100°+90°=360°</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lí tổng các góc của một tứ giác)</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 360°–</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95°+100°+90°</m:t>
                        </m:r>
                      </m:e>
                    </m:d>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=75°.</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00200" y="6178409"/>
                <a:ext cx="15919806" cy="3735703"/>
              </a:xfrm>
              <a:prstGeom prst="rect">
                <a:avLst/>
              </a:prstGeom>
              <a:blipFill>
                <a:blip r:embed="rId14"/>
                <a:stretch>
                  <a:fillRect l="-1379" b="-6209"/>
                </a:stretch>
              </a:blipFill>
            </p:spPr>
            <p:txBody>
              <a:bodyPr/>
              <a:lstStyle/>
              <a:p>
                <a:r>
                  <a:rPr lang="en-US">
                    <a:noFill/>
                  </a:rPr>
                  <a:t> </a:t>
                </a:r>
              </a:p>
            </p:txBody>
          </p:sp>
        </mc:Fallback>
      </mc:AlternateContent>
    </p:spTree>
    <p:extLst>
      <p:ext uri="{BB962C8B-B14F-4D97-AF65-F5344CB8AC3E}">
        <p14:creationId xmlns:p14="http://schemas.microsoft.com/office/powerpoint/2010/main" val="278164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12"/>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Thực hành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600200" y="6344682"/>
                <a:ext cx="15919806" cy="2913618"/>
              </a:xfrm>
              <a:prstGeom prst="rect">
                <a:avLst/>
              </a:prstGeom>
            </p:spPr>
            <p:txBody>
              <a:bodyPr wrap="square">
                <a:spAutoFit/>
              </a:bodyPr>
              <a:lstStyle/>
              <a:p>
                <a:pPr lvl="0">
                  <a:lnSpc>
                    <a:spcPct val="150000"/>
                  </a:lnSpc>
                  <a:spcBef>
                    <a:spcPts val="300"/>
                  </a:spcBef>
                  <a:spcAft>
                    <a:spcPts val="300"/>
                  </a:spcAft>
                  <a:defRP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Xét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tứ giác EFGH có: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defRPr/>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99°+90°+90°+</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=360°</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(định lí tổng các góc của một tứ giác)</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300"/>
                  </a:spcBef>
                  <a:spcAft>
                    <a:spcPts val="300"/>
                  </a:spcAft>
                  <a:defRP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Suy ra</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=360°–</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99°+90°+90°</m:t>
                        </m:r>
                      </m:e>
                    </m:d>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=81°.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00200" y="6344682"/>
                <a:ext cx="15919806" cy="2913618"/>
              </a:xfrm>
              <a:prstGeom prst="rect">
                <a:avLst/>
              </a:prstGeom>
              <a:blipFill>
                <a:blip r:embed="rId14"/>
                <a:stretch>
                  <a:fillRect l="-1379" b="-7741"/>
                </a:stretch>
              </a:blipFill>
            </p:spPr>
            <p:txBody>
              <a:bodyPr/>
              <a:lstStyle/>
              <a:p>
                <a:r>
                  <a:rPr lang="en-US">
                    <a:noFill/>
                  </a:rPr>
                  <a:t> </a:t>
                </a:r>
              </a:p>
            </p:txBody>
          </p:sp>
        </mc:Fallback>
      </mc:AlternateContent>
    </p:spTree>
    <p:extLst>
      <p:ext uri="{BB962C8B-B14F-4D97-AF65-F5344CB8AC3E}">
        <p14:creationId xmlns:p14="http://schemas.microsoft.com/office/powerpoint/2010/main" val="10462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80187"/>
            <a:ext cx="9978133" cy="2862322"/>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Phần thân của cái diều ở Hình 10a được vẽ lại như Hình 10b. Tìm số đo các góc chưa biết trong hình.</a:t>
            </a:r>
          </a:p>
        </p:txBody>
      </p:sp>
      <p:pic>
        <p:nvPicPr>
          <p:cNvPr id="10" name="Picture 9"/>
          <p:cNvPicPr>
            <a:picLocks noChangeAspect="1"/>
          </p:cNvPicPr>
          <p:nvPr/>
        </p:nvPicPr>
        <p:blipFill>
          <a:blip r:embed="rId2"/>
          <a:stretch>
            <a:fillRect/>
          </a:stretch>
        </p:blipFill>
        <p:spPr>
          <a:xfrm>
            <a:off x="16431100" y="8343900"/>
            <a:ext cx="1628300" cy="1752600"/>
          </a:xfrm>
          <a:prstGeom prst="rect">
            <a:avLst/>
          </a:prstGeom>
        </p:spPr>
      </p:pic>
      <p:sp>
        <p:nvSpPr>
          <p:cNvPr id="16" name="TextBox 15"/>
          <p:cNvSpPr txBox="1"/>
          <p:nvPr/>
        </p:nvSpPr>
        <p:spPr>
          <a:xfrm>
            <a:off x="5176321" y="4892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866274" y="427665"/>
            <a:ext cx="3757862" cy="1194654"/>
            <a:chOff x="4397152" y="4378530"/>
            <a:chExt cx="4267200" cy="1194654"/>
          </a:xfrm>
        </p:grpSpPr>
        <p:sp>
          <p:nvSpPr>
            <p:cNvPr id="1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0" name="Rectangle 19"/>
            <p:cNvSpPr/>
            <p:nvPr/>
          </p:nvSpPr>
          <p:spPr>
            <a:xfrm>
              <a:off x="4699033" y="4378530"/>
              <a:ext cx="3741025"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dụng 2</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1082181" y="723900"/>
            <a:ext cx="6549375" cy="4711912"/>
          </a:xfrm>
          <a:prstGeom prst="rect">
            <a:avLst/>
          </a:prstGeom>
        </p:spPr>
      </p:pic>
      <p:pic>
        <p:nvPicPr>
          <p:cNvPr id="21"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0860">
            <a:off x="16717521" y="3794895"/>
            <a:ext cx="2359767" cy="23597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ectangle 7"/>
              <p:cNvSpPr/>
              <p:nvPr/>
            </p:nvSpPr>
            <p:spPr>
              <a:xfrm>
                <a:off x="866274" y="5753100"/>
                <a:ext cx="9144000" cy="3770263"/>
              </a:xfrm>
              <a:prstGeom prst="rect">
                <a:avLst/>
              </a:prstGeom>
            </p:spPr>
            <p:txBody>
              <a:bodyPr>
                <a:spAutoFit/>
              </a:bodyPr>
              <a:lstStyle/>
              <a:p>
                <a:pPr>
                  <a:lnSpc>
                    <a:spcPct val="150000"/>
                  </a:lnSpc>
                  <a:spcBef>
                    <a:spcPts val="100"/>
                  </a:spcBef>
                  <a:spcAft>
                    <a:spcPts val="100"/>
                  </a:spcAft>
                </a:pPr>
                <a:r>
                  <a:rPr lang="en-US" sz="3900" smtClean="0">
                    <a:latin typeface="Arial" panose="020B0604020202020204" pitchFamily="34" charset="0"/>
                    <a:ea typeface="Arial" panose="020B0604020202020204" pitchFamily="34" charset="0"/>
                    <a:cs typeface="Arial" panose="020B0604020202020204" pitchFamily="34" charset="0"/>
                  </a:rPr>
                  <a:t>Xét </a:t>
                </a:r>
                <a14:m>
                  <m:oMath xmlns:m="http://schemas.openxmlformats.org/officeDocument/2006/math">
                    <m:r>
                      <m:rPr>
                        <m:sty m:val="p"/>
                      </m:rPr>
                      <a:rPr lang="en-US" sz="3900" i="0">
                        <a:effectLst/>
                        <a:latin typeface="Cambria Math" panose="02040503050406030204" pitchFamily="18" charset="0"/>
                        <a:ea typeface="Arial" panose="020B0604020202020204" pitchFamily="34" charset="0"/>
                        <a:cs typeface="Times New Roman" panose="02020603050405020304" pitchFamily="18" charset="0"/>
                      </a:rPr>
                      <m:t>ΔABC</m:t>
                    </m:r>
                  </m:oMath>
                </a14:m>
                <a:r>
                  <a:rPr lang="en-US" sz="3900">
                    <a:effectLst/>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m:rPr>
                        <m:sty m:val="p"/>
                      </m:rPr>
                      <a:rPr lang="en-US" sz="3900" i="0">
                        <a:effectLst/>
                        <a:latin typeface="Cambria Math" panose="02040503050406030204" pitchFamily="18" charset="0"/>
                        <a:ea typeface="Arial" panose="020B0604020202020204" pitchFamily="34" charset="0"/>
                        <a:cs typeface="Times New Roman" panose="02020603050405020304" pitchFamily="18" charset="0"/>
                      </a:rPr>
                      <m:t>ΔADC</m:t>
                    </m:r>
                  </m:oMath>
                </a14:m>
                <a:r>
                  <a:rPr lang="en-US" sz="3900">
                    <a:effectLst/>
                    <a:latin typeface="Arial" panose="020B0604020202020204" pitchFamily="34" charset="0"/>
                    <a:ea typeface="Arial" panose="020B0604020202020204" pitchFamily="34" charset="0"/>
                    <a:cs typeface="Arial" panose="020B0604020202020204" pitchFamily="34" charset="0"/>
                  </a:rPr>
                  <a:t> có:</a:t>
                </a: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AC là cạnh </a:t>
                </a:r>
                <a:r>
                  <a:rPr lang="en-US" sz="3900" smtClean="0">
                    <a:effectLst/>
                    <a:latin typeface="Arial" panose="020B0604020202020204" pitchFamily="34" charset="0"/>
                    <a:ea typeface="Arial" panose="020B0604020202020204" pitchFamily="34" charset="0"/>
                    <a:cs typeface="Arial" panose="020B0604020202020204" pitchFamily="34" charset="0"/>
                  </a:rPr>
                  <a:t>chung</a:t>
                </a:r>
                <a:endParaRPr lang="en-US" sz="39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AB = </a:t>
                </a:r>
                <a:r>
                  <a:rPr lang="en-US" sz="3900" smtClean="0">
                    <a:effectLst/>
                    <a:latin typeface="Arial" panose="020B0604020202020204" pitchFamily="34" charset="0"/>
                    <a:ea typeface="Arial" panose="020B0604020202020204" pitchFamily="34" charset="0"/>
                    <a:cs typeface="Arial" panose="020B0604020202020204" pitchFamily="34" charset="0"/>
                  </a:rPr>
                  <a:t>AD</a:t>
                </a:r>
                <a:endParaRPr lang="en-US" sz="39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BC = DC (gt</a:t>
                </a: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66274" y="5753100"/>
                <a:ext cx="9144000" cy="3770263"/>
              </a:xfrm>
              <a:prstGeom prst="rect">
                <a:avLst/>
              </a:prstGeom>
              <a:blipFill>
                <a:blip r:embed="rId6"/>
                <a:stretch>
                  <a:fillRect l="-2267" b="-2751"/>
                </a:stretch>
              </a:blipFill>
            </p:spPr>
            <p:txBody>
              <a:bodyPr/>
              <a:lstStyle/>
              <a:p>
                <a:r>
                  <a:rPr lang="en-US">
                    <a:noFill/>
                  </a:rPr>
                  <a:t> </a:t>
                </a:r>
              </a:p>
            </p:txBody>
          </p:sp>
        </mc:Fallback>
      </mc:AlternateContent>
      <p:sp>
        <p:nvSpPr>
          <p:cNvPr id="9" name="Right Brace 8"/>
          <p:cNvSpPr/>
          <p:nvPr/>
        </p:nvSpPr>
        <p:spPr>
          <a:xfrm>
            <a:off x="5105400" y="6950214"/>
            <a:ext cx="538679" cy="23241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6096000" y="7505700"/>
                <a:ext cx="5387500" cy="992579"/>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ΔABC</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 </a:t>
                </a:r>
                <a14:m>
                  <m:oMath xmlns:m="http://schemas.openxmlformats.org/officeDocument/2006/math">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ΔADC</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(c.c.c</a:t>
                </a:r>
                <a:r>
                  <a:rPr lang="en-US" sz="3900" smtClean="0">
                    <a:solidFill>
                      <a:prstClr val="black"/>
                    </a:solidFill>
                    <a:latin typeface="Arial" panose="020B0604020202020204" pitchFamily="34" charset="0"/>
                    <a:ea typeface="Arial" panose="020B0604020202020204" pitchFamily="34" charset="0"/>
                    <a:cs typeface="Arial" panose="020B0604020202020204" pitchFamily="34" charset="0"/>
                  </a:rPr>
                  <a:t>)</a:t>
                </a:r>
                <a:endParaRPr lang="en-US" sz="39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0" y="7505700"/>
                <a:ext cx="5387500" cy="992579"/>
              </a:xfrm>
              <a:prstGeom prst="rect">
                <a:avLst/>
              </a:prstGeom>
              <a:blipFill>
                <a:blip r:embed="rId7"/>
                <a:stretch>
                  <a:fillRect r="-339" b="-13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0" y="8765809"/>
                <a:ext cx="6805133" cy="1017010"/>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(hai góc tương ứng).</a:t>
                </a:r>
              </a:p>
            </p:txBody>
          </p:sp>
        </mc:Choice>
        <mc:Fallback xmlns="">
          <p:sp>
            <p:nvSpPr>
              <p:cNvPr id="12" name="Rectangle 11"/>
              <p:cNvSpPr>
                <a:spLocks noRot="1" noChangeAspect="1" noMove="1" noResize="1" noEditPoints="1" noAdjustHandles="1" noChangeArrowheads="1" noChangeShapeType="1" noTextEdit="1"/>
              </p:cNvSpPr>
              <p:nvPr/>
            </p:nvSpPr>
            <p:spPr>
              <a:xfrm>
                <a:off x="6096000" y="8765809"/>
                <a:ext cx="6805133" cy="1017010"/>
              </a:xfrm>
              <a:prstGeom prst="rect">
                <a:avLst/>
              </a:prstGeom>
              <a:blipFill>
                <a:blip r:embed="rId8"/>
                <a:stretch>
                  <a:fillRect r="-2061" b="-11976"/>
                </a:stretch>
              </a:blipFill>
            </p:spPr>
            <p:txBody>
              <a:bodyPr/>
              <a:lstStyle/>
              <a:p>
                <a:r>
                  <a:rPr lang="en-US">
                    <a:noFill/>
                  </a:rPr>
                  <a:t> </a:t>
                </a:r>
              </a:p>
            </p:txBody>
          </p:sp>
        </mc:Fallback>
      </mc:AlternateContent>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80187"/>
            <a:ext cx="9978133"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Phần thân của cái diều ở Hình 10a được vẽ lại như Hình 10b. Tìm số đo các góc chưa biết trong hình.</a:t>
            </a:r>
          </a:p>
        </p:txBody>
      </p:sp>
      <p:pic>
        <p:nvPicPr>
          <p:cNvPr id="10" name="Picture 9"/>
          <p:cNvPicPr>
            <a:picLocks noChangeAspect="1"/>
          </p:cNvPicPr>
          <p:nvPr/>
        </p:nvPicPr>
        <p:blipFill>
          <a:blip r:embed="rId2"/>
          <a:stretch>
            <a:fillRect/>
          </a:stretch>
        </p:blipFill>
        <p:spPr>
          <a:xfrm>
            <a:off x="16431100" y="8343900"/>
            <a:ext cx="1628300" cy="1752600"/>
          </a:xfrm>
          <a:prstGeom prst="rect">
            <a:avLst/>
          </a:prstGeom>
        </p:spPr>
      </p:pic>
      <p:sp>
        <p:nvSpPr>
          <p:cNvPr id="16" name="TextBox 15"/>
          <p:cNvSpPr txBox="1"/>
          <p:nvPr/>
        </p:nvSpPr>
        <p:spPr>
          <a:xfrm>
            <a:off x="5176321" y="4892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866274" y="427665"/>
            <a:ext cx="3757862" cy="1194654"/>
            <a:chOff x="4397152" y="4378530"/>
            <a:chExt cx="4267200" cy="1194654"/>
          </a:xfrm>
        </p:grpSpPr>
        <p:sp>
          <p:nvSpPr>
            <p:cNvPr id="1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0" name="Rectangle 19"/>
            <p:cNvSpPr/>
            <p:nvPr/>
          </p:nvSpPr>
          <p:spPr>
            <a:xfrm>
              <a:off x="4699033" y="4378530"/>
              <a:ext cx="3741025"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 dụng 2</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1082181" y="723900"/>
            <a:ext cx="6549375" cy="4711912"/>
          </a:xfrm>
          <a:prstGeom prst="rect">
            <a:avLst/>
          </a:prstGeom>
        </p:spPr>
      </p:pic>
      <p:pic>
        <p:nvPicPr>
          <p:cNvPr id="21"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0860">
            <a:off x="16717521" y="3794895"/>
            <a:ext cx="2359767" cy="23597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838200" y="5806263"/>
                <a:ext cx="17401674" cy="3833037"/>
              </a:xfrm>
              <a:prstGeom prst="rect">
                <a:avLst/>
              </a:prstGeom>
            </p:spPr>
            <p:txBody>
              <a:bodyPr wrap="square">
                <a:spAutoFit/>
              </a:bodyPr>
              <a:lstStyle/>
              <a:p>
                <a:pPr lvl="0">
                  <a:lnSpc>
                    <a:spcPct val="150000"/>
                  </a:lnSpc>
                  <a:spcBef>
                    <a:spcPts val="200"/>
                  </a:spcBef>
                  <a:spcAft>
                    <a:spcPts val="200"/>
                  </a:spcAft>
                  <a:defRPr/>
                </a:pPr>
                <a:r>
                  <a:rPr lang="en-US" sz="3900" smtClean="0">
                    <a:solidFill>
                      <a:prstClr val="black"/>
                    </a:solidFill>
                    <a:latin typeface="Arial" panose="020B0604020202020204" pitchFamily="34" charset="0"/>
                    <a:ea typeface="Arial" panose="020B0604020202020204" pitchFamily="34" charset="0"/>
                    <a:cs typeface="Arial" panose="020B0604020202020204" pitchFamily="34" charset="0"/>
                  </a:rPr>
                  <a:t>Xét tứ giác ABCD có: </a:t>
                </a:r>
                <a14:m>
                  <m:oMath xmlns:m="http://schemas.openxmlformats.org/officeDocument/2006/math">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smtClean="0">
                    <a:solidFill>
                      <a:prstClr val="black"/>
                    </a:solidFill>
                    <a:latin typeface="Arial" panose="020B0604020202020204" pitchFamily="34" charset="0"/>
                    <a:ea typeface="Arial" panose="020B0604020202020204" pitchFamily="34" charset="0"/>
                    <a:cs typeface="Arial" panose="020B0604020202020204" pitchFamily="34" charset="0"/>
                  </a:rPr>
                  <a:t>đ/l </a:t>
                </a:r>
                <a:r>
                  <a:rPr lang="en-US" sz="3900">
                    <a:solidFill>
                      <a:prstClr val="black"/>
                    </a:solidFill>
                    <a:latin typeface="Arial" panose="020B0604020202020204" pitchFamily="34" charset="0"/>
                    <a:ea typeface="Arial" panose="020B0604020202020204" pitchFamily="34" charset="0"/>
                    <a:cs typeface="Arial" panose="020B0604020202020204" pitchFamily="34" charset="0"/>
                  </a:rPr>
                  <a:t>tổng các góc của một tứ giác)</a:t>
                </a:r>
              </a:p>
              <a:p>
                <a:pPr lvl="0">
                  <a:lnSpc>
                    <a:spcPct val="150000"/>
                  </a:lnSpc>
                  <a:spcBef>
                    <a:spcPts val="200"/>
                  </a:spcBef>
                  <a:spcAft>
                    <a:spcPts val="200"/>
                  </a:spcAft>
                  <a:defRPr/>
                </a:pPr>
                <a:r>
                  <a:rPr lang="en-US" sz="39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13</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200"/>
                  </a:spcBef>
                  <a:spcAft>
                    <a:spcPts val="200"/>
                  </a:spcAft>
                  <a:defRPr/>
                </a:pPr>
                <a:r>
                  <a:rPr lang="en-US" sz="3900">
                    <a:solidFill>
                      <a:prstClr val="black"/>
                    </a:solidFill>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13</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=17</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200"/>
                  </a:spcBef>
                  <a:spcAft>
                    <a:spcPts val="200"/>
                  </a:spcAft>
                  <a:defRPr/>
                </a:pPr>
                <a:r>
                  <a:rPr lang="en-US" sz="3900">
                    <a:solidFill>
                      <a:prstClr val="black"/>
                    </a:solidFill>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acc>
                      <m:accPr>
                        <m:chr m:val="̂"/>
                        <m:ctrlPr>
                          <a:rPr lang="en-US" sz="3900" i="1">
                            <a:solidFill>
                              <a:prstClr val="black"/>
                            </a:solidFill>
                            <a:latin typeface="Cambria Math" panose="02040503050406030204" pitchFamily="18"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900" i="1">
                            <a:solidFill>
                              <a:prstClr val="black"/>
                            </a:solidFill>
                            <a:latin typeface="Cambria Math" panose="02040503050406030204" pitchFamily="18"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5806263"/>
                <a:ext cx="17401674" cy="3833037"/>
              </a:xfrm>
              <a:prstGeom prst="rect">
                <a:avLst/>
              </a:prstGeom>
              <a:blipFill>
                <a:blip r:embed="rId6"/>
                <a:stretch>
                  <a:fillRect l="-1191" r="-35" b="-5564"/>
                </a:stretch>
              </a:blipFill>
            </p:spPr>
            <p:txBody>
              <a:bodyPr/>
              <a:lstStyle/>
              <a:p>
                <a:r>
                  <a:rPr lang="en-US">
                    <a:noFill/>
                  </a:rPr>
                  <a:t> </a:t>
                </a:r>
              </a:p>
            </p:txBody>
          </p:sp>
        </mc:Fallback>
      </mc:AlternateContent>
    </p:spTree>
    <p:extLst>
      <p:ext uri="{BB962C8B-B14F-4D97-AF65-F5344CB8AC3E}">
        <p14:creationId xmlns:p14="http://schemas.microsoft.com/office/powerpoint/2010/main" val="29325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86704" y="-4388136"/>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6343">
            <a:off x="15285027" y="7944597"/>
            <a:ext cx="1620310" cy="2082174"/>
          </a:xfrm>
          <a:prstGeom prst="rect">
            <a:avLst/>
          </a:prstGeom>
        </p:spPr>
      </p:pic>
      <p:grpSp>
        <p:nvGrpSpPr>
          <p:cNvPr id="38" name="Group 37"/>
          <p:cNvGrpSpPr/>
          <p:nvPr/>
        </p:nvGrpSpPr>
        <p:grpSpPr>
          <a:xfrm>
            <a:off x="1598978" y="1161071"/>
            <a:ext cx="14418379"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1313516" y="2355943"/>
              <a:ext cx="15810771" cy="2576859"/>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3. ĐỊNH </a:t>
              </a:r>
              <a:r>
                <a:rPr lang="vi-VN" sz="6000" b="1" smtClean="0">
                  <a:solidFill>
                    <a:srgbClr val="000000"/>
                  </a:solidFill>
                  <a:ea typeface="Times New Roman" panose="02020603050405020304" pitchFamily="18" charset="0"/>
                  <a:cs typeface="Times New Roman" panose="02020603050405020304" pitchFamily="18" charset="0"/>
                </a:rPr>
                <a:t>L</a:t>
              </a:r>
              <a:r>
                <a:rPr lang="en-US" sz="6000" b="1">
                  <a:solidFill>
                    <a:srgbClr val="000000"/>
                  </a:solidFill>
                  <a:latin typeface="Arial" panose="020B0604020202020204" pitchFamily="34" charset="0"/>
                  <a:ea typeface="Times New Roman" panose="02020603050405020304" pitchFamily="18" charset="0"/>
                  <a:cs typeface="Arial" panose="020B0604020202020204" pitchFamily="34" charset="0"/>
                </a:rPr>
                <a:t>Í</a:t>
              </a:r>
              <a:r>
                <a:rPr lang="vi-VN" sz="6000" b="1" smtClean="0">
                  <a:solidFill>
                    <a:srgbClr val="000000"/>
                  </a:solidFill>
                  <a:ea typeface="Times New Roman" panose="02020603050405020304" pitchFamily="18" charset="0"/>
                  <a:cs typeface="Times New Roman" panose="02020603050405020304" pitchFamily="18" charset="0"/>
                </a:rPr>
                <a:t> </a:t>
              </a:r>
              <a:r>
                <a:rPr lang="vi-VN" sz="6000" b="1">
                  <a:solidFill>
                    <a:srgbClr val="000000"/>
                  </a:solidFill>
                  <a:ea typeface="Times New Roman" panose="02020603050405020304" pitchFamily="18" charset="0"/>
                  <a:cs typeface="Times New Roman" panose="02020603050405020304" pitchFamily="18" charset="0"/>
                </a:rPr>
                <a:t>PYTHAGORE. </a:t>
              </a:r>
            </a:p>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CÁC LOẠI TỨ GIÁC THƯỜNG GẶP</a:t>
              </a:r>
            </a:p>
          </p:txBody>
        </p:sp>
      </p:grpSp>
      <p:grpSp>
        <p:nvGrpSpPr>
          <p:cNvPr id="37" name="Group 36"/>
          <p:cNvGrpSpPr/>
          <p:nvPr/>
        </p:nvGrpSpPr>
        <p:grpSpPr>
          <a:xfrm>
            <a:off x="2521685" y="4387138"/>
            <a:ext cx="12360317" cy="3398906"/>
            <a:chOff x="2999918" y="4995649"/>
            <a:chExt cx="12360317" cy="4577686"/>
          </a:xfrm>
        </p:grpSpPr>
        <p:grpSp>
          <p:nvGrpSpPr>
            <p:cNvPr id="4" name="Group 4"/>
            <p:cNvGrpSpPr/>
            <p:nvPr/>
          </p:nvGrpSpPr>
          <p:grpSpPr>
            <a:xfrm>
              <a:off x="2999918" y="6554920"/>
              <a:ext cx="12360317" cy="3018415"/>
              <a:chOff x="72389" y="0"/>
              <a:chExt cx="27817691"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3898313" y="0"/>
                <a:ext cx="20165841"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4995649"/>
              <a:ext cx="11548768" cy="3948362"/>
            </a:xfrm>
            <a:prstGeom prst="rect">
              <a:avLst/>
            </a:prstGeom>
          </p:spPr>
          <p:txBody>
            <a:bodyPr wrap="square">
              <a:spAutoFit/>
            </a:bodyPr>
            <a:lstStyle/>
            <a:p>
              <a:pPr algn="ctr">
                <a:lnSpc>
                  <a:spcPct val="150000"/>
                </a:lnSpc>
                <a:spcAft>
                  <a:spcPts val="0"/>
                </a:spcAft>
              </a:pPr>
              <a:r>
                <a:rPr lang="en-US" sz="6500">
                  <a:solidFill>
                    <a:srgbClr val="2F5496"/>
                  </a:solidFill>
                  <a:latin typeface="Arial" panose="020B0604020202020204" pitchFamily="34" charset="0"/>
                  <a:ea typeface="Times New Roman" panose="02020603050405020304" pitchFamily="18" charset="0"/>
                </a:rPr>
                <a:t/>
              </a:r>
              <a:br>
                <a:rPr lang="en-US" sz="6500">
                  <a:solidFill>
                    <a:srgbClr val="2F5496"/>
                  </a:solidFill>
                  <a:latin typeface="Arial" panose="020B0604020202020204" pitchFamily="34" charset="0"/>
                  <a:ea typeface="Times New Roman" panose="02020603050405020304" pitchFamily="18" charset="0"/>
                </a:rPr>
              </a:br>
              <a:r>
                <a:rPr lang="pl-PL" sz="65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a:t>
              </a:r>
              <a:r>
                <a:rPr lang="en-US" sz="6500" b="1" kern="0" smtClean="0">
                  <a:solidFill>
                    <a:schemeClr val="tx2"/>
                  </a:solidFill>
                  <a:latin typeface="Arial" panose="020B0604020202020204" pitchFamily="34" charset="0"/>
                  <a:ea typeface="Times New Roman" panose="02020603050405020304" pitchFamily="18" charset="0"/>
                  <a:cs typeface="Times New Roman" panose="02020603050405020304" pitchFamily="18" charset="0"/>
                </a:rPr>
                <a:t>2</a:t>
              </a:r>
              <a:r>
                <a:rPr lang="pl-PL" sz="6500" b="1" kern="0" smtClean="0">
                  <a:solidFill>
                    <a:schemeClr val="tx2"/>
                  </a:solidFill>
                  <a:latin typeface="Arial" panose="020B0604020202020204" pitchFamily="34" charset="0"/>
                  <a:ea typeface="Times New Roman" panose="02020603050405020304" pitchFamily="18" charset="0"/>
                  <a:cs typeface="Times New Roman" panose="02020603050405020304" pitchFamily="18" charset="0"/>
                </a:rPr>
                <a:t>. </a:t>
              </a:r>
              <a:r>
                <a:rPr lang="pl-PL" sz="65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TỨ GIÁC </a:t>
              </a:r>
              <a:endParaRPr lang="en-US" sz="65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96355">
            <a:off x="1548383" y="7656685"/>
            <a:ext cx="1169234" cy="2232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7"/>
          <p:cNvGrpSpPr/>
          <p:nvPr/>
        </p:nvGrpSpPr>
        <p:grpSpPr>
          <a:xfrm>
            <a:off x="3048000" y="1292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0785" y="930271"/>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0420146" y="6641276"/>
            <a:ext cx="3645724" cy="3645724"/>
          </a:xfrm>
          <a:prstGeom prst="rect">
            <a:avLst/>
          </a:prstGeom>
        </p:spPr>
      </p:pic>
      <p:pic>
        <p:nvPicPr>
          <p:cNvPr id="14" name="Picture 13"/>
          <p:cNvPicPr>
            <a:picLocks noChangeAspect="1"/>
          </p:cNvPicPr>
          <p:nvPr/>
        </p:nvPicPr>
        <p:blipFill>
          <a:blip r:embed="rId3"/>
          <a:stretch>
            <a:fillRect/>
          </a:stretch>
        </p:blipFill>
        <p:spPr>
          <a:xfrm>
            <a:off x="4876800" y="7658100"/>
            <a:ext cx="2225451" cy="2133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1725517"/>
            <a:ext cx="17526000" cy="8294783"/>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609690" y="342900"/>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914400" y="2132245"/>
            <a:ext cx="16507689" cy="7649915"/>
          </a:xfrm>
          <a:prstGeom prst="rect">
            <a:avLst/>
          </a:prstGeom>
        </p:spPr>
        <p:txBody>
          <a:bodyPr wrap="square">
            <a:spAutoFit/>
          </a:bodyPr>
          <a:lstStyle/>
          <a:p>
            <a:pPr>
              <a:lnSpc>
                <a:spcPct val="107000"/>
              </a:lnSpc>
              <a:spcBef>
                <a:spcPts val="1000"/>
              </a:spcBef>
              <a:spcAft>
                <a:spcPts val="1000"/>
              </a:spcAft>
            </a:pPr>
            <a:r>
              <a:rPr lang="vi-VN" sz="4200" b="1">
                <a:solidFill>
                  <a:srgbClr val="C00000"/>
                </a:solidFill>
                <a:ea typeface="Calibri" panose="020F0502020204030204" pitchFamily="34" charset="0"/>
                <a:cs typeface="Times New Roman" panose="02020603050405020304" pitchFamily="18" charset="0"/>
              </a:rPr>
              <a:t>Câu 1. Hãy chọn câu sai.</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B. Tổng các góc của một tứ giác bằng </a:t>
            </a:r>
            <a:r>
              <a:rPr lang="vi-VN" sz="4200" smtClean="0">
                <a:ea typeface="Calibri" panose="020F0502020204030204" pitchFamily="34" charset="0"/>
                <a:cs typeface="Times New Roman" panose="02020603050405020304" pitchFamily="18" charset="0"/>
              </a:rPr>
              <a:t>180</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º</a:t>
            </a:r>
            <a:r>
              <a:rPr lang="vi-VN" sz="4200" smtClean="0">
                <a:ea typeface="Calibri" panose="020F0502020204030204" pitchFamily="34" charset="0"/>
                <a:cs typeface="Times New Roman" panose="02020603050405020304" pitchFamily="18" charset="0"/>
              </a:rPr>
              <a:t>.</a:t>
            </a:r>
            <a:endParaRPr lang="vi-VN" sz="4200">
              <a:ea typeface="Calibri" panose="020F0502020204030204" pitchFamily="34" charset="0"/>
              <a:cs typeface="Times New Roman" panose="02020603050405020304" pitchFamily="18" charset="0"/>
            </a:endParaRP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C. Tổng các góc của một tứ giác bằng </a:t>
            </a:r>
            <a:r>
              <a:rPr lang="vi-VN" sz="4200" smtClean="0">
                <a:ea typeface="Calibri" panose="020F0502020204030204" pitchFamily="34" charset="0"/>
                <a:cs typeface="Times New Roman" panose="02020603050405020304" pitchFamily="18" charset="0"/>
              </a:rPr>
              <a:t>360</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º</a:t>
            </a:r>
            <a:r>
              <a:rPr lang="vi-VN" sz="4200" smtClean="0">
                <a:ea typeface="Calibri" panose="020F0502020204030204" pitchFamily="34" charset="0"/>
                <a:cs typeface="Times New Roman" panose="02020603050405020304" pitchFamily="18" charset="0"/>
              </a:rPr>
              <a:t>.</a:t>
            </a:r>
            <a:endParaRPr lang="vi-VN" sz="4200">
              <a:ea typeface="Calibri" panose="020F0502020204030204" pitchFamily="34" charset="0"/>
              <a:cs typeface="Times New Roman" panose="02020603050405020304" pitchFamily="18" charset="0"/>
            </a:endParaRP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35200" y="419100"/>
            <a:ext cx="2362200" cy="2341532"/>
          </a:xfrm>
          <a:prstGeom prst="rect">
            <a:avLst/>
          </a:prstGeom>
        </p:spPr>
      </p:pic>
      <p:sp>
        <p:nvSpPr>
          <p:cNvPr id="17" name="Oval 16"/>
          <p:cNvSpPr/>
          <p:nvPr/>
        </p:nvSpPr>
        <p:spPr>
          <a:xfrm>
            <a:off x="685800" y="53721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1725517"/>
            <a:ext cx="17526000" cy="8294783"/>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609690" y="342900"/>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914400" y="2132245"/>
            <a:ext cx="16507689" cy="3235886"/>
          </a:xfrm>
          <a:prstGeom prst="rect">
            <a:avLst/>
          </a:prstGeom>
        </p:spPr>
        <p:txBody>
          <a:bodyPr wrap="square">
            <a:spAutoFit/>
          </a:bodyPr>
          <a:lstStyle/>
          <a:p>
            <a:pPr lvl="0">
              <a:lnSpc>
                <a:spcPct val="107000"/>
              </a:lnSpc>
              <a:spcBef>
                <a:spcPts val="1000"/>
              </a:spcBef>
              <a:spcAft>
                <a:spcPts val="1000"/>
              </a:spcAft>
            </a:pPr>
            <a:r>
              <a:rPr kumimoji="0" lang="vi-VN"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a:t>
            </a: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Cho hình vẽ sau. Chọn câu đúng</a:t>
            </a:r>
            <a:r>
              <a:rPr lang="vi-VN" sz="4200" b="1"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4200" b="1"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0"/>
              </a:spcBef>
              <a:spcAft>
                <a:spcPts val="1000"/>
              </a:spcAft>
            </a:pPr>
            <a:r>
              <a:rPr lang="vi-VN" sz="4200">
                <a:solidFill>
                  <a:prstClr val="black"/>
                </a:solidFill>
                <a:latin typeface="Arial" panose="020B0604020202020204" pitchFamily="34" charset="0"/>
                <a:ea typeface="Calibri" panose="020F0502020204030204" pitchFamily="34" charset="0"/>
                <a:cs typeface="Arial" panose="020B0604020202020204" pitchFamily="34" charset="0"/>
              </a:rPr>
              <a:t>A. Hai đỉnh kề nhau: A, C        </a:t>
            </a:r>
          </a:p>
          <a:p>
            <a:pPr lvl="0">
              <a:lnSpc>
                <a:spcPct val="150000"/>
              </a:lnSpc>
              <a:spcBef>
                <a:spcPts val="1000"/>
              </a:spcBef>
              <a:spcAft>
                <a:spcPts val="1000"/>
              </a:spcAft>
            </a:pPr>
            <a:r>
              <a:rPr lang="vi-VN" sz="4200">
                <a:solidFill>
                  <a:prstClr val="black"/>
                </a:solidFill>
                <a:latin typeface="Arial" panose="020B0604020202020204" pitchFamily="34" charset="0"/>
                <a:ea typeface="Calibri" panose="020F0502020204030204" pitchFamily="34" charset="0"/>
                <a:cs typeface="Arial" panose="020B0604020202020204" pitchFamily="34" charset="0"/>
              </a:rPr>
              <a:t>B. Hai cạnh kề nhau: AB, DC  </a:t>
            </a: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92400" y="7890495"/>
            <a:ext cx="1841521" cy="1825409"/>
          </a:xfrm>
          <a:prstGeom prst="rect">
            <a:avLst/>
          </a:prstGeom>
        </p:spPr>
      </p:pic>
      <p:sp>
        <p:nvSpPr>
          <p:cNvPr id="17" name="Oval 16"/>
          <p:cNvSpPr/>
          <p:nvPr/>
        </p:nvSpPr>
        <p:spPr>
          <a:xfrm>
            <a:off x="685800" y="5642054"/>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513221" y="3238500"/>
            <a:ext cx="4980554" cy="3580789"/>
          </a:xfrm>
          <a:prstGeom prst="rect">
            <a:avLst/>
          </a:prstGeom>
        </p:spPr>
      </p:pic>
      <p:sp>
        <p:nvSpPr>
          <p:cNvPr id="8" name="Rectangle 7"/>
          <p:cNvSpPr/>
          <p:nvPr/>
        </p:nvSpPr>
        <p:spPr>
          <a:xfrm>
            <a:off x="914399" y="5522209"/>
            <a:ext cx="11277757" cy="4226798"/>
          </a:xfrm>
          <a:prstGeom prst="rect">
            <a:avLst/>
          </a:prstGeom>
        </p:spPr>
        <p:txBody>
          <a:bodyPr wrap="square">
            <a:spAutoFit/>
          </a:bodyPr>
          <a:lstStyle/>
          <a:p>
            <a:pPr lvl="0">
              <a:lnSpc>
                <a:spcPct val="150000"/>
              </a:lnSpc>
              <a:spcBef>
                <a:spcPts val="1000"/>
              </a:spcBef>
              <a:spcAft>
                <a:spcPts val="1000"/>
              </a:spcAft>
            </a:pPr>
            <a:r>
              <a:rPr lang="vi-VN" sz="4200">
                <a:solidFill>
                  <a:prstClr val="black"/>
                </a:solidFill>
                <a:ea typeface="Calibri" panose="020F0502020204030204" pitchFamily="34" charset="0"/>
                <a:cs typeface="Arial" panose="020B0604020202020204" pitchFamily="34" charset="0"/>
              </a:rPr>
              <a:t>C. Điểm M nằm ngoài tứ giác ABCD và điểm N nằm trong tứ giác ABCD</a:t>
            </a:r>
          </a:p>
          <a:p>
            <a:pPr lvl="0">
              <a:lnSpc>
                <a:spcPct val="150000"/>
              </a:lnSpc>
              <a:spcBef>
                <a:spcPts val="1000"/>
              </a:spcBef>
              <a:spcAft>
                <a:spcPts val="1000"/>
              </a:spcAft>
            </a:pPr>
            <a:r>
              <a:rPr lang="vi-VN" sz="4200">
                <a:solidFill>
                  <a:prstClr val="black"/>
                </a:solidFill>
                <a:ea typeface="Calibri" panose="020F0502020204030204" pitchFamily="34" charset="0"/>
                <a:cs typeface="Arial" panose="020B0604020202020204" pitchFamily="34" charset="0"/>
              </a:rPr>
              <a:t>D. Điểm M nằm trong tứ giác ABCD và điểm N nằm ngoài tứ giác ABCD</a:t>
            </a:r>
          </a:p>
        </p:txBody>
      </p:sp>
    </p:spTree>
    <p:extLst>
      <p:ext uri="{BB962C8B-B14F-4D97-AF65-F5344CB8AC3E}">
        <p14:creationId xmlns:p14="http://schemas.microsoft.com/office/powerpoint/2010/main" val="130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00200" y="2631489"/>
                <a:ext cx="15240000" cy="2036455"/>
              </a:xfrm>
              <a:prstGeom prst="rect">
                <a:avLst/>
              </a:prstGeom>
            </p:spPr>
            <p:txBody>
              <a:bodyPr wrap="square">
                <a:spAutoFit/>
              </a:bodyPr>
              <a:lstStyle/>
              <a:p>
                <a:pPr>
                  <a:lnSpc>
                    <a:spcPct val="150000"/>
                  </a:lnSpc>
                  <a:spcBef>
                    <a:spcPts val="100"/>
                  </a:spcBef>
                  <a:spcAft>
                    <a:spcPts val="100"/>
                  </a:spcAft>
                </a:pPr>
                <a:r>
                  <a:rPr lang="en-US" sz="4400" b="1" smtClean="0">
                    <a:solidFill>
                      <a:srgbClr val="C00000"/>
                    </a:solidFill>
                    <a:latin typeface="Arial" panose="020B0604020202020204" pitchFamily="34" charset="0"/>
                    <a:ea typeface="Arial" panose="020B0604020202020204" pitchFamily="34" charset="0"/>
                    <a:cs typeface="Arial" panose="020B0604020202020204" pitchFamily="34" charset="0"/>
                  </a:rPr>
                  <a:t>Câu 5. </a:t>
                </a:r>
                <a:r>
                  <a:rPr lang="en-US" sz="4400" b="1">
                    <a:solidFill>
                      <a:srgbClr val="C00000"/>
                    </a:solidFill>
                    <a:effectLst/>
                    <a:latin typeface="Arial" panose="020B0604020202020204" pitchFamily="34" charset="0"/>
                    <a:ea typeface="Arial" panose="020B0604020202020204" pitchFamily="34" charset="0"/>
                    <a:cs typeface="Arial" panose="020B0604020202020204" pitchFamily="34" charset="0"/>
                  </a:rPr>
                  <a:t>Cho tứ giác ABCD có </a:t>
                </a:r>
                <a14:m>
                  <m:oMath xmlns:m="http://schemas.openxmlformats.org/officeDocument/2006/math">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𝐀</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𝟓</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𝐁</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𝟏𝟏</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𝟕</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𝐂</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𝟕</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𝟏</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oMath>
                </a14:m>
                <a:r>
                  <a:rPr lang="en-US" sz="4400" b="1">
                    <a:solidFill>
                      <a:srgbClr val="C00000"/>
                    </a:solidFill>
                    <a:effectLst/>
                    <a:latin typeface="Arial" panose="020B0604020202020204" pitchFamily="34" charset="0"/>
                    <a:ea typeface="Arial" panose="020B0604020202020204" pitchFamily="34" charset="0"/>
                    <a:cs typeface="Arial" panose="020B0604020202020204" pitchFamily="34" charset="0"/>
                  </a:rPr>
                  <a:t>. Số đo góc ngoài tại đỉnh D bằng:</a:t>
                </a:r>
              </a:p>
            </p:txBody>
          </p:sp>
        </mc:Choice>
        <mc:Fallback xmlns="">
          <p:sp>
            <p:nvSpPr>
              <p:cNvPr id="3" name="Rectangle 2"/>
              <p:cNvSpPr>
                <a:spLocks noRot="1" noChangeAspect="1" noMove="1" noResize="1" noEditPoints="1" noAdjustHandles="1" noChangeArrowheads="1" noChangeShapeType="1" noTextEdit="1"/>
              </p:cNvSpPr>
              <p:nvPr/>
            </p:nvSpPr>
            <p:spPr>
              <a:xfrm>
                <a:off x="1600200" y="2631489"/>
                <a:ext cx="15240000" cy="2036455"/>
              </a:xfrm>
              <a:prstGeom prst="rect">
                <a:avLst/>
              </a:prstGeom>
              <a:blipFill>
                <a:blip r:embed="rId3"/>
                <a:stretch>
                  <a:fillRect l="-1640" r="-1760" b="-12874"/>
                </a:stretch>
              </a:blipFill>
            </p:spPr>
            <p:txBody>
              <a:bodyPr/>
              <a:lstStyle/>
              <a:p>
                <a:r>
                  <a:rPr lang="en-US">
                    <a:noFill/>
                  </a:rPr>
                  <a:t> </a:t>
                </a:r>
              </a:p>
            </p:txBody>
          </p:sp>
        </mc:Fallback>
      </mc:AlternateContent>
      <p:pic>
        <p:nvPicPr>
          <p:cNvPr id="1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459350" y="7423451"/>
            <a:ext cx="1125883" cy="2150123"/>
          </a:xfrm>
          <a:prstGeom prst="rect">
            <a:avLst/>
          </a:prstGeom>
        </p:spPr>
      </p:pic>
      <p:sp>
        <p:nvSpPr>
          <p:cNvPr id="2" name="Rectangle 1"/>
          <p:cNvSpPr/>
          <p:nvPr/>
        </p:nvSpPr>
        <p:spPr>
          <a:xfrm>
            <a:off x="5483989" y="48667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113º</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107º</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58º</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83º</a:t>
            </a:r>
            <a:endParaRPr lang="en-US" sz="43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257800" y="7135008"/>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57002" y="6797714"/>
                <a:ext cx="15209359" cy="2917786"/>
              </a:xfrm>
              <a:prstGeom prst="rect">
                <a:avLst/>
              </a:prstGeom>
            </p:spPr>
            <p:txBody>
              <a:bodyPr wrap="square">
                <a:spAutoFit/>
              </a:bodyPr>
              <a:lstStyle/>
              <a:p>
                <a:pPr>
                  <a:lnSpc>
                    <a:spcPct val="150000"/>
                  </a:lnSpc>
                  <a:spcBef>
                    <a:spcPts val="100"/>
                  </a:spcBef>
                  <a:spcAft>
                    <a:spcPts val="100"/>
                  </a:spcAft>
                </a:pPr>
                <a:r>
                  <a:rPr lang="fr-FR" sz="3800">
                    <a:latin typeface="Arial" panose="020B0604020202020204" pitchFamily="34" charset="0"/>
                    <a:ea typeface="Arial" panose="020B0604020202020204" pitchFamily="34" charset="0"/>
                    <a:cs typeface="Arial" panose="020B0604020202020204" pitchFamily="34" charset="0"/>
                  </a:rPr>
                  <a:t>a) </a:t>
                </a:r>
                <a:r>
                  <a:rPr lang="en-US" sz="3800">
                    <a:effectLst/>
                    <a:latin typeface="Arial" panose="020B0604020202020204" pitchFamily="34" charset="0"/>
                    <a:ea typeface="Arial" panose="020B0604020202020204" pitchFamily="34" charset="0"/>
                    <a:cs typeface="Arial" panose="020B0604020202020204" pitchFamily="34" charset="0"/>
                  </a:rPr>
                  <a:t>Xét tứ giác ABCD có: </a:t>
                </a:r>
              </a:p>
              <a:p>
                <a:pPr algn="ctr">
                  <a:lnSpc>
                    <a:spcPct val="150000"/>
                  </a:lnSpc>
                  <a:spcBef>
                    <a:spcPts val="100"/>
                  </a:spcBef>
                  <a:spcAft>
                    <a:spcPts val="100"/>
                  </a:spcAft>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bốn góc của tứ giác)</a:t>
                </a:r>
              </a:p>
              <a:p>
                <a:pPr algn="just">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e>
                    </m:d>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57002" y="6797714"/>
                <a:ext cx="15209359" cy="2917786"/>
              </a:xfrm>
              <a:prstGeom prst="rect">
                <a:avLst/>
              </a:prstGeom>
              <a:blipFill>
                <a:blip r:embed="rId4"/>
                <a:stretch>
                  <a:fillRect l="-1323" b="-292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20" name="Picture 19"/>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anim calcmode="lin" valueType="num">
                                      <p:cBhvr>
                                        <p:cTn id="3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57002" y="6797714"/>
                <a:ext cx="15209359" cy="2917786"/>
              </a:xfrm>
              <a:prstGeom prst="rect">
                <a:avLst/>
              </a:prstGeom>
            </p:spPr>
            <p:txBody>
              <a:bodyPr wrap="square">
                <a:spAutoFit/>
              </a:bodyPr>
              <a:lstStyle/>
              <a:p>
                <a:pPr lvl="0">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b) Xét tứ giác MNPQ có: </a:t>
                </a:r>
              </a:p>
              <a:p>
                <a:pPr lvl="0" algn="ctr">
                  <a:lnSpc>
                    <a:spcPct val="150000"/>
                  </a:lnSpc>
                  <a:spcBef>
                    <a:spcPts val="100"/>
                  </a:spcBef>
                  <a:spcAft>
                    <a:spcPts val="100"/>
                  </a:spcAft>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Q</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Q</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57002" y="6797714"/>
                <a:ext cx="15209359" cy="2917786"/>
              </a:xfrm>
              <a:prstGeom prst="rect">
                <a:avLst/>
              </a:prstGeom>
              <a:blipFill>
                <a:blip r:embed="rId4"/>
                <a:stretch>
                  <a:fillRect l="-1323" b="-292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13" name="Picture 12"/>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extLst>
      <p:ext uri="{BB962C8B-B14F-4D97-AF65-F5344CB8AC3E}">
        <p14:creationId xmlns:p14="http://schemas.microsoft.com/office/powerpoint/2010/main" val="33346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6438900"/>
                <a:ext cx="15209359" cy="3678892"/>
              </a:xfrm>
              <a:prstGeom prst="rect">
                <a:avLst/>
              </a:prstGeom>
            </p:spPr>
            <p:txBody>
              <a:bodyPr wrap="square">
                <a:spAutoFit/>
              </a:bodyPr>
              <a:lstStyle/>
              <a:p>
                <a:pPr lvl="0">
                  <a:lnSpc>
                    <a:spcPct val="150000"/>
                  </a:lnSpc>
                  <a:defRPr/>
                </a:pP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c) Có: </a:t>
                </a:r>
                <a14:m>
                  <m:oMath xmlns:m="http://schemas.openxmlformats.org/officeDocument/2006/math">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(2 góc kề bù)</a:t>
                </a: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Xét tứ giác TSVU có: </a:t>
                </a:r>
              </a:p>
              <a:p>
                <a:pPr lvl="0" algn="ctr">
                  <a:lnSpc>
                    <a:spcPct val="150000"/>
                  </a:lnSpc>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U</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U</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6438900"/>
                <a:ext cx="15209359" cy="3678892"/>
              </a:xfrm>
              <a:prstGeom prst="rect">
                <a:avLst/>
              </a:prstGeom>
              <a:blipFill>
                <a:blip r:embed="rId4"/>
                <a:stretch>
                  <a:fillRect l="-1323" b="-4470"/>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13" name="Picture 12"/>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extLst>
      <p:ext uri="{BB962C8B-B14F-4D97-AF65-F5344CB8AC3E}">
        <p14:creationId xmlns:p14="http://schemas.microsoft.com/office/powerpoint/2010/main" val="15802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880031" y="5220416"/>
            <a:ext cx="1359891" cy="1759859"/>
          </a:xfrm>
          <a:prstGeom prst="rect">
            <a:avLst/>
          </a:prstGeom>
        </p:spPr>
      </p:pic>
      <p:sp>
        <p:nvSpPr>
          <p:cNvPr id="17" name="Rectangle 16"/>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mc:AlternateContent xmlns:mc="http://schemas.openxmlformats.org/markup-compatibility/2006" xmlns:a14="http://schemas.microsoft.com/office/drawing/2010/main">
        <mc:Choice Requires="a14">
          <p:sp>
            <p:nvSpPr>
              <p:cNvPr id="6" name="Rectangle 5"/>
              <p:cNvSpPr/>
              <p:nvPr/>
            </p:nvSpPr>
            <p:spPr>
              <a:xfrm>
                <a:off x="1243261" y="6667500"/>
                <a:ext cx="15209359" cy="2825069"/>
              </a:xfrm>
              <a:prstGeom prst="rect">
                <a:avLst/>
              </a:prstGeom>
            </p:spPr>
            <p:txBody>
              <a:bodyPr wrap="square">
                <a:spAutoFit/>
              </a:bodyPr>
              <a:lstStyle/>
              <a:p>
                <a:pPr lvl="0">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d) Xét tứ giác EFGH có: </a:t>
                </a:r>
              </a:p>
              <a:p>
                <a:pPr lvl="0" algn="ctr">
                  <a:lnSpc>
                    <a:spcPct val="150000"/>
                  </a:lnSpc>
                  <a:spcBef>
                    <a:spcPts val="100"/>
                  </a:spcBef>
                  <a:spcAft>
                    <a:spcPts val="100"/>
                  </a:spcAft>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E</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F</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G</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F</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E</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G</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1" y="6667500"/>
                <a:ext cx="15209359" cy="2825069"/>
              </a:xfrm>
              <a:prstGeom prst="rect">
                <a:avLst/>
              </a:prstGeom>
              <a:blipFill>
                <a:blip r:embed="rId4"/>
                <a:stretch>
                  <a:fillRect l="-1323" b="-626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83125" y="9156175"/>
            <a:ext cx="1728249" cy="304800"/>
          </a:xfrm>
          <a:prstGeom prst="rect">
            <a:avLst/>
          </a:prstGeom>
        </p:spPr>
      </p:pic>
      <p:pic>
        <p:nvPicPr>
          <p:cNvPr id="3" name="Picture 2"/>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6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324377" y="4341146"/>
            <a:ext cx="1434696"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5079684" y="4356353"/>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4377" y="6614753"/>
            <a:ext cx="1418831"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97495" y="3659604"/>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9684" y="6630706"/>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8978" y="310505"/>
            <a:ext cx="506209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Bài 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125200" y="3290313"/>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54244" y="1414375"/>
                <a:ext cx="18043356" cy="1759328"/>
              </a:xfrm>
              <a:prstGeom prst="rect">
                <a:avLst/>
              </a:prstGeom>
            </p:spPr>
            <p:txBody>
              <a:bodyPr wrap="square">
                <a:spAutoFit/>
              </a:bodyPr>
              <a:lstStyle/>
              <a:p>
                <a:pPr algn="just">
                  <a:lnSpc>
                    <a:spcPct val="150000"/>
                  </a:lnSpc>
                </a:pPr>
                <a:r>
                  <a:rPr lang="vi-VN" sz="3800" smtClean="0">
                    <a:solidFill>
                      <a:srgbClr val="000000"/>
                    </a:solidFill>
                  </a:rPr>
                  <a:t>Góc kề bù với một góc của tứ giác được gọi là góc ngoài của tứ giác đó.</a:t>
                </a:r>
                <a:endParaRPr lang="en-US" sz="3800" smtClean="0">
                  <a:solidFill>
                    <a:srgbClr val="000000"/>
                  </a:solidFill>
                </a:endParaRPr>
              </a:p>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Hãy tính tổng số đo bốn góc ngoài </a:t>
                </a:r>
                <a14:m>
                  <m:oMath xmlns:m="http://schemas.openxmlformats.org/officeDocument/2006/math">
                    <m:acc>
                      <m:accPr>
                        <m:chr m:val="̂"/>
                        <m:ctrlPr>
                          <a:rPr lang="en-US" sz="3800" i="1">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𝐴</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𝐵</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𝐶</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𝐷</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oMath>
                </a14:m>
                <a:r>
                  <a:rPr lang="en-US" sz="3800">
                    <a:latin typeface="Arial" panose="020B0604020202020204" pitchFamily="34" charset="0"/>
                    <a:ea typeface="Calibri" panose="020F0502020204030204" pitchFamily="34" charset="0"/>
                    <a:cs typeface="Arial" panose="020B0604020202020204" pitchFamily="34" charset="0"/>
                  </a:rPr>
                  <a:t> của tứ giác ABCD ở Hình 12.</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4244" y="1414375"/>
                <a:ext cx="18043356" cy="1759328"/>
              </a:xfrm>
              <a:prstGeom prst="rect">
                <a:avLst/>
              </a:prstGeom>
              <a:blipFill>
                <a:blip r:embed="rId2"/>
                <a:stretch>
                  <a:fillRect l="-1115" b="-13149"/>
                </a:stretch>
              </a:blipFill>
            </p:spPr>
            <p:txBody>
              <a:bodyPr/>
              <a:lstStyle/>
              <a:p>
                <a:r>
                  <a:rPr lang="en-US">
                    <a:noFill/>
                  </a:rPr>
                  <a:t> </a:t>
                </a:r>
              </a:p>
            </p:txBody>
          </p:sp>
        </mc:Fallback>
      </mc:AlternateContent>
      <p:pic>
        <p:nvPicPr>
          <p:cNvPr id="9"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6998548" y="-456806"/>
            <a:ext cx="1038797" cy="1983814"/>
          </a:xfrm>
          <a:prstGeom prst="rect">
            <a:avLst/>
          </a:prstGeom>
        </p:spPr>
      </p:pic>
      <p:pic>
        <p:nvPicPr>
          <p:cNvPr id="1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28600" y="9175575"/>
            <a:ext cx="876254" cy="873068"/>
          </a:xfrm>
          <a:prstGeom prst="rect">
            <a:avLst/>
          </a:prstGeom>
        </p:spPr>
      </p:pic>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contrast="40000"/>
                    </a14:imgEffect>
                  </a14:imgLayer>
                </a14:imgProps>
              </a:ext>
            </a:extLst>
          </a:blip>
          <a:stretch>
            <a:fillRect/>
          </a:stretch>
        </p:blipFill>
        <p:spPr>
          <a:xfrm>
            <a:off x="516106" y="3618249"/>
            <a:ext cx="5464970" cy="4572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248400" y="4234986"/>
                <a:ext cx="12039600" cy="5556714"/>
              </a:xfrm>
              <a:prstGeom prst="rect">
                <a:avLst/>
              </a:prstGeom>
            </p:spPr>
            <p:txBody>
              <a:bodyPr wrap="square">
                <a:spAutoFit/>
              </a:bodyPr>
              <a:lstStyle/>
              <a:p>
                <a:pPr>
                  <a:lnSpc>
                    <a:spcPct val="150000"/>
                  </a:lnSpc>
                  <a:spcBef>
                    <a:spcPts val="1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Xét tứ giác ABCD có:</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Mặt khác: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(hai góc kề bù)</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Tương tự</a:t>
                </a:r>
                <a:r>
                  <a:rPr lang="en-US" sz="3800" smtClean="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48400" y="4234986"/>
                <a:ext cx="12039600" cy="5556714"/>
              </a:xfrm>
              <a:prstGeom prst="rect">
                <a:avLst/>
              </a:prstGeom>
              <a:blipFill>
                <a:blip r:embed="rId19"/>
                <a:stretch>
                  <a:fillRect l="-1671" b="-1207"/>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4" dur="500"/>
                                        <p:tgtEl>
                                          <p:spTgt spid="5">
                                            <p:txEl>
                                              <p:pRg st="3" end="3"/>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8978" y="310505"/>
            <a:ext cx="506209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2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125200" y="3290313"/>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54244" y="1414375"/>
                <a:ext cx="18043356" cy="17593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u="none" strike="noStrike" kern="1200" cap="none" spc="0" normalizeH="0" baseline="0" noProof="0" smtClean="0">
                    <a:ln>
                      <a:noFill/>
                    </a:ln>
                    <a:solidFill>
                      <a:srgbClr val="000000"/>
                    </a:solidFill>
                    <a:effectLst/>
                    <a:uLnTx/>
                    <a:uFillTx/>
                    <a:latin typeface="Arial" panose="020B0604020202020204" pitchFamily="34" charset="0"/>
                  </a:rPr>
                  <a:t>Góc kề bù với một góc của tứ giác được gọi là góc ngoài của tứ giác đó.</a:t>
                </a:r>
                <a:endParaRPr kumimoji="0" lang="en-US" sz="3800" b="0" u="none" strike="noStrike" kern="1200" cap="none" spc="0" normalizeH="0" baseline="0" noProof="0" smtClean="0">
                  <a:ln>
                    <a:noFill/>
                  </a:ln>
                  <a:solidFill>
                    <a:srgbClr val="000000"/>
                  </a:solidFill>
                  <a:effectLst/>
                  <a:uLnTx/>
                  <a:uFillTx/>
                  <a:latin typeface="Calibr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 tính tổng số đo bốn góc ngoài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C</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của tứ giác ABCD ở Hình 12.</a:t>
                </a:r>
                <a:endParaRPr kumimoji="0" lang="en-US" sz="38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4244" y="1414375"/>
                <a:ext cx="18043356" cy="1759328"/>
              </a:xfrm>
              <a:prstGeom prst="rect">
                <a:avLst/>
              </a:prstGeom>
              <a:blipFill>
                <a:blip r:embed="rId2"/>
                <a:stretch>
                  <a:fillRect l="-1115" b="-13149"/>
                </a:stretch>
              </a:blipFill>
            </p:spPr>
            <p:txBody>
              <a:bodyPr/>
              <a:lstStyle/>
              <a:p>
                <a:r>
                  <a:rPr lang="en-US">
                    <a:noFill/>
                  </a:rPr>
                  <a:t> </a:t>
                </a:r>
              </a:p>
            </p:txBody>
          </p:sp>
        </mc:Fallback>
      </mc:AlternateContent>
      <p:pic>
        <p:nvPicPr>
          <p:cNvPr id="9"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6998548" y="-456806"/>
            <a:ext cx="1038797" cy="1983814"/>
          </a:xfrm>
          <a:prstGeom prst="rect">
            <a:avLst/>
          </a:prstGeom>
        </p:spPr>
      </p:pic>
      <p:pic>
        <p:nvPicPr>
          <p:cNvPr id="1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28600" y="9175575"/>
            <a:ext cx="876254" cy="873068"/>
          </a:xfrm>
          <a:prstGeom prst="rect">
            <a:avLst/>
          </a:prstGeom>
        </p:spPr>
      </p:pic>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contrast="40000"/>
                    </a14:imgEffect>
                  </a14:imgLayer>
                </a14:imgProps>
              </a:ext>
            </a:extLst>
          </a:blip>
          <a:stretch>
            <a:fillRect/>
          </a:stretch>
        </p:blipFill>
        <p:spPr>
          <a:xfrm>
            <a:off x="516106" y="3618249"/>
            <a:ext cx="5464970" cy="45720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249618" y="3924300"/>
                <a:ext cx="11269577" cy="6407139"/>
              </a:xfrm>
              <a:prstGeom prst="rect">
                <a:avLst/>
              </a:prstGeom>
            </p:spPr>
            <p:txBody>
              <a:bodyPr wrap="square">
                <a:spAutoFit/>
              </a:bodyPr>
              <a:lstStyle/>
              <a:p>
                <a:pPr algn="just">
                  <a:lnSpc>
                    <a:spcPct val="150000"/>
                  </a:lnSpc>
                  <a:spcBef>
                    <a:spcPts val="100"/>
                  </a:spcBef>
                  <a:spcAft>
                    <a:spcPts val="100"/>
                  </a:spcAft>
                </a:pPr>
                <a:r>
                  <a:rPr lang="en-US" sz="3650" smtClean="0">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oMath>
                </a14:m>
                <a:endParaRPr lang="en-US" sz="3650" smtClean="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3650" smtClean="0">
                    <a:effectLst/>
                    <a:ea typeface="Arial" panose="020B0604020202020204" pitchFamily="34" charset="0"/>
                    <a:cs typeface="Times New Roman" panose="02020603050405020304" pitchFamily="18" charset="0"/>
                  </a:rPr>
                  <a:t>              </a:t>
                </a:r>
                <a14:m>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 xmlns:m="http://schemas.openxmlformats.org/officeDocument/2006/math">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Para>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3650">
                    <a:effectLst/>
                    <a:latin typeface="Arial" panose="020B0604020202020204" pitchFamily="34" charset="0"/>
                    <a:ea typeface="Arial" panose="020B0604020202020204" pitchFamily="34" charset="0"/>
                    <a:cs typeface="Arial" panose="020B0604020202020204" pitchFamily="34" charset="0"/>
                  </a:rPr>
                  <a:t>Vậy tổng số đo bốn góc </a:t>
                </a:r>
                <a:r>
                  <a:rPr lang="en-US" sz="3650" smtClean="0">
                    <a:effectLst/>
                    <a:latin typeface="Arial" panose="020B0604020202020204" pitchFamily="34" charset="0"/>
                    <a:ea typeface="Arial" panose="020B0604020202020204" pitchFamily="34" charset="0"/>
                    <a:cs typeface="Arial" panose="020B0604020202020204" pitchFamily="34" charset="0"/>
                  </a:rPr>
                  <a:t>ngoài của </a:t>
                </a:r>
                <a:r>
                  <a:rPr lang="en-US" sz="3650">
                    <a:effectLst/>
                    <a:latin typeface="Arial" panose="020B0604020202020204" pitchFamily="34" charset="0"/>
                    <a:ea typeface="Arial" panose="020B0604020202020204" pitchFamily="34" charset="0"/>
                    <a:cs typeface="Arial" panose="020B0604020202020204" pitchFamily="34" charset="0"/>
                  </a:rPr>
                  <a:t>tứ giác ABCD bằng </a:t>
                </a:r>
                <a14:m>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65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49618" y="3924300"/>
                <a:ext cx="11269577" cy="6407139"/>
              </a:xfrm>
              <a:prstGeom prst="rect">
                <a:avLst/>
              </a:prstGeom>
              <a:blipFill>
                <a:blip r:embed="rId19"/>
                <a:stretch>
                  <a:fillRect l="-1677" r="-1622" b="-1047"/>
                </a:stretch>
              </a:blipFill>
            </p:spPr>
            <p:txBody>
              <a:bodyPr/>
              <a:lstStyle/>
              <a:p>
                <a:r>
                  <a:rPr lang="en-US">
                    <a:noFill/>
                  </a:rPr>
                  <a:t> </a:t>
                </a:r>
              </a:p>
            </p:txBody>
          </p:sp>
        </mc:Fallback>
      </mc:AlternateContent>
    </p:spTree>
    <p:extLst>
      <p:ext uri="{BB962C8B-B14F-4D97-AF65-F5344CB8AC3E}">
        <p14:creationId xmlns:p14="http://schemas.microsoft.com/office/powerpoint/2010/main" val="17757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063503">
            <a:off x="16836233" y="1326633"/>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569428">
            <a:off x="271599" y="8306395"/>
            <a:ext cx="1038797" cy="198381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 y="419100"/>
                <a:ext cx="17592426" cy="2000932"/>
              </a:xfrm>
              <a:prstGeom prst="rect">
                <a:avLst/>
              </a:prstGeom>
            </p:spPr>
            <p:txBody>
              <a:bodyPr wrap="square">
                <a:spAutoFit/>
              </a:bodyPr>
              <a:lstStyle/>
              <a:p>
                <a:pPr algn="just">
                  <a:lnSpc>
                    <a:spcPct val="160000"/>
                  </a:lnSpc>
                  <a:spcAft>
                    <a:spcPts val="1200"/>
                  </a:spcAft>
                </a:pPr>
                <a:r>
                  <a:rPr lang="en-US" sz="4000" smtClean="0">
                    <a:solidFill>
                      <a:srgbClr val="000000"/>
                    </a:solidFill>
                    <a:latin typeface="Arial" panose="020B0604020202020204" pitchFamily="34" charset="0"/>
                    <a:cs typeface="Arial" panose="020B0604020202020204" pitchFamily="34" charset="0"/>
                  </a:rPr>
                  <a:t>                                      Tứ giác ABCD có</a:t>
                </a:r>
                <a:r>
                  <a:rPr lang="en-US" sz="4000">
                    <a:solidFill>
                      <a:srgbClr val="000000"/>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4000" i="1">
                            <a:effectLst/>
                            <a:latin typeface="Cambria Math" panose="02040503050406030204" pitchFamily="18" charset="0"/>
                            <a:cs typeface="Times New Roman" panose="02020603050405020304" pitchFamily="18" charset="0"/>
                          </a:rPr>
                        </m:ctrlPr>
                      </m:sSupPr>
                      <m:e>
                        <m:r>
                          <a:rPr lang="fr-FR" sz="40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góc ngoài tại đỉnh B bằng 110°,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b="0" i="0" smtClean="0">
                            <a:latin typeface="Cambria Math" panose="02040503050406030204" pitchFamily="18" charset="0"/>
                            <a:ea typeface="Arial" panose="020B0604020202020204" pitchFamily="34" charset="0"/>
                            <a:cs typeface="Times New Roman" panose="02020603050405020304" pitchFamily="18" charset="0"/>
                          </a:rPr>
                          <m:t>C</m:t>
                        </m:r>
                      </m:e>
                    </m:acc>
                    <m:r>
                      <a:rPr lang="fr-FR" sz="4000" i="0">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latin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cs typeface="Times New Roman" panose="02020603050405020304" pitchFamily="18" charset="0"/>
                          </a:rPr>
                          <m:t>75</m:t>
                        </m:r>
                      </m:e>
                      <m:sup>
                        <m:r>
                          <m:rPr>
                            <m:sty m:val="p"/>
                          </m:rPr>
                          <a:rPr lang="en-US" sz="4000" i="0">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4000" smtClean="0">
                    <a:solidFill>
                      <a:srgbClr val="000000"/>
                    </a:solidFill>
                    <a:latin typeface="Arial" panose="020B0604020202020204" pitchFamily="34" charset="0"/>
                    <a:cs typeface="Arial" panose="020B0604020202020204" pitchFamily="34" charset="0"/>
                  </a:rPr>
                  <a:t> Tính </a:t>
                </a:r>
                <a:r>
                  <a:rPr lang="en-US" sz="4000">
                    <a:solidFill>
                      <a:srgbClr val="000000"/>
                    </a:solidFill>
                    <a:latin typeface="Arial" panose="020B0604020202020204" pitchFamily="34" charset="0"/>
                    <a:cs typeface="Arial" panose="020B0604020202020204" pitchFamily="34" charset="0"/>
                  </a:rPr>
                  <a:t>số đo góc D</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419100"/>
                <a:ext cx="17592426" cy="2000932"/>
              </a:xfrm>
              <a:prstGeom prst="rect">
                <a:avLst/>
              </a:prstGeom>
              <a:blipFill>
                <a:blip r:embed="rId12"/>
                <a:stretch>
                  <a:fillRect l="-1213" r="-1213" b="-1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3288796"/>
                <a:ext cx="12115800" cy="6427016"/>
              </a:xfrm>
              <a:prstGeom prst="rect">
                <a:avLst/>
              </a:prstGeom>
            </p:spPr>
            <p:txBody>
              <a:bodyPr wrap="square">
                <a:spAutoFit/>
              </a:bodyPr>
              <a:lstStyle/>
              <a:p>
                <a:pPr>
                  <a:lnSpc>
                    <a:spcPct val="150000"/>
                  </a:lnSpc>
                </a:pPr>
                <a:r>
                  <a:rPr lang="en-US" sz="3800">
                    <a:latin typeface="Arial" panose="020B0604020202020204" pitchFamily="34" charset="0"/>
                    <a:ea typeface="Arial" panose="020B0604020202020204" pitchFamily="34" charset="0"/>
                    <a:cs typeface="Arial" panose="020B0604020202020204" pitchFamily="34" charset="0"/>
                  </a:rPr>
                  <a:t>Do góc ngoài tại đỉnh B có số đo bằng 110° </a:t>
                </a:r>
                <a:r>
                  <a:rPr lang="en-US" sz="3800" smtClean="0">
                    <a:latin typeface="Arial" panose="020B0604020202020204" pitchFamily="34" charset="0"/>
                    <a:ea typeface="Arial" panose="020B0604020202020204" pitchFamily="34" charset="0"/>
                    <a:cs typeface="Arial" panose="020B0604020202020204" pitchFamily="34" charset="0"/>
                  </a:rPr>
                  <a:t>nên</a:t>
                </a:r>
              </a:p>
              <a:p>
                <a:pPr algn="ctr">
                  <a:lnSpc>
                    <a:spcPct val="150000"/>
                  </a:lnSpc>
                </a:pPr>
                <a:r>
                  <a:rPr lang="en-US" sz="380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Arial" panose="020B0604020202020204" pitchFamily="34" charset="0"/>
                    <a:cs typeface="Arial" panose="020B0604020202020204" pitchFamily="34" charset="0"/>
                  </a:rPr>
                  <a:t>Xét tứ giác ABCD có: </a:t>
                </a:r>
              </a:p>
              <a:p>
                <a:pPr>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fr-FR"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3800">
                    <a:solidFill>
                      <a:srgbClr val="000000"/>
                    </a:solidFill>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Do đó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019800" y="3288796"/>
                <a:ext cx="12115800" cy="6427016"/>
              </a:xfrm>
              <a:prstGeom prst="rect">
                <a:avLst/>
              </a:prstGeom>
              <a:blipFill>
                <a:blip r:embed="rId13"/>
                <a:stretch>
                  <a:fillRect l="-1661" b="-1139"/>
                </a:stretch>
              </a:blipFill>
            </p:spPr>
            <p:txBody>
              <a:bodyPr/>
              <a:lstStyle/>
              <a:p>
                <a:r>
                  <a:rPr lang="en-US">
                    <a:noFill/>
                  </a:rPr>
                  <a:t> </a:t>
                </a:r>
              </a:p>
            </p:txBody>
          </p:sp>
        </mc:Fallback>
      </mc:AlternateContent>
      <p:sp>
        <p:nvSpPr>
          <p:cNvPr id="8" name="Rectangle 7"/>
          <p:cNvSpPr/>
          <p:nvPr/>
        </p:nvSpPr>
        <p:spPr>
          <a:xfrm>
            <a:off x="450033" y="419100"/>
            <a:ext cx="5062098"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3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915400" y="244241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Lst>
          </a:blip>
          <a:stretch>
            <a:fillRect/>
          </a:stretch>
        </p:blipFill>
        <p:spPr>
          <a:xfrm>
            <a:off x="0" y="3619500"/>
            <a:ext cx="4812365" cy="4800600"/>
          </a:xfrm>
          <a:prstGeom prst="rect">
            <a:avLst/>
          </a:prstGeom>
        </p:spPr>
      </p:pic>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342900"/>
            <a:ext cx="17602200" cy="96012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573280" flipH="1">
            <a:off x="562056" y="8866218"/>
            <a:ext cx="1450080" cy="917505"/>
          </a:xfrm>
          <a:prstGeom prst="rect">
            <a:avLst/>
          </a:prstGeom>
        </p:spPr>
      </p:pic>
      <p:sp>
        <p:nvSpPr>
          <p:cNvPr id="9" name="Rectangle 8"/>
          <p:cNvSpPr/>
          <p:nvPr/>
        </p:nvSpPr>
        <p:spPr>
          <a:xfrm>
            <a:off x="6635009" y="126095"/>
            <a:ext cx="5062098"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54936" y="1233529"/>
            <a:ext cx="16822244"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Tứ giác ABCD có góc ngoài tại đỉnh A bằng 65°, góc ngoài tại đỉnh B bằng 100°, góc ngoài tại đỉnh C bằng 60°. Tính số đo góc ngoài tại đỉnh D.</a:t>
            </a:r>
            <a:endParaRPr lang="en-US" sz="3800">
              <a:latin typeface="Arial" panose="020B0604020202020204" pitchFamily="34" charset="0"/>
              <a:cs typeface="Arial" panose="020B0604020202020204" pitchFamily="34" charset="0"/>
            </a:endParaRPr>
          </a:p>
        </p:txBody>
      </p:sp>
      <p:sp>
        <p:nvSpPr>
          <p:cNvPr id="10" name="TextBox 9"/>
          <p:cNvSpPr txBox="1"/>
          <p:nvPr/>
        </p:nvSpPr>
        <p:spPr>
          <a:xfrm>
            <a:off x="1287096" y="33233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00800" y="3467100"/>
                <a:ext cx="11295292" cy="1722844"/>
              </a:xfrm>
              <a:prstGeom prst="rect">
                <a:avLst/>
              </a:prstGeom>
            </p:spPr>
            <p:txBody>
              <a:bodyPr wrap="square">
                <a:spAutoFit/>
              </a:bodyPr>
              <a:lstStyle/>
              <a:p>
                <a:pPr marL="30480" marR="30480" algn="just">
                  <a:lnSpc>
                    <a:spcPct val="150000"/>
                  </a:lnSpc>
                  <a:spcBef>
                    <a:spcPts val="100"/>
                  </a:spcBef>
                  <a:spcAft>
                    <a:spcPts val="100"/>
                  </a:spcAft>
                </a:pPr>
                <a:r>
                  <a:rPr lang="fr-F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A</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B</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C</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D</m:t>
                            </m:r>
                          </m:e>
                          <m:sub>
                            <m:r>
                              <a:rPr lang="fr-FR" sz="3700" i="0">
                                <a:effectLst/>
                                <a:latin typeface="Cambria Math" panose="02040503050406030204" pitchFamily="18" charset="0"/>
                                <a:ea typeface="Times New Roman" panose="02020603050405020304" pitchFamily="18" charset="0"/>
                              </a:rPr>
                              <m:t>1</m:t>
                            </m:r>
                          </m:sub>
                        </m:sSub>
                      </m:e>
                    </m:acc>
                  </m:oMath>
                </a14:m>
                <a:r>
                  <a:rPr lang="fr-FR" sz="37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a:t>
                </a:r>
                <a:r>
                  <a:rPr lang="fr-FR" sz="3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lượt là các góc ngoài tại đỉnh A, đỉnh B, đỉnh C, đỉnh D (hình vẽ).</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00800" y="3467100"/>
                <a:ext cx="11295292" cy="1722844"/>
              </a:xfrm>
              <a:prstGeom prst="rect">
                <a:avLst/>
              </a:prstGeom>
              <a:blipFill>
                <a:blip r:embed="rId8"/>
                <a:stretch>
                  <a:fillRect l="-1403" r="-1403" b="-12766"/>
                </a:stretch>
              </a:blipFill>
            </p:spPr>
            <p:txBody>
              <a:bodyPr/>
              <a:lstStyle/>
              <a:p>
                <a:r>
                  <a:rPr lang="en-US">
                    <a:noFill/>
                  </a:rPr>
                  <a:t> </a:t>
                </a:r>
              </a:p>
            </p:txBody>
          </p:sp>
        </mc:Fallback>
      </mc:AlternateContent>
      <p:pic>
        <p:nvPicPr>
          <p:cNvPr id="5" name="Picture 4"/>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484878" y="4381500"/>
            <a:ext cx="5763872" cy="368691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400800" y="5263035"/>
                <a:ext cx="10972450" cy="4551887"/>
              </a:xfrm>
              <a:prstGeom prst="rect">
                <a:avLst/>
              </a:prstGeom>
            </p:spPr>
            <p:txBody>
              <a:bodyPr wrap="square">
                <a:spAutoFit/>
              </a:bodyPr>
              <a:lstStyle/>
              <a:p>
                <a:pPr marL="30480" marR="30480" algn="just">
                  <a:lnSpc>
                    <a:spcPct val="150000"/>
                  </a:lnSpc>
                  <a:spcBef>
                    <a:spcPts val="100"/>
                  </a:spcBef>
                  <a:spcAft>
                    <a:spcPts val="100"/>
                  </a:spcAft>
                </a:pPr>
                <a:r>
                  <a:rPr lang="en-US"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Xét tứ giác ABCD ta có: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14:m>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A</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B</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C</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D</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=36</m:t>
                    </m:r>
                    <m:sSup>
                      <m:sSupPr>
                        <m:ctrlPr>
                          <a:rPr lang="en-US" sz="3700" i="1">
                            <a:effectLst/>
                            <a:latin typeface="Cambria Math" panose="02040503050406030204" pitchFamily="18" charset="0"/>
                            <a:ea typeface="Times New Roman" panose="02020603050405020304" pitchFamily="18" charset="0"/>
                          </a:rPr>
                        </m:ctrlPr>
                      </m:sSupPr>
                      <m:e>
                        <m:r>
                          <a:rPr lang="en-US" sz="3700" i="0">
                            <a:effectLst/>
                            <a:latin typeface="Cambria Math" panose="02040503050406030204" pitchFamily="18" charset="0"/>
                            <a:ea typeface="Times New Roman" panose="02020603050405020304" pitchFamily="18" charset="0"/>
                          </a:rPr>
                          <m:t>0</m:t>
                        </m:r>
                      </m:e>
                      <m:sup>
                        <m:r>
                          <m:rPr>
                            <m:sty m:val="p"/>
                          </m:rPr>
                          <a:rPr lang="en-US" sz="3700" i="0">
                            <a:effectLst/>
                            <a:latin typeface="Cambria Math" panose="02040503050406030204" pitchFamily="18" charset="0"/>
                            <a:ea typeface="Times New Roman" panose="02020603050405020304" pitchFamily="18" charset="0"/>
                          </a:rPr>
                          <m:t>o</m:t>
                        </m:r>
                      </m:sup>
                    </m:sSup>
                  </m:oMath>
                </a14:m>
                <a:r>
                  <a:rPr lang="en-US" sz="3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(ĐL tổng bốn góc trong tứ giác)</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100"/>
                  </a:spcBef>
                  <a:spcAft>
                    <a:spcPts val="100"/>
                  </a:spcAft>
                </a:pPr>
                <a:r>
                  <a:rPr lang="en-US" sz="37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7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e>
                    </m:d>
                  </m:oMath>
                </a14:m>
                <a:endParaRPr lang="en-US" sz="37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37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7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700" i="0">
                            <a:effectLst/>
                            <a:latin typeface="Cambria Math" panose="02040503050406030204" pitchFamily="18" charset="0"/>
                            <a:ea typeface="Arial" panose="020B0604020202020204" pitchFamily="34" charset="0"/>
                            <a:cs typeface="Times New Roman" panose="02020603050405020304" pitchFamily="18" charset="0"/>
                          </a:rPr>
                          <m:t>65°+100°+60°</m:t>
                        </m:r>
                      </m:e>
                    </m:d>
                    <m:r>
                      <a:rPr lang="en-US" sz="3700" i="0">
                        <a:effectLst/>
                        <a:latin typeface="Cambria Math" panose="02040503050406030204" pitchFamily="18" charset="0"/>
                        <a:ea typeface="Arial" panose="020B0604020202020204" pitchFamily="34" charset="0"/>
                        <a:cs typeface="Times New Roman" panose="02020603050405020304" pitchFamily="18" charset="0"/>
                      </a:rPr>
                      <m:t>=135°</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00800" y="5263035"/>
                <a:ext cx="10972450" cy="4551887"/>
              </a:xfrm>
              <a:prstGeom prst="rect">
                <a:avLst/>
              </a:prstGeom>
              <a:blipFill>
                <a:blip r:embed="rId11"/>
                <a:stretch>
                  <a:fillRect l="-1722" r="-1444"/>
                </a:stretch>
              </a:blipFill>
            </p:spPr>
            <p:txBody>
              <a:bodyPr/>
              <a:lstStyle/>
              <a:p>
                <a:r>
                  <a:rPr lang="en-US">
                    <a:noFill/>
                  </a:rPr>
                  <a:t> </a:t>
                </a:r>
              </a:p>
            </p:txBody>
          </p:sp>
        </mc:Fallback>
      </mc:AlternateContent>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500"/>
                                        <p:tgtEl>
                                          <p:spTgt spid="6">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37645">
            <a:off x="113294" y="590147"/>
            <a:ext cx="1064088" cy="2209800"/>
          </a:xfrm>
          <a:prstGeom prst="rect">
            <a:avLst/>
          </a:prstGeom>
        </p:spPr>
      </p:pic>
      <p:pic>
        <p:nvPicPr>
          <p:cNvPr id="2" name="Picture 1"/>
          <p:cNvPicPr>
            <a:picLocks noChangeAspect="1"/>
          </p:cNvPicPr>
          <p:nvPr/>
        </p:nvPicPr>
        <p:blipFill>
          <a:blip r:embed="rId12"/>
          <a:stretch>
            <a:fillRect/>
          </a:stretch>
        </p:blipFill>
        <p:spPr>
          <a:xfrm>
            <a:off x="16535400" y="8322348"/>
            <a:ext cx="1633870" cy="1749704"/>
          </a:xfrm>
          <a:prstGeom prst="rect">
            <a:avLst/>
          </a:prstGeom>
        </p:spPr>
      </p:pic>
      <p:sp>
        <p:nvSpPr>
          <p:cNvPr id="15" name="Rectangle 14"/>
          <p:cNvSpPr/>
          <p:nvPr/>
        </p:nvSpPr>
        <p:spPr>
          <a:xfrm>
            <a:off x="6705600" y="679384"/>
            <a:ext cx="506209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5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769049" y="1952567"/>
                <a:ext cx="14935200" cy="1969963"/>
              </a:xfrm>
              <a:prstGeom prst="rect">
                <a:avLst/>
              </a:prstGeom>
            </p:spPr>
            <p:txBody>
              <a:bodyPr wrap="square">
                <a:spAutoFit/>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Tứ giác ABCD </a:t>
                </a:r>
                <a:r>
                  <a:rPr lang="en-US" sz="4000">
                    <a:solidFill>
                      <a:srgbClr val="000000"/>
                    </a:solidFill>
                    <a:latin typeface="Arial" panose="020B0604020202020204" pitchFamily="34" charset="0"/>
                    <a:cs typeface="Arial" panose="020B0604020202020204" pitchFamily="34" charset="0"/>
                  </a:rPr>
                  <a:t>có </a:t>
                </a:r>
                <a:r>
                  <a:rPr lang="en-US" sz="4000" smtClean="0">
                    <a:solidFill>
                      <a:srgbClr val="000000"/>
                    </a:solidFill>
                    <a:latin typeface="Arial" panose="020B0604020202020204" pitchFamily="34" charset="0"/>
                    <a:cs typeface="Arial" panose="020B0604020202020204" pitchFamily="34" charset="0"/>
                  </a:rPr>
                  <a:t>số đo</a:t>
                </a:r>
                <a:r>
                  <a:rPr lang="en-US" sz="4000">
                    <a:solidFill>
                      <a:srgbClr val="000000"/>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smtClean="0">
                    <a:solidFill>
                      <a:srgbClr val="000000"/>
                    </a:solidFill>
                    <a:latin typeface="Arial" panose="020B0604020202020204" pitchFamily="34" charset="0"/>
                    <a:cs typeface="Arial" panose="020B0604020202020204" pitchFamily="34" charset="0"/>
                  </a:rPr>
                  <a:t>. Tính </a:t>
                </a:r>
                <a:r>
                  <a:rPr lang="en-US" sz="4000">
                    <a:solidFill>
                      <a:srgbClr val="000000"/>
                    </a:solidFill>
                    <a:latin typeface="Arial" panose="020B0604020202020204" pitchFamily="34" charset="0"/>
                    <a:cs typeface="Arial" panose="020B0604020202020204" pitchFamily="34" charset="0"/>
                  </a:rPr>
                  <a:t>số đo các góc của tứ giác </a:t>
                </a:r>
                <a:r>
                  <a:rPr lang="en-US" sz="4000" smtClean="0">
                    <a:solidFill>
                      <a:srgbClr val="000000"/>
                    </a:solidFill>
                    <a:latin typeface="Arial" panose="020B0604020202020204" pitchFamily="34" charset="0"/>
                    <a:cs typeface="Arial" panose="020B0604020202020204" pitchFamily="34" charset="0"/>
                  </a:rPr>
                  <a:t>đó.</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69049" y="1952567"/>
                <a:ext cx="14935200" cy="1969963"/>
              </a:xfrm>
              <a:prstGeom prst="rect">
                <a:avLst/>
              </a:prstGeom>
              <a:blipFill>
                <a:blip r:embed="rId13"/>
                <a:stretch>
                  <a:fillRect l="-1429" r="-163" b="-6811"/>
                </a:stretch>
              </a:blipFill>
            </p:spPr>
            <p:txBody>
              <a:bodyPr/>
              <a:lstStyle/>
              <a:p>
                <a:r>
                  <a:rPr lang="en-US">
                    <a:noFill/>
                  </a:rPr>
                  <a:t> </a:t>
                </a:r>
              </a:p>
            </p:txBody>
          </p:sp>
        </mc:Fallback>
      </mc:AlternateContent>
      <p:sp>
        <p:nvSpPr>
          <p:cNvPr id="17" name="TextBox 16"/>
          <p:cNvSpPr txBox="1"/>
          <p:nvPr/>
        </p:nvSpPr>
        <p:spPr>
          <a:xfrm>
            <a:off x="8603193" y="4102872"/>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chemeClr val="tx2"/>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786538" y="4991100"/>
                <a:ext cx="14935200" cy="4842544"/>
              </a:xfrm>
              <a:prstGeom prst="rect">
                <a:avLst/>
              </a:prstGeom>
            </p:spPr>
            <p:txBody>
              <a:bodyPr wrap="square">
                <a:spAutoFit/>
              </a:bodyPr>
              <a:lstStyle/>
              <a:p>
                <a:pPr>
                  <a:lnSpc>
                    <a:spcPct val="150000"/>
                  </a:lnSpc>
                  <a:spcBef>
                    <a:spcPts val="100"/>
                  </a:spcBef>
                  <a:spcAft>
                    <a:spcPts val="100"/>
                  </a:spcAft>
                </a:pPr>
                <a:r>
                  <a:rPr lang="fr-FR" sz="4000" smtClean="0">
                    <a:latin typeface="Arial" panose="020B0604020202020204" pitchFamily="34" charset="0"/>
                    <a:ea typeface="Arial" panose="020B0604020202020204" pitchFamily="34" charset="0"/>
                    <a:cs typeface="Arial" panose="020B0604020202020204" pitchFamily="34" charset="0"/>
                  </a:rPr>
                  <a:t>Xét tứ giác ABCD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spcAft>
                    <a:spcPts val="1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C</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fr-FR" sz="40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4000">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pPr>
                <a:r>
                  <a:rPr lang="en-US" sz="4000">
                    <a:effectLst/>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10</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p>
              <a:p>
                <a:pPr>
                  <a:lnSpc>
                    <a:spcPct val="150000"/>
                  </a:lnSpc>
                  <a:spcBef>
                    <a:spcPts val="100"/>
                  </a:spcBef>
                  <a:spcAft>
                    <a:spcPts val="100"/>
                  </a:spcAft>
                </a:pPr>
                <a:r>
                  <a:rPr lang="en-US" sz="4000" smtClean="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72</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108</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fr-FR"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144</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86538" y="4991100"/>
                <a:ext cx="14935200" cy="4842544"/>
              </a:xfrm>
              <a:prstGeom prst="rect">
                <a:avLst/>
              </a:prstGeom>
              <a:blipFill>
                <a:blip r:embed="rId14"/>
                <a:stretch>
                  <a:fillRect l="-1429" b="-2645"/>
                </a:stretch>
              </a:blipFill>
            </p:spPr>
            <p:txBody>
              <a:bodyPr/>
              <a:lstStyle/>
              <a:p>
                <a:r>
                  <a:rPr lang="en-US">
                    <a:noFill/>
                  </a:rPr>
                  <a:t> </a:t>
                </a:r>
              </a:p>
            </p:txBody>
          </p:sp>
        </mc:Fallback>
      </mc:AlternateContent>
    </p:spTree>
    <p:extLst>
      <p:ext uri="{BB962C8B-B14F-4D97-AF65-F5344CB8AC3E}">
        <p14:creationId xmlns:p14="http://schemas.microsoft.com/office/powerpoint/2010/main" val="1754325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7"/>
          <p:cNvGrpSpPr/>
          <p:nvPr/>
        </p:nvGrpSpPr>
        <p:grpSpPr>
          <a:xfrm>
            <a:off x="3048000" y="1292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0785"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0420146" y="6641276"/>
            <a:ext cx="3645724" cy="3645724"/>
          </a:xfrm>
          <a:prstGeom prst="rect">
            <a:avLst/>
          </a:prstGeom>
        </p:spPr>
      </p:pic>
      <p:pic>
        <p:nvPicPr>
          <p:cNvPr id="14" name="Picture 13"/>
          <p:cNvPicPr>
            <a:picLocks noChangeAspect="1"/>
          </p:cNvPicPr>
          <p:nvPr/>
        </p:nvPicPr>
        <p:blipFill>
          <a:blip r:embed="rId3"/>
          <a:stretch>
            <a:fillRect/>
          </a:stretch>
        </p:blipFill>
        <p:spPr>
          <a:xfrm>
            <a:off x="4876800" y="7658100"/>
            <a:ext cx="2225451" cy="2133778"/>
          </a:xfrm>
          <a:prstGeom prst="rect">
            <a:avLst/>
          </a:prstGeom>
        </p:spPr>
      </p:pic>
    </p:spTree>
    <p:extLst>
      <p:ext uri="{BB962C8B-B14F-4D97-AF65-F5344CB8AC3E}">
        <p14:creationId xmlns:p14="http://schemas.microsoft.com/office/powerpoint/2010/main" val="38272055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p:sp>
        <p:nvSpPr>
          <p:cNvPr id="8" name="Rectangle 7"/>
          <p:cNvSpPr/>
          <p:nvPr/>
        </p:nvSpPr>
        <p:spPr>
          <a:xfrm>
            <a:off x="762000" y="571500"/>
            <a:ext cx="5181600" cy="101566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6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a:spLocks noChangeArrowheads="1"/>
              </p:cNvSpPr>
              <p:nvPr/>
            </p:nvSpPr>
            <p:spPr bwMode="auto">
              <a:xfrm>
                <a:off x="762000" y="1814387"/>
                <a:ext cx="15586383" cy="28288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3800" b="0" u="none" strike="noStrike" cap="none" normalizeH="0" baseline="0" smtClean="0">
                    <a:ln>
                      <a:noFill/>
                    </a:ln>
                    <a:solidFill>
                      <a:srgbClr val="000000"/>
                    </a:solidFill>
                    <a:effectLst/>
                    <a:ea typeface="Open Sans"/>
                    <a:cs typeface="Arial" panose="020B0604020202020204" pitchFamily="34" charset="0"/>
                  </a:rPr>
                  <a:t>Ta gọi tứ giác ABCD với AB = AD, CB = CD (Hình 13) là hình “cái diều”.</a:t>
                </a:r>
                <a:endParaRPr kumimoji="0" lang="en-US" altLang="en-US" sz="3800" b="0" u="none" strike="noStrike" cap="none" normalizeH="0" baseline="0" smtClean="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3800" b="0" u="none" strike="noStrike" cap="none" normalizeH="0" baseline="0" smtClean="0">
                    <a:ln>
                      <a:noFill/>
                    </a:ln>
                    <a:solidFill>
                      <a:srgbClr val="000000"/>
                    </a:solidFill>
                    <a:effectLst/>
                    <a:ea typeface="Open Sans"/>
                    <a:cs typeface="Arial" panose="020B0604020202020204" pitchFamily="34" charset="0"/>
                  </a:rPr>
                  <a:t>a) Chứng minh rằng AC là đường trung trực của BD.</a:t>
                </a:r>
                <a:endParaRPr kumimoji="0" lang="en-US" altLang="en-US" sz="3800" b="0" u="none" strike="noStrike" cap="none" normalizeH="0" baseline="0" smtClean="0">
                  <a:ln>
                    <a:noFill/>
                  </a:ln>
                  <a:solidFill>
                    <a:schemeClr val="tx1"/>
                  </a:solidFill>
                  <a:effectLst/>
                  <a:cs typeface="Arial" panose="020B0604020202020204" pitchFamily="34" charset="0"/>
                </a:endParaRPr>
              </a:p>
              <a:p>
                <a:pPr lvl="0" algn="just" eaLnBrk="1" fontAlgn="t" hangingPunct="1">
                  <a:lnSpc>
                    <a:spcPct val="150000"/>
                  </a:lnSpc>
                  <a:spcBef>
                    <a:spcPts val="0"/>
                  </a:spcBef>
                  <a:spcAft>
                    <a:spcPts val="0"/>
                  </a:spcAft>
                </a:pPr>
                <a:r>
                  <a:rPr kumimoji="0" lang="en-US" altLang="en-US" sz="3800" b="0" u="none" strike="noStrike" cap="none" normalizeH="0" baseline="0" smtClean="0">
                    <a:ln>
                      <a:noFill/>
                    </a:ln>
                    <a:solidFill>
                      <a:srgbClr val="000000"/>
                    </a:solidFill>
                    <a:effectLst/>
                    <a:ea typeface="Open Sans"/>
                    <a:cs typeface="Arial" panose="020B0604020202020204" pitchFamily="34" charset="0"/>
                  </a:rPr>
                  <a:t>b) Cho biết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altLang="en-US" sz="3800">
                    <a:solidFill>
                      <a:srgbClr val="000000"/>
                    </a:solidFill>
                    <a:ea typeface="Open Sans"/>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kumimoji="0" lang="en-US" altLang="en-US" sz="3800" b="0" u="none" strike="noStrike" cap="none" normalizeH="0" baseline="0" smtClean="0">
                    <a:ln>
                      <a:noFill/>
                    </a:ln>
                    <a:solidFill>
                      <a:srgbClr val="000000"/>
                    </a:solidFill>
                    <a:effectLst/>
                    <a:ea typeface="Open Sans"/>
                    <a:cs typeface="Arial" panose="020B0604020202020204" pitchFamily="34" charset="0"/>
                  </a:rPr>
                  <a:t>. Tính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b="0" i="0" smtClean="0">
                            <a:solidFill>
                              <a:prstClr val="black"/>
                            </a:solidFill>
                            <a:latin typeface="Cambria Math" panose="02040503050406030204" pitchFamily="18" charset="0"/>
                          </a:rPr>
                          <m:t>A</m:t>
                        </m:r>
                      </m:e>
                    </m:acc>
                  </m:oMath>
                </a14:m>
                <a:r>
                  <a:rPr lang="en-US" altLang="en-US" sz="3800">
                    <a:solidFill>
                      <a:srgbClr val="000000"/>
                    </a:solidFill>
                    <a:ea typeface="Open Sans"/>
                    <a:cs typeface="Arial" panose="020B0604020202020204" pitchFamily="34" charset="0"/>
                  </a:rPr>
                  <a:t> </a:t>
                </a:r>
                <a:r>
                  <a:rPr kumimoji="0" lang="en-US" altLang="en-US" sz="3800" b="0" u="none" strike="noStrike" cap="none" normalizeH="0" baseline="0" smtClean="0">
                    <a:ln>
                      <a:noFill/>
                    </a:ln>
                    <a:solidFill>
                      <a:srgbClr val="000000"/>
                    </a:solidFill>
                    <a:effectLst/>
                    <a:ea typeface="Open Sans"/>
                    <a:cs typeface="Arial" panose="020B0604020202020204" pitchFamily="34" charset="0"/>
                  </a:rPr>
                  <a:t>và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b="0" i="0" smtClean="0">
                            <a:solidFill>
                              <a:prstClr val="black"/>
                            </a:solidFill>
                            <a:latin typeface="Cambria Math" panose="02040503050406030204" pitchFamily="18" charset="0"/>
                          </a:rPr>
                          <m:t>D</m:t>
                        </m:r>
                      </m:e>
                    </m:acc>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altLang="en-US" sz="3800">
                  <a:solidFill>
                    <a:prstClr val="black"/>
                  </a:solidFill>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bwMode="auto">
              <a:xfrm>
                <a:off x="762000" y="1814387"/>
                <a:ext cx="15586383" cy="2828851"/>
              </a:xfrm>
              <a:prstGeom prst="rect">
                <a:avLst/>
              </a:prstGeom>
              <a:blipFill>
                <a:blip r:embed="rId5"/>
                <a:stretch>
                  <a:fillRect l="-1291" r="-313"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4038600" y="5219700"/>
            <a:ext cx="10134600" cy="4646157"/>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p:sp>
        <p:nvSpPr>
          <p:cNvPr id="8" name="TextBox 7"/>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5869898" y="2324100"/>
            <a:ext cx="11506200" cy="4529445"/>
          </a:xfrm>
          <a:prstGeom prst="rect">
            <a:avLst/>
          </a:prstGeom>
        </p:spPr>
        <p:txBody>
          <a:bodyPr wrap="square">
            <a:spAutoFit/>
          </a:bodyPr>
          <a:lstStyle/>
          <a:p>
            <a:pPr marL="30480" marR="30480" algn="just">
              <a:lnSpc>
                <a:spcPct val="150000"/>
              </a:lnSpc>
              <a:spcBef>
                <a:spcPts val="100"/>
              </a:spcBef>
              <a:spcAft>
                <a:spcPts val="100"/>
              </a:spcAft>
            </a:pP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a) Vì AB = AD nên A nằm trên đường trung trực của đoạn thẳng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CB = CD nên C nằm trên đường trung trực của đoạn thẳng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AC là đường trung trực của đoạn thẳng BD</a:t>
            </a:r>
            <a:r>
              <a:rPr lang="fr-FR" sz="38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492831" y="2290997"/>
            <a:ext cx="4739179" cy="3581400"/>
          </a:xfrm>
          <a:prstGeom prst="rect">
            <a:avLst/>
          </a:prstGeom>
        </p:spPr>
      </p:pic>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0" y="723900"/>
                <a:ext cx="11506200" cy="9238748"/>
              </a:xfrm>
              <a:prstGeom prst="rect">
                <a:avLst/>
              </a:prstGeom>
            </p:spPr>
            <p:txBody>
              <a:bodyPr wrap="square">
                <a:spAutoFit/>
              </a:bodyPr>
              <a:lstStyle/>
              <a:p>
                <a:pPr marL="30480" marR="30480" lvl="0" indent="0" algn="just" defTabSz="914400" rtl="0" eaLnBrk="1" fontAlgn="auto" latinLnBrk="0" hangingPunct="1">
                  <a:lnSpc>
                    <a:spcPct val="150000"/>
                  </a:lnSpc>
                  <a:buClrTx/>
                  <a:buSzTx/>
                  <a:buFontTx/>
                  <a:buNone/>
                  <a:tabLst/>
                  <a:defRPr/>
                </a:pPr>
                <a:r>
                  <a:rPr kumimoji="0" lang="fr-FR"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Xét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ΔABC</m:t>
                    </m:r>
                  </m:oMath>
                </a14:m>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ΔADC</m:t>
                    </m:r>
                  </m:oMath>
                </a14:m>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AC là cạnh </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chung</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AB = </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BC = DC (gt</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Mà</a:t>
                </a: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 tứ giác ABCD có</a:t>
                </a: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(định lí tổng các góc của một tứ giác)</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e>
                    </m:d>
                  </m:oMath>
                </a14:m>
                <a:endParaRPr kumimoji="0" lang="en-US" sz="3800" b="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smtClean="0">
                    <a:ln>
                      <a:noFill/>
                    </a:ln>
                    <a:solidFill>
                      <a:prstClr val="black"/>
                    </a:solidFill>
                    <a:effectLst/>
                    <a:uLnTx/>
                    <a:uFillTx/>
                    <a:ea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=360°−(95°+35°+95°)=135°</m:t>
                    </m:r>
                  </m:oMath>
                </a14:m>
                <a:endPar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a:t>
                </a: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=135°</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=95°</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0" y="723900"/>
                <a:ext cx="11506200" cy="9238748"/>
              </a:xfrm>
              <a:prstGeom prst="rect">
                <a:avLst/>
              </a:prstGeom>
              <a:blipFill>
                <a:blip r:embed="rId5"/>
                <a:stretch>
                  <a:fillRect l="-1483" r="-1430"/>
                </a:stretch>
              </a:blipFill>
            </p:spPr>
            <p:txBody>
              <a:bodyPr/>
              <a:lstStyle/>
              <a:p>
                <a:r>
                  <a:rPr lang="en-US">
                    <a:noFill/>
                  </a:rPr>
                  <a:t> </a:t>
                </a:r>
              </a:p>
            </p:txBody>
          </p:sp>
        </mc:Fallback>
      </mc:AlternateContent>
      <p:sp>
        <p:nvSpPr>
          <p:cNvPr id="9" name="TextBox 8"/>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492831" y="2290997"/>
            <a:ext cx="4739179" cy="3581400"/>
          </a:xfrm>
          <a:prstGeom prst="rect">
            <a:avLst/>
          </a:prstGeom>
        </p:spPr>
      </p:pic>
      <p:sp>
        <p:nvSpPr>
          <p:cNvPr id="4" name="Right Brace 3"/>
          <p:cNvSpPr/>
          <p:nvPr/>
        </p:nvSpPr>
        <p:spPr>
          <a:xfrm>
            <a:off x="10363200" y="1866900"/>
            <a:ext cx="381000" cy="2214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11014267" y="2376500"/>
                <a:ext cx="5251309" cy="969496"/>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3800">
                        <a:solidFill>
                          <a:prstClr val="black"/>
                        </a:solidFill>
                        <a:latin typeface="Cambria Math" panose="02040503050406030204" pitchFamily="18" charset="0"/>
                        <a:ea typeface="Times New Roman" panose="02020603050405020304" pitchFamily="18" charset="0"/>
                      </a:rPr>
                      <m:t>⇒</m:t>
                    </m:r>
                    <m:r>
                      <m:rPr>
                        <m:sty m:val="p"/>
                      </m:rPr>
                      <a:rPr lang="en-US" sz="3800">
                        <a:solidFill>
                          <a:prstClr val="black"/>
                        </a:solidFill>
                        <a:latin typeface="Cambria Math" panose="02040503050406030204" pitchFamily="18" charset="0"/>
                        <a:ea typeface="Times New Roman" panose="02020603050405020304" pitchFamily="18" charset="0"/>
                      </a:rPr>
                      <m:t>ΔABC</m:t>
                    </m:r>
                    <m:r>
                      <a:rPr lang="en-US" sz="3800">
                        <a:solidFill>
                          <a:prstClr val="black"/>
                        </a:solidFill>
                        <a:latin typeface="Cambria Math" panose="02040503050406030204" pitchFamily="18" charset="0"/>
                        <a:ea typeface="Times New Roman" panose="02020603050405020304" pitchFamily="18" charset="0"/>
                      </a:rPr>
                      <m:t>=</m:t>
                    </m:r>
                    <m:r>
                      <m:rPr>
                        <m:sty m:val="p"/>
                      </m:rPr>
                      <a:rPr lang="en-US" sz="3800">
                        <a:solidFill>
                          <a:prstClr val="black"/>
                        </a:solidFill>
                        <a:latin typeface="Cambria Math" panose="02040503050406030204" pitchFamily="18" charset="0"/>
                        <a:ea typeface="Times New Roman" panose="02020603050405020304" pitchFamily="18" charset="0"/>
                      </a:rPr>
                      <m:t>ΔADC</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(c.c.c)</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14267" y="2376500"/>
                <a:ext cx="5251309" cy="969496"/>
              </a:xfrm>
              <a:prstGeom prst="rect">
                <a:avLst/>
              </a:prstGeom>
              <a:blipFill>
                <a:blip r:embed="rId7"/>
                <a:stretch>
                  <a:fillRect r="-2439"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054061" y="3345996"/>
                <a:ext cx="6548139" cy="993092"/>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3800">
                        <a:solidFill>
                          <a:prstClr val="black"/>
                        </a:solidFill>
                        <a:latin typeface="Cambria Math" panose="02040503050406030204" pitchFamily="18" charset="0"/>
                        <a:ea typeface="Times New Roman" panose="02020603050405020304" pitchFamily="18" charset="0"/>
                      </a:rPr>
                      <m:t>⇒</m:t>
                    </m:r>
                    <m:acc>
                      <m:accPr>
                        <m:chr m:val="̂"/>
                        <m:ctrlPr>
                          <a:rPr lang="en-US" sz="3800" i="1">
                            <a:solidFill>
                              <a:prstClr val="black"/>
                            </a:solidFill>
                            <a:latin typeface="Cambria Math" panose="02040503050406030204" pitchFamily="18" charset="0"/>
                            <a:ea typeface="Times New Roman" panose="02020603050405020304" pitchFamily="18" charset="0"/>
                          </a:rPr>
                        </m:ctrlPr>
                      </m:accPr>
                      <m:e>
                        <m:r>
                          <m:rPr>
                            <m:sty m:val="p"/>
                          </m:rPr>
                          <a:rPr lang="en-US" sz="3800">
                            <a:solidFill>
                              <a:prstClr val="black"/>
                            </a:solidFill>
                            <a:latin typeface="Cambria Math" panose="02040503050406030204" pitchFamily="18" charset="0"/>
                            <a:ea typeface="Times New Roman" panose="02020603050405020304" pitchFamily="18" charset="0"/>
                          </a:rPr>
                          <m:t>B</m:t>
                        </m:r>
                      </m:e>
                    </m:acc>
                    <m:r>
                      <a:rPr lang="en-US" sz="3800">
                        <a:solidFill>
                          <a:prstClr val="black"/>
                        </a:solidFill>
                        <a:latin typeface="Cambria Math" panose="02040503050406030204" pitchFamily="18" charset="0"/>
                        <a:ea typeface="Times New Roman" panose="02020603050405020304" pitchFamily="18" charset="0"/>
                      </a:rPr>
                      <m:t>=</m:t>
                    </m:r>
                    <m:acc>
                      <m:accPr>
                        <m:chr m:val="̂"/>
                        <m:ctrlPr>
                          <a:rPr lang="en-US" sz="3800" i="1">
                            <a:solidFill>
                              <a:prstClr val="black"/>
                            </a:solidFill>
                            <a:latin typeface="Cambria Math" panose="02040503050406030204" pitchFamily="18" charset="0"/>
                            <a:ea typeface="Times New Roman" panose="02020603050405020304" pitchFamily="18" charset="0"/>
                          </a:rPr>
                        </m:ctrlPr>
                      </m:accPr>
                      <m:e>
                        <m:r>
                          <m:rPr>
                            <m:sty m:val="p"/>
                          </m:rPr>
                          <a:rPr lang="en-US" sz="3800">
                            <a:solidFill>
                              <a:prstClr val="black"/>
                            </a:solidFill>
                            <a:latin typeface="Cambria Math" panose="02040503050406030204" pitchFamily="18" charset="0"/>
                            <a:ea typeface="Times New Roman" panose="02020603050405020304" pitchFamily="18" charset="0"/>
                          </a:rPr>
                          <m:t>D</m:t>
                        </m:r>
                      </m:e>
                    </m:acc>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(hai góc tương ứng)</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054061" y="3345996"/>
                <a:ext cx="6548139" cy="993092"/>
              </a:xfrm>
              <a:prstGeom prst="rect">
                <a:avLst/>
              </a:prstGeom>
              <a:blipFill>
                <a:blip r:embed="rId8"/>
                <a:stretch>
                  <a:fillRect r="-1488" b="-12270"/>
                </a:stretch>
              </a:blipFill>
            </p:spPr>
            <p:txBody>
              <a:bodyPr/>
              <a:lstStyle/>
              <a:p>
                <a:r>
                  <a:rPr lang="en-US">
                    <a:noFill/>
                  </a:rPr>
                  <a:t> </a:t>
                </a:r>
              </a:p>
            </p:txBody>
          </p:sp>
        </mc:Fallback>
      </mc:AlternateContent>
    </p:spTree>
    <p:extLst>
      <p:ext uri="{BB962C8B-B14F-4D97-AF65-F5344CB8AC3E}">
        <p14:creationId xmlns:p14="http://schemas.microsoft.com/office/powerpoint/2010/main" val="4381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500"/>
                                        <p:tgtEl>
                                          <p:spTgt spid="2">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40200" y="419100"/>
            <a:ext cx="1173248" cy="927334"/>
          </a:xfrm>
          <a:prstGeom prst="rect">
            <a:avLst/>
          </a:prstGeom>
        </p:spPr>
      </p:pic>
      <p:sp>
        <p:nvSpPr>
          <p:cNvPr id="8" name="Rectangle 7"/>
          <p:cNvSpPr/>
          <p:nvPr/>
        </p:nvSpPr>
        <p:spPr>
          <a:xfrm>
            <a:off x="1066800" y="647700"/>
            <a:ext cx="464820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7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066800" y="2135420"/>
            <a:ext cx="9982200" cy="4785926"/>
          </a:xfrm>
          <a:prstGeom prst="rect">
            <a:avLst/>
          </a:prstGeom>
        </p:spPr>
        <p:txBody>
          <a:bodyPr wrap="square">
            <a:spAutoFit/>
          </a:bodyPr>
          <a:lstStyle/>
          <a:p>
            <a:pPr algn="just">
              <a:lnSpc>
                <a:spcPct val="150000"/>
              </a:lnSpc>
              <a:spcBef>
                <a:spcPts val="600"/>
              </a:spcBef>
              <a:spcAft>
                <a:spcPts val="600"/>
              </a:spcAft>
            </a:pPr>
            <a:r>
              <a:rPr lang="vi-VN" sz="3800">
                <a:solidFill>
                  <a:srgbClr val="000000"/>
                </a:solidFill>
              </a:rPr>
              <a:t>Trên bản đồ, tứ giác BDNQ với các đỉnh </a:t>
            </a:r>
            <a:r>
              <a:rPr lang="en-US" sz="3800" smtClean="0">
                <a:solidFill>
                  <a:srgbClr val="000000"/>
                </a:solidFill>
              </a:rPr>
              <a:t>       </a:t>
            </a:r>
            <a:r>
              <a:rPr lang="vi-VN" sz="3800" smtClean="0">
                <a:solidFill>
                  <a:srgbClr val="000000"/>
                </a:solidFill>
              </a:rPr>
              <a:t>là </a:t>
            </a:r>
            <a:r>
              <a:rPr lang="vi-VN" sz="3800">
                <a:solidFill>
                  <a:srgbClr val="000000"/>
                </a:solidFill>
              </a:rPr>
              <a:t>các thành phố Buôn Ma Thuột, Đà Lạt, </a:t>
            </a:r>
            <a:r>
              <a:rPr lang="en-US" sz="3800" smtClean="0">
                <a:solidFill>
                  <a:srgbClr val="000000"/>
                </a:solidFill>
              </a:rPr>
              <a:t> </a:t>
            </a:r>
            <a:r>
              <a:rPr lang="vi-VN" sz="3800" smtClean="0">
                <a:solidFill>
                  <a:srgbClr val="000000"/>
                </a:solidFill>
              </a:rPr>
              <a:t>Nha </a:t>
            </a:r>
            <a:r>
              <a:rPr lang="vi-VN" sz="3800">
                <a:solidFill>
                  <a:srgbClr val="000000"/>
                </a:solidFill>
              </a:rPr>
              <a:t>Trang, Quy Nhơn</a:t>
            </a:r>
            <a:r>
              <a:rPr lang="vi-VN" sz="3800" smtClean="0">
                <a:solidFill>
                  <a:srgbClr val="000000"/>
                </a:solidFill>
              </a:rPr>
              <a:t>.</a:t>
            </a:r>
            <a:endParaRPr lang="en-US" sz="3800" smtClean="0">
              <a:solidFill>
                <a:srgbClr val="000000"/>
              </a:solidFill>
            </a:endParaRPr>
          </a:p>
          <a:p>
            <a:pPr algn="just">
              <a:lnSpc>
                <a:spcPct val="150000"/>
              </a:lnSpc>
              <a:spcBef>
                <a:spcPts val="600"/>
              </a:spcBef>
              <a:spcAft>
                <a:spcPts val="600"/>
              </a:spcAft>
            </a:pPr>
            <a:r>
              <a:rPr lang="vi-VN" sz="3800"/>
              <a:t>a) Tìm các cạnh kề và cạnh đối của cạnh BD</a:t>
            </a:r>
            <a:r>
              <a:rPr lang="vi-VN" sz="3800" smtClean="0"/>
              <a:t>.</a:t>
            </a:r>
            <a:endParaRPr lang="vi-VN" sz="3800"/>
          </a:p>
          <a:p>
            <a:pPr algn="just">
              <a:lnSpc>
                <a:spcPct val="150000"/>
              </a:lnSpc>
              <a:spcBef>
                <a:spcPts val="600"/>
              </a:spcBef>
              <a:spcAft>
                <a:spcPts val="600"/>
              </a:spcAft>
            </a:pPr>
            <a:r>
              <a:rPr lang="vi-VN" sz="3800"/>
              <a:t>b) Tìm các đường chéo của tứ giác.</a:t>
            </a:r>
            <a:endParaRPr lang="en-US" sz="380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1515487" y="2472398"/>
            <a:ext cx="5797866" cy="7212821"/>
          </a:xfrm>
          <a:prstGeom prst="rect">
            <a:avLst/>
          </a:prstGeom>
        </p:spPr>
      </p:pic>
      <p:pic>
        <p:nvPicPr>
          <p:cNvPr id="11"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4400" y="8740515"/>
            <a:ext cx="1006238" cy="1006238"/>
          </a:xfrm>
          <a:prstGeom prst="rect">
            <a:avLst/>
          </a:prstGeom>
        </p:spPr>
      </p:pic>
    </p:spTree>
    <p:extLst>
      <p:ext uri="{BB962C8B-B14F-4D97-AF65-F5344CB8AC3E}">
        <p14:creationId xmlns:p14="http://schemas.microsoft.com/office/powerpoint/2010/main" val="103108152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7"/>
          <p:cNvGrpSpPr/>
          <p:nvPr/>
        </p:nvGrpSpPr>
        <p:grpSpPr>
          <a:xfrm>
            <a:off x="3024972" y="1451162"/>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1. TỨ</a:t>
              </a:r>
              <a:r>
                <a:rPr kumimoji="0" lang="en-US" sz="7502" b="1" i="0" u="none" strike="noStrike" kern="1200" cap="none" spc="-112"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GIÁC</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4045157" y="6362700"/>
            <a:ext cx="2715618" cy="3279146"/>
          </a:xfrm>
          <a:prstGeom prst="rect">
            <a:avLst/>
          </a:prstGeom>
        </p:spPr>
      </p:pic>
      <p:pic>
        <p:nvPicPr>
          <p:cNvPr id="13" name="Picture 12"/>
          <p:cNvPicPr>
            <a:picLocks noChangeAspect="1"/>
          </p:cNvPicPr>
          <p:nvPr/>
        </p:nvPicPr>
        <p:blipFill>
          <a:blip r:embed="rId3"/>
          <a:stretch>
            <a:fillRect/>
          </a:stretch>
        </p:blipFill>
        <p:spPr>
          <a:xfrm>
            <a:off x="914400" y="7429500"/>
            <a:ext cx="2644307" cy="1920446"/>
          </a:xfrm>
          <a:prstGeom prst="rect">
            <a:avLst/>
          </a:prstGeom>
        </p:spPr>
      </p:pic>
    </p:spTree>
    <p:extLst>
      <p:ext uri="{BB962C8B-B14F-4D97-AF65-F5344CB8AC3E}">
        <p14:creationId xmlns:p14="http://schemas.microsoft.com/office/powerpoint/2010/main" val="13208813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 y="8740515"/>
            <a:ext cx="1006238" cy="1006238"/>
          </a:xfrm>
          <a:prstGeom prst="rect">
            <a:avLst/>
          </a:prstGeom>
        </p:spPr>
      </p:pic>
      <p:pic>
        <p:nvPicPr>
          <p:cNvPr id="2" name="Picture 1"/>
          <p:cNvPicPr>
            <a:picLocks noChangeAspect="1"/>
          </p:cNvPicPr>
          <p:nvPr/>
        </p:nvPicPr>
        <p:blipFill>
          <a:blip r:embed="rId7"/>
          <a:stretch>
            <a:fillRect/>
          </a:stretch>
        </p:blipFill>
        <p:spPr>
          <a:xfrm>
            <a:off x="16840200" y="419100"/>
            <a:ext cx="1173248" cy="927334"/>
          </a:xfrm>
          <a:prstGeom prst="rect">
            <a:avLst/>
          </a:prstGeom>
        </p:spPr>
      </p:pic>
      <p:sp>
        <p:nvSpPr>
          <p:cNvPr id="3" name="Rectangle 2"/>
          <p:cNvSpPr/>
          <p:nvPr/>
        </p:nvSpPr>
        <p:spPr>
          <a:xfrm>
            <a:off x="990600" y="2019300"/>
            <a:ext cx="9494600" cy="5816977"/>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rPr>
              <a:t>a) Tứ giác BDNQ có:</a:t>
            </a:r>
          </a:p>
          <a:p>
            <a:pPr marL="571500" lvl="0" indent="-571500" algn="just">
              <a:lnSpc>
                <a:spcPct val="150000"/>
              </a:lnSpc>
              <a:spcBef>
                <a:spcPts val="600"/>
              </a:spcBef>
              <a:spcAft>
                <a:spcPts val="600"/>
              </a:spcAft>
              <a:buFont typeface="Wingdings" panose="05000000000000000000" pitchFamily="2" charset="2"/>
              <a:buChar char="§"/>
            </a:pPr>
            <a:r>
              <a:rPr lang="vi-VN" sz="3800" smtClean="0">
                <a:solidFill>
                  <a:srgbClr val="000000"/>
                </a:solidFill>
              </a:rPr>
              <a:t>Các </a:t>
            </a:r>
            <a:r>
              <a:rPr lang="vi-VN" sz="3800">
                <a:solidFill>
                  <a:srgbClr val="000000"/>
                </a:solidFill>
              </a:rPr>
              <a:t>cạnh kề: BD và BQ; DB và DN; ND và NQ; QN và </a:t>
            </a:r>
            <a:r>
              <a:rPr lang="vi-VN" sz="3800" smtClean="0">
                <a:solidFill>
                  <a:srgbClr val="000000"/>
                </a:solidFill>
              </a:rPr>
              <a:t>QB;</a:t>
            </a:r>
            <a:endParaRPr lang="en-US" sz="3800" smtClean="0">
              <a:solidFill>
                <a:srgbClr val="000000"/>
              </a:solidFill>
            </a:endParaRPr>
          </a:p>
          <a:p>
            <a:pPr marL="571500" lvl="0" indent="-571500" algn="just">
              <a:lnSpc>
                <a:spcPct val="150000"/>
              </a:lnSpc>
              <a:spcBef>
                <a:spcPts val="600"/>
              </a:spcBef>
              <a:spcAft>
                <a:spcPts val="600"/>
              </a:spcAft>
              <a:buFont typeface="Wingdings" panose="05000000000000000000" pitchFamily="2" charset="2"/>
              <a:buChar char="§"/>
            </a:pPr>
            <a:r>
              <a:rPr lang="vi-VN" sz="3800" smtClean="0">
                <a:solidFill>
                  <a:srgbClr val="000000"/>
                </a:solidFill>
              </a:rPr>
              <a:t>Các </a:t>
            </a:r>
            <a:r>
              <a:rPr lang="vi-VN" sz="3800">
                <a:solidFill>
                  <a:srgbClr val="000000"/>
                </a:solidFill>
              </a:rPr>
              <a:t>cạnh đối: BD và NQ; DN và BQ.</a:t>
            </a:r>
          </a:p>
          <a:p>
            <a:pPr lvl="0" algn="just">
              <a:lnSpc>
                <a:spcPct val="150000"/>
              </a:lnSpc>
              <a:spcBef>
                <a:spcPts val="600"/>
              </a:spcBef>
              <a:spcAft>
                <a:spcPts val="600"/>
              </a:spcAft>
            </a:pPr>
            <a:r>
              <a:rPr lang="vi-VN" sz="3800">
                <a:solidFill>
                  <a:srgbClr val="000000"/>
                </a:solidFill>
              </a:rPr>
              <a:t>b) Tứ giác BDNQ có các đường chéo BN và DQ.</a:t>
            </a: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11591483" y="2171700"/>
            <a:ext cx="5797866" cy="7212821"/>
          </a:xfrm>
          <a:prstGeom prst="rect">
            <a:avLst/>
          </a:prstGeom>
        </p:spPr>
      </p:pic>
      <p:sp>
        <p:nvSpPr>
          <p:cNvPr id="9" name="TextBox 8"/>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flipH="1">
            <a:off x="13768262" y="2577710"/>
            <a:ext cx="2667000" cy="6400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20396" y="6443002"/>
            <a:ext cx="403860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80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1148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a:t>
              </a:r>
              <a:r>
                <a:rPr lang="pt-BR" sz="4000" kern="0">
                  <a:latin typeface="Arial"/>
                  <a:ea typeface="Calibri" panose="020F0502020204030204" pitchFamily="34" charset="0"/>
                  <a:cs typeface="Times New Roman" panose="02020603050405020304" pitchFamily="18" charset="0"/>
                  <a:sym typeface="Arial"/>
                </a:rPr>
                <a:t>trong </a:t>
              </a:r>
              <a:r>
                <a:rPr lang="pt-BR" sz="4000" kern="0" smtClean="0">
                  <a:latin typeface="Arial"/>
                  <a:ea typeface="Calibri" panose="020F0502020204030204" pitchFamily="34" charset="0"/>
                  <a:cs typeface="Times New Roman" panose="02020603050405020304" pitchFamily="18" charset="0"/>
                  <a:sym typeface="Arial"/>
                </a:rPr>
                <a:t>SBT </a:t>
              </a:r>
              <a:endParaRPr lang="pt-BR" sz="4000" kern="0" dirty="0">
                <a:latin typeface="Arial"/>
                <a:ea typeface="Calibri" panose="020F0502020204030204" pitchFamily="34" charset="0"/>
                <a:cs typeface="Times New Roman" panose="02020603050405020304" pitchFamily="18" charset="0"/>
                <a:sym typeface="Arial"/>
              </a:endParaRP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47071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a:t>
              </a:r>
              <a:r>
                <a:rPr lang="pt-BR" sz="4000" kern="0">
                  <a:latin typeface="Arial"/>
                  <a:ea typeface="Calibri" panose="020F0502020204030204" pitchFamily="34" charset="0"/>
                  <a:cs typeface="Times New Roman" panose="02020603050405020304" pitchFamily="18" charset="0"/>
                  <a:sym typeface="Arial"/>
                </a:rPr>
                <a:t>trong </a:t>
              </a:r>
              <a:r>
                <a:rPr lang="pt-BR" sz="4000" kern="0" smtClean="0">
                  <a:latin typeface="Arial"/>
                  <a:ea typeface="Calibri" panose="020F0502020204030204" pitchFamily="34" charset="0"/>
                  <a:cs typeface="Times New Roman" panose="02020603050405020304" pitchFamily="18" charset="0"/>
                  <a:sym typeface="Arial"/>
                </a:rPr>
                <a:t>bài </a:t>
              </a:r>
              <a:endParaRPr lang="pt-BR" sz="4000" kern="0" dirty="0">
                <a:latin typeface="Arial"/>
                <a:ea typeface="Calibri" panose="020F0502020204030204" pitchFamily="34" charset="0"/>
                <a:cs typeface="Times New Roman" panose="02020603050405020304" pitchFamily="18" charset="0"/>
                <a:sym typeface="Arial"/>
              </a:endParaRPr>
            </a:p>
          </p:txBody>
        </p:sp>
      </p:grpSp>
      <p:grpSp>
        <p:nvGrpSpPr>
          <p:cNvPr id="158" name="Group 157"/>
          <p:cNvGrpSpPr/>
          <p:nvPr/>
        </p:nvGrpSpPr>
        <p:grpSpPr>
          <a:xfrm>
            <a:off x="1252449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a:latin typeface="Arial"/>
                  <a:ea typeface="Calibri" panose="020F0502020204030204" pitchFamily="34" charset="0"/>
                  <a:cs typeface="Times New Roman" panose="02020603050405020304" pitchFamily="18" charset="0"/>
                  <a:sym typeface="Arial"/>
                </a:rPr>
                <a:t>Bài 3. Hình thang – hình thang cân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75466" y="6298216"/>
            <a:ext cx="1006238" cy="1006238"/>
          </a:xfrm>
          <a:prstGeom prst="rect">
            <a:avLst/>
          </a:prstGeom>
        </p:spPr>
      </p:pic>
      <p:sp>
        <p:nvSpPr>
          <p:cNvPr id="14" name="Rectangle 13"/>
          <p:cNvSpPr/>
          <p:nvPr/>
        </p:nvSpPr>
        <p:spPr>
          <a:xfrm>
            <a:off x="1752600" y="342900"/>
            <a:ext cx="16003568" cy="1846659"/>
          </a:xfrm>
          <a:prstGeom prst="rect">
            <a:avLst/>
          </a:prstGeom>
        </p:spPr>
        <p:txBody>
          <a:bodyPr wrap="square">
            <a:spAutoFit/>
          </a:bodyPr>
          <a:lstStyle/>
          <a:p>
            <a:pPr algn="just">
              <a:lnSpc>
                <a:spcPct val="150000"/>
              </a:lnSpc>
              <a:spcAft>
                <a:spcPts val="800"/>
              </a:spcAft>
            </a:pPr>
            <a:r>
              <a:rPr lang="en-US" sz="3800" smtClean="0">
                <a:solidFill>
                  <a:srgbClr val="000000"/>
                </a:solidFill>
                <a:ea typeface="Calibri" panose="020F0502020204030204" pitchFamily="34" charset="0"/>
                <a:cs typeface="Arial" panose="020B0604020202020204" pitchFamily="34" charset="0"/>
              </a:rPr>
              <a:t>                  </a:t>
            </a:r>
            <a:r>
              <a:rPr lang="vi-VN" sz="3800" smtClean="0">
                <a:solidFill>
                  <a:srgbClr val="000000"/>
                </a:solidFill>
                <a:ea typeface="Calibri" panose="020F0502020204030204" pitchFamily="34" charset="0"/>
                <a:cs typeface="Arial" panose="020B0604020202020204" pitchFamily="34" charset="0"/>
              </a:rPr>
              <a:t>Trong </a:t>
            </a:r>
            <a:r>
              <a:rPr lang="vi-VN" sz="3800">
                <a:solidFill>
                  <a:srgbClr val="000000"/>
                </a:solidFill>
                <a:ea typeface="Calibri" panose="020F0502020204030204" pitchFamily="34" charset="0"/>
                <a:cs typeface="Arial" panose="020B0604020202020204" pitchFamily="34" charset="0"/>
              </a:rPr>
              <a:t>các hình tạo bởi bốn đoạn thẳng AB, BC, CD và DA sau đây, hình nào không có hai đoạn thẳng cùng nằm trên một đường thẳng</a:t>
            </a:r>
            <a:r>
              <a:rPr lang="vi-VN" sz="3800" smtClean="0">
                <a:solidFill>
                  <a:srgbClr val="000000"/>
                </a:solidFill>
                <a:ea typeface="Calibri" panose="020F0502020204030204" pitchFamily="34" charset="0"/>
                <a:cs typeface="Arial" panose="020B0604020202020204" pitchFamily="34" charset="0"/>
              </a:rPr>
              <a:t>?</a:t>
            </a:r>
            <a:endParaRPr lang="vi-VN" sz="3800">
              <a:solidFill>
                <a:srgbClr val="000000"/>
              </a:solidFill>
              <a:ea typeface="Calibri" panose="020F0502020204030204" pitchFamily="34" charset="0"/>
              <a:cs typeface="Arial" panose="020B0604020202020204" pitchFamily="34" charset="0"/>
            </a:endParaRPr>
          </a:p>
        </p:txBody>
      </p:sp>
      <p:grpSp>
        <p:nvGrpSpPr>
          <p:cNvPr id="18" name="Group 17"/>
          <p:cNvGrpSpPr/>
          <p:nvPr/>
        </p:nvGrpSpPr>
        <p:grpSpPr>
          <a:xfrm>
            <a:off x="702698" y="434726"/>
            <a:ext cx="3505199" cy="1502896"/>
            <a:chOff x="1007533" y="3162300"/>
            <a:chExt cx="3505199" cy="1502896"/>
          </a:xfrm>
        </p:grpSpPr>
        <p:pic>
          <p:nvPicPr>
            <p:cNvPr id="27" name="Picture 26"/>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29" name="Group 28"/>
            <p:cNvGrpSpPr/>
            <p:nvPr/>
          </p:nvGrpSpPr>
          <p:grpSpPr>
            <a:xfrm>
              <a:off x="2057435" y="3251692"/>
              <a:ext cx="2455297" cy="1413504"/>
              <a:chOff x="524296" y="1852071"/>
              <a:chExt cx="5017449" cy="1413504"/>
            </a:xfrm>
          </p:grpSpPr>
          <p:sp>
            <p:nvSpPr>
              <p:cNvPr id="30" name="TextBox 29"/>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HĐKP1:</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 name="Picture 1"/>
          <p:cNvPicPr>
            <a:picLocks noChangeAspect="1"/>
          </p:cNvPicPr>
          <p:nvPr/>
        </p:nvPicPr>
        <p:blipFill>
          <a:blip r:embed="rId9"/>
          <a:stretch>
            <a:fillRect/>
          </a:stretch>
        </p:blipFill>
        <p:spPr>
          <a:xfrm>
            <a:off x="2175697" y="2835923"/>
            <a:ext cx="13797064" cy="3505200"/>
          </a:xfrm>
          <a:prstGeom prst="rect">
            <a:avLst/>
          </a:prstGeom>
        </p:spPr>
      </p:pic>
      <p:sp>
        <p:nvSpPr>
          <p:cNvPr id="32" name="TextBox 31"/>
          <p:cNvSpPr txBox="1"/>
          <p:nvPr/>
        </p:nvSpPr>
        <p:spPr>
          <a:xfrm>
            <a:off x="8514801" y="6991968"/>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smtClean="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97502" y="7945041"/>
            <a:ext cx="16536489" cy="1846659"/>
          </a:xfrm>
          <a:prstGeom prst="rect">
            <a:avLst/>
          </a:prstGeom>
        </p:spPr>
        <p:txBody>
          <a:bodyPr wrap="square">
            <a:spAutoFit/>
          </a:bodyPr>
          <a:lstStyle/>
          <a:p>
            <a:pPr algn="just">
              <a:lnSpc>
                <a:spcPct val="150000"/>
              </a:lnSpc>
              <a:spcBef>
                <a:spcPts val="1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Trong các hình tạo bởi bốn đoạn thẳng AB, BC, CD và DA ở Hình </a:t>
            </a:r>
            <a:r>
              <a:rPr lang="en-US" sz="3800" smtClean="0">
                <a:latin typeface="Arial" panose="020B0604020202020204" pitchFamily="34" charset="0"/>
                <a:ea typeface="Arial" panose="020B0604020202020204" pitchFamily="34" charset="0"/>
                <a:cs typeface="Arial" panose="020B0604020202020204" pitchFamily="34" charset="0"/>
              </a:rPr>
              <a:t>1 a</a:t>
            </a:r>
            <a:r>
              <a:rPr lang="en-US" sz="3800">
                <a:latin typeface="Arial" panose="020B0604020202020204" pitchFamily="34" charset="0"/>
                <a:ea typeface="Arial" panose="020B0604020202020204" pitchFamily="34" charset="0"/>
                <a:cs typeface="Arial" panose="020B0604020202020204" pitchFamily="34" charset="0"/>
              </a:rPr>
              <a:t>), b), d) không có hai đoạn thẳng cùng nằm trên một đường thẳng.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0"/>
          <a:stretch>
            <a:fillRect/>
          </a:stretch>
        </p:blipFill>
        <p:spPr>
          <a:xfrm rot="19998894">
            <a:off x="17007234" y="3660265"/>
            <a:ext cx="1819727" cy="1756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619500"/>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sp>
        <p:nvSpPr>
          <p:cNvPr id="18" name="Rectangle 17"/>
          <p:cNvSpPr/>
          <p:nvPr/>
        </p:nvSpPr>
        <p:spPr>
          <a:xfrm>
            <a:off x="1033905" y="3865490"/>
            <a:ext cx="15240000" cy="3208571"/>
          </a:xfrm>
          <a:prstGeom prst="rect">
            <a:avLst/>
          </a:prstGeom>
        </p:spPr>
        <p:txBody>
          <a:bodyPr wrap="square">
            <a:spAutoFit/>
          </a:bodyPr>
          <a:lstStyle/>
          <a:p>
            <a:pPr algn="just">
              <a:lnSpc>
                <a:spcPct val="150000"/>
              </a:lnSpc>
            </a:pPr>
            <a:r>
              <a:rPr lang="vi-VN" sz="4500" b="1">
                <a:ea typeface="Times New Roman" panose="02020603050405020304" pitchFamily="18" charset="0"/>
                <a:cs typeface="Arial" panose="020B0604020202020204" pitchFamily="34" charset="0"/>
              </a:rPr>
              <a:t>Tứ giác ABCD </a:t>
            </a:r>
            <a:r>
              <a:rPr lang="vi-VN" sz="4500">
                <a:ea typeface="Times New Roman" panose="02020603050405020304" pitchFamily="18" charset="0"/>
                <a:cs typeface="Arial" panose="020B0604020202020204" pitchFamily="34" charset="0"/>
              </a:rPr>
              <a:t>là hình gồm bốn đoạn thẳng AB, BC, CD và DA, trong đó bất kì hai đoạn thẳng nào cũng không cùng nằm trên một đường thẳng.</a:t>
            </a:r>
            <a:endParaRPr lang="en-US" sz="45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6989501" y="8343900"/>
            <a:ext cx="3923480" cy="1736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752761" y="558786"/>
            <a:ext cx="1990562" cy="1115763"/>
            <a:chOff x="0" y="-678146"/>
            <a:chExt cx="13241067" cy="2943364"/>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39" y="-678146"/>
              <a:ext cx="11136498" cy="1961541"/>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lang="en-US" sz="4000" b="1" spc="-112" smtClean="0">
                  <a:solidFill>
                    <a:prstClr val="white"/>
                  </a:solidFill>
                  <a:latin typeface="Arial" panose="020B0604020202020204" pitchFamily="34" charset="0"/>
                  <a:cs typeface="Arial" panose="020B0604020202020204" pitchFamily="34" charset="0"/>
                </a:rPr>
                <a:t>Ví dụ 1</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8610600" y="218097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6934200" y="703653"/>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Tìm các tứ giác trong hình 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552349" y="7190644"/>
            <a:ext cx="2266410" cy="399712"/>
          </a:xfrm>
          <a:prstGeom prst="rect">
            <a:avLst/>
          </a:prstGeom>
        </p:spPr>
      </p:pic>
      <p:sp>
        <p:nvSpPr>
          <p:cNvPr id="12" name="Rectangle 11"/>
          <p:cNvSpPr/>
          <p:nvPr/>
        </p:nvSpPr>
        <p:spPr>
          <a:xfrm>
            <a:off x="2590800" y="7408148"/>
            <a:ext cx="11430000" cy="1015663"/>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Trong Hình 1, hình a</a:t>
            </a:r>
            <a:r>
              <a:rPr lang="en-US" sz="4000">
                <a:latin typeface="Arial" panose="020B0604020202020204" pitchFamily="34" charset="0"/>
                <a:ea typeface="Calibri" panose="020F0502020204030204" pitchFamily="34" charset="0"/>
                <a:cs typeface="Times New Roman" panose="02020603050405020304" pitchFamily="18" charset="0"/>
              </a:rPr>
              <a:t>), b), d</a:t>
            </a:r>
            <a:r>
              <a:rPr lang="en-US" sz="4000" smtClean="0">
                <a:latin typeface="Arial" panose="020B0604020202020204" pitchFamily="34" charset="0"/>
                <a:ea typeface="Calibri" panose="020F0502020204030204" pitchFamily="34" charset="0"/>
                <a:cs typeface="Times New Roman" panose="02020603050405020304" pitchFamily="18" charset="0"/>
              </a:rPr>
              <a:t>) là tứ giác.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35"/>
          <p:cNvPicPr>
            <a:picLocks noChangeAspect="1"/>
          </p:cNvPicPr>
          <p:nvPr/>
        </p:nvPicPr>
        <p:blipFill>
          <a:blip r:embed="rId28"/>
          <a:srcRect/>
          <a:stretch>
            <a:fillRect/>
          </a:stretch>
        </p:blipFill>
        <p:spPr>
          <a:xfrm>
            <a:off x="16260752" y="873599"/>
            <a:ext cx="1188245" cy="930792"/>
          </a:xfrm>
          <a:prstGeom prst="rect">
            <a:avLst/>
          </a:prstGeom>
        </p:spPr>
      </p:pic>
      <p:pic>
        <p:nvPicPr>
          <p:cNvPr id="16" name="Picture 15"/>
          <p:cNvPicPr>
            <a:picLocks noChangeAspect="1"/>
          </p:cNvPicPr>
          <p:nvPr/>
        </p:nvPicPr>
        <p:blipFill>
          <a:blip r:embed="rId29"/>
          <a:stretch>
            <a:fillRect/>
          </a:stretch>
        </p:blipFill>
        <p:spPr>
          <a:xfrm>
            <a:off x="2390032" y="3543300"/>
            <a:ext cx="13355536" cy="3393028"/>
          </a:xfrm>
          <a:prstGeom prst="rect">
            <a:avLst/>
          </a:prstGeom>
        </p:spPr>
      </p:pic>
      <p:sp>
        <p:nvSpPr>
          <p:cNvPr id="20" name="Rectangle 19"/>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84072" y="9791700"/>
            <a:ext cx="1173249" cy="362641"/>
          </a:xfrm>
          <a:prstGeom prst="rect">
            <a:avLst/>
          </a:prstGeom>
        </p:spPr>
      </p:pic>
      <p:pic>
        <p:nvPicPr>
          <p:cNvPr id="2" name="Picture 1"/>
          <p:cNvPicPr>
            <a:picLocks noChangeAspect="1"/>
          </p:cNvPicPr>
          <p:nvPr/>
        </p:nvPicPr>
        <p:blipFill>
          <a:blip r:embed="rId9"/>
          <a:stretch>
            <a:fillRect/>
          </a:stretch>
        </p:blipFill>
        <p:spPr>
          <a:xfrm>
            <a:off x="16817297" y="1156245"/>
            <a:ext cx="1173248" cy="927334"/>
          </a:xfrm>
          <a:prstGeom prst="rect">
            <a:avLst/>
          </a:prstGeom>
        </p:spPr>
      </p:pic>
      <p:sp>
        <p:nvSpPr>
          <p:cNvPr id="10" name="Rectangle 9"/>
          <p:cNvSpPr/>
          <p:nvPr/>
        </p:nvSpPr>
        <p:spPr>
          <a:xfrm>
            <a:off x="1447800" y="2705100"/>
            <a:ext cx="8423058" cy="6247864"/>
          </a:xfrm>
          <a:prstGeom prst="rect">
            <a:avLst/>
          </a:prstGeom>
        </p:spPr>
        <p:txBody>
          <a:bodyPr wrap="square">
            <a:spAutoFit/>
          </a:bodyPr>
          <a:lstStyle/>
          <a:p>
            <a:pPr algn="just">
              <a:lnSpc>
                <a:spcPct val="200000"/>
              </a:lnSpc>
            </a:pPr>
            <a:r>
              <a:rPr lang="vi-VN" sz="4000">
                <a:solidFill>
                  <a:srgbClr val="000000"/>
                </a:solidFill>
                <a:ea typeface="Calibri" panose="020F0502020204030204" pitchFamily="34" charset="0"/>
                <a:cs typeface="Arial" panose="020B0604020202020204" pitchFamily="34" charset="0"/>
              </a:rPr>
              <a:t>Tứ giác ABCD còn được gọi là tứ giác DCBA, CBAD, BADC,..</a:t>
            </a:r>
          </a:p>
          <a:p>
            <a:pPr algn="just">
              <a:lnSpc>
                <a:spcPct val="200000"/>
              </a:lnSpc>
            </a:pPr>
            <a:r>
              <a:rPr lang="vi-VN" sz="4000">
                <a:solidFill>
                  <a:srgbClr val="000000"/>
                </a:solidFill>
                <a:ea typeface="Calibri" panose="020F0502020204030204" pitchFamily="34" charset="0"/>
                <a:cs typeface="Arial" panose="020B0604020202020204" pitchFamily="34" charset="0"/>
              </a:rPr>
              <a:t>Các điểm A</a:t>
            </a:r>
            <a:r>
              <a:rPr lang="vi-VN" sz="4000" smtClean="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B, C, D gọi là các </a:t>
            </a:r>
            <a:r>
              <a:rPr lang="vi-VN" sz="4000" b="1" i="1">
                <a:solidFill>
                  <a:srgbClr val="000000"/>
                </a:solidFill>
                <a:ea typeface="Calibri" panose="020F0502020204030204" pitchFamily="34" charset="0"/>
                <a:cs typeface="Arial" panose="020B0604020202020204" pitchFamily="34" charset="0"/>
              </a:rPr>
              <a:t>đỉnh.</a:t>
            </a:r>
          </a:p>
          <a:p>
            <a:pPr algn="just">
              <a:lnSpc>
                <a:spcPct val="200000"/>
              </a:lnSpc>
            </a:pPr>
            <a:r>
              <a:rPr lang="vi-VN" sz="4000">
                <a:solidFill>
                  <a:srgbClr val="000000"/>
                </a:solidFill>
                <a:ea typeface="Calibri" panose="020F0502020204030204" pitchFamily="34" charset="0"/>
                <a:cs typeface="Arial" panose="020B0604020202020204" pitchFamily="34" charset="0"/>
              </a:rPr>
              <a:t>Các đoạn thẳng AB, BC, CD, DA gọi là các </a:t>
            </a:r>
            <a:r>
              <a:rPr lang="vi-VN" sz="4000" b="1" i="1" smtClean="0">
                <a:solidFill>
                  <a:srgbClr val="000000"/>
                </a:solidFill>
                <a:ea typeface="Calibri" panose="020F0502020204030204" pitchFamily="34" charset="0"/>
                <a:cs typeface="Arial" panose="020B0604020202020204" pitchFamily="34" charset="0"/>
              </a:rPr>
              <a:t>cạnh</a:t>
            </a:r>
            <a:r>
              <a:rPr lang="en-US" sz="4000" b="1" i="1" smtClean="0">
                <a:solidFill>
                  <a:srgbClr val="000000"/>
                </a:solidFill>
                <a:ea typeface="Calibri" panose="020F0502020204030204" pitchFamily="34" charset="0"/>
                <a:cs typeface="Arial" panose="020B0604020202020204" pitchFamily="34" charset="0"/>
              </a:rPr>
              <a:t>.</a:t>
            </a:r>
            <a:endParaRPr lang="vi-VN" sz="4000" b="1" i="1">
              <a:solidFill>
                <a:srgbClr val="000000"/>
              </a:solidFill>
              <a:ea typeface="Calibri" panose="020F0502020204030204" pitchFamily="34" charset="0"/>
              <a:cs typeface="Arial" panose="020B0604020202020204" pitchFamily="34" charset="0"/>
            </a:endParaRPr>
          </a:p>
        </p:txBody>
      </p:sp>
      <p:sp>
        <p:nvSpPr>
          <p:cNvPr id="12" name="Rectangle 11"/>
          <p:cNvSpPr/>
          <p:nvPr/>
        </p:nvSpPr>
        <p:spPr>
          <a:xfrm>
            <a:off x="5486400" y="952500"/>
            <a:ext cx="7980471"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4500" b="1">
                <a:solidFill>
                  <a:prstClr val="white"/>
                </a:solidFill>
                <a:latin typeface="Arial" panose="020B0604020202020204" pitchFamily="34" charset="0"/>
                <a:ea typeface="Times New Roman" panose="02020603050405020304" pitchFamily="18" charset="0"/>
                <a:cs typeface="Arial" panose="020B0604020202020204" pitchFamily="34" charset="0"/>
              </a:rPr>
              <a:t>Đỉnh và cạnh của tứ giác</a:t>
            </a:r>
            <a:endParaRPr lang="en-US" sz="45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11582400" y="3463272"/>
            <a:ext cx="5210834" cy="4731519"/>
          </a:xfrm>
          <a:prstGeom prst="rect">
            <a:avLst/>
          </a:prstGeom>
        </p:spPr>
      </p:pic>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2171</Words>
  <Application>Microsoft Office PowerPoint</Application>
  <PresentationFormat>Custom</PresentationFormat>
  <Paragraphs>293</Paragraphs>
  <Slides>52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Open Sans</vt:lpstr>
      <vt:lpstr>Kavoon</vt:lpstr>
      <vt:lpstr>Arial</vt:lpstr>
      <vt:lpstr>Wingdings</vt:lpstr>
      <vt:lpstr>Cambria Math</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Green Black Lined Grids and Frames Senior High to Uni Education Presentation</dc:title>
  <dc:creator>Hà Ngân</dc:creator>
  <cp:lastModifiedBy>Admin</cp:lastModifiedBy>
  <cp:revision>125</cp:revision>
  <dcterms:created xsi:type="dcterms:W3CDTF">2006-08-16T00:00:00Z</dcterms:created>
  <dcterms:modified xsi:type="dcterms:W3CDTF">2023-10-04T06:43:49Z</dcterms:modified>
  <dc:identifier>DAFSQ6U-uu0</dc:identifier>
</cp:coreProperties>
</file>