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1" autoAdjust="0"/>
    <p:restoredTop sz="94660"/>
  </p:normalViewPr>
  <p:slideViewPr>
    <p:cSldViewPr snapToGrid="0">
      <p:cViewPr varScale="1">
        <p:scale>
          <a:sx n="71" d="100"/>
          <a:sy n="71" d="100"/>
        </p:scale>
        <p:origin x="6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E30C05-13A1-494F-8182-1C404BF73812}"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30539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30C05-13A1-494F-8182-1C404BF73812}"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818937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30C05-13A1-494F-8182-1C404BF73812}"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782314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30C05-13A1-494F-8182-1C404BF73812}"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144900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30C05-13A1-494F-8182-1C404BF73812}"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87106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30C05-13A1-494F-8182-1C404BF73812}"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823013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30C05-13A1-494F-8182-1C404BF73812}" type="datetimeFigureOut">
              <a:rPr lang="en-US" smtClean="0"/>
              <a:t>9/30/2024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66592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30C05-13A1-494F-8182-1C404BF73812}" type="datetimeFigureOut">
              <a:rPr lang="en-US" smtClean="0"/>
              <a:t>9/30/2024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1318270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30C05-13A1-494F-8182-1C404BF73812}" type="datetimeFigureOut">
              <a:rPr lang="en-US" smtClean="0"/>
              <a:t>9/30/2024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3470509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30C05-13A1-494F-8182-1C404BF73812}"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1800512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30C05-13A1-494F-8182-1C404BF73812}"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04B46-0880-422F-A1DD-565721CC3EA8}" type="slidenum">
              <a:rPr lang="en-US" smtClean="0"/>
              <a:t>‹#›</a:t>
            </a:fld>
            <a:endParaRPr lang="en-US"/>
          </a:p>
        </p:txBody>
      </p:sp>
    </p:spTree>
    <p:extLst>
      <p:ext uri="{BB962C8B-B14F-4D97-AF65-F5344CB8AC3E}">
        <p14:creationId xmlns:p14="http://schemas.microsoft.com/office/powerpoint/2010/main" val="4209792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30C05-13A1-494F-8182-1C404BF73812}" type="datetimeFigureOut">
              <a:rPr lang="en-US" smtClean="0"/>
              <a:t>9/30/2024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04B46-0880-422F-A1DD-565721CC3EA8}" type="slidenum">
              <a:rPr lang="en-US" smtClean="0"/>
              <a:t>‹#›</a:t>
            </a:fld>
            <a:endParaRPr lang="en-US"/>
          </a:p>
        </p:txBody>
      </p:sp>
    </p:spTree>
    <p:extLst>
      <p:ext uri="{BB962C8B-B14F-4D97-AF65-F5344CB8AC3E}">
        <p14:creationId xmlns:p14="http://schemas.microsoft.com/office/powerpoint/2010/main" val="3621688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vi.wikipedia.org/w/index.php?title=B%E1%BB%99_V%C4%83n_h%C3%B3a_Th%C3%B4ng_tin&amp;action=edit&amp;redlink=1" TargetMode="External"/><Relationship Id="rId3" Type="http://schemas.openxmlformats.org/officeDocument/2006/relationships/hyperlink" Target="https://vi.wikipedia.org/wiki/1944" TargetMode="External"/><Relationship Id="rId7" Type="http://schemas.openxmlformats.org/officeDocument/2006/relationships/hyperlink" Target="https://vi.wikipedia.org/wiki/Mi%E1%BB%81n_Nam_Vi%E1%BB%87t_Nam" TargetMode="External"/><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hyperlink" Target="https://vi.wikipedia.org/wiki/Gia_%C4%90%E1%BB%8Bnh" TargetMode="External"/><Relationship Id="rId5" Type="http://schemas.openxmlformats.org/officeDocument/2006/relationships/hyperlink" Target="https://vi.wikipedia.org/wiki/1679" TargetMode="External"/><Relationship Id="rId4" Type="http://schemas.openxmlformats.org/officeDocument/2006/relationships/hyperlink" Target="https://vi.wikipedia.org/wiki/G%C3%B2_V%E1%BA%A5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36978"/>
            <a:ext cx="9144000" cy="2572985"/>
          </a:xfrm>
        </p:spPr>
        <p:txBody>
          <a:bodyPr/>
          <a:lstStyle/>
          <a:p>
            <a:r>
              <a:rPr lang="en-US" b="1" dirty="0" err="1">
                <a:latin typeface="Tahoma" panose="020B0604030504040204" pitchFamily="34" charset="0"/>
                <a:ea typeface="Tahoma" panose="020B0604030504040204" pitchFamily="34" charset="0"/>
                <a:cs typeface="Tahoma" panose="020B0604030504040204" pitchFamily="34" charset="0"/>
              </a:rPr>
              <a:t>Chương</a:t>
            </a:r>
            <a:r>
              <a:rPr lang="en-US" b="1" dirty="0">
                <a:latin typeface="Tahoma" panose="020B0604030504040204" pitchFamily="34" charset="0"/>
                <a:ea typeface="Tahoma" panose="020B0604030504040204" pitchFamily="34" charset="0"/>
                <a:cs typeface="Tahoma" panose="020B0604030504040204" pitchFamily="34" charset="0"/>
              </a:rPr>
              <a:t> 1</a:t>
            </a:r>
          </a:p>
        </p:txBody>
      </p:sp>
      <p:sp>
        <p:nvSpPr>
          <p:cNvPr id="3" name="Subtitle 2"/>
          <p:cNvSpPr>
            <a:spLocks noGrp="1"/>
          </p:cNvSpPr>
          <p:nvPr>
            <p:ph type="subTitle" idx="1"/>
          </p:nvPr>
        </p:nvSpPr>
        <p:spPr>
          <a:xfrm>
            <a:off x="903111" y="3602038"/>
            <a:ext cx="10340622" cy="1655762"/>
          </a:xfrm>
        </p:spPr>
        <p:txBody>
          <a:bodyPr>
            <a:noAutofit/>
          </a:bodyPr>
          <a:lstStyle/>
          <a:p>
            <a:r>
              <a:rPr lang="en-US" sz="3800" b="1" dirty="0">
                <a:latin typeface="Times New Roman" panose="02020603050405020304" pitchFamily="18" charset="0"/>
                <a:cs typeface="Times New Roman" panose="02020603050405020304" pitchFamily="18" charset="0"/>
              </a:rPr>
              <a:t>BẢO TỒN DI TÍCH LỊCH SỬ - VĂN HÓA</a:t>
            </a:r>
          </a:p>
          <a:p>
            <a:r>
              <a:rPr lang="en-US" sz="3800" b="1" dirty="0">
                <a:latin typeface="Times New Roman" panose="02020603050405020304" pitchFamily="18" charset="0"/>
                <a:cs typeface="Times New Roman" panose="02020603050405020304" pitchFamily="18" charset="0"/>
              </a:rPr>
              <a:t> Ở THÀNH PHỐ HỒ CHÍ MINH</a:t>
            </a:r>
          </a:p>
        </p:txBody>
      </p:sp>
    </p:spTree>
    <p:extLst>
      <p:ext uri="{BB962C8B-B14F-4D97-AF65-F5344CB8AC3E}">
        <p14:creationId xmlns:p14="http://schemas.microsoft.com/office/powerpoint/2010/main" val="612780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613223" y="0"/>
            <a:ext cx="10857118" cy="6176963"/>
          </a:xfrm>
          <a:prstGeom prst="rect">
            <a:avLst/>
          </a:prstGeom>
        </p:spPr>
      </p:pic>
    </p:spTree>
    <p:extLst>
      <p:ext uri="{BB962C8B-B14F-4D97-AF65-F5344CB8AC3E}">
        <p14:creationId xmlns:p14="http://schemas.microsoft.com/office/powerpoint/2010/main" val="1762395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a:latin typeface="Times New Roman" panose="02020603050405020304" pitchFamily="18" charset="0"/>
                <a:cs typeface="Times New Roman" panose="02020603050405020304" pitchFamily="18" charset="0"/>
              </a:rPr>
              <a:t>Đình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Tây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Hội</a:t>
            </a:r>
            <a:r>
              <a:rPr lang="en-US" b="1" dirty="0">
                <a:latin typeface="Times New Roman" panose="02020603050405020304" pitchFamily="18" charset="0"/>
                <a:cs typeface="Times New Roman" panose="02020603050405020304" pitchFamily="18" charset="0"/>
              </a:rPr>
              <a:t> – </a:t>
            </a:r>
            <a:r>
              <a:rPr lang="en-US" b="1" dirty="0" err="1">
                <a:latin typeface="Times New Roman" panose="02020603050405020304" pitchFamily="18" charset="0"/>
                <a:cs typeface="Times New Roman" panose="02020603050405020304" pitchFamily="18" charset="0"/>
              </a:rPr>
              <a:t>Gò</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Vấp</a:t>
            </a:r>
            <a:endParaRPr lang="en-US" b="1"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411941"/>
            <a:ext cx="5073183" cy="4612341"/>
          </a:xfrm>
        </p:spPr>
      </p:pic>
      <p:sp>
        <p:nvSpPr>
          <p:cNvPr id="5" name="Rectangle 4"/>
          <p:cNvSpPr/>
          <p:nvPr/>
        </p:nvSpPr>
        <p:spPr>
          <a:xfrm>
            <a:off x="6642847" y="1411941"/>
            <a:ext cx="4840941" cy="4612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1900" b="1" dirty="0">
                <a:solidFill>
                  <a:schemeClr val="tx1"/>
                </a:solidFill>
                <a:latin typeface="+mj-lt"/>
              </a:rPr>
              <a:t>Đình Thông Tây Hội, trước năm </a:t>
            </a:r>
            <a:r>
              <a:rPr lang="vi-VN" sz="1900" b="1" dirty="0">
                <a:solidFill>
                  <a:schemeClr val="tx1"/>
                </a:solidFill>
                <a:latin typeface="+mj-lt"/>
                <a:hlinkClick r:id="rId3" tooltip="1944"/>
              </a:rPr>
              <a:t>1944</a:t>
            </a:r>
            <a:r>
              <a:rPr lang="vi-VN" sz="1900" b="1" dirty="0">
                <a:solidFill>
                  <a:schemeClr val="tx1"/>
                </a:solidFill>
                <a:latin typeface="+mj-lt"/>
              </a:rPr>
              <a:t> có tên đình làng Hạnh Thông Tây là một ngôi đình cổ ở </a:t>
            </a:r>
            <a:r>
              <a:rPr lang="vi-VN" sz="1900" b="1" dirty="0">
                <a:solidFill>
                  <a:schemeClr val="tx1"/>
                </a:solidFill>
                <a:latin typeface="+mj-lt"/>
                <a:hlinkClick r:id="rId4" tooltip="Gò Vấp"/>
              </a:rPr>
              <a:t>Gò Vấp</a:t>
            </a:r>
            <a:r>
              <a:rPr lang="vi-VN" sz="1900" b="1" dirty="0">
                <a:solidFill>
                  <a:schemeClr val="tx1"/>
                </a:solidFill>
                <a:latin typeface="+mj-lt"/>
              </a:rPr>
              <a:t>. Đình được xây dựng vào khoảng năm </a:t>
            </a:r>
            <a:r>
              <a:rPr lang="vi-VN" sz="1900" b="1" dirty="0">
                <a:solidFill>
                  <a:schemeClr val="tx1"/>
                </a:solidFill>
                <a:latin typeface="+mj-lt"/>
                <a:hlinkClick r:id="rId5" tooltip="1679"/>
              </a:rPr>
              <a:t>1679</a:t>
            </a:r>
            <a:r>
              <a:rPr lang="vi-VN" sz="1900" b="1" dirty="0">
                <a:solidFill>
                  <a:schemeClr val="tx1"/>
                </a:solidFill>
                <a:latin typeface="+mj-lt"/>
              </a:rPr>
              <a:t>, ngày nay đình còn được biết tới như là ngôi đình cổ nhất của vùng đất </a:t>
            </a:r>
            <a:r>
              <a:rPr lang="vi-VN" sz="1900" b="1" dirty="0">
                <a:solidFill>
                  <a:schemeClr val="tx1"/>
                </a:solidFill>
                <a:latin typeface="+mj-lt"/>
                <a:hlinkClick r:id="rId6" tooltip="Gia Định"/>
              </a:rPr>
              <a:t>Gia Định</a:t>
            </a:r>
            <a:r>
              <a:rPr lang="vi-VN" sz="1900" b="1" dirty="0">
                <a:solidFill>
                  <a:schemeClr val="tx1"/>
                </a:solidFill>
                <a:latin typeface="+mj-lt"/>
              </a:rPr>
              <a:t> xưa và của cả </a:t>
            </a:r>
            <a:r>
              <a:rPr lang="vi-VN" sz="1900" b="1" dirty="0">
                <a:solidFill>
                  <a:schemeClr val="tx1"/>
                </a:solidFill>
                <a:latin typeface="+mj-lt"/>
                <a:hlinkClick r:id="rId7" tooltip="Miền Nam Việt Nam"/>
              </a:rPr>
              <a:t>miền đất phương Nam</a:t>
            </a:r>
            <a:r>
              <a:rPr lang="vi-VN" sz="1900" b="1" dirty="0">
                <a:solidFill>
                  <a:schemeClr val="tx1"/>
                </a:solidFill>
                <a:latin typeface="+mj-lt"/>
              </a:rPr>
              <a:t> còn tồn tại. Đình Thông Tây Hội là nguồn tư liệu phong phú về cư dân vùng Gò Vấp, một vùng đất ra đời tương đối sớm đối với Sài Gòn - Gia Định. Với giá trị kiến trúc nghệ thuật, lịch sử, xã hội, đình được </a:t>
            </a:r>
            <a:r>
              <a:rPr lang="vi-VN" sz="1900" b="1" dirty="0">
                <a:solidFill>
                  <a:schemeClr val="tx1"/>
                </a:solidFill>
                <a:latin typeface="+mj-lt"/>
                <a:hlinkClick r:id="rId8" tooltip="Bộ Văn hóa Thông tin (trang không tồn tại)"/>
              </a:rPr>
              <a:t>Bộ Văn hóa Thông tin</a:t>
            </a:r>
            <a:r>
              <a:rPr lang="vi-VN" sz="1900" b="1" dirty="0">
                <a:solidFill>
                  <a:schemeClr val="tx1"/>
                </a:solidFill>
                <a:latin typeface="+mj-lt"/>
              </a:rPr>
              <a:t> công nhận là di tích kiến trúc nghệ thuật văn hóa lịch sử cấp quốc gia năm 1998.</a:t>
            </a:r>
            <a:endParaRPr lang="en-US" sz="1900" b="1" dirty="0">
              <a:solidFill>
                <a:schemeClr val="tx1"/>
              </a:solidFill>
              <a:latin typeface="+mj-lt"/>
            </a:endParaRPr>
          </a:p>
        </p:txBody>
      </p:sp>
    </p:spTree>
    <p:extLst>
      <p:ext uri="{BB962C8B-B14F-4D97-AF65-F5344CB8AC3E}">
        <p14:creationId xmlns:p14="http://schemas.microsoft.com/office/powerpoint/2010/main" val="2045353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III. BẢO TỒN DI TÍCH LỊCH SỬ - VĂN HÓA</a:t>
            </a:r>
          </a:p>
        </p:txBody>
      </p:sp>
      <p:sp>
        <p:nvSpPr>
          <p:cNvPr id="3" name="Content Placeholder 2"/>
          <p:cNvSpPr>
            <a:spLocks noGrp="1"/>
          </p:cNvSpPr>
          <p:nvPr>
            <p:ph idx="1"/>
          </p:nvPr>
        </p:nvSpPr>
        <p:spPr/>
        <p:txBody>
          <a:bodyPr>
            <a:normAutofit/>
          </a:bodyPr>
          <a:lstStyle/>
          <a:p>
            <a:pPr marL="0" indent="0">
              <a:buNone/>
            </a:pPr>
            <a:r>
              <a:rPr lang="en-US" sz="3800" b="1" dirty="0">
                <a:latin typeface="Times New Roman" panose="02020603050405020304" pitchFamily="18" charset="0"/>
                <a:cs typeface="Times New Roman" panose="02020603050405020304" pitchFamily="18" charset="0"/>
              </a:rPr>
              <a:t>1. </a:t>
            </a:r>
            <a:r>
              <a:rPr lang="en-US" sz="3800" b="1" dirty="0" err="1">
                <a:latin typeface="Times New Roman" panose="02020603050405020304" pitchFamily="18" charset="0"/>
                <a:cs typeface="Times New Roman" panose="02020603050405020304" pitchFamily="18" charset="0"/>
              </a:rPr>
              <a:t>Khái</a:t>
            </a:r>
            <a:r>
              <a:rPr lang="en-US" sz="3800" b="1" dirty="0">
                <a:latin typeface="Times New Roman" panose="02020603050405020304" pitchFamily="18" charset="0"/>
                <a:cs typeface="Times New Roman" panose="02020603050405020304" pitchFamily="18" charset="0"/>
              </a:rPr>
              <a:t> </a:t>
            </a:r>
            <a:r>
              <a:rPr lang="en-US" sz="3800" b="1" dirty="0" err="1">
                <a:latin typeface="Times New Roman" panose="02020603050405020304" pitchFamily="18" charset="0"/>
                <a:cs typeface="Times New Roman" panose="02020603050405020304" pitchFamily="18" charset="0"/>
              </a:rPr>
              <a:t>niệm</a:t>
            </a:r>
            <a:endParaRPr lang="en-US" sz="3800" b="1" dirty="0">
              <a:latin typeface="Times New Roman" panose="02020603050405020304" pitchFamily="18" charset="0"/>
              <a:cs typeface="Times New Roman" panose="02020603050405020304" pitchFamily="18" charset="0"/>
            </a:endParaRPr>
          </a:p>
        </p:txBody>
      </p:sp>
      <p:sp>
        <p:nvSpPr>
          <p:cNvPr id="4" name="Cloud Callout 3"/>
          <p:cNvSpPr/>
          <p:nvPr/>
        </p:nvSpPr>
        <p:spPr>
          <a:xfrm>
            <a:off x="2501153" y="2299447"/>
            <a:ext cx="6360459" cy="2958353"/>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latin typeface="Times New Roman" panose="02020603050405020304" pitchFamily="18" charset="0"/>
                <a:cs typeface="Times New Roman" panose="02020603050405020304" pitchFamily="18" charset="0"/>
              </a:rPr>
              <a:t>Theo </a:t>
            </a:r>
            <a:r>
              <a:rPr lang="en-US" sz="3000" b="1" dirty="0" err="1">
                <a:latin typeface="Times New Roman" panose="02020603050405020304" pitchFamily="18" charset="0"/>
                <a:cs typeface="Times New Roman" panose="02020603050405020304" pitchFamily="18" charset="0"/>
              </a:rPr>
              <a:t>em</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bảo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tồn</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là</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gì</a:t>
            </a:r>
            <a:r>
              <a:rPr lang="en-US" sz="30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8576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III. BẢO TỒN DI TÍCH LỊCH SỬ - VĂN HÓA</a:t>
            </a:r>
            <a:endParaRPr lang="en-US" dirty="0"/>
          </a:p>
        </p:txBody>
      </p:sp>
      <p:sp>
        <p:nvSpPr>
          <p:cNvPr id="3" name="Content Placeholder 2"/>
          <p:cNvSpPr>
            <a:spLocks noGrp="1"/>
          </p:cNvSpPr>
          <p:nvPr>
            <p:ph idx="1"/>
          </p:nvPr>
        </p:nvSpPr>
        <p:spPr/>
        <p:txBody>
          <a:bodyPr/>
          <a:lstStyle/>
          <a:p>
            <a:pPr marL="514350" indent="-514350">
              <a:buAutoNum type="arabicPeriod"/>
            </a:pPr>
            <a:r>
              <a:rPr lang="en-US" sz="3600" b="1" dirty="0" err="1">
                <a:latin typeface="Times New Roman" panose="02020603050405020304" pitchFamily="18" charset="0"/>
                <a:cs typeface="Times New Roman" panose="02020603050405020304" pitchFamily="18" charset="0"/>
              </a:rPr>
              <a:t>Khái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niệm</a:t>
            </a:r>
            <a:r>
              <a:rPr lang="en-US" sz="3600" b="1" dirty="0">
                <a:latin typeface="Times New Roman" panose="02020603050405020304" pitchFamily="18" charset="0"/>
                <a:cs typeface="Times New Roman" panose="02020603050405020304" pitchFamily="18" charset="0"/>
              </a:rPr>
              <a:t>:</a:t>
            </a:r>
          </a:p>
          <a:p>
            <a:pPr>
              <a:buFontTx/>
              <a:buChar char="-"/>
            </a:pPr>
            <a:r>
              <a:rPr lang="en-US" sz="3200" b="1" dirty="0" err="1">
                <a:latin typeface="Times New Roman" panose="02020603050405020304" pitchFamily="18" charset="0"/>
                <a:cs typeface="Times New Roman" panose="02020603050405020304" pitchFamily="18" charset="0"/>
              </a:rPr>
              <a:t>Bảo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tồn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mất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bị</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thay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đổi</a:t>
            </a:r>
            <a:r>
              <a:rPr lang="en-US" sz="3200" b="1" dirty="0">
                <a:latin typeface="Times New Roman" panose="02020603050405020304" pitchFamily="18" charset="0"/>
                <a:cs typeface="Times New Roman" panose="02020603050405020304" pitchFamily="18" charset="0"/>
              </a:rPr>
              <a:t> hay </a:t>
            </a:r>
            <a:r>
              <a:rPr lang="en-US" sz="3200" b="1" dirty="0" err="1">
                <a:latin typeface="Times New Roman" panose="02020603050405020304" pitchFamily="18" charset="0"/>
                <a:cs typeface="Times New Roman" panose="02020603050405020304" pitchFamily="18" charset="0"/>
              </a:rPr>
              <a:t>biến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hóa</a:t>
            </a:r>
            <a:r>
              <a:rPr lang="en-US" sz="3200" b="1" dirty="0">
                <a:latin typeface="Times New Roman" panose="02020603050405020304" pitchFamily="18" charset="0"/>
                <a:cs typeface="Times New Roman" panose="02020603050405020304" pitchFamily="18" charset="0"/>
              </a:rPr>
              <a:t>.</a:t>
            </a:r>
          </a:p>
          <a:p>
            <a:pPr>
              <a:buFontTx/>
              <a:buChar char="-"/>
            </a:pPr>
            <a:r>
              <a:rPr lang="en-US" sz="3200" b="1" dirty="0" err="1">
                <a:latin typeface="Times New Roman" panose="02020603050405020304" pitchFamily="18" charset="0"/>
                <a:cs typeface="Times New Roman" panose="02020603050405020304" pitchFamily="18" charset="0"/>
              </a:rPr>
              <a:t>Bảo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tồn</a:t>
            </a:r>
            <a:r>
              <a:rPr lang="en-US" sz="3200" b="1" dirty="0">
                <a:latin typeface="Times New Roman" panose="02020603050405020304" pitchFamily="18" charset="0"/>
                <a:cs typeface="Times New Roman" panose="02020603050405020304" pitchFamily="18" charset="0"/>
              </a:rPr>
              <a:t> di </a:t>
            </a:r>
            <a:r>
              <a:rPr lang="en-US" sz="3200" b="1" dirty="0" err="1">
                <a:latin typeface="Times New Roman" panose="02020603050405020304" pitchFamily="18" charset="0"/>
                <a:cs typeface="Times New Roman" panose="02020603050405020304" pitchFamily="18" charset="0"/>
              </a:rPr>
              <a:t>tích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lịch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hóa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động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phòng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ngừa</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hạn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nguy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hư</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hỏng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thay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đổi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yếu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tố</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nguyên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gốc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vốn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nó</a:t>
            </a:r>
            <a:r>
              <a:rPr lang="en-US" sz="3200" b="1" dirty="0">
                <a:latin typeface="Times New Roman" panose="02020603050405020304" pitchFamily="18" charset="0"/>
                <a:cs typeface="Times New Roman" panose="02020603050405020304" pitchFamily="18" charset="0"/>
              </a:rPr>
              <a:t>.</a:t>
            </a:r>
          </a:p>
          <a:p>
            <a:endParaRPr lang="en-US" sz="3200" dirty="0"/>
          </a:p>
        </p:txBody>
      </p:sp>
    </p:spTree>
    <p:extLst>
      <p:ext uri="{BB962C8B-B14F-4D97-AF65-F5344CB8AC3E}">
        <p14:creationId xmlns:p14="http://schemas.microsoft.com/office/powerpoint/2010/main" val="174948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III. BẢO TỒN DI TÍCH LỊCH SỬ - VĂN HÓA</a:t>
            </a:r>
            <a:endParaRPr lang="en-US" dirty="0"/>
          </a:p>
        </p:txBody>
      </p:sp>
      <p:sp>
        <p:nvSpPr>
          <p:cNvPr id="3" name="Content Placeholder 2"/>
          <p:cNvSpPr>
            <a:spLocks noGrp="1"/>
          </p:cNvSpPr>
          <p:nvPr>
            <p:ph idx="1"/>
          </p:nvPr>
        </p:nvSpPr>
        <p:spPr/>
        <p:txBody>
          <a:bodyPr>
            <a:normAutofit/>
          </a:bodyPr>
          <a:lstStyle/>
          <a:p>
            <a:pPr marL="0" indent="0">
              <a:buNone/>
            </a:pPr>
            <a:r>
              <a:rPr lang="en-US" sz="3200" b="1" u="sng" dirty="0"/>
              <a:t>2. Ý </a:t>
            </a:r>
            <a:r>
              <a:rPr lang="en-US" sz="3200" b="1" u="sng" dirty="0" err="1"/>
              <a:t>nghĩa</a:t>
            </a:r>
            <a:r>
              <a:rPr lang="en-US" sz="3200" b="1" u="sng" dirty="0"/>
              <a:t> </a:t>
            </a:r>
            <a:r>
              <a:rPr lang="en-US" sz="3200" b="1" u="sng" dirty="0" err="1"/>
              <a:t>của</a:t>
            </a:r>
            <a:r>
              <a:rPr lang="en-US" sz="3200" b="1" u="sng" dirty="0"/>
              <a:t> </a:t>
            </a:r>
            <a:r>
              <a:rPr lang="en-US" sz="3200" b="1" u="sng" dirty="0" err="1"/>
              <a:t>bảo</a:t>
            </a:r>
            <a:r>
              <a:rPr lang="en-US" sz="3200" b="1" u="sng" dirty="0"/>
              <a:t> </a:t>
            </a:r>
            <a:r>
              <a:rPr lang="en-US" sz="3200" b="1" u="sng" dirty="0" err="1"/>
              <a:t>tồn</a:t>
            </a:r>
            <a:endParaRPr lang="en-US" sz="3200" b="1" u="sng" dirty="0"/>
          </a:p>
        </p:txBody>
      </p:sp>
      <p:sp>
        <p:nvSpPr>
          <p:cNvPr id="4" name="Cloud Callout 3"/>
          <p:cNvSpPr/>
          <p:nvPr/>
        </p:nvSpPr>
        <p:spPr>
          <a:xfrm>
            <a:off x="3025588" y="2191870"/>
            <a:ext cx="4746812" cy="3603811"/>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000" b="1" dirty="0">
                <a:latin typeface="Times New Roman" panose="02020603050405020304" pitchFamily="18" charset="0"/>
                <a:cs typeface="Times New Roman" panose="02020603050405020304" pitchFamily="18" charset="0"/>
              </a:rPr>
              <a:t>Theo </a:t>
            </a:r>
            <a:r>
              <a:rPr lang="en-US" sz="3000" b="1" dirty="0" err="1">
                <a:latin typeface="Times New Roman" panose="02020603050405020304" pitchFamily="18" charset="0"/>
                <a:cs typeface="Times New Roman" panose="02020603050405020304" pitchFamily="18" charset="0"/>
              </a:rPr>
              <a:t>em</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bảo</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tồn</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các</a:t>
            </a:r>
            <a:r>
              <a:rPr lang="en-US" sz="3000" b="1" dirty="0">
                <a:latin typeface="Times New Roman" panose="02020603050405020304" pitchFamily="18" charset="0"/>
                <a:cs typeface="Times New Roman" panose="02020603050405020304" pitchFamily="18" charset="0"/>
              </a:rPr>
              <a:t> di </a:t>
            </a:r>
            <a:r>
              <a:rPr lang="en-US" sz="3000" b="1" dirty="0" err="1">
                <a:latin typeface="Times New Roman" panose="02020603050405020304" pitchFamily="18" charset="0"/>
                <a:cs typeface="Times New Roman" panose="02020603050405020304" pitchFamily="18" charset="0"/>
              </a:rPr>
              <a:t>tích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lịch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sử</a:t>
            </a:r>
            <a:r>
              <a:rPr lang="en-US" sz="3000" b="1" dirty="0">
                <a:latin typeface="Times New Roman" panose="02020603050405020304" pitchFamily="18" charset="0"/>
                <a:cs typeface="Times New Roman" panose="02020603050405020304" pitchFamily="18" charset="0"/>
              </a:rPr>
              <a:t> - </a:t>
            </a:r>
            <a:r>
              <a:rPr lang="en-US" sz="3000" b="1" dirty="0" err="1">
                <a:latin typeface="Times New Roman" panose="02020603050405020304" pitchFamily="18" charset="0"/>
                <a:cs typeface="Times New Roman" panose="02020603050405020304" pitchFamily="18" charset="0"/>
              </a:rPr>
              <a:t>văn</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hóa</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có</a:t>
            </a:r>
            <a:r>
              <a:rPr lang="en-US" sz="3000" b="1" dirty="0">
                <a:latin typeface="Times New Roman" panose="02020603050405020304" pitchFamily="18" charset="0"/>
                <a:cs typeface="Times New Roman" panose="02020603050405020304" pitchFamily="18" charset="0"/>
              </a:rPr>
              <a:t> ý </a:t>
            </a:r>
            <a:r>
              <a:rPr lang="en-US" sz="3000" b="1" dirty="0" err="1">
                <a:latin typeface="Times New Roman" panose="02020603050405020304" pitchFamily="18" charset="0"/>
                <a:cs typeface="Times New Roman" panose="02020603050405020304" pitchFamily="18" charset="0"/>
              </a:rPr>
              <a:t>nghĩa</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như</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thế</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nào</a:t>
            </a:r>
            <a:r>
              <a:rPr lang="en-US" sz="30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1944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circle(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400" b="1" dirty="0" err="1">
                <a:latin typeface="Times New Roman" panose="02020603050405020304" pitchFamily="18" charset="0"/>
                <a:cs typeface="Times New Roman" panose="02020603050405020304" pitchFamily="18" charset="0"/>
              </a:rPr>
              <a:t>Nuôi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dưỡng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và</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lưu</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truyền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những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truyền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thống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bản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sắc</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văn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hóa</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dân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tộc</a:t>
            </a:r>
            <a:r>
              <a:rPr lang="en-US" sz="3400" b="1" dirty="0">
                <a:latin typeface="Times New Roman" panose="02020603050405020304" pitchFamily="18" charset="0"/>
                <a:cs typeface="Times New Roman" panose="02020603050405020304" pitchFamily="18" charset="0"/>
              </a:rPr>
              <a:t>.</a:t>
            </a:r>
          </a:p>
          <a:p>
            <a:r>
              <a:rPr lang="en-US" sz="3400" b="1" dirty="0" err="1">
                <a:latin typeface="Times New Roman" panose="02020603050405020304" pitchFamily="18" charset="0"/>
                <a:cs typeface="Times New Roman" panose="02020603050405020304" pitchFamily="18" charset="0"/>
              </a:rPr>
              <a:t>Đem</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lại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những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lợi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ích</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cho</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cộng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đồng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dân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cư</a:t>
            </a:r>
            <a:r>
              <a:rPr lang="en-US" sz="3400" b="1" dirty="0">
                <a:latin typeface="Times New Roman" panose="02020603050405020304" pitchFamily="18" charset="0"/>
                <a:cs typeface="Times New Roman" panose="02020603050405020304" pitchFamily="18" charset="0"/>
              </a:rPr>
              <a:t> , </a:t>
            </a:r>
            <a:r>
              <a:rPr lang="en-US" sz="3400" b="1" dirty="0" err="1">
                <a:latin typeface="Times New Roman" panose="02020603050405020304" pitchFamily="18" charset="0"/>
                <a:cs typeface="Times New Roman" panose="02020603050405020304" pitchFamily="18" charset="0"/>
              </a:rPr>
              <a:t>thúc</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dẩy</a:t>
            </a:r>
            <a:r>
              <a:rPr lang="en-US" sz="3400" b="1" dirty="0">
                <a:latin typeface="Times New Roman" panose="02020603050405020304" pitchFamily="18" charset="0"/>
                <a:cs typeface="Times New Roman" panose="02020603050405020304" pitchFamily="18" charset="0"/>
              </a:rPr>
              <a:t> du </a:t>
            </a:r>
            <a:r>
              <a:rPr lang="en-US" sz="3400" b="1" dirty="0" err="1">
                <a:latin typeface="Times New Roman" panose="02020603050405020304" pitchFamily="18" charset="0"/>
                <a:cs typeface="Times New Roman" panose="02020603050405020304" pitchFamily="18" charset="0"/>
              </a:rPr>
              <a:t>lịch</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phát</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triển</a:t>
            </a:r>
            <a:r>
              <a:rPr lang="en-US" sz="3400" b="1" dirty="0">
                <a:latin typeface="Times New Roman" panose="02020603050405020304" pitchFamily="18" charset="0"/>
                <a:cs typeface="Times New Roman" panose="02020603050405020304" pitchFamily="18" charset="0"/>
              </a:rPr>
              <a:t>.</a:t>
            </a:r>
          </a:p>
          <a:p>
            <a:r>
              <a:rPr lang="en-US" sz="3400" b="1" dirty="0" err="1">
                <a:latin typeface="Times New Roman" panose="02020603050405020304" pitchFamily="18" charset="0"/>
                <a:cs typeface="Times New Roman" panose="02020603050405020304" pitchFamily="18" charset="0"/>
              </a:rPr>
              <a:t>Bảo</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tồn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đi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đôi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với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phát</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huy</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đúng</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mức</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giá</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trị</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của</a:t>
            </a:r>
            <a:r>
              <a:rPr lang="en-US" sz="3400" b="1" dirty="0">
                <a:latin typeface="Times New Roman" panose="02020603050405020304" pitchFamily="18" charset="0"/>
                <a:cs typeface="Times New Roman" panose="02020603050405020304" pitchFamily="18" charset="0"/>
              </a:rPr>
              <a:t> di </a:t>
            </a:r>
            <a:r>
              <a:rPr lang="en-US" sz="3400" b="1" dirty="0" err="1">
                <a:latin typeface="Times New Roman" panose="02020603050405020304" pitchFamily="18" charset="0"/>
                <a:cs typeface="Times New Roman" panose="02020603050405020304" pitchFamily="18" charset="0"/>
              </a:rPr>
              <a:t>tích</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lịch</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sử</a:t>
            </a:r>
            <a:r>
              <a:rPr lang="en-US" sz="3400" b="1" dirty="0">
                <a:latin typeface="Times New Roman" panose="02020603050405020304" pitchFamily="18" charset="0"/>
                <a:cs typeface="Times New Roman" panose="02020603050405020304" pitchFamily="18" charset="0"/>
              </a:rPr>
              <a:t> - </a:t>
            </a:r>
            <a:r>
              <a:rPr lang="en-US" sz="3400" b="1" dirty="0" err="1">
                <a:latin typeface="Times New Roman" panose="02020603050405020304" pitchFamily="18" charset="0"/>
                <a:cs typeface="Times New Roman" panose="02020603050405020304" pitchFamily="18" charset="0"/>
              </a:rPr>
              <a:t>văn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hóa</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sẽ</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góp</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phần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phát</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triển</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kinh</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tế</a:t>
            </a:r>
            <a:r>
              <a:rPr lang="en-US" sz="3400" b="1" dirty="0">
                <a:latin typeface="Times New Roman" panose="02020603050405020304" pitchFamily="18" charset="0"/>
                <a:cs typeface="Times New Roman" panose="02020603050405020304" pitchFamily="18" charset="0"/>
              </a:rPr>
              <a:t> - </a:t>
            </a:r>
            <a:r>
              <a:rPr lang="en-US" sz="3400" b="1" dirty="0" err="1">
                <a:latin typeface="Times New Roman" panose="02020603050405020304" pitchFamily="18" charset="0"/>
                <a:cs typeface="Times New Roman" panose="02020603050405020304" pitchFamily="18" charset="0"/>
              </a:rPr>
              <a:t>xã</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hội</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của</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đất</a:t>
            </a:r>
            <a:r>
              <a:rPr lang="en-US" sz="3400" b="1" dirty="0">
                <a:latin typeface="Times New Roman" panose="02020603050405020304" pitchFamily="18" charset="0"/>
                <a:cs typeface="Times New Roman" panose="02020603050405020304" pitchFamily="18" charset="0"/>
              </a:rPr>
              <a:t> </a:t>
            </a:r>
            <a:r>
              <a:rPr lang="en-US" sz="3400" b="1" dirty="0" err="1">
                <a:latin typeface="Times New Roman" panose="02020603050405020304" pitchFamily="18" charset="0"/>
                <a:cs typeface="Times New Roman" panose="02020603050405020304" pitchFamily="18" charset="0"/>
              </a:rPr>
              <a:t>nước</a:t>
            </a:r>
            <a:r>
              <a:rPr lang="en-US" sz="3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9090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thảo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luận</a:t>
            </a:r>
            <a:endParaRPr lang="en-US" b="1"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403412" y="1690688"/>
            <a:ext cx="11788588" cy="3056124"/>
          </a:xfrm>
          <a:prstGeom prst="rect">
            <a:avLst/>
          </a:prstGeom>
        </p:spPr>
      </p:pic>
    </p:spTree>
    <p:extLst>
      <p:ext uri="{BB962C8B-B14F-4D97-AF65-F5344CB8AC3E}">
        <p14:creationId xmlns:p14="http://schemas.microsoft.com/office/powerpoint/2010/main" val="4054106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4497"/>
            <a:ext cx="10515600" cy="1325563"/>
          </a:xfrm>
        </p:spPr>
        <p:txBody>
          <a:bodyPr/>
          <a:lstStyle/>
          <a:p>
            <a:r>
              <a:rPr lang="en-US" b="1" dirty="0">
                <a:solidFill>
                  <a:srgbClr val="FF0000"/>
                </a:solidFill>
                <a:latin typeface="Times New Roman" panose="02020603050405020304" pitchFamily="18" charset="0"/>
                <a:cs typeface="Times New Roman" panose="02020603050405020304" pitchFamily="18" charset="0"/>
              </a:rPr>
              <a:t>1.</a:t>
            </a:r>
            <a:r>
              <a:rPr lang="en-US" b="1" dirty="0">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Khái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niệm</a:t>
            </a:r>
            <a:r>
              <a:rPr lang="en-US" b="1" dirty="0">
                <a:solidFill>
                  <a:srgbClr val="FF0000"/>
                </a:solidFill>
                <a:latin typeface="Times New Roman" panose="02020603050405020304" pitchFamily="18" charset="0"/>
                <a:cs typeface="Times New Roman" panose="02020603050405020304" pitchFamily="18" charset="0"/>
              </a:rPr>
              <a:t> di </a:t>
            </a:r>
            <a:r>
              <a:rPr lang="en-US" b="1" dirty="0" err="1">
                <a:solidFill>
                  <a:srgbClr val="FF0000"/>
                </a:solidFill>
                <a:latin typeface="Times New Roman" panose="02020603050405020304" pitchFamily="18" charset="0"/>
                <a:cs typeface="Times New Roman" panose="02020603050405020304" pitchFamily="18" charset="0"/>
              </a:rPr>
              <a:t>tích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lịch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sử</a:t>
            </a:r>
            <a:r>
              <a:rPr lang="en-US" b="1" dirty="0">
                <a:solidFill>
                  <a:srgbClr val="FF0000"/>
                </a:solidFill>
                <a:latin typeface="Times New Roman" panose="02020603050405020304" pitchFamily="18" charset="0"/>
                <a:cs typeface="Times New Roman" panose="02020603050405020304" pitchFamily="18" charset="0"/>
              </a:rPr>
              <a:t> - </a:t>
            </a:r>
            <a:r>
              <a:rPr lang="en-US" b="1" dirty="0" err="1">
                <a:solidFill>
                  <a:srgbClr val="FF0000"/>
                </a:solidFill>
                <a:latin typeface="Times New Roman" panose="02020603050405020304" pitchFamily="18" charset="0"/>
                <a:cs typeface="Times New Roman" panose="02020603050405020304" pitchFamily="18" charset="0"/>
              </a:rPr>
              <a:t>văn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hóa</a:t>
            </a:r>
            <a:endParaRPr lang="en-US" b="1"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838200" y="1690688"/>
            <a:ext cx="9964784" cy="3928534"/>
          </a:xfrm>
          <a:prstGeom prst="rect">
            <a:avLst/>
          </a:prstGeom>
        </p:spPr>
      </p:pic>
    </p:spTree>
    <p:extLst>
      <p:ext uri="{BB962C8B-B14F-4D97-AF65-F5344CB8AC3E}">
        <p14:creationId xmlns:p14="http://schemas.microsoft.com/office/powerpoint/2010/main" val="137816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200" b="1" dirty="0">
                <a:latin typeface="Times New Roman" panose="02020603050405020304" pitchFamily="18" charset="0"/>
                <a:cs typeface="Times New Roman" panose="02020603050405020304" pitchFamily="18" charset="0"/>
              </a:rPr>
              <a:t>Di </a:t>
            </a:r>
            <a:r>
              <a:rPr lang="en-US" sz="3200" b="1" dirty="0" err="1">
                <a:latin typeface="Times New Roman" panose="02020603050405020304" pitchFamily="18" charset="0"/>
                <a:cs typeface="Times New Roman" panose="02020603050405020304" pitchFamily="18" charset="0"/>
              </a:rPr>
              <a:t>tích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lịch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hóa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phú</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dạng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loại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hình</a:t>
            </a:r>
            <a:r>
              <a:rPr lang="en-US" sz="3200" b="1" dirty="0">
                <a:latin typeface="Times New Roman" panose="02020603050405020304" pitchFamily="18" charset="0"/>
                <a:cs typeface="Times New Roman" panose="02020603050405020304" pitchFamily="18" charset="0"/>
              </a:rPr>
              <a:t>:</a:t>
            </a:r>
          </a:p>
          <a:p>
            <a:pPr marL="0" indent="0" algn="just">
              <a:buNone/>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điểm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nhà</a:t>
            </a:r>
            <a:r>
              <a:rPr lang="en-US" sz="3200" b="1" dirty="0">
                <a:latin typeface="Times New Roman" panose="02020603050405020304" pitchFamily="18" charset="0"/>
                <a:cs typeface="Times New Roman" panose="02020603050405020304" pitchFamily="18" charset="0"/>
              </a:rPr>
              <a:t> ở, </a:t>
            </a:r>
            <a:r>
              <a:rPr lang="en-US" sz="3200" b="1" dirty="0" err="1">
                <a:latin typeface="Times New Roman" panose="02020603050405020304" pitchFamily="18" charset="0"/>
                <a:cs typeface="Times New Roman" panose="02020603050405020304" pitchFamily="18" charset="0"/>
              </a:rPr>
              <a:t>cầu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quán</a:t>
            </a:r>
            <a:r>
              <a:rPr lang="en-US" sz="3200" b="1" dirty="0">
                <a:latin typeface="Times New Roman" panose="02020603050405020304" pitchFamily="18" charset="0"/>
                <a:cs typeface="Times New Roman" panose="02020603050405020304" pitchFamily="18" charset="0"/>
              </a:rPr>
              <a:t>…</a:t>
            </a:r>
          </a:p>
          <a:p>
            <a:pPr marL="0" indent="0" algn="just">
              <a:buNone/>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Kiến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trúc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tôn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giáo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ngưỡng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chùa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đền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miếu</a:t>
            </a:r>
            <a:r>
              <a:rPr lang="en-US" sz="32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25395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53100" y="3848453"/>
            <a:ext cx="4079522" cy="278941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0889" y="3848453"/>
            <a:ext cx="3939821" cy="278941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53100" y="349427"/>
            <a:ext cx="4079522" cy="288986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0889" y="365125"/>
            <a:ext cx="3939822" cy="2874169"/>
          </a:xfrm>
          <a:prstGeom prst="rect">
            <a:avLst/>
          </a:prstGeom>
        </p:spPr>
      </p:pic>
      <p:sp>
        <p:nvSpPr>
          <p:cNvPr id="8" name="Cloud Callout 7"/>
          <p:cNvSpPr/>
          <p:nvPr/>
        </p:nvSpPr>
        <p:spPr>
          <a:xfrm>
            <a:off x="9832622" y="1706386"/>
            <a:ext cx="2359378" cy="263983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latin typeface="Times New Roman" panose="02020603050405020304" pitchFamily="18" charset="0"/>
                <a:cs typeface="Times New Roman" panose="02020603050405020304" pitchFamily="18" charset="0"/>
              </a:rPr>
              <a:t>Em</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hãy</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kể</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tên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các</a:t>
            </a:r>
            <a:r>
              <a:rPr lang="en-US" sz="2000" b="1" dirty="0">
                <a:latin typeface="Times New Roman" panose="02020603050405020304" pitchFamily="18" charset="0"/>
                <a:cs typeface="Times New Roman" panose="02020603050405020304" pitchFamily="18" charset="0"/>
              </a:rPr>
              <a:t> di </a:t>
            </a:r>
            <a:r>
              <a:rPr lang="en-US" sz="2000" b="1" dirty="0" err="1">
                <a:latin typeface="Times New Roman" panose="02020603050405020304" pitchFamily="18" charset="0"/>
                <a:cs typeface="Times New Roman" panose="02020603050405020304" pitchFamily="18" charset="0"/>
              </a:rPr>
              <a:t>tích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lịch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sử</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trong</a:t>
            </a:r>
            <a:r>
              <a:rPr lang="en-US" sz="2000" b="1" dirty="0">
                <a:latin typeface="Times New Roman" panose="02020603050405020304" pitchFamily="18" charset="0"/>
                <a:cs typeface="Times New Roman" panose="02020603050405020304" pitchFamily="18" charset="0"/>
              </a:rPr>
              <a:t> 4 </a:t>
            </a:r>
            <a:r>
              <a:rPr lang="en-US" sz="2000" b="1" dirty="0" err="1">
                <a:latin typeface="Times New Roman" panose="02020603050405020304" pitchFamily="18" charset="0"/>
                <a:cs typeface="Times New Roman" panose="02020603050405020304" pitchFamily="18" charset="0"/>
              </a:rPr>
              <a:t>hình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bên</a:t>
            </a:r>
            <a:endParaRPr lang="en-US" sz="2000" b="1"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545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base"/>
            <a:r>
              <a:rPr lang="vi-VN" b="1" dirty="0"/>
              <a:t>Di Tích Lịch Sử – Văn Hóa Cấp Thành Phố Căn Cứ Vùng Bưng 6 Xã</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885245"/>
            <a:ext cx="4684889" cy="4470399"/>
          </a:xfrm>
        </p:spPr>
      </p:pic>
      <p:sp>
        <p:nvSpPr>
          <p:cNvPr id="5" name="Rectangle 4"/>
          <p:cNvSpPr/>
          <p:nvPr/>
        </p:nvSpPr>
        <p:spPr>
          <a:xfrm>
            <a:off x="6197600" y="1885245"/>
            <a:ext cx="4673600" cy="44703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1900" b="1" dirty="0">
                <a:latin typeface="+mj-lt"/>
              </a:rPr>
              <a:t>Căn cứ Vùng bưng 6 xã là địa bàn cơ động chiến lược vô cùng quan trọng của các lực lượng vũ trang từ xã, huyện đến tỉnh, quân khu và miền để uy hiếp và đánh vào cơ quan đầu não địch một cách táo bạo nhất, bất ngờ nhất, trong thời gian nhanh nhất, với khoảng cách ngắn nhất (cách trung tâm thành phố chỉ 5 km theo đường chim bay) đặc biệt là nơi xuất phát của lực lượng vũ trang tiến công vào Thành phố Sài Gòn trong cuộc tổng tiến công và nổi dậy xuân Mậu Thân 1968 và đại thắng mùa xuân 1975.</a:t>
            </a:r>
            <a:r>
              <a:rPr lang="en-US" sz="1900" b="1" dirty="0">
                <a:latin typeface="+mj-lt"/>
              </a:rPr>
              <a:t> T</a:t>
            </a:r>
            <a:r>
              <a:rPr lang="vi-VN" sz="1900" b="1" dirty="0">
                <a:latin typeface="+mj-lt"/>
              </a:rPr>
              <a:t>ọa lạc trên đường Lã Xuân Oai, khu phố Phước Hiệp, phường Long Trường, thành phố Thủ Đức</a:t>
            </a:r>
            <a:endParaRPr lang="en-US" sz="1900" b="1" dirty="0">
              <a:latin typeface="+mj-lt"/>
            </a:endParaRPr>
          </a:p>
        </p:txBody>
      </p:sp>
    </p:spTree>
    <p:extLst>
      <p:ext uri="{BB962C8B-B14F-4D97-AF65-F5344CB8AC3E}">
        <p14:creationId xmlns:p14="http://schemas.microsoft.com/office/powerpoint/2010/main" val="104423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Khu Trại giam bệnh viện Chợ Quán, nơi đồng chí Trần Phú bị giam giữ và hy sinh</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0" y="1690688"/>
            <a:ext cx="4529667" cy="4481689"/>
          </a:xfrm>
        </p:spPr>
      </p:pic>
      <p:sp>
        <p:nvSpPr>
          <p:cNvPr id="5" name="Rectangle 4"/>
          <p:cNvSpPr/>
          <p:nvPr/>
        </p:nvSpPr>
        <p:spPr>
          <a:xfrm>
            <a:off x="959556" y="1690688"/>
            <a:ext cx="4639733" cy="4481689"/>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bg1"/>
                </a:solidFill>
              </a:rPr>
              <a:t>B</a:t>
            </a:r>
            <a:r>
              <a:rPr lang="vi-VN" b="1" dirty="0">
                <a:solidFill>
                  <a:schemeClr val="bg1"/>
                </a:solidFill>
              </a:rPr>
              <a:t>ệnh viện Chợ Quán (nay là Bệnh viện Bệnh Nhiệt Đới) là bệnh viện xưa nhất ở Sài Gòn được xây dựng xong năm 1864. Bệnh viện chuyên điều trị các loại bệnh truyền nhiễm và bệnh tâm thần. </a:t>
            </a:r>
            <a:r>
              <a:rPr lang="en-US" b="1" dirty="0">
                <a:solidFill>
                  <a:schemeClr val="bg1"/>
                </a:solidFill>
              </a:rPr>
              <a:t>T</a:t>
            </a:r>
            <a:r>
              <a:rPr lang="vi-VN" b="1" dirty="0">
                <a:solidFill>
                  <a:schemeClr val="bg1"/>
                </a:solidFill>
              </a:rPr>
              <a:t>rong quá trình xâm lược nước ta, thực dân Pháp đã bắt bớ, tra tấn dã man đến lâm bệnh nhiều chiến sĩ cách mạng và đồng bào yêu nước. Năm 1931, đồng chí Trần Phú – Tổng Bí thư đầu tiên của Đảng Cộng sản Đông Dương nay là Đảng Cộng sản Việt Nam đã bị thực dân Pháp giam giữ và trút hơi thở cuối cùng tại nơi đây. </a:t>
            </a:r>
            <a:endParaRPr lang="en-US" b="1" dirty="0">
              <a:solidFill>
                <a:schemeClr val="bg1"/>
              </a:solidFill>
            </a:endParaRPr>
          </a:p>
        </p:txBody>
      </p:sp>
    </p:spTree>
    <p:extLst>
      <p:ext uri="{BB962C8B-B14F-4D97-AF65-F5344CB8AC3E}">
        <p14:creationId xmlns:p14="http://schemas.microsoft.com/office/powerpoint/2010/main" val="284896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838200" y="365125"/>
            <a:ext cx="8926689" cy="5703601"/>
          </a:xfrm>
          <a:prstGeom prst="rect">
            <a:avLst/>
          </a:prstGeom>
        </p:spPr>
      </p:pic>
    </p:spTree>
    <p:extLst>
      <p:ext uri="{BB962C8B-B14F-4D97-AF65-F5344CB8AC3E}">
        <p14:creationId xmlns:p14="http://schemas.microsoft.com/office/powerpoint/2010/main" val="413132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II. GIÁ TRỊ CỦA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DI TÍCH LỊCH SỬ - VĂN HÓA</a:t>
            </a:r>
          </a:p>
        </p:txBody>
      </p:sp>
      <p:sp>
        <p:nvSpPr>
          <p:cNvPr id="3" name="Content Placeholder 2"/>
          <p:cNvSpPr>
            <a:spLocks noGrp="1"/>
          </p:cNvSpPr>
          <p:nvPr>
            <p:ph idx="1"/>
          </p:nvPr>
        </p:nvSpPr>
        <p:spPr/>
        <p:txBody>
          <a:bodyPr/>
          <a:lstStyle/>
          <a:p>
            <a:endParaRPr lang="en-US" dirty="0"/>
          </a:p>
        </p:txBody>
      </p:sp>
      <p:sp>
        <p:nvSpPr>
          <p:cNvPr id="4" name="Cloud Callout 3"/>
          <p:cNvSpPr/>
          <p:nvPr/>
        </p:nvSpPr>
        <p:spPr>
          <a:xfrm>
            <a:off x="3714045" y="1580444"/>
            <a:ext cx="5452533" cy="3364089"/>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a:solidFill>
                  <a:schemeClr val="tx1"/>
                </a:solidFill>
                <a:latin typeface="Times New Roman" panose="02020603050405020304" pitchFamily="18" charset="0"/>
                <a:cs typeface="Times New Roman" panose="02020603050405020304" pitchFamily="18" charset="0"/>
              </a:rPr>
              <a:t>Theo </a:t>
            </a:r>
            <a:r>
              <a:rPr lang="en-US" sz="3000" b="1" dirty="0" err="1">
                <a:solidFill>
                  <a:schemeClr val="tx1"/>
                </a:solidFill>
                <a:latin typeface="Times New Roman" panose="02020603050405020304" pitchFamily="18" charset="0"/>
                <a:cs typeface="Times New Roman" panose="02020603050405020304" pitchFamily="18" charset="0"/>
              </a:rPr>
              <a:t>em</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những</a:t>
            </a:r>
            <a:r>
              <a:rPr lang="en-US" sz="3000" b="1" dirty="0">
                <a:solidFill>
                  <a:schemeClr val="tx1"/>
                </a:solidFill>
                <a:latin typeface="Times New Roman" panose="02020603050405020304" pitchFamily="18" charset="0"/>
                <a:cs typeface="Times New Roman" panose="02020603050405020304" pitchFamily="18" charset="0"/>
              </a:rPr>
              <a:t> di </a:t>
            </a:r>
            <a:r>
              <a:rPr lang="en-US" sz="3000" b="1" dirty="0" err="1">
                <a:solidFill>
                  <a:schemeClr val="tx1"/>
                </a:solidFill>
                <a:latin typeface="Times New Roman" panose="02020603050405020304" pitchFamily="18" charset="0"/>
                <a:cs typeface="Times New Roman" panose="02020603050405020304" pitchFamily="18" charset="0"/>
              </a:rPr>
              <a:t>tích</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lịch</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sử</a:t>
            </a:r>
            <a:r>
              <a:rPr lang="en-US" sz="3000" b="1" dirty="0">
                <a:solidFill>
                  <a:schemeClr val="tx1"/>
                </a:solidFill>
                <a:latin typeface="Times New Roman" panose="02020603050405020304" pitchFamily="18" charset="0"/>
                <a:cs typeface="Times New Roman" panose="02020603050405020304" pitchFamily="18" charset="0"/>
              </a:rPr>
              <a:t> - </a:t>
            </a:r>
            <a:r>
              <a:rPr lang="en-US" sz="3000" b="1" dirty="0" err="1">
                <a:solidFill>
                  <a:schemeClr val="tx1"/>
                </a:solidFill>
                <a:latin typeface="Times New Roman" panose="02020603050405020304" pitchFamily="18" charset="0"/>
                <a:cs typeface="Times New Roman" panose="02020603050405020304" pitchFamily="18" charset="0"/>
              </a:rPr>
              <a:t>văn</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hóa</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đem</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lại</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những</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giá</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trị</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như</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thế</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nào</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đối</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với</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chúng</a:t>
            </a:r>
            <a:r>
              <a:rPr lang="en-US" sz="3000" b="1" dirty="0">
                <a:solidFill>
                  <a:schemeClr val="tx1"/>
                </a:solidFill>
                <a:latin typeface="Times New Roman" panose="02020603050405020304" pitchFamily="18" charset="0"/>
                <a:cs typeface="Times New Roman" panose="02020603050405020304" pitchFamily="18" charset="0"/>
              </a:rPr>
              <a:t> ta </a:t>
            </a:r>
            <a:r>
              <a:rPr lang="en-US" sz="3000" b="1" dirty="0" err="1">
                <a:solidFill>
                  <a:schemeClr val="tx1"/>
                </a:solidFill>
                <a:latin typeface="Times New Roman" panose="02020603050405020304" pitchFamily="18" charset="0"/>
                <a:cs typeface="Times New Roman" panose="02020603050405020304" pitchFamily="18" charset="0"/>
              </a:rPr>
              <a:t>ngày</a:t>
            </a:r>
            <a:r>
              <a:rPr lang="en-US" sz="3000" b="1" dirty="0">
                <a:solidFill>
                  <a:schemeClr val="tx1"/>
                </a:solidFill>
                <a:latin typeface="Times New Roman" panose="02020603050405020304" pitchFamily="18" charset="0"/>
                <a:cs typeface="Times New Roman" panose="02020603050405020304" pitchFamily="18" charset="0"/>
              </a:rPr>
              <a:t> nay?</a:t>
            </a:r>
          </a:p>
        </p:txBody>
      </p:sp>
    </p:spTree>
    <p:extLst>
      <p:ext uri="{BB962C8B-B14F-4D97-AF65-F5344CB8AC3E}">
        <p14:creationId xmlns:p14="http://schemas.microsoft.com/office/powerpoint/2010/main" val="105250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II. GIÁ TRỊ CỦA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DI TÍCH LỊCH SỬ - VĂN HÓA</a:t>
            </a:r>
            <a:endParaRPr lang="en-US" dirty="0"/>
          </a:p>
        </p:txBody>
      </p:sp>
      <p:sp>
        <p:nvSpPr>
          <p:cNvPr id="3" name="Content Placeholder 2"/>
          <p:cNvSpPr>
            <a:spLocks noGrp="1"/>
          </p:cNvSpPr>
          <p:nvPr>
            <p:ph idx="1"/>
          </p:nvPr>
        </p:nvSpPr>
        <p:spPr/>
        <p:txBody>
          <a:bodyPr/>
          <a:lstStyle/>
          <a:p>
            <a:pPr>
              <a:buFontTx/>
              <a:buChar char="-"/>
            </a:pPr>
            <a:r>
              <a:rPr lang="en-US" dirty="0" err="1"/>
              <a:t>Là</a:t>
            </a:r>
            <a:r>
              <a:rPr lang="en-US" dirty="0"/>
              <a:t> </a:t>
            </a:r>
            <a:r>
              <a:rPr lang="en-US" dirty="0" err="1"/>
              <a:t>không</a:t>
            </a:r>
            <a:r>
              <a:rPr lang="en-US" dirty="0"/>
              <a:t> </a:t>
            </a:r>
            <a:r>
              <a:rPr lang="en-US" dirty="0" err="1"/>
              <a:t>gian</a:t>
            </a:r>
            <a:r>
              <a:rPr lang="en-US" dirty="0"/>
              <a:t> </a:t>
            </a:r>
            <a:r>
              <a:rPr lang="en-US" dirty="0" err="1"/>
              <a:t>văn</a:t>
            </a:r>
            <a:r>
              <a:rPr lang="en-US" dirty="0"/>
              <a:t> </a:t>
            </a:r>
            <a:r>
              <a:rPr lang="en-US" dirty="0" err="1"/>
              <a:t>hóa</a:t>
            </a:r>
            <a:r>
              <a:rPr lang="en-US" dirty="0"/>
              <a:t> </a:t>
            </a:r>
            <a:r>
              <a:rPr lang="en-US" dirty="0" err="1"/>
              <a:t>cộng</a:t>
            </a:r>
            <a:r>
              <a:rPr lang="en-US" dirty="0"/>
              <a:t> </a:t>
            </a:r>
            <a:r>
              <a:rPr lang="en-US" dirty="0" err="1"/>
              <a:t>đồng</a:t>
            </a:r>
            <a:r>
              <a:rPr lang="en-US" dirty="0"/>
              <a:t> – </a:t>
            </a:r>
            <a:r>
              <a:rPr lang="en-US" dirty="0" err="1"/>
              <a:t>nơi</a:t>
            </a:r>
            <a:r>
              <a:rPr lang="en-US" dirty="0"/>
              <a:t> </a:t>
            </a:r>
            <a:r>
              <a:rPr lang="en-US" dirty="0" err="1"/>
              <a:t>chứa</a:t>
            </a:r>
            <a:r>
              <a:rPr lang="en-US" dirty="0"/>
              <a:t> </a:t>
            </a:r>
            <a:r>
              <a:rPr lang="en-US" dirty="0" err="1"/>
              <a:t>đựng</a:t>
            </a:r>
            <a:r>
              <a:rPr lang="en-US" dirty="0"/>
              <a:t> , </a:t>
            </a:r>
            <a:r>
              <a:rPr lang="en-US" dirty="0" err="1"/>
              <a:t>vun</a:t>
            </a:r>
            <a:r>
              <a:rPr lang="en-US" dirty="0"/>
              <a:t> </a:t>
            </a:r>
            <a:r>
              <a:rPr lang="en-US" dirty="0" err="1"/>
              <a:t>bồi</a:t>
            </a:r>
            <a:r>
              <a:rPr lang="en-US" dirty="0"/>
              <a:t> </a:t>
            </a:r>
            <a:r>
              <a:rPr lang="en-US" dirty="0" err="1"/>
              <a:t>và</a:t>
            </a:r>
            <a:r>
              <a:rPr lang="en-US" dirty="0"/>
              <a:t> </a:t>
            </a:r>
            <a:r>
              <a:rPr lang="en-US" dirty="0" err="1"/>
              <a:t>xây</a:t>
            </a:r>
            <a:r>
              <a:rPr lang="en-US" dirty="0"/>
              <a:t> </a:t>
            </a:r>
            <a:r>
              <a:rPr lang="en-US" dirty="0" err="1"/>
              <a:t>đắp</a:t>
            </a:r>
            <a:r>
              <a:rPr lang="en-US" dirty="0"/>
              <a:t> </a:t>
            </a:r>
            <a:r>
              <a:rPr lang="en-US" dirty="0" err="1"/>
              <a:t>nên</a:t>
            </a:r>
            <a:r>
              <a:rPr lang="en-US" dirty="0"/>
              <a:t> </a:t>
            </a:r>
            <a:r>
              <a:rPr lang="en-US" dirty="0" err="1"/>
              <a:t>đời</a:t>
            </a:r>
            <a:r>
              <a:rPr lang="en-US" dirty="0"/>
              <a:t> </a:t>
            </a:r>
            <a:r>
              <a:rPr lang="en-US" dirty="0" err="1"/>
              <a:t>sống</a:t>
            </a:r>
            <a:r>
              <a:rPr lang="en-US" dirty="0"/>
              <a:t> </a:t>
            </a:r>
            <a:r>
              <a:rPr lang="en-US" dirty="0" err="1"/>
              <a:t>tâm</a:t>
            </a:r>
            <a:r>
              <a:rPr lang="en-US" dirty="0"/>
              <a:t> </a:t>
            </a:r>
            <a:r>
              <a:rPr lang="en-US" dirty="0" err="1"/>
              <a:t>linh</a:t>
            </a:r>
            <a:r>
              <a:rPr lang="en-US" dirty="0"/>
              <a:t> </a:t>
            </a:r>
            <a:r>
              <a:rPr lang="en-US" dirty="0" err="1"/>
              <a:t>của</a:t>
            </a:r>
            <a:r>
              <a:rPr lang="en-US" dirty="0"/>
              <a:t> </a:t>
            </a:r>
            <a:r>
              <a:rPr lang="en-US" dirty="0" err="1"/>
              <a:t>dân</a:t>
            </a:r>
            <a:r>
              <a:rPr lang="en-US" dirty="0"/>
              <a:t> </a:t>
            </a:r>
            <a:r>
              <a:rPr lang="en-US" dirty="0" err="1"/>
              <a:t>tộc</a:t>
            </a:r>
            <a:r>
              <a:rPr lang="en-US" dirty="0"/>
              <a:t>.</a:t>
            </a:r>
          </a:p>
          <a:p>
            <a:pPr>
              <a:buFontTx/>
              <a:buChar char="-"/>
            </a:pPr>
            <a:r>
              <a:rPr lang="en-US" dirty="0" err="1"/>
              <a:t>Là</a:t>
            </a:r>
            <a:r>
              <a:rPr lang="en-US" dirty="0"/>
              <a:t> </a:t>
            </a:r>
            <a:r>
              <a:rPr lang="en-US" dirty="0" err="1"/>
              <a:t>thông</a:t>
            </a:r>
            <a:r>
              <a:rPr lang="en-US" dirty="0"/>
              <a:t> </a:t>
            </a:r>
            <a:r>
              <a:rPr lang="en-US" dirty="0" err="1"/>
              <a:t>điệp</a:t>
            </a:r>
            <a:r>
              <a:rPr lang="en-US" dirty="0"/>
              <a:t> </a:t>
            </a:r>
            <a:r>
              <a:rPr lang="en-US" dirty="0" err="1"/>
              <a:t>của</a:t>
            </a:r>
            <a:r>
              <a:rPr lang="en-US" dirty="0"/>
              <a:t> </a:t>
            </a:r>
            <a:r>
              <a:rPr lang="en-US" dirty="0" err="1"/>
              <a:t>các</a:t>
            </a:r>
            <a:r>
              <a:rPr lang="en-US" dirty="0"/>
              <a:t> </a:t>
            </a:r>
            <a:r>
              <a:rPr lang="en-US" dirty="0" err="1"/>
              <a:t>thế</a:t>
            </a:r>
            <a:r>
              <a:rPr lang="en-US" dirty="0"/>
              <a:t> </a:t>
            </a:r>
            <a:r>
              <a:rPr lang="en-US" dirty="0" err="1"/>
              <a:t>hệ</a:t>
            </a:r>
            <a:r>
              <a:rPr lang="en-US" dirty="0"/>
              <a:t> </a:t>
            </a:r>
            <a:r>
              <a:rPr lang="en-US" dirty="0" err="1"/>
              <a:t>trước</a:t>
            </a:r>
            <a:r>
              <a:rPr lang="en-US" dirty="0"/>
              <a:t> </a:t>
            </a:r>
            <a:r>
              <a:rPr lang="en-US" dirty="0" err="1"/>
              <a:t>gửi</a:t>
            </a:r>
            <a:r>
              <a:rPr lang="en-US" dirty="0"/>
              <a:t> </a:t>
            </a:r>
            <a:r>
              <a:rPr lang="en-US" dirty="0" err="1"/>
              <a:t>gắm</a:t>
            </a:r>
            <a:r>
              <a:rPr lang="en-US" dirty="0"/>
              <a:t> </a:t>
            </a:r>
            <a:r>
              <a:rPr lang="en-US" dirty="0" err="1"/>
              <a:t>cho</a:t>
            </a:r>
            <a:r>
              <a:rPr lang="en-US" dirty="0"/>
              <a:t> </a:t>
            </a:r>
            <a:r>
              <a:rPr lang="en-US" dirty="0" err="1"/>
              <a:t>các</a:t>
            </a:r>
            <a:r>
              <a:rPr lang="en-US" dirty="0"/>
              <a:t> </a:t>
            </a:r>
            <a:r>
              <a:rPr lang="en-US" dirty="0" err="1"/>
              <a:t>thế</a:t>
            </a:r>
            <a:r>
              <a:rPr lang="en-US" dirty="0"/>
              <a:t> </a:t>
            </a:r>
            <a:r>
              <a:rPr lang="en-US" dirty="0" err="1"/>
              <a:t>hệ</a:t>
            </a:r>
            <a:r>
              <a:rPr lang="en-US" dirty="0"/>
              <a:t> </a:t>
            </a:r>
            <a:r>
              <a:rPr lang="en-US" dirty="0" err="1"/>
              <a:t>sau</a:t>
            </a:r>
            <a:r>
              <a:rPr lang="en-US" dirty="0"/>
              <a:t> </a:t>
            </a:r>
            <a:r>
              <a:rPr lang="en-US" dirty="0" err="1"/>
              <a:t>về</a:t>
            </a:r>
            <a:r>
              <a:rPr lang="en-US" dirty="0"/>
              <a:t> ý </a:t>
            </a:r>
            <a:r>
              <a:rPr lang="en-US" dirty="0" err="1"/>
              <a:t>thức</a:t>
            </a:r>
            <a:r>
              <a:rPr lang="en-US" dirty="0"/>
              <a:t> </a:t>
            </a:r>
            <a:r>
              <a:rPr lang="en-US" dirty="0" err="1"/>
              <a:t>xã</a:t>
            </a:r>
            <a:r>
              <a:rPr lang="en-US" dirty="0"/>
              <a:t> </a:t>
            </a:r>
            <a:r>
              <a:rPr lang="en-US" dirty="0" err="1"/>
              <a:t>hội</a:t>
            </a:r>
            <a:r>
              <a:rPr lang="en-US" dirty="0"/>
              <a:t>, </a:t>
            </a:r>
            <a:r>
              <a:rPr lang="en-US" dirty="0" err="1"/>
              <a:t>đời</a:t>
            </a:r>
            <a:r>
              <a:rPr lang="en-US" dirty="0"/>
              <a:t> </a:t>
            </a:r>
            <a:r>
              <a:rPr lang="en-US" dirty="0" err="1"/>
              <a:t>sống</a:t>
            </a:r>
            <a:r>
              <a:rPr lang="en-US" dirty="0"/>
              <a:t> </a:t>
            </a:r>
            <a:r>
              <a:rPr lang="en-US" dirty="0" err="1"/>
              <a:t>tinh</a:t>
            </a:r>
            <a:r>
              <a:rPr lang="en-US" dirty="0"/>
              <a:t> </a:t>
            </a:r>
            <a:r>
              <a:rPr lang="en-US" dirty="0" err="1"/>
              <a:t>thần</a:t>
            </a:r>
            <a:r>
              <a:rPr lang="en-US" dirty="0"/>
              <a:t>, </a:t>
            </a:r>
            <a:r>
              <a:rPr lang="en-US" dirty="0" err="1"/>
              <a:t>tâm</a:t>
            </a:r>
            <a:r>
              <a:rPr lang="en-US" dirty="0"/>
              <a:t> </a:t>
            </a:r>
            <a:r>
              <a:rPr lang="en-US" dirty="0" err="1"/>
              <a:t>linh</a:t>
            </a:r>
            <a:r>
              <a:rPr lang="en-US" dirty="0"/>
              <a:t> </a:t>
            </a:r>
            <a:r>
              <a:rPr lang="en-US" dirty="0" err="1"/>
              <a:t>và</a:t>
            </a:r>
            <a:r>
              <a:rPr lang="en-US" dirty="0"/>
              <a:t> </a:t>
            </a:r>
            <a:r>
              <a:rPr lang="en-US" dirty="0" err="1"/>
              <a:t>sức</a:t>
            </a:r>
            <a:r>
              <a:rPr lang="en-US" dirty="0"/>
              <a:t> sang </a:t>
            </a:r>
            <a:r>
              <a:rPr lang="en-US" dirty="0" err="1"/>
              <a:t>tạo</a:t>
            </a:r>
            <a:r>
              <a:rPr lang="en-US" dirty="0"/>
              <a:t> </a:t>
            </a:r>
            <a:r>
              <a:rPr lang="en-US" dirty="0" err="1"/>
              <a:t>của</a:t>
            </a:r>
            <a:r>
              <a:rPr lang="en-US" dirty="0"/>
              <a:t> </a:t>
            </a:r>
            <a:r>
              <a:rPr lang="en-US" dirty="0" err="1"/>
              <a:t>họ</a:t>
            </a:r>
            <a:r>
              <a:rPr lang="en-US" dirty="0"/>
              <a:t>.</a:t>
            </a:r>
          </a:p>
          <a:p>
            <a:pPr>
              <a:buFontTx/>
              <a:buChar char="-"/>
            </a:pPr>
            <a:r>
              <a:rPr lang="en-US" dirty="0" err="1"/>
              <a:t>Là</a:t>
            </a:r>
            <a:r>
              <a:rPr lang="en-US" dirty="0"/>
              <a:t> </a:t>
            </a:r>
            <a:r>
              <a:rPr lang="en-US" dirty="0" err="1"/>
              <a:t>bằng</a:t>
            </a:r>
            <a:r>
              <a:rPr lang="en-US" dirty="0"/>
              <a:t> </a:t>
            </a:r>
            <a:r>
              <a:rPr lang="en-US" dirty="0" err="1"/>
              <a:t>chứng</a:t>
            </a:r>
            <a:r>
              <a:rPr lang="en-US" dirty="0"/>
              <a:t>, </a:t>
            </a:r>
            <a:r>
              <a:rPr lang="en-US" dirty="0" err="1"/>
              <a:t>dấu</a:t>
            </a:r>
            <a:r>
              <a:rPr lang="en-US" dirty="0"/>
              <a:t> </a:t>
            </a:r>
            <a:r>
              <a:rPr lang="en-US" dirty="0" err="1"/>
              <a:t>ấn</a:t>
            </a:r>
            <a:r>
              <a:rPr lang="en-US" dirty="0"/>
              <a:t> </a:t>
            </a:r>
            <a:r>
              <a:rPr lang="en-US" dirty="0" err="1"/>
              <a:t>về</a:t>
            </a:r>
            <a:r>
              <a:rPr lang="en-US" dirty="0"/>
              <a:t> </a:t>
            </a:r>
            <a:r>
              <a:rPr lang="en-US" dirty="0" err="1"/>
              <a:t>truyền</a:t>
            </a:r>
            <a:r>
              <a:rPr lang="en-US" dirty="0"/>
              <a:t> </a:t>
            </a:r>
            <a:r>
              <a:rPr lang="en-US" dirty="0" err="1"/>
              <a:t>thống</a:t>
            </a:r>
            <a:r>
              <a:rPr lang="en-US" dirty="0"/>
              <a:t> </a:t>
            </a:r>
            <a:r>
              <a:rPr lang="en-US" dirty="0" err="1"/>
              <a:t>lịch</a:t>
            </a:r>
            <a:r>
              <a:rPr lang="en-US" dirty="0"/>
              <a:t> </a:t>
            </a:r>
            <a:r>
              <a:rPr lang="en-US" dirty="0" err="1"/>
              <a:t>sử</a:t>
            </a:r>
            <a:r>
              <a:rPr lang="en-US" dirty="0"/>
              <a:t>, </a:t>
            </a:r>
            <a:r>
              <a:rPr lang="en-US" dirty="0" err="1"/>
              <a:t>văn</a:t>
            </a:r>
            <a:r>
              <a:rPr lang="en-US" dirty="0"/>
              <a:t> </a:t>
            </a:r>
            <a:r>
              <a:rPr lang="en-US" dirty="0" err="1"/>
              <a:t>hóa</a:t>
            </a:r>
            <a:r>
              <a:rPr lang="en-US" dirty="0"/>
              <a:t>; </a:t>
            </a:r>
            <a:r>
              <a:rPr lang="en-US" dirty="0" err="1"/>
              <a:t>về</a:t>
            </a:r>
            <a:r>
              <a:rPr lang="en-US" dirty="0"/>
              <a:t> </a:t>
            </a:r>
            <a:r>
              <a:rPr lang="en-US" dirty="0" err="1"/>
              <a:t>trình</a:t>
            </a:r>
            <a:r>
              <a:rPr lang="en-US" dirty="0"/>
              <a:t> </a:t>
            </a:r>
            <a:r>
              <a:rPr lang="en-US" dirty="0" err="1"/>
              <a:t>độ</a:t>
            </a:r>
            <a:r>
              <a:rPr lang="en-US" dirty="0"/>
              <a:t> </a:t>
            </a:r>
            <a:r>
              <a:rPr lang="en-US" dirty="0" err="1"/>
              <a:t>phát</a:t>
            </a:r>
            <a:r>
              <a:rPr lang="en-US" dirty="0"/>
              <a:t> </a:t>
            </a:r>
            <a:r>
              <a:rPr lang="en-US" dirty="0" err="1"/>
              <a:t>triển</a:t>
            </a:r>
            <a:r>
              <a:rPr lang="en-US" dirty="0"/>
              <a:t> </a:t>
            </a:r>
            <a:r>
              <a:rPr lang="en-US" dirty="0" err="1"/>
              <a:t>trong</a:t>
            </a:r>
            <a:r>
              <a:rPr lang="en-US" dirty="0"/>
              <a:t> </a:t>
            </a:r>
            <a:r>
              <a:rPr lang="en-US" dirty="0" err="1"/>
              <a:t>quá</a:t>
            </a:r>
            <a:r>
              <a:rPr lang="en-US" dirty="0"/>
              <a:t> </a:t>
            </a:r>
            <a:r>
              <a:rPr lang="en-US" dirty="0" err="1"/>
              <a:t>khứ</a:t>
            </a:r>
            <a:r>
              <a:rPr lang="en-US" dirty="0"/>
              <a:t> </a:t>
            </a:r>
            <a:r>
              <a:rPr lang="en-US" dirty="0" err="1"/>
              <a:t>của</a:t>
            </a:r>
            <a:r>
              <a:rPr lang="en-US" dirty="0"/>
              <a:t> </a:t>
            </a:r>
            <a:r>
              <a:rPr lang="en-US" dirty="0" err="1"/>
              <a:t>một</a:t>
            </a:r>
            <a:r>
              <a:rPr lang="en-US" dirty="0"/>
              <a:t> </a:t>
            </a:r>
            <a:r>
              <a:rPr lang="en-US" dirty="0" err="1"/>
              <a:t>quốc</a:t>
            </a:r>
            <a:r>
              <a:rPr lang="en-US" dirty="0"/>
              <a:t> </a:t>
            </a:r>
            <a:r>
              <a:rPr lang="en-US" dirty="0" err="1"/>
              <a:t>gia</a:t>
            </a:r>
            <a:r>
              <a:rPr lang="en-US" dirty="0"/>
              <a:t>, </a:t>
            </a:r>
            <a:r>
              <a:rPr lang="en-US" dirty="0" err="1"/>
              <a:t>một</a:t>
            </a:r>
            <a:r>
              <a:rPr lang="en-US" dirty="0"/>
              <a:t> </a:t>
            </a:r>
            <a:r>
              <a:rPr lang="en-US" dirty="0" err="1"/>
              <a:t>dân</a:t>
            </a:r>
            <a:r>
              <a:rPr lang="en-US" dirty="0"/>
              <a:t> </a:t>
            </a:r>
            <a:r>
              <a:rPr lang="en-US" dirty="0" err="1"/>
              <a:t>tộc</a:t>
            </a:r>
            <a:r>
              <a:rPr lang="en-US" dirty="0"/>
              <a:t>, </a:t>
            </a:r>
            <a:r>
              <a:rPr lang="en-US" dirty="0" err="1"/>
              <a:t>một</a:t>
            </a:r>
            <a:r>
              <a:rPr lang="en-US" dirty="0"/>
              <a:t> </a:t>
            </a:r>
            <a:r>
              <a:rPr lang="en-US" dirty="0" err="1"/>
              <a:t>cộng</a:t>
            </a:r>
            <a:r>
              <a:rPr lang="en-US" dirty="0"/>
              <a:t> </a:t>
            </a:r>
            <a:r>
              <a:rPr lang="en-US" dirty="0" err="1"/>
              <a:t>đồng</a:t>
            </a:r>
            <a:r>
              <a:rPr lang="en-US" dirty="0"/>
              <a:t> </a:t>
            </a:r>
            <a:r>
              <a:rPr lang="en-US" dirty="0" err="1"/>
              <a:t>dân</a:t>
            </a:r>
            <a:r>
              <a:rPr lang="en-US" dirty="0"/>
              <a:t> </a:t>
            </a:r>
            <a:r>
              <a:rPr lang="en-US" dirty="0" err="1"/>
              <a:t>cư</a:t>
            </a:r>
            <a:r>
              <a:rPr lang="en-US" dirty="0"/>
              <a:t>.</a:t>
            </a:r>
          </a:p>
          <a:p>
            <a:pPr>
              <a:buFontTx/>
              <a:buChar char="-"/>
            </a:pPr>
            <a:r>
              <a:rPr lang="en-US" dirty="0" err="1"/>
              <a:t>Thấy</a:t>
            </a:r>
            <a:r>
              <a:rPr lang="en-US" dirty="0"/>
              <a:t> </a:t>
            </a:r>
            <a:r>
              <a:rPr lang="en-US" dirty="0" err="1"/>
              <a:t>được</a:t>
            </a:r>
            <a:r>
              <a:rPr lang="en-US" dirty="0"/>
              <a:t> </a:t>
            </a:r>
            <a:r>
              <a:rPr lang="en-US" dirty="0" err="1"/>
              <a:t>những</a:t>
            </a:r>
            <a:r>
              <a:rPr lang="en-US" dirty="0"/>
              <a:t> </a:t>
            </a:r>
            <a:r>
              <a:rPr lang="en-US" dirty="0" err="1"/>
              <a:t>giá</a:t>
            </a:r>
            <a:r>
              <a:rPr lang="en-US" dirty="0"/>
              <a:t> </a:t>
            </a:r>
            <a:r>
              <a:rPr lang="en-US" dirty="0" err="1"/>
              <a:t>trị</a:t>
            </a:r>
            <a:r>
              <a:rPr lang="en-US" dirty="0"/>
              <a:t> </a:t>
            </a:r>
            <a:r>
              <a:rPr lang="en-US" dirty="0" err="1"/>
              <a:t>lịch</a:t>
            </a:r>
            <a:r>
              <a:rPr lang="en-US" dirty="0"/>
              <a:t> </a:t>
            </a:r>
            <a:r>
              <a:rPr lang="en-US" dirty="0" err="1"/>
              <a:t>sử</a:t>
            </a:r>
            <a:r>
              <a:rPr lang="en-US" dirty="0"/>
              <a:t>, </a:t>
            </a:r>
            <a:r>
              <a:rPr lang="en-US" dirty="0" err="1"/>
              <a:t>văn</a:t>
            </a:r>
            <a:r>
              <a:rPr lang="en-US" dirty="0"/>
              <a:t> </a:t>
            </a:r>
            <a:r>
              <a:rPr lang="en-US" dirty="0" err="1"/>
              <a:t>hóa</a:t>
            </a:r>
            <a:r>
              <a:rPr lang="en-US" dirty="0"/>
              <a:t> </a:t>
            </a:r>
            <a:r>
              <a:rPr lang="en-US" dirty="0" err="1"/>
              <a:t>tinh</a:t>
            </a:r>
            <a:r>
              <a:rPr lang="en-US" dirty="0"/>
              <a:t> </a:t>
            </a:r>
            <a:r>
              <a:rPr lang="en-US" dirty="0" err="1"/>
              <a:t>thần</a:t>
            </a:r>
            <a:r>
              <a:rPr lang="en-US" dirty="0"/>
              <a:t> </a:t>
            </a:r>
            <a:r>
              <a:rPr lang="en-US" dirty="0" err="1"/>
              <a:t>của</a:t>
            </a:r>
            <a:r>
              <a:rPr lang="en-US" dirty="0"/>
              <a:t> cha </a:t>
            </a:r>
            <a:r>
              <a:rPr lang="en-US" dirty="0" err="1"/>
              <a:t>ông</a:t>
            </a:r>
            <a:endParaRPr lang="en-US" dirty="0"/>
          </a:p>
          <a:p>
            <a:pPr>
              <a:buFontTx/>
              <a:buChar char="-"/>
            </a:pPr>
            <a:r>
              <a:rPr lang="en-US" dirty="0"/>
              <a:t>Di </a:t>
            </a:r>
            <a:r>
              <a:rPr lang="en-US" dirty="0" err="1"/>
              <a:t>tích</a:t>
            </a:r>
            <a:r>
              <a:rPr lang="en-US" dirty="0"/>
              <a:t> </a:t>
            </a:r>
            <a:r>
              <a:rPr lang="en-US" dirty="0" err="1"/>
              <a:t>chính</a:t>
            </a:r>
            <a:r>
              <a:rPr lang="en-US" dirty="0"/>
              <a:t> </a:t>
            </a:r>
            <a:r>
              <a:rPr lang="en-US" dirty="0" err="1"/>
              <a:t>là</a:t>
            </a:r>
            <a:r>
              <a:rPr lang="en-US" dirty="0"/>
              <a:t> di </a:t>
            </a:r>
            <a:r>
              <a:rPr lang="en-US" dirty="0" err="1"/>
              <a:t>sản</a:t>
            </a:r>
            <a:endParaRPr lang="en-US" dirty="0"/>
          </a:p>
        </p:txBody>
      </p:sp>
    </p:spTree>
    <p:extLst>
      <p:ext uri="{BB962C8B-B14F-4D97-AF65-F5344CB8AC3E}">
        <p14:creationId xmlns:p14="http://schemas.microsoft.com/office/powerpoint/2010/main" val="86046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901</Words>
  <Application>Microsoft Office PowerPoint</Application>
  <PresentationFormat>Widescreen</PresentationFormat>
  <Paragraphs>36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Tahoma</vt:lpstr>
      <vt:lpstr>Times New Roman</vt:lpstr>
      <vt:lpstr>Office Theme</vt:lpstr>
      <vt:lpstr>Chương 1</vt:lpstr>
      <vt:lpstr>1. Khái niệm di tích lịch sử - văn hóa</vt:lpstr>
      <vt:lpstr>PowerPoint Presentation</vt:lpstr>
      <vt:lpstr>PowerPoint Presentation</vt:lpstr>
      <vt:lpstr>Di Tích Lịch Sử – Văn Hóa Cấp Thành Phố Căn Cứ Vùng Bưng 6 Xã</vt:lpstr>
      <vt:lpstr>Khu Trại giam bệnh viện Chợ Quán, nơi đồng chí Trần Phú bị giam giữ và hy sinh</vt:lpstr>
      <vt:lpstr>PowerPoint Presentation</vt:lpstr>
      <vt:lpstr>II. GIÁ TRỊ CỦA  DI TÍCH LỊCH SỬ - VĂN HÓA</vt:lpstr>
      <vt:lpstr>II. GIÁ TRỊ CỦA  DI TÍCH LỊCH SỬ - VĂN HÓA</vt:lpstr>
      <vt:lpstr>PowerPoint Presentation</vt:lpstr>
      <vt:lpstr>Đình Thông Tây Hội – Gò Vấp</vt:lpstr>
      <vt:lpstr>III. BẢO TỒN DI TÍCH LỊCH SỬ - VĂN HÓA</vt:lpstr>
      <vt:lpstr>III. BẢO TỒN DI TÍCH LỊCH SỬ - VĂN HÓA</vt:lpstr>
      <vt:lpstr>III. BẢO TỒN DI TÍCH LỊCH SỬ - VĂN HÓA</vt:lpstr>
      <vt:lpstr>PowerPoint Presentation</vt:lpstr>
      <vt:lpstr>Học sinh thảo luận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1</dc:title>
  <dc:creator>Welcome</dc:creator>
  <cp:lastModifiedBy>Thien</cp:lastModifiedBy>
  <cp:revision>15</cp:revision>
  <dcterms:created xsi:type="dcterms:W3CDTF">2023-11-12T08:54:26Z</dcterms:created>
  <dcterms:modified xsi:type="dcterms:W3CDTF">2024-09-30T14:45:20Z</dcterms:modified>
</cp:coreProperties>
</file>