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4"/>
  </p:notesMasterIdLst>
  <p:sldIdLst>
    <p:sldId id="256" r:id="rId2"/>
    <p:sldId id="370" r:id="rId3"/>
    <p:sldId id="268" r:id="rId4"/>
    <p:sldId id="350" r:id="rId5"/>
    <p:sldId id="351" r:id="rId6"/>
    <p:sldId id="307" r:id="rId7"/>
    <p:sldId id="352" r:id="rId8"/>
    <p:sldId id="308" r:id="rId9"/>
    <p:sldId id="353" r:id="rId10"/>
    <p:sldId id="363" r:id="rId11"/>
    <p:sldId id="364" r:id="rId12"/>
    <p:sldId id="325" r:id="rId13"/>
    <p:sldId id="365" r:id="rId14"/>
    <p:sldId id="367" r:id="rId15"/>
    <p:sldId id="366" r:id="rId16"/>
    <p:sldId id="356" r:id="rId17"/>
    <p:sldId id="368" r:id="rId18"/>
    <p:sldId id="359" r:id="rId19"/>
    <p:sldId id="362" r:id="rId20"/>
    <p:sldId id="311" r:id="rId21"/>
    <p:sldId id="371" r:id="rId22"/>
    <p:sldId id="345" r:id="rId23"/>
  </p:sldIdLst>
  <p:sldSz cx="12192000" cy="6858000"/>
  <p:notesSz cx="6858000" cy="9144000"/>
  <p:embeddedFontLst>
    <p:embeddedFont>
      <p:font typeface="#9Slide03 Aturdida" pitchFamily="2" charset="0"/>
      <p:regular r:id="rId25"/>
    </p:embeddedFont>
    <p:embeddedFont>
      <p:font typeface="#9Slide03 Kaleko 105 Round Bold" pitchFamily="2" charset="0"/>
      <p:bold r:id="rId26"/>
    </p:embeddedFont>
    <p:embeddedFont>
      <p:font typeface="#9Slide03 Neutra" panose="02040603050506020204" pitchFamily="18" charset="0"/>
      <p:regular r:id="rId27"/>
    </p:embeddedFont>
    <p:embeddedFont>
      <p:font typeface="#9Slide03 Quicksand" panose="00000500000000000000" pitchFamily="2" charset="0"/>
      <p:regular r:id="rId28"/>
    </p:embeddedFont>
    <p:embeddedFont>
      <p:font typeface="#9Slide07 SVNSalty Sans" panose="02000000000000000000" pitchFamily="2" charset="0"/>
      <p:regular r:id="rId29"/>
    </p:embeddedFont>
    <p:embeddedFont>
      <p:font typeface="Cambria Math" panose="02040503050406030204" pitchFamily="18" charset="0"/>
      <p:regular r:id="rId30"/>
    </p:embeddedFont>
  </p:embeddedFontLst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76A0"/>
    <a:srgbClr val="FFCC7C"/>
    <a:srgbClr val="F29600"/>
    <a:srgbClr val="FFAB29"/>
    <a:srgbClr val="041D16"/>
    <a:srgbClr val="0265AF"/>
    <a:srgbClr val="FFFFFF"/>
    <a:srgbClr val="0632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0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68696-1F93-4F21-9AAB-ACAAEA5F470E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5D117-E6A3-448A-837F-E218401AD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91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45D117-E6A3-448A-837F-E218401AD7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69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45D117-E6A3-448A-837F-E218401AD7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619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45D117-E6A3-448A-837F-E218401AD7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717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45D117-E6A3-448A-837F-E218401AD7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881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45D117-E6A3-448A-837F-E218401AD7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906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45D117-E6A3-448A-837F-E218401AD7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876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45D117-E6A3-448A-837F-E218401AD7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0111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45D117-E6A3-448A-837F-E218401AD7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4458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45D117-E6A3-448A-837F-E218401AD7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2145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45D117-E6A3-448A-837F-E218401AD7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0931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45D117-E6A3-448A-837F-E218401AD7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988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45D117-E6A3-448A-837F-E218401AD7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216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5D117-E6A3-448A-837F-E218401AD7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145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5D117-E6A3-448A-837F-E218401AD70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536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45D117-E6A3-448A-837F-E218401AD7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441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45D117-E6A3-448A-837F-E218401AD7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654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45D117-E6A3-448A-837F-E218401AD7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893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45D117-E6A3-448A-837F-E218401AD7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889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45D117-E6A3-448A-837F-E218401AD7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959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45D117-E6A3-448A-837F-E218401AD7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074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45D117-E6A3-448A-837F-E218401AD7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134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45D117-E6A3-448A-837F-E218401AD7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76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8CDAF-3970-E1CB-D373-A2ED288F6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8DAE3F-764D-1F82-4190-2299DD49E3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24649-80CF-C355-6DFE-EDC88BA6A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643B-9437-421C-AD0A-9C3E31253CA7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EEB54-FA97-8D89-CD6E-24BD76363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81A55-3BD9-6448-AA20-08E5D7402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B989-6573-4FA1-A4D5-687CAEDF5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94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9ABD2-1D17-E89D-97B0-AF5D581EC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94AFEA-8A4F-A704-ECAD-8276378890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88B8E-A2C2-B030-3F45-2E9A615BE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643B-9437-421C-AD0A-9C3E31253CA7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3DB3E-4A52-2CF2-4CEE-E9469ACDE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558D3-19C8-8A76-6F3D-BE1099447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B989-6573-4FA1-A4D5-687CAEDF5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13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63EB3B-A00E-B31B-22B9-2605C9617B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9A8B46-1E7E-7530-E6AF-4741BA170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0B1CF-5632-F76A-3FE1-4E48A46F2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643B-9437-421C-AD0A-9C3E31253CA7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66E83-5D64-8E9F-3424-35CD48E19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69638-D3E3-0C2C-79B7-D5B8433ED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B989-6573-4FA1-A4D5-687CAEDF5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9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6C03B-D692-31E7-D60A-405782B68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6ECD4-DEFE-DC4A-5F22-D90A8BFAB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ADFB1-0072-0A53-DC50-16295F9DF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643B-9437-421C-AD0A-9C3E31253CA7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96F59-20C1-8E2A-BEAF-F5C9248CC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46B7B-5351-3C4D-3897-29519B8F9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B989-6573-4FA1-A4D5-687CAEDF5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61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BC1A9-F496-CAAA-8EF7-81D041D5E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AD3F6-4180-1C7F-5364-636A9001C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D71E2-FD2C-62DF-F362-DF4C78FFE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643B-9437-421C-AD0A-9C3E31253CA7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2821A-3ACF-E03F-D728-85ED88869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CF023-9D8F-9DD4-043C-E79EBF896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B989-6573-4FA1-A4D5-687CAEDF5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7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86072-D7C0-1A49-E7CA-1B27283DE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BC0C1-CBA7-17E5-DE52-DB6D864872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68FFCE-984D-D4CE-5676-ACF5DEC0C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F0269-CD0C-B5E2-D3D2-AEDA4938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643B-9437-421C-AD0A-9C3E31253CA7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AB0280-9591-611B-DA91-BBEDE092E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87AEB-9585-5F34-B08F-FE9865293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B989-6573-4FA1-A4D5-687CAEDF5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6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327B8-C888-9DF5-B1FC-5B799B619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9FF91-1A5D-4C71-E7D8-35F1858DB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21DEC0-8E8F-A68E-66FE-86EBB796C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EFD12-1320-DA91-C032-DB56F156F7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84AF55-32B8-1058-4E47-FA78B93D32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A7A3B2-5A7D-8BA7-5E3A-FE64DBD45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643B-9437-421C-AD0A-9C3E31253CA7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213B60-44C7-D1F7-393E-22DE8BE4A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83E519-30CB-5ABD-4F27-0E7CAE6A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B989-6573-4FA1-A4D5-687CAEDF5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15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E013A-F5F6-6031-CC5C-D48F2BE82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ADDD5B-5E57-810A-6B04-ACEE0AB51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643B-9437-421C-AD0A-9C3E31253CA7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B0C86D-6BC4-5F96-A6CD-6B77D2163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7A66B1-E298-E44C-6F1D-7286FCEAE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B989-6573-4FA1-A4D5-687CAEDF5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2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251A3A-7D45-FD5D-C57C-9BA9E0DCC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643B-9437-421C-AD0A-9C3E31253CA7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553AEB-14F7-9624-8E61-EF87090B9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18C7B-E400-D17E-650F-1FA2A57BC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B989-6573-4FA1-A4D5-687CAEDF5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54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A9B2E-6235-4B68-3C4C-DC21C41AA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D7F6C-4B67-D836-0798-B10C6DB87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85ABA7-3EDA-E330-1D4E-A6BA2A9CE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0A37EB-6B00-69B7-E1F9-A521DBA80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643B-9437-421C-AD0A-9C3E31253CA7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147D70-C0FD-6CF5-DBF1-0A486A2EC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A7AB2-2AE0-B60C-27D4-4E8CEA06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B989-6573-4FA1-A4D5-687CAEDF5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65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CFC08-1E1F-B25D-8B38-CD9D8934C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DC8E2C-D899-A7A6-794E-5678562379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514A6-CC77-4857-57C6-564D87B9D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5E8236-5D86-B1CC-6279-435A04C04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643B-9437-421C-AD0A-9C3E31253CA7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9BCD6F-BCAF-B9D4-ACC6-9B82E914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CED81-4C73-738B-03E4-9417558E0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3B989-6573-4FA1-A4D5-687CAEDF5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3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408A93-CD86-F84F-7F8E-13131B456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0EC92-9433-02A2-E14F-91B59CD1F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E77E3-1DB7-7AF3-4B7B-0841A00793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88643B-9437-421C-AD0A-9C3E31253CA7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90FA3-1002-4B2C-006D-02633AAAD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8CE24-4B60-2C54-6EBC-422C925EE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A3B989-6573-4FA1-A4D5-687CAEDF5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svg"/><Relationship Id="rId12" Type="http://schemas.openxmlformats.org/officeDocument/2006/relationships/image" Target="../media/image9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7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7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12.svg"/><Relationship Id="rId10" Type="http://schemas.openxmlformats.org/officeDocument/2006/relationships/image" Target="../media/image10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23.png"/><Relationship Id="rId10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2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12.sv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.svg"/><Relationship Id="rId12" Type="http://schemas.openxmlformats.org/officeDocument/2006/relationships/image" Target="../media/image9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229983">
            <a:off x="-4233599" y="-1353192"/>
            <a:ext cx="7022597" cy="9306379"/>
            <a:chOff x="0" y="0"/>
            <a:chExt cx="2386497" cy="31625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86497" cy="3162597"/>
            </a:xfrm>
            <a:custGeom>
              <a:avLst/>
              <a:gdLst/>
              <a:ahLst/>
              <a:cxnLst/>
              <a:rect l="l" t="t" r="r" b="b"/>
              <a:pathLst>
                <a:path w="2386497" h="3162597">
                  <a:moveTo>
                    <a:pt x="1193248" y="0"/>
                  </a:moveTo>
                  <a:cubicBezTo>
                    <a:pt x="534236" y="0"/>
                    <a:pt x="0" y="707971"/>
                    <a:pt x="0" y="1581298"/>
                  </a:cubicBezTo>
                  <a:cubicBezTo>
                    <a:pt x="0" y="2454625"/>
                    <a:pt x="534236" y="3162597"/>
                    <a:pt x="1193248" y="3162597"/>
                  </a:cubicBezTo>
                  <a:cubicBezTo>
                    <a:pt x="1852261" y="3162597"/>
                    <a:pt x="2386497" y="2454625"/>
                    <a:pt x="2386497" y="1581298"/>
                  </a:cubicBezTo>
                  <a:cubicBezTo>
                    <a:pt x="2386497" y="707971"/>
                    <a:pt x="1852261" y="0"/>
                    <a:pt x="1193248" y="0"/>
                  </a:cubicBezTo>
                  <a:close/>
                </a:path>
              </a:pathLst>
            </a:custGeom>
            <a:solidFill>
              <a:srgbClr val="06322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23734" y="248868"/>
              <a:ext cx="1939029" cy="261723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4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9" name="Picture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993333F6-AAFD-1CFA-3026-FFB530F2A9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2" y="3223417"/>
            <a:ext cx="4770421" cy="4770421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 flipH="1">
            <a:off x="749234" y="437193"/>
            <a:ext cx="2972969" cy="1616551"/>
          </a:xfrm>
          <a:custGeom>
            <a:avLst/>
            <a:gdLst/>
            <a:ahLst/>
            <a:cxnLst/>
            <a:rect l="l" t="t" r="r" b="b"/>
            <a:pathLst>
              <a:path w="5431132" h="2953178">
                <a:moveTo>
                  <a:pt x="5431132" y="0"/>
                </a:moveTo>
                <a:lnTo>
                  <a:pt x="0" y="0"/>
                </a:lnTo>
                <a:lnTo>
                  <a:pt x="0" y="2953178"/>
                </a:lnTo>
                <a:lnTo>
                  <a:pt x="5431132" y="2953178"/>
                </a:lnTo>
                <a:lnTo>
                  <a:pt x="5431132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 rot="-1429773">
            <a:off x="4840928" y="4415820"/>
            <a:ext cx="416504" cy="390756"/>
          </a:xfrm>
          <a:custGeom>
            <a:avLst/>
            <a:gdLst/>
            <a:ahLst/>
            <a:cxnLst/>
            <a:rect l="l" t="t" r="r" b="b"/>
            <a:pathLst>
              <a:path w="624756" h="586134">
                <a:moveTo>
                  <a:pt x="0" y="0"/>
                </a:moveTo>
                <a:lnTo>
                  <a:pt x="624755" y="0"/>
                </a:lnTo>
                <a:lnTo>
                  <a:pt x="624755" y="586134"/>
                </a:lnTo>
                <a:lnTo>
                  <a:pt x="0" y="5861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 rot="-284793">
            <a:off x="143914" y="338481"/>
            <a:ext cx="362970" cy="362970"/>
          </a:xfrm>
          <a:custGeom>
            <a:avLst/>
            <a:gdLst/>
            <a:ahLst/>
            <a:cxnLst/>
            <a:rect l="l" t="t" r="r" b="b"/>
            <a:pathLst>
              <a:path w="544455" h="544455">
                <a:moveTo>
                  <a:pt x="0" y="0"/>
                </a:moveTo>
                <a:lnTo>
                  <a:pt x="544455" y="0"/>
                </a:lnTo>
                <a:lnTo>
                  <a:pt x="544455" y="544455"/>
                </a:lnTo>
                <a:lnTo>
                  <a:pt x="0" y="5444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 rot="-284793">
            <a:off x="556512" y="330753"/>
            <a:ext cx="143820" cy="143820"/>
          </a:xfrm>
          <a:custGeom>
            <a:avLst/>
            <a:gdLst/>
            <a:ahLst/>
            <a:cxnLst/>
            <a:rect l="l" t="t" r="r" b="b"/>
            <a:pathLst>
              <a:path w="215730" h="215730">
                <a:moveTo>
                  <a:pt x="0" y="0"/>
                </a:moveTo>
                <a:lnTo>
                  <a:pt x="215730" y="0"/>
                </a:lnTo>
                <a:lnTo>
                  <a:pt x="215730" y="215730"/>
                </a:lnTo>
                <a:lnTo>
                  <a:pt x="0" y="2157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Freeform 18"/>
          <p:cNvSpPr/>
          <p:nvPr/>
        </p:nvSpPr>
        <p:spPr>
          <a:xfrm rot="-284793">
            <a:off x="91186" y="585842"/>
            <a:ext cx="143820" cy="143820"/>
          </a:xfrm>
          <a:custGeom>
            <a:avLst/>
            <a:gdLst/>
            <a:ahLst/>
            <a:cxnLst/>
            <a:rect l="l" t="t" r="r" b="b"/>
            <a:pathLst>
              <a:path w="215730" h="215730">
                <a:moveTo>
                  <a:pt x="0" y="0"/>
                </a:moveTo>
                <a:lnTo>
                  <a:pt x="215730" y="0"/>
                </a:lnTo>
                <a:lnTo>
                  <a:pt x="215730" y="215729"/>
                </a:lnTo>
                <a:lnTo>
                  <a:pt x="0" y="2157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9179511" y="6130299"/>
            <a:ext cx="2822758" cy="551007"/>
            <a:chOff x="0" y="0"/>
            <a:chExt cx="2885943" cy="787206"/>
          </a:xfrm>
        </p:grpSpPr>
        <p:sp>
          <p:nvSpPr>
            <p:cNvPr id="22" name="Freeform 22"/>
            <p:cNvSpPr/>
            <p:nvPr/>
          </p:nvSpPr>
          <p:spPr>
            <a:xfrm>
              <a:off x="8386" y="0"/>
              <a:ext cx="2869171" cy="787206"/>
            </a:xfrm>
            <a:custGeom>
              <a:avLst/>
              <a:gdLst/>
              <a:ahLst/>
              <a:cxnLst/>
              <a:rect l="l" t="t" r="r" b="b"/>
              <a:pathLst>
                <a:path w="2869171" h="787206">
                  <a:moveTo>
                    <a:pt x="238938" y="0"/>
                  </a:moveTo>
                  <a:lnTo>
                    <a:pt x="2833433" y="0"/>
                  </a:lnTo>
                  <a:cubicBezTo>
                    <a:pt x="2844004" y="0"/>
                    <a:pt x="2853981" y="4891"/>
                    <a:pt x="2860454" y="13248"/>
                  </a:cubicBezTo>
                  <a:cubicBezTo>
                    <a:pt x="2866928" y="21606"/>
                    <a:pt x="2869171" y="32488"/>
                    <a:pt x="2866529" y="42724"/>
                  </a:cubicBezTo>
                  <a:lnTo>
                    <a:pt x="2685385" y="744483"/>
                  </a:lnTo>
                  <a:cubicBezTo>
                    <a:pt x="2678893" y="769633"/>
                    <a:pt x="2656208" y="787206"/>
                    <a:pt x="2630233" y="787206"/>
                  </a:cubicBezTo>
                  <a:lnTo>
                    <a:pt x="35738" y="787206"/>
                  </a:lnTo>
                  <a:cubicBezTo>
                    <a:pt x="25167" y="787206"/>
                    <a:pt x="15190" y="782315"/>
                    <a:pt x="8717" y="773958"/>
                  </a:cubicBezTo>
                  <a:cubicBezTo>
                    <a:pt x="2243" y="765601"/>
                    <a:pt x="0" y="754718"/>
                    <a:pt x="2642" y="744483"/>
                  </a:cubicBezTo>
                  <a:lnTo>
                    <a:pt x="183786" y="42724"/>
                  </a:lnTo>
                  <a:cubicBezTo>
                    <a:pt x="190278" y="17573"/>
                    <a:pt x="212963" y="0"/>
                    <a:pt x="238938" y="0"/>
                  </a:cubicBezTo>
                  <a:close/>
                </a:path>
              </a:pathLst>
            </a:custGeom>
            <a:solidFill>
              <a:srgbClr val="063225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01600" y="-47625"/>
              <a:ext cx="2682743" cy="83483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4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5" name="Freeform 25"/>
          <p:cNvSpPr/>
          <p:nvPr/>
        </p:nvSpPr>
        <p:spPr>
          <a:xfrm rot="2009569">
            <a:off x="11398827" y="100070"/>
            <a:ext cx="658713" cy="658713"/>
          </a:xfrm>
          <a:custGeom>
            <a:avLst/>
            <a:gdLst/>
            <a:ahLst/>
            <a:cxnLst/>
            <a:rect l="l" t="t" r="r" b="b"/>
            <a:pathLst>
              <a:path w="1879963" h="1879963">
                <a:moveTo>
                  <a:pt x="0" y="0"/>
                </a:moveTo>
                <a:lnTo>
                  <a:pt x="1879962" y="0"/>
                </a:lnTo>
                <a:lnTo>
                  <a:pt x="1879962" y="1879963"/>
                </a:lnTo>
                <a:lnTo>
                  <a:pt x="0" y="187996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AutoShape 30"/>
          <p:cNvSpPr/>
          <p:nvPr/>
        </p:nvSpPr>
        <p:spPr>
          <a:xfrm flipH="1">
            <a:off x="11302054" y="154321"/>
            <a:ext cx="0" cy="581045"/>
          </a:xfrm>
          <a:prstGeom prst="line">
            <a:avLst/>
          </a:prstGeom>
          <a:ln w="19050" cap="rnd">
            <a:solidFill>
              <a:srgbClr val="6666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1" name="Freeform 31"/>
          <p:cNvSpPr/>
          <p:nvPr/>
        </p:nvSpPr>
        <p:spPr>
          <a:xfrm>
            <a:off x="11464694" y="6271223"/>
            <a:ext cx="269157" cy="269157"/>
          </a:xfrm>
          <a:custGeom>
            <a:avLst/>
            <a:gdLst/>
            <a:ahLst/>
            <a:cxnLst/>
            <a:rect l="l" t="t" r="r" b="b"/>
            <a:pathLst>
              <a:path w="403735" h="403735">
                <a:moveTo>
                  <a:pt x="0" y="0"/>
                </a:moveTo>
                <a:lnTo>
                  <a:pt x="403736" y="0"/>
                </a:lnTo>
                <a:lnTo>
                  <a:pt x="403736" y="403735"/>
                </a:lnTo>
                <a:lnTo>
                  <a:pt x="0" y="40373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9428085" y="6283780"/>
            <a:ext cx="2027731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Salty Sans" panose="02000000000000000000" pitchFamily="2" charset="0"/>
                <a:ea typeface="+mn-ea"/>
                <a:cs typeface="+mn-cs"/>
              </a:rPr>
              <a:t>CHÂN TRỜI SÁNG TẠO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058808" y="4267525"/>
            <a:ext cx="1497054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14" b="0" i="0" u="none" strike="noStrike" kern="1200" cap="none" spc="0" normalizeH="0" baseline="0" noProof="0">
                <a:ln>
                  <a:noFill/>
                </a:ln>
                <a:solidFill>
                  <a:srgbClr val="F9FFFC"/>
                </a:solidFill>
                <a:effectLst/>
                <a:uLnTx/>
                <a:uFillTx/>
                <a:latin typeface="Garet Ultra-Bold Italics"/>
                <a:ea typeface="+mn-ea"/>
                <a:cs typeface="+mn-cs"/>
              </a:rPr>
              <a:t>123+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3CE1F0-C4F4-3184-2C6E-5474A604FB39}"/>
              </a:ext>
            </a:extLst>
          </p:cNvPr>
          <p:cNvSpPr txBox="1"/>
          <p:nvPr/>
        </p:nvSpPr>
        <p:spPr>
          <a:xfrm>
            <a:off x="10230106" y="176694"/>
            <a:ext cx="1055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AB29"/>
                </a:solidFill>
                <a:effectLst/>
                <a:uLnTx/>
                <a:uFillTx/>
                <a:latin typeface="#9Slide03 Aturdida" pitchFamily="2" charset="0"/>
                <a:ea typeface="+mn-ea"/>
                <a:cs typeface="+mn-cs"/>
              </a:rPr>
              <a:t>TOÁN LỚP 9</a:t>
            </a:r>
          </a:p>
        </p:txBody>
      </p:sp>
      <p:pic>
        <p:nvPicPr>
          <p:cNvPr id="39" name="Picture 38" descr="A blue and orange logo&#10;&#10;Description automatically generated">
            <a:extLst>
              <a:ext uri="{FF2B5EF4-FFF2-40B4-BE49-F238E27FC236}">
                <a16:creationId xmlns:a16="http://schemas.microsoft.com/office/drawing/2014/main" id="{2DA170B0-ED82-A312-CB48-164BDE63275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009" y="234081"/>
            <a:ext cx="380409" cy="39069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861D0BF-C092-0150-A510-1B32984E478A}"/>
              </a:ext>
            </a:extLst>
          </p:cNvPr>
          <p:cNvSpPr txBox="1"/>
          <p:nvPr/>
        </p:nvSpPr>
        <p:spPr>
          <a:xfrm>
            <a:off x="3365794" y="2644756"/>
            <a:ext cx="87363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ea typeface="+mn-ea"/>
                <a:cs typeface="+mn-cs"/>
              </a:rPr>
              <a:t>Bất đẳng thức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3 Neutra" panose="02040603050506020204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93369B-746D-28B7-E07B-6F4AF64DFD4E}"/>
              </a:ext>
            </a:extLst>
          </p:cNvPr>
          <p:cNvSpPr txBox="1"/>
          <p:nvPr/>
        </p:nvSpPr>
        <p:spPr>
          <a:xfrm>
            <a:off x="9352319" y="2077364"/>
            <a:ext cx="22469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#9Slide03 Neutra" panose="02040603050506020204" pitchFamily="18" charset="0"/>
                <a:ea typeface="+mn-ea"/>
                <a:cs typeface="+mn-cs"/>
              </a:rPr>
              <a:t>bÀI 1. TIẾT 2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#9Slide03 Neutra" panose="02040603050506020204" pitchFamily="18" charset="0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6EB52BEE-143F-3BB5-1FF4-8DBC7C2A9D26}"/>
              </a:ext>
            </a:extLst>
          </p:cNvPr>
          <p:cNvSpPr txBox="1"/>
          <p:nvPr/>
        </p:nvSpPr>
        <p:spPr>
          <a:xfrm>
            <a:off x="1133666" y="1334363"/>
            <a:ext cx="40664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Cho a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 ≥ 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2b. Chứng minh:</a:t>
            </a: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Quicksand" panose="00000500000000000000" pitchFamily="2" charset="0"/>
              <a:ea typeface="+mn-ea"/>
              <a:cs typeface="+mn-cs"/>
            </a:endParaRPr>
          </a:p>
        </p:txBody>
      </p:sp>
      <p:sp>
        <p:nvSpPr>
          <p:cNvPr id="31" name="Freeform 16">
            <a:extLst>
              <a:ext uri="{FF2B5EF4-FFF2-40B4-BE49-F238E27FC236}">
                <a16:creationId xmlns:a16="http://schemas.microsoft.com/office/drawing/2014/main" id="{DDC09294-B35A-59D2-5392-160A53F5671F}"/>
              </a:ext>
            </a:extLst>
          </p:cNvPr>
          <p:cNvSpPr/>
          <p:nvPr/>
        </p:nvSpPr>
        <p:spPr>
          <a:xfrm>
            <a:off x="481103" y="1289984"/>
            <a:ext cx="574107" cy="574107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C7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CAC741C-37DD-D8FB-B2F9-5BE6CC965227}"/>
              </a:ext>
            </a:extLst>
          </p:cNvPr>
          <p:cNvSpPr txBox="1"/>
          <p:nvPr/>
        </p:nvSpPr>
        <p:spPr>
          <a:xfrm>
            <a:off x="611030" y="1429780"/>
            <a:ext cx="423123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2400">
                <a:solidFill>
                  <a:schemeClr val="bg1"/>
                </a:solidFill>
                <a:latin typeface="#9Slide03 Kaleko 105 Round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?2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D8AF234-9679-31C6-4C4F-24DD5B231844}"/>
              </a:ext>
            </a:extLst>
          </p:cNvPr>
          <p:cNvGrpSpPr/>
          <p:nvPr/>
        </p:nvGrpSpPr>
        <p:grpSpPr>
          <a:xfrm>
            <a:off x="1249004" y="2899670"/>
            <a:ext cx="809625" cy="307777"/>
            <a:chOff x="7029450" y="1370387"/>
            <a:chExt cx="809625" cy="307777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003D1AA0-D527-A02F-05D7-E632039DD412}"/>
                </a:ext>
              </a:extLst>
            </p:cNvPr>
            <p:cNvSpPr/>
            <p:nvPr/>
          </p:nvSpPr>
          <p:spPr>
            <a:xfrm>
              <a:off x="7029450" y="1390649"/>
              <a:ext cx="809625" cy="267255"/>
            </a:xfrm>
            <a:prstGeom prst="round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EC71729-5777-7D38-9B21-0B13C145D1A8}"/>
                </a:ext>
              </a:extLst>
            </p:cNvPr>
            <p:cNvSpPr txBox="1"/>
            <p:nvPr/>
          </p:nvSpPr>
          <p:spPr>
            <a:xfrm>
              <a:off x="7043576" y="1370387"/>
              <a:ext cx="79549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2400">
                  <a:latin typeface="#9Slide03 Quicksand" panose="00000500000000000000" pitchFamily="2" charset="0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Quicksand" panose="00000500000000000000" pitchFamily="2" charset="0"/>
                  <a:ea typeface="+mn-ea"/>
                  <a:cs typeface="+mn-cs"/>
                </a:rPr>
                <a:t>Lời giải</a:t>
              </a:r>
              <a:endParaRPr kumimoji="0" lang="vi-V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2" name="Freeform 17">
            <a:extLst>
              <a:ext uri="{FF2B5EF4-FFF2-40B4-BE49-F238E27FC236}">
                <a16:creationId xmlns:a16="http://schemas.microsoft.com/office/drawing/2014/main" id="{375AC5C2-FB84-2A95-5DBC-688E3F9FC177}"/>
              </a:ext>
            </a:extLst>
          </p:cNvPr>
          <p:cNvSpPr/>
          <p:nvPr/>
        </p:nvSpPr>
        <p:spPr>
          <a:xfrm>
            <a:off x="7778705" y="1978594"/>
            <a:ext cx="168835" cy="168835"/>
          </a:xfrm>
          <a:custGeom>
            <a:avLst/>
            <a:gdLst/>
            <a:ahLst/>
            <a:cxnLst/>
            <a:rect l="l" t="t" r="r" b="b"/>
            <a:pathLst>
              <a:path w="493334" h="493334">
                <a:moveTo>
                  <a:pt x="0" y="0"/>
                </a:moveTo>
                <a:lnTo>
                  <a:pt x="493335" y="0"/>
                </a:lnTo>
                <a:lnTo>
                  <a:pt x="493335" y="493334"/>
                </a:lnTo>
                <a:lnTo>
                  <a:pt x="0" y="4933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TextBox 29">
            <a:extLst>
              <a:ext uri="{FF2B5EF4-FFF2-40B4-BE49-F238E27FC236}">
                <a16:creationId xmlns:a16="http://schemas.microsoft.com/office/drawing/2014/main" id="{537D56CE-D8BC-0AB7-DBD2-9F7387795AAC}"/>
              </a:ext>
            </a:extLst>
          </p:cNvPr>
          <p:cNvSpPr txBox="1"/>
          <p:nvPr/>
        </p:nvSpPr>
        <p:spPr>
          <a:xfrm>
            <a:off x="2340908" y="1978594"/>
            <a:ext cx="27377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2a – 1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 ≥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a + 2b – 1</a:t>
            </a: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Quicksand" panose="00000500000000000000" pitchFamily="2" charset="0"/>
              <a:ea typeface="+mn-ea"/>
              <a:cs typeface="+mn-cs"/>
            </a:endParaRPr>
          </a:p>
        </p:txBody>
      </p:sp>
      <p:sp>
        <p:nvSpPr>
          <p:cNvPr id="26" name="Freeform 17">
            <a:extLst>
              <a:ext uri="{FF2B5EF4-FFF2-40B4-BE49-F238E27FC236}">
                <a16:creationId xmlns:a16="http://schemas.microsoft.com/office/drawing/2014/main" id="{D4C53DE8-5A0C-34BA-97C6-CBBC43061182}"/>
              </a:ext>
            </a:extLst>
          </p:cNvPr>
          <p:cNvSpPr/>
          <p:nvPr/>
        </p:nvSpPr>
        <p:spPr>
          <a:xfrm>
            <a:off x="1283031" y="4257588"/>
            <a:ext cx="168835" cy="168835"/>
          </a:xfrm>
          <a:custGeom>
            <a:avLst/>
            <a:gdLst/>
            <a:ahLst/>
            <a:cxnLst/>
            <a:rect l="l" t="t" r="r" b="b"/>
            <a:pathLst>
              <a:path w="493334" h="493334">
                <a:moveTo>
                  <a:pt x="0" y="0"/>
                </a:moveTo>
                <a:lnTo>
                  <a:pt x="493335" y="0"/>
                </a:lnTo>
                <a:lnTo>
                  <a:pt x="493335" y="493334"/>
                </a:lnTo>
                <a:lnTo>
                  <a:pt x="0" y="4933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5" name="TextBox 29">
            <a:extLst>
              <a:ext uri="{FF2B5EF4-FFF2-40B4-BE49-F238E27FC236}">
                <a16:creationId xmlns:a16="http://schemas.microsoft.com/office/drawing/2014/main" id="{E0CEA32A-6EA3-D707-7211-17719ADC39C7}"/>
              </a:ext>
            </a:extLst>
          </p:cNvPr>
          <p:cNvSpPr txBox="1"/>
          <p:nvPr/>
        </p:nvSpPr>
        <p:spPr>
          <a:xfrm>
            <a:off x="2058629" y="3366057"/>
            <a:ext cx="38058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Do a ≥ 2b nên a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 – 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2b ≥ 0</a:t>
            </a:r>
          </a:p>
        </p:txBody>
      </p:sp>
      <p:sp>
        <p:nvSpPr>
          <p:cNvPr id="6" name="TextBox 29">
            <a:extLst>
              <a:ext uri="{FF2B5EF4-FFF2-40B4-BE49-F238E27FC236}">
                <a16:creationId xmlns:a16="http://schemas.microsoft.com/office/drawing/2014/main" id="{86B41B80-576B-D319-9D3F-81122D47547D}"/>
              </a:ext>
            </a:extLst>
          </p:cNvPr>
          <p:cNvSpPr txBox="1"/>
          <p:nvPr/>
        </p:nvSpPr>
        <p:spPr>
          <a:xfrm>
            <a:off x="7872290" y="1978594"/>
            <a:ext cx="3170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4b + 4a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≤ </a:t>
            </a: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5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a </a:t>
            </a: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+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2b</a:t>
            </a:r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C3495C87-FE3B-E486-0FBA-AF5C8DB4468A}"/>
              </a:ext>
            </a:extLst>
          </p:cNvPr>
          <p:cNvSpPr/>
          <p:nvPr/>
        </p:nvSpPr>
        <p:spPr>
          <a:xfrm>
            <a:off x="2209698" y="1998353"/>
            <a:ext cx="168835" cy="168835"/>
          </a:xfrm>
          <a:custGeom>
            <a:avLst/>
            <a:gdLst/>
            <a:ahLst/>
            <a:cxnLst/>
            <a:rect l="l" t="t" r="r" b="b"/>
            <a:pathLst>
              <a:path w="493334" h="493334">
                <a:moveTo>
                  <a:pt x="0" y="0"/>
                </a:moveTo>
                <a:lnTo>
                  <a:pt x="493335" y="0"/>
                </a:lnTo>
                <a:lnTo>
                  <a:pt x="493335" y="493334"/>
                </a:lnTo>
                <a:lnTo>
                  <a:pt x="0" y="4933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TextBox 29">
            <a:extLst>
              <a:ext uri="{FF2B5EF4-FFF2-40B4-BE49-F238E27FC236}">
                <a16:creationId xmlns:a16="http://schemas.microsoft.com/office/drawing/2014/main" id="{88113466-B97A-44C8-8F92-886C1E2AEB80}"/>
              </a:ext>
            </a:extLst>
          </p:cNvPr>
          <p:cNvSpPr txBox="1"/>
          <p:nvPr/>
        </p:nvSpPr>
        <p:spPr>
          <a:xfrm>
            <a:off x="2072755" y="2860970"/>
            <a:ext cx="63244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Để chứng minh A &gt; B ta có thể chứng minh A – B &gt; 0</a:t>
            </a:r>
            <a:r>
              <a:rPr kumimoji="0" lang="vi-VN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.</a:t>
            </a:r>
            <a:endParaRPr kumimoji="0" lang="pt-BR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Quicksand" panose="00000500000000000000" pitchFamily="2" charset="0"/>
              <a:ea typeface="+mn-ea"/>
              <a:cs typeface="+mn-cs"/>
            </a:endParaRPr>
          </a:p>
        </p:txBody>
      </p:sp>
      <p:sp>
        <p:nvSpPr>
          <p:cNvPr id="10" name="TextBox 29">
            <a:extLst>
              <a:ext uri="{FF2B5EF4-FFF2-40B4-BE49-F238E27FC236}">
                <a16:creationId xmlns:a16="http://schemas.microsoft.com/office/drawing/2014/main" id="{77BEABC4-13EC-6B10-A112-D04378F2B45C}"/>
              </a:ext>
            </a:extLst>
          </p:cNvPr>
          <p:cNvSpPr txBox="1"/>
          <p:nvPr/>
        </p:nvSpPr>
        <p:spPr>
          <a:xfrm>
            <a:off x="1451866" y="4101664"/>
            <a:ext cx="45421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Xét hiệu (2a – 1) –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(a + 2b – 1)</a:t>
            </a:r>
          </a:p>
        </p:txBody>
      </p:sp>
      <p:sp>
        <p:nvSpPr>
          <p:cNvPr id="14" name="TextBox 29">
            <a:extLst>
              <a:ext uri="{FF2B5EF4-FFF2-40B4-BE49-F238E27FC236}">
                <a16:creationId xmlns:a16="http://schemas.microsoft.com/office/drawing/2014/main" id="{A80CA7FF-27DA-0CB0-8A7F-B9A9FEE29F8E}"/>
              </a:ext>
            </a:extLst>
          </p:cNvPr>
          <p:cNvSpPr txBox="1"/>
          <p:nvPr/>
        </p:nvSpPr>
        <p:spPr>
          <a:xfrm>
            <a:off x="2464675" y="4671336"/>
            <a:ext cx="293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= 2a – 1 – a – 2b + 1</a:t>
            </a: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Quicksand" panose="00000500000000000000" pitchFamily="2" charset="0"/>
              <a:ea typeface="+mn-ea"/>
              <a:cs typeface="+mn-cs"/>
            </a:endParaRPr>
          </a:p>
        </p:txBody>
      </p:sp>
      <p:sp>
        <p:nvSpPr>
          <p:cNvPr id="15" name="TextBox 29">
            <a:extLst>
              <a:ext uri="{FF2B5EF4-FFF2-40B4-BE49-F238E27FC236}">
                <a16:creationId xmlns:a16="http://schemas.microsoft.com/office/drawing/2014/main" id="{65F617D1-E9EE-1C6C-E046-8DD89D670607}"/>
              </a:ext>
            </a:extLst>
          </p:cNvPr>
          <p:cNvSpPr txBox="1"/>
          <p:nvPr/>
        </p:nvSpPr>
        <p:spPr>
          <a:xfrm>
            <a:off x="2464675" y="5241008"/>
            <a:ext cx="13262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= a – 2b</a:t>
            </a: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Quicksand" panose="00000500000000000000" pitchFamily="2" charset="0"/>
              <a:ea typeface="+mn-ea"/>
              <a:cs typeface="+mn-cs"/>
            </a:endParaRPr>
          </a:p>
        </p:txBody>
      </p:sp>
      <p:sp>
        <p:nvSpPr>
          <p:cNvPr id="19" name="TextBox 29">
            <a:extLst>
              <a:ext uri="{FF2B5EF4-FFF2-40B4-BE49-F238E27FC236}">
                <a16:creationId xmlns:a16="http://schemas.microsoft.com/office/drawing/2014/main" id="{5A1C5FF3-ABD1-D3E2-00DF-D6563F094127}"/>
              </a:ext>
            </a:extLst>
          </p:cNvPr>
          <p:cNvSpPr txBox="1"/>
          <p:nvPr/>
        </p:nvSpPr>
        <p:spPr>
          <a:xfrm>
            <a:off x="3647718" y="5241008"/>
            <a:ext cx="6842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≥ 0</a:t>
            </a:r>
          </a:p>
        </p:txBody>
      </p:sp>
      <p:sp>
        <p:nvSpPr>
          <p:cNvPr id="20" name="TextBox 29">
            <a:extLst>
              <a:ext uri="{FF2B5EF4-FFF2-40B4-BE49-F238E27FC236}">
                <a16:creationId xmlns:a16="http://schemas.microsoft.com/office/drawing/2014/main" id="{A208BE64-C176-49ED-96E1-7D6F10FA506E}"/>
              </a:ext>
            </a:extLst>
          </p:cNvPr>
          <p:cNvSpPr txBox="1"/>
          <p:nvPr/>
        </p:nvSpPr>
        <p:spPr>
          <a:xfrm>
            <a:off x="1451866" y="5810680"/>
            <a:ext cx="36068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Vậy 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2a – 1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 ≥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a + 2b – 1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.</a:t>
            </a: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Quicksand" panose="00000500000000000000" pitchFamily="2" charset="0"/>
              <a:ea typeface="+mn-ea"/>
              <a:cs typeface="+mn-cs"/>
            </a:endParaRPr>
          </a:p>
        </p:txBody>
      </p:sp>
      <p:sp>
        <p:nvSpPr>
          <p:cNvPr id="3" name="Freeform 25">
            <a:extLst>
              <a:ext uri="{FF2B5EF4-FFF2-40B4-BE49-F238E27FC236}">
                <a16:creationId xmlns:a16="http://schemas.microsoft.com/office/drawing/2014/main" id="{8946D2CD-AC60-4DA8-8B70-32A101871D78}"/>
              </a:ext>
            </a:extLst>
          </p:cNvPr>
          <p:cNvSpPr/>
          <p:nvPr/>
        </p:nvSpPr>
        <p:spPr>
          <a:xfrm rot="2009569">
            <a:off x="11331917" y="157033"/>
            <a:ext cx="658713" cy="658713"/>
          </a:xfrm>
          <a:custGeom>
            <a:avLst/>
            <a:gdLst/>
            <a:ahLst/>
            <a:cxnLst/>
            <a:rect l="l" t="t" r="r" b="b"/>
            <a:pathLst>
              <a:path w="1879963" h="1879963">
                <a:moveTo>
                  <a:pt x="0" y="0"/>
                </a:moveTo>
                <a:lnTo>
                  <a:pt x="1879962" y="0"/>
                </a:lnTo>
                <a:lnTo>
                  <a:pt x="1879962" y="1879963"/>
                </a:lnTo>
                <a:lnTo>
                  <a:pt x="0" y="18799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AutoShape 30">
            <a:extLst>
              <a:ext uri="{FF2B5EF4-FFF2-40B4-BE49-F238E27FC236}">
                <a16:creationId xmlns:a16="http://schemas.microsoft.com/office/drawing/2014/main" id="{A772CB1D-45EF-D4E0-27A2-794A3792649B}"/>
              </a:ext>
            </a:extLst>
          </p:cNvPr>
          <p:cNvSpPr/>
          <p:nvPr/>
        </p:nvSpPr>
        <p:spPr>
          <a:xfrm flipH="1">
            <a:off x="11235144" y="211284"/>
            <a:ext cx="0" cy="581045"/>
          </a:xfrm>
          <a:prstGeom prst="line">
            <a:avLst/>
          </a:prstGeom>
          <a:ln w="19050" cap="rnd">
            <a:solidFill>
              <a:srgbClr val="6666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38" descr="A blue and orange logo&#10;&#10;Description automatically generated">
            <a:extLst>
              <a:ext uri="{FF2B5EF4-FFF2-40B4-BE49-F238E27FC236}">
                <a16:creationId xmlns:a16="http://schemas.microsoft.com/office/drawing/2014/main" id="{9127A531-0BEE-1F6C-361C-AD568178F5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77" y="282166"/>
            <a:ext cx="380409" cy="390690"/>
          </a:xfrm>
          <a:prstGeom prst="rect">
            <a:avLst/>
          </a:prstGeom>
        </p:spPr>
      </p:pic>
      <p:grpSp>
        <p:nvGrpSpPr>
          <p:cNvPr id="7" name="Group 5">
            <a:extLst>
              <a:ext uri="{FF2B5EF4-FFF2-40B4-BE49-F238E27FC236}">
                <a16:creationId xmlns:a16="http://schemas.microsoft.com/office/drawing/2014/main" id="{30F57FCF-CBD9-E958-F909-5C91C3EF878B}"/>
              </a:ext>
            </a:extLst>
          </p:cNvPr>
          <p:cNvGrpSpPr/>
          <p:nvPr/>
        </p:nvGrpSpPr>
        <p:grpSpPr>
          <a:xfrm>
            <a:off x="168378" y="127482"/>
            <a:ext cx="6750585" cy="681405"/>
            <a:chOff x="758602" y="438109"/>
            <a:chExt cx="5633790" cy="681405"/>
          </a:xfrm>
        </p:grpSpPr>
        <p:grpSp>
          <p:nvGrpSpPr>
            <p:cNvPr id="16" name="Group 9">
              <a:extLst>
                <a:ext uri="{FF2B5EF4-FFF2-40B4-BE49-F238E27FC236}">
                  <a16:creationId xmlns:a16="http://schemas.microsoft.com/office/drawing/2014/main" id="{2895AF4D-AD6D-25D5-C08A-C1F2A4DCB467}"/>
                </a:ext>
              </a:extLst>
            </p:cNvPr>
            <p:cNvGrpSpPr/>
            <p:nvPr/>
          </p:nvGrpSpPr>
          <p:grpSpPr>
            <a:xfrm>
              <a:off x="758602" y="448386"/>
              <a:ext cx="5633790" cy="655834"/>
              <a:chOff x="6797" y="-47625"/>
              <a:chExt cx="10293478" cy="834831"/>
            </a:xfrm>
          </p:grpSpPr>
          <p:sp>
            <p:nvSpPr>
              <p:cNvPr id="39" name="Freeform 10">
                <a:extLst>
                  <a:ext uri="{FF2B5EF4-FFF2-40B4-BE49-F238E27FC236}">
                    <a16:creationId xmlns:a16="http://schemas.microsoft.com/office/drawing/2014/main" id="{9DDB29CE-A24E-79AA-5769-AF76D87E0CCE}"/>
                  </a:ext>
                </a:extLst>
              </p:cNvPr>
              <p:cNvSpPr/>
              <p:nvPr/>
            </p:nvSpPr>
            <p:spPr>
              <a:xfrm>
                <a:off x="6797" y="0"/>
                <a:ext cx="10293478" cy="787206"/>
              </a:xfrm>
              <a:custGeom>
                <a:avLst/>
                <a:gdLst/>
                <a:ahLst/>
                <a:cxnLst/>
                <a:rect l="l" t="t" r="r" b="b"/>
                <a:pathLst>
                  <a:path w="4953491" h="787206">
                    <a:moveTo>
                      <a:pt x="232168" y="0"/>
                    </a:moveTo>
                    <a:lnTo>
                      <a:pt x="4924524" y="0"/>
                    </a:lnTo>
                    <a:cubicBezTo>
                      <a:pt x="4933093" y="0"/>
                      <a:pt x="4941179" y="3965"/>
                      <a:pt x="4946426" y="10739"/>
                    </a:cubicBezTo>
                    <a:cubicBezTo>
                      <a:pt x="4951674" y="17513"/>
                      <a:pt x="4953492" y="26333"/>
                      <a:pt x="4951350" y="34630"/>
                    </a:cubicBezTo>
                    <a:lnTo>
                      <a:pt x="4766028" y="752576"/>
                    </a:lnTo>
                    <a:cubicBezTo>
                      <a:pt x="4760766" y="772962"/>
                      <a:pt x="4742378" y="787206"/>
                      <a:pt x="4721324" y="787206"/>
                    </a:cubicBezTo>
                    <a:lnTo>
                      <a:pt x="28968" y="787206"/>
                    </a:lnTo>
                    <a:cubicBezTo>
                      <a:pt x="20399" y="787206"/>
                      <a:pt x="12313" y="783242"/>
                      <a:pt x="7066" y="776468"/>
                    </a:cubicBezTo>
                    <a:cubicBezTo>
                      <a:pt x="1818" y="769694"/>
                      <a:pt x="0" y="760873"/>
                      <a:pt x="2142" y="752576"/>
                    </a:cubicBezTo>
                    <a:lnTo>
                      <a:pt x="187464" y="34630"/>
                    </a:lnTo>
                    <a:cubicBezTo>
                      <a:pt x="192726" y="14244"/>
                      <a:pt x="211114" y="0"/>
                      <a:pt x="232168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19050" cap="rnd">
                <a:solidFill>
                  <a:srgbClr val="063225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0" name="TextBox 11">
                <a:extLst>
                  <a:ext uri="{FF2B5EF4-FFF2-40B4-BE49-F238E27FC236}">
                    <a16:creationId xmlns:a16="http://schemas.microsoft.com/office/drawing/2014/main" id="{84D0D464-4FC1-2508-7CC6-D396503D3512}"/>
                  </a:ext>
                </a:extLst>
              </p:cNvPr>
              <p:cNvSpPr txBox="1"/>
              <p:nvPr/>
            </p:nvSpPr>
            <p:spPr>
              <a:xfrm>
                <a:off x="101600" y="-47625"/>
                <a:ext cx="4763886" cy="83483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14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8">
              <a:extLst>
                <a:ext uri="{FF2B5EF4-FFF2-40B4-BE49-F238E27FC236}">
                  <a16:creationId xmlns:a16="http://schemas.microsoft.com/office/drawing/2014/main" id="{9B09A000-4D85-7813-4CAA-BBF3E1FBFAD2}"/>
                </a:ext>
              </a:extLst>
            </p:cNvPr>
            <p:cNvGrpSpPr/>
            <p:nvPr/>
          </p:nvGrpSpPr>
          <p:grpSpPr>
            <a:xfrm>
              <a:off x="876885" y="438109"/>
              <a:ext cx="675279" cy="681405"/>
              <a:chOff x="101600" y="-47625"/>
              <a:chExt cx="1186552" cy="837547"/>
            </a:xfrm>
          </p:grpSpPr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C97E2342-9986-8E62-C86B-4043B07639A4}"/>
                  </a:ext>
                </a:extLst>
              </p:cNvPr>
              <p:cNvSpPr/>
              <p:nvPr/>
            </p:nvSpPr>
            <p:spPr>
              <a:xfrm>
                <a:off x="242699" y="10994"/>
                <a:ext cx="1045453" cy="778928"/>
              </a:xfrm>
              <a:custGeom>
                <a:avLst/>
                <a:gdLst/>
                <a:ahLst/>
                <a:cxnLst/>
                <a:rect l="l" t="t" r="r" b="b"/>
                <a:pathLst>
                  <a:path w="1127249" h="778928">
                    <a:moveTo>
                      <a:pt x="323129" y="0"/>
                    </a:moveTo>
                    <a:lnTo>
                      <a:pt x="1007320" y="0"/>
                    </a:lnTo>
                    <a:cubicBezTo>
                      <a:pt x="1042838" y="0"/>
                      <a:pt x="1076352" y="16458"/>
                      <a:pt x="1098068" y="44566"/>
                    </a:cubicBezTo>
                    <a:cubicBezTo>
                      <a:pt x="1119783" y="72673"/>
                      <a:pt x="1127249" y="109256"/>
                      <a:pt x="1118283" y="143625"/>
                    </a:cubicBezTo>
                    <a:lnTo>
                      <a:pt x="990019" y="635303"/>
                    </a:lnTo>
                    <a:cubicBezTo>
                      <a:pt x="967950" y="719900"/>
                      <a:pt x="891547" y="778928"/>
                      <a:pt x="804120" y="778928"/>
                    </a:cubicBezTo>
                    <a:lnTo>
                      <a:pt x="119929" y="778928"/>
                    </a:lnTo>
                    <a:cubicBezTo>
                      <a:pt x="84411" y="778928"/>
                      <a:pt x="50897" y="762469"/>
                      <a:pt x="29181" y="734362"/>
                    </a:cubicBezTo>
                    <a:cubicBezTo>
                      <a:pt x="7466" y="706255"/>
                      <a:pt x="0" y="669672"/>
                      <a:pt x="8966" y="635303"/>
                    </a:cubicBezTo>
                    <a:lnTo>
                      <a:pt x="137230" y="143625"/>
                    </a:lnTo>
                    <a:cubicBezTo>
                      <a:pt x="159299" y="59028"/>
                      <a:pt x="235702" y="0"/>
                      <a:pt x="32312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AB29">
                      <a:alpha val="100000"/>
                    </a:srgbClr>
                  </a:gs>
                  <a:gs pos="100000">
                    <a:srgbClr val="FFCD80">
                      <a:alpha val="100000"/>
                    </a:srgbClr>
                  </a:gs>
                </a:gsLst>
                <a:lin ang="0"/>
              </a:gra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8" name="TextBox 10">
                <a:extLst>
                  <a:ext uri="{FF2B5EF4-FFF2-40B4-BE49-F238E27FC236}">
                    <a16:creationId xmlns:a16="http://schemas.microsoft.com/office/drawing/2014/main" id="{53C667CB-E13A-4A40-8963-516D5CF6B4ED}"/>
                  </a:ext>
                </a:extLst>
              </p:cNvPr>
              <p:cNvSpPr txBox="1"/>
              <p:nvPr/>
            </p:nvSpPr>
            <p:spPr>
              <a:xfrm>
                <a:off x="101600" y="-47625"/>
                <a:ext cx="981053" cy="82655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147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1" name="TextBox 20">
            <a:extLst>
              <a:ext uri="{FF2B5EF4-FFF2-40B4-BE49-F238E27FC236}">
                <a16:creationId xmlns:a16="http://schemas.microsoft.com/office/drawing/2014/main" id="{85FBA4B6-B635-1168-8553-1E0D225BA2F2}"/>
              </a:ext>
            </a:extLst>
          </p:cNvPr>
          <p:cNvSpPr txBox="1"/>
          <p:nvPr/>
        </p:nvSpPr>
        <p:spPr>
          <a:xfrm>
            <a:off x="1276820" y="303524"/>
            <a:ext cx="542765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TÍNH CHẤT CỦA BẤT ĐẲNG THỨC</a:t>
            </a:r>
          </a:p>
        </p:txBody>
      </p:sp>
      <p:sp>
        <p:nvSpPr>
          <p:cNvPr id="42" name="TextBox 20">
            <a:extLst>
              <a:ext uri="{FF2B5EF4-FFF2-40B4-BE49-F238E27FC236}">
                <a16:creationId xmlns:a16="http://schemas.microsoft.com/office/drawing/2014/main" id="{787F5569-892C-CB91-077C-DD539FC4C3B0}"/>
              </a:ext>
            </a:extLst>
          </p:cNvPr>
          <p:cNvSpPr txBox="1"/>
          <p:nvPr/>
        </p:nvSpPr>
        <p:spPr>
          <a:xfrm>
            <a:off x="529818" y="268939"/>
            <a:ext cx="46893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02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6685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" grpId="0" animBg="1"/>
      <p:bldP spid="13" grpId="0"/>
      <p:bldP spid="26" grpId="0" animBg="1"/>
      <p:bldP spid="45" grpId="0"/>
      <p:bldP spid="6" grpId="0"/>
      <p:bldP spid="8" grpId="0" animBg="1"/>
      <p:bldP spid="9" grpId="0"/>
      <p:bldP spid="10" grpId="0"/>
      <p:bldP spid="14" grpId="0"/>
      <p:bldP spid="15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6EB52BEE-143F-3BB5-1FF4-8DBC7C2A9D26}"/>
              </a:ext>
            </a:extLst>
          </p:cNvPr>
          <p:cNvSpPr txBox="1"/>
          <p:nvPr/>
        </p:nvSpPr>
        <p:spPr>
          <a:xfrm>
            <a:off x="1133666" y="1334363"/>
            <a:ext cx="40664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Cho a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 ≥ 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2b. Chứng minh:</a:t>
            </a: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Quicksand" panose="00000500000000000000" pitchFamily="2" charset="0"/>
              <a:ea typeface="+mn-ea"/>
              <a:cs typeface="+mn-cs"/>
            </a:endParaRPr>
          </a:p>
        </p:txBody>
      </p:sp>
      <p:sp>
        <p:nvSpPr>
          <p:cNvPr id="31" name="Freeform 16">
            <a:extLst>
              <a:ext uri="{FF2B5EF4-FFF2-40B4-BE49-F238E27FC236}">
                <a16:creationId xmlns:a16="http://schemas.microsoft.com/office/drawing/2014/main" id="{DDC09294-B35A-59D2-5392-160A53F5671F}"/>
              </a:ext>
            </a:extLst>
          </p:cNvPr>
          <p:cNvSpPr/>
          <p:nvPr/>
        </p:nvSpPr>
        <p:spPr>
          <a:xfrm>
            <a:off x="481103" y="1289984"/>
            <a:ext cx="574107" cy="574107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C7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CAC741C-37DD-D8FB-B2F9-5BE6CC965227}"/>
              </a:ext>
            </a:extLst>
          </p:cNvPr>
          <p:cNvSpPr txBox="1"/>
          <p:nvPr/>
        </p:nvSpPr>
        <p:spPr>
          <a:xfrm>
            <a:off x="611030" y="1429780"/>
            <a:ext cx="423123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2400">
                <a:solidFill>
                  <a:schemeClr val="bg1"/>
                </a:solidFill>
                <a:latin typeface="#9Slide03 Kaleko 105 Round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?2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D8AF234-9679-31C6-4C4F-24DD5B231844}"/>
              </a:ext>
            </a:extLst>
          </p:cNvPr>
          <p:cNvGrpSpPr/>
          <p:nvPr/>
        </p:nvGrpSpPr>
        <p:grpSpPr>
          <a:xfrm>
            <a:off x="1249004" y="2899670"/>
            <a:ext cx="809625" cy="307777"/>
            <a:chOff x="7029450" y="1370387"/>
            <a:chExt cx="809625" cy="307777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003D1AA0-D527-A02F-05D7-E632039DD412}"/>
                </a:ext>
              </a:extLst>
            </p:cNvPr>
            <p:cNvSpPr/>
            <p:nvPr/>
          </p:nvSpPr>
          <p:spPr>
            <a:xfrm>
              <a:off x="7029450" y="1390649"/>
              <a:ext cx="809625" cy="267255"/>
            </a:xfrm>
            <a:prstGeom prst="round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EC71729-5777-7D38-9B21-0B13C145D1A8}"/>
                </a:ext>
              </a:extLst>
            </p:cNvPr>
            <p:cNvSpPr txBox="1"/>
            <p:nvPr/>
          </p:nvSpPr>
          <p:spPr>
            <a:xfrm>
              <a:off x="7043576" y="1370387"/>
              <a:ext cx="79549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2400">
                  <a:latin typeface="#9Slide03 Quicksand" panose="00000500000000000000" pitchFamily="2" charset="0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Quicksand" panose="00000500000000000000" pitchFamily="2" charset="0"/>
                  <a:ea typeface="+mn-ea"/>
                  <a:cs typeface="+mn-cs"/>
                </a:rPr>
                <a:t>Lời giải</a:t>
              </a:r>
              <a:endParaRPr kumimoji="0" lang="vi-V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2" name="Freeform 17">
            <a:extLst>
              <a:ext uri="{FF2B5EF4-FFF2-40B4-BE49-F238E27FC236}">
                <a16:creationId xmlns:a16="http://schemas.microsoft.com/office/drawing/2014/main" id="{375AC5C2-FB84-2A95-5DBC-688E3F9FC177}"/>
              </a:ext>
            </a:extLst>
          </p:cNvPr>
          <p:cNvSpPr/>
          <p:nvPr/>
        </p:nvSpPr>
        <p:spPr>
          <a:xfrm>
            <a:off x="7778705" y="1978594"/>
            <a:ext cx="168835" cy="168835"/>
          </a:xfrm>
          <a:custGeom>
            <a:avLst/>
            <a:gdLst/>
            <a:ahLst/>
            <a:cxnLst/>
            <a:rect l="l" t="t" r="r" b="b"/>
            <a:pathLst>
              <a:path w="493334" h="493334">
                <a:moveTo>
                  <a:pt x="0" y="0"/>
                </a:moveTo>
                <a:lnTo>
                  <a:pt x="493335" y="0"/>
                </a:lnTo>
                <a:lnTo>
                  <a:pt x="493335" y="493334"/>
                </a:lnTo>
                <a:lnTo>
                  <a:pt x="0" y="4933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TextBox 29">
            <a:extLst>
              <a:ext uri="{FF2B5EF4-FFF2-40B4-BE49-F238E27FC236}">
                <a16:creationId xmlns:a16="http://schemas.microsoft.com/office/drawing/2014/main" id="{537D56CE-D8BC-0AB7-DBD2-9F7387795AAC}"/>
              </a:ext>
            </a:extLst>
          </p:cNvPr>
          <p:cNvSpPr txBox="1"/>
          <p:nvPr/>
        </p:nvSpPr>
        <p:spPr>
          <a:xfrm>
            <a:off x="2340908" y="1978594"/>
            <a:ext cx="27377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2a – 1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 ≥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a + 2b – 1</a:t>
            </a: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#9Slide03 Quicksand" panose="00000500000000000000" pitchFamily="2" charset="0"/>
              <a:ea typeface="+mn-ea"/>
              <a:cs typeface="+mn-cs"/>
            </a:endParaRPr>
          </a:p>
        </p:txBody>
      </p:sp>
      <p:sp>
        <p:nvSpPr>
          <p:cNvPr id="26" name="Freeform 17">
            <a:extLst>
              <a:ext uri="{FF2B5EF4-FFF2-40B4-BE49-F238E27FC236}">
                <a16:creationId xmlns:a16="http://schemas.microsoft.com/office/drawing/2014/main" id="{D4C53DE8-5A0C-34BA-97C6-CBBC43061182}"/>
              </a:ext>
            </a:extLst>
          </p:cNvPr>
          <p:cNvSpPr/>
          <p:nvPr/>
        </p:nvSpPr>
        <p:spPr>
          <a:xfrm>
            <a:off x="1283031" y="4257588"/>
            <a:ext cx="168835" cy="168835"/>
          </a:xfrm>
          <a:custGeom>
            <a:avLst/>
            <a:gdLst/>
            <a:ahLst/>
            <a:cxnLst/>
            <a:rect l="l" t="t" r="r" b="b"/>
            <a:pathLst>
              <a:path w="493334" h="493334">
                <a:moveTo>
                  <a:pt x="0" y="0"/>
                </a:moveTo>
                <a:lnTo>
                  <a:pt x="493335" y="0"/>
                </a:lnTo>
                <a:lnTo>
                  <a:pt x="493335" y="493334"/>
                </a:lnTo>
                <a:lnTo>
                  <a:pt x="0" y="4933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5" name="TextBox 29">
            <a:extLst>
              <a:ext uri="{FF2B5EF4-FFF2-40B4-BE49-F238E27FC236}">
                <a16:creationId xmlns:a16="http://schemas.microsoft.com/office/drawing/2014/main" id="{E0CEA32A-6EA3-D707-7211-17719ADC39C7}"/>
              </a:ext>
            </a:extLst>
          </p:cNvPr>
          <p:cNvSpPr txBox="1"/>
          <p:nvPr/>
        </p:nvSpPr>
        <p:spPr>
          <a:xfrm>
            <a:off x="2058629" y="3366057"/>
            <a:ext cx="38058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Do a ≥ 2b nên a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 – 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2b ≥ 0</a:t>
            </a:r>
          </a:p>
        </p:txBody>
      </p:sp>
      <p:sp>
        <p:nvSpPr>
          <p:cNvPr id="6" name="TextBox 29">
            <a:extLst>
              <a:ext uri="{FF2B5EF4-FFF2-40B4-BE49-F238E27FC236}">
                <a16:creationId xmlns:a16="http://schemas.microsoft.com/office/drawing/2014/main" id="{86B41B80-576B-D319-9D3F-81122D47547D}"/>
              </a:ext>
            </a:extLst>
          </p:cNvPr>
          <p:cNvSpPr txBox="1"/>
          <p:nvPr/>
        </p:nvSpPr>
        <p:spPr>
          <a:xfrm>
            <a:off x="7872290" y="1978594"/>
            <a:ext cx="3170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4b + 4a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≤ </a:t>
            </a: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5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a </a:t>
            </a: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+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2b</a:t>
            </a:r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C3495C87-FE3B-E486-0FBA-AF5C8DB4468A}"/>
              </a:ext>
            </a:extLst>
          </p:cNvPr>
          <p:cNvSpPr/>
          <p:nvPr/>
        </p:nvSpPr>
        <p:spPr>
          <a:xfrm>
            <a:off x="2209698" y="1998353"/>
            <a:ext cx="168835" cy="168835"/>
          </a:xfrm>
          <a:custGeom>
            <a:avLst/>
            <a:gdLst/>
            <a:ahLst/>
            <a:cxnLst/>
            <a:rect l="l" t="t" r="r" b="b"/>
            <a:pathLst>
              <a:path w="493334" h="493334">
                <a:moveTo>
                  <a:pt x="0" y="0"/>
                </a:moveTo>
                <a:lnTo>
                  <a:pt x="493335" y="0"/>
                </a:lnTo>
                <a:lnTo>
                  <a:pt x="493335" y="493334"/>
                </a:lnTo>
                <a:lnTo>
                  <a:pt x="0" y="4933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TextBox 29">
            <a:extLst>
              <a:ext uri="{FF2B5EF4-FFF2-40B4-BE49-F238E27FC236}">
                <a16:creationId xmlns:a16="http://schemas.microsoft.com/office/drawing/2014/main" id="{88113466-B97A-44C8-8F92-886C1E2AEB80}"/>
              </a:ext>
            </a:extLst>
          </p:cNvPr>
          <p:cNvSpPr txBox="1"/>
          <p:nvPr/>
        </p:nvSpPr>
        <p:spPr>
          <a:xfrm>
            <a:off x="2072755" y="2860970"/>
            <a:ext cx="63244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Để chứng minh A &gt; B ta có thể chứng minh A – B &gt; 0</a:t>
            </a:r>
            <a:r>
              <a:rPr kumimoji="0" lang="vi-VN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.</a:t>
            </a:r>
            <a:endParaRPr kumimoji="0" lang="pt-BR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Quicksand" panose="00000500000000000000" pitchFamily="2" charset="0"/>
              <a:ea typeface="+mn-ea"/>
              <a:cs typeface="+mn-cs"/>
            </a:endParaRPr>
          </a:p>
        </p:txBody>
      </p:sp>
      <p:sp>
        <p:nvSpPr>
          <p:cNvPr id="10" name="TextBox 29">
            <a:extLst>
              <a:ext uri="{FF2B5EF4-FFF2-40B4-BE49-F238E27FC236}">
                <a16:creationId xmlns:a16="http://schemas.microsoft.com/office/drawing/2014/main" id="{77BEABC4-13EC-6B10-A112-D04378F2B45C}"/>
              </a:ext>
            </a:extLst>
          </p:cNvPr>
          <p:cNvSpPr txBox="1"/>
          <p:nvPr/>
        </p:nvSpPr>
        <p:spPr>
          <a:xfrm>
            <a:off x="1451866" y="4101664"/>
            <a:ext cx="45421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Xét hiệu (2a – 1) –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(a + 2b – 1)</a:t>
            </a:r>
          </a:p>
        </p:txBody>
      </p:sp>
      <p:sp>
        <p:nvSpPr>
          <p:cNvPr id="14" name="TextBox 29">
            <a:extLst>
              <a:ext uri="{FF2B5EF4-FFF2-40B4-BE49-F238E27FC236}">
                <a16:creationId xmlns:a16="http://schemas.microsoft.com/office/drawing/2014/main" id="{A80CA7FF-27DA-0CB0-8A7F-B9A9FEE29F8E}"/>
              </a:ext>
            </a:extLst>
          </p:cNvPr>
          <p:cNvSpPr txBox="1"/>
          <p:nvPr/>
        </p:nvSpPr>
        <p:spPr>
          <a:xfrm>
            <a:off x="2464675" y="4671336"/>
            <a:ext cx="293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= 2a – 1 – a – 2b + 1</a:t>
            </a: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Quicksand" panose="00000500000000000000" pitchFamily="2" charset="0"/>
              <a:ea typeface="+mn-ea"/>
              <a:cs typeface="+mn-cs"/>
            </a:endParaRPr>
          </a:p>
        </p:txBody>
      </p:sp>
      <p:sp>
        <p:nvSpPr>
          <p:cNvPr id="15" name="TextBox 29">
            <a:extLst>
              <a:ext uri="{FF2B5EF4-FFF2-40B4-BE49-F238E27FC236}">
                <a16:creationId xmlns:a16="http://schemas.microsoft.com/office/drawing/2014/main" id="{65F617D1-E9EE-1C6C-E046-8DD89D670607}"/>
              </a:ext>
            </a:extLst>
          </p:cNvPr>
          <p:cNvSpPr txBox="1"/>
          <p:nvPr/>
        </p:nvSpPr>
        <p:spPr>
          <a:xfrm>
            <a:off x="2464675" y="5241008"/>
            <a:ext cx="13262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= a – 2b</a:t>
            </a: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Quicksand" panose="00000500000000000000" pitchFamily="2" charset="0"/>
              <a:ea typeface="+mn-ea"/>
              <a:cs typeface="+mn-cs"/>
            </a:endParaRPr>
          </a:p>
        </p:txBody>
      </p:sp>
      <p:sp>
        <p:nvSpPr>
          <p:cNvPr id="19" name="TextBox 29">
            <a:extLst>
              <a:ext uri="{FF2B5EF4-FFF2-40B4-BE49-F238E27FC236}">
                <a16:creationId xmlns:a16="http://schemas.microsoft.com/office/drawing/2014/main" id="{5A1C5FF3-ABD1-D3E2-00DF-D6563F094127}"/>
              </a:ext>
            </a:extLst>
          </p:cNvPr>
          <p:cNvSpPr txBox="1"/>
          <p:nvPr/>
        </p:nvSpPr>
        <p:spPr>
          <a:xfrm>
            <a:off x="3647718" y="5241008"/>
            <a:ext cx="6842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≥ 0</a:t>
            </a:r>
          </a:p>
        </p:txBody>
      </p:sp>
      <p:sp>
        <p:nvSpPr>
          <p:cNvPr id="20" name="TextBox 29">
            <a:extLst>
              <a:ext uri="{FF2B5EF4-FFF2-40B4-BE49-F238E27FC236}">
                <a16:creationId xmlns:a16="http://schemas.microsoft.com/office/drawing/2014/main" id="{A208BE64-C176-49ED-96E1-7D6F10FA506E}"/>
              </a:ext>
            </a:extLst>
          </p:cNvPr>
          <p:cNvSpPr txBox="1"/>
          <p:nvPr/>
        </p:nvSpPr>
        <p:spPr>
          <a:xfrm>
            <a:off x="1451866" y="5810680"/>
            <a:ext cx="36068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Vậy 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2a – 1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 ≥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a + 2b – 1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.</a:t>
            </a: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Quicksand" panose="00000500000000000000" pitchFamily="2" charset="0"/>
              <a:ea typeface="+mn-ea"/>
              <a:cs typeface="+mn-cs"/>
            </a:endParaRPr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8247EA43-99B3-166B-508F-4BEE5F50CE79}"/>
              </a:ext>
            </a:extLst>
          </p:cNvPr>
          <p:cNvSpPr/>
          <p:nvPr/>
        </p:nvSpPr>
        <p:spPr>
          <a:xfrm>
            <a:off x="6925126" y="4257588"/>
            <a:ext cx="168835" cy="168835"/>
          </a:xfrm>
          <a:custGeom>
            <a:avLst/>
            <a:gdLst/>
            <a:ahLst/>
            <a:cxnLst/>
            <a:rect l="l" t="t" r="r" b="b"/>
            <a:pathLst>
              <a:path w="493334" h="493334">
                <a:moveTo>
                  <a:pt x="0" y="0"/>
                </a:moveTo>
                <a:lnTo>
                  <a:pt x="493335" y="0"/>
                </a:lnTo>
                <a:lnTo>
                  <a:pt x="493335" y="493334"/>
                </a:lnTo>
                <a:lnTo>
                  <a:pt x="0" y="4933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TextBox 29">
            <a:extLst>
              <a:ext uri="{FF2B5EF4-FFF2-40B4-BE49-F238E27FC236}">
                <a16:creationId xmlns:a16="http://schemas.microsoft.com/office/drawing/2014/main" id="{06CDB692-DEC8-6B26-0D9A-1F593B0CB5B5}"/>
              </a:ext>
            </a:extLst>
          </p:cNvPr>
          <p:cNvSpPr txBox="1"/>
          <p:nvPr/>
        </p:nvSpPr>
        <p:spPr>
          <a:xfrm>
            <a:off x="7093961" y="4101664"/>
            <a:ext cx="45421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Xét hiệu (5a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+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2b) –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(4b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+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4a)</a:t>
            </a:r>
          </a:p>
        </p:txBody>
      </p:sp>
      <p:sp>
        <p:nvSpPr>
          <p:cNvPr id="21" name="TextBox 29">
            <a:extLst>
              <a:ext uri="{FF2B5EF4-FFF2-40B4-BE49-F238E27FC236}">
                <a16:creationId xmlns:a16="http://schemas.microsoft.com/office/drawing/2014/main" id="{BDDEAB44-3C1F-0F9C-9C42-C519CF6F75FC}"/>
              </a:ext>
            </a:extLst>
          </p:cNvPr>
          <p:cNvSpPr txBox="1"/>
          <p:nvPr/>
        </p:nvSpPr>
        <p:spPr>
          <a:xfrm>
            <a:off x="8106770" y="4671336"/>
            <a:ext cx="31722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= 5a + 2b – 4a – 4b</a:t>
            </a: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Quicksand" panose="00000500000000000000" pitchFamily="2" charset="0"/>
              <a:ea typeface="+mn-ea"/>
              <a:cs typeface="+mn-cs"/>
            </a:endParaRPr>
          </a:p>
        </p:txBody>
      </p:sp>
      <p:sp>
        <p:nvSpPr>
          <p:cNvPr id="22" name="TextBox 29">
            <a:extLst>
              <a:ext uri="{FF2B5EF4-FFF2-40B4-BE49-F238E27FC236}">
                <a16:creationId xmlns:a16="http://schemas.microsoft.com/office/drawing/2014/main" id="{646AEF65-B0B9-4E1B-355D-464C4E40521B}"/>
              </a:ext>
            </a:extLst>
          </p:cNvPr>
          <p:cNvSpPr txBox="1"/>
          <p:nvPr/>
        </p:nvSpPr>
        <p:spPr>
          <a:xfrm>
            <a:off x="8106770" y="5241008"/>
            <a:ext cx="13262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= a – 2b</a:t>
            </a: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Quicksand" panose="00000500000000000000" pitchFamily="2" charset="0"/>
              <a:ea typeface="+mn-ea"/>
              <a:cs typeface="+mn-cs"/>
            </a:endParaRPr>
          </a:p>
        </p:txBody>
      </p:sp>
      <p:sp>
        <p:nvSpPr>
          <p:cNvPr id="23" name="TextBox 29">
            <a:extLst>
              <a:ext uri="{FF2B5EF4-FFF2-40B4-BE49-F238E27FC236}">
                <a16:creationId xmlns:a16="http://schemas.microsoft.com/office/drawing/2014/main" id="{D980A7D6-7B19-B84E-4543-B946D8596727}"/>
              </a:ext>
            </a:extLst>
          </p:cNvPr>
          <p:cNvSpPr txBox="1"/>
          <p:nvPr/>
        </p:nvSpPr>
        <p:spPr>
          <a:xfrm>
            <a:off x="9289813" y="5241008"/>
            <a:ext cx="6842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≥ 0</a:t>
            </a:r>
          </a:p>
        </p:txBody>
      </p:sp>
      <p:sp>
        <p:nvSpPr>
          <p:cNvPr id="24" name="TextBox 29">
            <a:extLst>
              <a:ext uri="{FF2B5EF4-FFF2-40B4-BE49-F238E27FC236}">
                <a16:creationId xmlns:a16="http://schemas.microsoft.com/office/drawing/2014/main" id="{80DF8FDE-1D7F-376C-569B-1C8CA5EB90FE}"/>
              </a:ext>
            </a:extLst>
          </p:cNvPr>
          <p:cNvSpPr txBox="1"/>
          <p:nvPr/>
        </p:nvSpPr>
        <p:spPr>
          <a:xfrm>
            <a:off x="7093961" y="5810680"/>
            <a:ext cx="37931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Vậy 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4b + 4a ≤ 5a + 2b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.</a:t>
            </a: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Quicksand" panose="00000500000000000000" pitchFamily="2" charset="0"/>
              <a:ea typeface="+mn-ea"/>
              <a:cs typeface="+mn-cs"/>
            </a:endParaRPr>
          </a:p>
        </p:txBody>
      </p:sp>
      <p:sp>
        <p:nvSpPr>
          <p:cNvPr id="3" name="Freeform 25">
            <a:extLst>
              <a:ext uri="{FF2B5EF4-FFF2-40B4-BE49-F238E27FC236}">
                <a16:creationId xmlns:a16="http://schemas.microsoft.com/office/drawing/2014/main" id="{D9A65A98-C2FC-4FBB-88E4-A6DDBB78C480}"/>
              </a:ext>
            </a:extLst>
          </p:cNvPr>
          <p:cNvSpPr/>
          <p:nvPr/>
        </p:nvSpPr>
        <p:spPr>
          <a:xfrm rot="2009569">
            <a:off x="11331917" y="157033"/>
            <a:ext cx="658713" cy="658713"/>
          </a:xfrm>
          <a:custGeom>
            <a:avLst/>
            <a:gdLst/>
            <a:ahLst/>
            <a:cxnLst/>
            <a:rect l="l" t="t" r="r" b="b"/>
            <a:pathLst>
              <a:path w="1879963" h="1879963">
                <a:moveTo>
                  <a:pt x="0" y="0"/>
                </a:moveTo>
                <a:lnTo>
                  <a:pt x="1879962" y="0"/>
                </a:lnTo>
                <a:lnTo>
                  <a:pt x="1879962" y="1879963"/>
                </a:lnTo>
                <a:lnTo>
                  <a:pt x="0" y="18799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AutoShape 30">
            <a:extLst>
              <a:ext uri="{FF2B5EF4-FFF2-40B4-BE49-F238E27FC236}">
                <a16:creationId xmlns:a16="http://schemas.microsoft.com/office/drawing/2014/main" id="{E9CBC3D7-B442-DC98-E6F7-1943DA34E035}"/>
              </a:ext>
            </a:extLst>
          </p:cNvPr>
          <p:cNvSpPr/>
          <p:nvPr/>
        </p:nvSpPr>
        <p:spPr>
          <a:xfrm flipH="1">
            <a:off x="11235144" y="211284"/>
            <a:ext cx="0" cy="581045"/>
          </a:xfrm>
          <a:prstGeom prst="line">
            <a:avLst/>
          </a:prstGeom>
          <a:ln w="19050" cap="rnd">
            <a:solidFill>
              <a:srgbClr val="6666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38" descr="A blue and orange logo&#10;&#10;Description automatically generated">
            <a:extLst>
              <a:ext uri="{FF2B5EF4-FFF2-40B4-BE49-F238E27FC236}">
                <a16:creationId xmlns:a16="http://schemas.microsoft.com/office/drawing/2014/main" id="{633519D5-7F82-4CBC-9AB5-B4A8732B4D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77" y="282166"/>
            <a:ext cx="380409" cy="390690"/>
          </a:xfrm>
          <a:prstGeom prst="rect">
            <a:avLst/>
          </a:prstGeom>
        </p:spPr>
      </p:pic>
      <p:grpSp>
        <p:nvGrpSpPr>
          <p:cNvPr id="7" name="Group 5">
            <a:extLst>
              <a:ext uri="{FF2B5EF4-FFF2-40B4-BE49-F238E27FC236}">
                <a16:creationId xmlns:a16="http://schemas.microsoft.com/office/drawing/2014/main" id="{6E13BBC2-D2C2-56E4-A47C-550745BA2908}"/>
              </a:ext>
            </a:extLst>
          </p:cNvPr>
          <p:cNvGrpSpPr/>
          <p:nvPr/>
        </p:nvGrpSpPr>
        <p:grpSpPr>
          <a:xfrm>
            <a:off x="168378" y="127482"/>
            <a:ext cx="6750585" cy="681405"/>
            <a:chOff x="758602" y="438109"/>
            <a:chExt cx="5633790" cy="681405"/>
          </a:xfrm>
        </p:grpSpPr>
        <p:grpSp>
          <p:nvGrpSpPr>
            <p:cNvPr id="16" name="Group 9">
              <a:extLst>
                <a:ext uri="{FF2B5EF4-FFF2-40B4-BE49-F238E27FC236}">
                  <a16:creationId xmlns:a16="http://schemas.microsoft.com/office/drawing/2014/main" id="{E4F0041F-F618-75BF-B318-889487B85C16}"/>
                </a:ext>
              </a:extLst>
            </p:cNvPr>
            <p:cNvGrpSpPr/>
            <p:nvPr/>
          </p:nvGrpSpPr>
          <p:grpSpPr>
            <a:xfrm>
              <a:off x="758602" y="448386"/>
              <a:ext cx="5633790" cy="655834"/>
              <a:chOff x="6797" y="-47625"/>
              <a:chExt cx="10293478" cy="834831"/>
            </a:xfrm>
          </p:grpSpPr>
          <p:sp>
            <p:nvSpPr>
              <p:cNvPr id="46" name="Freeform 10">
                <a:extLst>
                  <a:ext uri="{FF2B5EF4-FFF2-40B4-BE49-F238E27FC236}">
                    <a16:creationId xmlns:a16="http://schemas.microsoft.com/office/drawing/2014/main" id="{0DB0CF2B-3607-C434-66AF-16A998D4343A}"/>
                  </a:ext>
                </a:extLst>
              </p:cNvPr>
              <p:cNvSpPr/>
              <p:nvPr/>
            </p:nvSpPr>
            <p:spPr>
              <a:xfrm>
                <a:off x="6797" y="0"/>
                <a:ext cx="10293478" cy="787206"/>
              </a:xfrm>
              <a:custGeom>
                <a:avLst/>
                <a:gdLst/>
                <a:ahLst/>
                <a:cxnLst/>
                <a:rect l="l" t="t" r="r" b="b"/>
                <a:pathLst>
                  <a:path w="4953491" h="787206">
                    <a:moveTo>
                      <a:pt x="232168" y="0"/>
                    </a:moveTo>
                    <a:lnTo>
                      <a:pt x="4924524" y="0"/>
                    </a:lnTo>
                    <a:cubicBezTo>
                      <a:pt x="4933093" y="0"/>
                      <a:pt x="4941179" y="3965"/>
                      <a:pt x="4946426" y="10739"/>
                    </a:cubicBezTo>
                    <a:cubicBezTo>
                      <a:pt x="4951674" y="17513"/>
                      <a:pt x="4953492" y="26333"/>
                      <a:pt x="4951350" y="34630"/>
                    </a:cubicBezTo>
                    <a:lnTo>
                      <a:pt x="4766028" y="752576"/>
                    </a:lnTo>
                    <a:cubicBezTo>
                      <a:pt x="4760766" y="772962"/>
                      <a:pt x="4742378" y="787206"/>
                      <a:pt x="4721324" y="787206"/>
                    </a:cubicBezTo>
                    <a:lnTo>
                      <a:pt x="28968" y="787206"/>
                    </a:lnTo>
                    <a:cubicBezTo>
                      <a:pt x="20399" y="787206"/>
                      <a:pt x="12313" y="783242"/>
                      <a:pt x="7066" y="776468"/>
                    </a:cubicBezTo>
                    <a:cubicBezTo>
                      <a:pt x="1818" y="769694"/>
                      <a:pt x="0" y="760873"/>
                      <a:pt x="2142" y="752576"/>
                    </a:cubicBezTo>
                    <a:lnTo>
                      <a:pt x="187464" y="34630"/>
                    </a:lnTo>
                    <a:cubicBezTo>
                      <a:pt x="192726" y="14244"/>
                      <a:pt x="211114" y="0"/>
                      <a:pt x="232168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19050" cap="rnd">
                <a:solidFill>
                  <a:srgbClr val="063225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7" name="TextBox 11">
                <a:extLst>
                  <a:ext uri="{FF2B5EF4-FFF2-40B4-BE49-F238E27FC236}">
                    <a16:creationId xmlns:a16="http://schemas.microsoft.com/office/drawing/2014/main" id="{96FB79A9-F59E-4121-ED01-02667107A7A9}"/>
                  </a:ext>
                </a:extLst>
              </p:cNvPr>
              <p:cNvSpPr txBox="1"/>
              <p:nvPr/>
            </p:nvSpPr>
            <p:spPr>
              <a:xfrm>
                <a:off x="101600" y="-47625"/>
                <a:ext cx="4763886" cy="83483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14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8">
              <a:extLst>
                <a:ext uri="{FF2B5EF4-FFF2-40B4-BE49-F238E27FC236}">
                  <a16:creationId xmlns:a16="http://schemas.microsoft.com/office/drawing/2014/main" id="{78C4AA53-B179-9024-FE20-4DB5243E0B20}"/>
                </a:ext>
              </a:extLst>
            </p:cNvPr>
            <p:cNvGrpSpPr/>
            <p:nvPr/>
          </p:nvGrpSpPr>
          <p:grpSpPr>
            <a:xfrm>
              <a:off x="876885" y="438109"/>
              <a:ext cx="675279" cy="681405"/>
              <a:chOff x="101600" y="-47625"/>
              <a:chExt cx="1186552" cy="837547"/>
            </a:xfrm>
          </p:grpSpPr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AD8F38D5-3FC7-4E24-8094-A26FC708CB24}"/>
                  </a:ext>
                </a:extLst>
              </p:cNvPr>
              <p:cNvSpPr/>
              <p:nvPr/>
            </p:nvSpPr>
            <p:spPr>
              <a:xfrm>
                <a:off x="242699" y="10994"/>
                <a:ext cx="1045453" cy="778928"/>
              </a:xfrm>
              <a:custGeom>
                <a:avLst/>
                <a:gdLst/>
                <a:ahLst/>
                <a:cxnLst/>
                <a:rect l="l" t="t" r="r" b="b"/>
                <a:pathLst>
                  <a:path w="1127249" h="778928">
                    <a:moveTo>
                      <a:pt x="323129" y="0"/>
                    </a:moveTo>
                    <a:lnTo>
                      <a:pt x="1007320" y="0"/>
                    </a:lnTo>
                    <a:cubicBezTo>
                      <a:pt x="1042838" y="0"/>
                      <a:pt x="1076352" y="16458"/>
                      <a:pt x="1098068" y="44566"/>
                    </a:cubicBezTo>
                    <a:cubicBezTo>
                      <a:pt x="1119783" y="72673"/>
                      <a:pt x="1127249" y="109256"/>
                      <a:pt x="1118283" y="143625"/>
                    </a:cubicBezTo>
                    <a:lnTo>
                      <a:pt x="990019" y="635303"/>
                    </a:lnTo>
                    <a:cubicBezTo>
                      <a:pt x="967950" y="719900"/>
                      <a:pt x="891547" y="778928"/>
                      <a:pt x="804120" y="778928"/>
                    </a:cubicBezTo>
                    <a:lnTo>
                      <a:pt x="119929" y="778928"/>
                    </a:lnTo>
                    <a:cubicBezTo>
                      <a:pt x="84411" y="778928"/>
                      <a:pt x="50897" y="762469"/>
                      <a:pt x="29181" y="734362"/>
                    </a:cubicBezTo>
                    <a:cubicBezTo>
                      <a:pt x="7466" y="706255"/>
                      <a:pt x="0" y="669672"/>
                      <a:pt x="8966" y="635303"/>
                    </a:cubicBezTo>
                    <a:lnTo>
                      <a:pt x="137230" y="143625"/>
                    </a:lnTo>
                    <a:cubicBezTo>
                      <a:pt x="159299" y="59028"/>
                      <a:pt x="235702" y="0"/>
                      <a:pt x="32312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AB29">
                      <a:alpha val="100000"/>
                    </a:srgbClr>
                  </a:gs>
                  <a:gs pos="100000">
                    <a:srgbClr val="FFCD80">
                      <a:alpha val="100000"/>
                    </a:srgbClr>
                  </a:gs>
                </a:gsLst>
                <a:lin ang="0"/>
              </a:gra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4" name="TextBox 10">
                <a:extLst>
                  <a:ext uri="{FF2B5EF4-FFF2-40B4-BE49-F238E27FC236}">
                    <a16:creationId xmlns:a16="http://schemas.microsoft.com/office/drawing/2014/main" id="{4E0D4E09-97D0-E977-187D-EAF10008819B}"/>
                  </a:ext>
                </a:extLst>
              </p:cNvPr>
              <p:cNvSpPr txBox="1"/>
              <p:nvPr/>
            </p:nvSpPr>
            <p:spPr>
              <a:xfrm>
                <a:off x="101600" y="-47625"/>
                <a:ext cx="981053" cy="82655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147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8" name="TextBox 20">
            <a:extLst>
              <a:ext uri="{FF2B5EF4-FFF2-40B4-BE49-F238E27FC236}">
                <a16:creationId xmlns:a16="http://schemas.microsoft.com/office/drawing/2014/main" id="{03CFFB2B-5172-8E67-FF5D-7564194C4CD5}"/>
              </a:ext>
            </a:extLst>
          </p:cNvPr>
          <p:cNvSpPr txBox="1"/>
          <p:nvPr/>
        </p:nvSpPr>
        <p:spPr>
          <a:xfrm>
            <a:off x="1276820" y="303524"/>
            <a:ext cx="542765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TÍNH CHẤT CỦA BẤT ĐẲNG THỨC</a:t>
            </a:r>
          </a:p>
        </p:txBody>
      </p:sp>
      <p:sp>
        <p:nvSpPr>
          <p:cNvPr id="49" name="TextBox 20">
            <a:extLst>
              <a:ext uri="{FF2B5EF4-FFF2-40B4-BE49-F238E27FC236}">
                <a16:creationId xmlns:a16="http://schemas.microsoft.com/office/drawing/2014/main" id="{C8AE30F6-992D-3067-8762-B47DD0B25594}"/>
              </a:ext>
            </a:extLst>
          </p:cNvPr>
          <p:cNvSpPr txBox="1"/>
          <p:nvPr/>
        </p:nvSpPr>
        <p:spPr>
          <a:xfrm>
            <a:off x="529818" y="268939"/>
            <a:ext cx="46893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02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3894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84EF9D1-572C-1ED3-D303-45D208C802C9}"/>
              </a:ext>
            </a:extLst>
          </p:cNvPr>
          <p:cNvSpPr/>
          <p:nvPr/>
        </p:nvSpPr>
        <p:spPr>
          <a:xfrm>
            <a:off x="1133666" y="4820758"/>
            <a:ext cx="9868302" cy="1571037"/>
          </a:xfrm>
          <a:prstGeom prst="roundRect">
            <a:avLst>
              <a:gd name="adj" fmla="val 11398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553E82-06D8-3645-18A0-DAD5B4E6FAFC}"/>
              </a:ext>
            </a:extLst>
          </p:cNvPr>
          <p:cNvSpPr txBox="1"/>
          <p:nvPr/>
        </p:nvSpPr>
        <p:spPr>
          <a:xfrm>
            <a:off x="1113648" y="1251723"/>
            <a:ext cx="666972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Cho bất đẳng thức a &gt; b và cho số thực c.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F350D4F-A493-8059-F1A6-0A7DFC5D36F7}"/>
              </a:ext>
            </a:extLst>
          </p:cNvPr>
          <p:cNvSpPr txBox="1"/>
          <p:nvPr/>
        </p:nvSpPr>
        <p:spPr>
          <a:xfrm>
            <a:off x="1133666" y="1764779"/>
            <a:ext cx="544186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Xác định dấu của: (a + c) - (b + c).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77FB11-CB9C-FFF1-A7B0-EC3105C3BF28}"/>
              </a:ext>
            </a:extLst>
          </p:cNvPr>
          <p:cNvSpPr txBox="1"/>
          <p:nvPr/>
        </p:nvSpPr>
        <p:spPr>
          <a:xfrm>
            <a:off x="1249616" y="5053094"/>
            <a:ext cx="9752352" cy="113710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Khi cộng cùng một số vào cả hai vế của một bất đẳng thức, ta được bất đẳng thức mới cùng chiều với bất đẳng thức đã cho.</a:t>
            </a:r>
          </a:p>
        </p:txBody>
      </p:sp>
      <p:sp>
        <p:nvSpPr>
          <p:cNvPr id="37" name="Freeform 32">
            <a:extLst>
              <a:ext uri="{FF2B5EF4-FFF2-40B4-BE49-F238E27FC236}">
                <a16:creationId xmlns:a16="http://schemas.microsoft.com/office/drawing/2014/main" id="{FA9B82D8-9D90-4F62-05E8-9F0EA8A1A20A}"/>
              </a:ext>
            </a:extLst>
          </p:cNvPr>
          <p:cNvSpPr/>
          <p:nvPr/>
        </p:nvSpPr>
        <p:spPr>
          <a:xfrm flipH="1" flipV="1">
            <a:off x="1359690" y="4935058"/>
            <a:ext cx="229813" cy="168836"/>
          </a:xfrm>
          <a:custGeom>
            <a:avLst/>
            <a:gdLst/>
            <a:ahLst/>
            <a:cxnLst/>
            <a:rect l="l" t="t" r="r" b="b"/>
            <a:pathLst>
              <a:path w="940667" h="731369">
                <a:moveTo>
                  <a:pt x="940668" y="731369"/>
                </a:moveTo>
                <a:lnTo>
                  <a:pt x="0" y="731369"/>
                </a:lnTo>
                <a:lnTo>
                  <a:pt x="0" y="0"/>
                </a:lnTo>
                <a:lnTo>
                  <a:pt x="940668" y="0"/>
                </a:lnTo>
                <a:lnTo>
                  <a:pt x="940668" y="73136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8" name="Freeform 32">
            <a:extLst>
              <a:ext uri="{FF2B5EF4-FFF2-40B4-BE49-F238E27FC236}">
                <a16:creationId xmlns:a16="http://schemas.microsoft.com/office/drawing/2014/main" id="{FB470740-7394-4234-F4C8-F5D069283A2D}"/>
              </a:ext>
            </a:extLst>
          </p:cNvPr>
          <p:cNvSpPr/>
          <p:nvPr/>
        </p:nvSpPr>
        <p:spPr>
          <a:xfrm rot="10800000" flipH="1" flipV="1">
            <a:off x="10560866" y="6058854"/>
            <a:ext cx="229813" cy="168836"/>
          </a:xfrm>
          <a:custGeom>
            <a:avLst/>
            <a:gdLst/>
            <a:ahLst/>
            <a:cxnLst/>
            <a:rect l="l" t="t" r="r" b="b"/>
            <a:pathLst>
              <a:path w="940667" h="731369">
                <a:moveTo>
                  <a:pt x="940668" y="731369"/>
                </a:moveTo>
                <a:lnTo>
                  <a:pt x="0" y="731369"/>
                </a:lnTo>
                <a:lnTo>
                  <a:pt x="0" y="0"/>
                </a:lnTo>
                <a:lnTo>
                  <a:pt x="940668" y="0"/>
                </a:lnTo>
                <a:lnTo>
                  <a:pt x="940668" y="73136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9AE18CB-EBD4-DA2A-B3A9-C28315B34974}"/>
              </a:ext>
            </a:extLst>
          </p:cNvPr>
          <p:cNvSpPr txBox="1"/>
          <p:nvPr/>
        </p:nvSpPr>
        <p:spPr>
          <a:xfrm>
            <a:off x="3077355" y="3074450"/>
            <a:ext cx="592954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(a + c) – (b + c) = a + c – b – c = a – b</a:t>
            </a:r>
            <a:endParaRPr kumimoji="0" lang="vi-VN" sz="2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Quicksand" panose="00000500000000000000" pitchFamily="2" charset="0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F2F8155-979D-8DE1-8F2F-16B95400DF7F}"/>
              </a:ext>
            </a:extLst>
          </p:cNvPr>
          <p:cNvSpPr txBox="1"/>
          <p:nvPr/>
        </p:nvSpPr>
        <p:spPr>
          <a:xfrm>
            <a:off x="3077355" y="3636356"/>
            <a:ext cx="329497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Suy ra  a + c &gt; b + c.</a:t>
            </a:r>
            <a:endParaRPr kumimoji="0" lang="vi-VN" sz="2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Quicksand" panose="00000500000000000000" pitchFamily="2" charset="0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D401810-DDFD-5DD6-4659-C84B5FDAF53D}"/>
              </a:ext>
            </a:extLst>
          </p:cNvPr>
          <p:cNvSpPr txBox="1"/>
          <p:nvPr/>
        </p:nvSpPr>
        <p:spPr>
          <a:xfrm>
            <a:off x="8724098" y="3074450"/>
            <a:ext cx="84438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&gt; 0.</a:t>
            </a:r>
            <a:endParaRPr kumimoji="0" lang="vi-VN" sz="2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Quicksand" panose="00000500000000000000" pitchFamily="2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73D348-0020-B755-8330-BB1741BAB209}"/>
              </a:ext>
            </a:extLst>
          </p:cNvPr>
          <p:cNvSpPr txBox="1"/>
          <p:nvPr/>
        </p:nvSpPr>
        <p:spPr>
          <a:xfrm>
            <a:off x="3077355" y="2512544"/>
            <a:ext cx="349817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Vì a &gt; b nên a – b &gt; 0.</a:t>
            </a:r>
            <a:endParaRPr kumimoji="0" lang="vi-VN" sz="2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Quicksand" panose="00000500000000000000" pitchFamily="2" charset="0"/>
              <a:ea typeface="+mn-ea"/>
              <a:cs typeface="+mn-cs"/>
            </a:endParaRPr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BF64C613-AEF1-3617-AE6D-B84875A10A56}"/>
              </a:ext>
            </a:extLst>
          </p:cNvPr>
          <p:cNvSpPr/>
          <p:nvPr/>
        </p:nvSpPr>
        <p:spPr>
          <a:xfrm>
            <a:off x="477262" y="1237386"/>
            <a:ext cx="571056" cy="57105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C7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TextBox 43">
            <a:extLst>
              <a:ext uri="{FF2B5EF4-FFF2-40B4-BE49-F238E27FC236}">
                <a16:creationId xmlns:a16="http://schemas.microsoft.com/office/drawing/2014/main" id="{C69F8D22-D54C-8B87-9F2C-46077D641185}"/>
              </a:ext>
            </a:extLst>
          </p:cNvPr>
          <p:cNvSpPr txBox="1"/>
          <p:nvPr/>
        </p:nvSpPr>
        <p:spPr>
          <a:xfrm rot="442252">
            <a:off x="685224" y="1338249"/>
            <a:ext cx="248661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2400">
                <a:solidFill>
                  <a:schemeClr val="bg1"/>
                </a:solidFill>
                <a:latin typeface="#9Slide03 Kaleko 105 Round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?</a:t>
            </a:r>
          </a:p>
        </p:txBody>
      </p:sp>
      <p:sp>
        <p:nvSpPr>
          <p:cNvPr id="3" name="Freeform 25">
            <a:extLst>
              <a:ext uri="{FF2B5EF4-FFF2-40B4-BE49-F238E27FC236}">
                <a16:creationId xmlns:a16="http://schemas.microsoft.com/office/drawing/2014/main" id="{AD9178D6-545B-F01E-84F0-E9C49962D7BA}"/>
              </a:ext>
            </a:extLst>
          </p:cNvPr>
          <p:cNvSpPr/>
          <p:nvPr/>
        </p:nvSpPr>
        <p:spPr>
          <a:xfrm rot="2009569">
            <a:off x="11331917" y="157033"/>
            <a:ext cx="658713" cy="658713"/>
          </a:xfrm>
          <a:custGeom>
            <a:avLst/>
            <a:gdLst/>
            <a:ahLst/>
            <a:cxnLst/>
            <a:rect l="l" t="t" r="r" b="b"/>
            <a:pathLst>
              <a:path w="1879963" h="1879963">
                <a:moveTo>
                  <a:pt x="0" y="0"/>
                </a:moveTo>
                <a:lnTo>
                  <a:pt x="1879962" y="0"/>
                </a:lnTo>
                <a:lnTo>
                  <a:pt x="1879962" y="1879963"/>
                </a:lnTo>
                <a:lnTo>
                  <a:pt x="0" y="18799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AutoShape 30">
            <a:extLst>
              <a:ext uri="{FF2B5EF4-FFF2-40B4-BE49-F238E27FC236}">
                <a16:creationId xmlns:a16="http://schemas.microsoft.com/office/drawing/2014/main" id="{8228AE18-486B-3D3D-7944-2AC90922629D}"/>
              </a:ext>
            </a:extLst>
          </p:cNvPr>
          <p:cNvSpPr/>
          <p:nvPr/>
        </p:nvSpPr>
        <p:spPr>
          <a:xfrm flipH="1">
            <a:off x="11235144" y="211284"/>
            <a:ext cx="0" cy="581045"/>
          </a:xfrm>
          <a:prstGeom prst="line">
            <a:avLst/>
          </a:prstGeom>
          <a:ln w="19050" cap="rnd">
            <a:solidFill>
              <a:srgbClr val="6666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38" descr="A blue and orange logo&#10;&#10;Description automatically generated">
            <a:extLst>
              <a:ext uri="{FF2B5EF4-FFF2-40B4-BE49-F238E27FC236}">
                <a16:creationId xmlns:a16="http://schemas.microsoft.com/office/drawing/2014/main" id="{5A4472E4-F4DF-15F8-D35A-CFD8BF219B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77" y="282166"/>
            <a:ext cx="380409" cy="390690"/>
          </a:xfrm>
          <a:prstGeom prst="rect">
            <a:avLst/>
          </a:prstGeom>
        </p:spPr>
      </p:pic>
      <p:grpSp>
        <p:nvGrpSpPr>
          <p:cNvPr id="7" name="Group 5">
            <a:extLst>
              <a:ext uri="{FF2B5EF4-FFF2-40B4-BE49-F238E27FC236}">
                <a16:creationId xmlns:a16="http://schemas.microsoft.com/office/drawing/2014/main" id="{82164B05-1703-C728-365C-A52726290630}"/>
              </a:ext>
            </a:extLst>
          </p:cNvPr>
          <p:cNvGrpSpPr/>
          <p:nvPr/>
        </p:nvGrpSpPr>
        <p:grpSpPr>
          <a:xfrm>
            <a:off x="168378" y="127482"/>
            <a:ext cx="6750585" cy="681405"/>
            <a:chOff x="758602" y="438109"/>
            <a:chExt cx="5633790" cy="681405"/>
          </a:xfrm>
        </p:grpSpPr>
        <p:grpSp>
          <p:nvGrpSpPr>
            <p:cNvPr id="16" name="Group 9">
              <a:extLst>
                <a:ext uri="{FF2B5EF4-FFF2-40B4-BE49-F238E27FC236}">
                  <a16:creationId xmlns:a16="http://schemas.microsoft.com/office/drawing/2014/main" id="{73768E76-6D27-84BD-CC92-23F460B06FA5}"/>
                </a:ext>
              </a:extLst>
            </p:cNvPr>
            <p:cNvGrpSpPr/>
            <p:nvPr/>
          </p:nvGrpSpPr>
          <p:grpSpPr>
            <a:xfrm>
              <a:off x="758602" y="448386"/>
              <a:ext cx="5633790" cy="655834"/>
              <a:chOff x="6797" y="-47625"/>
              <a:chExt cx="10293478" cy="834831"/>
            </a:xfrm>
          </p:grpSpPr>
          <p:sp>
            <p:nvSpPr>
              <p:cNvPr id="25" name="Freeform 10">
                <a:extLst>
                  <a:ext uri="{FF2B5EF4-FFF2-40B4-BE49-F238E27FC236}">
                    <a16:creationId xmlns:a16="http://schemas.microsoft.com/office/drawing/2014/main" id="{15641DE5-1335-0494-432C-596141134DFA}"/>
                  </a:ext>
                </a:extLst>
              </p:cNvPr>
              <p:cNvSpPr/>
              <p:nvPr/>
            </p:nvSpPr>
            <p:spPr>
              <a:xfrm>
                <a:off x="6797" y="0"/>
                <a:ext cx="10293478" cy="787206"/>
              </a:xfrm>
              <a:custGeom>
                <a:avLst/>
                <a:gdLst/>
                <a:ahLst/>
                <a:cxnLst/>
                <a:rect l="l" t="t" r="r" b="b"/>
                <a:pathLst>
                  <a:path w="4953491" h="787206">
                    <a:moveTo>
                      <a:pt x="232168" y="0"/>
                    </a:moveTo>
                    <a:lnTo>
                      <a:pt x="4924524" y="0"/>
                    </a:lnTo>
                    <a:cubicBezTo>
                      <a:pt x="4933093" y="0"/>
                      <a:pt x="4941179" y="3965"/>
                      <a:pt x="4946426" y="10739"/>
                    </a:cubicBezTo>
                    <a:cubicBezTo>
                      <a:pt x="4951674" y="17513"/>
                      <a:pt x="4953492" y="26333"/>
                      <a:pt x="4951350" y="34630"/>
                    </a:cubicBezTo>
                    <a:lnTo>
                      <a:pt x="4766028" y="752576"/>
                    </a:lnTo>
                    <a:cubicBezTo>
                      <a:pt x="4760766" y="772962"/>
                      <a:pt x="4742378" y="787206"/>
                      <a:pt x="4721324" y="787206"/>
                    </a:cubicBezTo>
                    <a:lnTo>
                      <a:pt x="28968" y="787206"/>
                    </a:lnTo>
                    <a:cubicBezTo>
                      <a:pt x="20399" y="787206"/>
                      <a:pt x="12313" y="783242"/>
                      <a:pt x="7066" y="776468"/>
                    </a:cubicBezTo>
                    <a:cubicBezTo>
                      <a:pt x="1818" y="769694"/>
                      <a:pt x="0" y="760873"/>
                      <a:pt x="2142" y="752576"/>
                    </a:cubicBezTo>
                    <a:lnTo>
                      <a:pt x="187464" y="34630"/>
                    </a:lnTo>
                    <a:cubicBezTo>
                      <a:pt x="192726" y="14244"/>
                      <a:pt x="211114" y="0"/>
                      <a:pt x="232168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19050" cap="rnd">
                <a:solidFill>
                  <a:srgbClr val="063225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6" name="TextBox 11">
                <a:extLst>
                  <a:ext uri="{FF2B5EF4-FFF2-40B4-BE49-F238E27FC236}">
                    <a16:creationId xmlns:a16="http://schemas.microsoft.com/office/drawing/2014/main" id="{6C5ECCCE-88A4-58BB-0162-0056126BFFBE}"/>
                  </a:ext>
                </a:extLst>
              </p:cNvPr>
              <p:cNvSpPr txBox="1"/>
              <p:nvPr/>
            </p:nvSpPr>
            <p:spPr>
              <a:xfrm>
                <a:off x="101600" y="-47625"/>
                <a:ext cx="4763886" cy="83483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14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8">
              <a:extLst>
                <a:ext uri="{FF2B5EF4-FFF2-40B4-BE49-F238E27FC236}">
                  <a16:creationId xmlns:a16="http://schemas.microsoft.com/office/drawing/2014/main" id="{08CBD84C-0411-D437-A174-14A60148976F}"/>
                </a:ext>
              </a:extLst>
            </p:cNvPr>
            <p:cNvGrpSpPr/>
            <p:nvPr/>
          </p:nvGrpSpPr>
          <p:grpSpPr>
            <a:xfrm>
              <a:off x="876885" y="438109"/>
              <a:ext cx="675279" cy="681405"/>
              <a:chOff x="101600" y="-47625"/>
              <a:chExt cx="1186552" cy="837547"/>
            </a:xfrm>
          </p:grpSpPr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26264EAD-75B6-5E68-531A-A26C2755CDFC}"/>
                  </a:ext>
                </a:extLst>
              </p:cNvPr>
              <p:cNvSpPr/>
              <p:nvPr/>
            </p:nvSpPr>
            <p:spPr>
              <a:xfrm>
                <a:off x="242699" y="10994"/>
                <a:ext cx="1045453" cy="778928"/>
              </a:xfrm>
              <a:custGeom>
                <a:avLst/>
                <a:gdLst/>
                <a:ahLst/>
                <a:cxnLst/>
                <a:rect l="l" t="t" r="r" b="b"/>
                <a:pathLst>
                  <a:path w="1127249" h="778928">
                    <a:moveTo>
                      <a:pt x="323129" y="0"/>
                    </a:moveTo>
                    <a:lnTo>
                      <a:pt x="1007320" y="0"/>
                    </a:lnTo>
                    <a:cubicBezTo>
                      <a:pt x="1042838" y="0"/>
                      <a:pt x="1076352" y="16458"/>
                      <a:pt x="1098068" y="44566"/>
                    </a:cubicBezTo>
                    <a:cubicBezTo>
                      <a:pt x="1119783" y="72673"/>
                      <a:pt x="1127249" y="109256"/>
                      <a:pt x="1118283" y="143625"/>
                    </a:cubicBezTo>
                    <a:lnTo>
                      <a:pt x="990019" y="635303"/>
                    </a:lnTo>
                    <a:cubicBezTo>
                      <a:pt x="967950" y="719900"/>
                      <a:pt x="891547" y="778928"/>
                      <a:pt x="804120" y="778928"/>
                    </a:cubicBezTo>
                    <a:lnTo>
                      <a:pt x="119929" y="778928"/>
                    </a:lnTo>
                    <a:cubicBezTo>
                      <a:pt x="84411" y="778928"/>
                      <a:pt x="50897" y="762469"/>
                      <a:pt x="29181" y="734362"/>
                    </a:cubicBezTo>
                    <a:cubicBezTo>
                      <a:pt x="7466" y="706255"/>
                      <a:pt x="0" y="669672"/>
                      <a:pt x="8966" y="635303"/>
                    </a:cubicBezTo>
                    <a:lnTo>
                      <a:pt x="137230" y="143625"/>
                    </a:lnTo>
                    <a:cubicBezTo>
                      <a:pt x="159299" y="59028"/>
                      <a:pt x="235702" y="0"/>
                      <a:pt x="32312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AB29">
                      <a:alpha val="100000"/>
                    </a:srgbClr>
                  </a:gs>
                  <a:gs pos="100000">
                    <a:srgbClr val="FFCD80">
                      <a:alpha val="100000"/>
                    </a:srgbClr>
                  </a:gs>
                </a:gsLst>
                <a:lin ang="0"/>
              </a:gra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4" name="TextBox 10">
                <a:extLst>
                  <a:ext uri="{FF2B5EF4-FFF2-40B4-BE49-F238E27FC236}">
                    <a16:creationId xmlns:a16="http://schemas.microsoft.com/office/drawing/2014/main" id="{C2EFA3D7-3796-E0D8-004C-9E8492623101}"/>
                  </a:ext>
                </a:extLst>
              </p:cNvPr>
              <p:cNvSpPr txBox="1"/>
              <p:nvPr/>
            </p:nvSpPr>
            <p:spPr>
              <a:xfrm>
                <a:off x="101600" y="-47625"/>
                <a:ext cx="981053" cy="82655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147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TextBox 20">
            <a:extLst>
              <a:ext uri="{FF2B5EF4-FFF2-40B4-BE49-F238E27FC236}">
                <a16:creationId xmlns:a16="http://schemas.microsoft.com/office/drawing/2014/main" id="{05ABF8F5-D171-71E3-46A6-0DD18877E4F6}"/>
              </a:ext>
            </a:extLst>
          </p:cNvPr>
          <p:cNvSpPr txBox="1"/>
          <p:nvPr/>
        </p:nvSpPr>
        <p:spPr>
          <a:xfrm>
            <a:off x="1276820" y="303524"/>
            <a:ext cx="542765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TÍNH CHẤT CỦA BẤT ĐẲNG THỨC</a:t>
            </a:r>
          </a:p>
        </p:txBody>
      </p:sp>
      <p:sp>
        <p:nvSpPr>
          <p:cNvPr id="29" name="TextBox 20">
            <a:extLst>
              <a:ext uri="{FF2B5EF4-FFF2-40B4-BE49-F238E27FC236}">
                <a16:creationId xmlns:a16="http://schemas.microsoft.com/office/drawing/2014/main" id="{27CCB777-1F59-C20B-EAD5-F6A848747B2F}"/>
              </a:ext>
            </a:extLst>
          </p:cNvPr>
          <p:cNvSpPr txBox="1"/>
          <p:nvPr/>
        </p:nvSpPr>
        <p:spPr>
          <a:xfrm>
            <a:off x="529818" y="268939"/>
            <a:ext cx="46893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02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452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7" grpId="0"/>
      <p:bldP spid="34" grpId="0"/>
      <p:bldP spid="36" grpId="0"/>
      <p:bldP spid="37" grpId="0" animBg="1"/>
      <p:bldP spid="38" grpId="0" animBg="1"/>
      <p:bldP spid="41" grpId="0"/>
      <p:bldP spid="48" grpId="0"/>
      <p:bldP spid="52" grpId="0"/>
      <p:bldP spid="2" grpId="0"/>
      <p:bldP spid="19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63D7D7-6464-87D0-0B4B-621492BCCD80}"/>
              </a:ext>
            </a:extLst>
          </p:cNvPr>
          <p:cNvSpPr txBox="1"/>
          <p:nvPr/>
        </p:nvSpPr>
        <p:spPr>
          <a:xfrm>
            <a:off x="4635133" y="5948623"/>
            <a:ext cx="53177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2400">
                <a:solidFill>
                  <a:srgbClr val="002060"/>
                </a:solidFill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cộng vào hai vế với cùng một số -19.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29E3D1-7746-998E-92B4-A150387A7167}"/>
              </a:ext>
            </a:extLst>
          </p:cNvPr>
          <p:cNvSpPr/>
          <p:nvPr/>
        </p:nvSpPr>
        <p:spPr>
          <a:xfrm>
            <a:off x="1058545" y="1970707"/>
            <a:ext cx="9868302" cy="1571037"/>
          </a:xfrm>
          <a:prstGeom prst="roundRect">
            <a:avLst>
              <a:gd name="adj" fmla="val 11398"/>
            </a:avLst>
          </a:prstGeom>
          <a:solidFill>
            <a:srgbClr val="FFC000">
              <a:alpha val="1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047330-C45D-784B-F455-4C56E47D2C36}"/>
              </a:ext>
            </a:extLst>
          </p:cNvPr>
          <p:cNvSpPr txBox="1"/>
          <p:nvPr/>
        </p:nvSpPr>
        <p:spPr>
          <a:xfrm>
            <a:off x="1193385" y="2193255"/>
            <a:ext cx="9752352" cy="113710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Khi cộng cùng một số vào cả hai vế của một bất đẳng thức, ta được bất đẳng thức mới cùng chiều với bất đẳng thức đã cho.</a:t>
            </a:r>
          </a:p>
        </p:txBody>
      </p:sp>
      <p:sp>
        <p:nvSpPr>
          <p:cNvPr id="7" name="Freeform 32">
            <a:extLst>
              <a:ext uri="{FF2B5EF4-FFF2-40B4-BE49-F238E27FC236}">
                <a16:creationId xmlns:a16="http://schemas.microsoft.com/office/drawing/2014/main" id="{264705B2-C4E2-4E70-7654-A8DA4FF3D813}"/>
              </a:ext>
            </a:extLst>
          </p:cNvPr>
          <p:cNvSpPr/>
          <p:nvPr/>
        </p:nvSpPr>
        <p:spPr>
          <a:xfrm flipH="1" flipV="1">
            <a:off x="1303459" y="2075219"/>
            <a:ext cx="229813" cy="168836"/>
          </a:xfrm>
          <a:custGeom>
            <a:avLst/>
            <a:gdLst/>
            <a:ahLst/>
            <a:cxnLst/>
            <a:rect l="l" t="t" r="r" b="b"/>
            <a:pathLst>
              <a:path w="940667" h="731369">
                <a:moveTo>
                  <a:pt x="940668" y="731369"/>
                </a:moveTo>
                <a:lnTo>
                  <a:pt x="0" y="731369"/>
                </a:lnTo>
                <a:lnTo>
                  <a:pt x="0" y="0"/>
                </a:lnTo>
                <a:lnTo>
                  <a:pt x="940668" y="0"/>
                </a:lnTo>
                <a:lnTo>
                  <a:pt x="940668" y="73136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Freeform 32">
            <a:extLst>
              <a:ext uri="{FF2B5EF4-FFF2-40B4-BE49-F238E27FC236}">
                <a16:creationId xmlns:a16="http://schemas.microsoft.com/office/drawing/2014/main" id="{24A18EC3-F64B-9A1C-D013-A2503954AC68}"/>
              </a:ext>
            </a:extLst>
          </p:cNvPr>
          <p:cNvSpPr/>
          <p:nvPr/>
        </p:nvSpPr>
        <p:spPr>
          <a:xfrm rot="10800000" flipH="1" flipV="1">
            <a:off x="10504635" y="3199015"/>
            <a:ext cx="229813" cy="168836"/>
          </a:xfrm>
          <a:custGeom>
            <a:avLst/>
            <a:gdLst/>
            <a:ahLst/>
            <a:cxnLst/>
            <a:rect l="l" t="t" r="r" b="b"/>
            <a:pathLst>
              <a:path w="940667" h="731369">
                <a:moveTo>
                  <a:pt x="940668" y="731369"/>
                </a:moveTo>
                <a:lnTo>
                  <a:pt x="0" y="731369"/>
                </a:lnTo>
                <a:lnTo>
                  <a:pt x="0" y="0"/>
                </a:lnTo>
                <a:lnTo>
                  <a:pt x="940668" y="0"/>
                </a:lnTo>
                <a:lnTo>
                  <a:pt x="940668" y="73136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B9E00B-BC23-FC7D-630B-8EDA4CB4C53F}"/>
              </a:ext>
            </a:extLst>
          </p:cNvPr>
          <p:cNvSpPr txBox="1"/>
          <p:nvPr/>
        </p:nvSpPr>
        <p:spPr>
          <a:xfrm>
            <a:off x="1701686" y="4314438"/>
            <a:ext cx="92440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Không thực hiện phép tính, so sánh 2 023 + (-19) và 2 024 + (-19).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Quicksand" panose="00000500000000000000" pitchFamily="2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64D1F9-8E1F-99D1-66DD-8686C82D4E57}"/>
              </a:ext>
            </a:extLst>
          </p:cNvPr>
          <p:cNvSpPr txBox="1"/>
          <p:nvPr/>
        </p:nvSpPr>
        <p:spPr>
          <a:xfrm>
            <a:off x="697168" y="4407820"/>
            <a:ext cx="1103671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2400">
                <a:solidFill>
                  <a:schemeClr val="bg1"/>
                </a:solidFill>
                <a:latin typeface="#9Slide03 Kaleko 105 Round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VÍ DỤ 2.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003F96F-643C-DC61-BF92-DD0B0819361B}"/>
              </a:ext>
            </a:extLst>
          </p:cNvPr>
          <p:cNvGrpSpPr/>
          <p:nvPr/>
        </p:nvGrpSpPr>
        <p:grpSpPr>
          <a:xfrm>
            <a:off x="734546" y="4953461"/>
            <a:ext cx="809625" cy="307777"/>
            <a:chOff x="7029450" y="1370387"/>
            <a:chExt cx="809625" cy="307777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72E840E-E6FF-F452-D4BF-7834E6110012}"/>
                </a:ext>
              </a:extLst>
            </p:cNvPr>
            <p:cNvSpPr/>
            <p:nvPr/>
          </p:nvSpPr>
          <p:spPr>
            <a:xfrm>
              <a:off x="7029450" y="1390649"/>
              <a:ext cx="809625" cy="267255"/>
            </a:xfrm>
            <a:prstGeom prst="round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85C3ED8-9F6A-615A-BA45-8742EDB2DA3B}"/>
                </a:ext>
              </a:extLst>
            </p:cNvPr>
            <p:cNvSpPr txBox="1"/>
            <p:nvPr/>
          </p:nvSpPr>
          <p:spPr>
            <a:xfrm>
              <a:off x="7043576" y="1370387"/>
              <a:ext cx="79549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2400">
                  <a:latin typeface="#9Slide03 Quicksand" panose="00000500000000000000" pitchFamily="2" charset="0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Quicksand" panose="00000500000000000000" pitchFamily="2" charset="0"/>
                  <a:ea typeface="+mn-ea"/>
                  <a:cs typeface="+mn-cs"/>
                </a:rPr>
                <a:t>Lời giải</a:t>
              </a:r>
              <a:endParaRPr kumimoji="0" lang="vi-V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F0B5ADA-6E44-EDDE-FD43-311C7C610269}"/>
              </a:ext>
            </a:extLst>
          </p:cNvPr>
          <p:cNvSpPr txBox="1"/>
          <p:nvPr/>
        </p:nvSpPr>
        <p:spPr>
          <a:xfrm>
            <a:off x="1701686" y="5379835"/>
            <a:ext cx="30651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Vì 2 023 &lt; 2 024 nên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DB8FB7-E8F7-1868-64F4-7405A326C6DC}"/>
              </a:ext>
            </a:extLst>
          </p:cNvPr>
          <p:cNvSpPr txBox="1"/>
          <p:nvPr/>
        </p:nvSpPr>
        <p:spPr>
          <a:xfrm>
            <a:off x="4635133" y="5379835"/>
            <a:ext cx="40164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2 023 + (-19) &lt; 2 024 + (-19) </a:t>
            </a:r>
          </a:p>
        </p:txBody>
      </p:sp>
      <p:sp>
        <p:nvSpPr>
          <p:cNvPr id="31" name="TextBox 23">
            <a:extLst>
              <a:ext uri="{FF2B5EF4-FFF2-40B4-BE49-F238E27FC236}">
                <a16:creationId xmlns:a16="http://schemas.microsoft.com/office/drawing/2014/main" id="{B42A486B-C9ED-61A0-95CA-5662850A204B}"/>
              </a:ext>
            </a:extLst>
          </p:cNvPr>
          <p:cNvSpPr txBox="1"/>
          <p:nvPr/>
        </p:nvSpPr>
        <p:spPr>
          <a:xfrm>
            <a:off x="6534151" y="1479512"/>
            <a:ext cx="4558004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2400">
                <a:solidFill>
                  <a:schemeClr val="bg1"/>
                </a:solidFill>
                <a:latin typeface="#9Slide03 Kaleko 105 Round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Liên hệ giữa thứ tự và phép cộng</a:t>
            </a:r>
          </a:p>
        </p:txBody>
      </p:sp>
      <p:sp>
        <p:nvSpPr>
          <p:cNvPr id="2" name="Freeform 25">
            <a:extLst>
              <a:ext uri="{FF2B5EF4-FFF2-40B4-BE49-F238E27FC236}">
                <a16:creationId xmlns:a16="http://schemas.microsoft.com/office/drawing/2014/main" id="{248E3C27-0D19-4D4D-9CA3-0BD4718C13ED}"/>
              </a:ext>
            </a:extLst>
          </p:cNvPr>
          <p:cNvSpPr/>
          <p:nvPr/>
        </p:nvSpPr>
        <p:spPr>
          <a:xfrm rot="2009569">
            <a:off x="11331917" y="157033"/>
            <a:ext cx="658713" cy="658713"/>
          </a:xfrm>
          <a:custGeom>
            <a:avLst/>
            <a:gdLst/>
            <a:ahLst/>
            <a:cxnLst/>
            <a:rect l="l" t="t" r="r" b="b"/>
            <a:pathLst>
              <a:path w="1879963" h="1879963">
                <a:moveTo>
                  <a:pt x="0" y="0"/>
                </a:moveTo>
                <a:lnTo>
                  <a:pt x="1879962" y="0"/>
                </a:lnTo>
                <a:lnTo>
                  <a:pt x="1879962" y="1879963"/>
                </a:lnTo>
                <a:lnTo>
                  <a:pt x="0" y="18799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AutoShape 30">
            <a:extLst>
              <a:ext uri="{FF2B5EF4-FFF2-40B4-BE49-F238E27FC236}">
                <a16:creationId xmlns:a16="http://schemas.microsoft.com/office/drawing/2014/main" id="{A378DA9F-C1DB-298A-19FD-EFA0A57640FE}"/>
              </a:ext>
            </a:extLst>
          </p:cNvPr>
          <p:cNvSpPr/>
          <p:nvPr/>
        </p:nvSpPr>
        <p:spPr>
          <a:xfrm flipH="1">
            <a:off x="11235144" y="211284"/>
            <a:ext cx="0" cy="581045"/>
          </a:xfrm>
          <a:prstGeom prst="line">
            <a:avLst/>
          </a:prstGeom>
          <a:ln w="19050" cap="rnd">
            <a:solidFill>
              <a:srgbClr val="6666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5" name="Picture 38" descr="A blue and orange logo&#10;&#10;Description automatically generated">
            <a:extLst>
              <a:ext uri="{FF2B5EF4-FFF2-40B4-BE49-F238E27FC236}">
                <a16:creationId xmlns:a16="http://schemas.microsoft.com/office/drawing/2014/main" id="{A6568084-B41D-7B82-000C-93162356D7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77" y="282166"/>
            <a:ext cx="380409" cy="390690"/>
          </a:xfrm>
          <a:prstGeom prst="rect">
            <a:avLst/>
          </a:prstGeom>
        </p:spPr>
      </p:pic>
      <p:grpSp>
        <p:nvGrpSpPr>
          <p:cNvPr id="26" name="Group 5">
            <a:extLst>
              <a:ext uri="{FF2B5EF4-FFF2-40B4-BE49-F238E27FC236}">
                <a16:creationId xmlns:a16="http://schemas.microsoft.com/office/drawing/2014/main" id="{E9B32CCF-EDAF-5A8D-826F-53E5CBA37ACC}"/>
              </a:ext>
            </a:extLst>
          </p:cNvPr>
          <p:cNvGrpSpPr/>
          <p:nvPr/>
        </p:nvGrpSpPr>
        <p:grpSpPr>
          <a:xfrm>
            <a:off x="168378" y="127482"/>
            <a:ext cx="6750585" cy="681405"/>
            <a:chOff x="758602" y="438109"/>
            <a:chExt cx="5633790" cy="681405"/>
          </a:xfrm>
        </p:grpSpPr>
        <p:grpSp>
          <p:nvGrpSpPr>
            <p:cNvPr id="27" name="Group 9">
              <a:extLst>
                <a:ext uri="{FF2B5EF4-FFF2-40B4-BE49-F238E27FC236}">
                  <a16:creationId xmlns:a16="http://schemas.microsoft.com/office/drawing/2014/main" id="{0D4E1F7E-173A-17B1-019B-45FE28BF0E96}"/>
                </a:ext>
              </a:extLst>
            </p:cNvPr>
            <p:cNvGrpSpPr/>
            <p:nvPr/>
          </p:nvGrpSpPr>
          <p:grpSpPr>
            <a:xfrm>
              <a:off x="758602" y="448386"/>
              <a:ext cx="5633790" cy="655834"/>
              <a:chOff x="6797" y="-47625"/>
              <a:chExt cx="10293478" cy="834831"/>
            </a:xfrm>
          </p:grpSpPr>
          <p:sp>
            <p:nvSpPr>
              <p:cNvPr id="35" name="Freeform 10">
                <a:extLst>
                  <a:ext uri="{FF2B5EF4-FFF2-40B4-BE49-F238E27FC236}">
                    <a16:creationId xmlns:a16="http://schemas.microsoft.com/office/drawing/2014/main" id="{563FCB45-76B3-0ED4-DF6E-FFE647B5493D}"/>
                  </a:ext>
                </a:extLst>
              </p:cNvPr>
              <p:cNvSpPr/>
              <p:nvPr/>
            </p:nvSpPr>
            <p:spPr>
              <a:xfrm>
                <a:off x="6797" y="0"/>
                <a:ext cx="10293478" cy="787206"/>
              </a:xfrm>
              <a:custGeom>
                <a:avLst/>
                <a:gdLst/>
                <a:ahLst/>
                <a:cxnLst/>
                <a:rect l="l" t="t" r="r" b="b"/>
                <a:pathLst>
                  <a:path w="4953491" h="787206">
                    <a:moveTo>
                      <a:pt x="232168" y="0"/>
                    </a:moveTo>
                    <a:lnTo>
                      <a:pt x="4924524" y="0"/>
                    </a:lnTo>
                    <a:cubicBezTo>
                      <a:pt x="4933093" y="0"/>
                      <a:pt x="4941179" y="3965"/>
                      <a:pt x="4946426" y="10739"/>
                    </a:cubicBezTo>
                    <a:cubicBezTo>
                      <a:pt x="4951674" y="17513"/>
                      <a:pt x="4953492" y="26333"/>
                      <a:pt x="4951350" y="34630"/>
                    </a:cubicBezTo>
                    <a:lnTo>
                      <a:pt x="4766028" y="752576"/>
                    </a:lnTo>
                    <a:cubicBezTo>
                      <a:pt x="4760766" y="772962"/>
                      <a:pt x="4742378" y="787206"/>
                      <a:pt x="4721324" y="787206"/>
                    </a:cubicBezTo>
                    <a:lnTo>
                      <a:pt x="28968" y="787206"/>
                    </a:lnTo>
                    <a:cubicBezTo>
                      <a:pt x="20399" y="787206"/>
                      <a:pt x="12313" y="783242"/>
                      <a:pt x="7066" y="776468"/>
                    </a:cubicBezTo>
                    <a:cubicBezTo>
                      <a:pt x="1818" y="769694"/>
                      <a:pt x="0" y="760873"/>
                      <a:pt x="2142" y="752576"/>
                    </a:cubicBezTo>
                    <a:lnTo>
                      <a:pt x="187464" y="34630"/>
                    </a:lnTo>
                    <a:cubicBezTo>
                      <a:pt x="192726" y="14244"/>
                      <a:pt x="211114" y="0"/>
                      <a:pt x="232168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19050" cap="rnd">
                <a:solidFill>
                  <a:srgbClr val="063225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6" name="TextBox 11">
                <a:extLst>
                  <a:ext uri="{FF2B5EF4-FFF2-40B4-BE49-F238E27FC236}">
                    <a16:creationId xmlns:a16="http://schemas.microsoft.com/office/drawing/2014/main" id="{D870A529-E88B-7E30-A957-9A60001E5216}"/>
                  </a:ext>
                </a:extLst>
              </p:cNvPr>
              <p:cNvSpPr txBox="1"/>
              <p:nvPr/>
            </p:nvSpPr>
            <p:spPr>
              <a:xfrm>
                <a:off x="101600" y="-47625"/>
                <a:ext cx="4763886" cy="83483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14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8">
              <a:extLst>
                <a:ext uri="{FF2B5EF4-FFF2-40B4-BE49-F238E27FC236}">
                  <a16:creationId xmlns:a16="http://schemas.microsoft.com/office/drawing/2014/main" id="{AB87A4AC-C709-AA94-69B4-B815BEE2AC48}"/>
                </a:ext>
              </a:extLst>
            </p:cNvPr>
            <p:cNvGrpSpPr/>
            <p:nvPr/>
          </p:nvGrpSpPr>
          <p:grpSpPr>
            <a:xfrm>
              <a:off x="876885" y="438109"/>
              <a:ext cx="675279" cy="681405"/>
              <a:chOff x="101600" y="-47625"/>
              <a:chExt cx="1186552" cy="837547"/>
            </a:xfrm>
          </p:grpSpPr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id="{6E2728A4-B336-1828-AC2C-127A65FBE98E}"/>
                  </a:ext>
                </a:extLst>
              </p:cNvPr>
              <p:cNvSpPr/>
              <p:nvPr/>
            </p:nvSpPr>
            <p:spPr>
              <a:xfrm>
                <a:off x="242699" y="10994"/>
                <a:ext cx="1045453" cy="778928"/>
              </a:xfrm>
              <a:custGeom>
                <a:avLst/>
                <a:gdLst/>
                <a:ahLst/>
                <a:cxnLst/>
                <a:rect l="l" t="t" r="r" b="b"/>
                <a:pathLst>
                  <a:path w="1127249" h="778928">
                    <a:moveTo>
                      <a:pt x="323129" y="0"/>
                    </a:moveTo>
                    <a:lnTo>
                      <a:pt x="1007320" y="0"/>
                    </a:lnTo>
                    <a:cubicBezTo>
                      <a:pt x="1042838" y="0"/>
                      <a:pt x="1076352" y="16458"/>
                      <a:pt x="1098068" y="44566"/>
                    </a:cubicBezTo>
                    <a:cubicBezTo>
                      <a:pt x="1119783" y="72673"/>
                      <a:pt x="1127249" y="109256"/>
                      <a:pt x="1118283" y="143625"/>
                    </a:cubicBezTo>
                    <a:lnTo>
                      <a:pt x="990019" y="635303"/>
                    </a:lnTo>
                    <a:cubicBezTo>
                      <a:pt x="967950" y="719900"/>
                      <a:pt x="891547" y="778928"/>
                      <a:pt x="804120" y="778928"/>
                    </a:cubicBezTo>
                    <a:lnTo>
                      <a:pt x="119929" y="778928"/>
                    </a:lnTo>
                    <a:cubicBezTo>
                      <a:pt x="84411" y="778928"/>
                      <a:pt x="50897" y="762469"/>
                      <a:pt x="29181" y="734362"/>
                    </a:cubicBezTo>
                    <a:cubicBezTo>
                      <a:pt x="7466" y="706255"/>
                      <a:pt x="0" y="669672"/>
                      <a:pt x="8966" y="635303"/>
                    </a:cubicBezTo>
                    <a:lnTo>
                      <a:pt x="137230" y="143625"/>
                    </a:lnTo>
                    <a:cubicBezTo>
                      <a:pt x="159299" y="59028"/>
                      <a:pt x="235702" y="0"/>
                      <a:pt x="32312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AB29">
                      <a:alpha val="100000"/>
                    </a:srgbClr>
                  </a:gs>
                  <a:gs pos="100000">
                    <a:srgbClr val="FFCD80">
                      <a:alpha val="100000"/>
                    </a:srgbClr>
                  </a:gs>
                </a:gsLst>
                <a:lin ang="0"/>
              </a:gra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0" name="TextBox 10">
                <a:extLst>
                  <a:ext uri="{FF2B5EF4-FFF2-40B4-BE49-F238E27FC236}">
                    <a16:creationId xmlns:a16="http://schemas.microsoft.com/office/drawing/2014/main" id="{B766ABCF-4F91-D2AB-A3B2-D291CAADE053}"/>
                  </a:ext>
                </a:extLst>
              </p:cNvPr>
              <p:cNvSpPr txBox="1"/>
              <p:nvPr/>
            </p:nvSpPr>
            <p:spPr>
              <a:xfrm>
                <a:off x="101600" y="-47625"/>
                <a:ext cx="981053" cy="82655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147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7" name="TextBox 20">
            <a:extLst>
              <a:ext uri="{FF2B5EF4-FFF2-40B4-BE49-F238E27FC236}">
                <a16:creationId xmlns:a16="http://schemas.microsoft.com/office/drawing/2014/main" id="{D3963E46-0C51-C917-DB81-350E211B4AEC}"/>
              </a:ext>
            </a:extLst>
          </p:cNvPr>
          <p:cNvSpPr txBox="1"/>
          <p:nvPr/>
        </p:nvSpPr>
        <p:spPr>
          <a:xfrm>
            <a:off x="1276820" y="303524"/>
            <a:ext cx="542765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TÍNH CHẤT CỦA BẤT ĐẲNG THỨC</a:t>
            </a:r>
          </a:p>
        </p:txBody>
      </p:sp>
      <p:sp>
        <p:nvSpPr>
          <p:cNvPr id="38" name="TextBox 20">
            <a:extLst>
              <a:ext uri="{FF2B5EF4-FFF2-40B4-BE49-F238E27FC236}">
                <a16:creationId xmlns:a16="http://schemas.microsoft.com/office/drawing/2014/main" id="{94DA94D9-D632-323B-44B9-8F5FDFDB33E2}"/>
              </a:ext>
            </a:extLst>
          </p:cNvPr>
          <p:cNvSpPr txBox="1"/>
          <p:nvPr/>
        </p:nvSpPr>
        <p:spPr>
          <a:xfrm>
            <a:off x="529818" y="268939"/>
            <a:ext cx="46893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02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6279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22" grpId="0"/>
      <p:bldP spid="23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29E3D1-7746-998E-92B4-A150387A7167}"/>
              </a:ext>
            </a:extLst>
          </p:cNvPr>
          <p:cNvSpPr/>
          <p:nvPr/>
        </p:nvSpPr>
        <p:spPr>
          <a:xfrm>
            <a:off x="1058545" y="1970707"/>
            <a:ext cx="9868302" cy="1571037"/>
          </a:xfrm>
          <a:prstGeom prst="roundRect">
            <a:avLst>
              <a:gd name="adj" fmla="val 11398"/>
            </a:avLst>
          </a:prstGeom>
          <a:solidFill>
            <a:srgbClr val="FFC000">
              <a:alpha val="1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047330-C45D-784B-F455-4C56E47D2C36}"/>
              </a:ext>
            </a:extLst>
          </p:cNvPr>
          <p:cNvSpPr txBox="1"/>
          <p:nvPr/>
        </p:nvSpPr>
        <p:spPr>
          <a:xfrm>
            <a:off x="1193385" y="2193255"/>
            <a:ext cx="9752352" cy="113710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Khi cộng cùng một số vào cả hai vế của một bất đẳng thức, ta được bất đẳng thức mới cùng chiều với bất đẳng thức đã cho.</a:t>
            </a:r>
          </a:p>
        </p:txBody>
      </p:sp>
      <p:sp>
        <p:nvSpPr>
          <p:cNvPr id="7" name="Freeform 32">
            <a:extLst>
              <a:ext uri="{FF2B5EF4-FFF2-40B4-BE49-F238E27FC236}">
                <a16:creationId xmlns:a16="http://schemas.microsoft.com/office/drawing/2014/main" id="{264705B2-C4E2-4E70-7654-A8DA4FF3D813}"/>
              </a:ext>
            </a:extLst>
          </p:cNvPr>
          <p:cNvSpPr/>
          <p:nvPr/>
        </p:nvSpPr>
        <p:spPr>
          <a:xfrm flipH="1" flipV="1">
            <a:off x="1303459" y="2075219"/>
            <a:ext cx="229813" cy="168836"/>
          </a:xfrm>
          <a:custGeom>
            <a:avLst/>
            <a:gdLst/>
            <a:ahLst/>
            <a:cxnLst/>
            <a:rect l="l" t="t" r="r" b="b"/>
            <a:pathLst>
              <a:path w="940667" h="731369">
                <a:moveTo>
                  <a:pt x="940668" y="731369"/>
                </a:moveTo>
                <a:lnTo>
                  <a:pt x="0" y="731369"/>
                </a:lnTo>
                <a:lnTo>
                  <a:pt x="0" y="0"/>
                </a:lnTo>
                <a:lnTo>
                  <a:pt x="940668" y="0"/>
                </a:lnTo>
                <a:lnTo>
                  <a:pt x="940668" y="73136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Freeform 32">
            <a:extLst>
              <a:ext uri="{FF2B5EF4-FFF2-40B4-BE49-F238E27FC236}">
                <a16:creationId xmlns:a16="http://schemas.microsoft.com/office/drawing/2014/main" id="{24A18EC3-F64B-9A1C-D013-A2503954AC68}"/>
              </a:ext>
            </a:extLst>
          </p:cNvPr>
          <p:cNvSpPr/>
          <p:nvPr/>
        </p:nvSpPr>
        <p:spPr>
          <a:xfrm rot="10800000" flipH="1" flipV="1">
            <a:off x="10504635" y="3199015"/>
            <a:ext cx="229813" cy="168836"/>
          </a:xfrm>
          <a:custGeom>
            <a:avLst/>
            <a:gdLst/>
            <a:ahLst/>
            <a:cxnLst/>
            <a:rect l="l" t="t" r="r" b="b"/>
            <a:pathLst>
              <a:path w="940667" h="731369">
                <a:moveTo>
                  <a:pt x="940668" y="731369"/>
                </a:moveTo>
                <a:lnTo>
                  <a:pt x="0" y="731369"/>
                </a:lnTo>
                <a:lnTo>
                  <a:pt x="0" y="0"/>
                </a:lnTo>
                <a:lnTo>
                  <a:pt x="940668" y="0"/>
                </a:lnTo>
                <a:lnTo>
                  <a:pt x="940668" y="73136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1" name="TextBox 23">
            <a:extLst>
              <a:ext uri="{FF2B5EF4-FFF2-40B4-BE49-F238E27FC236}">
                <a16:creationId xmlns:a16="http://schemas.microsoft.com/office/drawing/2014/main" id="{B42A486B-C9ED-61A0-95CA-5662850A204B}"/>
              </a:ext>
            </a:extLst>
          </p:cNvPr>
          <p:cNvSpPr txBox="1"/>
          <p:nvPr/>
        </p:nvSpPr>
        <p:spPr>
          <a:xfrm>
            <a:off x="6534151" y="1479512"/>
            <a:ext cx="4558004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2400">
                <a:solidFill>
                  <a:schemeClr val="bg1"/>
                </a:solidFill>
                <a:latin typeface="#9Slide03 Kaleko 105 Round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Liên hệ giữa thứ tự và phép cộng</a:t>
            </a:r>
          </a:p>
        </p:txBody>
      </p:sp>
      <p:sp>
        <p:nvSpPr>
          <p:cNvPr id="32" name="TextBox 29">
            <a:extLst>
              <a:ext uri="{FF2B5EF4-FFF2-40B4-BE49-F238E27FC236}">
                <a16:creationId xmlns:a16="http://schemas.microsoft.com/office/drawing/2014/main" id="{FE73622B-95A1-098D-F585-DCED70453D5A}"/>
              </a:ext>
            </a:extLst>
          </p:cNvPr>
          <p:cNvSpPr txBox="1"/>
          <p:nvPr/>
        </p:nvSpPr>
        <p:spPr>
          <a:xfrm>
            <a:off x="1193385" y="4007150"/>
            <a:ext cx="66647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Chứng minh 2 023 + (-2</a:t>
            </a:r>
            <a:r>
              <a:rPr kumimoji="0" lang="it-IT" sz="24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29</a:t>
            </a: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) &gt; 2 022 + (-2</a:t>
            </a:r>
            <a:r>
              <a:rPr kumimoji="0" lang="it-IT" sz="24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29</a:t>
            </a: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).</a:t>
            </a:r>
          </a:p>
        </p:txBody>
      </p:sp>
      <p:sp>
        <p:nvSpPr>
          <p:cNvPr id="33" name="Freeform 16">
            <a:extLst>
              <a:ext uri="{FF2B5EF4-FFF2-40B4-BE49-F238E27FC236}">
                <a16:creationId xmlns:a16="http://schemas.microsoft.com/office/drawing/2014/main" id="{94097D70-3981-E2BB-6E5F-67A5337B77B1}"/>
              </a:ext>
            </a:extLst>
          </p:cNvPr>
          <p:cNvSpPr/>
          <p:nvPr/>
        </p:nvSpPr>
        <p:spPr>
          <a:xfrm>
            <a:off x="540822" y="3944299"/>
            <a:ext cx="574107" cy="574107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C7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" name="TextBox 31">
            <a:extLst>
              <a:ext uri="{FF2B5EF4-FFF2-40B4-BE49-F238E27FC236}">
                <a16:creationId xmlns:a16="http://schemas.microsoft.com/office/drawing/2014/main" id="{B29A9E74-BCBD-378A-6348-C7BF5427C618}"/>
              </a:ext>
            </a:extLst>
          </p:cNvPr>
          <p:cNvSpPr txBox="1"/>
          <p:nvPr/>
        </p:nvSpPr>
        <p:spPr>
          <a:xfrm>
            <a:off x="670749" y="4084095"/>
            <a:ext cx="423123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2400">
                <a:solidFill>
                  <a:schemeClr val="bg1"/>
                </a:solidFill>
                <a:latin typeface="#9Slide03 Kaleko 105 Round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?3</a:t>
            </a:r>
          </a:p>
        </p:txBody>
      </p:sp>
      <p:sp>
        <p:nvSpPr>
          <p:cNvPr id="36" name="TextBox 2">
            <a:extLst>
              <a:ext uri="{FF2B5EF4-FFF2-40B4-BE49-F238E27FC236}">
                <a16:creationId xmlns:a16="http://schemas.microsoft.com/office/drawing/2014/main" id="{4D00F9AD-513D-202B-90D5-4D3A4D70914A}"/>
              </a:ext>
            </a:extLst>
          </p:cNvPr>
          <p:cNvSpPr txBox="1"/>
          <p:nvPr/>
        </p:nvSpPr>
        <p:spPr>
          <a:xfrm>
            <a:off x="4107678" y="5233105"/>
            <a:ext cx="69281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Cộng hai vế của bất đẳng thức với -2</a:t>
            </a:r>
            <a:r>
              <a:rPr kumimoji="0" 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29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, ta được:</a:t>
            </a:r>
          </a:p>
        </p:txBody>
      </p:sp>
      <p:grpSp>
        <p:nvGrpSpPr>
          <p:cNvPr id="37" name="Group 18">
            <a:extLst>
              <a:ext uri="{FF2B5EF4-FFF2-40B4-BE49-F238E27FC236}">
                <a16:creationId xmlns:a16="http://schemas.microsoft.com/office/drawing/2014/main" id="{5BB9BEA6-FCD4-C06D-3F4C-6C58CEE01A0C}"/>
              </a:ext>
            </a:extLst>
          </p:cNvPr>
          <p:cNvGrpSpPr/>
          <p:nvPr/>
        </p:nvGrpSpPr>
        <p:grpSpPr>
          <a:xfrm>
            <a:off x="1249004" y="4748208"/>
            <a:ext cx="809625" cy="307777"/>
            <a:chOff x="7029450" y="1370387"/>
            <a:chExt cx="809625" cy="307777"/>
          </a:xfrm>
        </p:grpSpPr>
        <p:sp>
          <p:nvSpPr>
            <p:cNvPr id="38" name="Rectangle: Rounded Corners 19">
              <a:extLst>
                <a:ext uri="{FF2B5EF4-FFF2-40B4-BE49-F238E27FC236}">
                  <a16:creationId xmlns:a16="http://schemas.microsoft.com/office/drawing/2014/main" id="{2F4E14EA-95FA-E940-CDFF-D90DA44B217D}"/>
                </a:ext>
              </a:extLst>
            </p:cNvPr>
            <p:cNvSpPr/>
            <p:nvPr/>
          </p:nvSpPr>
          <p:spPr>
            <a:xfrm>
              <a:off x="7029450" y="1390649"/>
              <a:ext cx="809625" cy="267255"/>
            </a:xfrm>
            <a:prstGeom prst="round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9" name="TextBox 20">
              <a:extLst>
                <a:ext uri="{FF2B5EF4-FFF2-40B4-BE49-F238E27FC236}">
                  <a16:creationId xmlns:a16="http://schemas.microsoft.com/office/drawing/2014/main" id="{7B0D9A50-A0E6-A383-E3DC-B4168B866E9A}"/>
                </a:ext>
              </a:extLst>
            </p:cNvPr>
            <p:cNvSpPr txBox="1"/>
            <p:nvPr/>
          </p:nvSpPr>
          <p:spPr>
            <a:xfrm>
              <a:off x="7043576" y="1370387"/>
              <a:ext cx="79549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2400">
                  <a:latin typeface="#9Slide03 Quicksand" panose="00000500000000000000" pitchFamily="2" charset="0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Quicksand" panose="00000500000000000000" pitchFamily="2" charset="0"/>
                  <a:ea typeface="+mn-ea"/>
                  <a:cs typeface="+mn-cs"/>
                </a:rPr>
                <a:t>Lời giải</a:t>
              </a:r>
              <a:endParaRPr kumimoji="0" lang="vi-V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40" name="TextBox 21">
            <a:extLst>
              <a:ext uri="{FF2B5EF4-FFF2-40B4-BE49-F238E27FC236}">
                <a16:creationId xmlns:a16="http://schemas.microsoft.com/office/drawing/2014/main" id="{2BB49BE6-68F5-4B42-8A32-7C530F603647}"/>
              </a:ext>
            </a:extLst>
          </p:cNvPr>
          <p:cNvSpPr txBox="1"/>
          <p:nvPr/>
        </p:nvSpPr>
        <p:spPr>
          <a:xfrm>
            <a:off x="1193385" y="5233105"/>
            <a:ext cx="30651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Ta có 2 023 &gt; 2 022.</a:t>
            </a:r>
          </a:p>
        </p:txBody>
      </p:sp>
      <p:sp>
        <p:nvSpPr>
          <p:cNvPr id="41" name="TextBox 22">
            <a:extLst>
              <a:ext uri="{FF2B5EF4-FFF2-40B4-BE49-F238E27FC236}">
                <a16:creationId xmlns:a16="http://schemas.microsoft.com/office/drawing/2014/main" id="{23DB99B8-BF7C-67C2-B753-EAE963376C3B}"/>
              </a:ext>
            </a:extLst>
          </p:cNvPr>
          <p:cNvSpPr txBox="1"/>
          <p:nvPr/>
        </p:nvSpPr>
        <p:spPr>
          <a:xfrm>
            <a:off x="4258546" y="5812393"/>
            <a:ext cx="43338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2 023 + (-2</a:t>
            </a:r>
            <a:r>
              <a:rPr kumimoji="0" lang="it-IT" sz="2400" b="0" i="0" u="none" strike="noStrike" kern="1200" cap="none" spc="0" normalizeH="0" baseline="30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29</a:t>
            </a: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) &gt; 2 022 + (-2</a:t>
            </a:r>
            <a:r>
              <a:rPr kumimoji="0" lang="it-IT" sz="2400" b="0" i="0" u="none" strike="noStrike" kern="1200" cap="none" spc="0" normalizeH="0" baseline="30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29</a:t>
            </a: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) </a:t>
            </a:r>
          </a:p>
        </p:txBody>
      </p:sp>
      <p:sp>
        <p:nvSpPr>
          <p:cNvPr id="2" name="Freeform 25">
            <a:extLst>
              <a:ext uri="{FF2B5EF4-FFF2-40B4-BE49-F238E27FC236}">
                <a16:creationId xmlns:a16="http://schemas.microsoft.com/office/drawing/2014/main" id="{78777C2E-117B-F4CF-6B4F-A93D5DB376BF}"/>
              </a:ext>
            </a:extLst>
          </p:cNvPr>
          <p:cNvSpPr/>
          <p:nvPr/>
        </p:nvSpPr>
        <p:spPr>
          <a:xfrm rot="2009569">
            <a:off x="11331917" y="157033"/>
            <a:ext cx="658713" cy="658713"/>
          </a:xfrm>
          <a:custGeom>
            <a:avLst/>
            <a:gdLst/>
            <a:ahLst/>
            <a:cxnLst/>
            <a:rect l="l" t="t" r="r" b="b"/>
            <a:pathLst>
              <a:path w="1879963" h="1879963">
                <a:moveTo>
                  <a:pt x="0" y="0"/>
                </a:moveTo>
                <a:lnTo>
                  <a:pt x="1879962" y="0"/>
                </a:lnTo>
                <a:lnTo>
                  <a:pt x="1879962" y="1879963"/>
                </a:lnTo>
                <a:lnTo>
                  <a:pt x="0" y="18799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AutoShape 30">
            <a:extLst>
              <a:ext uri="{FF2B5EF4-FFF2-40B4-BE49-F238E27FC236}">
                <a16:creationId xmlns:a16="http://schemas.microsoft.com/office/drawing/2014/main" id="{E3565C1E-AB4E-1E94-1FC8-307EF84A0D9B}"/>
              </a:ext>
            </a:extLst>
          </p:cNvPr>
          <p:cNvSpPr/>
          <p:nvPr/>
        </p:nvSpPr>
        <p:spPr>
          <a:xfrm flipH="1">
            <a:off x="11235144" y="211284"/>
            <a:ext cx="0" cy="581045"/>
          </a:xfrm>
          <a:prstGeom prst="line">
            <a:avLst/>
          </a:prstGeom>
          <a:ln w="19050" cap="rnd">
            <a:solidFill>
              <a:srgbClr val="6666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0" name="Picture 38" descr="A blue and orange logo&#10;&#10;Description automatically generated">
            <a:extLst>
              <a:ext uri="{FF2B5EF4-FFF2-40B4-BE49-F238E27FC236}">
                <a16:creationId xmlns:a16="http://schemas.microsoft.com/office/drawing/2014/main" id="{C7CDB799-D023-BD33-107B-C0D47BA45D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77" y="282166"/>
            <a:ext cx="380409" cy="390690"/>
          </a:xfrm>
          <a:prstGeom prst="rect">
            <a:avLst/>
          </a:prstGeom>
        </p:spPr>
      </p:pic>
      <p:grpSp>
        <p:nvGrpSpPr>
          <p:cNvPr id="21" name="Group 5">
            <a:extLst>
              <a:ext uri="{FF2B5EF4-FFF2-40B4-BE49-F238E27FC236}">
                <a16:creationId xmlns:a16="http://schemas.microsoft.com/office/drawing/2014/main" id="{95A487D0-A889-E513-43C0-81861D509792}"/>
              </a:ext>
            </a:extLst>
          </p:cNvPr>
          <p:cNvGrpSpPr/>
          <p:nvPr/>
        </p:nvGrpSpPr>
        <p:grpSpPr>
          <a:xfrm>
            <a:off x="168378" y="127482"/>
            <a:ext cx="6750585" cy="681405"/>
            <a:chOff x="758602" y="438109"/>
            <a:chExt cx="5633790" cy="681405"/>
          </a:xfrm>
        </p:grpSpPr>
        <p:grpSp>
          <p:nvGrpSpPr>
            <p:cNvPr id="22" name="Group 9">
              <a:extLst>
                <a:ext uri="{FF2B5EF4-FFF2-40B4-BE49-F238E27FC236}">
                  <a16:creationId xmlns:a16="http://schemas.microsoft.com/office/drawing/2014/main" id="{F335FDCA-B094-BEDC-6673-0A48E01371BF}"/>
                </a:ext>
              </a:extLst>
            </p:cNvPr>
            <p:cNvGrpSpPr/>
            <p:nvPr/>
          </p:nvGrpSpPr>
          <p:grpSpPr>
            <a:xfrm>
              <a:off x="758602" y="448386"/>
              <a:ext cx="5633790" cy="655834"/>
              <a:chOff x="6797" y="-47625"/>
              <a:chExt cx="10293478" cy="834831"/>
            </a:xfrm>
          </p:grpSpPr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id="{A00FC2B1-6AEB-6A25-CFA3-A412B463C60C}"/>
                  </a:ext>
                </a:extLst>
              </p:cNvPr>
              <p:cNvSpPr/>
              <p:nvPr/>
            </p:nvSpPr>
            <p:spPr>
              <a:xfrm>
                <a:off x="6797" y="0"/>
                <a:ext cx="10293478" cy="787206"/>
              </a:xfrm>
              <a:custGeom>
                <a:avLst/>
                <a:gdLst/>
                <a:ahLst/>
                <a:cxnLst/>
                <a:rect l="l" t="t" r="r" b="b"/>
                <a:pathLst>
                  <a:path w="4953491" h="787206">
                    <a:moveTo>
                      <a:pt x="232168" y="0"/>
                    </a:moveTo>
                    <a:lnTo>
                      <a:pt x="4924524" y="0"/>
                    </a:lnTo>
                    <a:cubicBezTo>
                      <a:pt x="4933093" y="0"/>
                      <a:pt x="4941179" y="3965"/>
                      <a:pt x="4946426" y="10739"/>
                    </a:cubicBezTo>
                    <a:cubicBezTo>
                      <a:pt x="4951674" y="17513"/>
                      <a:pt x="4953492" y="26333"/>
                      <a:pt x="4951350" y="34630"/>
                    </a:cubicBezTo>
                    <a:lnTo>
                      <a:pt x="4766028" y="752576"/>
                    </a:lnTo>
                    <a:cubicBezTo>
                      <a:pt x="4760766" y="772962"/>
                      <a:pt x="4742378" y="787206"/>
                      <a:pt x="4721324" y="787206"/>
                    </a:cubicBezTo>
                    <a:lnTo>
                      <a:pt x="28968" y="787206"/>
                    </a:lnTo>
                    <a:cubicBezTo>
                      <a:pt x="20399" y="787206"/>
                      <a:pt x="12313" y="783242"/>
                      <a:pt x="7066" y="776468"/>
                    </a:cubicBezTo>
                    <a:cubicBezTo>
                      <a:pt x="1818" y="769694"/>
                      <a:pt x="0" y="760873"/>
                      <a:pt x="2142" y="752576"/>
                    </a:cubicBezTo>
                    <a:lnTo>
                      <a:pt x="187464" y="34630"/>
                    </a:lnTo>
                    <a:cubicBezTo>
                      <a:pt x="192726" y="14244"/>
                      <a:pt x="211114" y="0"/>
                      <a:pt x="232168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19050" cap="rnd">
                <a:solidFill>
                  <a:srgbClr val="063225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7" name="TextBox 11">
                <a:extLst>
                  <a:ext uri="{FF2B5EF4-FFF2-40B4-BE49-F238E27FC236}">
                    <a16:creationId xmlns:a16="http://schemas.microsoft.com/office/drawing/2014/main" id="{6190BE60-CB72-8493-9330-B4D0B6CEA470}"/>
                  </a:ext>
                </a:extLst>
              </p:cNvPr>
              <p:cNvSpPr txBox="1"/>
              <p:nvPr/>
            </p:nvSpPr>
            <p:spPr>
              <a:xfrm>
                <a:off x="101600" y="-47625"/>
                <a:ext cx="4763886" cy="83483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14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8">
              <a:extLst>
                <a:ext uri="{FF2B5EF4-FFF2-40B4-BE49-F238E27FC236}">
                  <a16:creationId xmlns:a16="http://schemas.microsoft.com/office/drawing/2014/main" id="{3B0D5F79-6037-FF53-B76D-0151F13C9151}"/>
                </a:ext>
              </a:extLst>
            </p:cNvPr>
            <p:cNvGrpSpPr/>
            <p:nvPr/>
          </p:nvGrpSpPr>
          <p:grpSpPr>
            <a:xfrm>
              <a:off x="876885" y="438109"/>
              <a:ext cx="675279" cy="681405"/>
              <a:chOff x="101600" y="-47625"/>
              <a:chExt cx="1186552" cy="837547"/>
            </a:xfrm>
          </p:grpSpPr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A6B5B544-1888-F2BC-B344-16A9857C7966}"/>
                  </a:ext>
                </a:extLst>
              </p:cNvPr>
              <p:cNvSpPr/>
              <p:nvPr/>
            </p:nvSpPr>
            <p:spPr>
              <a:xfrm>
                <a:off x="242699" y="10994"/>
                <a:ext cx="1045453" cy="778928"/>
              </a:xfrm>
              <a:custGeom>
                <a:avLst/>
                <a:gdLst/>
                <a:ahLst/>
                <a:cxnLst/>
                <a:rect l="l" t="t" r="r" b="b"/>
                <a:pathLst>
                  <a:path w="1127249" h="778928">
                    <a:moveTo>
                      <a:pt x="323129" y="0"/>
                    </a:moveTo>
                    <a:lnTo>
                      <a:pt x="1007320" y="0"/>
                    </a:lnTo>
                    <a:cubicBezTo>
                      <a:pt x="1042838" y="0"/>
                      <a:pt x="1076352" y="16458"/>
                      <a:pt x="1098068" y="44566"/>
                    </a:cubicBezTo>
                    <a:cubicBezTo>
                      <a:pt x="1119783" y="72673"/>
                      <a:pt x="1127249" y="109256"/>
                      <a:pt x="1118283" y="143625"/>
                    </a:cubicBezTo>
                    <a:lnTo>
                      <a:pt x="990019" y="635303"/>
                    </a:lnTo>
                    <a:cubicBezTo>
                      <a:pt x="967950" y="719900"/>
                      <a:pt x="891547" y="778928"/>
                      <a:pt x="804120" y="778928"/>
                    </a:cubicBezTo>
                    <a:lnTo>
                      <a:pt x="119929" y="778928"/>
                    </a:lnTo>
                    <a:cubicBezTo>
                      <a:pt x="84411" y="778928"/>
                      <a:pt x="50897" y="762469"/>
                      <a:pt x="29181" y="734362"/>
                    </a:cubicBezTo>
                    <a:cubicBezTo>
                      <a:pt x="7466" y="706255"/>
                      <a:pt x="0" y="669672"/>
                      <a:pt x="8966" y="635303"/>
                    </a:cubicBezTo>
                    <a:lnTo>
                      <a:pt x="137230" y="143625"/>
                    </a:lnTo>
                    <a:cubicBezTo>
                      <a:pt x="159299" y="59028"/>
                      <a:pt x="235702" y="0"/>
                      <a:pt x="32312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AB29">
                      <a:alpha val="100000"/>
                    </a:srgbClr>
                  </a:gs>
                  <a:gs pos="100000">
                    <a:srgbClr val="FFCD80">
                      <a:alpha val="100000"/>
                    </a:srgbClr>
                  </a:gs>
                </a:gsLst>
                <a:lin ang="0"/>
              </a:gra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5" name="TextBox 10">
                <a:extLst>
                  <a:ext uri="{FF2B5EF4-FFF2-40B4-BE49-F238E27FC236}">
                    <a16:creationId xmlns:a16="http://schemas.microsoft.com/office/drawing/2014/main" id="{8AEEB45D-DCEA-FC0F-3DA8-4FE44B14102C}"/>
                  </a:ext>
                </a:extLst>
              </p:cNvPr>
              <p:cNvSpPr txBox="1"/>
              <p:nvPr/>
            </p:nvSpPr>
            <p:spPr>
              <a:xfrm>
                <a:off x="101600" y="-47625"/>
                <a:ext cx="981053" cy="82655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147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TextBox 20">
            <a:extLst>
              <a:ext uri="{FF2B5EF4-FFF2-40B4-BE49-F238E27FC236}">
                <a16:creationId xmlns:a16="http://schemas.microsoft.com/office/drawing/2014/main" id="{F4BD2D15-8154-2879-9278-34FB9FB928E0}"/>
              </a:ext>
            </a:extLst>
          </p:cNvPr>
          <p:cNvSpPr txBox="1"/>
          <p:nvPr/>
        </p:nvSpPr>
        <p:spPr>
          <a:xfrm>
            <a:off x="1276820" y="303524"/>
            <a:ext cx="542765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TÍNH CHẤT CỦA BẤT ĐẲNG THỨC</a:t>
            </a:r>
          </a:p>
        </p:txBody>
      </p:sp>
      <p:sp>
        <p:nvSpPr>
          <p:cNvPr id="29" name="TextBox 20">
            <a:extLst>
              <a:ext uri="{FF2B5EF4-FFF2-40B4-BE49-F238E27FC236}">
                <a16:creationId xmlns:a16="http://schemas.microsoft.com/office/drawing/2014/main" id="{D9C8E45E-27B0-BFD4-18EB-19A606D177AE}"/>
              </a:ext>
            </a:extLst>
          </p:cNvPr>
          <p:cNvSpPr txBox="1"/>
          <p:nvPr/>
        </p:nvSpPr>
        <p:spPr>
          <a:xfrm>
            <a:off x="529818" y="268939"/>
            <a:ext cx="46893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02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6400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6EB52BEE-143F-3BB5-1FF4-8DBC7C2A9D26}"/>
              </a:ext>
            </a:extLst>
          </p:cNvPr>
          <p:cNvSpPr txBox="1"/>
          <p:nvPr/>
        </p:nvSpPr>
        <p:spPr>
          <a:xfrm>
            <a:off x="1133666" y="1352835"/>
            <a:ext cx="6829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Hãy cho biết bất đẳng thức được tạo thành khi</a:t>
            </a: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Quicksand" panose="00000500000000000000" pitchFamily="2" charset="0"/>
              <a:ea typeface="+mn-ea"/>
              <a:cs typeface="+mn-cs"/>
            </a:endParaRPr>
          </a:p>
        </p:txBody>
      </p:sp>
      <p:sp>
        <p:nvSpPr>
          <p:cNvPr id="31" name="Freeform 16">
            <a:extLst>
              <a:ext uri="{FF2B5EF4-FFF2-40B4-BE49-F238E27FC236}">
                <a16:creationId xmlns:a16="http://schemas.microsoft.com/office/drawing/2014/main" id="{DDC09294-B35A-59D2-5392-160A53F5671F}"/>
              </a:ext>
            </a:extLst>
          </p:cNvPr>
          <p:cNvSpPr/>
          <p:nvPr/>
        </p:nvSpPr>
        <p:spPr>
          <a:xfrm>
            <a:off x="481103" y="1289984"/>
            <a:ext cx="574107" cy="574107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C7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CAC741C-37DD-D8FB-B2F9-5BE6CC965227}"/>
              </a:ext>
            </a:extLst>
          </p:cNvPr>
          <p:cNvSpPr txBox="1"/>
          <p:nvPr/>
        </p:nvSpPr>
        <p:spPr>
          <a:xfrm>
            <a:off x="611030" y="1429780"/>
            <a:ext cx="423123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2400">
                <a:solidFill>
                  <a:schemeClr val="bg1"/>
                </a:solidFill>
                <a:latin typeface="#9Slide03 Kaleko 105 Round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?4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024BA9-2DFC-CAB7-EE25-07A51E097996}"/>
              </a:ext>
            </a:extLst>
          </p:cNvPr>
          <p:cNvSpPr txBox="1"/>
          <p:nvPr/>
        </p:nvSpPr>
        <p:spPr>
          <a:xfrm>
            <a:off x="1498274" y="2058769"/>
            <a:ext cx="62878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Cộng hai vế của bất đẳng thức m &gt; 5 với -4.</a:t>
            </a:r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30741E47-610B-7FB7-37E7-5EDD155D53CB}"/>
              </a:ext>
            </a:extLst>
          </p:cNvPr>
          <p:cNvSpPr/>
          <p:nvPr/>
        </p:nvSpPr>
        <p:spPr>
          <a:xfrm>
            <a:off x="1301515" y="2215922"/>
            <a:ext cx="168835" cy="168835"/>
          </a:xfrm>
          <a:custGeom>
            <a:avLst/>
            <a:gdLst/>
            <a:ahLst/>
            <a:cxnLst/>
            <a:rect l="l" t="t" r="r" b="b"/>
            <a:pathLst>
              <a:path w="493334" h="493334">
                <a:moveTo>
                  <a:pt x="0" y="0"/>
                </a:moveTo>
                <a:lnTo>
                  <a:pt x="493335" y="0"/>
                </a:lnTo>
                <a:lnTo>
                  <a:pt x="493335" y="493334"/>
                </a:lnTo>
                <a:lnTo>
                  <a:pt x="0" y="4933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2A9C8B-657D-AC65-711D-F927A365F0D9}"/>
              </a:ext>
            </a:extLst>
          </p:cNvPr>
          <p:cNvSpPr txBox="1"/>
          <p:nvPr/>
        </p:nvSpPr>
        <p:spPr>
          <a:xfrm>
            <a:off x="1498274" y="3297833"/>
            <a:ext cx="7095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Cộng hai vế của bất đẳng thức x</a:t>
            </a:r>
            <a:r>
              <a:rPr kumimoji="0" lang="pt-BR" sz="2400" b="0" i="0" u="none" strike="noStrike" kern="1200" cap="none" spc="0" normalizeH="0" baseline="30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2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≤ 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y + 1 với 9.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A8307F-532B-E4C6-0E5E-ED070DFF28AE}"/>
              </a:ext>
            </a:extLst>
          </p:cNvPr>
          <p:cNvSpPr txBox="1"/>
          <p:nvPr/>
        </p:nvSpPr>
        <p:spPr>
          <a:xfrm>
            <a:off x="1498274" y="4634868"/>
            <a:ext cx="106633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Cộng vào hai vế của bất đẳng thức m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≤ 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-1 với -1, rồi tiếp tục cộng với -7.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66F3E0-CD0E-E121-6F39-47E61C7AF8F0}"/>
              </a:ext>
            </a:extLst>
          </p:cNvPr>
          <p:cNvSpPr txBox="1"/>
          <p:nvPr/>
        </p:nvSpPr>
        <p:spPr>
          <a:xfrm>
            <a:off x="3580966" y="2586035"/>
            <a:ext cx="27617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m + (-4) &gt; 5 + (-4)</a:t>
            </a:r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57008CD2-9B7D-92BA-DE58-5A81E499E850}"/>
              </a:ext>
            </a:extLst>
          </p:cNvPr>
          <p:cNvSpPr/>
          <p:nvPr/>
        </p:nvSpPr>
        <p:spPr>
          <a:xfrm>
            <a:off x="1301515" y="3449136"/>
            <a:ext cx="168835" cy="168835"/>
          </a:xfrm>
          <a:custGeom>
            <a:avLst/>
            <a:gdLst/>
            <a:ahLst/>
            <a:cxnLst/>
            <a:rect l="l" t="t" r="r" b="b"/>
            <a:pathLst>
              <a:path w="493334" h="493334">
                <a:moveTo>
                  <a:pt x="0" y="0"/>
                </a:moveTo>
                <a:lnTo>
                  <a:pt x="493335" y="0"/>
                </a:lnTo>
                <a:lnTo>
                  <a:pt x="493335" y="493334"/>
                </a:lnTo>
                <a:lnTo>
                  <a:pt x="0" y="4933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Freeform 17">
            <a:extLst>
              <a:ext uri="{FF2B5EF4-FFF2-40B4-BE49-F238E27FC236}">
                <a16:creationId xmlns:a16="http://schemas.microsoft.com/office/drawing/2014/main" id="{4CDCB940-9129-A034-E44A-7B8CC1AB7CE6}"/>
              </a:ext>
            </a:extLst>
          </p:cNvPr>
          <p:cNvSpPr/>
          <p:nvPr/>
        </p:nvSpPr>
        <p:spPr>
          <a:xfrm>
            <a:off x="1301514" y="4781282"/>
            <a:ext cx="168835" cy="168835"/>
          </a:xfrm>
          <a:custGeom>
            <a:avLst/>
            <a:gdLst/>
            <a:ahLst/>
            <a:cxnLst/>
            <a:rect l="l" t="t" r="r" b="b"/>
            <a:pathLst>
              <a:path w="493334" h="493334">
                <a:moveTo>
                  <a:pt x="0" y="0"/>
                </a:moveTo>
                <a:lnTo>
                  <a:pt x="493335" y="0"/>
                </a:lnTo>
                <a:lnTo>
                  <a:pt x="493335" y="493334"/>
                </a:lnTo>
                <a:lnTo>
                  <a:pt x="0" y="4933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EF8359-2C9D-AD2C-5FB8-FE0F8CF2A638}"/>
              </a:ext>
            </a:extLst>
          </p:cNvPr>
          <p:cNvSpPr txBox="1"/>
          <p:nvPr/>
        </p:nvSpPr>
        <p:spPr>
          <a:xfrm>
            <a:off x="6221754" y="2584567"/>
            <a:ext cx="22247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hay m – 4 &gt; 1.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493983-655E-5484-B546-3E78E1B3A8C5}"/>
              </a:ext>
            </a:extLst>
          </p:cNvPr>
          <p:cNvSpPr txBox="1"/>
          <p:nvPr/>
        </p:nvSpPr>
        <p:spPr>
          <a:xfrm>
            <a:off x="3580966" y="3905798"/>
            <a:ext cx="27617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x</a:t>
            </a:r>
            <a:r>
              <a:rPr kumimoji="0" lang="pt-BR" sz="24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2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 + 9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≤ 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y + 1 + 9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8542F8-069A-7C93-8778-F5D3E0F6BAD6}"/>
              </a:ext>
            </a:extLst>
          </p:cNvPr>
          <p:cNvSpPr txBox="1"/>
          <p:nvPr/>
        </p:nvSpPr>
        <p:spPr>
          <a:xfrm>
            <a:off x="5964804" y="3905797"/>
            <a:ext cx="30394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hay x</a:t>
            </a:r>
            <a:r>
              <a:rPr kumimoji="0" lang="pt-BR" sz="24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2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 + 9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≤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 y + 10.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A0004E-D810-85D5-33ED-F260FC067925}"/>
              </a:ext>
            </a:extLst>
          </p:cNvPr>
          <p:cNvSpPr txBox="1"/>
          <p:nvPr/>
        </p:nvSpPr>
        <p:spPr>
          <a:xfrm>
            <a:off x="1498274" y="5224168"/>
            <a:ext cx="61725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Cộng vào hai vế của m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≤ 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-1 với -1, ta được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2B897B-D396-47D5-49B9-BCB37E2DFA15}"/>
              </a:ext>
            </a:extLst>
          </p:cNvPr>
          <p:cNvSpPr txBox="1"/>
          <p:nvPr/>
        </p:nvSpPr>
        <p:spPr>
          <a:xfrm>
            <a:off x="3699586" y="5758280"/>
            <a:ext cx="47928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m + (-1)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≤ 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-1 + (-1) hay m – 1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≤ 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-2</a:t>
            </a:r>
          </a:p>
        </p:txBody>
      </p:sp>
      <p:sp>
        <p:nvSpPr>
          <p:cNvPr id="2" name="Freeform 25">
            <a:extLst>
              <a:ext uri="{FF2B5EF4-FFF2-40B4-BE49-F238E27FC236}">
                <a16:creationId xmlns:a16="http://schemas.microsoft.com/office/drawing/2014/main" id="{031DE3AE-BF74-84D8-8F12-1DA3F1B56D65}"/>
              </a:ext>
            </a:extLst>
          </p:cNvPr>
          <p:cNvSpPr/>
          <p:nvPr/>
        </p:nvSpPr>
        <p:spPr>
          <a:xfrm rot="2009569">
            <a:off x="11331917" y="157033"/>
            <a:ext cx="658713" cy="658713"/>
          </a:xfrm>
          <a:custGeom>
            <a:avLst/>
            <a:gdLst/>
            <a:ahLst/>
            <a:cxnLst/>
            <a:rect l="l" t="t" r="r" b="b"/>
            <a:pathLst>
              <a:path w="1879963" h="1879963">
                <a:moveTo>
                  <a:pt x="0" y="0"/>
                </a:moveTo>
                <a:lnTo>
                  <a:pt x="1879962" y="0"/>
                </a:lnTo>
                <a:lnTo>
                  <a:pt x="1879962" y="1879963"/>
                </a:lnTo>
                <a:lnTo>
                  <a:pt x="0" y="18799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AutoShape 30">
            <a:extLst>
              <a:ext uri="{FF2B5EF4-FFF2-40B4-BE49-F238E27FC236}">
                <a16:creationId xmlns:a16="http://schemas.microsoft.com/office/drawing/2014/main" id="{37954728-890F-6BD4-3C56-22A564CAEA0F}"/>
              </a:ext>
            </a:extLst>
          </p:cNvPr>
          <p:cNvSpPr/>
          <p:nvPr/>
        </p:nvSpPr>
        <p:spPr>
          <a:xfrm flipH="1">
            <a:off x="11235144" y="211284"/>
            <a:ext cx="0" cy="581045"/>
          </a:xfrm>
          <a:prstGeom prst="line">
            <a:avLst/>
          </a:prstGeom>
          <a:ln w="19050" cap="rnd">
            <a:solidFill>
              <a:srgbClr val="6666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8" descr="A blue and orange logo&#10;&#10;Description automatically generated">
            <a:extLst>
              <a:ext uri="{FF2B5EF4-FFF2-40B4-BE49-F238E27FC236}">
                <a16:creationId xmlns:a16="http://schemas.microsoft.com/office/drawing/2014/main" id="{60A0717D-C4E4-772C-60AD-C8BCEFF4BF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77" y="282166"/>
            <a:ext cx="380409" cy="390690"/>
          </a:xfrm>
          <a:prstGeom prst="rect">
            <a:avLst/>
          </a:prstGeom>
        </p:spPr>
      </p:pic>
      <p:grpSp>
        <p:nvGrpSpPr>
          <p:cNvPr id="5" name="Group 5">
            <a:extLst>
              <a:ext uri="{FF2B5EF4-FFF2-40B4-BE49-F238E27FC236}">
                <a16:creationId xmlns:a16="http://schemas.microsoft.com/office/drawing/2014/main" id="{7582C1F7-9937-F4A9-81E5-85E0067ED44A}"/>
              </a:ext>
            </a:extLst>
          </p:cNvPr>
          <p:cNvGrpSpPr/>
          <p:nvPr/>
        </p:nvGrpSpPr>
        <p:grpSpPr>
          <a:xfrm>
            <a:off x="168378" y="127482"/>
            <a:ext cx="6750585" cy="681405"/>
            <a:chOff x="758602" y="438109"/>
            <a:chExt cx="5633790" cy="681405"/>
          </a:xfrm>
        </p:grpSpPr>
        <p:grpSp>
          <p:nvGrpSpPr>
            <p:cNvPr id="7" name="Group 9">
              <a:extLst>
                <a:ext uri="{FF2B5EF4-FFF2-40B4-BE49-F238E27FC236}">
                  <a16:creationId xmlns:a16="http://schemas.microsoft.com/office/drawing/2014/main" id="{1BE288BC-77BC-EAE5-E451-1FBEDD22FDD1}"/>
                </a:ext>
              </a:extLst>
            </p:cNvPr>
            <p:cNvGrpSpPr/>
            <p:nvPr/>
          </p:nvGrpSpPr>
          <p:grpSpPr>
            <a:xfrm>
              <a:off x="758602" y="448386"/>
              <a:ext cx="5633790" cy="655834"/>
              <a:chOff x="6797" y="-47625"/>
              <a:chExt cx="10293478" cy="834831"/>
            </a:xfrm>
          </p:grpSpPr>
          <p:sp>
            <p:nvSpPr>
              <p:cNvPr id="37" name="Freeform 10">
                <a:extLst>
                  <a:ext uri="{FF2B5EF4-FFF2-40B4-BE49-F238E27FC236}">
                    <a16:creationId xmlns:a16="http://schemas.microsoft.com/office/drawing/2014/main" id="{3AFE4555-A0A3-961C-3245-36336DDFDBFE}"/>
                  </a:ext>
                </a:extLst>
              </p:cNvPr>
              <p:cNvSpPr/>
              <p:nvPr/>
            </p:nvSpPr>
            <p:spPr>
              <a:xfrm>
                <a:off x="6797" y="0"/>
                <a:ext cx="10293478" cy="787206"/>
              </a:xfrm>
              <a:custGeom>
                <a:avLst/>
                <a:gdLst/>
                <a:ahLst/>
                <a:cxnLst/>
                <a:rect l="l" t="t" r="r" b="b"/>
                <a:pathLst>
                  <a:path w="4953491" h="787206">
                    <a:moveTo>
                      <a:pt x="232168" y="0"/>
                    </a:moveTo>
                    <a:lnTo>
                      <a:pt x="4924524" y="0"/>
                    </a:lnTo>
                    <a:cubicBezTo>
                      <a:pt x="4933093" y="0"/>
                      <a:pt x="4941179" y="3965"/>
                      <a:pt x="4946426" y="10739"/>
                    </a:cubicBezTo>
                    <a:cubicBezTo>
                      <a:pt x="4951674" y="17513"/>
                      <a:pt x="4953492" y="26333"/>
                      <a:pt x="4951350" y="34630"/>
                    </a:cubicBezTo>
                    <a:lnTo>
                      <a:pt x="4766028" y="752576"/>
                    </a:lnTo>
                    <a:cubicBezTo>
                      <a:pt x="4760766" y="772962"/>
                      <a:pt x="4742378" y="787206"/>
                      <a:pt x="4721324" y="787206"/>
                    </a:cubicBezTo>
                    <a:lnTo>
                      <a:pt x="28968" y="787206"/>
                    </a:lnTo>
                    <a:cubicBezTo>
                      <a:pt x="20399" y="787206"/>
                      <a:pt x="12313" y="783242"/>
                      <a:pt x="7066" y="776468"/>
                    </a:cubicBezTo>
                    <a:cubicBezTo>
                      <a:pt x="1818" y="769694"/>
                      <a:pt x="0" y="760873"/>
                      <a:pt x="2142" y="752576"/>
                    </a:cubicBezTo>
                    <a:lnTo>
                      <a:pt x="187464" y="34630"/>
                    </a:lnTo>
                    <a:cubicBezTo>
                      <a:pt x="192726" y="14244"/>
                      <a:pt x="211114" y="0"/>
                      <a:pt x="232168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19050" cap="rnd">
                <a:solidFill>
                  <a:srgbClr val="063225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8" name="TextBox 11">
                <a:extLst>
                  <a:ext uri="{FF2B5EF4-FFF2-40B4-BE49-F238E27FC236}">
                    <a16:creationId xmlns:a16="http://schemas.microsoft.com/office/drawing/2014/main" id="{43A8111E-2729-FE91-ECE2-2DDFFFCA07DC}"/>
                  </a:ext>
                </a:extLst>
              </p:cNvPr>
              <p:cNvSpPr txBox="1"/>
              <p:nvPr/>
            </p:nvSpPr>
            <p:spPr>
              <a:xfrm>
                <a:off x="101600" y="-47625"/>
                <a:ext cx="4763886" cy="83483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14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8">
              <a:extLst>
                <a:ext uri="{FF2B5EF4-FFF2-40B4-BE49-F238E27FC236}">
                  <a16:creationId xmlns:a16="http://schemas.microsoft.com/office/drawing/2014/main" id="{50F6AB0D-302F-64C1-C622-3A66A7323390}"/>
                </a:ext>
              </a:extLst>
            </p:cNvPr>
            <p:cNvGrpSpPr/>
            <p:nvPr/>
          </p:nvGrpSpPr>
          <p:grpSpPr>
            <a:xfrm>
              <a:off x="876885" y="438109"/>
              <a:ext cx="675279" cy="681405"/>
              <a:chOff x="101600" y="-47625"/>
              <a:chExt cx="1186552" cy="837547"/>
            </a:xfrm>
          </p:grpSpPr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B80BA809-C307-C9D7-BD7D-F326882094E2}"/>
                  </a:ext>
                </a:extLst>
              </p:cNvPr>
              <p:cNvSpPr/>
              <p:nvPr/>
            </p:nvSpPr>
            <p:spPr>
              <a:xfrm>
                <a:off x="242699" y="10994"/>
                <a:ext cx="1045453" cy="778928"/>
              </a:xfrm>
              <a:custGeom>
                <a:avLst/>
                <a:gdLst/>
                <a:ahLst/>
                <a:cxnLst/>
                <a:rect l="l" t="t" r="r" b="b"/>
                <a:pathLst>
                  <a:path w="1127249" h="778928">
                    <a:moveTo>
                      <a:pt x="323129" y="0"/>
                    </a:moveTo>
                    <a:lnTo>
                      <a:pt x="1007320" y="0"/>
                    </a:lnTo>
                    <a:cubicBezTo>
                      <a:pt x="1042838" y="0"/>
                      <a:pt x="1076352" y="16458"/>
                      <a:pt x="1098068" y="44566"/>
                    </a:cubicBezTo>
                    <a:cubicBezTo>
                      <a:pt x="1119783" y="72673"/>
                      <a:pt x="1127249" y="109256"/>
                      <a:pt x="1118283" y="143625"/>
                    </a:cubicBezTo>
                    <a:lnTo>
                      <a:pt x="990019" y="635303"/>
                    </a:lnTo>
                    <a:cubicBezTo>
                      <a:pt x="967950" y="719900"/>
                      <a:pt x="891547" y="778928"/>
                      <a:pt x="804120" y="778928"/>
                    </a:cubicBezTo>
                    <a:lnTo>
                      <a:pt x="119929" y="778928"/>
                    </a:lnTo>
                    <a:cubicBezTo>
                      <a:pt x="84411" y="778928"/>
                      <a:pt x="50897" y="762469"/>
                      <a:pt x="29181" y="734362"/>
                    </a:cubicBezTo>
                    <a:cubicBezTo>
                      <a:pt x="7466" y="706255"/>
                      <a:pt x="0" y="669672"/>
                      <a:pt x="8966" y="635303"/>
                    </a:cubicBezTo>
                    <a:lnTo>
                      <a:pt x="137230" y="143625"/>
                    </a:lnTo>
                    <a:cubicBezTo>
                      <a:pt x="159299" y="59028"/>
                      <a:pt x="235702" y="0"/>
                      <a:pt x="32312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AB29">
                      <a:alpha val="100000"/>
                    </a:srgbClr>
                  </a:gs>
                  <a:gs pos="100000">
                    <a:srgbClr val="FFCD80">
                      <a:alpha val="100000"/>
                    </a:srgbClr>
                  </a:gs>
                </a:gsLst>
                <a:lin ang="0"/>
              </a:gra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8" name="TextBox 10">
                <a:extLst>
                  <a:ext uri="{FF2B5EF4-FFF2-40B4-BE49-F238E27FC236}">
                    <a16:creationId xmlns:a16="http://schemas.microsoft.com/office/drawing/2014/main" id="{927F11FD-EA19-1D8F-7DF7-95FE7489EDE2}"/>
                  </a:ext>
                </a:extLst>
              </p:cNvPr>
              <p:cNvSpPr txBox="1"/>
              <p:nvPr/>
            </p:nvSpPr>
            <p:spPr>
              <a:xfrm>
                <a:off x="101600" y="-47625"/>
                <a:ext cx="981053" cy="82655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147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TextBox 20">
            <a:extLst>
              <a:ext uri="{FF2B5EF4-FFF2-40B4-BE49-F238E27FC236}">
                <a16:creationId xmlns:a16="http://schemas.microsoft.com/office/drawing/2014/main" id="{36A7D209-D59C-E6A1-31D4-A60A42F75CD4}"/>
              </a:ext>
            </a:extLst>
          </p:cNvPr>
          <p:cNvSpPr txBox="1"/>
          <p:nvPr/>
        </p:nvSpPr>
        <p:spPr>
          <a:xfrm>
            <a:off x="1276820" y="303524"/>
            <a:ext cx="542765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TÍNH CHẤT CỦA BẤT ĐẲNG THỨC</a:t>
            </a:r>
          </a:p>
        </p:txBody>
      </p:sp>
      <p:sp>
        <p:nvSpPr>
          <p:cNvPr id="40" name="TextBox 20">
            <a:extLst>
              <a:ext uri="{FF2B5EF4-FFF2-40B4-BE49-F238E27FC236}">
                <a16:creationId xmlns:a16="http://schemas.microsoft.com/office/drawing/2014/main" id="{D94356E3-B6D7-4266-F3B5-76E8DAEAD36F}"/>
              </a:ext>
            </a:extLst>
          </p:cNvPr>
          <p:cNvSpPr txBox="1"/>
          <p:nvPr/>
        </p:nvSpPr>
        <p:spPr>
          <a:xfrm>
            <a:off x="529818" y="268939"/>
            <a:ext cx="46893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02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8613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2" grpId="0"/>
      <p:bldP spid="36" grpId="0"/>
      <p:bldP spid="6" grpId="0" animBg="1"/>
      <p:bldP spid="8" grpId="0"/>
      <p:bldP spid="9" grpId="0"/>
      <p:bldP spid="10" grpId="0"/>
      <p:bldP spid="12" grpId="0" animBg="1"/>
      <p:bldP spid="14" grpId="0" animBg="1"/>
      <p:bldP spid="15" grpId="0"/>
      <p:bldP spid="20" grpId="0"/>
      <p:bldP spid="21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6EB52BEE-143F-3BB5-1FF4-8DBC7C2A9D26}"/>
              </a:ext>
            </a:extLst>
          </p:cNvPr>
          <p:cNvSpPr txBox="1"/>
          <p:nvPr/>
        </p:nvSpPr>
        <p:spPr>
          <a:xfrm>
            <a:off x="1133666" y="1352835"/>
            <a:ext cx="6829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Hãy cho biết bất đẳng thức được tạo thành khi</a:t>
            </a: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Quicksand" panose="00000500000000000000" pitchFamily="2" charset="0"/>
              <a:ea typeface="+mn-ea"/>
              <a:cs typeface="+mn-cs"/>
            </a:endParaRPr>
          </a:p>
        </p:txBody>
      </p:sp>
      <p:sp>
        <p:nvSpPr>
          <p:cNvPr id="31" name="Freeform 16">
            <a:extLst>
              <a:ext uri="{FF2B5EF4-FFF2-40B4-BE49-F238E27FC236}">
                <a16:creationId xmlns:a16="http://schemas.microsoft.com/office/drawing/2014/main" id="{DDC09294-B35A-59D2-5392-160A53F5671F}"/>
              </a:ext>
            </a:extLst>
          </p:cNvPr>
          <p:cNvSpPr/>
          <p:nvPr/>
        </p:nvSpPr>
        <p:spPr>
          <a:xfrm>
            <a:off x="481103" y="1289984"/>
            <a:ext cx="574107" cy="574107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C7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CAC741C-37DD-D8FB-B2F9-5BE6CC965227}"/>
              </a:ext>
            </a:extLst>
          </p:cNvPr>
          <p:cNvSpPr txBox="1"/>
          <p:nvPr/>
        </p:nvSpPr>
        <p:spPr>
          <a:xfrm>
            <a:off x="611030" y="1429780"/>
            <a:ext cx="423123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2400">
                <a:solidFill>
                  <a:schemeClr val="bg1"/>
                </a:solidFill>
                <a:latin typeface="#9Slide03 Kaleko 105 Round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?4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024BA9-2DFC-CAB7-EE25-07A51E097996}"/>
              </a:ext>
            </a:extLst>
          </p:cNvPr>
          <p:cNvSpPr txBox="1"/>
          <p:nvPr/>
        </p:nvSpPr>
        <p:spPr>
          <a:xfrm>
            <a:off x="1498274" y="2058769"/>
            <a:ext cx="62878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Cộng hai vế của bất đẳng thức m &gt; 5 với -4.</a:t>
            </a:r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30741E47-610B-7FB7-37E7-5EDD155D53CB}"/>
              </a:ext>
            </a:extLst>
          </p:cNvPr>
          <p:cNvSpPr/>
          <p:nvPr/>
        </p:nvSpPr>
        <p:spPr>
          <a:xfrm>
            <a:off x="1301515" y="2215922"/>
            <a:ext cx="168835" cy="168835"/>
          </a:xfrm>
          <a:custGeom>
            <a:avLst/>
            <a:gdLst/>
            <a:ahLst/>
            <a:cxnLst/>
            <a:rect l="l" t="t" r="r" b="b"/>
            <a:pathLst>
              <a:path w="493334" h="493334">
                <a:moveTo>
                  <a:pt x="0" y="0"/>
                </a:moveTo>
                <a:lnTo>
                  <a:pt x="493335" y="0"/>
                </a:lnTo>
                <a:lnTo>
                  <a:pt x="493335" y="493334"/>
                </a:lnTo>
                <a:lnTo>
                  <a:pt x="0" y="4933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2A9C8B-657D-AC65-711D-F927A365F0D9}"/>
              </a:ext>
            </a:extLst>
          </p:cNvPr>
          <p:cNvSpPr txBox="1"/>
          <p:nvPr/>
        </p:nvSpPr>
        <p:spPr>
          <a:xfrm>
            <a:off x="1498274" y="3297833"/>
            <a:ext cx="7095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Cộng hai vế của bất đẳng thức x</a:t>
            </a:r>
            <a:r>
              <a:rPr kumimoji="0" lang="pt-BR" sz="2400" b="0" i="0" u="none" strike="noStrike" kern="1200" cap="none" spc="0" normalizeH="0" baseline="30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2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≤ 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y + 1 với 9.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A8307F-532B-E4C6-0E5E-ED070DFF28AE}"/>
              </a:ext>
            </a:extLst>
          </p:cNvPr>
          <p:cNvSpPr txBox="1"/>
          <p:nvPr/>
        </p:nvSpPr>
        <p:spPr>
          <a:xfrm>
            <a:off x="1498274" y="4634868"/>
            <a:ext cx="106633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Cộng vào hai vế của bất đẳng thức m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≤ 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-1 với -1,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 rồi tiếp tục cộng với -7.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66F3E0-CD0E-E121-6F39-47E61C7AF8F0}"/>
              </a:ext>
            </a:extLst>
          </p:cNvPr>
          <p:cNvSpPr txBox="1"/>
          <p:nvPr/>
        </p:nvSpPr>
        <p:spPr>
          <a:xfrm>
            <a:off x="3580966" y="2586035"/>
            <a:ext cx="27617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m + (-4) &gt; 5 + (-4)</a:t>
            </a:r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57008CD2-9B7D-92BA-DE58-5A81E499E850}"/>
              </a:ext>
            </a:extLst>
          </p:cNvPr>
          <p:cNvSpPr/>
          <p:nvPr/>
        </p:nvSpPr>
        <p:spPr>
          <a:xfrm>
            <a:off x="1301515" y="3449136"/>
            <a:ext cx="168835" cy="168835"/>
          </a:xfrm>
          <a:custGeom>
            <a:avLst/>
            <a:gdLst/>
            <a:ahLst/>
            <a:cxnLst/>
            <a:rect l="l" t="t" r="r" b="b"/>
            <a:pathLst>
              <a:path w="493334" h="493334">
                <a:moveTo>
                  <a:pt x="0" y="0"/>
                </a:moveTo>
                <a:lnTo>
                  <a:pt x="493335" y="0"/>
                </a:lnTo>
                <a:lnTo>
                  <a:pt x="493335" y="493334"/>
                </a:lnTo>
                <a:lnTo>
                  <a:pt x="0" y="4933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Freeform 17">
            <a:extLst>
              <a:ext uri="{FF2B5EF4-FFF2-40B4-BE49-F238E27FC236}">
                <a16:creationId xmlns:a16="http://schemas.microsoft.com/office/drawing/2014/main" id="{4CDCB940-9129-A034-E44A-7B8CC1AB7CE6}"/>
              </a:ext>
            </a:extLst>
          </p:cNvPr>
          <p:cNvSpPr/>
          <p:nvPr/>
        </p:nvSpPr>
        <p:spPr>
          <a:xfrm>
            <a:off x="1301514" y="4781282"/>
            <a:ext cx="168835" cy="168835"/>
          </a:xfrm>
          <a:custGeom>
            <a:avLst/>
            <a:gdLst/>
            <a:ahLst/>
            <a:cxnLst/>
            <a:rect l="l" t="t" r="r" b="b"/>
            <a:pathLst>
              <a:path w="493334" h="493334">
                <a:moveTo>
                  <a:pt x="0" y="0"/>
                </a:moveTo>
                <a:lnTo>
                  <a:pt x="493335" y="0"/>
                </a:lnTo>
                <a:lnTo>
                  <a:pt x="493335" y="493334"/>
                </a:lnTo>
                <a:lnTo>
                  <a:pt x="0" y="4933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EF8359-2C9D-AD2C-5FB8-FE0F8CF2A638}"/>
              </a:ext>
            </a:extLst>
          </p:cNvPr>
          <p:cNvSpPr txBox="1"/>
          <p:nvPr/>
        </p:nvSpPr>
        <p:spPr>
          <a:xfrm>
            <a:off x="6221754" y="2584567"/>
            <a:ext cx="22247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hay m – 4 &gt; 1.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493983-655E-5484-B546-3E78E1B3A8C5}"/>
              </a:ext>
            </a:extLst>
          </p:cNvPr>
          <p:cNvSpPr txBox="1"/>
          <p:nvPr/>
        </p:nvSpPr>
        <p:spPr>
          <a:xfrm>
            <a:off x="3580966" y="3905798"/>
            <a:ext cx="27617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x</a:t>
            </a:r>
            <a:r>
              <a:rPr kumimoji="0" lang="pt-BR" sz="24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2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 + 9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≤ 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y + 1 + 9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8542F8-069A-7C93-8778-F5D3E0F6BAD6}"/>
              </a:ext>
            </a:extLst>
          </p:cNvPr>
          <p:cNvSpPr txBox="1"/>
          <p:nvPr/>
        </p:nvSpPr>
        <p:spPr>
          <a:xfrm>
            <a:off x="5964804" y="3905797"/>
            <a:ext cx="30394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hay x</a:t>
            </a:r>
            <a:r>
              <a:rPr kumimoji="0" lang="pt-BR" sz="24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2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 + 9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≤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 y + 10.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A0004E-D810-85D5-33ED-F260FC067925}"/>
              </a:ext>
            </a:extLst>
          </p:cNvPr>
          <p:cNvSpPr txBox="1"/>
          <p:nvPr/>
        </p:nvSpPr>
        <p:spPr>
          <a:xfrm>
            <a:off x="1498274" y="5224168"/>
            <a:ext cx="69941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Cộng vào hai vế của m – 1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≤ 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-2 với -7, ta được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A2B897B-D396-47D5-49B9-BCB37E2DFA15}"/>
              </a:ext>
            </a:extLst>
          </p:cNvPr>
          <p:cNvSpPr txBox="1"/>
          <p:nvPr/>
        </p:nvSpPr>
        <p:spPr>
          <a:xfrm>
            <a:off x="3699586" y="5758280"/>
            <a:ext cx="33362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m – 1 + (-7)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≤ 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-2 + (-7)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3F9FCAE-DE47-46CE-4981-60AE90551F1D}"/>
              </a:ext>
            </a:extLst>
          </p:cNvPr>
          <p:cNvSpPr txBox="1"/>
          <p:nvPr/>
        </p:nvSpPr>
        <p:spPr>
          <a:xfrm>
            <a:off x="6829945" y="5758279"/>
            <a:ext cx="23495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hay m – 8 ≤ -9</a:t>
            </a: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Quicksand" panose="00000500000000000000" pitchFamily="2" charset="0"/>
              <a:ea typeface="+mn-ea"/>
              <a:cs typeface="+mn-cs"/>
            </a:endParaRPr>
          </a:p>
        </p:txBody>
      </p:sp>
      <p:sp>
        <p:nvSpPr>
          <p:cNvPr id="3" name="Freeform 25">
            <a:extLst>
              <a:ext uri="{FF2B5EF4-FFF2-40B4-BE49-F238E27FC236}">
                <a16:creationId xmlns:a16="http://schemas.microsoft.com/office/drawing/2014/main" id="{136ED26A-7432-A37B-0589-BEF53D939844}"/>
              </a:ext>
            </a:extLst>
          </p:cNvPr>
          <p:cNvSpPr/>
          <p:nvPr/>
        </p:nvSpPr>
        <p:spPr>
          <a:xfrm rot="2009569">
            <a:off x="11331917" y="157033"/>
            <a:ext cx="658713" cy="658713"/>
          </a:xfrm>
          <a:custGeom>
            <a:avLst/>
            <a:gdLst/>
            <a:ahLst/>
            <a:cxnLst/>
            <a:rect l="l" t="t" r="r" b="b"/>
            <a:pathLst>
              <a:path w="1879963" h="1879963">
                <a:moveTo>
                  <a:pt x="0" y="0"/>
                </a:moveTo>
                <a:lnTo>
                  <a:pt x="1879962" y="0"/>
                </a:lnTo>
                <a:lnTo>
                  <a:pt x="1879962" y="1879963"/>
                </a:lnTo>
                <a:lnTo>
                  <a:pt x="0" y="18799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AutoShape 30">
            <a:extLst>
              <a:ext uri="{FF2B5EF4-FFF2-40B4-BE49-F238E27FC236}">
                <a16:creationId xmlns:a16="http://schemas.microsoft.com/office/drawing/2014/main" id="{24BF4C43-14D8-E85F-1C19-91F5A827FECF}"/>
              </a:ext>
            </a:extLst>
          </p:cNvPr>
          <p:cNvSpPr/>
          <p:nvPr/>
        </p:nvSpPr>
        <p:spPr>
          <a:xfrm flipH="1">
            <a:off x="11235144" y="211284"/>
            <a:ext cx="0" cy="581045"/>
          </a:xfrm>
          <a:prstGeom prst="line">
            <a:avLst/>
          </a:prstGeom>
          <a:ln w="19050" cap="rnd">
            <a:solidFill>
              <a:srgbClr val="6666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38" descr="A blue and orange logo&#10;&#10;Description automatically generated">
            <a:extLst>
              <a:ext uri="{FF2B5EF4-FFF2-40B4-BE49-F238E27FC236}">
                <a16:creationId xmlns:a16="http://schemas.microsoft.com/office/drawing/2014/main" id="{F6EEE859-AEDA-DE11-825A-11B013068F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77" y="282166"/>
            <a:ext cx="380409" cy="390690"/>
          </a:xfrm>
          <a:prstGeom prst="rect">
            <a:avLst/>
          </a:prstGeom>
        </p:spPr>
      </p:pic>
      <p:grpSp>
        <p:nvGrpSpPr>
          <p:cNvPr id="7" name="Group 5">
            <a:extLst>
              <a:ext uri="{FF2B5EF4-FFF2-40B4-BE49-F238E27FC236}">
                <a16:creationId xmlns:a16="http://schemas.microsoft.com/office/drawing/2014/main" id="{0EB2718E-B290-A94F-07FC-E2FBA26793AF}"/>
              </a:ext>
            </a:extLst>
          </p:cNvPr>
          <p:cNvGrpSpPr/>
          <p:nvPr/>
        </p:nvGrpSpPr>
        <p:grpSpPr>
          <a:xfrm>
            <a:off x="168378" y="127482"/>
            <a:ext cx="6750585" cy="681405"/>
            <a:chOff x="758602" y="438109"/>
            <a:chExt cx="5633790" cy="681405"/>
          </a:xfrm>
        </p:grpSpPr>
        <p:grpSp>
          <p:nvGrpSpPr>
            <p:cNvPr id="16" name="Group 9">
              <a:extLst>
                <a:ext uri="{FF2B5EF4-FFF2-40B4-BE49-F238E27FC236}">
                  <a16:creationId xmlns:a16="http://schemas.microsoft.com/office/drawing/2014/main" id="{D7620431-8212-DD1A-5800-E35A75A21FAC}"/>
                </a:ext>
              </a:extLst>
            </p:cNvPr>
            <p:cNvGrpSpPr/>
            <p:nvPr/>
          </p:nvGrpSpPr>
          <p:grpSpPr>
            <a:xfrm>
              <a:off x="758602" y="448386"/>
              <a:ext cx="5633790" cy="655834"/>
              <a:chOff x="6797" y="-47625"/>
              <a:chExt cx="10293478" cy="834831"/>
            </a:xfrm>
          </p:grpSpPr>
          <p:sp>
            <p:nvSpPr>
              <p:cNvPr id="35" name="Freeform 10">
                <a:extLst>
                  <a:ext uri="{FF2B5EF4-FFF2-40B4-BE49-F238E27FC236}">
                    <a16:creationId xmlns:a16="http://schemas.microsoft.com/office/drawing/2014/main" id="{C0871D8C-A6D0-DD0A-6D91-68EF8FDF1982}"/>
                  </a:ext>
                </a:extLst>
              </p:cNvPr>
              <p:cNvSpPr/>
              <p:nvPr/>
            </p:nvSpPr>
            <p:spPr>
              <a:xfrm>
                <a:off x="6797" y="0"/>
                <a:ext cx="10293478" cy="787206"/>
              </a:xfrm>
              <a:custGeom>
                <a:avLst/>
                <a:gdLst/>
                <a:ahLst/>
                <a:cxnLst/>
                <a:rect l="l" t="t" r="r" b="b"/>
                <a:pathLst>
                  <a:path w="4953491" h="787206">
                    <a:moveTo>
                      <a:pt x="232168" y="0"/>
                    </a:moveTo>
                    <a:lnTo>
                      <a:pt x="4924524" y="0"/>
                    </a:lnTo>
                    <a:cubicBezTo>
                      <a:pt x="4933093" y="0"/>
                      <a:pt x="4941179" y="3965"/>
                      <a:pt x="4946426" y="10739"/>
                    </a:cubicBezTo>
                    <a:cubicBezTo>
                      <a:pt x="4951674" y="17513"/>
                      <a:pt x="4953492" y="26333"/>
                      <a:pt x="4951350" y="34630"/>
                    </a:cubicBezTo>
                    <a:lnTo>
                      <a:pt x="4766028" y="752576"/>
                    </a:lnTo>
                    <a:cubicBezTo>
                      <a:pt x="4760766" y="772962"/>
                      <a:pt x="4742378" y="787206"/>
                      <a:pt x="4721324" y="787206"/>
                    </a:cubicBezTo>
                    <a:lnTo>
                      <a:pt x="28968" y="787206"/>
                    </a:lnTo>
                    <a:cubicBezTo>
                      <a:pt x="20399" y="787206"/>
                      <a:pt x="12313" y="783242"/>
                      <a:pt x="7066" y="776468"/>
                    </a:cubicBezTo>
                    <a:cubicBezTo>
                      <a:pt x="1818" y="769694"/>
                      <a:pt x="0" y="760873"/>
                      <a:pt x="2142" y="752576"/>
                    </a:cubicBezTo>
                    <a:lnTo>
                      <a:pt x="187464" y="34630"/>
                    </a:lnTo>
                    <a:cubicBezTo>
                      <a:pt x="192726" y="14244"/>
                      <a:pt x="211114" y="0"/>
                      <a:pt x="232168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19050" cap="rnd">
                <a:solidFill>
                  <a:srgbClr val="063225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7" name="TextBox 11">
                <a:extLst>
                  <a:ext uri="{FF2B5EF4-FFF2-40B4-BE49-F238E27FC236}">
                    <a16:creationId xmlns:a16="http://schemas.microsoft.com/office/drawing/2014/main" id="{ED601C9C-D163-C3E7-2097-4F3CBE40374A}"/>
                  </a:ext>
                </a:extLst>
              </p:cNvPr>
              <p:cNvSpPr txBox="1"/>
              <p:nvPr/>
            </p:nvSpPr>
            <p:spPr>
              <a:xfrm>
                <a:off x="101600" y="-47625"/>
                <a:ext cx="4763886" cy="83483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14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8">
              <a:extLst>
                <a:ext uri="{FF2B5EF4-FFF2-40B4-BE49-F238E27FC236}">
                  <a16:creationId xmlns:a16="http://schemas.microsoft.com/office/drawing/2014/main" id="{93AADDBE-4ED1-FEAB-996A-0FFD89EE7C40}"/>
                </a:ext>
              </a:extLst>
            </p:cNvPr>
            <p:cNvGrpSpPr/>
            <p:nvPr/>
          </p:nvGrpSpPr>
          <p:grpSpPr>
            <a:xfrm>
              <a:off x="876885" y="438109"/>
              <a:ext cx="675279" cy="681405"/>
              <a:chOff x="101600" y="-47625"/>
              <a:chExt cx="1186552" cy="837547"/>
            </a:xfrm>
          </p:grpSpPr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3302DC0E-7F3B-2354-8676-A168E9BEBE0C}"/>
                  </a:ext>
                </a:extLst>
              </p:cNvPr>
              <p:cNvSpPr/>
              <p:nvPr/>
            </p:nvSpPr>
            <p:spPr>
              <a:xfrm>
                <a:off x="242699" y="10994"/>
                <a:ext cx="1045453" cy="778928"/>
              </a:xfrm>
              <a:custGeom>
                <a:avLst/>
                <a:gdLst/>
                <a:ahLst/>
                <a:cxnLst/>
                <a:rect l="l" t="t" r="r" b="b"/>
                <a:pathLst>
                  <a:path w="1127249" h="778928">
                    <a:moveTo>
                      <a:pt x="323129" y="0"/>
                    </a:moveTo>
                    <a:lnTo>
                      <a:pt x="1007320" y="0"/>
                    </a:lnTo>
                    <a:cubicBezTo>
                      <a:pt x="1042838" y="0"/>
                      <a:pt x="1076352" y="16458"/>
                      <a:pt x="1098068" y="44566"/>
                    </a:cubicBezTo>
                    <a:cubicBezTo>
                      <a:pt x="1119783" y="72673"/>
                      <a:pt x="1127249" y="109256"/>
                      <a:pt x="1118283" y="143625"/>
                    </a:cubicBezTo>
                    <a:lnTo>
                      <a:pt x="990019" y="635303"/>
                    </a:lnTo>
                    <a:cubicBezTo>
                      <a:pt x="967950" y="719900"/>
                      <a:pt x="891547" y="778928"/>
                      <a:pt x="804120" y="778928"/>
                    </a:cubicBezTo>
                    <a:lnTo>
                      <a:pt x="119929" y="778928"/>
                    </a:lnTo>
                    <a:cubicBezTo>
                      <a:pt x="84411" y="778928"/>
                      <a:pt x="50897" y="762469"/>
                      <a:pt x="29181" y="734362"/>
                    </a:cubicBezTo>
                    <a:cubicBezTo>
                      <a:pt x="7466" y="706255"/>
                      <a:pt x="0" y="669672"/>
                      <a:pt x="8966" y="635303"/>
                    </a:cubicBezTo>
                    <a:lnTo>
                      <a:pt x="137230" y="143625"/>
                    </a:lnTo>
                    <a:cubicBezTo>
                      <a:pt x="159299" y="59028"/>
                      <a:pt x="235702" y="0"/>
                      <a:pt x="32312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AB29">
                      <a:alpha val="100000"/>
                    </a:srgbClr>
                  </a:gs>
                  <a:gs pos="100000">
                    <a:srgbClr val="FFCD80">
                      <a:alpha val="100000"/>
                    </a:srgbClr>
                  </a:gs>
                </a:gsLst>
                <a:lin ang="0"/>
              </a:gra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4" name="TextBox 10">
                <a:extLst>
                  <a:ext uri="{FF2B5EF4-FFF2-40B4-BE49-F238E27FC236}">
                    <a16:creationId xmlns:a16="http://schemas.microsoft.com/office/drawing/2014/main" id="{0D176BEF-01B1-FF3C-1709-F9737989D196}"/>
                  </a:ext>
                </a:extLst>
              </p:cNvPr>
              <p:cNvSpPr txBox="1"/>
              <p:nvPr/>
            </p:nvSpPr>
            <p:spPr>
              <a:xfrm>
                <a:off x="101600" y="-47625"/>
                <a:ext cx="981053" cy="82655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147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8" name="TextBox 20">
            <a:extLst>
              <a:ext uri="{FF2B5EF4-FFF2-40B4-BE49-F238E27FC236}">
                <a16:creationId xmlns:a16="http://schemas.microsoft.com/office/drawing/2014/main" id="{43EE4D30-7F47-E57B-D5A2-33E616983929}"/>
              </a:ext>
            </a:extLst>
          </p:cNvPr>
          <p:cNvSpPr txBox="1"/>
          <p:nvPr/>
        </p:nvSpPr>
        <p:spPr>
          <a:xfrm>
            <a:off x="1276820" y="303524"/>
            <a:ext cx="542765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TÍNH CHẤT CỦA BẤT ĐẲNG THỨC</a:t>
            </a:r>
          </a:p>
        </p:txBody>
      </p:sp>
      <p:sp>
        <p:nvSpPr>
          <p:cNvPr id="41" name="TextBox 20">
            <a:extLst>
              <a:ext uri="{FF2B5EF4-FFF2-40B4-BE49-F238E27FC236}">
                <a16:creationId xmlns:a16="http://schemas.microsoft.com/office/drawing/2014/main" id="{47FB8513-09EC-98CB-9AD1-CC01B13341A6}"/>
              </a:ext>
            </a:extLst>
          </p:cNvPr>
          <p:cNvSpPr txBox="1"/>
          <p:nvPr/>
        </p:nvSpPr>
        <p:spPr>
          <a:xfrm>
            <a:off x="529818" y="268939"/>
            <a:ext cx="46893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02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472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B781FC8-756E-3C5D-E287-5BBEAFA9F1F8}"/>
              </a:ext>
            </a:extLst>
          </p:cNvPr>
          <p:cNvSpPr/>
          <p:nvPr/>
        </p:nvSpPr>
        <p:spPr>
          <a:xfrm>
            <a:off x="945151" y="4419844"/>
            <a:ext cx="10067814" cy="1805993"/>
          </a:xfrm>
          <a:prstGeom prst="roundRect">
            <a:avLst>
              <a:gd name="adj" fmla="val 11398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659A65-AA1E-47E1-0F05-807AE2D2B3F6}"/>
                  </a:ext>
                </a:extLst>
              </p:cNvPr>
              <p:cNvSpPr txBox="1"/>
              <p:nvPr/>
            </p:nvSpPr>
            <p:spPr>
              <a:xfrm>
                <a:off x="1179036" y="4507136"/>
                <a:ext cx="9682422" cy="1578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just">
                  <a:defRPr sz="2400">
                    <a:latin typeface="#9Slide03 Quicksand" panose="00000500000000000000" pitchFamily="2" charset="0"/>
                  </a:defRPr>
                </a:lvl1pPr>
              </a:lstStyle>
              <a:p>
                <a:pPr marL="0" marR="0" lvl="0" indent="0" algn="just" defTabSz="914400" rtl="0" eaLnBrk="1" fontAlgn="auto" latinLnBrk="0" hangingPunct="1"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3 Quicksand" panose="00000500000000000000" pitchFamily="2" charset="0"/>
                    <a:ea typeface="+mn-ea"/>
                    <a:cs typeface="+mn-cs"/>
                  </a:rPr>
                  <a:t>Với ba số a, b, c, ta có: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3 Quicksand" panose="00000500000000000000" pitchFamily="2" charset="0"/>
                    <a:ea typeface="+mn-ea"/>
                    <a:cs typeface="+mn-cs"/>
                  </a:rPr>
                  <a:t>    Nếu a &lt; b thì a + c &lt; b + c;         	 Nếu a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3 Quicksand" panose="00000500000000000000" pitchFamily="2" charset="0"/>
                    <a:ea typeface="+mn-ea"/>
                    <a:cs typeface="+mn-cs"/>
                  </a:rPr>
                  <a:t> b thì a + c ≤ b + c;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3 Quicksand" panose="00000500000000000000" pitchFamily="2" charset="0"/>
                    <a:ea typeface="+mn-ea"/>
                    <a:cs typeface="+mn-cs"/>
                  </a:rPr>
                  <a:t>    Nếu a &gt; b thì a + c &gt; b + c;             	 Nếu a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≥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3 Quicksand" panose="00000500000000000000" pitchFamily="2" charset="0"/>
                    <a:ea typeface="+mn-ea"/>
                    <a:cs typeface="+mn-cs"/>
                  </a:rPr>
                  <a:t> b thì a + c ≥ b + c.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659A65-AA1E-47E1-0F05-807AE2D2B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036" y="4507136"/>
                <a:ext cx="9682422" cy="1578253"/>
              </a:xfrm>
              <a:prstGeom prst="rect">
                <a:avLst/>
              </a:prstGeom>
              <a:blipFill>
                <a:blip r:embed="rId4"/>
                <a:stretch>
                  <a:fillRect l="-944" b="-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eeform 17">
            <a:extLst>
              <a:ext uri="{FF2B5EF4-FFF2-40B4-BE49-F238E27FC236}">
                <a16:creationId xmlns:a16="http://schemas.microsoft.com/office/drawing/2014/main" id="{0937177B-697E-B504-01A0-04FB8C1D4085}"/>
              </a:ext>
            </a:extLst>
          </p:cNvPr>
          <p:cNvSpPr/>
          <p:nvPr/>
        </p:nvSpPr>
        <p:spPr>
          <a:xfrm>
            <a:off x="1330543" y="5259194"/>
            <a:ext cx="168835" cy="168835"/>
          </a:xfrm>
          <a:custGeom>
            <a:avLst/>
            <a:gdLst/>
            <a:ahLst/>
            <a:cxnLst/>
            <a:rect l="l" t="t" r="r" b="b"/>
            <a:pathLst>
              <a:path w="493334" h="493334">
                <a:moveTo>
                  <a:pt x="0" y="0"/>
                </a:moveTo>
                <a:lnTo>
                  <a:pt x="493335" y="0"/>
                </a:lnTo>
                <a:lnTo>
                  <a:pt x="493335" y="493334"/>
                </a:lnTo>
                <a:lnTo>
                  <a:pt x="0" y="4933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Freeform 17">
            <a:extLst>
              <a:ext uri="{FF2B5EF4-FFF2-40B4-BE49-F238E27FC236}">
                <a16:creationId xmlns:a16="http://schemas.microsoft.com/office/drawing/2014/main" id="{4C2F54A3-7231-5CE9-60C3-4F7B73D8D6ED}"/>
              </a:ext>
            </a:extLst>
          </p:cNvPr>
          <p:cNvSpPr/>
          <p:nvPr/>
        </p:nvSpPr>
        <p:spPr>
          <a:xfrm>
            <a:off x="1330542" y="5767194"/>
            <a:ext cx="168835" cy="168835"/>
          </a:xfrm>
          <a:custGeom>
            <a:avLst/>
            <a:gdLst/>
            <a:ahLst/>
            <a:cxnLst/>
            <a:rect l="l" t="t" r="r" b="b"/>
            <a:pathLst>
              <a:path w="493334" h="493334">
                <a:moveTo>
                  <a:pt x="0" y="0"/>
                </a:moveTo>
                <a:lnTo>
                  <a:pt x="493335" y="0"/>
                </a:lnTo>
                <a:lnTo>
                  <a:pt x="493335" y="493334"/>
                </a:lnTo>
                <a:lnTo>
                  <a:pt x="0" y="4933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8" name="Freeform 17">
            <a:extLst>
              <a:ext uri="{FF2B5EF4-FFF2-40B4-BE49-F238E27FC236}">
                <a16:creationId xmlns:a16="http://schemas.microsoft.com/office/drawing/2014/main" id="{40F6A6BD-7E77-D00D-3759-FCA2B3D72D68}"/>
              </a:ext>
            </a:extLst>
          </p:cNvPr>
          <p:cNvSpPr/>
          <p:nvPr/>
        </p:nvSpPr>
        <p:spPr>
          <a:xfrm>
            <a:off x="6562943" y="5259194"/>
            <a:ext cx="168835" cy="168835"/>
          </a:xfrm>
          <a:custGeom>
            <a:avLst/>
            <a:gdLst/>
            <a:ahLst/>
            <a:cxnLst/>
            <a:rect l="l" t="t" r="r" b="b"/>
            <a:pathLst>
              <a:path w="493334" h="493334">
                <a:moveTo>
                  <a:pt x="0" y="0"/>
                </a:moveTo>
                <a:lnTo>
                  <a:pt x="493335" y="0"/>
                </a:lnTo>
                <a:lnTo>
                  <a:pt x="493335" y="493334"/>
                </a:lnTo>
                <a:lnTo>
                  <a:pt x="0" y="4933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9" name="Freeform 17">
            <a:extLst>
              <a:ext uri="{FF2B5EF4-FFF2-40B4-BE49-F238E27FC236}">
                <a16:creationId xmlns:a16="http://schemas.microsoft.com/office/drawing/2014/main" id="{14DC052D-F1AF-BF12-CB3C-87AEA537A455}"/>
              </a:ext>
            </a:extLst>
          </p:cNvPr>
          <p:cNvSpPr/>
          <p:nvPr/>
        </p:nvSpPr>
        <p:spPr>
          <a:xfrm>
            <a:off x="6562942" y="5767194"/>
            <a:ext cx="168835" cy="168835"/>
          </a:xfrm>
          <a:custGeom>
            <a:avLst/>
            <a:gdLst/>
            <a:ahLst/>
            <a:cxnLst/>
            <a:rect l="l" t="t" r="r" b="b"/>
            <a:pathLst>
              <a:path w="493334" h="493334">
                <a:moveTo>
                  <a:pt x="0" y="0"/>
                </a:moveTo>
                <a:lnTo>
                  <a:pt x="493335" y="0"/>
                </a:lnTo>
                <a:lnTo>
                  <a:pt x="493335" y="493334"/>
                </a:lnTo>
                <a:lnTo>
                  <a:pt x="0" y="4933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B52BEE-143F-3BB5-1FF4-8DBC7C2A9D26}"/>
              </a:ext>
            </a:extLst>
          </p:cNvPr>
          <p:cNvSpPr txBox="1"/>
          <p:nvPr/>
        </p:nvSpPr>
        <p:spPr>
          <a:xfrm>
            <a:off x="1133666" y="1352835"/>
            <a:ext cx="19348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Chứng minh </a:t>
            </a:r>
          </a:p>
        </p:txBody>
      </p:sp>
      <p:sp>
        <p:nvSpPr>
          <p:cNvPr id="31" name="Freeform 16">
            <a:extLst>
              <a:ext uri="{FF2B5EF4-FFF2-40B4-BE49-F238E27FC236}">
                <a16:creationId xmlns:a16="http://schemas.microsoft.com/office/drawing/2014/main" id="{DDC09294-B35A-59D2-5392-160A53F5671F}"/>
              </a:ext>
            </a:extLst>
          </p:cNvPr>
          <p:cNvSpPr/>
          <p:nvPr/>
        </p:nvSpPr>
        <p:spPr>
          <a:xfrm>
            <a:off x="481103" y="1289984"/>
            <a:ext cx="574107" cy="574107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C7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CAC741C-37DD-D8FB-B2F9-5BE6CC965227}"/>
              </a:ext>
            </a:extLst>
          </p:cNvPr>
          <p:cNvSpPr txBox="1"/>
          <p:nvPr/>
        </p:nvSpPr>
        <p:spPr>
          <a:xfrm>
            <a:off x="611030" y="1429780"/>
            <a:ext cx="423123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2400">
                <a:solidFill>
                  <a:schemeClr val="bg1"/>
                </a:solidFill>
                <a:latin typeface="#9Slide03 Kaleko 105 Round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?5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D8AF234-9679-31C6-4C4F-24DD5B231844}"/>
              </a:ext>
            </a:extLst>
          </p:cNvPr>
          <p:cNvGrpSpPr/>
          <p:nvPr/>
        </p:nvGrpSpPr>
        <p:grpSpPr>
          <a:xfrm>
            <a:off x="1249004" y="1971125"/>
            <a:ext cx="809625" cy="307777"/>
            <a:chOff x="7029450" y="1370387"/>
            <a:chExt cx="809625" cy="307777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003D1AA0-D527-A02F-05D7-E632039DD412}"/>
                </a:ext>
              </a:extLst>
            </p:cNvPr>
            <p:cNvSpPr/>
            <p:nvPr/>
          </p:nvSpPr>
          <p:spPr>
            <a:xfrm>
              <a:off x="7029450" y="1390649"/>
              <a:ext cx="809625" cy="267255"/>
            </a:xfrm>
            <a:prstGeom prst="round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EC71729-5777-7D38-9B21-0B13C145D1A8}"/>
                </a:ext>
              </a:extLst>
            </p:cNvPr>
            <p:cNvSpPr txBox="1"/>
            <p:nvPr/>
          </p:nvSpPr>
          <p:spPr>
            <a:xfrm>
              <a:off x="7043576" y="1370387"/>
              <a:ext cx="79549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2400">
                  <a:latin typeface="#9Slide03 Quicksand" panose="00000500000000000000" pitchFamily="2" charset="0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Quicksand" panose="00000500000000000000" pitchFamily="2" charset="0"/>
                  <a:ea typeface="+mn-ea"/>
                  <a:cs typeface="+mn-cs"/>
                </a:rPr>
                <a:t>Lời giải</a:t>
              </a:r>
              <a:endParaRPr kumimoji="0" lang="vi-V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58024BA9-2DFC-CAB7-EE25-07A51E097996}"/>
              </a:ext>
            </a:extLst>
          </p:cNvPr>
          <p:cNvSpPr txBox="1"/>
          <p:nvPr/>
        </p:nvSpPr>
        <p:spPr>
          <a:xfrm>
            <a:off x="2491412" y="2431532"/>
            <a:ext cx="728158" cy="51385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Do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4C0399-FDA0-F810-1784-9437FCF0D446}"/>
              </a:ext>
            </a:extLst>
          </p:cNvPr>
          <p:cNvSpPr txBox="1"/>
          <p:nvPr/>
        </p:nvSpPr>
        <p:spPr>
          <a:xfrm>
            <a:off x="2491412" y="3441583"/>
            <a:ext cx="824443" cy="51385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solidFill>
                  <a:srgbClr val="002060"/>
                </a:solidFill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Vậy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46A1FE5-7C12-5E75-9E1C-F7C3A743B28E}"/>
              </a:ext>
            </a:extLst>
          </p:cNvPr>
          <p:cNvSpPr txBox="1"/>
          <p:nvPr/>
        </p:nvSpPr>
        <p:spPr>
          <a:xfrm>
            <a:off x="5481192" y="2431532"/>
            <a:ext cx="728158" cy="51385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nên</a:t>
            </a: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Quicksand" panose="00000500000000000000" pitchFamily="2" charset="0"/>
              <a:ea typeface="+mn-ea"/>
              <a:cs typeface="+mn-cs"/>
            </a:endParaRPr>
          </a:p>
        </p:txBody>
      </p:sp>
      <p:sp>
        <p:nvSpPr>
          <p:cNvPr id="6" name="TextBox 29">
            <a:extLst>
              <a:ext uri="{FF2B5EF4-FFF2-40B4-BE49-F238E27FC236}">
                <a16:creationId xmlns:a16="http://schemas.microsoft.com/office/drawing/2014/main" id="{070B7233-8A32-E435-C798-A153BCF07F30}"/>
              </a:ext>
            </a:extLst>
          </p:cNvPr>
          <p:cNvSpPr txBox="1"/>
          <p:nvPr/>
        </p:nvSpPr>
        <p:spPr>
          <a:xfrm>
            <a:off x="3065057" y="1166796"/>
            <a:ext cx="10112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2 024</a:t>
            </a:r>
          </a:p>
        </p:txBody>
      </p:sp>
      <p:sp>
        <p:nvSpPr>
          <p:cNvPr id="8" name="TextBox 29">
            <a:extLst>
              <a:ext uri="{FF2B5EF4-FFF2-40B4-BE49-F238E27FC236}">
                <a16:creationId xmlns:a16="http://schemas.microsoft.com/office/drawing/2014/main" id="{B5DA8B7C-2192-F2EC-4D86-AF535AD11B8D}"/>
              </a:ext>
            </a:extLst>
          </p:cNvPr>
          <p:cNvSpPr txBox="1"/>
          <p:nvPr/>
        </p:nvSpPr>
        <p:spPr>
          <a:xfrm>
            <a:off x="3082641" y="1648002"/>
            <a:ext cx="10112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2 023</a:t>
            </a:r>
          </a:p>
        </p:txBody>
      </p:sp>
      <p:sp>
        <p:nvSpPr>
          <p:cNvPr id="9" name="TextBox 29">
            <a:extLst>
              <a:ext uri="{FF2B5EF4-FFF2-40B4-BE49-F238E27FC236}">
                <a16:creationId xmlns:a16="http://schemas.microsoft.com/office/drawing/2014/main" id="{DB9F905D-B415-DFFD-0F19-047D3A648D78}"/>
              </a:ext>
            </a:extLst>
          </p:cNvPr>
          <p:cNvSpPr txBox="1"/>
          <p:nvPr/>
        </p:nvSpPr>
        <p:spPr>
          <a:xfrm>
            <a:off x="4487525" y="1157158"/>
            <a:ext cx="10112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2 025</a:t>
            </a:r>
          </a:p>
        </p:txBody>
      </p:sp>
      <p:sp>
        <p:nvSpPr>
          <p:cNvPr id="10" name="TextBox 29">
            <a:extLst>
              <a:ext uri="{FF2B5EF4-FFF2-40B4-BE49-F238E27FC236}">
                <a16:creationId xmlns:a16="http://schemas.microsoft.com/office/drawing/2014/main" id="{3D923F96-6472-DB7D-AD51-66A46083A8F2}"/>
              </a:ext>
            </a:extLst>
          </p:cNvPr>
          <p:cNvSpPr txBox="1"/>
          <p:nvPr/>
        </p:nvSpPr>
        <p:spPr>
          <a:xfrm>
            <a:off x="4487525" y="1648002"/>
            <a:ext cx="10112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2 024</a:t>
            </a:r>
          </a:p>
        </p:txBody>
      </p: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44FD4BC1-C018-F7E7-17DF-3820BA995151}"/>
              </a:ext>
            </a:extLst>
          </p:cNvPr>
          <p:cNvCxnSpPr>
            <a:cxnSpLocks/>
          </p:cNvCxnSpPr>
          <p:nvPr/>
        </p:nvCxnSpPr>
        <p:spPr>
          <a:xfrm>
            <a:off x="3125053" y="1638476"/>
            <a:ext cx="83549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82B5C463-CFAD-4045-6898-405D51047632}"/>
              </a:ext>
            </a:extLst>
          </p:cNvPr>
          <p:cNvCxnSpPr>
            <a:cxnSpLocks/>
          </p:cNvCxnSpPr>
          <p:nvPr/>
        </p:nvCxnSpPr>
        <p:spPr>
          <a:xfrm>
            <a:off x="4543285" y="1638476"/>
            <a:ext cx="83549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29">
            <a:extLst>
              <a:ext uri="{FF2B5EF4-FFF2-40B4-BE49-F238E27FC236}">
                <a16:creationId xmlns:a16="http://schemas.microsoft.com/office/drawing/2014/main" id="{A6714063-DAD4-0BDA-5A2B-55D861CBA3C2}"/>
              </a:ext>
            </a:extLst>
          </p:cNvPr>
          <p:cNvSpPr txBox="1"/>
          <p:nvPr/>
        </p:nvSpPr>
        <p:spPr>
          <a:xfrm>
            <a:off x="4111418" y="1373701"/>
            <a:ext cx="2809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=</a:t>
            </a:r>
          </a:p>
        </p:txBody>
      </p:sp>
      <p:sp>
        <p:nvSpPr>
          <p:cNvPr id="20" name="TextBox 29">
            <a:extLst>
              <a:ext uri="{FF2B5EF4-FFF2-40B4-BE49-F238E27FC236}">
                <a16:creationId xmlns:a16="http://schemas.microsoft.com/office/drawing/2014/main" id="{8A3F90DF-9A5F-4CF6-8BCA-C120D4CF835A}"/>
              </a:ext>
            </a:extLst>
          </p:cNvPr>
          <p:cNvSpPr txBox="1"/>
          <p:nvPr/>
        </p:nvSpPr>
        <p:spPr>
          <a:xfrm>
            <a:off x="3219570" y="3283357"/>
            <a:ext cx="10112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2 024</a:t>
            </a:r>
          </a:p>
        </p:txBody>
      </p:sp>
      <p:sp>
        <p:nvSpPr>
          <p:cNvPr id="21" name="TextBox 29">
            <a:extLst>
              <a:ext uri="{FF2B5EF4-FFF2-40B4-BE49-F238E27FC236}">
                <a16:creationId xmlns:a16="http://schemas.microsoft.com/office/drawing/2014/main" id="{D9786C73-814A-C69F-719A-13238604DEFD}"/>
              </a:ext>
            </a:extLst>
          </p:cNvPr>
          <p:cNvSpPr txBox="1"/>
          <p:nvPr/>
        </p:nvSpPr>
        <p:spPr>
          <a:xfrm>
            <a:off x="3237154" y="3764563"/>
            <a:ext cx="10112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2 023</a:t>
            </a:r>
          </a:p>
        </p:txBody>
      </p:sp>
      <p:sp>
        <p:nvSpPr>
          <p:cNvPr id="22" name="TextBox 29">
            <a:extLst>
              <a:ext uri="{FF2B5EF4-FFF2-40B4-BE49-F238E27FC236}">
                <a16:creationId xmlns:a16="http://schemas.microsoft.com/office/drawing/2014/main" id="{00DBB78C-A274-7B26-9551-18B4E10BB32B}"/>
              </a:ext>
            </a:extLst>
          </p:cNvPr>
          <p:cNvSpPr txBox="1"/>
          <p:nvPr/>
        </p:nvSpPr>
        <p:spPr>
          <a:xfrm>
            <a:off x="4642038" y="3273719"/>
            <a:ext cx="10112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2 025</a:t>
            </a:r>
          </a:p>
        </p:txBody>
      </p:sp>
      <p:sp>
        <p:nvSpPr>
          <p:cNvPr id="23" name="TextBox 29">
            <a:extLst>
              <a:ext uri="{FF2B5EF4-FFF2-40B4-BE49-F238E27FC236}">
                <a16:creationId xmlns:a16="http://schemas.microsoft.com/office/drawing/2014/main" id="{A0B63A05-07E0-FDFD-3F3A-383DDC2DDAE3}"/>
              </a:ext>
            </a:extLst>
          </p:cNvPr>
          <p:cNvSpPr txBox="1"/>
          <p:nvPr/>
        </p:nvSpPr>
        <p:spPr>
          <a:xfrm>
            <a:off x="4642038" y="3764563"/>
            <a:ext cx="10112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2 024</a:t>
            </a:r>
          </a:p>
        </p:txBody>
      </p: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E3133852-51CC-0026-F8FA-326529191F5E}"/>
              </a:ext>
            </a:extLst>
          </p:cNvPr>
          <p:cNvCxnSpPr>
            <a:cxnSpLocks/>
          </p:cNvCxnSpPr>
          <p:nvPr/>
        </p:nvCxnSpPr>
        <p:spPr>
          <a:xfrm>
            <a:off x="3279566" y="3755037"/>
            <a:ext cx="8354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Đường nối Thẳng 38">
            <a:extLst>
              <a:ext uri="{FF2B5EF4-FFF2-40B4-BE49-F238E27FC236}">
                <a16:creationId xmlns:a16="http://schemas.microsoft.com/office/drawing/2014/main" id="{443D791F-EFF0-0C82-B03C-4FC6B7435DFA}"/>
              </a:ext>
            </a:extLst>
          </p:cNvPr>
          <p:cNvCxnSpPr>
            <a:cxnSpLocks/>
          </p:cNvCxnSpPr>
          <p:nvPr/>
        </p:nvCxnSpPr>
        <p:spPr>
          <a:xfrm>
            <a:off x="4697798" y="3755037"/>
            <a:ext cx="8354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29">
            <a:extLst>
              <a:ext uri="{FF2B5EF4-FFF2-40B4-BE49-F238E27FC236}">
                <a16:creationId xmlns:a16="http://schemas.microsoft.com/office/drawing/2014/main" id="{D5C0902A-8E8E-F362-0D24-DAA15FA77494}"/>
              </a:ext>
            </a:extLst>
          </p:cNvPr>
          <p:cNvSpPr txBox="1"/>
          <p:nvPr/>
        </p:nvSpPr>
        <p:spPr>
          <a:xfrm>
            <a:off x="4265931" y="3490262"/>
            <a:ext cx="2809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=</a:t>
            </a:r>
          </a:p>
        </p:txBody>
      </p:sp>
      <p:sp>
        <p:nvSpPr>
          <p:cNvPr id="41" name="TextBox 29">
            <a:extLst>
              <a:ext uri="{FF2B5EF4-FFF2-40B4-BE49-F238E27FC236}">
                <a16:creationId xmlns:a16="http://schemas.microsoft.com/office/drawing/2014/main" id="{84C97AB0-7494-D360-ECA4-4AB79220FC62}"/>
              </a:ext>
            </a:extLst>
          </p:cNvPr>
          <p:cNvSpPr txBox="1"/>
          <p:nvPr/>
        </p:nvSpPr>
        <p:spPr>
          <a:xfrm>
            <a:off x="3482598" y="2278919"/>
            <a:ext cx="2809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42" name="TextBox 29">
            <a:extLst>
              <a:ext uri="{FF2B5EF4-FFF2-40B4-BE49-F238E27FC236}">
                <a16:creationId xmlns:a16="http://schemas.microsoft.com/office/drawing/2014/main" id="{2C8D1920-70C3-247A-2691-C139D2D7D568}"/>
              </a:ext>
            </a:extLst>
          </p:cNvPr>
          <p:cNvSpPr txBox="1"/>
          <p:nvPr/>
        </p:nvSpPr>
        <p:spPr>
          <a:xfrm>
            <a:off x="3121491" y="2760125"/>
            <a:ext cx="10112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2 023</a:t>
            </a:r>
          </a:p>
        </p:txBody>
      </p:sp>
      <p:sp>
        <p:nvSpPr>
          <p:cNvPr id="43" name="TextBox 29">
            <a:extLst>
              <a:ext uri="{FF2B5EF4-FFF2-40B4-BE49-F238E27FC236}">
                <a16:creationId xmlns:a16="http://schemas.microsoft.com/office/drawing/2014/main" id="{59E98A3A-A550-0A79-77CA-EA3D2AFC8CAA}"/>
              </a:ext>
            </a:extLst>
          </p:cNvPr>
          <p:cNvSpPr txBox="1"/>
          <p:nvPr/>
        </p:nvSpPr>
        <p:spPr>
          <a:xfrm>
            <a:off x="4868117" y="2269281"/>
            <a:ext cx="2809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44" name="TextBox 29">
            <a:extLst>
              <a:ext uri="{FF2B5EF4-FFF2-40B4-BE49-F238E27FC236}">
                <a16:creationId xmlns:a16="http://schemas.microsoft.com/office/drawing/2014/main" id="{B6C71DF4-820E-1CC7-9520-E0488ECA06B8}"/>
              </a:ext>
            </a:extLst>
          </p:cNvPr>
          <p:cNvSpPr txBox="1"/>
          <p:nvPr/>
        </p:nvSpPr>
        <p:spPr>
          <a:xfrm>
            <a:off x="4526375" y="2760125"/>
            <a:ext cx="10112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2 024</a:t>
            </a:r>
          </a:p>
        </p:txBody>
      </p:sp>
      <p:cxnSp>
        <p:nvCxnSpPr>
          <p:cNvPr id="45" name="Đường nối Thẳng 44">
            <a:extLst>
              <a:ext uri="{FF2B5EF4-FFF2-40B4-BE49-F238E27FC236}">
                <a16:creationId xmlns:a16="http://schemas.microsoft.com/office/drawing/2014/main" id="{C35AC209-3482-E70B-0FBA-BE691A82C86D}"/>
              </a:ext>
            </a:extLst>
          </p:cNvPr>
          <p:cNvCxnSpPr>
            <a:cxnSpLocks/>
          </p:cNvCxnSpPr>
          <p:nvPr/>
        </p:nvCxnSpPr>
        <p:spPr>
          <a:xfrm>
            <a:off x="3163903" y="2750599"/>
            <a:ext cx="8354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Đường nối Thẳng 45">
            <a:extLst>
              <a:ext uri="{FF2B5EF4-FFF2-40B4-BE49-F238E27FC236}">
                <a16:creationId xmlns:a16="http://schemas.microsoft.com/office/drawing/2014/main" id="{960D20A1-90A9-97A3-3343-0FFC8D33378E}"/>
              </a:ext>
            </a:extLst>
          </p:cNvPr>
          <p:cNvCxnSpPr>
            <a:cxnSpLocks/>
          </p:cNvCxnSpPr>
          <p:nvPr/>
        </p:nvCxnSpPr>
        <p:spPr>
          <a:xfrm>
            <a:off x="4582135" y="2750599"/>
            <a:ext cx="8354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29">
            <a:extLst>
              <a:ext uri="{FF2B5EF4-FFF2-40B4-BE49-F238E27FC236}">
                <a16:creationId xmlns:a16="http://schemas.microsoft.com/office/drawing/2014/main" id="{24877DA3-F7FB-C05A-3D5D-1005E3AA399F}"/>
              </a:ext>
            </a:extLst>
          </p:cNvPr>
          <p:cNvSpPr txBox="1"/>
          <p:nvPr/>
        </p:nvSpPr>
        <p:spPr>
          <a:xfrm>
            <a:off x="4131796" y="2485824"/>
            <a:ext cx="2809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&gt;</a:t>
            </a:r>
          </a:p>
        </p:txBody>
      </p:sp>
      <p:sp>
        <p:nvSpPr>
          <p:cNvPr id="48" name="TextBox 29">
            <a:extLst>
              <a:ext uri="{FF2B5EF4-FFF2-40B4-BE49-F238E27FC236}">
                <a16:creationId xmlns:a16="http://schemas.microsoft.com/office/drawing/2014/main" id="{EFC57FE5-563F-57C2-21E9-F3D902665E1E}"/>
              </a:ext>
            </a:extLst>
          </p:cNvPr>
          <p:cNvSpPr txBox="1"/>
          <p:nvPr/>
        </p:nvSpPr>
        <p:spPr>
          <a:xfrm>
            <a:off x="6570457" y="2278919"/>
            <a:ext cx="2809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49" name="TextBox 29">
            <a:extLst>
              <a:ext uri="{FF2B5EF4-FFF2-40B4-BE49-F238E27FC236}">
                <a16:creationId xmlns:a16="http://schemas.microsoft.com/office/drawing/2014/main" id="{561BF3DE-8B59-3B97-7B52-C6CBECBD8495}"/>
              </a:ext>
            </a:extLst>
          </p:cNvPr>
          <p:cNvSpPr txBox="1"/>
          <p:nvPr/>
        </p:nvSpPr>
        <p:spPr>
          <a:xfrm>
            <a:off x="6209350" y="2760125"/>
            <a:ext cx="10112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2 023</a:t>
            </a:r>
          </a:p>
        </p:txBody>
      </p:sp>
      <p:sp>
        <p:nvSpPr>
          <p:cNvPr id="50" name="TextBox 29">
            <a:extLst>
              <a:ext uri="{FF2B5EF4-FFF2-40B4-BE49-F238E27FC236}">
                <a16:creationId xmlns:a16="http://schemas.microsoft.com/office/drawing/2014/main" id="{124133D2-215E-DECA-08B5-034380C63E9A}"/>
              </a:ext>
            </a:extLst>
          </p:cNvPr>
          <p:cNvSpPr txBox="1"/>
          <p:nvPr/>
        </p:nvSpPr>
        <p:spPr>
          <a:xfrm>
            <a:off x="8362373" y="2269281"/>
            <a:ext cx="2809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51" name="TextBox 29">
            <a:extLst>
              <a:ext uri="{FF2B5EF4-FFF2-40B4-BE49-F238E27FC236}">
                <a16:creationId xmlns:a16="http://schemas.microsoft.com/office/drawing/2014/main" id="{C6BCC23E-69AA-CF2C-0E52-7E7C4A5C940A}"/>
              </a:ext>
            </a:extLst>
          </p:cNvPr>
          <p:cNvSpPr txBox="1"/>
          <p:nvPr/>
        </p:nvSpPr>
        <p:spPr>
          <a:xfrm>
            <a:off x="8020631" y="2760125"/>
            <a:ext cx="10112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2 024</a:t>
            </a:r>
          </a:p>
        </p:txBody>
      </p:sp>
      <p:cxnSp>
        <p:nvCxnSpPr>
          <p:cNvPr id="52" name="Đường nối Thẳng 51">
            <a:extLst>
              <a:ext uri="{FF2B5EF4-FFF2-40B4-BE49-F238E27FC236}">
                <a16:creationId xmlns:a16="http://schemas.microsoft.com/office/drawing/2014/main" id="{B0A8EE09-4B0C-2E02-B30D-23F18BAF91D7}"/>
              </a:ext>
            </a:extLst>
          </p:cNvPr>
          <p:cNvCxnSpPr>
            <a:cxnSpLocks/>
          </p:cNvCxnSpPr>
          <p:nvPr/>
        </p:nvCxnSpPr>
        <p:spPr>
          <a:xfrm>
            <a:off x="6251762" y="2750599"/>
            <a:ext cx="8354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Đường nối Thẳng 52">
            <a:extLst>
              <a:ext uri="{FF2B5EF4-FFF2-40B4-BE49-F238E27FC236}">
                <a16:creationId xmlns:a16="http://schemas.microsoft.com/office/drawing/2014/main" id="{327E9DBB-2EAF-EE53-9833-C59EB0567858}"/>
              </a:ext>
            </a:extLst>
          </p:cNvPr>
          <p:cNvCxnSpPr>
            <a:cxnSpLocks/>
          </p:cNvCxnSpPr>
          <p:nvPr/>
        </p:nvCxnSpPr>
        <p:spPr>
          <a:xfrm>
            <a:off x="8076391" y="2750599"/>
            <a:ext cx="8354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29">
            <a:extLst>
              <a:ext uri="{FF2B5EF4-FFF2-40B4-BE49-F238E27FC236}">
                <a16:creationId xmlns:a16="http://schemas.microsoft.com/office/drawing/2014/main" id="{3A60159D-6DD3-32FB-3B6F-7C8281872148}"/>
              </a:ext>
            </a:extLst>
          </p:cNvPr>
          <p:cNvSpPr txBox="1"/>
          <p:nvPr/>
        </p:nvSpPr>
        <p:spPr>
          <a:xfrm>
            <a:off x="7626052" y="2485824"/>
            <a:ext cx="2809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&gt;</a:t>
            </a:r>
          </a:p>
        </p:txBody>
      </p:sp>
      <p:sp>
        <p:nvSpPr>
          <p:cNvPr id="55" name="TextBox 37">
            <a:extLst>
              <a:ext uri="{FF2B5EF4-FFF2-40B4-BE49-F238E27FC236}">
                <a16:creationId xmlns:a16="http://schemas.microsoft.com/office/drawing/2014/main" id="{065CCF42-8146-0D7F-52F5-178732054131}"/>
              </a:ext>
            </a:extLst>
          </p:cNvPr>
          <p:cNvSpPr txBox="1"/>
          <p:nvPr/>
        </p:nvSpPr>
        <p:spPr>
          <a:xfrm>
            <a:off x="7106065" y="2440768"/>
            <a:ext cx="728158" cy="51385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+ 1</a:t>
            </a: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Quicksand" panose="00000500000000000000" pitchFamily="2" charset="0"/>
              <a:ea typeface="+mn-ea"/>
              <a:cs typeface="+mn-cs"/>
            </a:endParaRPr>
          </a:p>
        </p:txBody>
      </p:sp>
      <p:sp>
        <p:nvSpPr>
          <p:cNvPr id="56" name="TextBox 37">
            <a:extLst>
              <a:ext uri="{FF2B5EF4-FFF2-40B4-BE49-F238E27FC236}">
                <a16:creationId xmlns:a16="http://schemas.microsoft.com/office/drawing/2014/main" id="{6042ED2D-E286-A043-D2EF-4F579B7FD938}"/>
              </a:ext>
            </a:extLst>
          </p:cNvPr>
          <p:cNvSpPr txBox="1"/>
          <p:nvPr/>
        </p:nvSpPr>
        <p:spPr>
          <a:xfrm>
            <a:off x="8971836" y="2431532"/>
            <a:ext cx="728158" cy="51385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+ 1</a:t>
            </a: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Quicksand" panose="00000500000000000000" pitchFamily="2" charset="0"/>
              <a:ea typeface="+mn-ea"/>
              <a:cs typeface="+mn-cs"/>
            </a:endParaRPr>
          </a:p>
        </p:txBody>
      </p:sp>
      <p:sp>
        <p:nvSpPr>
          <p:cNvPr id="60" name="Hình chữ nhật 59">
            <a:extLst>
              <a:ext uri="{FF2B5EF4-FFF2-40B4-BE49-F238E27FC236}">
                <a16:creationId xmlns:a16="http://schemas.microsoft.com/office/drawing/2014/main" id="{CD369A31-4128-ED0D-77F1-C63BBE87FEA8}"/>
              </a:ext>
            </a:extLst>
          </p:cNvPr>
          <p:cNvSpPr/>
          <p:nvPr/>
        </p:nvSpPr>
        <p:spPr>
          <a:xfrm>
            <a:off x="9634335" y="3458978"/>
            <a:ext cx="240146" cy="3417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Hình chữ nhật 60">
            <a:extLst>
              <a:ext uri="{FF2B5EF4-FFF2-40B4-BE49-F238E27FC236}">
                <a16:creationId xmlns:a16="http://schemas.microsoft.com/office/drawing/2014/main" id="{D5C6C369-A16F-9B51-BBFA-C64DDCECF652}"/>
              </a:ext>
            </a:extLst>
          </p:cNvPr>
          <p:cNvSpPr/>
          <p:nvPr/>
        </p:nvSpPr>
        <p:spPr>
          <a:xfrm>
            <a:off x="10227873" y="3458978"/>
            <a:ext cx="240146" cy="34174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" name="TextBox 35">
            <a:extLst>
              <a:ext uri="{FF2B5EF4-FFF2-40B4-BE49-F238E27FC236}">
                <a16:creationId xmlns:a16="http://schemas.microsoft.com/office/drawing/2014/main" id="{342221F8-9C0D-8CB3-BC78-16163C5A4E3F}"/>
              </a:ext>
            </a:extLst>
          </p:cNvPr>
          <p:cNvSpPr txBox="1"/>
          <p:nvPr/>
        </p:nvSpPr>
        <p:spPr>
          <a:xfrm>
            <a:off x="9881778" y="3379567"/>
            <a:ext cx="3082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&gt;</a:t>
            </a:r>
          </a:p>
        </p:txBody>
      </p:sp>
      <p:sp>
        <p:nvSpPr>
          <p:cNvPr id="63" name="Hình chữ nhật 62">
            <a:extLst>
              <a:ext uri="{FF2B5EF4-FFF2-40B4-BE49-F238E27FC236}">
                <a16:creationId xmlns:a16="http://schemas.microsoft.com/office/drawing/2014/main" id="{CF98E742-203C-C926-2DF6-D68F810ED0B6}"/>
              </a:ext>
            </a:extLst>
          </p:cNvPr>
          <p:cNvSpPr/>
          <p:nvPr/>
        </p:nvSpPr>
        <p:spPr>
          <a:xfrm>
            <a:off x="9089389" y="3458978"/>
            <a:ext cx="240146" cy="34174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4" name="Hình chữ nhật 63">
            <a:extLst>
              <a:ext uri="{FF2B5EF4-FFF2-40B4-BE49-F238E27FC236}">
                <a16:creationId xmlns:a16="http://schemas.microsoft.com/office/drawing/2014/main" id="{3C82CE7A-E974-1992-5BFC-61B722FC409B}"/>
              </a:ext>
            </a:extLst>
          </p:cNvPr>
          <p:cNvSpPr/>
          <p:nvPr/>
        </p:nvSpPr>
        <p:spPr>
          <a:xfrm>
            <a:off x="10772819" y="3458978"/>
            <a:ext cx="240146" cy="34174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" name="TextBox 35">
            <a:extLst>
              <a:ext uri="{FF2B5EF4-FFF2-40B4-BE49-F238E27FC236}">
                <a16:creationId xmlns:a16="http://schemas.microsoft.com/office/drawing/2014/main" id="{4FFB61B8-8ED2-4939-1446-8362B0135E14}"/>
              </a:ext>
            </a:extLst>
          </p:cNvPr>
          <p:cNvSpPr txBox="1"/>
          <p:nvPr/>
        </p:nvSpPr>
        <p:spPr>
          <a:xfrm>
            <a:off x="9304737" y="3357833"/>
            <a:ext cx="3082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+</a:t>
            </a:r>
          </a:p>
        </p:txBody>
      </p:sp>
      <p:sp>
        <p:nvSpPr>
          <p:cNvPr id="66" name="TextBox 35">
            <a:extLst>
              <a:ext uri="{FF2B5EF4-FFF2-40B4-BE49-F238E27FC236}">
                <a16:creationId xmlns:a16="http://schemas.microsoft.com/office/drawing/2014/main" id="{65E7114B-3489-53EF-FBD9-D1F89297BB27}"/>
              </a:ext>
            </a:extLst>
          </p:cNvPr>
          <p:cNvSpPr txBox="1"/>
          <p:nvPr/>
        </p:nvSpPr>
        <p:spPr>
          <a:xfrm>
            <a:off x="10429831" y="3357833"/>
            <a:ext cx="3082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+</a:t>
            </a:r>
          </a:p>
        </p:txBody>
      </p:sp>
      <p:sp>
        <p:nvSpPr>
          <p:cNvPr id="3" name="Freeform 25">
            <a:extLst>
              <a:ext uri="{FF2B5EF4-FFF2-40B4-BE49-F238E27FC236}">
                <a16:creationId xmlns:a16="http://schemas.microsoft.com/office/drawing/2014/main" id="{C05DC7B0-B0EE-73C0-6577-CC7FBF344F74}"/>
              </a:ext>
            </a:extLst>
          </p:cNvPr>
          <p:cNvSpPr/>
          <p:nvPr/>
        </p:nvSpPr>
        <p:spPr>
          <a:xfrm rot="2009569">
            <a:off x="11331917" y="157033"/>
            <a:ext cx="658713" cy="658713"/>
          </a:xfrm>
          <a:custGeom>
            <a:avLst/>
            <a:gdLst/>
            <a:ahLst/>
            <a:cxnLst/>
            <a:rect l="l" t="t" r="r" b="b"/>
            <a:pathLst>
              <a:path w="1879963" h="1879963">
                <a:moveTo>
                  <a:pt x="0" y="0"/>
                </a:moveTo>
                <a:lnTo>
                  <a:pt x="1879962" y="0"/>
                </a:lnTo>
                <a:lnTo>
                  <a:pt x="1879962" y="1879963"/>
                </a:lnTo>
                <a:lnTo>
                  <a:pt x="0" y="187996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AutoShape 30">
            <a:extLst>
              <a:ext uri="{FF2B5EF4-FFF2-40B4-BE49-F238E27FC236}">
                <a16:creationId xmlns:a16="http://schemas.microsoft.com/office/drawing/2014/main" id="{828B3885-66AD-3E98-2EBF-357297600503}"/>
              </a:ext>
            </a:extLst>
          </p:cNvPr>
          <p:cNvSpPr/>
          <p:nvPr/>
        </p:nvSpPr>
        <p:spPr>
          <a:xfrm flipH="1">
            <a:off x="11235144" y="211284"/>
            <a:ext cx="0" cy="581045"/>
          </a:xfrm>
          <a:prstGeom prst="line">
            <a:avLst/>
          </a:prstGeom>
          <a:ln w="19050" cap="rnd">
            <a:solidFill>
              <a:srgbClr val="6666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38" descr="A blue and orange logo&#10;&#10;Description automatically generated">
            <a:extLst>
              <a:ext uri="{FF2B5EF4-FFF2-40B4-BE49-F238E27FC236}">
                <a16:creationId xmlns:a16="http://schemas.microsoft.com/office/drawing/2014/main" id="{DA289B35-5D54-67CD-20BB-D806BA854C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77" y="282166"/>
            <a:ext cx="380409" cy="390690"/>
          </a:xfrm>
          <a:prstGeom prst="rect">
            <a:avLst/>
          </a:prstGeom>
        </p:spPr>
      </p:pic>
      <p:grpSp>
        <p:nvGrpSpPr>
          <p:cNvPr id="7" name="Group 5">
            <a:extLst>
              <a:ext uri="{FF2B5EF4-FFF2-40B4-BE49-F238E27FC236}">
                <a16:creationId xmlns:a16="http://schemas.microsoft.com/office/drawing/2014/main" id="{AA846753-D811-88B6-5612-FE69AFA89D8F}"/>
              </a:ext>
            </a:extLst>
          </p:cNvPr>
          <p:cNvGrpSpPr/>
          <p:nvPr/>
        </p:nvGrpSpPr>
        <p:grpSpPr>
          <a:xfrm>
            <a:off x="168378" y="127482"/>
            <a:ext cx="6750585" cy="681405"/>
            <a:chOff x="758602" y="438109"/>
            <a:chExt cx="5633790" cy="681405"/>
          </a:xfrm>
        </p:grpSpPr>
        <p:grpSp>
          <p:nvGrpSpPr>
            <p:cNvPr id="16" name="Group 9">
              <a:extLst>
                <a:ext uri="{FF2B5EF4-FFF2-40B4-BE49-F238E27FC236}">
                  <a16:creationId xmlns:a16="http://schemas.microsoft.com/office/drawing/2014/main" id="{CA92B8EF-FE0C-6FC0-4F52-6363CF2E6DD0}"/>
                </a:ext>
              </a:extLst>
            </p:cNvPr>
            <p:cNvGrpSpPr/>
            <p:nvPr/>
          </p:nvGrpSpPr>
          <p:grpSpPr>
            <a:xfrm>
              <a:off x="758602" y="448386"/>
              <a:ext cx="5633790" cy="655834"/>
              <a:chOff x="6797" y="-47625"/>
              <a:chExt cx="10293478" cy="834831"/>
            </a:xfrm>
          </p:grpSpPr>
          <p:sp>
            <p:nvSpPr>
              <p:cNvPr id="74" name="Freeform 10">
                <a:extLst>
                  <a:ext uri="{FF2B5EF4-FFF2-40B4-BE49-F238E27FC236}">
                    <a16:creationId xmlns:a16="http://schemas.microsoft.com/office/drawing/2014/main" id="{A0A62B89-C86F-BFD5-E8EA-67990CD7D556}"/>
                  </a:ext>
                </a:extLst>
              </p:cNvPr>
              <p:cNvSpPr/>
              <p:nvPr/>
            </p:nvSpPr>
            <p:spPr>
              <a:xfrm>
                <a:off x="6797" y="0"/>
                <a:ext cx="10293478" cy="787206"/>
              </a:xfrm>
              <a:custGeom>
                <a:avLst/>
                <a:gdLst/>
                <a:ahLst/>
                <a:cxnLst/>
                <a:rect l="l" t="t" r="r" b="b"/>
                <a:pathLst>
                  <a:path w="4953491" h="787206">
                    <a:moveTo>
                      <a:pt x="232168" y="0"/>
                    </a:moveTo>
                    <a:lnTo>
                      <a:pt x="4924524" y="0"/>
                    </a:lnTo>
                    <a:cubicBezTo>
                      <a:pt x="4933093" y="0"/>
                      <a:pt x="4941179" y="3965"/>
                      <a:pt x="4946426" y="10739"/>
                    </a:cubicBezTo>
                    <a:cubicBezTo>
                      <a:pt x="4951674" y="17513"/>
                      <a:pt x="4953492" y="26333"/>
                      <a:pt x="4951350" y="34630"/>
                    </a:cubicBezTo>
                    <a:lnTo>
                      <a:pt x="4766028" y="752576"/>
                    </a:lnTo>
                    <a:cubicBezTo>
                      <a:pt x="4760766" y="772962"/>
                      <a:pt x="4742378" y="787206"/>
                      <a:pt x="4721324" y="787206"/>
                    </a:cubicBezTo>
                    <a:lnTo>
                      <a:pt x="28968" y="787206"/>
                    </a:lnTo>
                    <a:cubicBezTo>
                      <a:pt x="20399" y="787206"/>
                      <a:pt x="12313" y="783242"/>
                      <a:pt x="7066" y="776468"/>
                    </a:cubicBezTo>
                    <a:cubicBezTo>
                      <a:pt x="1818" y="769694"/>
                      <a:pt x="0" y="760873"/>
                      <a:pt x="2142" y="752576"/>
                    </a:cubicBezTo>
                    <a:lnTo>
                      <a:pt x="187464" y="34630"/>
                    </a:lnTo>
                    <a:cubicBezTo>
                      <a:pt x="192726" y="14244"/>
                      <a:pt x="211114" y="0"/>
                      <a:pt x="232168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19050" cap="rnd">
                <a:solidFill>
                  <a:srgbClr val="063225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75" name="TextBox 11">
                <a:extLst>
                  <a:ext uri="{FF2B5EF4-FFF2-40B4-BE49-F238E27FC236}">
                    <a16:creationId xmlns:a16="http://schemas.microsoft.com/office/drawing/2014/main" id="{BA0E4FC8-4CEC-997A-83AF-5A928B7FEF3E}"/>
                  </a:ext>
                </a:extLst>
              </p:cNvPr>
              <p:cNvSpPr txBox="1"/>
              <p:nvPr/>
            </p:nvSpPr>
            <p:spPr>
              <a:xfrm>
                <a:off x="101600" y="-47625"/>
                <a:ext cx="4763886" cy="83483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14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8">
              <a:extLst>
                <a:ext uri="{FF2B5EF4-FFF2-40B4-BE49-F238E27FC236}">
                  <a16:creationId xmlns:a16="http://schemas.microsoft.com/office/drawing/2014/main" id="{FE2167E7-5FA8-1EBE-5B18-AFE0CEB190DE}"/>
                </a:ext>
              </a:extLst>
            </p:cNvPr>
            <p:cNvGrpSpPr/>
            <p:nvPr/>
          </p:nvGrpSpPr>
          <p:grpSpPr>
            <a:xfrm>
              <a:off x="876885" y="438109"/>
              <a:ext cx="675279" cy="681405"/>
              <a:chOff x="101600" y="-47625"/>
              <a:chExt cx="1186552" cy="837547"/>
            </a:xfrm>
          </p:grpSpPr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7B291F32-5B77-3222-BD14-4A02E99815FD}"/>
                  </a:ext>
                </a:extLst>
              </p:cNvPr>
              <p:cNvSpPr/>
              <p:nvPr/>
            </p:nvSpPr>
            <p:spPr>
              <a:xfrm>
                <a:off x="242699" y="10994"/>
                <a:ext cx="1045453" cy="778928"/>
              </a:xfrm>
              <a:custGeom>
                <a:avLst/>
                <a:gdLst/>
                <a:ahLst/>
                <a:cxnLst/>
                <a:rect l="l" t="t" r="r" b="b"/>
                <a:pathLst>
                  <a:path w="1127249" h="778928">
                    <a:moveTo>
                      <a:pt x="323129" y="0"/>
                    </a:moveTo>
                    <a:lnTo>
                      <a:pt x="1007320" y="0"/>
                    </a:lnTo>
                    <a:cubicBezTo>
                      <a:pt x="1042838" y="0"/>
                      <a:pt x="1076352" y="16458"/>
                      <a:pt x="1098068" y="44566"/>
                    </a:cubicBezTo>
                    <a:cubicBezTo>
                      <a:pt x="1119783" y="72673"/>
                      <a:pt x="1127249" y="109256"/>
                      <a:pt x="1118283" y="143625"/>
                    </a:cubicBezTo>
                    <a:lnTo>
                      <a:pt x="990019" y="635303"/>
                    </a:lnTo>
                    <a:cubicBezTo>
                      <a:pt x="967950" y="719900"/>
                      <a:pt x="891547" y="778928"/>
                      <a:pt x="804120" y="778928"/>
                    </a:cubicBezTo>
                    <a:lnTo>
                      <a:pt x="119929" y="778928"/>
                    </a:lnTo>
                    <a:cubicBezTo>
                      <a:pt x="84411" y="778928"/>
                      <a:pt x="50897" y="762469"/>
                      <a:pt x="29181" y="734362"/>
                    </a:cubicBezTo>
                    <a:cubicBezTo>
                      <a:pt x="7466" y="706255"/>
                      <a:pt x="0" y="669672"/>
                      <a:pt x="8966" y="635303"/>
                    </a:cubicBezTo>
                    <a:lnTo>
                      <a:pt x="137230" y="143625"/>
                    </a:lnTo>
                    <a:cubicBezTo>
                      <a:pt x="159299" y="59028"/>
                      <a:pt x="235702" y="0"/>
                      <a:pt x="32312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AB29">
                      <a:alpha val="100000"/>
                    </a:srgbClr>
                  </a:gs>
                  <a:gs pos="100000">
                    <a:srgbClr val="FFCD80">
                      <a:alpha val="100000"/>
                    </a:srgbClr>
                  </a:gs>
                </a:gsLst>
                <a:lin ang="0"/>
              </a:gra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73" name="TextBox 10">
                <a:extLst>
                  <a:ext uri="{FF2B5EF4-FFF2-40B4-BE49-F238E27FC236}">
                    <a16:creationId xmlns:a16="http://schemas.microsoft.com/office/drawing/2014/main" id="{7F31ECB2-8A9B-59DE-BADC-F48639E57728}"/>
                  </a:ext>
                </a:extLst>
              </p:cNvPr>
              <p:cNvSpPr txBox="1"/>
              <p:nvPr/>
            </p:nvSpPr>
            <p:spPr>
              <a:xfrm>
                <a:off x="101600" y="-47625"/>
                <a:ext cx="981053" cy="82655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147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76" name="TextBox 20">
            <a:extLst>
              <a:ext uri="{FF2B5EF4-FFF2-40B4-BE49-F238E27FC236}">
                <a16:creationId xmlns:a16="http://schemas.microsoft.com/office/drawing/2014/main" id="{B458EE3F-BE1E-9815-1324-857D784EF5C7}"/>
              </a:ext>
            </a:extLst>
          </p:cNvPr>
          <p:cNvSpPr txBox="1"/>
          <p:nvPr/>
        </p:nvSpPr>
        <p:spPr>
          <a:xfrm>
            <a:off x="1276820" y="303524"/>
            <a:ext cx="542765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TÍNH CHẤT CỦA BẤT ĐẲNG THỨC</a:t>
            </a:r>
          </a:p>
        </p:txBody>
      </p:sp>
      <p:sp>
        <p:nvSpPr>
          <p:cNvPr id="77" name="TextBox 20">
            <a:extLst>
              <a:ext uri="{FF2B5EF4-FFF2-40B4-BE49-F238E27FC236}">
                <a16:creationId xmlns:a16="http://schemas.microsoft.com/office/drawing/2014/main" id="{59FF5F15-E86A-7250-9510-B1D4EAA8E64D}"/>
              </a:ext>
            </a:extLst>
          </p:cNvPr>
          <p:cNvSpPr txBox="1"/>
          <p:nvPr/>
        </p:nvSpPr>
        <p:spPr>
          <a:xfrm>
            <a:off x="529818" y="268939"/>
            <a:ext cx="46893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02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9502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/>
      <p:bldP spid="36" grpId="0"/>
      <p:bldP spid="37" grpId="0"/>
      <p:bldP spid="38" grpId="0"/>
      <p:bldP spid="6" grpId="0"/>
      <p:bldP spid="8" grpId="0"/>
      <p:bldP spid="9" grpId="0"/>
      <p:bldP spid="10" grpId="0"/>
      <p:bldP spid="15" grpId="0"/>
      <p:bldP spid="20" grpId="0"/>
      <p:bldP spid="21" grpId="0"/>
      <p:bldP spid="22" grpId="0"/>
      <p:bldP spid="23" grpId="0"/>
      <p:bldP spid="40" grpId="0"/>
      <p:bldP spid="41" grpId="0"/>
      <p:bldP spid="42" grpId="0"/>
      <p:bldP spid="43" grpId="0"/>
      <p:bldP spid="44" grpId="0"/>
      <p:bldP spid="47" grpId="0"/>
      <p:bldP spid="48" grpId="0"/>
      <p:bldP spid="49" grpId="0"/>
      <p:bldP spid="50" grpId="0"/>
      <p:bldP spid="51" grpId="0"/>
      <p:bldP spid="54" grpId="0"/>
      <p:bldP spid="55" grpId="0"/>
      <p:bldP spid="56" grpId="0"/>
      <p:bldP spid="60" grpId="0" animBg="1"/>
      <p:bldP spid="61" grpId="0" animBg="1"/>
      <p:bldP spid="62" grpId="0"/>
      <p:bldP spid="63" grpId="0" animBg="1"/>
      <p:bldP spid="64" grpId="0" animBg="1"/>
      <p:bldP spid="65" grpId="0"/>
      <p:bldP spid="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6EB52BEE-143F-3BB5-1FF4-8DBC7C2A9D26}"/>
              </a:ext>
            </a:extLst>
          </p:cNvPr>
          <p:cNvSpPr txBox="1"/>
          <p:nvPr/>
        </p:nvSpPr>
        <p:spPr>
          <a:xfrm>
            <a:off x="1133666" y="1334363"/>
            <a:ext cx="40664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So sánh hai số a và b, nếu:</a:t>
            </a: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Quicksand" panose="00000500000000000000" pitchFamily="2" charset="0"/>
              <a:ea typeface="+mn-ea"/>
              <a:cs typeface="+mn-cs"/>
            </a:endParaRPr>
          </a:p>
        </p:txBody>
      </p:sp>
      <p:sp>
        <p:nvSpPr>
          <p:cNvPr id="31" name="Freeform 16">
            <a:extLst>
              <a:ext uri="{FF2B5EF4-FFF2-40B4-BE49-F238E27FC236}">
                <a16:creationId xmlns:a16="http://schemas.microsoft.com/office/drawing/2014/main" id="{DDC09294-B35A-59D2-5392-160A53F5671F}"/>
              </a:ext>
            </a:extLst>
          </p:cNvPr>
          <p:cNvSpPr/>
          <p:nvPr/>
        </p:nvSpPr>
        <p:spPr>
          <a:xfrm>
            <a:off x="481103" y="1289984"/>
            <a:ext cx="574107" cy="574107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C7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CAC741C-37DD-D8FB-B2F9-5BE6CC965227}"/>
              </a:ext>
            </a:extLst>
          </p:cNvPr>
          <p:cNvSpPr txBox="1"/>
          <p:nvPr/>
        </p:nvSpPr>
        <p:spPr>
          <a:xfrm>
            <a:off x="611030" y="1429780"/>
            <a:ext cx="423123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2400">
                <a:solidFill>
                  <a:schemeClr val="bg1"/>
                </a:solidFill>
                <a:latin typeface="#9Slide03 Kaleko 105 Round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?6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D8AF234-9679-31C6-4C4F-24DD5B231844}"/>
              </a:ext>
            </a:extLst>
          </p:cNvPr>
          <p:cNvGrpSpPr/>
          <p:nvPr/>
        </p:nvGrpSpPr>
        <p:grpSpPr>
          <a:xfrm>
            <a:off x="1249004" y="2001145"/>
            <a:ext cx="809625" cy="307777"/>
            <a:chOff x="7029450" y="1370387"/>
            <a:chExt cx="809625" cy="307777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003D1AA0-D527-A02F-05D7-E632039DD412}"/>
                </a:ext>
              </a:extLst>
            </p:cNvPr>
            <p:cNvSpPr/>
            <p:nvPr/>
          </p:nvSpPr>
          <p:spPr>
            <a:xfrm>
              <a:off x="7029450" y="1390649"/>
              <a:ext cx="809625" cy="267255"/>
            </a:xfrm>
            <a:prstGeom prst="round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EC71729-5777-7D38-9B21-0B13C145D1A8}"/>
                </a:ext>
              </a:extLst>
            </p:cNvPr>
            <p:cNvSpPr txBox="1"/>
            <p:nvPr/>
          </p:nvSpPr>
          <p:spPr>
            <a:xfrm>
              <a:off x="7043576" y="1370387"/>
              <a:ext cx="79549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2400">
                  <a:latin typeface="#9Slide03 Quicksand" panose="00000500000000000000" pitchFamily="2" charset="0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Quicksand" panose="00000500000000000000" pitchFamily="2" charset="0"/>
                  <a:ea typeface="+mn-ea"/>
                  <a:cs typeface="+mn-cs"/>
                </a:rPr>
                <a:t>Lời giải</a:t>
              </a:r>
              <a:endParaRPr kumimoji="0" lang="vi-V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2" name="Freeform 17">
            <a:extLst>
              <a:ext uri="{FF2B5EF4-FFF2-40B4-BE49-F238E27FC236}">
                <a16:creationId xmlns:a16="http://schemas.microsoft.com/office/drawing/2014/main" id="{375AC5C2-FB84-2A95-5DBC-688E3F9FC177}"/>
              </a:ext>
            </a:extLst>
          </p:cNvPr>
          <p:cNvSpPr/>
          <p:nvPr/>
        </p:nvSpPr>
        <p:spPr>
          <a:xfrm>
            <a:off x="7870802" y="1645039"/>
            <a:ext cx="168835" cy="168835"/>
          </a:xfrm>
          <a:custGeom>
            <a:avLst/>
            <a:gdLst/>
            <a:ahLst/>
            <a:cxnLst/>
            <a:rect l="l" t="t" r="r" b="b"/>
            <a:pathLst>
              <a:path w="493334" h="493334">
                <a:moveTo>
                  <a:pt x="0" y="0"/>
                </a:moveTo>
                <a:lnTo>
                  <a:pt x="493335" y="0"/>
                </a:lnTo>
                <a:lnTo>
                  <a:pt x="493335" y="493334"/>
                </a:lnTo>
                <a:lnTo>
                  <a:pt x="0" y="4933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TextBox 29">
            <a:extLst>
              <a:ext uri="{FF2B5EF4-FFF2-40B4-BE49-F238E27FC236}">
                <a16:creationId xmlns:a16="http://schemas.microsoft.com/office/drawing/2014/main" id="{537D56CE-D8BC-0AB7-DBD2-9F7387795AAC}"/>
              </a:ext>
            </a:extLst>
          </p:cNvPr>
          <p:cNvSpPr txBox="1"/>
          <p:nvPr/>
        </p:nvSpPr>
        <p:spPr>
          <a:xfrm>
            <a:off x="5004565" y="1331624"/>
            <a:ext cx="3170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a + 1 954 &lt; b + 1 954</a:t>
            </a: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Quicksand" panose="00000500000000000000" pitchFamily="2" charset="0"/>
              <a:ea typeface="+mn-ea"/>
              <a:cs typeface="+mn-cs"/>
            </a:endParaRPr>
          </a:p>
        </p:txBody>
      </p:sp>
      <p:sp>
        <p:nvSpPr>
          <p:cNvPr id="25" name="TextBox 29">
            <a:extLst>
              <a:ext uri="{FF2B5EF4-FFF2-40B4-BE49-F238E27FC236}">
                <a16:creationId xmlns:a16="http://schemas.microsoft.com/office/drawing/2014/main" id="{59EAB0BF-6251-2C43-04B8-2A141BC2F4D6}"/>
              </a:ext>
            </a:extLst>
          </p:cNvPr>
          <p:cNvSpPr txBox="1"/>
          <p:nvPr/>
        </p:nvSpPr>
        <p:spPr>
          <a:xfrm>
            <a:off x="1133666" y="2561535"/>
            <a:ext cx="39450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Ta có: a + 1 954 &lt; b + 1 954</a:t>
            </a: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Quicksand" panose="00000500000000000000" pitchFamily="2" charset="0"/>
              <a:ea typeface="+mn-ea"/>
              <a:cs typeface="+mn-cs"/>
            </a:endParaRPr>
          </a:p>
        </p:txBody>
      </p:sp>
      <p:sp>
        <p:nvSpPr>
          <p:cNvPr id="26" name="Freeform 17">
            <a:extLst>
              <a:ext uri="{FF2B5EF4-FFF2-40B4-BE49-F238E27FC236}">
                <a16:creationId xmlns:a16="http://schemas.microsoft.com/office/drawing/2014/main" id="{D4C53DE8-5A0C-34BA-97C6-CBBC43061182}"/>
              </a:ext>
            </a:extLst>
          </p:cNvPr>
          <p:cNvSpPr/>
          <p:nvPr/>
        </p:nvSpPr>
        <p:spPr>
          <a:xfrm>
            <a:off x="949735" y="2726421"/>
            <a:ext cx="168835" cy="168835"/>
          </a:xfrm>
          <a:custGeom>
            <a:avLst/>
            <a:gdLst/>
            <a:ahLst/>
            <a:cxnLst/>
            <a:rect l="l" t="t" r="r" b="b"/>
            <a:pathLst>
              <a:path w="493334" h="493334">
                <a:moveTo>
                  <a:pt x="0" y="0"/>
                </a:moveTo>
                <a:lnTo>
                  <a:pt x="493335" y="0"/>
                </a:lnTo>
                <a:lnTo>
                  <a:pt x="493335" y="493334"/>
                </a:lnTo>
                <a:lnTo>
                  <a:pt x="0" y="4933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TextBox 29">
            <a:extLst>
              <a:ext uri="{FF2B5EF4-FFF2-40B4-BE49-F238E27FC236}">
                <a16:creationId xmlns:a16="http://schemas.microsoft.com/office/drawing/2014/main" id="{A194DC97-1809-6846-651C-4C5221701126}"/>
              </a:ext>
            </a:extLst>
          </p:cNvPr>
          <p:cNvSpPr txBox="1"/>
          <p:nvPr/>
        </p:nvSpPr>
        <p:spPr>
          <a:xfrm>
            <a:off x="1133666" y="3115198"/>
            <a:ext cx="61300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Suy ra: a + 1 954 – 1 954 &lt; b + 1 954 – 1 954</a:t>
            </a: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Quicksand" panose="00000500000000000000" pitchFamily="2" charset="0"/>
              <a:ea typeface="+mn-ea"/>
              <a:cs typeface="+mn-cs"/>
            </a:endParaRPr>
          </a:p>
        </p:txBody>
      </p:sp>
      <p:sp>
        <p:nvSpPr>
          <p:cNvPr id="28" name="Hình chữ nhật 27">
            <a:extLst>
              <a:ext uri="{FF2B5EF4-FFF2-40B4-BE49-F238E27FC236}">
                <a16:creationId xmlns:a16="http://schemas.microsoft.com/office/drawing/2014/main" id="{0607C649-1CF2-1BEF-E991-833D450D818B}"/>
              </a:ext>
            </a:extLst>
          </p:cNvPr>
          <p:cNvSpPr/>
          <p:nvPr/>
        </p:nvSpPr>
        <p:spPr>
          <a:xfrm>
            <a:off x="9200704" y="3184005"/>
            <a:ext cx="240146" cy="3417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Hình chữ nhật 28">
            <a:extLst>
              <a:ext uri="{FF2B5EF4-FFF2-40B4-BE49-F238E27FC236}">
                <a16:creationId xmlns:a16="http://schemas.microsoft.com/office/drawing/2014/main" id="{1351A10A-88B9-9721-0CE2-A169E350D9B4}"/>
              </a:ext>
            </a:extLst>
          </p:cNvPr>
          <p:cNvSpPr/>
          <p:nvPr/>
        </p:nvSpPr>
        <p:spPr>
          <a:xfrm>
            <a:off x="9978968" y="3184005"/>
            <a:ext cx="240146" cy="34174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TextBox 35">
            <a:extLst>
              <a:ext uri="{FF2B5EF4-FFF2-40B4-BE49-F238E27FC236}">
                <a16:creationId xmlns:a16="http://schemas.microsoft.com/office/drawing/2014/main" id="{369EDB8D-874D-C272-FC7B-C9C17B557786}"/>
              </a:ext>
            </a:extLst>
          </p:cNvPr>
          <p:cNvSpPr txBox="1"/>
          <p:nvPr/>
        </p:nvSpPr>
        <p:spPr>
          <a:xfrm>
            <a:off x="9541947" y="3076328"/>
            <a:ext cx="3082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&lt;</a:t>
            </a:r>
          </a:p>
        </p:txBody>
      </p:sp>
      <p:sp>
        <p:nvSpPr>
          <p:cNvPr id="38" name="Hình chữ nhật 37">
            <a:extLst>
              <a:ext uri="{FF2B5EF4-FFF2-40B4-BE49-F238E27FC236}">
                <a16:creationId xmlns:a16="http://schemas.microsoft.com/office/drawing/2014/main" id="{7F96634E-25BB-2A0B-20DA-3F4E1FB0B3F9}"/>
              </a:ext>
            </a:extLst>
          </p:cNvPr>
          <p:cNvSpPr/>
          <p:nvPr/>
        </p:nvSpPr>
        <p:spPr>
          <a:xfrm>
            <a:off x="8086621" y="3184005"/>
            <a:ext cx="805776" cy="34174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Hình chữ nhật 38">
            <a:extLst>
              <a:ext uri="{FF2B5EF4-FFF2-40B4-BE49-F238E27FC236}">
                <a16:creationId xmlns:a16="http://schemas.microsoft.com/office/drawing/2014/main" id="{3FD9FBCB-088F-7921-9DAF-E22253524D00}"/>
              </a:ext>
            </a:extLst>
          </p:cNvPr>
          <p:cNvSpPr/>
          <p:nvPr/>
        </p:nvSpPr>
        <p:spPr>
          <a:xfrm>
            <a:off x="10527421" y="3184005"/>
            <a:ext cx="805776" cy="34174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TextBox 35">
            <a:extLst>
              <a:ext uri="{FF2B5EF4-FFF2-40B4-BE49-F238E27FC236}">
                <a16:creationId xmlns:a16="http://schemas.microsoft.com/office/drawing/2014/main" id="{8DF985AE-EFC2-33E2-7904-AA1FC2C413A9}"/>
              </a:ext>
            </a:extLst>
          </p:cNvPr>
          <p:cNvSpPr txBox="1"/>
          <p:nvPr/>
        </p:nvSpPr>
        <p:spPr>
          <a:xfrm>
            <a:off x="8861870" y="3082860"/>
            <a:ext cx="3082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+</a:t>
            </a:r>
          </a:p>
        </p:txBody>
      </p:sp>
      <p:sp>
        <p:nvSpPr>
          <p:cNvPr id="41" name="TextBox 35">
            <a:extLst>
              <a:ext uri="{FF2B5EF4-FFF2-40B4-BE49-F238E27FC236}">
                <a16:creationId xmlns:a16="http://schemas.microsoft.com/office/drawing/2014/main" id="{E7A4DF0C-61D2-EF98-1231-E93A743710A9}"/>
              </a:ext>
            </a:extLst>
          </p:cNvPr>
          <p:cNvSpPr txBox="1"/>
          <p:nvPr/>
        </p:nvSpPr>
        <p:spPr>
          <a:xfrm>
            <a:off x="10199398" y="3082860"/>
            <a:ext cx="3082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+</a:t>
            </a:r>
          </a:p>
        </p:txBody>
      </p:sp>
      <p:sp>
        <p:nvSpPr>
          <p:cNvPr id="42" name="TextBox 29">
            <a:extLst>
              <a:ext uri="{FF2B5EF4-FFF2-40B4-BE49-F238E27FC236}">
                <a16:creationId xmlns:a16="http://schemas.microsoft.com/office/drawing/2014/main" id="{CB9F1BB2-B23F-4110-B84B-8FEAC35F9317}"/>
              </a:ext>
            </a:extLst>
          </p:cNvPr>
          <p:cNvSpPr txBox="1"/>
          <p:nvPr/>
        </p:nvSpPr>
        <p:spPr>
          <a:xfrm>
            <a:off x="8039637" y="3166811"/>
            <a:ext cx="10303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–1 954</a:t>
            </a: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Quicksand" panose="00000500000000000000" pitchFamily="2" charset="0"/>
              <a:ea typeface="+mn-ea"/>
              <a:cs typeface="+mn-cs"/>
            </a:endParaRPr>
          </a:p>
        </p:txBody>
      </p:sp>
      <p:sp>
        <p:nvSpPr>
          <p:cNvPr id="43" name="TextBox 29">
            <a:extLst>
              <a:ext uri="{FF2B5EF4-FFF2-40B4-BE49-F238E27FC236}">
                <a16:creationId xmlns:a16="http://schemas.microsoft.com/office/drawing/2014/main" id="{24A23F9D-6BCF-96CF-42A8-806BC7887EEF}"/>
              </a:ext>
            </a:extLst>
          </p:cNvPr>
          <p:cNvSpPr txBox="1"/>
          <p:nvPr/>
        </p:nvSpPr>
        <p:spPr>
          <a:xfrm>
            <a:off x="10470162" y="3154822"/>
            <a:ext cx="10303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–1 954</a:t>
            </a: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Quicksand" panose="00000500000000000000" pitchFamily="2" charset="0"/>
              <a:ea typeface="+mn-ea"/>
              <a:cs typeface="+mn-cs"/>
            </a:endParaRPr>
          </a:p>
        </p:txBody>
      </p:sp>
      <p:sp>
        <p:nvSpPr>
          <p:cNvPr id="44" name="TextBox 29">
            <a:extLst>
              <a:ext uri="{FF2B5EF4-FFF2-40B4-BE49-F238E27FC236}">
                <a16:creationId xmlns:a16="http://schemas.microsoft.com/office/drawing/2014/main" id="{5B7BE536-B456-EBF8-1034-146114C6E11B}"/>
              </a:ext>
            </a:extLst>
          </p:cNvPr>
          <p:cNvSpPr txBox="1"/>
          <p:nvPr/>
        </p:nvSpPr>
        <p:spPr>
          <a:xfrm>
            <a:off x="1939530" y="3668861"/>
            <a:ext cx="61300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a + (1 954 – 1 954) &lt; b + (1 954 – 1 954)</a:t>
            </a: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Quicksand" panose="00000500000000000000" pitchFamily="2" charset="0"/>
              <a:ea typeface="+mn-ea"/>
              <a:cs typeface="+mn-cs"/>
            </a:endParaRPr>
          </a:p>
        </p:txBody>
      </p:sp>
      <p:sp>
        <p:nvSpPr>
          <p:cNvPr id="45" name="TextBox 29">
            <a:extLst>
              <a:ext uri="{FF2B5EF4-FFF2-40B4-BE49-F238E27FC236}">
                <a16:creationId xmlns:a16="http://schemas.microsoft.com/office/drawing/2014/main" id="{E0CEA32A-6EA3-D707-7211-17719ADC39C7}"/>
              </a:ext>
            </a:extLst>
          </p:cNvPr>
          <p:cNvSpPr txBox="1"/>
          <p:nvPr/>
        </p:nvSpPr>
        <p:spPr>
          <a:xfrm>
            <a:off x="4198701" y="4222523"/>
            <a:ext cx="9062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a &lt; b</a:t>
            </a: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Quicksand" panose="00000500000000000000" pitchFamily="2" charset="0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3DF4195-4FBC-2221-AAC3-6BA4AF3E67B3}"/>
              </a:ext>
            </a:extLst>
          </p:cNvPr>
          <p:cNvSpPr/>
          <p:nvPr/>
        </p:nvSpPr>
        <p:spPr>
          <a:xfrm>
            <a:off x="945151" y="4811936"/>
            <a:ext cx="10067814" cy="1718701"/>
          </a:xfrm>
          <a:prstGeom prst="roundRect">
            <a:avLst>
              <a:gd name="adj" fmla="val 11398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9027618-62AB-74B4-1DA8-2B61DF4D0B5B}"/>
                  </a:ext>
                </a:extLst>
              </p:cNvPr>
              <p:cNvSpPr txBox="1"/>
              <p:nvPr/>
            </p:nvSpPr>
            <p:spPr>
              <a:xfrm>
                <a:off x="1179036" y="4824636"/>
                <a:ext cx="9682422" cy="1578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just">
                  <a:defRPr sz="2400">
                    <a:latin typeface="#9Slide03 Quicksand" panose="00000500000000000000" pitchFamily="2" charset="0"/>
                  </a:defRPr>
                </a:lvl1pPr>
              </a:lstStyle>
              <a:p>
                <a:pPr marL="0" marR="0" lvl="0" indent="0" algn="just" defTabSz="914400" rtl="0" eaLnBrk="1" fontAlgn="auto" latinLnBrk="0" hangingPunct="1"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3 Quicksand" panose="00000500000000000000" pitchFamily="2" charset="0"/>
                    <a:ea typeface="+mn-ea"/>
                    <a:cs typeface="+mn-cs"/>
                  </a:rPr>
                  <a:t>Với ba số a, b, c, ta có: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3 Quicksand" panose="00000500000000000000" pitchFamily="2" charset="0"/>
                    <a:ea typeface="+mn-ea"/>
                    <a:cs typeface="+mn-cs"/>
                  </a:rPr>
                  <a:t>    Nếu a &lt; b thì a + c &lt; b + c;         	 Nếu a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3 Quicksand" panose="00000500000000000000" pitchFamily="2" charset="0"/>
                    <a:ea typeface="+mn-ea"/>
                    <a:cs typeface="+mn-cs"/>
                  </a:rPr>
                  <a:t> b thì a + c ≤ b + c;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3 Quicksand" panose="00000500000000000000" pitchFamily="2" charset="0"/>
                    <a:ea typeface="+mn-ea"/>
                    <a:cs typeface="+mn-cs"/>
                  </a:rPr>
                  <a:t>    Nếu a &gt; b thì a + c &gt; b + c;             	 Nếu a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≥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3 Quicksand" panose="00000500000000000000" pitchFamily="2" charset="0"/>
                    <a:ea typeface="+mn-ea"/>
                    <a:cs typeface="+mn-cs"/>
                  </a:rPr>
                  <a:t> b thì a + c ≥ b + c.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9027618-62AB-74B4-1DA8-2B61DF4D0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036" y="4824636"/>
                <a:ext cx="9682422" cy="1578253"/>
              </a:xfrm>
              <a:prstGeom prst="rect">
                <a:avLst/>
              </a:prstGeom>
              <a:blipFill>
                <a:blip r:embed="rId8"/>
                <a:stretch>
                  <a:fillRect l="-944" b="-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reeform 17">
            <a:extLst>
              <a:ext uri="{FF2B5EF4-FFF2-40B4-BE49-F238E27FC236}">
                <a16:creationId xmlns:a16="http://schemas.microsoft.com/office/drawing/2014/main" id="{4AF8C1C6-F976-EB47-D987-3F92C313E765}"/>
              </a:ext>
            </a:extLst>
          </p:cNvPr>
          <p:cNvSpPr/>
          <p:nvPr/>
        </p:nvSpPr>
        <p:spPr>
          <a:xfrm>
            <a:off x="1330543" y="5576694"/>
            <a:ext cx="168835" cy="168835"/>
          </a:xfrm>
          <a:custGeom>
            <a:avLst/>
            <a:gdLst/>
            <a:ahLst/>
            <a:cxnLst/>
            <a:rect l="l" t="t" r="r" b="b"/>
            <a:pathLst>
              <a:path w="493334" h="493334">
                <a:moveTo>
                  <a:pt x="0" y="0"/>
                </a:moveTo>
                <a:lnTo>
                  <a:pt x="493335" y="0"/>
                </a:lnTo>
                <a:lnTo>
                  <a:pt x="493335" y="493334"/>
                </a:lnTo>
                <a:lnTo>
                  <a:pt x="0" y="4933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7" name="Freeform 17">
            <a:extLst>
              <a:ext uri="{FF2B5EF4-FFF2-40B4-BE49-F238E27FC236}">
                <a16:creationId xmlns:a16="http://schemas.microsoft.com/office/drawing/2014/main" id="{7F5D7B33-0603-98AB-1889-FBD7EAF577F6}"/>
              </a:ext>
            </a:extLst>
          </p:cNvPr>
          <p:cNvSpPr/>
          <p:nvPr/>
        </p:nvSpPr>
        <p:spPr>
          <a:xfrm>
            <a:off x="1330542" y="6084694"/>
            <a:ext cx="168835" cy="168835"/>
          </a:xfrm>
          <a:custGeom>
            <a:avLst/>
            <a:gdLst/>
            <a:ahLst/>
            <a:cxnLst/>
            <a:rect l="l" t="t" r="r" b="b"/>
            <a:pathLst>
              <a:path w="493334" h="493334">
                <a:moveTo>
                  <a:pt x="0" y="0"/>
                </a:moveTo>
                <a:lnTo>
                  <a:pt x="493335" y="0"/>
                </a:lnTo>
                <a:lnTo>
                  <a:pt x="493335" y="493334"/>
                </a:lnTo>
                <a:lnTo>
                  <a:pt x="0" y="4933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8" name="Freeform 17">
            <a:extLst>
              <a:ext uri="{FF2B5EF4-FFF2-40B4-BE49-F238E27FC236}">
                <a16:creationId xmlns:a16="http://schemas.microsoft.com/office/drawing/2014/main" id="{9E4141ED-6631-3887-F65A-2849853323F6}"/>
              </a:ext>
            </a:extLst>
          </p:cNvPr>
          <p:cNvSpPr/>
          <p:nvPr/>
        </p:nvSpPr>
        <p:spPr>
          <a:xfrm>
            <a:off x="6562943" y="5576694"/>
            <a:ext cx="168835" cy="168835"/>
          </a:xfrm>
          <a:custGeom>
            <a:avLst/>
            <a:gdLst/>
            <a:ahLst/>
            <a:cxnLst/>
            <a:rect l="l" t="t" r="r" b="b"/>
            <a:pathLst>
              <a:path w="493334" h="493334">
                <a:moveTo>
                  <a:pt x="0" y="0"/>
                </a:moveTo>
                <a:lnTo>
                  <a:pt x="493335" y="0"/>
                </a:lnTo>
                <a:lnTo>
                  <a:pt x="493335" y="493334"/>
                </a:lnTo>
                <a:lnTo>
                  <a:pt x="0" y="4933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9" name="Freeform 17">
            <a:extLst>
              <a:ext uri="{FF2B5EF4-FFF2-40B4-BE49-F238E27FC236}">
                <a16:creationId xmlns:a16="http://schemas.microsoft.com/office/drawing/2014/main" id="{634D7947-EE5A-1B01-B476-13C3D2A5BEFC}"/>
              </a:ext>
            </a:extLst>
          </p:cNvPr>
          <p:cNvSpPr/>
          <p:nvPr/>
        </p:nvSpPr>
        <p:spPr>
          <a:xfrm>
            <a:off x="6562942" y="6084694"/>
            <a:ext cx="168835" cy="168835"/>
          </a:xfrm>
          <a:custGeom>
            <a:avLst/>
            <a:gdLst/>
            <a:ahLst/>
            <a:cxnLst/>
            <a:rect l="l" t="t" r="r" b="b"/>
            <a:pathLst>
              <a:path w="493334" h="493334">
                <a:moveTo>
                  <a:pt x="0" y="0"/>
                </a:moveTo>
                <a:lnTo>
                  <a:pt x="493335" y="0"/>
                </a:lnTo>
                <a:lnTo>
                  <a:pt x="493335" y="493334"/>
                </a:lnTo>
                <a:lnTo>
                  <a:pt x="0" y="4933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Freeform 25">
            <a:extLst>
              <a:ext uri="{FF2B5EF4-FFF2-40B4-BE49-F238E27FC236}">
                <a16:creationId xmlns:a16="http://schemas.microsoft.com/office/drawing/2014/main" id="{14641AED-887D-DDB7-F6D8-FC2F6D17C9C0}"/>
              </a:ext>
            </a:extLst>
          </p:cNvPr>
          <p:cNvSpPr/>
          <p:nvPr/>
        </p:nvSpPr>
        <p:spPr>
          <a:xfrm rot="2009569">
            <a:off x="11331917" y="157033"/>
            <a:ext cx="658713" cy="658713"/>
          </a:xfrm>
          <a:custGeom>
            <a:avLst/>
            <a:gdLst/>
            <a:ahLst/>
            <a:cxnLst/>
            <a:rect l="l" t="t" r="r" b="b"/>
            <a:pathLst>
              <a:path w="1879963" h="1879963">
                <a:moveTo>
                  <a:pt x="0" y="0"/>
                </a:moveTo>
                <a:lnTo>
                  <a:pt x="1879962" y="0"/>
                </a:lnTo>
                <a:lnTo>
                  <a:pt x="1879962" y="1879963"/>
                </a:lnTo>
                <a:lnTo>
                  <a:pt x="0" y="187996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AutoShape 30">
            <a:extLst>
              <a:ext uri="{FF2B5EF4-FFF2-40B4-BE49-F238E27FC236}">
                <a16:creationId xmlns:a16="http://schemas.microsoft.com/office/drawing/2014/main" id="{AF815679-3979-9800-CFA2-31012FCE3926}"/>
              </a:ext>
            </a:extLst>
          </p:cNvPr>
          <p:cNvSpPr/>
          <p:nvPr/>
        </p:nvSpPr>
        <p:spPr>
          <a:xfrm flipH="1">
            <a:off x="11235144" y="211284"/>
            <a:ext cx="0" cy="581045"/>
          </a:xfrm>
          <a:prstGeom prst="line">
            <a:avLst/>
          </a:prstGeom>
          <a:ln w="19050" cap="rnd">
            <a:solidFill>
              <a:srgbClr val="6666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38" descr="A blue and orange logo&#10;&#10;Description automatically generated">
            <a:extLst>
              <a:ext uri="{FF2B5EF4-FFF2-40B4-BE49-F238E27FC236}">
                <a16:creationId xmlns:a16="http://schemas.microsoft.com/office/drawing/2014/main" id="{F3A7B7BB-20E6-DB31-777B-CC621AFD78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77" y="282166"/>
            <a:ext cx="380409" cy="390690"/>
          </a:xfrm>
          <a:prstGeom prst="rect">
            <a:avLst/>
          </a:prstGeom>
        </p:spPr>
      </p:pic>
      <p:grpSp>
        <p:nvGrpSpPr>
          <p:cNvPr id="7" name="Group 5">
            <a:extLst>
              <a:ext uri="{FF2B5EF4-FFF2-40B4-BE49-F238E27FC236}">
                <a16:creationId xmlns:a16="http://schemas.microsoft.com/office/drawing/2014/main" id="{68E3C4FC-5577-4123-F441-6A9A8113BB66}"/>
              </a:ext>
            </a:extLst>
          </p:cNvPr>
          <p:cNvGrpSpPr/>
          <p:nvPr/>
        </p:nvGrpSpPr>
        <p:grpSpPr>
          <a:xfrm>
            <a:off x="168378" y="127482"/>
            <a:ext cx="6750585" cy="681405"/>
            <a:chOff x="758602" y="438109"/>
            <a:chExt cx="5633790" cy="681405"/>
          </a:xfrm>
        </p:grpSpPr>
        <p:grpSp>
          <p:nvGrpSpPr>
            <p:cNvPr id="16" name="Group 9">
              <a:extLst>
                <a:ext uri="{FF2B5EF4-FFF2-40B4-BE49-F238E27FC236}">
                  <a16:creationId xmlns:a16="http://schemas.microsoft.com/office/drawing/2014/main" id="{D1359221-C5CF-F985-7738-004FCF89A53E}"/>
                </a:ext>
              </a:extLst>
            </p:cNvPr>
            <p:cNvGrpSpPr/>
            <p:nvPr/>
          </p:nvGrpSpPr>
          <p:grpSpPr>
            <a:xfrm>
              <a:off x="758602" y="448386"/>
              <a:ext cx="5633790" cy="655834"/>
              <a:chOff x="6797" y="-47625"/>
              <a:chExt cx="10293478" cy="834831"/>
            </a:xfrm>
          </p:grpSpPr>
          <p:sp>
            <p:nvSpPr>
              <p:cNvPr id="50" name="Freeform 10">
                <a:extLst>
                  <a:ext uri="{FF2B5EF4-FFF2-40B4-BE49-F238E27FC236}">
                    <a16:creationId xmlns:a16="http://schemas.microsoft.com/office/drawing/2014/main" id="{1B752D77-DFA7-ECBD-0251-73B9347138E1}"/>
                  </a:ext>
                </a:extLst>
              </p:cNvPr>
              <p:cNvSpPr/>
              <p:nvPr/>
            </p:nvSpPr>
            <p:spPr>
              <a:xfrm>
                <a:off x="6797" y="0"/>
                <a:ext cx="10293478" cy="787206"/>
              </a:xfrm>
              <a:custGeom>
                <a:avLst/>
                <a:gdLst/>
                <a:ahLst/>
                <a:cxnLst/>
                <a:rect l="l" t="t" r="r" b="b"/>
                <a:pathLst>
                  <a:path w="4953491" h="787206">
                    <a:moveTo>
                      <a:pt x="232168" y="0"/>
                    </a:moveTo>
                    <a:lnTo>
                      <a:pt x="4924524" y="0"/>
                    </a:lnTo>
                    <a:cubicBezTo>
                      <a:pt x="4933093" y="0"/>
                      <a:pt x="4941179" y="3965"/>
                      <a:pt x="4946426" y="10739"/>
                    </a:cubicBezTo>
                    <a:cubicBezTo>
                      <a:pt x="4951674" y="17513"/>
                      <a:pt x="4953492" y="26333"/>
                      <a:pt x="4951350" y="34630"/>
                    </a:cubicBezTo>
                    <a:lnTo>
                      <a:pt x="4766028" y="752576"/>
                    </a:lnTo>
                    <a:cubicBezTo>
                      <a:pt x="4760766" y="772962"/>
                      <a:pt x="4742378" y="787206"/>
                      <a:pt x="4721324" y="787206"/>
                    </a:cubicBezTo>
                    <a:lnTo>
                      <a:pt x="28968" y="787206"/>
                    </a:lnTo>
                    <a:cubicBezTo>
                      <a:pt x="20399" y="787206"/>
                      <a:pt x="12313" y="783242"/>
                      <a:pt x="7066" y="776468"/>
                    </a:cubicBezTo>
                    <a:cubicBezTo>
                      <a:pt x="1818" y="769694"/>
                      <a:pt x="0" y="760873"/>
                      <a:pt x="2142" y="752576"/>
                    </a:cubicBezTo>
                    <a:lnTo>
                      <a:pt x="187464" y="34630"/>
                    </a:lnTo>
                    <a:cubicBezTo>
                      <a:pt x="192726" y="14244"/>
                      <a:pt x="211114" y="0"/>
                      <a:pt x="232168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19050" cap="rnd">
                <a:solidFill>
                  <a:srgbClr val="063225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51" name="TextBox 11">
                <a:extLst>
                  <a:ext uri="{FF2B5EF4-FFF2-40B4-BE49-F238E27FC236}">
                    <a16:creationId xmlns:a16="http://schemas.microsoft.com/office/drawing/2014/main" id="{C920EDF7-5281-8AE7-3F84-B023169494D3}"/>
                  </a:ext>
                </a:extLst>
              </p:cNvPr>
              <p:cNvSpPr txBox="1"/>
              <p:nvPr/>
            </p:nvSpPr>
            <p:spPr>
              <a:xfrm>
                <a:off x="101600" y="-47625"/>
                <a:ext cx="4763886" cy="83483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14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8">
              <a:extLst>
                <a:ext uri="{FF2B5EF4-FFF2-40B4-BE49-F238E27FC236}">
                  <a16:creationId xmlns:a16="http://schemas.microsoft.com/office/drawing/2014/main" id="{6B1B38A2-5287-F898-1AFD-D80661C4BC25}"/>
                </a:ext>
              </a:extLst>
            </p:cNvPr>
            <p:cNvGrpSpPr/>
            <p:nvPr/>
          </p:nvGrpSpPr>
          <p:grpSpPr>
            <a:xfrm>
              <a:off x="876885" y="438109"/>
              <a:ext cx="675279" cy="681405"/>
              <a:chOff x="101600" y="-47625"/>
              <a:chExt cx="1186552" cy="837547"/>
            </a:xfrm>
          </p:grpSpPr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15C86667-32D6-AD31-A1D0-547F072142CB}"/>
                  </a:ext>
                </a:extLst>
              </p:cNvPr>
              <p:cNvSpPr/>
              <p:nvPr/>
            </p:nvSpPr>
            <p:spPr>
              <a:xfrm>
                <a:off x="242699" y="10994"/>
                <a:ext cx="1045453" cy="778928"/>
              </a:xfrm>
              <a:custGeom>
                <a:avLst/>
                <a:gdLst/>
                <a:ahLst/>
                <a:cxnLst/>
                <a:rect l="l" t="t" r="r" b="b"/>
                <a:pathLst>
                  <a:path w="1127249" h="778928">
                    <a:moveTo>
                      <a:pt x="323129" y="0"/>
                    </a:moveTo>
                    <a:lnTo>
                      <a:pt x="1007320" y="0"/>
                    </a:lnTo>
                    <a:cubicBezTo>
                      <a:pt x="1042838" y="0"/>
                      <a:pt x="1076352" y="16458"/>
                      <a:pt x="1098068" y="44566"/>
                    </a:cubicBezTo>
                    <a:cubicBezTo>
                      <a:pt x="1119783" y="72673"/>
                      <a:pt x="1127249" y="109256"/>
                      <a:pt x="1118283" y="143625"/>
                    </a:cubicBezTo>
                    <a:lnTo>
                      <a:pt x="990019" y="635303"/>
                    </a:lnTo>
                    <a:cubicBezTo>
                      <a:pt x="967950" y="719900"/>
                      <a:pt x="891547" y="778928"/>
                      <a:pt x="804120" y="778928"/>
                    </a:cubicBezTo>
                    <a:lnTo>
                      <a:pt x="119929" y="778928"/>
                    </a:lnTo>
                    <a:cubicBezTo>
                      <a:pt x="84411" y="778928"/>
                      <a:pt x="50897" y="762469"/>
                      <a:pt x="29181" y="734362"/>
                    </a:cubicBezTo>
                    <a:cubicBezTo>
                      <a:pt x="7466" y="706255"/>
                      <a:pt x="0" y="669672"/>
                      <a:pt x="8966" y="635303"/>
                    </a:cubicBezTo>
                    <a:lnTo>
                      <a:pt x="137230" y="143625"/>
                    </a:lnTo>
                    <a:cubicBezTo>
                      <a:pt x="159299" y="59028"/>
                      <a:pt x="235702" y="0"/>
                      <a:pt x="32312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AB29">
                      <a:alpha val="100000"/>
                    </a:srgbClr>
                  </a:gs>
                  <a:gs pos="100000">
                    <a:srgbClr val="FFCD80">
                      <a:alpha val="100000"/>
                    </a:srgbClr>
                  </a:gs>
                </a:gsLst>
                <a:lin ang="0"/>
              </a:gra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6" name="TextBox 10">
                <a:extLst>
                  <a:ext uri="{FF2B5EF4-FFF2-40B4-BE49-F238E27FC236}">
                    <a16:creationId xmlns:a16="http://schemas.microsoft.com/office/drawing/2014/main" id="{72D9B6BA-8200-7503-1EE6-8D89420F35B4}"/>
                  </a:ext>
                </a:extLst>
              </p:cNvPr>
              <p:cNvSpPr txBox="1"/>
              <p:nvPr/>
            </p:nvSpPr>
            <p:spPr>
              <a:xfrm>
                <a:off x="101600" y="-47625"/>
                <a:ext cx="981053" cy="82655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147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2" name="TextBox 20">
            <a:extLst>
              <a:ext uri="{FF2B5EF4-FFF2-40B4-BE49-F238E27FC236}">
                <a16:creationId xmlns:a16="http://schemas.microsoft.com/office/drawing/2014/main" id="{5EF08C58-37FD-6BF3-061A-7463A9356114}"/>
              </a:ext>
            </a:extLst>
          </p:cNvPr>
          <p:cNvSpPr txBox="1"/>
          <p:nvPr/>
        </p:nvSpPr>
        <p:spPr>
          <a:xfrm>
            <a:off x="1276820" y="303524"/>
            <a:ext cx="542765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TÍNH CHẤT CỦA BẤT ĐẲNG THỨC</a:t>
            </a:r>
          </a:p>
        </p:txBody>
      </p:sp>
      <p:sp>
        <p:nvSpPr>
          <p:cNvPr id="53" name="TextBox 20">
            <a:extLst>
              <a:ext uri="{FF2B5EF4-FFF2-40B4-BE49-F238E27FC236}">
                <a16:creationId xmlns:a16="http://schemas.microsoft.com/office/drawing/2014/main" id="{AA60CCB1-0EFB-D7B7-ED18-991B72A1F7BE}"/>
              </a:ext>
            </a:extLst>
          </p:cNvPr>
          <p:cNvSpPr txBox="1"/>
          <p:nvPr/>
        </p:nvSpPr>
        <p:spPr>
          <a:xfrm>
            <a:off x="529818" y="268939"/>
            <a:ext cx="46893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02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7979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" grpId="0" animBg="1"/>
      <p:bldP spid="13" grpId="0"/>
      <p:bldP spid="25" grpId="0"/>
      <p:bldP spid="26" grpId="0" animBg="1"/>
      <p:bldP spid="27" grpId="0"/>
      <p:bldP spid="28" grpId="0" animBg="1"/>
      <p:bldP spid="29" grpId="0" animBg="1"/>
      <p:bldP spid="37" grpId="0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23" grpId="0" animBg="1"/>
      <p:bldP spid="24" grpId="0"/>
      <p:bldP spid="36" grpId="0" animBg="1"/>
      <p:bldP spid="47" grpId="0" animBg="1"/>
      <p:bldP spid="48" grpId="0" animBg="1"/>
      <p:bldP spid="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6EB52BEE-143F-3BB5-1FF4-8DBC7C2A9D26}"/>
              </a:ext>
            </a:extLst>
          </p:cNvPr>
          <p:cNvSpPr txBox="1"/>
          <p:nvPr/>
        </p:nvSpPr>
        <p:spPr>
          <a:xfrm>
            <a:off x="1133665" y="1352835"/>
            <a:ext cx="82441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Cho biết a ≥ b thì 5a ≥ 5b. Chứng minh: 5b – 2 ≤ 5a – 2.</a:t>
            </a: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Quicksand" panose="00000500000000000000" pitchFamily="2" charset="0"/>
              <a:ea typeface="+mn-ea"/>
              <a:cs typeface="+mn-cs"/>
            </a:endParaRPr>
          </a:p>
        </p:txBody>
      </p:sp>
      <p:sp>
        <p:nvSpPr>
          <p:cNvPr id="31" name="Freeform 16">
            <a:extLst>
              <a:ext uri="{FF2B5EF4-FFF2-40B4-BE49-F238E27FC236}">
                <a16:creationId xmlns:a16="http://schemas.microsoft.com/office/drawing/2014/main" id="{DDC09294-B35A-59D2-5392-160A53F5671F}"/>
              </a:ext>
            </a:extLst>
          </p:cNvPr>
          <p:cNvSpPr/>
          <p:nvPr/>
        </p:nvSpPr>
        <p:spPr>
          <a:xfrm>
            <a:off x="481103" y="1289984"/>
            <a:ext cx="574107" cy="574107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C7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CAC741C-37DD-D8FB-B2F9-5BE6CC965227}"/>
              </a:ext>
            </a:extLst>
          </p:cNvPr>
          <p:cNvSpPr txBox="1"/>
          <p:nvPr/>
        </p:nvSpPr>
        <p:spPr>
          <a:xfrm>
            <a:off x="611030" y="1429780"/>
            <a:ext cx="423123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2400">
                <a:solidFill>
                  <a:schemeClr val="bg1"/>
                </a:solidFill>
                <a:latin typeface="#9Slide03 Kaleko 105 Round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?7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D8AF234-9679-31C6-4C4F-24DD5B231844}"/>
              </a:ext>
            </a:extLst>
          </p:cNvPr>
          <p:cNvGrpSpPr/>
          <p:nvPr/>
        </p:nvGrpSpPr>
        <p:grpSpPr>
          <a:xfrm>
            <a:off x="1249004" y="1971125"/>
            <a:ext cx="809625" cy="307777"/>
            <a:chOff x="7029450" y="1370387"/>
            <a:chExt cx="809625" cy="307777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003D1AA0-D527-A02F-05D7-E632039DD412}"/>
                </a:ext>
              </a:extLst>
            </p:cNvPr>
            <p:cNvSpPr/>
            <p:nvPr/>
          </p:nvSpPr>
          <p:spPr>
            <a:xfrm>
              <a:off x="7029450" y="1390649"/>
              <a:ext cx="809625" cy="267255"/>
            </a:xfrm>
            <a:prstGeom prst="round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EC71729-5777-7D38-9B21-0B13C145D1A8}"/>
                </a:ext>
              </a:extLst>
            </p:cNvPr>
            <p:cNvSpPr txBox="1"/>
            <p:nvPr/>
          </p:nvSpPr>
          <p:spPr>
            <a:xfrm>
              <a:off x="7043576" y="1370387"/>
              <a:ext cx="79549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2400">
                  <a:latin typeface="#9Slide03 Quicksand" panose="00000500000000000000" pitchFamily="2" charset="0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Quicksand" panose="00000500000000000000" pitchFamily="2" charset="0"/>
                  <a:ea typeface="+mn-ea"/>
                  <a:cs typeface="+mn-cs"/>
                </a:rPr>
                <a:t>Lời giải</a:t>
              </a:r>
              <a:endParaRPr kumimoji="0" lang="vi-V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58024BA9-2DFC-CAB7-EE25-07A51E097996}"/>
              </a:ext>
            </a:extLst>
          </p:cNvPr>
          <p:cNvSpPr txBox="1"/>
          <p:nvPr/>
        </p:nvSpPr>
        <p:spPr>
          <a:xfrm>
            <a:off x="2639194" y="2334648"/>
            <a:ext cx="34660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Do a ≥ b nên 5a ≥ 5b,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4C0399-FDA0-F810-1784-9437FCF0D446}"/>
              </a:ext>
            </a:extLst>
          </p:cNvPr>
          <p:cNvSpPr txBox="1"/>
          <p:nvPr/>
        </p:nvSpPr>
        <p:spPr>
          <a:xfrm>
            <a:off x="2639194" y="3483450"/>
            <a:ext cx="8244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solidFill>
                  <a:srgbClr val="002060"/>
                </a:solidFill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Vậy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46A1FE5-7C12-5E75-9E1C-F7C3A743B28E}"/>
              </a:ext>
            </a:extLst>
          </p:cNvPr>
          <p:cNvSpPr txBox="1"/>
          <p:nvPr/>
        </p:nvSpPr>
        <p:spPr>
          <a:xfrm>
            <a:off x="3086497" y="2909049"/>
            <a:ext cx="35620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suy ra 5a – 2 ≥ 5b – 2.</a:t>
            </a: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Quicksand" panose="00000500000000000000" pitchFamily="2" charset="0"/>
              <a:ea typeface="+mn-ea"/>
              <a:cs typeface="+mn-cs"/>
            </a:endParaRPr>
          </a:p>
        </p:txBody>
      </p:sp>
      <p:sp>
        <p:nvSpPr>
          <p:cNvPr id="11" name="TextBox 29">
            <a:extLst>
              <a:ext uri="{FF2B5EF4-FFF2-40B4-BE49-F238E27FC236}">
                <a16:creationId xmlns:a16="http://schemas.microsoft.com/office/drawing/2014/main" id="{6F64DB28-49EA-56A9-54F6-C2C44940DA40}"/>
              </a:ext>
            </a:extLst>
          </p:cNvPr>
          <p:cNvSpPr txBox="1"/>
          <p:nvPr/>
        </p:nvSpPr>
        <p:spPr>
          <a:xfrm>
            <a:off x="3313449" y="3530395"/>
            <a:ext cx="24315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5b – 2 ≤ 5a – 2.</a:t>
            </a: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Quicksand" panose="00000500000000000000" pitchFamily="2" charset="0"/>
              <a:ea typeface="+mn-ea"/>
              <a:cs typeface="+mn-cs"/>
            </a:endParaRPr>
          </a:p>
        </p:txBody>
      </p:sp>
      <p:sp>
        <p:nvSpPr>
          <p:cNvPr id="58" name="Hình chữ nhật 57">
            <a:extLst>
              <a:ext uri="{FF2B5EF4-FFF2-40B4-BE49-F238E27FC236}">
                <a16:creationId xmlns:a16="http://schemas.microsoft.com/office/drawing/2014/main" id="{FBD9FB3F-39CB-A99F-6ADB-C3FB31DBC28B}"/>
              </a:ext>
            </a:extLst>
          </p:cNvPr>
          <p:cNvSpPr/>
          <p:nvPr/>
        </p:nvSpPr>
        <p:spPr>
          <a:xfrm>
            <a:off x="8691418" y="3016726"/>
            <a:ext cx="240146" cy="3417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Hình chữ nhật 58">
            <a:extLst>
              <a:ext uri="{FF2B5EF4-FFF2-40B4-BE49-F238E27FC236}">
                <a16:creationId xmlns:a16="http://schemas.microsoft.com/office/drawing/2014/main" id="{F60BA54F-E0F5-EC35-BF56-A90268A12EE1}"/>
              </a:ext>
            </a:extLst>
          </p:cNvPr>
          <p:cNvSpPr/>
          <p:nvPr/>
        </p:nvSpPr>
        <p:spPr>
          <a:xfrm>
            <a:off x="9552806" y="3016726"/>
            <a:ext cx="240146" cy="34174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TextBox 35">
            <a:extLst>
              <a:ext uri="{FF2B5EF4-FFF2-40B4-BE49-F238E27FC236}">
                <a16:creationId xmlns:a16="http://schemas.microsoft.com/office/drawing/2014/main" id="{5772F722-71A6-1472-67E5-A128DBDB5946}"/>
              </a:ext>
            </a:extLst>
          </p:cNvPr>
          <p:cNvSpPr txBox="1"/>
          <p:nvPr/>
        </p:nvSpPr>
        <p:spPr>
          <a:xfrm>
            <a:off x="9069605" y="2909049"/>
            <a:ext cx="3082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≥</a:t>
            </a:r>
          </a:p>
        </p:txBody>
      </p:sp>
      <p:sp>
        <p:nvSpPr>
          <p:cNvPr id="61" name="Hình chữ nhật 60">
            <a:extLst>
              <a:ext uri="{FF2B5EF4-FFF2-40B4-BE49-F238E27FC236}">
                <a16:creationId xmlns:a16="http://schemas.microsoft.com/office/drawing/2014/main" id="{8AE9F086-A2ED-7958-DCE9-45119B099B4B}"/>
              </a:ext>
            </a:extLst>
          </p:cNvPr>
          <p:cNvSpPr/>
          <p:nvPr/>
        </p:nvSpPr>
        <p:spPr>
          <a:xfrm>
            <a:off x="8100292" y="3016726"/>
            <a:ext cx="240146" cy="34174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" name="Hình chữ nhật 61">
            <a:extLst>
              <a:ext uri="{FF2B5EF4-FFF2-40B4-BE49-F238E27FC236}">
                <a16:creationId xmlns:a16="http://schemas.microsoft.com/office/drawing/2014/main" id="{841D8D04-0ABD-1B7D-AD73-B6F3D3AB5BEB}"/>
              </a:ext>
            </a:extLst>
          </p:cNvPr>
          <p:cNvSpPr/>
          <p:nvPr/>
        </p:nvSpPr>
        <p:spPr>
          <a:xfrm>
            <a:off x="10143932" y="3016726"/>
            <a:ext cx="240146" cy="34174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" name="TextBox 35">
            <a:extLst>
              <a:ext uri="{FF2B5EF4-FFF2-40B4-BE49-F238E27FC236}">
                <a16:creationId xmlns:a16="http://schemas.microsoft.com/office/drawing/2014/main" id="{A6A45529-89BE-E1E2-4FB3-58F79914BDA6}"/>
              </a:ext>
            </a:extLst>
          </p:cNvPr>
          <p:cNvSpPr txBox="1"/>
          <p:nvPr/>
        </p:nvSpPr>
        <p:spPr>
          <a:xfrm>
            <a:off x="8334112" y="2915581"/>
            <a:ext cx="3082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+</a:t>
            </a:r>
          </a:p>
        </p:txBody>
      </p:sp>
      <p:sp>
        <p:nvSpPr>
          <p:cNvPr id="64" name="TextBox 35">
            <a:extLst>
              <a:ext uri="{FF2B5EF4-FFF2-40B4-BE49-F238E27FC236}">
                <a16:creationId xmlns:a16="http://schemas.microsoft.com/office/drawing/2014/main" id="{CA3ED707-F3DC-1F2C-B08B-1A3828C601F8}"/>
              </a:ext>
            </a:extLst>
          </p:cNvPr>
          <p:cNvSpPr txBox="1"/>
          <p:nvPr/>
        </p:nvSpPr>
        <p:spPr>
          <a:xfrm>
            <a:off x="9782472" y="2915581"/>
            <a:ext cx="3082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+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7B87A10-64FD-1B17-A842-11FA07A81FD7}"/>
              </a:ext>
            </a:extLst>
          </p:cNvPr>
          <p:cNvSpPr/>
          <p:nvPr/>
        </p:nvSpPr>
        <p:spPr>
          <a:xfrm>
            <a:off x="945151" y="4762744"/>
            <a:ext cx="10067814" cy="1805993"/>
          </a:xfrm>
          <a:prstGeom prst="roundRect">
            <a:avLst>
              <a:gd name="adj" fmla="val 11398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F4D3448-99E1-2A42-CAF7-D02EA0F6907F}"/>
                  </a:ext>
                </a:extLst>
              </p:cNvPr>
              <p:cNvSpPr txBox="1"/>
              <p:nvPr/>
            </p:nvSpPr>
            <p:spPr>
              <a:xfrm>
                <a:off x="1179036" y="4850036"/>
                <a:ext cx="9682422" cy="1578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just">
                  <a:defRPr sz="2400">
                    <a:latin typeface="#9Slide03 Quicksand" panose="00000500000000000000" pitchFamily="2" charset="0"/>
                  </a:defRPr>
                </a:lvl1pPr>
              </a:lstStyle>
              <a:p>
                <a:pPr marL="0" marR="0" lvl="0" indent="0" algn="just" defTabSz="914400" rtl="0" eaLnBrk="1" fontAlgn="auto" latinLnBrk="0" hangingPunct="1"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3 Quicksand" panose="00000500000000000000" pitchFamily="2" charset="0"/>
                    <a:ea typeface="+mn-ea"/>
                    <a:cs typeface="+mn-cs"/>
                  </a:rPr>
                  <a:t>Với ba số a, b, c, ta có: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3 Quicksand" panose="00000500000000000000" pitchFamily="2" charset="0"/>
                    <a:ea typeface="+mn-ea"/>
                    <a:cs typeface="+mn-cs"/>
                  </a:rPr>
                  <a:t>    Nếu a &lt; b thì a + c &lt; b + c;         	 Nếu a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3 Quicksand" panose="00000500000000000000" pitchFamily="2" charset="0"/>
                    <a:ea typeface="+mn-ea"/>
                    <a:cs typeface="+mn-cs"/>
                  </a:rPr>
                  <a:t> b thì a + c ≤ b + c;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3 Quicksand" panose="00000500000000000000" pitchFamily="2" charset="0"/>
                    <a:ea typeface="+mn-ea"/>
                    <a:cs typeface="+mn-cs"/>
                  </a:rPr>
                  <a:t>    Nếu a &gt; b thì a + c &gt; b + c;             	 Nếu a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≥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3 Quicksand" panose="00000500000000000000" pitchFamily="2" charset="0"/>
                    <a:ea typeface="+mn-ea"/>
                    <a:cs typeface="+mn-cs"/>
                  </a:rPr>
                  <a:t> b thì a + c ≥ b + c.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F4D3448-99E1-2A42-CAF7-D02EA0F69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036" y="4850036"/>
                <a:ext cx="9682422" cy="1578253"/>
              </a:xfrm>
              <a:prstGeom prst="rect">
                <a:avLst/>
              </a:prstGeom>
              <a:blipFill>
                <a:blip r:embed="rId6"/>
                <a:stretch>
                  <a:fillRect l="-944" b="-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Freeform 17">
            <a:extLst>
              <a:ext uri="{FF2B5EF4-FFF2-40B4-BE49-F238E27FC236}">
                <a16:creationId xmlns:a16="http://schemas.microsoft.com/office/drawing/2014/main" id="{08813230-5784-E77D-769B-155FED7B5EE1}"/>
              </a:ext>
            </a:extLst>
          </p:cNvPr>
          <p:cNvSpPr/>
          <p:nvPr/>
        </p:nvSpPr>
        <p:spPr>
          <a:xfrm>
            <a:off x="1330543" y="5602094"/>
            <a:ext cx="168835" cy="168835"/>
          </a:xfrm>
          <a:custGeom>
            <a:avLst/>
            <a:gdLst/>
            <a:ahLst/>
            <a:cxnLst/>
            <a:rect l="l" t="t" r="r" b="b"/>
            <a:pathLst>
              <a:path w="493334" h="493334">
                <a:moveTo>
                  <a:pt x="0" y="0"/>
                </a:moveTo>
                <a:lnTo>
                  <a:pt x="493335" y="0"/>
                </a:lnTo>
                <a:lnTo>
                  <a:pt x="493335" y="493334"/>
                </a:lnTo>
                <a:lnTo>
                  <a:pt x="0" y="4933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2" name="Freeform 17">
            <a:extLst>
              <a:ext uri="{FF2B5EF4-FFF2-40B4-BE49-F238E27FC236}">
                <a16:creationId xmlns:a16="http://schemas.microsoft.com/office/drawing/2014/main" id="{B0485C6C-980E-A0F1-8F85-8080EDD50603}"/>
              </a:ext>
            </a:extLst>
          </p:cNvPr>
          <p:cNvSpPr/>
          <p:nvPr/>
        </p:nvSpPr>
        <p:spPr>
          <a:xfrm>
            <a:off x="1330542" y="6110094"/>
            <a:ext cx="168835" cy="168835"/>
          </a:xfrm>
          <a:custGeom>
            <a:avLst/>
            <a:gdLst/>
            <a:ahLst/>
            <a:cxnLst/>
            <a:rect l="l" t="t" r="r" b="b"/>
            <a:pathLst>
              <a:path w="493334" h="493334">
                <a:moveTo>
                  <a:pt x="0" y="0"/>
                </a:moveTo>
                <a:lnTo>
                  <a:pt x="493335" y="0"/>
                </a:lnTo>
                <a:lnTo>
                  <a:pt x="493335" y="493334"/>
                </a:lnTo>
                <a:lnTo>
                  <a:pt x="0" y="4933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3" name="Freeform 17">
            <a:extLst>
              <a:ext uri="{FF2B5EF4-FFF2-40B4-BE49-F238E27FC236}">
                <a16:creationId xmlns:a16="http://schemas.microsoft.com/office/drawing/2014/main" id="{3F97FCD9-CB33-3A2B-E592-4CB3D3D30192}"/>
              </a:ext>
            </a:extLst>
          </p:cNvPr>
          <p:cNvSpPr/>
          <p:nvPr/>
        </p:nvSpPr>
        <p:spPr>
          <a:xfrm>
            <a:off x="6562943" y="5602094"/>
            <a:ext cx="168835" cy="168835"/>
          </a:xfrm>
          <a:custGeom>
            <a:avLst/>
            <a:gdLst/>
            <a:ahLst/>
            <a:cxnLst/>
            <a:rect l="l" t="t" r="r" b="b"/>
            <a:pathLst>
              <a:path w="493334" h="493334">
                <a:moveTo>
                  <a:pt x="0" y="0"/>
                </a:moveTo>
                <a:lnTo>
                  <a:pt x="493335" y="0"/>
                </a:lnTo>
                <a:lnTo>
                  <a:pt x="493335" y="493334"/>
                </a:lnTo>
                <a:lnTo>
                  <a:pt x="0" y="4933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4" name="Freeform 17">
            <a:extLst>
              <a:ext uri="{FF2B5EF4-FFF2-40B4-BE49-F238E27FC236}">
                <a16:creationId xmlns:a16="http://schemas.microsoft.com/office/drawing/2014/main" id="{A391F2CA-B10F-C077-6D83-94953F1E9895}"/>
              </a:ext>
            </a:extLst>
          </p:cNvPr>
          <p:cNvSpPr/>
          <p:nvPr/>
        </p:nvSpPr>
        <p:spPr>
          <a:xfrm>
            <a:off x="6562942" y="6110094"/>
            <a:ext cx="168835" cy="168835"/>
          </a:xfrm>
          <a:custGeom>
            <a:avLst/>
            <a:gdLst/>
            <a:ahLst/>
            <a:cxnLst/>
            <a:rect l="l" t="t" r="r" b="b"/>
            <a:pathLst>
              <a:path w="493334" h="493334">
                <a:moveTo>
                  <a:pt x="0" y="0"/>
                </a:moveTo>
                <a:lnTo>
                  <a:pt x="493335" y="0"/>
                </a:lnTo>
                <a:lnTo>
                  <a:pt x="493335" y="493334"/>
                </a:lnTo>
                <a:lnTo>
                  <a:pt x="0" y="4933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Freeform 25">
            <a:extLst>
              <a:ext uri="{FF2B5EF4-FFF2-40B4-BE49-F238E27FC236}">
                <a16:creationId xmlns:a16="http://schemas.microsoft.com/office/drawing/2014/main" id="{223386B0-3068-215D-D8AF-9A057D322D36}"/>
              </a:ext>
            </a:extLst>
          </p:cNvPr>
          <p:cNvSpPr/>
          <p:nvPr/>
        </p:nvSpPr>
        <p:spPr>
          <a:xfrm rot="2009569">
            <a:off x="11331917" y="157033"/>
            <a:ext cx="658713" cy="658713"/>
          </a:xfrm>
          <a:custGeom>
            <a:avLst/>
            <a:gdLst/>
            <a:ahLst/>
            <a:cxnLst/>
            <a:rect l="l" t="t" r="r" b="b"/>
            <a:pathLst>
              <a:path w="1879963" h="1879963">
                <a:moveTo>
                  <a:pt x="0" y="0"/>
                </a:moveTo>
                <a:lnTo>
                  <a:pt x="1879962" y="0"/>
                </a:lnTo>
                <a:lnTo>
                  <a:pt x="1879962" y="1879963"/>
                </a:lnTo>
                <a:lnTo>
                  <a:pt x="0" y="187996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AutoShape 30">
            <a:extLst>
              <a:ext uri="{FF2B5EF4-FFF2-40B4-BE49-F238E27FC236}">
                <a16:creationId xmlns:a16="http://schemas.microsoft.com/office/drawing/2014/main" id="{4A8CD0E2-289A-EA33-40B8-830C0A02353A}"/>
              </a:ext>
            </a:extLst>
          </p:cNvPr>
          <p:cNvSpPr/>
          <p:nvPr/>
        </p:nvSpPr>
        <p:spPr>
          <a:xfrm flipH="1">
            <a:off x="11235144" y="211284"/>
            <a:ext cx="0" cy="581045"/>
          </a:xfrm>
          <a:prstGeom prst="line">
            <a:avLst/>
          </a:prstGeom>
          <a:ln w="19050" cap="rnd">
            <a:solidFill>
              <a:srgbClr val="6666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38" descr="A blue and orange logo&#10;&#10;Description automatically generated">
            <a:extLst>
              <a:ext uri="{FF2B5EF4-FFF2-40B4-BE49-F238E27FC236}">
                <a16:creationId xmlns:a16="http://schemas.microsoft.com/office/drawing/2014/main" id="{958F29AE-CB78-8675-68B6-377A418C73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77" y="282166"/>
            <a:ext cx="380409" cy="390690"/>
          </a:xfrm>
          <a:prstGeom prst="rect">
            <a:avLst/>
          </a:prstGeom>
        </p:spPr>
      </p:pic>
      <p:grpSp>
        <p:nvGrpSpPr>
          <p:cNvPr id="7" name="Group 5">
            <a:extLst>
              <a:ext uri="{FF2B5EF4-FFF2-40B4-BE49-F238E27FC236}">
                <a16:creationId xmlns:a16="http://schemas.microsoft.com/office/drawing/2014/main" id="{E1B1C0A1-7F50-3377-D90E-27B20C42823E}"/>
              </a:ext>
            </a:extLst>
          </p:cNvPr>
          <p:cNvGrpSpPr/>
          <p:nvPr/>
        </p:nvGrpSpPr>
        <p:grpSpPr>
          <a:xfrm>
            <a:off x="168378" y="127482"/>
            <a:ext cx="6750585" cy="681405"/>
            <a:chOff x="758602" y="438109"/>
            <a:chExt cx="5633790" cy="681405"/>
          </a:xfrm>
        </p:grpSpPr>
        <p:grpSp>
          <p:nvGrpSpPr>
            <p:cNvPr id="16" name="Group 9">
              <a:extLst>
                <a:ext uri="{FF2B5EF4-FFF2-40B4-BE49-F238E27FC236}">
                  <a16:creationId xmlns:a16="http://schemas.microsoft.com/office/drawing/2014/main" id="{58785630-09F6-87BF-4C5F-B0BF57CB4056}"/>
                </a:ext>
              </a:extLst>
            </p:cNvPr>
            <p:cNvGrpSpPr/>
            <p:nvPr/>
          </p:nvGrpSpPr>
          <p:grpSpPr>
            <a:xfrm>
              <a:off x="758602" y="448386"/>
              <a:ext cx="5633790" cy="655834"/>
              <a:chOff x="6797" y="-47625"/>
              <a:chExt cx="10293478" cy="834831"/>
            </a:xfrm>
          </p:grpSpPr>
          <p:sp>
            <p:nvSpPr>
              <p:cNvPr id="23" name="Freeform 10">
                <a:extLst>
                  <a:ext uri="{FF2B5EF4-FFF2-40B4-BE49-F238E27FC236}">
                    <a16:creationId xmlns:a16="http://schemas.microsoft.com/office/drawing/2014/main" id="{2419529A-50AA-9FAB-3540-3A876D94BD33}"/>
                  </a:ext>
                </a:extLst>
              </p:cNvPr>
              <p:cNvSpPr/>
              <p:nvPr/>
            </p:nvSpPr>
            <p:spPr>
              <a:xfrm>
                <a:off x="6797" y="0"/>
                <a:ext cx="10293478" cy="787206"/>
              </a:xfrm>
              <a:custGeom>
                <a:avLst/>
                <a:gdLst/>
                <a:ahLst/>
                <a:cxnLst/>
                <a:rect l="l" t="t" r="r" b="b"/>
                <a:pathLst>
                  <a:path w="4953491" h="787206">
                    <a:moveTo>
                      <a:pt x="232168" y="0"/>
                    </a:moveTo>
                    <a:lnTo>
                      <a:pt x="4924524" y="0"/>
                    </a:lnTo>
                    <a:cubicBezTo>
                      <a:pt x="4933093" y="0"/>
                      <a:pt x="4941179" y="3965"/>
                      <a:pt x="4946426" y="10739"/>
                    </a:cubicBezTo>
                    <a:cubicBezTo>
                      <a:pt x="4951674" y="17513"/>
                      <a:pt x="4953492" y="26333"/>
                      <a:pt x="4951350" y="34630"/>
                    </a:cubicBezTo>
                    <a:lnTo>
                      <a:pt x="4766028" y="752576"/>
                    </a:lnTo>
                    <a:cubicBezTo>
                      <a:pt x="4760766" y="772962"/>
                      <a:pt x="4742378" y="787206"/>
                      <a:pt x="4721324" y="787206"/>
                    </a:cubicBezTo>
                    <a:lnTo>
                      <a:pt x="28968" y="787206"/>
                    </a:lnTo>
                    <a:cubicBezTo>
                      <a:pt x="20399" y="787206"/>
                      <a:pt x="12313" y="783242"/>
                      <a:pt x="7066" y="776468"/>
                    </a:cubicBezTo>
                    <a:cubicBezTo>
                      <a:pt x="1818" y="769694"/>
                      <a:pt x="0" y="760873"/>
                      <a:pt x="2142" y="752576"/>
                    </a:cubicBezTo>
                    <a:lnTo>
                      <a:pt x="187464" y="34630"/>
                    </a:lnTo>
                    <a:cubicBezTo>
                      <a:pt x="192726" y="14244"/>
                      <a:pt x="211114" y="0"/>
                      <a:pt x="232168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19050" cap="rnd">
                <a:solidFill>
                  <a:srgbClr val="063225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4" name="TextBox 11">
                <a:extLst>
                  <a:ext uri="{FF2B5EF4-FFF2-40B4-BE49-F238E27FC236}">
                    <a16:creationId xmlns:a16="http://schemas.microsoft.com/office/drawing/2014/main" id="{AB58A923-74AE-5513-D17A-09E14BC3185A}"/>
                  </a:ext>
                </a:extLst>
              </p:cNvPr>
              <p:cNvSpPr txBox="1"/>
              <p:nvPr/>
            </p:nvSpPr>
            <p:spPr>
              <a:xfrm>
                <a:off x="101600" y="-47625"/>
                <a:ext cx="4763886" cy="83483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14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8">
              <a:extLst>
                <a:ext uri="{FF2B5EF4-FFF2-40B4-BE49-F238E27FC236}">
                  <a16:creationId xmlns:a16="http://schemas.microsoft.com/office/drawing/2014/main" id="{8D71BA7B-EC4E-FC37-4100-B43CA3D986B1}"/>
                </a:ext>
              </a:extLst>
            </p:cNvPr>
            <p:cNvGrpSpPr/>
            <p:nvPr/>
          </p:nvGrpSpPr>
          <p:grpSpPr>
            <a:xfrm>
              <a:off x="876885" y="438109"/>
              <a:ext cx="675279" cy="681405"/>
              <a:chOff x="101600" y="-47625"/>
              <a:chExt cx="1186552" cy="837547"/>
            </a:xfrm>
          </p:grpSpPr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C4103ECE-133E-57EF-58D2-4FD0389254E8}"/>
                  </a:ext>
                </a:extLst>
              </p:cNvPr>
              <p:cNvSpPr/>
              <p:nvPr/>
            </p:nvSpPr>
            <p:spPr>
              <a:xfrm>
                <a:off x="242699" y="10994"/>
                <a:ext cx="1045453" cy="778928"/>
              </a:xfrm>
              <a:custGeom>
                <a:avLst/>
                <a:gdLst/>
                <a:ahLst/>
                <a:cxnLst/>
                <a:rect l="l" t="t" r="r" b="b"/>
                <a:pathLst>
                  <a:path w="1127249" h="778928">
                    <a:moveTo>
                      <a:pt x="323129" y="0"/>
                    </a:moveTo>
                    <a:lnTo>
                      <a:pt x="1007320" y="0"/>
                    </a:lnTo>
                    <a:cubicBezTo>
                      <a:pt x="1042838" y="0"/>
                      <a:pt x="1076352" y="16458"/>
                      <a:pt x="1098068" y="44566"/>
                    </a:cubicBezTo>
                    <a:cubicBezTo>
                      <a:pt x="1119783" y="72673"/>
                      <a:pt x="1127249" y="109256"/>
                      <a:pt x="1118283" y="143625"/>
                    </a:cubicBezTo>
                    <a:lnTo>
                      <a:pt x="990019" y="635303"/>
                    </a:lnTo>
                    <a:cubicBezTo>
                      <a:pt x="967950" y="719900"/>
                      <a:pt x="891547" y="778928"/>
                      <a:pt x="804120" y="778928"/>
                    </a:cubicBezTo>
                    <a:lnTo>
                      <a:pt x="119929" y="778928"/>
                    </a:lnTo>
                    <a:cubicBezTo>
                      <a:pt x="84411" y="778928"/>
                      <a:pt x="50897" y="762469"/>
                      <a:pt x="29181" y="734362"/>
                    </a:cubicBezTo>
                    <a:cubicBezTo>
                      <a:pt x="7466" y="706255"/>
                      <a:pt x="0" y="669672"/>
                      <a:pt x="8966" y="635303"/>
                    </a:cubicBezTo>
                    <a:lnTo>
                      <a:pt x="137230" y="143625"/>
                    </a:lnTo>
                    <a:cubicBezTo>
                      <a:pt x="159299" y="59028"/>
                      <a:pt x="235702" y="0"/>
                      <a:pt x="32312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AB29">
                      <a:alpha val="100000"/>
                    </a:srgbClr>
                  </a:gs>
                  <a:gs pos="100000">
                    <a:srgbClr val="FFCD80">
                      <a:alpha val="100000"/>
                    </a:srgbClr>
                  </a:gs>
                </a:gsLst>
                <a:lin ang="0"/>
              </a:gra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2" name="TextBox 10">
                <a:extLst>
                  <a:ext uri="{FF2B5EF4-FFF2-40B4-BE49-F238E27FC236}">
                    <a16:creationId xmlns:a16="http://schemas.microsoft.com/office/drawing/2014/main" id="{3D8690FB-A130-04B4-22F8-A1C32B38BC80}"/>
                  </a:ext>
                </a:extLst>
              </p:cNvPr>
              <p:cNvSpPr txBox="1"/>
              <p:nvPr/>
            </p:nvSpPr>
            <p:spPr>
              <a:xfrm>
                <a:off x="101600" y="-47625"/>
                <a:ext cx="981053" cy="82655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147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5" name="TextBox 20">
            <a:extLst>
              <a:ext uri="{FF2B5EF4-FFF2-40B4-BE49-F238E27FC236}">
                <a16:creationId xmlns:a16="http://schemas.microsoft.com/office/drawing/2014/main" id="{0F78A0D0-B800-2B34-360B-20CED9048F56}"/>
              </a:ext>
            </a:extLst>
          </p:cNvPr>
          <p:cNvSpPr txBox="1"/>
          <p:nvPr/>
        </p:nvSpPr>
        <p:spPr>
          <a:xfrm>
            <a:off x="1276820" y="303524"/>
            <a:ext cx="542765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TÍNH CHẤT CỦA BẤT ĐẲNG THỨC</a:t>
            </a: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6F4E194B-5189-AAB0-1AC0-4E81C674A064}"/>
              </a:ext>
            </a:extLst>
          </p:cNvPr>
          <p:cNvSpPr txBox="1"/>
          <p:nvPr/>
        </p:nvSpPr>
        <p:spPr>
          <a:xfrm>
            <a:off x="529818" y="268939"/>
            <a:ext cx="46893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02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0901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/>
      <p:bldP spid="37" grpId="0"/>
      <p:bldP spid="38" grpId="0"/>
      <p:bldP spid="11" grpId="0"/>
      <p:bldP spid="58" grpId="0" animBg="1"/>
      <p:bldP spid="59" grpId="0" animBg="1"/>
      <p:bldP spid="60" grpId="0"/>
      <p:bldP spid="61" grpId="0" animBg="1"/>
      <p:bldP spid="62" grpId="0" animBg="1"/>
      <p:bldP spid="63" grpId="0"/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3" name="Group 2">
            <a:extLst>
              <a:ext uri="{FF2B5EF4-FFF2-40B4-BE49-F238E27FC236}">
                <a16:creationId xmlns:a16="http://schemas.microsoft.com/office/drawing/2014/main" id="{4889AD31-B84B-2392-D50D-E9A86E9C3199}"/>
              </a:ext>
            </a:extLst>
          </p:cNvPr>
          <p:cNvGrpSpPr/>
          <p:nvPr/>
        </p:nvGrpSpPr>
        <p:grpSpPr>
          <a:xfrm>
            <a:off x="2393413" y="2992200"/>
            <a:ext cx="7405173" cy="672461"/>
            <a:chOff x="758602" y="438109"/>
            <a:chExt cx="5071513" cy="672461"/>
          </a:xfrm>
        </p:grpSpPr>
        <p:grpSp>
          <p:nvGrpSpPr>
            <p:cNvPr id="1034" name="Group 9">
              <a:extLst>
                <a:ext uri="{FF2B5EF4-FFF2-40B4-BE49-F238E27FC236}">
                  <a16:creationId xmlns:a16="http://schemas.microsoft.com/office/drawing/2014/main" id="{97304083-F2C0-2DA5-DE2B-F8D6BEA1658E}"/>
                </a:ext>
              </a:extLst>
            </p:cNvPr>
            <p:cNvGrpSpPr/>
            <p:nvPr/>
          </p:nvGrpSpPr>
          <p:grpSpPr>
            <a:xfrm>
              <a:off x="758602" y="448386"/>
              <a:ext cx="5071513" cy="655834"/>
              <a:chOff x="6797" y="-47625"/>
              <a:chExt cx="9266144" cy="834831"/>
            </a:xfrm>
          </p:grpSpPr>
          <p:sp>
            <p:nvSpPr>
              <p:cNvPr id="1038" name="Freeform 10">
                <a:extLst>
                  <a:ext uri="{FF2B5EF4-FFF2-40B4-BE49-F238E27FC236}">
                    <a16:creationId xmlns:a16="http://schemas.microsoft.com/office/drawing/2014/main" id="{76DBA525-2308-4558-8E55-E08434111A06}"/>
                  </a:ext>
                </a:extLst>
              </p:cNvPr>
              <p:cNvSpPr/>
              <p:nvPr/>
            </p:nvSpPr>
            <p:spPr>
              <a:xfrm>
                <a:off x="6797" y="0"/>
                <a:ext cx="9266144" cy="787206"/>
              </a:xfrm>
              <a:custGeom>
                <a:avLst/>
                <a:gdLst/>
                <a:ahLst/>
                <a:cxnLst/>
                <a:rect l="l" t="t" r="r" b="b"/>
                <a:pathLst>
                  <a:path w="4953491" h="787206">
                    <a:moveTo>
                      <a:pt x="232168" y="0"/>
                    </a:moveTo>
                    <a:lnTo>
                      <a:pt x="4924524" y="0"/>
                    </a:lnTo>
                    <a:cubicBezTo>
                      <a:pt x="4933093" y="0"/>
                      <a:pt x="4941179" y="3965"/>
                      <a:pt x="4946426" y="10739"/>
                    </a:cubicBezTo>
                    <a:cubicBezTo>
                      <a:pt x="4951674" y="17513"/>
                      <a:pt x="4953492" y="26333"/>
                      <a:pt x="4951350" y="34630"/>
                    </a:cubicBezTo>
                    <a:lnTo>
                      <a:pt x="4766028" y="752576"/>
                    </a:lnTo>
                    <a:cubicBezTo>
                      <a:pt x="4760766" y="772962"/>
                      <a:pt x="4742378" y="787206"/>
                      <a:pt x="4721324" y="787206"/>
                    </a:cubicBezTo>
                    <a:lnTo>
                      <a:pt x="28968" y="787206"/>
                    </a:lnTo>
                    <a:cubicBezTo>
                      <a:pt x="20399" y="787206"/>
                      <a:pt x="12313" y="783242"/>
                      <a:pt x="7066" y="776468"/>
                    </a:cubicBezTo>
                    <a:cubicBezTo>
                      <a:pt x="1818" y="769694"/>
                      <a:pt x="0" y="760873"/>
                      <a:pt x="2142" y="752576"/>
                    </a:cubicBezTo>
                    <a:lnTo>
                      <a:pt x="187464" y="34630"/>
                    </a:lnTo>
                    <a:cubicBezTo>
                      <a:pt x="192726" y="14244"/>
                      <a:pt x="211114" y="0"/>
                      <a:pt x="232168" y="0"/>
                    </a:cubicBezTo>
                    <a:close/>
                  </a:path>
                </a:pathLst>
              </a:custGeom>
              <a:solidFill>
                <a:srgbClr val="041D16"/>
              </a:solidFill>
              <a:ln w="19050" cap="rnd">
                <a:solidFill>
                  <a:srgbClr val="063225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039" name="TextBox 11">
                <a:extLst>
                  <a:ext uri="{FF2B5EF4-FFF2-40B4-BE49-F238E27FC236}">
                    <a16:creationId xmlns:a16="http://schemas.microsoft.com/office/drawing/2014/main" id="{DA7A4BF2-FCAD-AF83-C4F2-55ABA3F4056C}"/>
                  </a:ext>
                </a:extLst>
              </p:cNvPr>
              <p:cNvSpPr txBox="1"/>
              <p:nvPr/>
            </p:nvSpPr>
            <p:spPr>
              <a:xfrm>
                <a:off x="101600" y="-47625"/>
                <a:ext cx="4763886" cy="83483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14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35" name="Group 6">
              <a:extLst>
                <a:ext uri="{FF2B5EF4-FFF2-40B4-BE49-F238E27FC236}">
                  <a16:creationId xmlns:a16="http://schemas.microsoft.com/office/drawing/2014/main" id="{ED74F814-4A12-E495-07CE-778AEB939851}"/>
                </a:ext>
              </a:extLst>
            </p:cNvPr>
            <p:cNvGrpSpPr/>
            <p:nvPr/>
          </p:nvGrpSpPr>
          <p:grpSpPr>
            <a:xfrm>
              <a:off x="876885" y="438109"/>
              <a:ext cx="624722" cy="672461"/>
              <a:chOff x="101600" y="-47625"/>
              <a:chExt cx="1097717" cy="826553"/>
            </a:xfrm>
          </p:grpSpPr>
          <p:sp>
            <p:nvSpPr>
              <p:cNvPr id="1036" name="Freeform 13">
                <a:extLst>
                  <a:ext uri="{FF2B5EF4-FFF2-40B4-BE49-F238E27FC236}">
                    <a16:creationId xmlns:a16="http://schemas.microsoft.com/office/drawing/2014/main" id="{D88A86CF-1E6A-AF6A-D358-4DB69E2E11CD}"/>
                  </a:ext>
                </a:extLst>
              </p:cNvPr>
              <p:cNvSpPr/>
              <p:nvPr/>
            </p:nvSpPr>
            <p:spPr>
              <a:xfrm>
                <a:off x="225515" y="-2"/>
                <a:ext cx="973802" cy="778928"/>
              </a:xfrm>
              <a:custGeom>
                <a:avLst/>
                <a:gdLst/>
                <a:ahLst/>
                <a:cxnLst/>
                <a:rect l="l" t="t" r="r" b="b"/>
                <a:pathLst>
                  <a:path w="1127249" h="778928">
                    <a:moveTo>
                      <a:pt x="323129" y="0"/>
                    </a:moveTo>
                    <a:lnTo>
                      <a:pt x="1007320" y="0"/>
                    </a:lnTo>
                    <a:cubicBezTo>
                      <a:pt x="1042838" y="0"/>
                      <a:pt x="1076352" y="16458"/>
                      <a:pt x="1098068" y="44566"/>
                    </a:cubicBezTo>
                    <a:cubicBezTo>
                      <a:pt x="1119783" y="72673"/>
                      <a:pt x="1127249" y="109256"/>
                      <a:pt x="1118283" y="143625"/>
                    </a:cubicBezTo>
                    <a:lnTo>
                      <a:pt x="990019" y="635303"/>
                    </a:lnTo>
                    <a:cubicBezTo>
                      <a:pt x="967950" y="719900"/>
                      <a:pt x="891547" y="778928"/>
                      <a:pt x="804120" y="778928"/>
                    </a:cubicBezTo>
                    <a:lnTo>
                      <a:pt x="119929" y="778928"/>
                    </a:lnTo>
                    <a:cubicBezTo>
                      <a:pt x="84411" y="778928"/>
                      <a:pt x="50897" y="762469"/>
                      <a:pt x="29181" y="734362"/>
                    </a:cubicBezTo>
                    <a:cubicBezTo>
                      <a:pt x="7466" y="706255"/>
                      <a:pt x="0" y="669672"/>
                      <a:pt x="8966" y="635303"/>
                    </a:cubicBezTo>
                    <a:lnTo>
                      <a:pt x="137230" y="143625"/>
                    </a:lnTo>
                    <a:cubicBezTo>
                      <a:pt x="159299" y="59028"/>
                      <a:pt x="235702" y="0"/>
                      <a:pt x="32312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AB29">
                      <a:alpha val="100000"/>
                    </a:srgbClr>
                  </a:gs>
                  <a:gs pos="100000">
                    <a:srgbClr val="FFCD80">
                      <a:alpha val="100000"/>
                    </a:srgbClr>
                  </a:gs>
                </a:gsLst>
                <a:lin ang="0"/>
              </a:gra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037" name="TextBox 8">
                <a:extLst>
                  <a:ext uri="{FF2B5EF4-FFF2-40B4-BE49-F238E27FC236}">
                    <a16:creationId xmlns:a16="http://schemas.microsoft.com/office/drawing/2014/main" id="{F74F0BA4-2A3A-F7AE-20D9-EA9C89847454}"/>
                  </a:ext>
                </a:extLst>
              </p:cNvPr>
              <p:cNvSpPr txBox="1"/>
              <p:nvPr/>
            </p:nvSpPr>
            <p:spPr>
              <a:xfrm>
                <a:off x="101600" y="-47625"/>
                <a:ext cx="981053" cy="82655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147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40" name="TextBox 20">
            <a:extLst>
              <a:ext uri="{FF2B5EF4-FFF2-40B4-BE49-F238E27FC236}">
                <a16:creationId xmlns:a16="http://schemas.microsoft.com/office/drawing/2014/main" id="{62F3A88F-249E-52DB-4014-40D046D86362}"/>
              </a:ext>
            </a:extLst>
          </p:cNvPr>
          <p:cNvSpPr txBox="1"/>
          <p:nvPr/>
        </p:nvSpPr>
        <p:spPr>
          <a:xfrm>
            <a:off x="3511049" y="3169485"/>
            <a:ext cx="4863753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KHÁI NIỆM BẤT ĐẲNG THỨC</a:t>
            </a:r>
          </a:p>
        </p:txBody>
      </p:sp>
      <p:sp>
        <p:nvSpPr>
          <p:cNvPr id="1041" name="TextBox 20">
            <a:extLst>
              <a:ext uri="{FF2B5EF4-FFF2-40B4-BE49-F238E27FC236}">
                <a16:creationId xmlns:a16="http://schemas.microsoft.com/office/drawing/2014/main" id="{F7865543-B62D-2809-FAE7-12976CD14088}"/>
              </a:ext>
            </a:extLst>
          </p:cNvPr>
          <p:cNvSpPr txBox="1"/>
          <p:nvPr/>
        </p:nvSpPr>
        <p:spPr>
          <a:xfrm>
            <a:off x="2881553" y="3146766"/>
            <a:ext cx="384301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01</a:t>
            </a:r>
          </a:p>
        </p:txBody>
      </p:sp>
      <p:grpSp>
        <p:nvGrpSpPr>
          <p:cNvPr id="1042" name="Group 2">
            <a:extLst>
              <a:ext uri="{FF2B5EF4-FFF2-40B4-BE49-F238E27FC236}">
                <a16:creationId xmlns:a16="http://schemas.microsoft.com/office/drawing/2014/main" id="{F0511589-C90B-6652-994E-75D60D076C0A}"/>
              </a:ext>
            </a:extLst>
          </p:cNvPr>
          <p:cNvGrpSpPr/>
          <p:nvPr/>
        </p:nvGrpSpPr>
        <p:grpSpPr>
          <a:xfrm rot="-1229983">
            <a:off x="-5462024" y="-1235292"/>
            <a:ext cx="7022597" cy="9306379"/>
            <a:chOff x="0" y="0"/>
            <a:chExt cx="2386497" cy="3162597"/>
          </a:xfrm>
        </p:grpSpPr>
        <p:sp>
          <p:nvSpPr>
            <p:cNvPr id="1043" name="Freeform 3">
              <a:extLst>
                <a:ext uri="{FF2B5EF4-FFF2-40B4-BE49-F238E27FC236}">
                  <a16:creationId xmlns:a16="http://schemas.microsoft.com/office/drawing/2014/main" id="{F5400A59-C466-BBF8-FF0A-0C06F2F78558}"/>
                </a:ext>
              </a:extLst>
            </p:cNvPr>
            <p:cNvSpPr/>
            <p:nvPr/>
          </p:nvSpPr>
          <p:spPr>
            <a:xfrm>
              <a:off x="0" y="0"/>
              <a:ext cx="2386497" cy="3162597"/>
            </a:xfrm>
            <a:custGeom>
              <a:avLst/>
              <a:gdLst/>
              <a:ahLst/>
              <a:cxnLst/>
              <a:rect l="l" t="t" r="r" b="b"/>
              <a:pathLst>
                <a:path w="2386497" h="3162597">
                  <a:moveTo>
                    <a:pt x="1193248" y="0"/>
                  </a:moveTo>
                  <a:cubicBezTo>
                    <a:pt x="534236" y="0"/>
                    <a:pt x="0" y="707971"/>
                    <a:pt x="0" y="1581298"/>
                  </a:cubicBezTo>
                  <a:cubicBezTo>
                    <a:pt x="0" y="2454625"/>
                    <a:pt x="534236" y="3162597"/>
                    <a:pt x="1193248" y="3162597"/>
                  </a:cubicBezTo>
                  <a:cubicBezTo>
                    <a:pt x="1852261" y="3162597"/>
                    <a:pt x="2386497" y="2454625"/>
                    <a:pt x="2386497" y="1581298"/>
                  </a:cubicBezTo>
                  <a:cubicBezTo>
                    <a:pt x="2386497" y="707971"/>
                    <a:pt x="1852261" y="0"/>
                    <a:pt x="1193248" y="0"/>
                  </a:cubicBezTo>
                  <a:close/>
                </a:path>
              </a:pathLst>
            </a:custGeom>
            <a:solidFill>
              <a:srgbClr val="06322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044" name="TextBox 4">
              <a:extLst>
                <a:ext uri="{FF2B5EF4-FFF2-40B4-BE49-F238E27FC236}">
                  <a16:creationId xmlns:a16="http://schemas.microsoft.com/office/drawing/2014/main" id="{AA64B75B-266F-5D18-E7D5-9E703AE4E2E9}"/>
                </a:ext>
              </a:extLst>
            </p:cNvPr>
            <p:cNvSpPr txBox="1"/>
            <p:nvPr/>
          </p:nvSpPr>
          <p:spPr>
            <a:xfrm>
              <a:off x="223734" y="248868"/>
              <a:ext cx="1939029" cy="261723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4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045" name="Freeform 6">
            <a:extLst>
              <a:ext uri="{FF2B5EF4-FFF2-40B4-BE49-F238E27FC236}">
                <a16:creationId xmlns:a16="http://schemas.microsoft.com/office/drawing/2014/main" id="{B78A85DB-4B5C-4A32-A509-B4A1820A5264}"/>
              </a:ext>
            </a:extLst>
          </p:cNvPr>
          <p:cNvSpPr/>
          <p:nvPr/>
        </p:nvSpPr>
        <p:spPr>
          <a:xfrm flipH="1">
            <a:off x="577690" y="5358983"/>
            <a:ext cx="2972969" cy="1616551"/>
          </a:xfrm>
          <a:custGeom>
            <a:avLst/>
            <a:gdLst/>
            <a:ahLst/>
            <a:cxnLst/>
            <a:rect l="l" t="t" r="r" b="b"/>
            <a:pathLst>
              <a:path w="5431132" h="2953178">
                <a:moveTo>
                  <a:pt x="5431132" y="0"/>
                </a:moveTo>
                <a:lnTo>
                  <a:pt x="0" y="0"/>
                </a:lnTo>
                <a:lnTo>
                  <a:pt x="0" y="2953178"/>
                </a:lnTo>
                <a:lnTo>
                  <a:pt x="5431132" y="2953178"/>
                </a:lnTo>
                <a:lnTo>
                  <a:pt x="5431132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46" name="Freeform 16">
            <a:extLst>
              <a:ext uri="{FF2B5EF4-FFF2-40B4-BE49-F238E27FC236}">
                <a16:creationId xmlns:a16="http://schemas.microsoft.com/office/drawing/2014/main" id="{20EA27EA-D719-12EE-B756-941201F4B5FD}"/>
              </a:ext>
            </a:extLst>
          </p:cNvPr>
          <p:cNvSpPr/>
          <p:nvPr/>
        </p:nvSpPr>
        <p:spPr>
          <a:xfrm rot="-284793">
            <a:off x="371869" y="822012"/>
            <a:ext cx="362970" cy="362970"/>
          </a:xfrm>
          <a:custGeom>
            <a:avLst/>
            <a:gdLst/>
            <a:ahLst/>
            <a:cxnLst/>
            <a:rect l="l" t="t" r="r" b="b"/>
            <a:pathLst>
              <a:path w="544455" h="544455">
                <a:moveTo>
                  <a:pt x="0" y="0"/>
                </a:moveTo>
                <a:lnTo>
                  <a:pt x="544455" y="0"/>
                </a:lnTo>
                <a:lnTo>
                  <a:pt x="544455" y="544455"/>
                </a:lnTo>
                <a:lnTo>
                  <a:pt x="0" y="5444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47" name="TextBox 40">
            <a:extLst>
              <a:ext uri="{FF2B5EF4-FFF2-40B4-BE49-F238E27FC236}">
                <a16:creationId xmlns:a16="http://schemas.microsoft.com/office/drawing/2014/main" id="{E3C288E8-1EFF-9212-5468-0F6C6DF3D72B}"/>
              </a:ext>
            </a:extLst>
          </p:cNvPr>
          <p:cNvSpPr txBox="1"/>
          <p:nvPr/>
        </p:nvSpPr>
        <p:spPr>
          <a:xfrm>
            <a:off x="842548" y="487807"/>
            <a:ext cx="60838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ea typeface="+mn-ea"/>
                <a:cs typeface="+mn-cs"/>
              </a:rPr>
              <a:t>NỘI DUNG BÀI HỌC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3 Neutra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" name="Freeform 25">
            <a:extLst>
              <a:ext uri="{FF2B5EF4-FFF2-40B4-BE49-F238E27FC236}">
                <a16:creationId xmlns:a16="http://schemas.microsoft.com/office/drawing/2014/main" id="{E5A8E44B-7479-7384-2FAD-350A3FB251C3}"/>
              </a:ext>
            </a:extLst>
          </p:cNvPr>
          <p:cNvSpPr/>
          <p:nvPr/>
        </p:nvSpPr>
        <p:spPr>
          <a:xfrm rot="2009569">
            <a:off x="11398827" y="100070"/>
            <a:ext cx="658713" cy="658713"/>
          </a:xfrm>
          <a:custGeom>
            <a:avLst/>
            <a:gdLst/>
            <a:ahLst/>
            <a:cxnLst/>
            <a:rect l="l" t="t" r="r" b="b"/>
            <a:pathLst>
              <a:path w="1879963" h="1879963">
                <a:moveTo>
                  <a:pt x="0" y="0"/>
                </a:moveTo>
                <a:lnTo>
                  <a:pt x="1879962" y="0"/>
                </a:lnTo>
                <a:lnTo>
                  <a:pt x="1879962" y="1879963"/>
                </a:lnTo>
                <a:lnTo>
                  <a:pt x="0" y="187996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49" name="AutoShape 30">
            <a:extLst>
              <a:ext uri="{FF2B5EF4-FFF2-40B4-BE49-F238E27FC236}">
                <a16:creationId xmlns:a16="http://schemas.microsoft.com/office/drawing/2014/main" id="{E9262EBF-6EDC-BA90-173E-6CFDEB2623A8}"/>
              </a:ext>
            </a:extLst>
          </p:cNvPr>
          <p:cNvSpPr/>
          <p:nvPr/>
        </p:nvSpPr>
        <p:spPr>
          <a:xfrm flipH="1">
            <a:off x="11302054" y="154321"/>
            <a:ext cx="0" cy="581045"/>
          </a:xfrm>
          <a:prstGeom prst="line">
            <a:avLst/>
          </a:prstGeom>
          <a:ln w="19050" cap="rnd">
            <a:solidFill>
              <a:srgbClr val="6666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50" name="TextBox 36">
            <a:extLst>
              <a:ext uri="{FF2B5EF4-FFF2-40B4-BE49-F238E27FC236}">
                <a16:creationId xmlns:a16="http://schemas.microsoft.com/office/drawing/2014/main" id="{CC67D331-F451-41D6-AD59-47E301C774B1}"/>
              </a:ext>
            </a:extLst>
          </p:cNvPr>
          <p:cNvSpPr txBox="1"/>
          <p:nvPr/>
        </p:nvSpPr>
        <p:spPr>
          <a:xfrm>
            <a:off x="10230106" y="176694"/>
            <a:ext cx="1055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AB29"/>
                </a:solidFill>
                <a:effectLst/>
                <a:uLnTx/>
                <a:uFillTx/>
                <a:latin typeface="#9Slide03 Aturdida" pitchFamily="2" charset="0"/>
                <a:ea typeface="+mn-ea"/>
                <a:cs typeface="+mn-cs"/>
              </a:rPr>
              <a:t>TOÁN LỚP 9</a:t>
            </a:r>
          </a:p>
        </p:txBody>
      </p:sp>
      <p:pic>
        <p:nvPicPr>
          <p:cNvPr id="1051" name="Picture 38" descr="A blue and orange logo&#10;&#10;Description automatically generated">
            <a:extLst>
              <a:ext uri="{FF2B5EF4-FFF2-40B4-BE49-F238E27FC236}">
                <a16:creationId xmlns:a16="http://schemas.microsoft.com/office/drawing/2014/main" id="{F6B379EB-5788-2AA1-4A5C-0CC4496FF9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009" y="234081"/>
            <a:ext cx="380409" cy="390690"/>
          </a:xfrm>
          <a:prstGeom prst="rect">
            <a:avLst/>
          </a:prstGeom>
        </p:spPr>
      </p:pic>
      <p:grpSp>
        <p:nvGrpSpPr>
          <p:cNvPr id="1052" name="Group 5">
            <a:extLst>
              <a:ext uri="{FF2B5EF4-FFF2-40B4-BE49-F238E27FC236}">
                <a16:creationId xmlns:a16="http://schemas.microsoft.com/office/drawing/2014/main" id="{5BF2CA51-32E8-FF82-6EB5-513C10721C1E}"/>
              </a:ext>
            </a:extLst>
          </p:cNvPr>
          <p:cNvGrpSpPr/>
          <p:nvPr/>
        </p:nvGrpSpPr>
        <p:grpSpPr>
          <a:xfrm>
            <a:off x="2378292" y="4184253"/>
            <a:ext cx="7298449" cy="681405"/>
            <a:chOff x="758602" y="438109"/>
            <a:chExt cx="5633790" cy="681405"/>
          </a:xfrm>
        </p:grpSpPr>
        <p:grpSp>
          <p:nvGrpSpPr>
            <p:cNvPr id="1053" name="Group 9">
              <a:extLst>
                <a:ext uri="{FF2B5EF4-FFF2-40B4-BE49-F238E27FC236}">
                  <a16:creationId xmlns:a16="http://schemas.microsoft.com/office/drawing/2014/main" id="{3C6FDB39-B12B-144A-E658-E5145C4A289B}"/>
                </a:ext>
              </a:extLst>
            </p:cNvPr>
            <p:cNvGrpSpPr/>
            <p:nvPr/>
          </p:nvGrpSpPr>
          <p:grpSpPr>
            <a:xfrm>
              <a:off x="758602" y="448386"/>
              <a:ext cx="5633790" cy="655834"/>
              <a:chOff x="6797" y="-47625"/>
              <a:chExt cx="10293478" cy="834831"/>
            </a:xfrm>
          </p:grpSpPr>
          <p:sp>
            <p:nvSpPr>
              <p:cNvPr id="1057" name="Freeform 10">
                <a:extLst>
                  <a:ext uri="{FF2B5EF4-FFF2-40B4-BE49-F238E27FC236}">
                    <a16:creationId xmlns:a16="http://schemas.microsoft.com/office/drawing/2014/main" id="{5A736812-7FFF-27D3-E662-0E204289F2E6}"/>
                  </a:ext>
                </a:extLst>
              </p:cNvPr>
              <p:cNvSpPr/>
              <p:nvPr/>
            </p:nvSpPr>
            <p:spPr>
              <a:xfrm>
                <a:off x="6797" y="0"/>
                <a:ext cx="10293478" cy="787206"/>
              </a:xfrm>
              <a:custGeom>
                <a:avLst/>
                <a:gdLst/>
                <a:ahLst/>
                <a:cxnLst/>
                <a:rect l="l" t="t" r="r" b="b"/>
                <a:pathLst>
                  <a:path w="4953491" h="787206">
                    <a:moveTo>
                      <a:pt x="232168" y="0"/>
                    </a:moveTo>
                    <a:lnTo>
                      <a:pt x="4924524" y="0"/>
                    </a:lnTo>
                    <a:cubicBezTo>
                      <a:pt x="4933093" y="0"/>
                      <a:pt x="4941179" y="3965"/>
                      <a:pt x="4946426" y="10739"/>
                    </a:cubicBezTo>
                    <a:cubicBezTo>
                      <a:pt x="4951674" y="17513"/>
                      <a:pt x="4953492" y="26333"/>
                      <a:pt x="4951350" y="34630"/>
                    </a:cubicBezTo>
                    <a:lnTo>
                      <a:pt x="4766028" y="752576"/>
                    </a:lnTo>
                    <a:cubicBezTo>
                      <a:pt x="4760766" y="772962"/>
                      <a:pt x="4742378" y="787206"/>
                      <a:pt x="4721324" y="787206"/>
                    </a:cubicBezTo>
                    <a:lnTo>
                      <a:pt x="28968" y="787206"/>
                    </a:lnTo>
                    <a:cubicBezTo>
                      <a:pt x="20399" y="787206"/>
                      <a:pt x="12313" y="783242"/>
                      <a:pt x="7066" y="776468"/>
                    </a:cubicBezTo>
                    <a:cubicBezTo>
                      <a:pt x="1818" y="769694"/>
                      <a:pt x="0" y="760873"/>
                      <a:pt x="2142" y="752576"/>
                    </a:cubicBezTo>
                    <a:lnTo>
                      <a:pt x="187464" y="34630"/>
                    </a:lnTo>
                    <a:cubicBezTo>
                      <a:pt x="192726" y="14244"/>
                      <a:pt x="211114" y="0"/>
                      <a:pt x="232168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19050" cap="rnd">
                <a:solidFill>
                  <a:srgbClr val="063225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058" name="TextBox 11">
                <a:extLst>
                  <a:ext uri="{FF2B5EF4-FFF2-40B4-BE49-F238E27FC236}">
                    <a16:creationId xmlns:a16="http://schemas.microsoft.com/office/drawing/2014/main" id="{432758A4-B558-9046-4E40-F33955753935}"/>
                  </a:ext>
                </a:extLst>
              </p:cNvPr>
              <p:cNvSpPr txBox="1"/>
              <p:nvPr/>
            </p:nvSpPr>
            <p:spPr>
              <a:xfrm>
                <a:off x="101600" y="-47625"/>
                <a:ext cx="4763886" cy="83483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14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54" name="Group 8">
              <a:extLst>
                <a:ext uri="{FF2B5EF4-FFF2-40B4-BE49-F238E27FC236}">
                  <a16:creationId xmlns:a16="http://schemas.microsoft.com/office/drawing/2014/main" id="{A240A0E2-5F19-8F58-C09E-6AC35A7C2180}"/>
                </a:ext>
              </a:extLst>
            </p:cNvPr>
            <p:cNvGrpSpPr/>
            <p:nvPr/>
          </p:nvGrpSpPr>
          <p:grpSpPr>
            <a:xfrm>
              <a:off x="876885" y="438109"/>
              <a:ext cx="675279" cy="681405"/>
              <a:chOff x="101600" y="-47625"/>
              <a:chExt cx="1186552" cy="837547"/>
            </a:xfrm>
          </p:grpSpPr>
          <p:sp>
            <p:nvSpPr>
              <p:cNvPr id="1055" name="Freeform 13">
                <a:extLst>
                  <a:ext uri="{FF2B5EF4-FFF2-40B4-BE49-F238E27FC236}">
                    <a16:creationId xmlns:a16="http://schemas.microsoft.com/office/drawing/2014/main" id="{E7AC39CF-BBA8-8E4E-8777-FF58B184F95E}"/>
                  </a:ext>
                </a:extLst>
              </p:cNvPr>
              <p:cNvSpPr/>
              <p:nvPr/>
            </p:nvSpPr>
            <p:spPr>
              <a:xfrm>
                <a:off x="242699" y="10994"/>
                <a:ext cx="1045453" cy="778928"/>
              </a:xfrm>
              <a:custGeom>
                <a:avLst/>
                <a:gdLst/>
                <a:ahLst/>
                <a:cxnLst/>
                <a:rect l="l" t="t" r="r" b="b"/>
                <a:pathLst>
                  <a:path w="1127249" h="778928">
                    <a:moveTo>
                      <a:pt x="323129" y="0"/>
                    </a:moveTo>
                    <a:lnTo>
                      <a:pt x="1007320" y="0"/>
                    </a:lnTo>
                    <a:cubicBezTo>
                      <a:pt x="1042838" y="0"/>
                      <a:pt x="1076352" y="16458"/>
                      <a:pt x="1098068" y="44566"/>
                    </a:cubicBezTo>
                    <a:cubicBezTo>
                      <a:pt x="1119783" y="72673"/>
                      <a:pt x="1127249" y="109256"/>
                      <a:pt x="1118283" y="143625"/>
                    </a:cubicBezTo>
                    <a:lnTo>
                      <a:pt x="990019" y="635303"/>
                    </a:lnTo>
                    <a:cubicBezTo>
                      <a:pt x="967950" y="719900"/>
                      <a:pt x="891547" y="778928"/>
                      <a:pt x="804120" y="778928"/>
                    </a:cubicBezTo>
                    <a:lnTo>
                      <a:pt x="119929" y="778928"/>
                    </a:lnTo>
                    <a:cubicBezTo>
                      <a:pt x="84411" y="778928"/>
                      <a:pt x="50897" y="762469"/>
                      <a:pt x="29181" y="734362"/>
                    </a:cubicBezTo>
                    <a:cubicBezTo>
                      <a:pt x="7466" y="706255"/>
                      <a:pt x="0" y="669672"/>
                      <a:pt x="8966" y="635303"/>
                    </a:cubicBezTo>
                    <a:lnTo>
                      <a:pt x="137230" y="143625"/>
                    </a:lnTo>
                    <a:cubicBezTo>
                      <a:pt x="159299" y="59028"/>
                      <a:pt x="235702" y="0"/>
                      <a:pt x="32312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AB29">
                      <a:alpha val="100000"/>
                    </a:srgbClr>
                  </a:gs>
                  <a:gs pos="100000">
                    <a:srgbClr val="FFCD80">
                      <a:alpha val="100000"/>
                    </a:srgbClr>
                  </a:gs>
                </a:gsLst>
                <a:lin ang="0"/>
              </a:gra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056" name="TextBox 10">
                <a:extLst>
                  <a:ext uri="{FF2B5EF4-FFF2-40B4-BE49-F238E27FC236}">
                    <a16:creationId xmlns:a16="http://schemas.microsoft.com/office/drawing/2014/main" id="{255B92BB-CA56-D43E-F5FE-80741B4CA91A}"/>
                  </a:ext>
                </a:extLst>
              </p:cNvPr>
              <p:cNvSpPr txBox="1"/>
              <p:nvPr/>
            </p:nvSpPr>
            <p:spPr>
              <a:xfrm>
                <a:off x="101600" y="-47625"/>
                <a:ext cx="981053" cy="82655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147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59" name="TextBox 20">
            <a:extLst>
              <a:ext uri="{FF2B5EF4-FFF2-40B4-BE49-F238E27FC236}">
                <a16:creationId xmlns:a16="http://schemas.microsoft.com/office/drawing/2014/main" id="{94FF0E28-6213-438E-B43B-DCE002001ACB}"/>
              </a:ext>
            </a:extLst>
          </p:cNvPr>
          <p:cNvSpPr txBox="1"/>
          <p:nvPr/>
        </p:nvSpPr>
        <p:spPr>
          <a:xfrm>
            <a:off x="3620366" y="4361538"/>
            <a:ext cx="542765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TÍNH CHẤT CỦA BẤT ĐẲNG THỨC</a:t>
            </a:r>
          </a:p>
        </p:txBody>
      </p:sp>
      <p:sp>
        <p:nvSpPr>
          <p:cNvPr id="1060" name="TextBox 20">
            <a:extLst>
              <a:ext uri="{FF2B5EF4-FFF2-40B4-BE49-F238E27FC236}">
                <a16:creationId xmlns:a16="http://schemas.microsoft.com/office/drawing/2014/main" id="{2D1E985B-EE26-18DB-A37A-C1FE022660C5}"/>
              </a:ext>
            </a:extLst>
          </p:cNvPr>
          <p:cNvSpPr txBox="1"/>
          <p:nvPr/>
        </p:nvSpPr>
        <p:spPr>
          <a:xfrm>
            <a:off x="2786473" y="4325710"/>
            <a:ext cx="46893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02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BD563C-38FA-D139-F57E-258AA88DDEFB}"/>
              </a:ext>
            </a:extLst>
          </p:cNvPr>
          <p:cNvSpPr txBox="1"/>
          <p:nvPr/>
        </p:nvSpPr>
        <p:spPr>
          <a:xfrm>
            <a:off x="9547743" y="3347802"/>
            <a:ext cx="11322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Neutra" panose="02040603050506020204" pitchFamily="18" charset="0"/>
                <a:ea typeface="+mn-ea"/>
                <a:cs typeface="+mn-cs"/>
              </a:rPr>
              <a:t>TIẾT 1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3 Neutra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415304-FDD4-6A73-CCBB-3DEC2F193075}"/>
              </a:ext>
            </a:extLst>
          </p:cNvPr>
          <p:cNvSpPr txBox="1"/>
          <p:nvPr/>
        </p:nvSpPr>
        <p:spPr>
          <a:xfrm>
            <a:off x="9429199" y="4665603"/>
            <a:ext cx="1250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Neutra" panose="02040603050506020204" pitchFamily="18" charset="0"/>
                <a:ea typeface="+mn-ea"/>
                <a:cs typeface="+mn-cs"/>
              </a:rPr>
              <a:t>TIẾT 2+3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3 Neutra" panose="02040603050506020204" pitchFamily="18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2181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B781FC8-756E-3C5D-E287-5BBEAFA9F1F8}"/>
              </a:ext>
            </a:extLst>
          </p:cNvPr>
          <p:cNvSpPr/>
          <p:nvPr/>
        </p:nvSpPr>
        <p:spPr>
          <a:xfrm>
            <a:off x="945151" y="4515094"/>
            <a:ext cx="10067814" cy="1805993"/>
          </a:xfrm>
          <a:prstGeom prst="roundRect">
            <a:avLst>
              <a:gd name="adj" fmla="val 1139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659A65-AA1E-47E1-0F05-807AE2D2B3F6}"/>
                  </a:ext>
                </a:extLst>
              </p:cNvPr>
              <p:cNvSpPr txBox="1"/>
              <p:nvPr/>
            </p:nvSpPr>
            <p:spPr>
              <a:xfrm>
                <a:off x="1179035" y="4602386"/>
                <a:ext cx="10427261" cy="1578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just">
                  <a:defRPr sz="2400">
                    <a:latin typeface="#9Slide03 Quicksand" panose="00000500000000000000" pitchFamily="2" charset="0"/>
                  </a:defRPr>
                </a:lvl1pPr>
              </a:lstStyle>
              <a:p>
                <a:pPr>
                  <a:lnSpc>
                    <a:spcPts val="4000"/>
                  </a:lnSpc>
                </a:pPr>
                <a:r>
                  <a:rPr lang="en-US"/>
                  <a:t>Với ba số a, b, c, ta có:</a:t>
                </a:r>
              </a:p>
              <a:p>
                <a:pPr>
                  <a:lnSpc>
                    <a:spcPts val="4000"/>
                  </a:lnSpc>
                </a:pPr>
                <a:r>
                  <a:rPr lang="en-US"/>
                  <a:t>    Nếu a &lt; b thì a + c &lt; b + c;         	 Nếu a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/>
                  <a:t> b thì a + c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/>
                  <a:t> b + c;</a:t>
                </a:r>
              </a:p>
              <a:p>
                <a:pPr>
                  <a:lnSpc>
                    <a:spcPts val="4000"/>
                  </a:lnSpc>
                </a:pPr>
                <a:r>
                  <a:rPr lang="en-US"/>
                  <a:t>    Nếu a &gt; b thì a + c &gt; b + c;             	 Nếu a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/>
                  <a:t> b thì a + c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/>
                  <a:t> b + c.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659A65-AA1E-47E1-0F05-807AE2D2B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035" y="4602386"/>
                <a:ext cx="10427261" cy="1578253"/>
              </a:xfrm>
              <a:prstGeom prst="rect">
                <a:avLst/>
              </a:prstGeom>
              <a:blipFill>
                <a:blip r:embed="rId4"/>
                <a:stretch>
                  <a:fillRect l="-877" b="-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eeform 17">
            <a:extLst>
              <a:ext uri="{FF2B5EF4-FFF2-40B4-BE49-F238E27FC236}">
                <a16:creationId xmlns:a16="http://schemas.microsoft.com/office/drawing/2014/main" id="{0937177B-697E-B504-01A0-04FB8C1D4085}"/>
              </a:ext>
            </a:extLst>
          </p:cNvPr>
          <p:cNvSpPr/>
          <p:nvPr/>
        </p:nvSpPr>
        <p:spPr>
          <a:xfrm>
            <a:off x="1330543" y="5354444"/>
            <a:ext cx="168835" cy="168835"/>
          </a:xfrm>
          <a:custGeom>
            <a:avLst/>
            <a:gdLst/>
            <a:ahLst/>
            <a:cxnLst/>
            <a:rect l="l" t="t" r="r" b="b"/>
            <a:pathLst>
              <a:path w="493334" h="493334">
                <a:moveTo>
                  <a:pt x="0" y="0"/>
                </a:moveTo>
                <a:lnTo>
                  <a:pt x="493335" y="0"/>
                </a:lnTo>
                <a:lnTo>
                  <a:pt x="493335" y="493334"/>
                </a:lnTo>
                <a:lnTo>
                  <a:pt x="0" y="4933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7" name="Freeform 17">
            <a:extLst>
              <a:ext uri="{FF2B5EF4-FFF2-40B4-BE49-F238E27FC236}">
                <a16:creationId xmlns:a16="http://schemas.microsoft.com/office/drawing/2014/main" id="{4C2F54A3-7231-5CE9-60C3-4F7B73D8D6ED}"/>
              </a:ext>
            </a:extLst>
          </p:cNvPr>
          <p:cNvSpPr/>
          <p:nvPr/>
        </p:nvSpPr>
        <p:spPr>
          <a:xfrm>
            <a:off x="1330542" y="5862444"/>
            <a:ext cx="168835" cy="168835"/>
          </a:xfrm>
          <a:custGeom>
            <a:avLst/>
            <a:gdLst/>
            <a:ahLst/>
            <a:cxnLst/>
            <a:rect l="l" t="t" r="r" b="b"/>
            <a:pathLst>
              <a:path w="493334" h="493334">
                <a:moveTo>
                  <a:pt x="0" y="0"/>
                </a:moveTo>
                <a:lnTo>
                  <a:pt x="493335" y="0"/>
                </a:lnTo>
                <a:lnTo>
                  <a:pt x="493335" y="493334"/>
                </a:lnTo>
                <a:lnTo>
                  <a:pt x="0" y="4933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8" name="Freeform 17">
            <a:extLst>
              <a:ext uri="{FF2B5EF4-FFF2-40B4-BE49-F238E27FC236}">
                <a16:creationId xmlns:a16="http://schemas.microsoft.com/office/drawing/2014/main" id="{40F6A6BD-7E77-D00D-3759-FCA2B3D72D68}"/>
              </a:ext>
            </a:extLst>
          </p:cNvPr>
          <p:cNvSpPr/>
          <p:nvPr/>
        </p:nvSpPr>
        <p:spPr>
          <a:xfrm>
            <a:off x="6562943" y="5354444"/>
            <a:ext cx="168835" cy="168835"/>
          </a:xfrm>
          <a:custGeom>
            <a:avLst/>
            <a:gdLst/>
            <a:ahLst/>
            <a:cxnLst/>
            <a:rect l="l" t="t" r="r" b="b"/>
            <a:pathLst>
              <a:path w="493334" h="493334">
                <a:moveTo>
                  <a:pt x="0" y="0"/>
                </a:moveTo>
                <a:lnTo>
                  <a:pt x="493335" y="0"/>
                </a:lnTo>
                <a:lnTo>
                  <a:pt x="493335" y="493334"/>
                </a:lnTo>
                <a:lnTo>
                  <a:pt x="0" y="4933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9" name="Freeform 17">
            <a:extLst>
              <a:ext uri="{FF2B5EF4-FFF2-40B4-BE49-F238E27FC236}">
                <a16:creationId xmlns:a16="http://schemas.microsoft.com/office/drawing/2014/main" id="{14DC052D-F1AF-BF12-CB3C-87AEA537A455}"/>
              </a:ext>
            </a:extLst>
          </p:cNvPr>
          <p:cNvSpPr/>
          <p:nvPr/>
        </p:nvSpPr>
        <p:spPr>
          <a:xfrm>
            <a:off x="6562942" y="5862444"/>
            <a:ext cx="168835" cy="168835"/>
          </a:xfrm>
          <a:custGeom>
            <a:avLst/>
            <a:gdLst/>
            <a:ahLst/>
            <a:cxnLst/>
            <a:rect l="l" t="t" r="r" b="b"/>
            <a:pathLst>
              <a:path w="493334" h="493334">
                <a:moveTo>
                  <a:pt x="0" y="0"/>
                </a:moveTo>
                <a:lnTo>
                  <a:pt x="493335" y="0"/>
                </a:lnTo>
                <a:lnTo>
                  <a:pt x="493335" y="493334"/>
                </a:lnTo>
                <a:lnTo>
                  <a:pt x="0" y="4933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EB52BEE-143F-3BB5-1FF4-8DBC7C2A9D26}"/>
                  </a:ext>
                </a:extLst>
              </p:cNvPr>
              <p:cNvSpPr txBox="1"/>
              <p:nvPr/>
            </p:nvSpPr>
            <p:spPr>
              <a:xfrm>
                <a:off x="1330542" y="1281991"/>
                <a:ext cx="595015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defRPr sz="2400">
                    <a:latin typeface="#9Slide03 Quicksand" panose="00000500000000000000" pitchFamily="2" charset="0"/>
                  </a:defRPr>
                </a:lvl1pPr>
              </a:lstStyle>
              <a:p>
                <a:pPr algn="just"/>
                <a:r>
                  <a:rPr lang="it-IT"/>
                  <a:t>Cho a</a:t>
                </a:r>
                <a:r>
                  <a:rPr lang="it-IT" baseline="30000"/>
                  <a:t>2</a:t>
                </a:r>
                <a:r>
                  <a:rPr lang="it-IT"/>
                  <a:t> </a:t>
                </a:r>
                <a14:m>
                  <m:oMath xmlns:m="http://schemas.openxmlformats.org/officeDocument/2006/math">
                    <m:r>
                      <a:rPr lang="it-IT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it-IT"/>
                  <a:t> 1. Chứng minh: (a + 1)</a:t>
                </a:r>
                <a:r>
                  <a:rPr lang="it-IT" baseline="30000"/>
                  <a:t>2</a:t>
                </a:r>
                <a:r>
                  <a:rPr lang="it-IT"/>
                  <a:t>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it-IT"/>
                  <a:t> 2a + 2.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EB52BEE-143F-3BB5-1FF4-8DBC7C2A9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542" y="1281991"/>
                <a:ext cx="5950152" cy="461665"/>
              </a:xfrm>
              <a:prstGeom prst="rect">
                <a:avLst/>
              </a:prstGeom>
              <a:blipFill>
                <a:blip r:embed="rId7"/>
                <a:stretch>
                  <a:fillRect l="-153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BD8AF234-9679-31C6-4C4F-24DD5B231844}"/>
              </a:ext>
            </a:extLst>
          </p:cNvPr>
          <p:cNvGrpSpPr/>
          <p:nvPr/>
        </p:nvGrpSpPr>
        <p:grpSpPr>
          <a:xfrm>
            <a:off x="1394671" y="2130244"/>
            <a:ext cx="809625" cy="307777"/>
            <a:chOff x="7029450" y="1370387"/>
            <a:chExt cx="809625" cy="307777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003D1AA0-D527-A02F-05D7-E632039DD412}"/>
                </a:ext>
              </a:extLst>
            </p:cNvPr>
            <p:cNvSpPr/>
            <p:nvPr/>
          </p:nvSpPr>
          <p:spPr>
            <a:xfrm>
              <a:off x="7029450" y="1390649"/>
              <a:ext cx="809625" cy="267255"/>
            </a:xfrm>
            <a:prstGeom prst="round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EC71729-5777-7D38-9B21-0B13C145D1A8}"/>
                </a:ext>
              </a:extLst>
            </p:cNvPr>
            <p:cNvSpPr txBox="1"/>
            <p:nvPr/>
          </p:nvSpPr>
          <p:spPr>
            <a:xfrm>
              <a:off x="7043576" y="1370387"/>
              <a:ext cx="79549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2400">
                  <a:latin typeface="#9Slide03 Quicksand" panose="00000500000000000000" pitchFamily="2" charset="0"/>
                </a:defRPr>
              </a:lvl1pPr>
            </a:lstStyle>
            <a:p>
              <a:pPr algn="just"/>
              <a:r>
                <a:rPr lang="en-US" sz="1400">
                  <a:solidFill>
                    <a:schemeClr val="bg1"/>
                  </a:solidFill>
                </a:rPr>
                <a:t>Lời giải</a:t>
              </a:r>
              <a:endParaRPr lang="vi-VN" sz="140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8024BA9-2DFC-CAB7-EE25-07A51E097996}"/>
                  </a:ext>
                </a:extLst>
              </p:cNvPr>
              <p:cNvSpPr txBox="1"/>
              <p:nvPr/>
            </p:nvSpPr>
            <p:spPr>
              <a:xfrm>
                <a:off x="1330542" y="2453477"/>
                <a:ext cx="6692024" cy="5138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just">
                  <a:lnSpc>
                    <a:spcPts val="3600"/>
                  </a:lnSpc>
                  <a:defRPr sz="2400">
                    <a:latin typeface="#9Slide03 Quicksand" panose="00000500000000000000" pitchFamily="2" charset="0"/>
                  </a:defRPr>
                </a:lvl1pPr>
              </a:lstStyle>
              <a:p>
                <a:r>
                  <a:rPr lang="pt-BR">
                    <a:solidFill>
                      <a:srgbClr val="002060"/>
                    </a:solidFill>
                  </a:rPr>
                  <a:t>Do a</a:t>
                </a:r>
                <a:r>
                  <a:rPr lang="pt-BR" baseline="30000">
                    <a:solidFill>
                      <a:srgbClr val="002060"/>
                    </a:solidFill>
                  </a:rPr>
                  <a:t>2</a:t>
                </a:r>
                <a:r>
                  <a:rPr lang="pt-BR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pt-BR">
                    <a:solidFill>
                      <a:srgbClr val="002060"/>
                    </a:solidFill>
                  </a:rPr>
                  <a:t> 1 nên a</a:t>
                </a:r>
                <a:r>
                  <a:rPr lang="pt-BR" baseline="30000">
                    <a:solidFill>
                      <a:srgbClr val="002060"/>
                    </a:solidFill>
                  </a:rPr>
                  <a:t>2</a:t>
                </a:r>
                <a:r>
                  <a:rPr lang="pt-BR">
                    <a:solidFill>
                      <a:srgbClr val="002060"/>
                    </a:solidFill>
                  </a:rPr>
                  <a:t> + (2a + 1) </a:t>
                </a:r>
                <a14:m>
                  <m:oMath xmlns:m="http://schemas.openxmlformats.org/officeDocument/2006/math">
                    <m:r>
                      <a:rPr lang="it-IT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pt-BR">
                    <a:solidFill>
                      <a:srgbClr val="002060"/>
                    </a:solidFill>
                  </a:rPr>
                  <a:t> 1 + (2a + 1), suy ra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8024BA9-2DFC-CAB7-EE25-07A51E097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542" y="2453477"/>
                <a:ext cx="6692024" cy="513859"/>
              </a:xfrm>
              <a:prstGeom prst="rect">
                <a:avLst/>
              </a:prstGeom>
              <a:blipFill>
                <a:blip r:embed="rId8"/>
                <a:stretch>
                  <a:fillRect l="-1366" b="-2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F4C0399-FDA0-F810-1784-9437FCF0D446}"/>
                  </a:ext>
                </a:extLst>
              </p:cNvPr>
              <p:cNvSpPr txBox="1"/>
              <p:nvPr/>
            </p:nvSpPr>
            <p:spPr>
              <a:xfrm>
                <a:off x="1411289" y="3535475"/>
                <a:ext cx="3370773" cy="5138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just">
                  <a:lnSpc>
                    <a:spcPts val="3600"/>
                  </a:lnSpc>
                  <a:defRPr sz="2400">
                    <a:solidFill>
                      <a:srgbClr val="002060"/>
                    </a:solidFill>
                    <a:latin typeface="#9Slide03 Quicksand" panose="00000500000000000000" pitchFamily="2" charset="0"/>
                  </a:defRPr>
                </a:lvl1pPr>
              </a:lstStyle>
              <a:p>
                <a:r>
                  <a:rPr lang="en-US"/>
                  <a:t>Vậy (a + 1)</a:t>
                </a:r>
                <a:r>
                  <a:rPr lang="en-US" baseline="30000"/>
                  <a:t>2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it-IT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/>
                  <a:t> 2a + 2.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F4C0399-FDA0-F810-1784-9437FCF0D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289" y="3535475"/>
                <a:ext cx="3370773" cy="513859"/>
              </a:xfrm>
              <a:prstGeom prst="rect">
                <a:avLst/>
              </a:prstGeom>
              <a:blipFill>
                <a:blip r:embed="rId9"/>
                <a:stretch>
                  <a:fillRect l="-2899" b="-2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46A1FE5-7C12-5E75-9E1C-F7C3A743B28E}"/>
                  </a:ext>
                </a:extLst>
              </p:cNvPr>
              <p:cNvSpPr txBox="1"/>
              <p:nvPr/>
            </p:nvSpPr>
            <p:spPr>
              <a:xfrm>
                <a:off x="3258217" y="2979191"/>
                <a:ext cx="2978681" cy="5138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just">
                  <a:lnSpc>
                    <a:spcPts val="3600"/>
                  </a:lnSpc>
                  <a:defRPr sz="2400">
                    <a:latin typeface="#9Slide03 Quicksand" panose="00000500000000000000" pitchFamily="2" charset="0"/>
                  </a:defRPr>
                </a:lvl1pPr>
              </a:lstStyle>
              <a:p>
                <a:r>
                  <a:rPr lang="it-IT">
                    <a:solidFill>
                      <a:srgbClr val="002060"/>
                    </a:solidFill>
                  </a:rPr>
                  <a:t>a</a:t>
                </a:r>
                <a:r>
                  <a:rPr lang="it-IT" baseline="30000">
                    <a:solidFill>
                      <a:srgbClr val="002060"/>
                    </a:solidFill>
                  </a:rPr>
                  <a:t>2</a:t>
                </a:r>
                <a:r>
                  <a:rPr lang="it-IT">
                    <a:solidFill>
                      <a:srgbClr val="002060"/>
                    </a:solidFill>
                  </a:rPr>
                  <a:t> + 2a + 1 </a:t>
                </a:r>
                <a14:m>
                  <m:oMath xmlns:m="http://schemas.openxmlformats.org/officeDocument/2006/math">
                    <m:r>
                      <a:rPr lang="it-IT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it-IT">
                    <a:solidFill>
                      <a:srgbClr val="002060"/>
                    </a:solidFill>
                  </a:rPr>
                  <a:t> 2a + 2</a:t>
                </a:r>
                <a:endParaRPr lang="pt-BR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46A1FE5-7C12-5E75-9E1C-F7C3A743B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217" y="2979191"/>
                <a:ext cx="2978681" cy="513859"/>
              </a:xfrm>
              <a:prstGeom prst="rect">
                <a:avLst/>
              </a:prstGeom>
              <a:blipFill>
                <a:blip r:embed="rId10"/>
                <a:stretch>
                  <a:fillRect l="-3067" b="-2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16">
            <a:extLst>
              <a:ext uri="{FF2B5EF4-FFF2-40B4-BE49-F238E27FC236}">
                <a16:creationId xmlns:a16="http://schemas.microsoft.com/office/drawing/2014/main" id="{EEF211EB-BC08-3210-ADD9-648EDA1937AF}"/>
              </a:ext>
            </a:extLst>
          </p:cNvPr>
          <p:cNvSpPr/>
          <p:nvPr/>
        </p:nvSpPr>
        <p:spPr>
          <a:xfrm>
            <a:off x="604928" y="1195791"/>
            <a:ext cx="574107" cy="574107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C7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814E3B-455A-55D1-4A40-0295B7278D4F}"/>
              </a:ext>
            </a:extLst>
          </p:cNvPr>
          <p:cNvSpPr txBox="1"/>
          <p:nvPr/>
        </p:nvSpPr>
        <p:spPr>
          <a:xfrm>
            <a:off x="734855" y="1335587"/>
            <a:ext cx="423123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2400">
                <a:solidFill>
                  <a:schemeClr val="bg1"/>
                </a:solidFill>
                <a:latin typeface="#9Slide03 Kaleko 105 Round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?8</a:t>
            </a:r>
          </a:p>
        </p:txBody>
      </p:sp>
      <p:sp>
        <p:nvSpPr>
          <p:cNvPr id="5" name="Freeform 25">
            <a:extLst>
              <a:ext uri="{FF2B5EF4-FFF2-40B4-BE49-F238E27FC236}">
                <a16:creationId xmlns:a16="http://schemas.microsoft.com/office/drawing/2014/main" id="{69D7370A-672D-FB60-20CF-066C3CCC0316}"/>
              </a:ext>
            </a:extLst>
          </p:cNvPr>
          <p:cNvSpPr/>
          <p:nvPr/>
        </p:nvSpPr>
        <p:spPr>
          <a:xfrm rot="2009569">
            <a:off x="11331917" y="157033"/>
            <a:ext cx="658713" cy="658713"/>
          </a:xfrm>
          <a:custGeom>
            <a:avLst/>
            <a:gdLst/>
            <a:ahLst/>
            <a:cxnLst/>
            <a:rect l="l" t="t" r="r" b="b"/>
            <a:pathLst>
              <a:path w="1879963" h="1879963">
                <a:moveTo>
                  <a:pt x="0" y="0"/>
                </a:moveTo>
                <a:lnTo>
                  <a:pt x="1879962" y="0"/>
                </a:lnTo>
                <a:lnTo>
                  <a:pt x="1879962" y="1879963"/>
                </a:lnTo>
                <a:lnTo>
                  <a:pt x="0" y="187996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AutoShape 30">
            <a:extLst>
              <a:ext uri="{FF2B5EF4-FFF2-40B4-BE49-F238E27FC236}">
                <a16:creationId xmlns:a16="http://schemas.microsoft.com/office/drawing/2014/main" id="{B284EA1A-A34B-519B-7EA3-34A332244CF1}"/>
              </a:ext>
            </a:extLst>
          </p:cNvPr>
          <p:cNvSpPr/>
          <p:nvPr/>
        </p:nvSpPr>
        <p:spPr>
          <a:xfrm flipH="1">
            <a:off x="11235144" y="211284"/>
            <a:ext cx="0" cy="581045"/>
          </a:xfrm>
          <a:prstGeom prst="line">
            <a:avLst/>
          </a:prstGeom>
          <a:ln w="19050" cap="rnd">
            <a:solidFill>
              <a:srgbClr val="6666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6" name="Picture 38" descr="A blue and orange logo&#10;&#10;Description automatically generated">
            <a:extLst>
              <a:ext uri="{FF2B5EF4-FFF2-40B4-BE49-F238E27FC236}">
                <a16:creationId xmlns:a16="http://schemas.microsoft.com/office/drawing/2014/main" id="{330B9A92-5A6D-2D85-A312-D9AE9A7CC9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77" y="282166"/>
            <a:ext cx="380409" cy="390690"/>
          </a:xfrm>
          <a:prstGeom prst="rect">
            <a:avLst/>
          </a:prstGeom>
        </p:spPr>
      </p:pic>
      <p:grpSp>
        <p:nvGrpSpPr>
          <p:cNvPr id="17" name="Group 5">
            <a:extLst>
              <a:ext uri="{FF2B5EF4-FFF2-40B4-BE49-F238E27FC236}">
                <a16:creationId xmlns:a16="http://schemas.microsoft.com/office/drawing/2014/main" id="{997CA7D2-0A66-2D06-659D-5C5B0750CBDC}"/>
              </a:ext>
            </a:extLst>
          </p:cNvPr>
          <p:cNvGrpSpPr/>
          <p:nvPr/>
        </p:nvGrpSpPr>
        <p:grpSpPr>
          <a:xfrm>
            <a:off x="168378" y="127482"/>
            <a:ext cx="6750585" cy="681405"/>
            <a:chOff x="758602" y="438109"/>
            <a:chExt cx="5633790" cy="681405"/>
          </a:xfrm>
        </p:grpSpPr>
        <p:grpSp>
          <p:nvGrpSpPr>
            <p:cNvPr id="18" name="Group 9">
              <a:extLst>
                <a:ext uri="{FF2B5EF4-FFF2-40B4-BE49-F238E27FC236}">
                  <a16:creationId xmlns:a16="http://schemas.microsoft.com/office/drawing/2014/main" id="{336BE4AE-408E-F229-6FF9-7B900DB2E9C8}"/>
                </a:ext>
              </a:extLst>
            </p:cNvPr>
            <p:cNvGrpSpPr/>
            <p:nvPr/>
          </p:nvGrpSpPr>
          <p:grpSpPr>
            <a:xfrm>
              <a:off x="758602" y="448386"/>
              <a:ext cx="5633790" cy="655834"/>
              <a:chOff x="6797" y="-47625"/>
              <a:chExt cx="10293478" cy="834831"/>
            </a:xfrm>
          </p:grpSpPr>
          <p:sp>
            <p:nvSpPr>
              <p:cNvPr id="22" name="Freeform 10">
                <a:extLst>
                  <a:ext uri="{FF2B5EF4-FFF2-40B4-BE49-F238E27FC236}">
                    <a16:creationId xmlns:a16="http://schemas.microsoft.com/office/drawing/2014/main" id="{68381889-6728-B0D5-7F3A-B1451D0CAD52}"/>
                  </a:ext>
                </a:extLst>
              </p:cNvPr>
              <p:cNvSpPr/>
              <p:nvPr/>
            </p:nvSpPr>
            <p:spPr>
              <a:xfrm>
                <a:off x="6797" y="0"/>
                <a:ext cx="10293478" cy="787206"/>
              </a:xfrm>
              <a:custGeom>
                <a:avLst/>
                <a:gdLst/>
                <a:ahLst/>
                <a:cxnLst/>
                <a:rect l="l" t="t" r="r" b="b"/>
                <a:pathLst>
                  <a:path w="4953491" h="787206">
                    <a:moveTo>
                      <a:pt x="232168" y="0"/>
                    </a:moveTo>
                    <a:lnTo>
                      <a:pt x="4924524" y="0"/>
                    </a:lnTo>
                    <a:cubicBezTo>
                      <a:pt x="4933093" y="0"/>
                      <a:pt x="4941179" y="3965"/>
                      <a:pt x="4946426" y="10739"/>
                    </a:cubicBezTo>
                    <a:cubicBezTo>
                      <a:pt x="4951674" y="17513"/>
                      <a:pt x="4953492" y="26333"/>
                      <a:pt x="4951350" y="34630"/>
                    </a:cubicBezTo>
                    <a:lnTo>
                      <a:pt x="4766028" y="752576"/>
                    </a:lnTo>
                    <a:cubicBezTo>
                      <a:pt x="4760766" y="772962"/>
                      <a:pt x="4742378" y="787206"/>
                      <a:pt x="4721324" y="787206"/>
                    </a:cubicBezTo>
                    <a:lnTo>
                      <a:pt x="28968" y="787206"/>
                    </a:lnTo>
                    <a:cubicBezTo>
                      <a:pt x="20399" y="787206"/>
                      <a:pt x="12313" y="783242"/>
                      <a:pt x="7066" y="776468"/>
                    </a:cubicBezTo>
                    <a:cubicBezTo>
                      <a:pt x="1818" y="769694"/>
                      <a:pt x="0" y="760873"/>
                      <a:pt x="2142" y="752576"/>
                    </a:cubicBezTo>
                    <a:lnTo>
                      <a:pt x="187464" y="34630"/>
                    </a:lnTo>
                    <a:cubicBezTo>
                      <a:pt x="192726" y="14244"/>
                      <a:pt x="211114" y="0"/>
                      <a:pt x="232168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19050" cap="rnd">
                <a:solidFill>
                  <a:srgbClr val="063225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3" name="TextBox 11">
                <a:extLst>
                  <a:ext uri="{FF2B5EF4-FFF2-40B4-BE49-F238E27FC236}">
                    <a16:creationId xmlns:a16="http://schemas.microsoft.com/office/drawing/2014/main" id="{A505056C-BEFB-33CD-0104-4EC7330E397D}"/>
                  </a:ext>
                </a:extLst>
              </p:cNvPr>
              <p:cNvSpPr txBox="1"/>
              <p:nvPr/>
            </p:nvSpPr>
            <p:spPr>
              <a:xfrm>
                <a:off x="101600" y="-47625"/>
                <a:ext cx="4763886" cy="83483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14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8">
              <a:extLst>
                <a:ext uri="{FF2B5EF4-FFF2-40B4-BE49-F238E27FC236}">
                  <a16:creationId xmlns:a16="http://schemas.microsoft.com/office/drawing/2014/main" id="{5F579017-5B98-95A8-38D7-BC3FADF650C9}"/>
                </a:ext>
              </a:extLst>
            </p:cNvPr>
            <p:cNvGrpSpPr/>
            <p:nvPr/>
          </p:nvGrpSpPr>
          <p:grpSpPr>
            <a:xfrm>
              <a:off x="876885" y="438109"/>
              <a:ext cx="675279" cy="681405"/>
              <a:chOff x="101600" y="-47625"/>
              <a:chExt cx="1186552" cy="837547"/>
            </a:xfrm>
          </p:grpSpPr>
          <p:sp>
            <p:nvSpPr>
              <p:cNvPr id="20" name="Freeform 13">
                <a:extLst>
                  <a:ext uri="{FF2B5EF4-FFF2-40B4-BE49-F238E27FC236}">
                    <a16:creationId xmlns:a16="http://schemas.microsoft.com/office/drawing/2014/main" id="{E5D3E4B2-5A31-DE24-262E-A70EB153B2AF}"/>
                  </a:ext>
                </a:extLst>
              </p:cNvPr>
              <p:cNvSpPr/>
              <p:nvPr/>
            </p:nvSpPr>
            <p:spPr>
              <a:xfrm>
                <a:off x="242699" y="10994"/>
                <a:ext cx="1045453" cy="778928"/>
              </a:xfrm>
              <a:custGeom>
                <a:avLst/>
                <a:gdLst/>
                <a:ahLst/>
                <a:cxnLst/>
                <a:rect l="l" t="t" r="r" b="b"/>
                <a:pathLst>
                  <a:path w="1127249" h="778928">
                    <a:moveTo>
                      <a:pt x="323129" y="0"/>
                    </a:moveTo>
                    <a:lnTo>
                      <a:pt x="1007320" y="0"/>
                    </a:lnTo>
                    <a:cubicBezTo>
                      <a:pt x="1042838" y="0"/>
                      <a:pt x="1076352" y="16458"/>
                      <a:pt x="1098068" y="44566"/>
                    </a:cubicBezTo>
                    <a:cubicBezTo>
                      <a:pt x="1119783" y="72673"/>
                      <a:pt x="1127249" y="109256"/>
                      <a:pt x="1118283" y="143625"/>
                    </a:cubicBezTo>
                    <a:lnTo>
                      <a:pt x="990019" y="635303"/>
                    </a:lnTo>
                    <a:cubicBezTo>
                      <a:pt x="967950" y="719900"/>
                      <a:pt x="891547" y="778928"/>
                      <a:pt x="804120" y="778928"/>
                    </a:cubicBezTo>
                    <a:lnTo>
                      <a:pt x="119929" y="778928"/>
                    </a:lnTo>
                    <a:cubicBezTo>
                      <a:pt x="84411" y="778928"/>
                      <a:pt x="50897" y="762469"/>
                      <a:pt x="29181" y="734362"/>
                    </a:cubicBezTo>
                    <a:cubicBezTo>
                      <a:pt x="7466" y="706255"/>
                      <a:pt x="0" y="669672"/>
                      <a:pt x="8966" y="635303"/>
                    </a:cubicBezTo>
                    <a:lnTo>
                      <a:pt x="137230" y="143625"/>
                    </a:lnTo>
                    <a:cubicBezTo>
                      <a:pt x="159299" y="59028"/>
                      <a:pt x="235702" y="0"/>
                      <a:pt x="32312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AB29">
                      <a:alpha val="100000"/>
                    </a:srgbClr>
                  </a:gs>
                  <a:gs pos="100000">
                    <a:srgbClr val="FFCD80">
                      <a:alpha val="100000"/>
                    </a:srgbClr>
                  </a:gs>
                </a:gsLst>
                <a:lin ang="0"/>
              </a:gra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1" name="TextBox 10">
                <a:extLst>
                  <a:ext uri="{FF2B5EF4-FFF2-40B4-BE49-F238E27FC236}">
                    <a16:creationId xmlns:a16="http://schemas.microsoft.com/office/drawing/2014/main" id="{06D14A13-F897-49EA-6E95-78B7ADB772C2}"/>
                  </a:ext>
                </a:extLst>
              </p:cNvPr>
              <p:cNvSpPr txBox="1"/>
              <p:nvPr/>
            </p:nvSpPr>
            <p:spPr>
              <a:xfrm>
                <a:off x="101600" y="-47625"/>
                <a:ext cx="981053" cy="82655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147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4" name="TextBox 20">
            <a:extLst>
              <a:ext uri="{FF2B5EF4-FFF2-40B4-BE49-F238E27FC236}">
                <a16:creationId xmlns:a16="http://schemas.microsoft.com/office/drawing/2014/main" id="{9E2EBFAD-F31B-E8AF-4AEC-33D48D8301A5}"/>
              </a:ext>
            </a:extLst>
          </p:cNvPr>
          <p:cNvSpPr txBox="1"/>
          <p:nvPr/>
        </p:nvSpPr>
        <p:spPr>
          <a:xfrm>
            <a:off x="1276820" y="303524"/>
            <a:ext cx="542765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TÍNH CHẤT CỦA BẤT ĐẲNG THỨC</a:t>
            </a:r>
          </a:p>
        </p:txBody>
      </p:sp>
      <p:sp>
        <p:nvSpPr>
          <p:cNvPr id="31" name="TextBox 20">
            <a:extLst>
              <a:ext uri="{FF2B5EF4-FFF2-40B4-BE49-F238E27FC236}">
                <a16:creationId xmlns:a16="http://schemas.microsoft.com/office/drawing/2014/main" id="{7697DE85-CBE6-58D9-163B-B6B0F4AB36E4}"/>
              </a:ext>
            </a:extLst>
          </p:cNvPr>
          <p:cNvSpPr txBox="1"/>
          <p:nvPr/>
        </p:nvSpPr>
        <p:spPr>
          <a:xfrm>
            <a:off x="529818" y="268939"/>
            <a:ext cx="46893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02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3154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/>
      <p:bldP spid="26" grpId="0" animBg="1"/>
      <p:bldP spid="27" grpId="0" animBg="1"/>
      <p:bldP spid="28" grpId="0" animBg="1"/>
      <p:bldP spid="29" grpId="0" animBg="1"/>
      <p:bldP spid="30" grpId="0"/>
      <p:bldP spid="36" grpId="0"/>
      <p:bldP spid="37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5">
            <a:extLst>
              <a:ext uri="{FF2B5EF4-FFF2-40B4-BE49-F238E27FC236}">
                <a16:creationId xmlns:a16="http://schemas.microsoft.com/office/drawing/2014/main" id="{69D7370A-672D-FB60-20CF-066C3CCC0316}"/>
              </a:ext>
            </a:extLst>
          </p:cNvPr>
          <p:cNvSpPr/>
          <p:nvPr/>
        </p:nvSpPr>
        <p:spPr>
          <a:xfrm rot="2009569">
            <a:off x="11331917" y="157033"/>
            <a:ext cx="658713" cy="658713"/>
          </a:xfrm>
          <a:custGeom>
            <a:avLst/>
            <a:gdLst/>
            <a:ahLst/>
            <a:cxnLst/>
            <a:rect l="l" t="t" r="r" b="b"/>
            <a:pathLst>
              <a:path w="1879963" h="1879963">
                <a:moveTo>
                  <a:pt x="0" y="0"/>
                </a:moveTo>
                <a:lnTo>
                  <a:pt x="1879962" y="0"/>
                </a:lnTo>
                <a:lnTo>
                  <a:pt x="1879962" y="1879963"/>
                </a:lnTo>
                <a:lnTo>
                  <a:pt x="0" y="18799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AutoShape 30">
            <a:extLst>
              <a:ext uri="{FF2B5EF4-FFF2-40B4-BE49-F238E27FC236}">
                <a16:creationId xmlns:a16="http://schemas.microsoft.com/office/drawing/2014/main" id="{B284EA1A-A34B-519B-7EA3-34A332244CF1}"/>
              </a:ext>
            </a:extLst>
          </p:cNvPr>
          <p:cNvSpPr/>
          <p:nvPr/>
        </p:nvSpPr>
        <p:spPr>
          <a:xfrm flipH="1">
            <a:off x="11235144" y="211284"/>
            <a:ext cx="0" cy="581045"/>
          </a:xfrm>
          <a:prstGeom prst="line">
            <a:avLst/>
          </a:prstGeom>
          <a:ln w="19050" cap="rnd">
            <a:solidFill>
              <a:srgbClr val="6666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6" name="Picture 38" descr="A blue and orange logo&#10;&#10;Description automatically generated">
            <a:extLst>
              <a:ext uri="{FF2B5EF4-FFF2-40B4-BE49-F238E27FC236}">
                <a16:creationId xmlns:a16="http://schemas.microsoft.com/office/drawing/2014/main" id="{330B9A92-5A6D-2D85-A312-D9AE9A7CC9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77" y="282166"/>
            <a:ext cx="380409" cy="390690"/>
          </a:xfrm>
          <a:prstGeom prst="rect">
            <a:avLst/>
          </a:prstGeom>
        </p:spPr>
      </p:pic>
      <p:grpSp>
        <p:nvGrpSpPr>
          <p:cNvPr id="17" name="Group 5">
            <a:extLst>
              <a:ext uri="{FF2B5EF4-FFF2-40B4-BE49-F238E27FC236}">
                <a16:creationId xmlns:a16="http://schemas.microsoft.com/office/drawing/2014/main" id="{997CA7D2-0A66-2D06-659D-5C5B0750CBDC}"/>
              </a:ext>
            </a:extLst>
          </p:cNvPr>
          <p:cNvGrpSpPr/>
          <p:nvPr/>
        </p:nvGrpSpPr>
        <p:grpSpPr>
          <a:xfrm>
            <a:off x="168378" y="127482"/>
            <a:ext cx="6750585" cy="681405"/>
            <a:chOff x="758602" y="438109"/>
            <a:chExt cx="5633790" cy="681405"/>
          </a:xfrm>
        </p:grpSpPr>
        <p:grpSp>
          <p:nvGrpSpPr>
            <p:cNvPr id="18" name="Group 9">
              <a:extLst>
                <a:ext uri="{FF2B5EF4-FFF2-40B4-BE49-F238E27FC236}">
                  <a16:creationId xmlns:a16="http://schemas.microsoft.com/office/drawing/2014/main" id="{336BE4AE-408E-F229-6FF9-7B900DB2E9C8}"/>
                </a:ext>
              </a:extLst>
            </p:cNvPr>
            <p:cNvGrpSpPr/>
            <p:nvPr/>
          </p:nvGrpSpPr>
          <p:grpSpPr>
            <a:xfrm>
              <a:off x="758602" y="448386"/>
              <a:ext cx="5633790" cy="655834"/>
              <a:chOff x="6797" y="-47625"/>
              <a:chExt cx="10293478" cy="834831"/>
            </a:xfrm>
          </p:grpSpPr>
          <p:sp>
            <p:nvSpPr>
              <p:cNvPr id="22" name="Freeform 10">
                <a:extLst>
                  <a:ext uri="{FF2B5EF4-FFF2-40B4-BE49-F238E27FC236}">
                    <a16:creationId xmlns:a16="http://schemas.microsoft.com/office/drawing/2014/main" id="{68381889-6728-B0D5-7F3A-B1451D0CAD52}"/>
                  </a:ext>
                </a:extLst>
              </p:cNvPr>
              <p:cNvSpPr/>
              <p:nvPr/>
            </p:nvSpPr>
            <p:spPr>
              <a:xfrm>
                <a:off x="6797" y="0"/>
                <a:ext cx="10293478" cy="787206"/>
              </a:xfrm>
              <a:custGeom>
                <a:avLst/>
                <a:gdLst/>
                <a:ahLst/>
                <a:cxnLst/>
                <a:rect l="l" t="t" r="r" b="b"/>
                <a:pathLst>
                  <a:path w="4953491" h="787206">
                    <a:moveTo>
                      <a:pt x="232168" y="0"/>
                    </a:moveTo>
                    <a:lnTo>
                      <a:pt x="4924524" y="0"/>
                    </a:lnTo>
                    <a:cubicBezTo>
                      <a:pt x="4933093" y="0"/>
                      <a:pt x="4941179" y="3965"/>
                      <a:pt x="4946426" y="10739"/>
                    </a:cubicBezTo>
                    <a:cubicBezTo>
                      <a:pt x="4951674" y="17513"/>
                      <a:pt x="4953492" y="26333"/>
                      <a:pt x="4951350" y="34630"/>
                    </a:cubicBezTo>
                    <a:lnTo>
                      <a:pt x="4766028" y="752576"/>
                    </a:lnTo>
                    <a:cubicBezTo>
                      <a:pt x="4760766" y="772962"/>
                      <a:pt x="4742378" y="787206"/>
                      <a:pt x="4721324" y="787206"/>
                    </a:cubicBezTo>
                    <a:lnTo>
                      <a:pt x="28968" y="787206"/>
                    </a:lnTo>
                    <a:cubicBezTo>
                      <a:pt x="20399" y="787206"/>
                      <a:pt x="12313" y="783242"/>
                      <a:pt x="7066" y="776468"/>
                    </a:cubicBezTo>
                    <a:cubicBezTo>
                      <a:pt x="1818" y="769694"/>
                      <a:pt x="0" y="760873"/>
                      <a:pt x="2142" y="752576"/>
                    </a:cubicBezTo>
                    <a:lnTo>
                      <a:pt x="187464" y="34630"/>
                    </a:lnTo>
                    <a:cubicBezTo>
                      <a:pt x="192726" y="14244"/>
                      <a:pt x="211114" y="0"/>
                      <a:pt x="232168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19050" cap="rnd">
                <a:solidFill>
                  <a:srgbClr val="063225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3" name="TextBox 11">
                <a:extLst>
                  <a:ext uri="{FF2B5EF4-FFF2-40B4-BE49-F238E27FC236}">
                    <a16:creationId xmlns:a16="http://schemas.microsoft.com/office/drawing/2014/main" id="{A505056C-BEFB-33CD-0104-4EC7330E397D}"/>
                  </a:ext>
                </a:extLst>
              </p:cNvPr>
              <p:cNvSpPr txBox="1"/>
              <p:nvPr/>
            </p:nvSpPr>
            <p:spPr>
              <a:xfrm>
                <a:off x="101600" y="-47625"/>
                <a:ext cx="4763886" cy="83483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14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8">
              <a:extLst>
                <a:ext uri="{FF2B5EF4-FFF2-40B4-BE49-F238E27FC236}">
                  <a16:creationId xmlns:a16="http://schemas.microsoft.com/office/drawing/2014/main" id="{5F579017-5B98-95A8-38D7-BC3FADF650C9}"/>
                </a:ext>
              </a:extLst>
            </p:cNvPr>
            <p:cNvGrpSpPr/>
            <p:nvPr/>
          </p:nvGrpSpPr>
          <p:grpSpPr>
            <a:xfrm>
              <a:off x="876885" y="438109"/>
              <a:ext cx="675279" cy="681405"/>
              <a:chOff x="101600" y="-47625"/>
              <a:chExt cx="1186552" cy="837547"/>
            </a:xfrm>
          </p:grpSpPr>
          <p:sp>
            <p:nvSpPr>
              <p:cNvPr id="20" name="Freeform 13">
                <a:extLst>
                  <a:ext uri="{FF2B5EF4-FFF2-40B4-BE49-F238E27FC236}">
                    <a16:creationId xmlns:a16="http://schemas.microsoft.com/office/drawing/2014/main" id="{E5D3E4B2-5A31-DE24-262E-A70EB153B2AF}"/>
                  </a:ext>
                </a:extLst>
              </p:cNvPr>
              <p:cNvSpPr/>
              <p:nvPr/>
            </p:nvSpPr>
            <p:spPr>
              <a:xfrm>
                <a:off x="242699" y="10994"/>
                <a:ext cx="1045453" cy="778928"/>
              </a:xfrm>
              <a:custGeom>
                <a:avLst/>
                <a:gdLst/>
                <a:ahLst/>
                <a:cxnLst/>
                <a:rect l="l" t="t" r="r" b="b"/>
                <a:pathLst>
                  <a:path w="1127249" h="778928">
                    <a:moveTo>
                      <a:pt x="323129" y="0"/>
                    </a:moveTo>
                    <a:lnTo>
                      <a:pt x="1007320" y="0"/>
                    </a:lnTo>
                    <a:cubicBezTo>
                      <a:pt x="1042838" y="0"/>
                      <a:pt x="1076352" y="16458"/>
                      <a:pt x="1098068" y="44566"/>
                    </a:cubicBezTo>
                    <a:cubicBezTo>
                      <a:pt x="1119783" y="72673"/>
                      <a:pt x="1127249" y="109256"/>
                      <a:pt x="1118283" y="143625"/>
                    </a:cubicBezTo>
                    <a:lnTo>
                      <a:pt x="990019" y="635303"/>
                    </a:lnTo>
                    <a:cubicBezTo>
                      <a:pt x="967950" y="719900"/>
                      <a:pt x="891547" y="778928"/>
                      <a:pt x="804120" y="778928"/>
                    </a:cubicBezTo>
                    <a:lnTo>
                      <a:pt x="119929" y="778928"/>
                    </a:lnTo>
                    <a:cubicBezTo>
                      <a:pt x="84411" y="778928"/>
                      <a:pt x="50897" y="762469"/>
                      <a:pt x="29181" y="734362"/>
                    </a:cubicBezTo>
                    <a:cubicBezTo>
                      <a:pt x="7466" y="706255"/>
                      <a:pt x="0" y="669672"/>
                      <a:pt x="8966" y="635303"/>
                    </a:cubicBezTo>
                    <a:lnTo>
                      <a:pt x="137230" y="143625"/>
                    </a:lnTo>
                    <a:cubicBezTo>
                      <a:pt x="159299" y="59028"/>
                      <a:pt x="235702" y="0"/>
                      <a:pt x="32312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AB29">
                      <a:alpha val="100000"/>
                    </a:srgbClr>
                  </a:gs>
                  <a:gs pos="100000">
                    <a:srgbClr val="FFCD80">
                      <a:alpha val="100000"/>
                    </a:srgbClr>
                  </a:gs>
                </a:gsLst>
                <a:lin ang="0"/>
              </a:gra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1" name="TextBox 10">
                <a:extLst>
                  <a:ext uri="{FF2B5EF4-FFF2-40B4-BE49-F238E27FC236}">
                    <a16:creationId xmlns:a16="http://schemas.microsoft.com/office/drawing/2014/main" id="{06D14A13-F897-49EA-6E95-78B7ADB772C2}"/>
                  </a:ext>
                </a:extLst>
              </p:cNvPr>
              <p:cNvSpPr txBox="1"/>
              <p:nvPr/>
            </p:nvSpPr>
            <p:spPr>
              <a:xfrm>
                <a:off x="101600" y="-47625"/>
                <a:ext cx="981053" cy="82655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147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4" name="TextBox 20">
            <a:extLst>
              <a:ext uri="{FF2B5EF4-FFF2-40B4-BE49-F238E27FC236}">
                <a16:creationId xmlns:a16="http://schemas.microsoft.com/office/drawing/2014/main" id="{9E2EBFAD-F31B-E8AF-4AEC-33D48D8301A5}"/>
              </a:ext>
            </a:extLst>
          </p:cNvPr>
          <p:cNvSpPr txBox="1"/>
          <p:nvPr/>
        </p:nvSpPr>
        <p:spPr>
          <a:xfrm>
            <a:off x="1276820" y="303524"/>
            <a:ext cx="542765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TÍNH CHẤT CỦA BẤT ĐẲNG THỨC</a:t>
            </a:r>
          </a:p>
        </p:txBody>
      </p:sp>
      <p:sp>
        <p:nvSpPr>
          <p:cNvPr id="31" name="TextBox 20">
            <a:extLst>
              <a:ext uri="{FF2B5EF4-FFF2-40B4-BE49-F238E27FC236}">
                <a16:creationId xmlns:a16="http://schemas.microsoft.com/office/drawing/2014/main" id="{7697DE85-CBE6-58D9-163B-B6B0F4AB36E4}"/>
              </a:ext>
            </a:extLst>
          </p:cNvPr>
          <p:cNvSpPr txBox="1"/>
          <p:nvPr/>
        </p:nvSpPr>
        <p:spPr>
          <a:xfrm>
            <a:off x="529818" y="268939"/>
            <a:ext cx="46893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02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435D45-6C5A-F365-06B2-62EB9BFDAA33}"/>
              </a:ext>
            </a:extLst>
          </p:cNvPr>
          <p:cNvSpPr txBox="1"/>
          <p:nvPr/>
        </p:nvSpPr>
        <p:spPr>
          <a:xfrm>
            <a:off x="1133666" y="1334363"/>
            <a:ext cx="107537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lvl="0" algn="just">
              <a:defRPr/>
            </a:pPr>
            <a:r>
              <a:rPr lang="vi-VN">
                <a:solidFill>
                  <a:srgbClr val="002060"/>
                </a:solidFill>
              </a:rPr>
              <a:t>Gọi a là số tuổi của bạn Na, b là số tuổi của bạn Toàn, biết rằng bạn Toàn lớn tuổi hơn bạn Na. Hãy dùng bất đẳng thức để biểu diễn mối quan hệ về tuổi của hai bạn đó ở hiện tại và sau ba năm nữa.</a:t>
            </a: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Quicksand" panose="00000500000000000000" pitchFamily="2" charset="0"/>
              <a:ea typeface="+mn-ea"/>
              <a:cs typeface="+mn-cs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A42ACB4E-73C5-4957-39DA-E044D6158E47}"/>
              </a:ext>
            </a:extLst>
          </p:cNvPr>
          <p:cNvSpPr/>
          <p:nvPr/>
        </p:nvSpPr>
        <p:spPr>
          <a:xfrm>
            <a:off x="481103" y="1289984"/>
            <a:ext cx="574107" cy="574107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C7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1A0E20-333A-661C-3B18-C1FC25995A00}"/>
              </a:ext>
            </a:extLst>
          </p:cNvPr>
          <p:cNvSpPr txBox="1"/>
          <p:nvPr/>
        </p:nvSpPr>
        <p:spPr>
          <a:xfrm>
            <a:off x="611030" y="1429780"/>
            <a:ext cx="423123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2400">
                <a:solidFill>
                  <a:schemeClr val="bg1"/>
                </a:solidFill>
                <a:latin typeface="#9Slide03 Kaleko 105 Round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?9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DC8070-42F4-4C56-978D-41452A1F649D}"/>
              </a:ext>
            </a:extLst>
          </p:cNvPr>
          <p:cNvGrpSpPr/>
          <p:nvPr/>
        </p:nvGrpSpPr>
        <p:grpSpPr>
          <a:xfrm>
            <a:off x="1249004" y="2830106"/>
            <a:ext cx="809625" cy="307777"/>
            <a:chOff x="7029450" y="1370387"/>
            <a:chExt cx="809625" cy="30777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9D9AD8D-F00D-203C-8E37-4B10D1B4E4E5}"/>
                </a:ext>
              </a:extLst>
            </p:cNvPr>
            <p:cNvSpPr/>
            <p:nvPr/>
          </p:nvSpPr>
          <p:spPr>
            <a:xfrm>
              <a:off x="7029450" y="1390649"/>
              <a:ext cx="809625" cy="267255"/>
            </a:xfrm>
            <a:prstGeom prst="round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3CBB15F-D634-243F-7405-51DC15D98CE1}"/>
                </a:ext>
              </a:extLst>
            </p:cNvPr>
            <p:cNvSpPr txBox="1"/>
            <p:nvPr/>
          </p:nvSpPr>
          <p:spPr>
            <a:xfrm>
              <a:off x="7043576" y="1370387"/>
              <a:ext cx="79549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2400">
                  <a:latin typeface="#9Slide03 Quicksand" panose="00000500000000000000" pitchFamily="2" charset="0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Quicksand" panose="00000500000000000000" pitchFamily="2" charset="0"/>
                  <a:ea typeface="+mn-ea"/>
                  <a:cs typeface="+mn-cs"/>
                </a:rPr>
                <a:t>Lời giải</a:t>
              </a:r>
              <a:endParaRPr kumimoji="0" lang="vi-V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E5BEC69-6DB5-89B6-940A-7243886C6E03}"/>
              </a:ext>
            </a:extLst>
          </p:cNvPr>
          <p:cNvSpPr txBox="1"/>
          <p:nvPr/>
        </p:nvSpPr>
        <p:spPr>
          <a:xfrm>
            <a:off x="1133665" y="3341851"/>
            <a:ext cx="100170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vi-VN"/>
              <a:t>Để biểu diễn bạn Toàn lớn tuổi hơn bạn Na, ta có bất đẳng thức a &lt; b.</a:t>
            </a:r>
          </a:p>
        </p:txBody>
      </p:sp>
      <p:sp>
        <p:nvSpPr>
          <p:cNvPr id="14" name="TextBox 29">
            <a:extLst>
              <a:ext uri="{FF2B5EF4-FFF2-40B4-BE49-F238E27FC236}">
                <a16:creationId xmlns:a16="http://schemas.microsoft.com/office/drawing/2014/main" id="{A5AF01A5-10DF-C86B-0442-CFC68EC2D3DA}"/>
              </a:ext>
            </a:extLst>
          </p:cNvPr>
          <p:cNvSpPr txBox="1"/>
          <p:nvPr/>
        </p:nvSpPr>
        <p:spPr>
          <a:xfrm>
            <a:off x="1133665" y="3917334"/>
            <a:ext cx="83057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lvl="0" algn="just">
              <a:defRPr/>
            </a:pPr>
            <a:r>
              <a:rPr lang="vi-VN"/>
              <a:t>Để biểu diễn mối quan hệ về tuổi của hai bạn Na và Toàn sau ba năm nữa, ta cộng 2 vế của bất đẳng thức với 3:</a:t>
            </a:r>
            <a:endParaRPr kumimoji="0" lang="it-IT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5" name="Hình chữ nhật 5">
            <a:extLst>
              <a:ext uri="{FF2B5EF4-FFF2-40B4-BE49-F238E27FC236}">
                <a16:creationId xmlns:a16="http://schemas.microsoft.com/office/drawing/2014/main" id="{F2D9B007-A8E7-9B77-7BA1-8CC3683ADB4B}"/>
              </a:ext>
            </a:extLst>
          </p:cNvPr>
          <p:cNvSpPr/>
          <p:nvPr/>
        </p:nvSpPr>
        <p:spPr>
          <a:xfrm>
            <a:off x="9144000" y="5022821"/>
            <a:ext cx="240146" cy="3417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Hình chữ nhật 7">
            <a:extLst>
              <a:ext uri="{FF2B5EF4-FFF2-40B4-BE49-F238E27FC236}">
                <a16:creationId xmlns:a16="http://schemas.microsoft.com/office/drawing/2014/main" id="{D20B8DEF-E334-249C-3F15-632DD0EF9737}"/>
              </a:ext>
            </a:extLst>
          </p:cNvPr>
          <p:cNvSpPr/>
          <p:nvPr/>
        </p:nvSpPr>
        <p:spPr>
          <a:xfrm>
            <a:off x="9737538" y="5022821"/>
            <a:ext cx="240146" cy="34174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TextBox 35">
            <a:extLst>
              <a:ext uri="{FF2B5EF4-FFF2-40B4-BE49-F238E27FC236}">
                <a16:creationId xmlns:a16="http://schemas.microsoft.com/office/drawing/2014/main" id="{61A673C2-B7F8-E43A-FD4D-502117B9EFD2}"/>
              </a:ext>
            </a:extLst>
          </p:cNvPr>
          <p:cNvSpPr txBox="1"/>
          <p:nvPr/>
        </p:nvSpPr>
        <p:spPr>
          <a:xfrm>
            <a:off x="9391443" y="4943410"/>
            <a:ext cx="3082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pt-BR" noProof="0"/>
              <a:t>&gt;</a:t>
            </a:r>
            <a:endParaRPr kumimoji="0" lang="pt-BR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#9Slide03 Quicksand" panose="00000500000000000000" pitchFamily="2" charset="0"/>
              <a:ea typeface="+mn-ea"/>
              <a:cs typeface="+mn-cs"/>
            </a:endParaRPr>
          </a:p>
        </p:txBody>
      </p:sp>
      <p:sp>
        <p:nvSpPr>
          <p:cNvPr id="40" name="Hình chữ nhật 9">
            <a:extLst>
              <a:ext uri="{FF2B5EF4-FFF2-40B4-BE49-F238E27FC236}">
                <a16:creationId xmlns:a16="http://schemas.microsoft.com/office/drawing/2014/main" id="{B611179F-AE34-0E44-E977-FE01AC5EF650}"/>
              </a:ext>
            </a:extLst>
          </p:cNvPr>
          <p:cNvSpPr/>
          <p:nvPr/>
        </p:nvSpPr>
        <p:spPr>
          <a:xfrm>
            <a:off x="8599054" y="5022821"/>
            <a:ext cx="240146" cy="34174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Hình chữ nhật 11">
            <a:extLst>
              <a:ext uri="{FF2B5EF4-FFF2-40B4-BE49-F238E27FC236}">
                <a16:creationId xmlns:a16="http://schemas.microsoft.com/office/drawing/2014/main" id="{9CDDDEC8-D0A4-6425-03C7-0B7EA425700A}"/>
              </a:ext>
            </a:extLst>
          </p:cNvPr>
          <p:cNvSpPr/>
          <p:nvPr/>
        </p:nvSpPr>
        <p:spPr>
          <a:xfrm>
            <a:off x="10282484" y="5022821"/>
            <a:ext cx="240146" cy="34174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TextBox 35">
            <a:extLst>
              <a:ext uri="{FF2B5EF4-FFF2-40B4-BE49-F238E27FC236}">
                <a16:creationId xmlns:a16="http://schemas.microsoft.com/office/drawing/2014/main" id="{18F961FE-12ED-7EFC-064C-C44FF3C4D178}"/>
              </a:ext>
            </a:extLst>
          </p:cNvPr>
          <p:cNvSpPr txBox="1"/>
          <p:nvPr/>
        </p:nvSpPr>
        <p:spPr>
          <a:xfrm>
            <a:off x="8814402" y="4921676"/>
            <a:ext cx="3082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pt-BR"/>
              <a:t>+</a:t>
            </a:r>
            <a:endParaRPr kumimoji="0" lang="pt-BR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#9Slide03 Quicksand" panose="00000500000000000000" pitchFamily="2" charset="0"/>
              <a:ea typeface="+mn-ea"/>
              <a:cs typeface="+mn-cs"/>
            </a:endParaRPr>
          </a:p>
        </p:txBody>
      </p:sp>
      <p:sp>
        <p:nvSpPr>
          <p:cNvPr id="43" name="TextBox 35">
            <a:extLst>
              <a:ext uri="{FF2B5EF4-FFF2-40B4-BE49-F238E27FC236}">
                <a16:creationId xmlns:a16="http://schemas.microsoft.com/office/drawing/2014/main" id="{87DF5CA3-4E91-27C2-4458-7E7E51FDC9F2}"/>
              </a:ext>
            </a:extLst>
          </p:cNvPr>
          <p:cNvSpPr txBox="1"/>
          <p:nvPr/>
        </p:nvSpPr>
        <p:spPr>
          <a:xfrm>
            <a:off x="9939496" y="4921676"/>
            <a:ext cx="3082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pt-BR"/>
              <a:t>+</a:t>
            </a:r>
            <a:endParaRPr kumimoji="0" lang="pt-BR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#9Slide03 Quicksand" panose="00000500000000000000" pitchFamily="2" charset="0"/>
              <a:ea typeface="+mn-ea"/>
              <a:cs typeface="+mn-cs"/>
            </a:endParaRPr>
          </a:p>
        </p:txBody>
      </p:sp>
      <p:sp>
        <p:nvSpPr>
          <p:cNvPr id="44" name="TextBox 37">
            <a:extLst>
              <a:ext uri="{FF2B5EF4-FFF2-40B4-BE49-F238E27FC236}">
                <a16:creationId xmlns:a16="http://schemas.microsoft.com/office/drawing/2014/main" id="{78B716FE-FFF3-E9DE-A1AF-064F263D65F5}"/>
              </a:ext>
            </a:extLst>
          </p:cNvPr>
          <p:cNvSpPr txBox="1"/>
          <p:nvPr/>
        </p:nvSpPr>
        <p:spPr>
          <a:xfrm>
            <a:off x="8571027" y="5008048"/>
            <a:ext cx="2847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vi-VN" sz="1800">
                <a:solidFill>
                  <a:schemeClr val="bg1"/>
                </a:solidFill>
              </a:rPr>
              <a:t>3</a:t>
            </a: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5" name="TextBox 37">
            <a:extLst>
              <a:ext uri="{FF2B5EF4-FFF2-40B4-BE49-F238E27FC236}">
                <a16:creationId xmlns:a16="http://schemas.microsoft.com/office/drawing/2014/main" id="{0DB6FD93-8C13-BE6B-8ABD-04D9F8B0EBED}"/>
              </a:ext>
            </a:extLst>
          </p:cNvPr>
          <p:cNvSpPr txBox="1"/>
          <p:nvPr/>
        </p:nvSpPr>
        <p:spPr>
          <a:xfrm>
            <a:off x="10247712" y="5008048"/>
            <a:ext cx="2847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vi-VN" sz="1800">
                <a:solidFill>
                  <a:schemeClr val="bg1"/>
                </a:solidFill>
              </a:rPr>
              <a:t>3</a:t>
            </a: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6" name="TextBox 37">
            <a:extLst>
              <a:ext uri="{FF2B5EF4-FFF2-40B4-BE49-F238E27FC236}">
                <a16:creationId xmlns:a16="http://schemas.microsoft.com/office/drawing/2014/main" id="{E51DFAE9-4B77-A017-0277-33BABC427588}"/>
              </a:ext>
            </a:extLst>
          </p:cNvPr>
          <p:cNvSpPr txBox="1"/>
          <p:nvPr/>
        </p:nvSpPr>
        <p:spPr>
          <a:xfrm>
            <a:off x="3973188" y="4973275"/>
            <a:ext cx="21228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pt-BR"/>
              <a:t> a + 3 &lt; b + 3</a:t>
            </a:r>
            <a:endParaRPr kumimoji="0" lang="pt-BR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#9Slide03 Quicksand" panose="00000500000000000000" pitchFamily="2" charset="0"/>
              <a:ea typeface="+mn-ea"/>
              <a:cs typeface="+mn-cs"/>
            </a:endParaRPr>
          </a:p>
        </p:txBody>
      </p:sp>
      <p:sp>
        <p:nvSpPr>
          <p:cNvPr id="47" name="TextBox 29">
            <a:extLst>
              <a:ext uri="{FF2B5EF4-FFF2-40B4-BE49-F238E27FC236}">
                <a16:creationId xmlns:a16="http://schemas.microsoft.com/office/drawing/2014/main" id="{4900F84F-7AFC-EEE7-6717-AEE58600DB24}"/>
              </a:ext>
            </a:extLst>
          </p:cNvPr>
          <p:cNvSpPr txBox="1"/>
          <p:nvPr/>
        </p:nvSpPr>
        <p:spPr>
          <a:xfrm>
            <a:off x="1133665" y="5746543"/>
            <a:ext cx="61907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lvl="0" algn="just">
              <a:defRPr/>
            </a:pPr>
            <a:r>
              <a:rPr lang="vi-VN"/>
              <a:t>Vậy bất đẳng thức cần tìm là a + 3 &lt; b + 3.</a:t>
            </a:r>
            <a:endParaRPr kumimoji="0" lang="it-IT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4967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 animBg="1"/>
      <p:bldP spid="32" grpId="0" animBg="1"/>
      <p:bldP spid="39" grpId="0"/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229983">
            <a:off x="-4233599" y="-1353192"/>
            <a:ext cx="7022597" cy="9306379"/>
            <a:chOff x="0" y="0"/>
            <a:chExt cx="2386497" cy="31625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86497" cy="3162597"/>
            </a:xfrm>
            <a:custGeom>
              <a:avLst/>
              <a:gdLst/>
              <a:ahLst/>
              <a:cxnLst/>
              <a:rect l="l" t="t" r="r" b="b"/>
              <a:pathLst>
                <a:path w="2386497" h="3162597">
                  <a:moveTo>
                    <a:pt x="1193248" y="0"/>
                  </a:moveTo>
                  <a:cubicBezTo>
                    <a:pt x="534236" y="0"/>
                    <a:pt x="0" y="707971"/>
                    <a:pt x="0" y="1581298"/>
                  </a:cubicBezTo>
                  <a:cubicBezTo>
                    <a:pt x="0" y="2454625"/>
                    <a:pt x="534236" y="3162597"/>
                    <a:pt x="1193248" y="3162597"/>
                  </a:cubicBezTo>
                  <a:cubicBezTo>
                    <a:pt x="1852261" y="3162597"/>
                    <a:pt x="2386497" y="2454625"/>
                    <a:pt x="2386497" y="1581298"/>
                  </a:cubicBezTo>
                  <a:cubicBezTo>
                    <a:pt x="2386497" y="707971"/>
                    <a:pt x="1852261" y="0"/>
                    <a:pt x="1193248" y="0"/>
                  </a:cubicBezTo>
                  <a:close/>
                </a:path>
              </a:pathLst>
            </a:custGeom>
            <a:solidFill>
              <a:srgbClr val="06322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23734" y="248868"/>
              <a:ext cx="1939029" cy="261723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4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9" name="Picture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993333F6-AAFD-1CFA-3026-FFB530F2A9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2" y="3223417"/>
            <a:ext cx="4770421" cy="4770421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 flipH="1">
            <a:off x="749234" y="437193"/>
            <a:ext cx="2972969" cy="1616551"/>
          </a:xfrm>
          <a:custGeom>
            <a:avLst/>
            <a:gdLst/>
            <a:ahLst/>
            <a:cxnLst/>
            <a:rect l="l" t="t" r="r" b="b"/>
            <a:pathLst>
              <a:path w="5431132" h="2953178">
                <a:moveTo>
                  <a:pt x="5431132" y="0"/>
                </a:moveTo>
                <a:lnTo>
                  <a:pt x="0" y="0"/>
                </a:lnTo>
                <a:lnTo>
                  <a:pt x="0" y="2953178"/>
                </a:lnTo>
                <a:lnTo>
                  <a:pt x="5431132" y="2953178"/>
                </a:lnTo>
                <a:lnTo>
                  <a:pt x="5431132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 rot="-1429773">
            <a:off x="4840928" y="4415820"/>
            <a:ext cx="416504" cy="390756"/>
          </a:xfrm>
          <a:custGeom>
            <a:avLst/>
            <a:gdLst/>
            <a:ahLst/>
            <a:cxnLst/>
            <a:rect l="l" t="t" r="r" b="b"/>
            <a:pathLst>
              <a:path w="624756" h="586134">
                <a:moveTo>
                  <a:pt x="0" y="0"/>
                </a:moveTo>
                <a:lnTo>
                  <a:pt x="624755" y="0"/>
                </a:lnTo>
                <a:lnTo>
                  <a:pt x="624755" y="586134"/>
                </a:lnTo>
                <a:lnTo>
                  <a:pt x="0" y="5861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 rot="-284793">
            <a:off x="143914" y="338481"/>
            <a:ext cx="362970" cy="362970"/>
          </a:xfrm>
          <a:custGeom>
            <a:avLst/>
            <a:gdLst/>
            <a:ahLst/>
            <a:cxnLst/>
            <a:rect l="l" t="t" r="r" b="b"/>
            <a:pathLst>
              <a:path w="544455" h="544455">
                <a:moveTo>
                  <a:pt x="0" y="0"/>
                </a:moveTo>
                <a:lnTo>
                  <a:pt x="544455" y="0"/>
                </a:lnTo>
                <a:lnTo>
                  <a:pt x="544455" y="544455"/>
                </a:lnTo>
                <a:lnTo>
                  <a:pt x="0" y="5444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 rot="-284793">
            <a:off x="556512" y="330753"/>
            <a:ext cx="143820" cy="143820"/>
          </a:xfrm>
          <a:custGeom>
            <a:avLst/>
            <a:gdLst/>
            <a:ahLst/>
            <a:cxnLst/>
            <a:rect l="l" t="t" r="r" b="b"/>
            <a:pathLst>
              <a:path w="215730" h="215730">
                <a:moveTo>
                  <a:pt x="0" y="0"/>
                </a:moveTo>
                <a:lnTo>
                  <a:pt x="215730" y="0"/>
                </a:lnTo>
                <a:lnTo>
                  <a:pt x="215730" y="215730"/>
                </a:lnTo>
                <a:lnTo>
                  <a:pt x="0" y="2157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Freeform 18"/>
          <p:cNvSpPr/>
          <p:nvPr/>
        </p:nvSpPr>
        <p:spPr>
          <a:xfrm rot="-284793">
            <a:off x="91186" y="585842"/>
            <a:ext cx="143820" cy="143820"/>
          </a:xfrm>
          <a:custGeom>
            <a:avLst/>
            <a:gdLst/>
            <a:ahLst/>
            <a:cxnLst/>
            <a:rect l="l" t="t" r="r" b="b"/>
            <a:pathLst>
              <a:path w="215730" h="215730">
                <a:moveTo>
                  <a:pt x="0" y="0"/>
                </a:moveTo>
                <a:lnTo>
                  <a:pt x="215730" y="0"/>
                </a:lnTo>
                <a:lnTo>
                  <a:pt x="215730" y="215729"/>
                </a:lnTo>
                <a:lnTo>
                  <a:pt x="0" y="2157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9871899" y="6130299"/>
            <a:ext cx="2130369" cy="551007"/>
            <a:chOff x="0" y="0"/>
            <a:chExt cx="2885943" cy="787206"/>
          </a:xfrm>
        </p:grpSpPr>
        <p:sp>
          <p:nvSpPr>
            <p:cNvPr id="22" name="Freeform 22"/>
            <p:cNvSpPr/>
            <p:nvPr/>
          </p:nvSpPr>
          <p:spPr>
            <a:xfrm>
              <a:off x="8386" y="0"/>
              <a:ext cx="2869171" cy="787206"/>
            </a:xfrm>
            <a:custGeom>
              <a:avLst/>
              <a:gdLst/>
              <a:ahLst/>
              <a:cxnLst/>
              <a:rect l="l" t="t" r="r" b="b"/>
              <a:pathLst>
                <a:path w="2869171" h="787206">
                  <a:moveTo>
                    <a:pt x="238938" y="0"/>
                  </a:moveTo>
                  <a:lnTo>
                    <a:pt x="2833433" y="0"/>
                  </a:lnTo>
                  <a:cubicBezTo>
                    <a:pt x="2844004" y="0"/>
                    <a:pt x="2853981" y="4891"/>
                    <a:pt x="2860454" y="13248"/>
                  </a:cubicBezTo>
                  <a:cubicBezTo>
                    <a:pt x="2866928" y="21606"/>
                    <a:pt x="2869171" y="32488"/>
                    <a:pt x="2866529" y="42724"/>
                  </a:cubicBezTo>
                  <a:lnTo>
                    <a:pt x="2685385" y="744483"/>
                  </a:lnTo>
                  <a:cubicBezTo>
                    <a:pt x="2678893" y="769633"/>
                    <a:pt x="2656208" y="787206"/>
                    <a:pt x="2630233" y="787206"/>
                  </a:cubicBezTo>
                  <a:lnTo>
                    <a:pt x="35738" y="787206"/>
                  </a:lnTo>
                  <a:cubicBezTo>
                    <a:pt x="25167" y="787206"/>
                    <a:pt x="15190" y="782315"/>
                    <a:pt x="8717" y="773958"/>
                  </a:cubicBezTo>
                  <a:cubicBezTo>
                    <a:pt x="2243" y="765601"/>
                    <a:pt x="0" y="754718"/>
                    <a:pt x="2642" y="744483"/>
                  </a:cubicBezTo>
                  <a:lnTo>
                    <a:pt x="183786" y="42724"/>
                  </a:lnTo>
                  <a:cubicBezTo>
                    <a:pt x="190278" y="17573"/>
                    <a:pt x="212963" y="0"/>
                    <a:pt x="238938" y="0"/>
                  </a:cubicBezTo>
                  <a:close/>
                </a:path>
              </a:pathLst>
            </a:custGeom>
            <a:solidFill>
              <a:srgbClr val="063225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01600" y="-47625"/>
              <a:ext cx="2682743" cy="83483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14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5" name="Freeform 25"/>
          <p:cNvSpPr/>
          <p:nvPr/>
        </p:nvSpPr>
        <p:spPr>
          <a:xfrm rot="2009569">
            <a:off x="11398827" y="100070"/>
            <a:ext cx="658713" cy="658713"/>
          </a:xfrm>
          <a:custGeom>
            <a:avLst/>
            <a:gdLst/>
            <a:ahLst/>
            <a:cxnLst/>
            <a:rect l="l" t="t" r="r" b="b"/>
            <a:pathLst>
              <a:path w="1879963" h="1879963">
                <a:moveTo>
                  <a:pt x="0" y="0"/>
                </a:moveTo>
                <a:lnTo>
                  <a:pt x="1879962" y="0"/>
                </a:lnTo>
                <a:lnTo>
                  <a:pt x="1879962" y="1879963"/>
                </a:lnTo>
                <a:lnTo>
                  <a:pt x="0" y="187996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AutoShape 30"/>
          <p:cNvSpPr/>
          <p:nvPr/>
        </p:nvSpPr>
        <p:spPr>
          <a:xfrm flipH="1">
            <a:off x="11302054" y="154321"/>
            <a:ext cx="0" cy="581045"/>
          </a:xfrm>
          <a:prstGeom prst="line">
            <a:avLst/>
          </a:prstGeom>
          <a:ln w="19050" cap="rnd">
            <a:solidFill>
              <a:srgbClr val="6666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1" name="Freeform 31"/>
          <p:cNvSpPr/>
          <p:nvPr/>
        </p:nvSpPr>
        <p:spPr>
          <a:xfrm>
            <a:off x="11464694" y="6271223"/>
            <a:ext cx="269157" cy="269157"/>
          </a:xfrm>
          <a:custGeom>
            <a:avLst/>
            <a:gdLst/>
            <a:ahLst/>
            <a:cxnLst/>
            <a:rect l="l" t="t" r="r" b="b"/>
            <a:pathLst>
              <a:path w="403735" h="403735">
                <a:moveTo>
                  <a:pt x="0" y="0"/>
                </a:moveTo>
                <a:lnTo>
                  <a:pt x="403736" y="0"/>
                </a:lnTo>
                <a:lnTo>
                  <a:pt x="403736" y="403735"/>
                </a:lnTo>
                <a:lnTo>
                  <a:pt x="0" y="40373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0051418" y="6255813"/>
            <a:ext cx="1497054" cy="281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Salty Sans" panose="02000000000000000000" pitchFamily="2" charset="0"/>
                <a:ea typeface="+mn-ea"/>
                <a:cs typeface="+mn-cs"/>
              </a:rPr>
              <a:t>kết nối tri thức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058808" y="4267525"/>
            <a:ext cx="1497054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14" b="0" i="0" u="none" strike="noStrike" kern="1200" cap="none" spc="0" normalizeH="0" baseline="0" noProof="0">
                <a:ln>
                  <a:noFill/>
                </a:ln>
                <a:solidFill>
                  <a:srgbClr val="F9FFFC"/>
                </a:solidFill>
                <a:effectLst/>
                <a:uLnTx/>
                <a:uFillTx/>
                <a:latin typeface="Garet Ultra-Bold Italics"/>
                <a:ea typeface="+mn-ea"/>
                <a:cs typeface="+mn-cs"/>
              </a:rPr>
              <a:t>123+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3CE1F0-C4F4-3184-2C6E-5474A604FB39}"/>
              </a:ext>
            </a:extLst>
          </p:cNvPr>
          <p:cNvSpPr txBox="1"/>
          <p:nvPr/>
        </p:nvSpPr>
        <p:spPr>
          <a:xfrm>
            <a:off x="10230106" y="176694"/>
            <a:ext cx="1055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AB29"/>
                </a:solidFill>
                <a:effectLst/>
                <a:uLnTx/>
                <a:uFillTx/>
                <a:latin typeface="#9Slide03 Aturdida" pitchFamily="2" charset="0"/>
                <a:ea typeface="+mn-ea"/>
                <a:cs typeface="+mn-cs"/>
              </a:rPr>
              <a:t>TOÁN LỚP 9</a:t>
            </a:r>
          </a:p>
        </p:txBody>
      </p:sp>
      <p:pic>
        <p:nvPicPr>
          <p:cNvPr id="39" name="Picture 38" descr="A blue and orange logo&#10;&#10;Description automatically generated">
            <a:extLst>
              <a:ext uri="{FF2B5EF4-FFF2-40B4-BE49-F238E27FC236}">
                <a16:creationId xmlns:a16="http://schemas.microsoft.com/office/drawing/2014/main" id="{2DA170B0-ED82-A312-CB48-164BDE63275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009" y="234081"/>
            <a:ext cx="380409" cy="39069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861D0BF-C092-0150-A510-1B32984E478A}"/>
              </a:ext>
            </a:extLst>
          </p:cNvPr>
          <p:cNvSpPr txBox="1"/>
          <p:nvPr/>
        </p:nvSpPr>
        <p:spPr>
          <a:xfrm>
            <a:off x="3157246" y="2590475"/>
            <a:ext cx="87363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#9Slide03 Neutra" panose="02040603050506020204" pitchFamily="18" charset="0"/>
                <a:ea typeface="+mn-ea"/>
                <a:cs typeface="+mn-cs"/>
              </a:rPr>
              <a:t>cảm ơn sự theo dõi của các em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3 Neutra" panose="02040603050506020204" pitchFamily="18" charset="0"/>
              <a:ea typeface="+mn-ea"/>
              <a:cs typeface="+mn-cs"/>
            </a:endParaRPr>
          </a:p>
        </p:txBody>
      </p:sp>
      <p:sp>
        <p:nvSpPr>
          <p:cNvPr id="5" name="TextBox 40">
            <a:extLst>
              <a:ext uri="{FF2B5EF4-FFF2-40B4-BE49-F238E27FC236}">
                <a16:creationId xmlns:a16="http://schemas.microsoft.com/office/drawing/2014/main" id="{C7374FE2-1B14-6D00-A01A-731F32886180}"/>
              </a:ext>
            </a:extLst>
          </p:cNvPr>
          <p:cNvSpPr txBox="1"/>
          <p:nvPr/>
        </p:nvSpPr>
        <p:spPr>
          <a:xfrm>
            <a:off x="4779745" y="3298361"/>
            <a:ext cx="71306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#9Slide03 Neutra" panose="02040603050506020204" pitchFamily="18" charset="0"/>
                <a:ea typeface="+mn-ea"/>
                <a:cs typeface="+mn-cs"/>
              </a:rPr>
              <a:t>hẹn gặp lại trong các tiết học tiếp theo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#9Slide03 Neutra" panose="02040603050506020204" pitchFamily="18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200707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A516995-4749-E5C6-7E35-DB3488766D0B}"/>
              </a:ext>
            </a:extLst>
          </p:cNvPr>
          <p:cNvSpPr/>
          <p:nvPr/>
        </p:nvSpPr>
        <p:spPr>
          <a:xfrm>
            <a:off x="3959920" y="1973362"/>
            <a:ext cx="1444752" cy="46166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41">
            <a:extLst>
              <a:ext uri="{FF2B5EF4-FFF2-40B4-BE49-F238E27FC236}">
                <a16:creationId xmlns:a16="http://schemas.microsoft.com/office/drawing/2014/main" id="{E403AB72-46D8-0C0F-FD49-5D47132A90E1}"/>
              </a:ext>
            </a:extLst>
          </p:cNvPr>
          <p:cNvSpPr txBox="1"/>
          <p:nvPr/>
        </p:nvSpPr>
        <p:spPr>
          <a:xfrm>
            <a:off x="1133666" y="1284118"/>
            <a:ext cx="55048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Cho bất đẳng thức 15 &gt; 14. So sánh:</a:t>
            </a:r>
          </a:p>
        </p:txBody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id="{7C0C73D2-DC58-AAF9-7B6D-1CFBB5799D0F}"/>
              </a:ext>
            </a:extLst>
          </p:cNvPr>
          <p:cNvSpPr/>
          <p:nvPr/>
        </p:nvSpPr>
        <p:spPr>
          <a:xfrm>
            <a:off x="477262" y="1237386"/>
            <a:ext cx="571056" cy="57105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C7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TextBox 43">
            <a:extLst>
              <a:ext uri="{FF2B5EF4-FFF2-40B4-BE49-F238E27FC236}">
                <a16:creationId xmlns:a16="http://schemas.microsoft.com/office/drawing/2014/main" id="{EB8F52E8-470D-F44C-C36F-5B8DB661E8B4}"/>
              </a:ext>
            </a:extLst>
          </p:cNvPr>
          <p:cNvSpPr txBox="1"/>
          <p:nvPr/>
        </p:nvSpPr>
        <p:spPr>
          <a:xfrm rot="442252">
            <a:off x="685224" y="1338249"/>
            <a:ext cx="248661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2400">
                <a:solidFill>
                  <a:schemeClr val="bg1"/>
                </a:solidFill>
                <a:latin typeface="#9Slide03 Kaleko 105 Round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?</a:t>
            </a:r>
          </a:p>
        </p:txBody>
      </p:sp>
      <p:sp>
        <p:nvSpPr>
          <p:cNvPr id="9" name="TextBox 41">
            <a:extLst>
              <a:ext uri="{FF2B5EF4-FFF2-40B4-BE49-F238E27FC236}">
                <a16:creationId xmlns:a16="http://schemas.microsoft.com/office/drawing/2014/main" id="{3B20A504-6713-706B-986E-FE241C3B4E6B}"/>
              </a:ext>
            </a:extLst>
          </p:cNvPr>
          <p:cNvSpPr txBox="1"/>
          <p:nvPr/>
        </p:nvSpPr>
        <p:spPr>
          <a:xfrm>
            <a:off x="4157376" y="1982343"/>
            <a:ext cx="11156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15 – 14 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7FD246E3-9A00-DACA-5EC5-2AC78A319E7B}"/>
              </a:ext>
            </a:extLst>
          </p:cNvPr>
          <p:cNvSpPr/>
          <p:nvPr/>
        </p:nvSpPr>
        <p:spPr>
          <a:xfrm>
            <a:off x="6918963" y="1973362"/>
            <a:ext cx="1444752" cy="46166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Box 41">
            <a:extLst>
              <a:ext uri="{FF2B5EF4-FFF2-40B4-BE49-F238E27FC236}">
                <a16:creationId xmlns:a16="http://schemas.microsoft.com/office/drawing/2014/main" id="{DD493516-A011-63C2-60B7-604792945A41}"/>
              </a:ext>
            </a:extLst>
          </p:cNvPr>
          <p:cNvSpPr txBox="1"/>
          <p:nvPr/>
        </p:nvSpPr>
        <p:spPr>
          <a:xfrm>
            <a:off x="7473035" y="1982343"/>
            <a:ext cx="3359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0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A6C07B65-3D8B-DCDF-53F9-1CC0E883478D}"/>
              </a:ext>
            </a:extLst>
          </p:cNvPr>
          <p:cNvSpPr/>
          <p:nvPr/>
        </p:nvSpPr>
        <p:spPr>
          <a:xfrm>
            <a:off x="5794535" y="1973362"/>
            <a:ext cx="734565" cy="461664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TextBox 41">
            <a:extLst>
              <a:ext uri="{FF2B5EF4-FFF2-40B4-BE49-F238E27FC236}">
                <a16:creationId xmlns:a16="http://schemas.microsoft.com/office/drawing/2014/main" id="{4454F24A-E1AE-0C22-9CC5-6C2CBD92AC2C}"/>
              </a:ext>
            </a:extLst>
          </p:cNvPr>
          <p:cNvSpPr txBox="1"/>
          <p:nvPr/>
        </p:nvSpPr>
        <p:spPr>
          <a:xfrm>
            <a:off x="6028283" y="1945929"/>
            <a:ext cx="3359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&gt;</a:t>
            </a:r>
          </a:p>
        </p:txBody>
      </p:sp>
      <p:sp>
        <p:nvSpPr>
          <p:cNvPr id="21" name="TextBox 41">
            <a:extLst>
              <a:ext uri="{FF2B5EF4-FFF2-40B4-BE49-F238E27FC236}">
                <a16:creationId xmlns:a16="http://schemas.microsoft.com/office/drawing/2014/main" id="{8243E001-B77F-CF0F-92AB-1B9749105731}"/>
              </a:ext>
            </a:extLst>
          </p:cNvPr>
          <p:cNvSpPr txBox="1"/>
          <p:nvPr/>
        </p:nvSpPr>
        <p:spPr>
          <a:xfrm>
            <a:off x="1133666" y="2914394"/>
            <a:ext cx="38040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Với hai số thực a, b ta có:</a:t>
            </a:r>
          </a:p>
        </p:txBody>
      </p:sp>
      <p:sp>
        <p:nvSpPr>
          <p:cNvPr id="42" name="Freeform 17">
            <a:extLst>
              <a:ext uri="{FF2B5EF4-FFF2-40B4-BE49-F238E27FC236}">
                <a16:creationId xmlns:a16="http://schemas.microsoft.com/office/drawing/2014/main" id="{0E00215A-8C7C-8BD1-7503-67DFD096F4B3}"/>
              </a:ext>
            </a:extLst>
          </p:cNvPr>
          <p:cNvSpPr/>
          <p:nvPr/>
        </p:nvSpPr>
        <p:spPr>
          <a:xfrm>
            <a:off x="964831" y="3794828"/>
            <a:ext cx="168835" cy="168835"/>
          </a:xfrm>
          <a:custGeom>
            <a:avLst/>
            <a:gdLst/>
            <a:ahLst/>
            <a:cxnLst/>
            <a:rect l="l" t="t" r="r" b="b"/>
            <a:pathLst>
              <a:path w="493334" h="493334">
                <a:moveTo>
                  <a:pt x="0" y="0"/>
                </a:moveTo>
                <a:lnTo>
                  <a:pt x="493335" y="0"/>
                </a:lnTo>
                <a:lnTo>
                  <a:pt x="493335" y="493334"/>
                </a:lnTo>
                <a:lnTo>
                  <a:pt x="0" y="4933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3" name="Freeform 17">
            <a:extLst>
              <a:ext uri="{FF2B5EF4-FFF2-40B4-BE49-F238E27FC236}">
                <a16:creationId xmlns:a16="http://schemas.microsoft.com/office/drawing/2014/main" id="{AEC92422-2386-14FA-CDAD-E8199B649783}"/>
              </a:ext>
            </a:extLst>
          </p:cNvPr>
          <p:cNvSpPr/>
          <p:nvPr/>
        </p:nvSpPr>
        <p:spPr>
          <a:xfrm>
            <a:off x="964831" y="5015719"/>
            <a:ext cx="168835" cy="168835"/>
          </a:xfrm>
          <a:custGeom>
            <a:avLst/>
            <a:gdLst/>
            <a:ahLst/>
            <a:cxnLst/>
            <a:rect l="l" t="t" r="r" b="b"/>
            <a:pathLst>
              <a:path w="493334" h="493334">
                <a:moveTo>
                  <a:pt x="0" y="0"/>
                </a:moveTo>
                <a:lnTo>
                  <a:pt x="493335" y="0"/>
                </a:lnTo>
                <a:lnTo>
                  <a:pt x="493335" y="493334"/>
                </a:lnTo>
                <a:lnTo>
                  <a:pt x="0" y="4933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4" name="Freeform 17">
            <a:extLst>
              <a:ext uri="{FF2B5EF4-FFF2-40B4-BE49-F238E27FC236}">
                <a16:creationId xmlns:a16="http://schemas.microsoft.com/office/drawing/2014/main" id="{E32D29C7-2243-D3BA-F1EE-F68A82B059BE}"/>
              </a:ext>
            </a:extLst>
          </p:cNvPr>
          <p:cNvSpPr/>
          <p:nvPr/>
        </p:nvSpPr>
        <p:spPr>
          <a:xfrm>
            <a:off x="6669274" y="3794827"/>
            <a:ext cx="168835" cy="168835"/>
          </a:xfrm>
          <a:custGeom>
            <a:avLst/>
            <a:gdLst/>
            <a:ahLst/>
            <a:cxnLst/>
            <a:rect l="l" t="t" r="r" b="b"/>
            <a:pathLst>
              <a:path w="493334" h="493334">
                <a:moveTo>
                  <a:pt x="0" y="0"/>
                </a:moveTo>
                <a:lnTo>
                  <a:pt x="493335" y="0"/>
                </a:lnTo>
                <a:lnTo>
                  <a:pt x="493335" y="493334"/>
                </a:lnTo>
                <a:lnTo>
                  <a:pt x="0" y="4933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5" name="Freeform 17">
            <a:extLst>
              <a:ext uri="{FF2B5EF4-FFF2-40B4-BE49-F238E27FC236}">
                <a16:creationId xmlns:a16="http://schemas.microsoft.com/office/drawing/2014/main" id="{95876A0D-844A-1D0E-07A5-AB780BD6BD2F}"/>
              </a:ext>
            </a:extLst>
          </p:cNvPr>
          <p:cNvSpPr/>
          <p:nvPr/>
        </p:nvSpPr>
        <p:spPr>
          <a:xfrm>
            <a:off x="6669274" y="5015719"/>
            <a:ext cx="168835" cy="168835"/>
          </a:xfrm>
          <a:custGeom>
            <a:avLst/>
            <a:gdLst/>
            <a:ahLst/>
            <a:cxnLst/>
            <a:rect l="l" t="t" r="r" b="b"/>
            <a:pathLst>
              <a:path w="493334" h="493334">
                <a:moveTo>
                  <a:pt x="0" y="0"/>
                </a:moveTo>
                <a:lnTo>
                  <a:pt x="493335" y="0"/>
                </a:lnTo>
                <a:lnTo>
                  <a:pt x="493335" y="493334"/>
                </a:lnTo>
                <a:lnTo>
                  <a:pt x="0" y="4933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6" name="TextBox 41">
            <a:extLst>
              <a:ext uri="{FF2B5EF4-FFF2-40B4-BE49-F238E27FC236}">
                <a16:creationId xmlns:a16="http://schemas.microsoft.com/office/drawing/2014/main" id="{E7F6CAC2-A1A5-A628-98A5-201292B14620}"/>
              </a:ext>
            </a:extLst>
          </p:cNvPr>
          <p:cNvSpPr txBox="1"/>
          <p:nvPr/>
        </p:nvSpPr>
        <p:spPr>
          <a:xfrm>
            <a:off x="1133666" y="3631369"/>
            <a:ext cx="33553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Nếu a &gt; b thì a – b &gt; 0</a:t>
            </a:r>
          </a:p>
        </p:txBody>
      </p:sp>
      <p:sp>
        <p:nvSpPr>
          <p:cNvPr id="47" name="TextBox 41">
            <a:extLst>
              <a:ext uri="{FF2B5EF4-FFF2-40B4-BE49-F238E27FC236}">
                <a16:creationId xmlns:a16="http://schemas.microsoft.com/office/drawing/2014/main" id="{9D826E28-167A-92D2-9794-71E426F1C80B}"/>
              </a:ext>
            </a:extLst>
          </p:cNvPr>
          <p:cNvSpPr txBox="1"/>
          <p:nvPr/>
        </p:nvSpPr>
        <p:spPr>
          <a:xfrm>
            <a:off x="1133666" y="4844189"/>
            <a:ext cx="33553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Nếu a &lt; b thì a – b &lt; 0</a:t>
            </a:r>
          </a:p>
        </p:txBody>
      </p:sp>
      <p:sp>
        <p:nvSpPr>
          <p:cNvPr id="51" name="TextBox 41">
            <a:extLst>
              <a:ext uri="{FF2B5EF4-FFF2-40B4-BE49-F238E27FC236}">
                <a16:creationId xmlns:a16="http://schemas.microsoft.com/office/drawing/2014/main" id="{9AD29751-9759-402D-F210-721729964A45}"/>
              </a:ext>
            </a:extLst>
          </p:cNvPr>
          <p:cNvSpPr txBox="1"/>
          <p:nvPr/>
        </p:nvSpPr>
        <p:spPr>
          <a:xfrm>
            <a:off x="6896362" y="3631368"/>
            <a:ext cx="33553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Nếu a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≥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 b thì a – b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≥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 0</a:t>
            </a:r>
          </a:p>
        </p:txBody>
      </p:sp>
      <p:sp>
        <p:nvSpPr>
          <p:cNvPr id="52" name="TextBox 41">
            <a:extLst>
              <a:ext uri="{FF2B5EF4-FFF2-40B4-BE49-F238E27FC236}">
                <a16:creationId xmlns:a16="http://schemas.microsoft.com/office/drawing/2014/main" id="{A2937E41-1A3E-3C03-7E99-AFA35CF3140D}"/>
              </a:ext>
            </a:extLst>
          </p:cNvPr>
          <p:cNvSpPr txBox="1"/>
          <p:nvPr/>
        </p:nvSpPr>
        <p:spPr>
          <a:xfrm>
            <a:off x="6896362" y="4844188"/>
            <a:ext cx="33553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Nếu a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≤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 b thì a – b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≤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 0</a:t>
            </a:r>
          </a:p>
        </p:txBody>
      </p:sp>
      <p:sp>
        <p:nvSpPr>
          <p:cNvPr id="28" name="Freeform 25">
            <a:extLst>
              <a:ext uri="{FF2B5EF4-FFF2-40B4-BE49-F238E27FC236}">
                <a16:creationId xmlns:a16="http://schemas.microsoft.com/office/drawing/2014/main" id="{F2A8A49F-2B55-6C7D-1FAB-3D59DAA6F443}"/>
              </a:ext>
            </a:extLst>
          </p:cNvPr>
          <p:cNvSpPr/>
          <p:nvPr/>
        </p:nvSpPr>
        <p:spPr>
          <a:xfrm rot="2009569">
            <a:off x="11331917" y="157033"/>
            <a:ext cx="658713" cy="658713"/>
          </a:xfrm>
          <a:custGeom>
            <a:avLst/>
            <a:gdLst/>
            <a:ahLst/>
            <a:cxnLst/>
            <a:rect l="l" t="t" r="r" b="b"/>
            <a:pathLst>
              <a:path w="1879963" h="1879963">
                <a:moveTo>
                  <a:pt x="0" y="0"/>
                </a:moveTo>
                <a:lnTo>
                  <a:pt x="1879962" y="0"/>
                </a:lnTo>
                <a:lnTo>
                  <a:pt x="1879962" y="1879963"/>
                </a:lnTo>
                <a:lnTo>
                  <a:pt x="0" y="18799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9" name="AutoShape 30">
            <a:extLst>
              <a:ext uri="{FF2B5EF4-FFF2-40B4-BE49-F238E27FC236}">
                <a16:creationId xmlns:a16="http://schemas.microsoft.com/office/drawing/2014/main" id="{53533171-3361-E546-E1ED-CB5637EAFD90}"/>
              </a:ext>
            </a:extLst>
          </p:cNvPr>
          <p:cNvSpPr/>
          <p:nvPr/>
        </p:nvSpPr>
        <p:spPr>
          <a:xfrm flipH="1">
            <a:off x="11235144" y="211284"/>
            <a:ext cx="0" cy="581045"/>
          </a:xfrm>
          <a:prstGeom prst="line">
            <a:avLst/>
          </a:prstGeom>
          <a:ln w="19050" cap="rnd">
            <a:solidFill>
              <a:srgbClr val="6666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0" name="Picture 38" descr="A blue and orange logo&#10;&#10;Description automatically generated">
            <a:extLst>
              <a:ext uri="{FF2B5EF4-FFF2-40B4-BE49-F238E27FC236}">
                <a16:creationId xmlns:a16="http://schemas.microsoft.com/office/drawing/2014/main" id="{9A1C97AD-159B-B2DC-908E-021ADB048A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77" y="282166"/>
            <a:ext cx="380409" cy="390690"/>
          </a:xfrm>
          <a:prstGeom prst="rect">
            <a:avLst/>
          </a:prstGeom>
        </p:spPr>
      </p:pic>
      <p:grpSp>
        <p:nvGrpSpPr>
          <p:cNvPr id="2" name="Group 5">
            <a:extLst>
              <a:ext uri="{FF2B5EF4-FFF2-40B4-BE49-F238E27FC236}">
                <a16:creationId xmlns:a16="http://schemas.microsoft.com/office/drawing/2014/main" id="{27AF13F9-E485-F0E5-019B-3F4EEA32583C}"/>
              </a:ext>
            </a:extLst>
          </p:cNvPr>
          <p:cNvGrpSpPr/>
          <p:nvPr/>
        </p:nvGrpSpPr>
        <p:grpSpPr>
          <a:xfrm>
            <a:off x="168378" y="127482"/>
            <a:ext cx="6750585" cy="681405"/>
            <a:chOff x="758602" y="438109"/>
            <a:chExt cx="5633790" cy="681405"/>
          </a:xfrm>
        </p:grpSpPr>
        <p:grpSp>
          <p:nvGrpSpPr>
            <p:cNvPr id="4" name="Group 9">
              <a:extLst>
                <a:ext uri="{FF2B5EF4-FFF2-40B4-BE49-F238E27FC236}">
                  <a16:creationId xmlns:a16="http://schemas.microsoft.com/office/drawing/2014/main" id="{3448C850-B227-517A-0B10-6A938314AE4E}"/>
                </a:ext>
              </a:extLst>
            </p:cNvPr>
            <p:cNvGrpSpPr/>
            <p:nvPr/>
          </p:nvGrpSpPr>
          <p:grpSpPr>
            <a:xfrm>
              <a:off x="758602" y="448386"/>
              <a:ext cx="5633790" cy="655834"/>
              <a:chOff x="6797" y="-47625"/>
              <a:chExt cx="10293478" cy="834831"/>
            </a:xfrm>
          </p:grpSpPr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A58215FE-EC70-A18E-1F40-DA2B31CCFD37}"/>
                  </a:ext>
                </a:extLst>
              </p:cNvPr>
              <p:cNvSpPr/>
              <p:nvPr/>
            </p:nvSpPr>
            <p:spPr>
              <a:xfrm>
                <a:off x="6797" y="0"/>
                <a:ext cx="10293478" cy="787206"/>
              </a:xfrm>
              <a:custGeom>
                <a:avLst/>
                <a:gdLst/>
                <a:ahLst/>
                <a:cxnLst/>
                <a:rect l="l" t="t" r="r" b="b"/>
                <a:pathLst>
                  <a:path w="4953491" h="787206">
                    <a:moveTo>
                      <a:pt x="232168" y="0"/>
                    </a:moveTo>
                    <a:lnTo>
                      <a:pt x="4924524" y="0"/>
                    </a:lnTo>
                    <a:cubicBezTo>
                      <a:pt x="4933093" y="0"/>
                      <a:pt x="4941179" y="3965"/>
                      <a:pt x="4946426" y="10739"/>
                    </a:cubicBezTo>
                    <a:cubicBezTo>
                      <a:pt x="4951674" y="17513"/>
                      <a:pt x="4953492" y="26333"/>
                      <a:pt x="4951350" y="34630"/>
                    </a:cubicBezTo>
                    <a:lnTo>
                      <a:pt x="4766028" y="752576"/>
                    </a:lnTo>
                    <a:cubicBezTo>
                      <a:pt x="4760766" y="772962"/>
                      <a:pt x="4742378" y="787206"/>
                      <a:pt x="4721324" y="787206"/>
                    </a:cubicBezTo>
                    <a:lnTo>
                      <a:pt x="28968" y="787206"/>
                    </a:lnTo>
                    <a:cubicBezTo>
                      <a:pt x="20399" y="787206"/>
                      <a:pt x="12313" y="783242"/>
                      <a:pt x="7066" y="776468"/>
                    </a:cubicBezTo>
                    <a:cubicBezTo>
                      <a:pt x="1818" y="769694"/>
                      <a:pt x="0" y="760873"/>
                      <a:pt x="2142" y="752576"/>
                    </a:cubicBezTo>
                    <a:lnTo>
                      <a:pt x="187464" y="34630"/>
                    </a:lnTo>
                    <a:cubicBezTo>
                      <a:pt x="192726" y="14244"/>
                      <a:pt x="211114" y="0"/>
                      <a:pt x="232168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19050" cap="rnd">
                <a:solidFill>
                  <a:srgbClr val="063225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" name="TextBox 11">
                <a:extLst>
                  <a:ext uri="{FF2B5EF4-FFF2-40B4-BE49-F238E27FC236}">
                    <a16:creationId xmlns:a16="http://schemas.microsoft.com/office/drawing/2014/main" id="{3903B4F9-9998-2187-8762-1959B64F9302}"/>
                  </a:ext>
                </a:extLst>
              </p:cNvPr>
              <p:cNvSpPr txBox="1"/>
              <p:nvPr/>
            </p:nvSpPr>
            <p:spPr>
              <a:xfrm>
                <a:off x="101600" y="-47625"/>
                <a:ext cx="4763886" cy="83483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14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9ECE0ED8-3BEC-5F15-D73A-1138F8CAD5A2}"/>
                </a:ext>
              </a:extLst>
            </p:cNvPr>
            <p:cNvGrpSpPr/>
            <p:nvPr/>
          </p:nvGrpSpPr>
          <p:grpSpPr>
            <a:xfrm>
              <a:off x="876885" y="438109"/>
              <a:ext cx="675279" cy="681405"/>
              <a:chOff x="101600" y="-47625"/>
              <a:chExt cx="1186552" cy="837547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61270B69-21B4-2C71-C7BF-656BC4229CA0}"/>
                  </a:ext>
                </a:extLst>
              </p:cNvPr>
              <p:cNvSpPr/>
              <p:nvPr/>
            </p:nvSpPr>
            <p:spPr>
              <a:xfrm>
                <a:off x="242699" y="10994"/>
                <a:ext cx="1045453" cy="778928"/>
              </a:xfrm>
              <a:custGeom>
                <a:avLst/>
                <a:gdLst/>
                <a:ahLst/>
                <a:cxnLst/>
                <a:rect l="l" t="t" r="r" b="b"/>
                <a:pathLst>
                  <a:path w="1127249" h="778928">
                    <a:moveTo>
                      <a:pt x="323129" y="0"/>
                    </a:moveTo>
                    <a:lnTo>
                      <a:pt x="1007320" y="0"/>
                    </a:lnTo>
                    <a:cubicBezTo>
                      <a:pt x="1042838" y="0"/>
                      <a:pt x="1076352" y="16458"/>
                      <a:pt x="1098068" y="44566"/>
                    </a:cubicBezTo>
                    <a:cubicBezTo>
                      <a:pt x="1119783" y="72673"/>
                      <a:pt x="1127249" y="109256"/>
                      <a:pt x="1118283" y="143625"/>
                    </a:cubicBezTo>
                    <a:lnTo>
                      <a:pt x="990019" y="635303"/>
                    </a:lnTo>
                    <a:cubicBezTo>
                      <a:pt x="967950" y="719900"/>
                      <a:pt x="891547" y="778928"/>
                      <a:pt x="804120" y="778928"/>
                    </a:cubicBezTo>
                    <a:lnTo>
                      <a:pt x="119929" y="778928"/>
                    </a:lnTo>
                    <a:cubicBezTo>
                      <a:pt x="84411" y="778928"/>
                      <a:pt x="50897" y="762469"/>
                      <a:pt x="29181" y="734362"/>
                    </a:cubicBezTo>
                    <a:cubicBezTo>
                      <a:pt x="7466" y="706255"/>
                      <a:pt x="0" y="669672"/>
                      <a:pt x="8966" y="635303"/>
                    </a:cubicBezTo>
                    <a:lnTo>
                      <a:pt x="137230" y="143625"/>
                    </a:lnTo>
                    <a:cubicBezTo>
                      <a:pt x="159299" y="59028"/>
                      <a:pt x="235702" y="0"/>
                      <a:pt x="32312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AB29">
                      <a:alpha val="100000"/>
                    </a:srgbClr>
                  </a:gs>
                  <a:gs pos="100000">
                    <a:srgbClr val="FFCD80">
                      <a:alpha val="100000"/>
                    </a:srgbClr>
                  </a:gs>
                </a:gsLst>
                <a:lin ang="0"/>
              </a:gra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7" name="TextBox 10">
                <a:extLst>
                  <a:ext uri="{FF2B5EF4-FFF2-40B4-BE49-F238E27FC236}">
                    <a16:creationId xmlns:a16="http://schemas.microsoft.com/office/drawing/2014/main" id="{3D73512F-A618-ED20-A06D-CB7D4648C413}"/>
                  </a:ext>
                </a:extLst>
              </p:cNvPr>
              <p:cNvSpPr txBox="1"/>
              <p:nvPr/>
            </p:nvSpPr>
            <p:spPr>
              <a:xfrm>
                <a:off x="101600" y="-47625"/>
                <a:ext cx="981053" cy="82655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147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1" name="TextBox 20">
            <a:extLst>
              <a:ext uri="{FF2B5EF4-FFF2-40B4-BE49-F238E27FC236}">
                <a16:creationId xmlns:a16="http://schemas.microsoft.com/office/drawing/2014/main" id="{5C4A32B7-5DAA-E282-5D1F-458A7DBFBF0A}"/>
              </a:ext>
            </a:extLst>
          </p:cNvPr>
          <p:cNvSpPr txBox="1"/>
          <p:nvPr/>
        </p:nvSpPr>
        <p:spPr>
          <a:xfrm>
            <a:off x="1276820" y="303524"/>
            <a:ext cx="542765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TÍNH CHẤT CỦA BẤT ĐẲNG THỨC</a:t>
            </a:r>
          </a:p>
        </p:txBody>
      </p:sp>
      <p:sp>
        <p:nvSpPr>
          <p:cNvPr id="32" name="TextBox 20">
            <a:extLst>
              <a:ext uri="{FF2B5EF4-FFF2-40B4-BE49-F238E27FC236}">
                <a16:creationId xmlns:a16="http://schemas.microsoft.com/office/drawing/2014/main" id="{09C721CD-7C8F-B61C-C40B-C266AD1724B7}"/>
              </a:ext>
            </a:extLst>
          </p:cNvPr>
          <p:cNvSpPr txBox="1"/>
          <p:nvPr/>
        </p:nvSpPr>
        <p:spPr>
          <a:xfrm>
            <a:off x="529818" y="268939"/>
            <a:ext cx="46893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02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6302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7" grpId="0" animBg="1"/>
      <p:bldP spid="8" grpId="0"/>
      <p:bldP spid="9" grpId="0"/>
      <p:bldP spid="11" grpId="0" animBg="1"/>
      <p:bldP spid="12" grpId="0"/>
      <p:bldP spid="14" grpId="0" animBg="1"/>
      <p:bldP spid="20" grpId="0"/>
      <p:bldP spid="21" grpId="0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51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A516995-4749-E5C6-7E35-DB3488766D0B}"/>
              </a:ext>
            </a:extLst>
          </p:cNvPr>
          <p:cNvSpPr/>
          <p:nvPr/>
        </p:nvSpPr>
        <p:spPr>
          <a:xfrm>
            <a:off x="3959920" y="1973362"/>
            <a:ext cx="1444752" cy="46166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41">
            <a:extLst>
              <a:ext uri="{FF2B5EF4-FFF2-40B4-BE49-F238E27FC236}">
                <a16:creationId xmlns:a16="http://schemas.microsoft.com/office/drawing/2014/main" id="{E403AB72-46D8-0C0F-FD49-5D47132A90E1}"/>
              </a:ext>
            </a:extLst>
          </p:cNvPr>
          <p:cNvSpPr txBox="1"/>
          <p:nvPr/>
        </p:nvSpPr>
        <p:spPr>
          <a:xfrm>
            <a:off x="1133666" y="1284118"/>
            <a:ext cx="55048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Cho bất đẳng thức 15 &gt; 14. So sánh:</a:t>
            </a:r>
          </a:p>
        </p:txBody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id="{7C0C73D2-DC58-AAF9-7B6D-1CFBB5799D0F}"/>
              </a:ext>
            </a:extLst>
          </p:cNvPr>
          <p:cNvSpPr/>
          <p:nvPr/>
        </p:nvSpPr>
        <p:spPr>
          <a:xfrm>
            <a:off x="477262" y="1237386"/>
            <a:ext cx="571056" cy="57105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C7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TextBox 43">
            <a:extLst>
              <a:ext uri="{FF2B5EF4-FFF2-40B4-BE49-F238E27FC236}">
                <a16:creationId xmlns:a16="http://schemas.microsoft.com/office/drawing/2014/main" id="{EB8F52E8-470D-F44C-C36F-5B8DB661E8B4}"/>
              </a:ext>
            </a:extLst>
          </p:cNvPr>
          <p:cNvSpPr txBox="1"/>
          <p:nvPr/>
        </p:nvSpPr>
        <p:spPr>
          <a:xfrm rot="442252">
            <a:off x="685224" y="1338249"/>
            <a:ext cx="248661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2400">
                <a:solidFill>
                  <a:schemeClr val="bg1"/>
                </a:solidFill>
                <a:latin typeface="#9Slide03 Kaleko 105 Round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?</a:t>
            </a:r>
          </a:p>
        </p:txBody>
      </p:sp>
      <p:sp>
        <p:nvSpPr>
          <p:cNvPr id="9" name="TextBox 41">
            <a:extLst>
              <a:ext uri="{FF2B5EF4-FFF2-40B4-BE49-F238E27FC236}">
                <a16:creationId xmlns:a16="http://schemas.microsoft.com/office/drawing/2014/main" id="{3B20A504-6713-706B-986E-FE241C3B4E6B}"/>
              </a:ext>
            </a:extLst>
          </p:cNvPr>
          <p:cNvSpPr txBox="1"/>
          <p:nvPr/>
        </p:nvSpPr>
        <p:spPr>
          <a:xfrm>
            <a:off x="4157376" y="1982343"/>
            <a:ext cx="11156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15 – 14 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7FD246E3-9A00-DACA-5EC5-2AC78A319E7B}"/>
              </a:ext>
            </a:extLst>
          </p:cNvPr>
          <p:cNvSpPr/>
          <p:nvPr/>
        </p:nvSpPr>
        <p:spPr>
          <a:xfrm>
            <a:off x="6918963" y="1973362"/>
            <a:ext cx="1444752" cy="46166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Box 41">
            <a:extLst>
              <a:ext uri="{FF2B5EF4-FFF2-40B4-BE49-F238E27FC236}">
                <a16:creationId xmlns:a16="http://schemas.microsoft.com/office/drawing/2014/main" id="{DD493516-A011-63C2-60B7-604792945A41}"/>
              </a:ext>
            </a:extLst>
          </p:cNvPr>
          <p:cNvSpPr txBox="1"/>
          <p:nvPr/>
        </p:nvSpPr>
        <p:spPr>
          <a:xfrm>
            <a:off x="7473035" y="1982343"/>
            <a:ext cx="3359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0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A6C07B65-3D8B-DCDF-53F9-1CC0E883478D}"/>
              </a:ext>
            </a:extLst>
          </p:cNvPr>
          <p:cNvSpPr/>
          <p:nvPr/>
        </p:nvSpPr>
        <p:spPr>
          <a:xfrm>
            <a:off x="5794535" y="1973362"/>
            <a:ext cx="734565" cy="461664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TextBox 41">
            <a:extLst>
              <a:ext uri="{FF2B5EF4-FFF2-40B4-BE49-F238E27FC236}">
                <a16:creationId xmlns:a16="http://schemas.microsoft.com/office/drawing/2014/main" id="{4454F24A-E1AE-0C22-9CC5-6C2CBD92AC2C}"/>
              </a:ext>
            </a:extLst>
          </p:cNvPr>
          <p:cNvSpPr txBox="1"/>
          <p:nvPr/>
        </p:nvSpPr>
        <p:spPr>
          <a:xfrm>
            <a:off x="6028283" y="1945929"/>
            <a:ext cx="3359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&gt;</a:t>
            </a:r>
          </a:p>
        </p:txBody>
      </p:sp>
      <p:sp>
        <p:nvSpPr>
          <p:cNvPr id="21" name="TextBox 41">
            <a:extLst>
              <a:ext uri="{FF2B5EF4-FFF2-40B4-BE49-F238E27FC236}">
                <a16:creationId xmlns:a16="http://schemas.microsoft.com/office/drawing/2014/main" id="{8243E001-B77F-CF0F-92AB-1B9749105731}"/>
              </a:ext>
            </a:extLst>
          </p:cNvPr>
          <p:cNvSpPr txBox="1"/>
          <p:nvPr/>
        </p:nvSpPr>
        <p:spPr>
          <a:xfrm>
            <a:off x="1133666" y="2914394"/>
            <a:ext cx="38040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Với hai số thực a, b ta có:</a:t>
            </a:r>
          </a:p>
        </p:txBody>
      </p:sp>
      <p:sp>
        <p:nvSpPr>
          <p:cNvPr id="22" name="Freeform 17">
            <a:extLst>
              <a:ext uri="{FF2B5EF4-FFF2-40B4-BE49-F238E27FC236}">
                <a16:creationId xmlns:a16="http://schemas.microsoft.com/office/drawing/2014/main" id="{3FE0DA3C-CD3F-3080-A725-841CC826756F}"/>
              </a:ext>
            </a:extLst>
          </p:cNvPr>
          <p:cNvSpPr/>
          <p:nvPr/>
        </p:nvSpPr>
        <p:spPr>
          <a:xfrm>
            <a:off x="964831" y="3794828"/>
            <a:ext cx="168835" cy="168835"/>
          </a:xfrm>
          <a:custGeom>
            <a:avLst/>
            <a:gdLst/>
            <a:ahLst/>
            <a:cxnLst/>
            <a:rect l="l" t="t" r="r" b="b"/>
            <a:pathLst>
              <a:path w="493334" h="493334">
                <a:moveTo>
                  <a:pt x="0" y="0"/>
                </a:moveTo>
                <a:lnTo>
                  <a:pt x="493335" y="0"/>
                </a:lnTo>
                <a:lnTo>
                  <a:pt x="493335" y="493334"/>
                </a:lnTo>
                <a:lnTo>
                  <a:pt x="0" y="4933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id="{3913FB75-EEC4-F3EF-7EBD-A872FC8541A8}"/>
              </a:ext>
            </a:extLst>
          </p:cNvPr>
          <p:cNvSpPr/>
          <p:nvPr/>
        </p:nvSpPr>
        <p:spPr>
          <a:xfrm>
            <a:off x="964831" y="5015719"/>
            <a:ext cx="168835" cy="168835"/>
          </a:xfrm>
          <a:custGeom>
            <a:avLst/>
            <a:gdLst/>
            <a:ahLst/>
            <a:cxnLst/>
            <a:rect l="l" t="t" r="r" b="b"/>
            <a:pathLst>
              <a:path w="493334" h="493334">
                <a:moveTo>
                  <a:pt x="0" y="0"/>
                </a:moveTo>
                <a:lnTo>
                  <a:pt x="493335" y="0"/>
                </a:lnTo>
                <a:lnTo>
                  <a:pt x="493335" y="493334"/>
                </a:lnTo>
                <a:lnTo>
                  <a:pt x="0" y="4933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Freeform 17">
            <a:extLst>
              <a:ext uri="{FF2B5EF4-FFF2-40B4-BE49-F238E27FC236}">
                <a16:creationId xmlns:a16="http://schemas.microsoft.com/office/drawing/2014/main" id="{454065DF-594A-999C-9BAF-74C1CE6EF008}"/>
              </a:ext>
            </a:extLst>
          </p:cNvPr>
          <p:cNvSpPr/>
          <p:nvPr/>
        </p:nvSpPr>
        <p:spPr>
          <a:xfrm>
            <a:off x="6669274" y="3794827"/>
            <a:ext cx="168835" cy="168835"/>
          </a:xfrm>
          <a:custGeom>
            <a:avLst/>
            <a:gdLst/>
            <a:ahLst/>
            <a:cxnLst/>
            <a:rect l="l" t="t" r="r" b="b"/>
            <a:pathLst>
              <a:path w="493334" h="493334">
                <a:moveTo>
                  <a:pt x="0" y="0"/>
                </a:moveTo>
                <a:lnTo>
                  <a:pt x="493335" y="0"/>
                </a:lnTo>
                <a:lnTo>
                  <a:pt x="493335" y="493334"/>
                </a:lnTo>
                <a:lnTo>
                  <a:pt x="0" y="4933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9" name="Freeform 17">
            <a:extLst>
              <a:ext uri="{FF2B5EF4-FFF2-40B4-BE49-F238E27FC236}">
                <a16:creationId xmlns:a16="http://schemas.microsoft.com/office/drawing/2014/main" id="{3D2BBA16-6CAF-460F-8348-65B42B6FA03C}"/>
              </a:ext>
            </a:extLst>
          </p:cNvPr>
          <p:cNvSpPr/>
          <p:nvPr/>
        </p:nvSpPr>
        <p:spPr>
          <a:xfrm>
            <a:off x="6669274" y="5015719"/>
            <a:ext cx="168835" cy="168835"/>
          </a:xfrm>
          <a:custGeom>
            <a:avLst/>
            <a:gdLst/>
            <a:ahLst/>
            <a:cxnLst/>
            <a:rect l="l" t="t" r="r" b="b"/>
            <a:pathLst>
              <a:path w="493334" h="493334">
                <a:moveTo>
                  <a:pt x="0" y="0"/>
                </a:moveTo>
                <a:lnTo>
                  <a:pt x="493335" y="0"/>
                </a:lnTo>
                <a:lnTo>
                  <a:pt x="493335" y="493334"/>
                </a:lnTo>
                <a:lnTo>
                  <a:pt x="0" y="4933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TextBox 41">
            <a:extLst>
              <a:ext uri="{FF2B5EF4-FFF2-40B4-BE49-F238E27FC236}">
                <a16:creationId xmlns:a16="http://schemas.microsoft.com/office/drawing/2014/main" id="{713A3639-B881-3825-3EAD-D737F3A79F2C}"/>
              </a:ext>
            </a:extLst>
          </p:cNvPr>
          <p:cNvSpPr txBox="1"/>
          <p:nvPr/>
        </p:nvSpPr>
        <p:spPr>
          <a:xfrm>
            <a:off x="1133666" y="3631369"/>
            <a:ext cx="33553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Nếu a 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&gt;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 b thì a – b 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&gt;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 0</a:t>
            </a:r>
          </a:p>
        </p:txBody>
      </p:sp>
      <p:sp>
        <p:nvSpPr>
          <p:cNvPr id="38" name="TextBox 41">
            <a:extLst>
              <a:ext uri="{FF2B5EF4-FFF2-40B4-BE49-F238E27FC236}">
                <a16:creationId xmlns:a16="http://schemas.microsoft.com/office/drawing/2014/main" id="{7A53B48C-EAA8-00EF-72A8-309463C6CFA5}"/>
              </a:ext>
            </a:extLst>
          </p:cNvPr>
          <p:cNvSpPr txBox="1"/>
          <p:nvPr/>
        </p:nvSpPr>
        <p:spPr>
          <a:xfrm>
            <a:off x="1133666" y="4844189"/>
            <a:ext cx="33553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Nếu a 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&lt;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 b thì a – b 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&lt;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 0</a:t>
            </a:r>
          </a:p>
        </p:txBody>
      </p:sp>
      <p:sp>
        <p:nvSpPr>
          <p:cNvPr id="40" name="TextBox 41">
            <a:extLst>
              <a:ext uri="{FF2B5EF4-FFF2-40B4-BE49-F238E27FC236}">
                <a16:creationId xmlns:a16="http://schemas.microsoft.com/office/drawing/2014/main" id="{F9AEDB39-CE34-AD8D-0871-ACD0EE712B07}"/>
              </a:ext>
            </a:extLst>
          </p:cNvPr>
          <p:cNvSpPr txBox="1"/>
          <p:nvPr/>
        </p:nvSpPr>
        <p:spPr>
          <a:xfrm>
            <a:off x="6896362" y="3631368"/>
            <a:ext cx="33553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Nếu a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≥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 b thì a – b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≥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 0</a:t>
            </a:r>
          </a:p>
        </p:txBody>
      </p:sp>
      <p:sp>
        <p:nvSpPr>
          <p:cNvPr id="41" name="TextBox 41">
            <a:extLst>
              <a:ext uri="{FF2B5EF4-FFF2-40B4-BE49-F238E27FC236}">
                <a16:creationId xmlns:a16="http://schemas.microsoft.com/office/drawing/2014/main" id="{74F0A1AD-CD7D-D97E-1D91-8C352A1830B4}"/>
              </a:ext>
            </a:extLst>
          </p:cNvPr>
          <p:cNvSpPr txBox="1"/>
          <p:nvPr/>
        </p:nvSpPr>
        <p:spPr>
          <a:xfrm>
            <a:off x="6896362" y="4844188"/>
            <a:ext cx="33553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Nếu a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≤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 b thì a – b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≤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 0</a:t>
            </a:r>
          </a:p>
        </p:txBody>
      </p:sp>
      <p:sp>
        <p:nvSpPr>
          <p:cNvPr id="15" name="TextBox 41">
            <a:extLst>
              <a:ext uri="{FF2B5EF4-FFF2-40B4-BE49-F238E27FC236}">
                <a16:creationId xmlns:a16="http://schemas.microsoft.com/office/drawing/2014/main" id="{383DBFC5-C1BE-1CB1-6D99-1BDB142BCA7D}"/>
              </a:ext>
            </a:extLst>
          </p:cNvPr>
          <p:cNvSpPr txBox="1"/>
          <p:nvPr/>
        </p:nvSpPr>
        <p:spPr>
          <a:xfrm>
            <a:off x="1133666" y="4135193"/>
            <a:ext cx="47129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Ngược lại, nếu a – b &gt; 0 thì a &gt; b.</a:t>
            </a: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Quicksand" panose="00000500000000000000" pitchFamily="2" charset="0"/>
              <a:ea typeface="+mn-ea"/>
              <a:cs typeface="+mn-cs"/>
            </a:endParaRPr>
          </a:p>
        </p:txBody>
      </p:sp>
      <p:sp>
        <p:nvSpPr>
          <p:cNvPr id="16" name="TextBox 41">
            <a:extLst>
              <a:ext uri="{FF2B5EF4-FFF2-40B4-BE49-F238E27FC236}">
                <a16:creationId xmlns:a16="http://schemas.microsoft.com/office/drawing/2014/main" id="{CE9FCE59-38E7-EBE3-16B2-AB74B7CFF8E9}"/>
              </a:ext>
            </a:extLst>
          </p:cNvPr>
          <p:cNvSpPr txBox="1"/>
          <p:nvPr/>
        </p:nvSpPr>
        <p:spPr>
          <a:xfrm>
            <a:off x="6883829" y="4135193"/>
            <a:ext cx="4948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Ngược lại, nếu a – b ≥ 0 thì a ≥ b.</a:t>
            </a: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Quicksand" panose="00000500000000000000" pitchFamily="2" charset="0"/>
              <a:ea typeface="+mn-ea"/>
              <a:cs typeface="+mn-cs"/>
            </a:endParaRPr>
          </a:p>
        </p:txBody>
      </p:sp>
      <p:sp>
        <p:nvSpPr>
          <p:cNvPr id="25" name="TextBox 41">
            <a:extLst>
              <a:ext uri="{FF2B5EF4-FFF2-40B4-BE49-F238E27FC236}">
                <a16:creationId xmlns:a16="http://schemas.microsoft.com/office/drawing/2014/main" id="{AE78211D-82C4-4C3A-6E11-B42129F1AF04}"/>
              </a:ext>
            </a:extLst>
          </p:cNvPr>
          <p:cNvSpPr txBox="1"/>
          <p:nvPr/>
        </p:nvSpPr>
        <p:spPr>
          <a:xfrm>
            <a:off x="1133665" y="5378948"/>
            <a:ext cx="47129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Ngược lại, nếu a – b &lt; 0 thì a &lt; b.</a:t>
            </a: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Quicksand" panose="00000500000000000000" pitchFamily="2" charset="0"/>
              <a:ea typeface="+mn-ea"/>
              <a:cs typeface="+mn-cs"/>
            </a:endParaRPr>
          </a:p>
        </p:txBody>
      </p:sp>
      <p:sp>
        <p:nvSpPr>
          <p:cNvPr id="26" name="TextBox 41">
            <a:extLst>
              <a:ext uri="{FF2B5EF4-FFF2-40B4-BE49-F238E27FC236}">
                <a16:creationId xmlns:a16="http://schemas.microsoft.com/office/drawing/2014/main" id="{572E3113-8A73-066F-78C5-2BD3A469517A}"/>
              </a:ext>
            </a:extLst>
          </p:cNvPr>
          <p:cNvSpPr txBox="1"/>
          <p:nvPr/>
        </p:nvSpPr>
        <p:spPr>
          <a:xfrm>
            <a:off x="6925453" y="5378948"/>
            <a:ext cx="4948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Ngược lại, nếu a – b ≤ 0 thì a ≤ b.</a:t>
            </a: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Quicksand" panose="00000500000000000000" pitchFamily="2" charset="0"/>
              <a:ea typeface="+mn-ea"/>
              <a:cs typeface="+mn-cs"/>
            </a:endParaRPr>
          </a:p>
        </p:txBody>
      </p:sp>
      <p:sp>
        <p:nvSpPr>
          <p:cNvPr id="2" name="Freeform 25">
            <a:extLst>
              <a:ext uri="{FF2B5EF4-FFF2-40B4-BE49-F238E27FC236}">
                <a16:creationId xmlns:a16="http://schemas.microsoft.com/office/drawing/2014/main" id="{10262114-D3EF-D11B-9FB5-8B9F73F5C679}"/>
              </a:ext>
            </a:extLst>
          </p:cNvPr>
          <p:cNvSpPr/>
          <p:nvPr/>
        </p:nvSpPr>
        <p:spPr>
          <a:xfrm rot="2009569">
            <a:off x="11331917" y="157033"/>
            <a:ext cx="658713" cy="658713"/>
          </a:xfrm>
          <a:custGeom>
            <a:avLst/>
            <a:gdLst/>
            <a:ahLst/>
            <a:cxnLst/>
            <a:rect l="l" t="t" r="r" b="b"/>
            <a:pathLst>
              <a:path w="1879963" h="1879963">
                <a:moveTo>
                  <a:pt x="0" y="0"/>
                </a:moveTo>
                <a:lnTo>
                  <a:pt x="1879962" y="0"/>
                </a:lnTo>
                <a:lnTo>
                  <a:pt x="1879962" y="1879963"/>
                </a:lnTo>
                <a:lnTo>
                  <a:pt x="0" y="18799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AutoShape 30">
            <a:extLst>
              <a:ext uri="{FF2B5EF4-FFF2-40B4-BE49-F238E27FC236}">
                <a16:creationId xmlns:a16="http://schemas.microsoft.com/office/drawing/2014/main" id="{54A69B96-A8DE-CD37-DBEE-755AD77A1507}"/>
              </a:ext>
            </a:extLst>
          </p:cNvPr>
          <p:cNvSpPr/>
          <p:nvPr/>
        </p:nvSpPr>
        <p:spPr>
          <a:xfrm flipH="1">
            <a:off x="11235144" y="211284"/>
            <a:ext cx="0" cy="581045"/>
          </a:xfrm>
          <a:prstGeom prst="line">
            <a:avLst/>
          </a:prstGeom>
          <a:ln w="19050" cap="rnd">
            <a:solidFill>
              <a:srgbClr val="6666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38" descr="A blue and orange logo&#10;&#10;Description automatically generated">
            <a:extLst>
              <a:ext uri="{FF2B5EF4-FFF2-40B4-BE49-F238E27FC236}">
                <a16:creationId xmlns:a16="http://schemas.microsoft.com/office/drawing/2014/main" id="{2F7FB229-6945-10F7-F430-28AA4A0C20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77" y="282166"/>
            <a:ext cx="380409" cy="390690"/>
          </a:xfrm>
          <a:prstGeom prst="rect">
            <a:avLst/>
          </a:prstGeom>
        </p:spPr>
      </p:pic>
      <p:grpSp>
        <p:nvGrpSpPr>
          <p:cNvPr id="13" name="Group 5">
            <a:extLst>
              <a:ext uri="{FF2B5EF4-FFF2-40B4-BE49-F238E27FC236}">
                <a16:creationId xmlns:a16="http://schemas.microsoft.com/office/drawing/2014/main" id="{9A2DBAE3-50FB-D59F-6777-74401F751437}"/>
              </a:ext>
            </a:extLst>
          </p:cNvPr>
          <p:cNvGrpSpPr/>
          <p:nvPr/>
        </p:nvGrpSpPr>
        <p:grpSpPr>
          <a:xfrm>
            <a:off x="168378" y="127482"/>
            <a:ext cx="6750585" cy="681405"/>
            <a:chOff x="758602" y="438109"/>
            <a:chExt cx="5633790" cy="681405"/>
          </a:xfrm>
        </p:grpSpPr>
        <p:grpSp>
          <p:nvGrpSpPr>
            <p:cNvPr id="17" name="Group 9">
              <a:extLst>
                <a:ext uri="{FF2B5EF4-FFF2-40B4-BE49-F238E27FC236}">
                  <a16:creationId xmlns:a16="http://schemas.microsoft.com/office/drawing/2014/main" id="{B9DEBE65-B43B-896D-C7B8-F2C4BB182069}"/>
                </a:ext>
              </a:extLst>
            </p:cNvPr>
            <p:cNvGrpSpPr/>
            <p:nvPr/>
          </p:nvGrpSpPr>
          <p:grpSpPr>
            <a:xfrm>
              <a:off x="758602" y="448386"/>
              <a:ext cx="5633790" cy="655834"/>
              <a:chOff x="6797" y="-47625"/>
              <a:chExt cx="10293478" cy="834831"/>
            </a:xfrm>
          </p:grpSpPr>
          <p:sp>
            <p:nvSpPr>
              <p:cNvPr id="44" name="Freeform 10">
                <a:extLst>
                  <a:ext uri="{FF2B5EF4-FFF2-40B4-BE49-F238E27FC236}">
                    <a16:creationId xmlns:a16="http://schemas.microsoft.com/office/drawing/2014/main" id="{BACDCBFD-633F-F87D-3D1D-7E3E94A11B46}"/>
                  </a:ext>
                </a:extLst>
              </p:cNvPr>
              <p:cNvSpPr/>
              <p:nvPr/>
            </p:nvSpPr>
            <p:spPr>
              <a:xfrm>
                <a:off x="6797" y="0"/>
                <a:ext cx="10293478" cy="787206"/>
              </a:xfrm>
              <a:custGeom>
                <a:avLst/>
                <a:gdLst/>
                <a:ahLst/>
                <a:cxnLst/>
                <a:rect l="l" t="t" r="r" b="b"/>
                <a:pathLst>
                  <a:path w="4953491" h="787206">
                    <a:moveTo>
                      <a:pt x="232168" y="0"/>
                    </a:moveTo>
                    <a:lnTo>
                      <a:pt x="4924524" y="0"/>
                    </a:lnTo>
                    <a:cubicBezTo>
                      <a:pt x="4933093" y="0"/>
                      <a:pt x="4941179" y="3965"/>
                      <a:pt x="4946426" y="10739"/>
                    </a:cubicBezTo>
                    <a:cubicBezTo>
                      <a:pt x="4951674" y="17513"/>
                      <a:pt x="4953492" y="26333"/>
                      <a:pt x="4951350" y="34630"/>
                    </a:cubicBezTo>
                    <a:lnTo>
                      <a:pt x="4766028" y="752576"/>
                    </a:lnTo>
                    <a:cubicBezTo>
                      <a:pt x="4760766" y="772962"/>
                      <a:pt x="4742378" y="787206"/>
                      <a:pt x="4721324" y="787206"/>
                    </a:cubicBezTo>
                    <a:lnTo>
                      <a:pt x="28968" y="787206"/>
                    </a:lnTo>
                    <a:cubicBezTo>
                      <a:pt x="20399" y="787206"/>
                      <a:pt x="12313" y="783242"/>
                      <a:pt x="7066" y="776468"/>
                    </a:cubicBezTo>
                    <a:cubicBezTo>
                      <a:pt x="1818" y="769694"/>
                      <a:pt x="0" y="760873"/>
                      <a:pt x="2142" y="752576"/>
                    </a:cubicBezTo>
                    <a:lnTo>
                      <a:pt x="187464" y="34630"/>
                    </a:lnTo>
                    <a:cubicBezTo>
                      <a:pt x="192726" y="14244"/>
                      <a:pt x="211114" y="0"/>
                      <a:pt x="232168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19050" cap="rnd">
                <a:solidFill>
                  <a:srgbClr val="063225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5" name="TextBox 11">
                <a:extLst>
                  <a:ext uri="{FF2B5EF4-FFF2-40B4-BE49-F238E27FC236}">
                    <a16:creationId xmlns:a16="http://schemas.microsoft.com/office/drawing/2014/main" id="{C39B5D22-C44B-456B-E632-9987D771E981}"/>
                  </a:ext>
                </a:extLst>
              </p:cNvPr>
              <p:cNvSpPr txBox="1"/>
              <p:nvPr/>
            </p:nvSpPr>
            <p:spPr>
              <a:xfrm>
                <a:off x="101600" y="-47625"/>
                <a:ext cx="4763886" cy="83483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14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8">
              <a:extLst>
                <a:ext uri="{FF2B5EF4-FFF2-40B4-BE49-F238E27FC236}">
                  <a16:creationId xmlns:a16="http://schemas.microsoft.com/office/drawing/2014/main" id="{B3272B62-593C-4749-C98A-78AE9FB6FC2C}"/>
                </a:ext>
              </a:extLst>
            </p:cNvPr>
            <p:cNvGrpSpPr/>
            <p:nvPr/>
          </p:nvGrpSpPr>
          <p:grpSpPr>
            <a:xfrm>
              <a:off x="876885" y="438109"/>
              <a:ext cx="675279" cy="681405"/>
              <a:chOff x="101600" y="-47625"/>
              <a:chExt cx="1186552" cy="837547"/>
            </a:xfrm>
          </p:grpSpPr>
          <p:sp>
            <p:nvSpPr>
              <p:cNvPr id="19" name="Freeform 13">
                <a:extLst>
                  <a:ext uri="{FF2B5EF4-FFF2-40B4-BE49-F238E27FC236}">
                    <a16:creationId xmlns:a16="http://schemas.microsoft.com/office/drawing/2014/main" id="{5F60B16E-8A87-5291-D37A-FCC30CE1878D}"/>
                  </a:ext>
                </a:extLst>
              </p:cNvPr>
              <p:cNvSpPr/>
              <p:nvPr/>
            </p:nvSpPr>
            <p:spPr>
              <a:xfrm>
                <a:off x="242699" y="10994"/>
                <a:ext cx="1045453" cy="778928"/>
              </a:xfrm>
              <a:custGeom>
                <a:avLst/>
                <a:gdLst/>
                <a:ahLst/>
                <a:cxnLst/>
                <a:rect l="l" t="t" r="r" b="b"/>
                <a:pathLst>
                  <a:path w="1127249" h="778928">
                    <a:moveTo>
                      <a:pt x="323129" y="0"/>
                    </a:moveTo>
                    <a:lnTo>
                      <a:pt x="1007320" y="0"/>
                    </a:lnTo>
                    <a:cubicBezTo>
                      <a:pt x="1042838" y="0"/>
                      <a:pt x="1076352" y="16458"/>
                      <a:pt x="1098068" y="44566"/>
                    </a:cubicBezTo>
                    <a:cubicBezTo>
                      <a:pt x="1119783" y="72673"/>
                      <a:pt x="1127249" y="109256"/>
                      <a:pt x="1118283" y="143625"/>
                    </a:cubicBezTo>
                    <a:lnTo>
                      <a:pt x="990019" y="635303"/>
                    </a:lnTo>
                    <a:cubicBezTo>
                      <a:pt x="967950" y="719900"/>
                      <a:pt x="891547" y="778928"/>
                      <a:pt x="804120" y="778928"/>
                    </a:cubicBezTo>
                    <a:lnTo>
                      <a:pt x="119929" y="778928"/>
                    </a:lnTo>
                    <a:cubicBezTo>
                      <a:pt x="84411" y="778928"/>
                      <a:pt x="50897" y="762469"/>
                      <a:pt x="29181" y="734362"/>
                    </a:cubicBezTo>
                    <a:cubicBezTo>
                      <a:pt x="7466" y="706255"/>
                      <a:pt x="0" y="669672"/>
                      <a:pt x="8966" y="635303"/>
                    </a:cubicBezTo>
                    <a:lnTo>
                      <a:pt x="137230" y="143625"/>
                    </a:lnTo>
                    <a:cubicBezTo>
                      <a:pt x="159299" y="59028"/>
                      <a:pt x="235702" y="0"/>
                      <a:pt x="32312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AB29">
                      <a:alpha val="100000"/>
                    </a:srgbClr>
                  </a:gs>
                  <a:gs pos="100000">
                    <a:srgbClr val="FFCD80">
                      <a:alpha val="100000"/>
                    </a:srgbClr>
                  </a:gs>
                </a:gsLst>
                <a:lin ang="0"/>
              </a:gra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3" name="TextBox 10">
                <a:extLst>
                  <a:ext uri="{FF2B5EF4-FFF2-40B4-BE49-F238E27FC236}">
                    <a16:creationId xmlns:a16="http://schemas.microsoft.com/office/drawing/2014/main" id="{2DE4C7D8-AA0E-68D6-51D6-10757386827C}"/>
                  </a:ext>
                </a:extLst>
              </p:cNvPr>
              <p:cNvSpPr txBox="1"/>
              <p:nvPr/>
            </p:nvSpPr>
            <p:spPr>
              <a:xfrm>
                <a:off x="101600" y="-47625"/>
                <a:ext cx="981053" cy="82655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147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6" name="TextBox 20">
            <a:extLst>
              <a:ext uri="{FF2B5EF4-FFF2-40B4-BE49-F238E27FC236}">
                <a16:creationId xmlns:a16="http://schemas.microsoft.com/office/drawing/2014/main" id="{777365FD-8202-C94F-6789-603F7BE13533}"/>
              </a:ext>
            </a:extLst>
          </p:cNvPr>
          <p:cNvSpPr txBox="1"/>
          <p:nvPr/>
        </p:nvSpPr>
        <p:spPr>
          <a:xfrm>
            <a:off x="1276820" y="303524"/>
            <a:ext cx="542765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TÍNH CHẤT CỦA BẤT ĐẲNG THỨC</a:t>
            </a:r>
          </a:p>
        </p:txBody>
      </p:sp>
      <p:sp>
        <p:nvSpPr>
          <p:cNvPr id="47" name="TextBox 20">
            <a:extLst>
              <a:ext uri="{FF2B5EF4-FFF2-40B4-BE49-F238E27FC236}">
                <a16:creationId xmlns:a16="http://schemas.microsoft.com/office/drawing/2014/main" id="{904451C7-02C3-D062-3341-F97AF31A01EF}"/>
              </a:ext>
            </a:extLst>
          </p:cNvPr>
          <p:cNvSpPr txBox="1"/>
          <p:nvPr/>
        </p:nvSpPr>
        <p:spPr>
          <a:xfrm>
            <a:off x="529818" y="268939"/>
            <a:ext cx="46893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02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9793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2">
            <a:extLst>
              <a:ext uri="{FF2B5EF4-FFF2-40B4-BE49-F238E27FC236}">
                <a16:creationId xmlns:a16="http://schemas.microsoft.com/office/drawing/2014/main" id="{982CB010-552A-4EE5-D9DD-20A7E2A7EF67}"/>
              </a:ext>
            </a:extLst>
          </p:cNvPr>
          <p:cNvSpPr/>
          <p:nvPr/>
        </p:nvSpPr>
        <p:spPr>
          <a:xfrm>
            <a:off x="407938" y="4965368"/>
            <a:ext cx="11297259" cy="1304454"/>
          </a:xfrm>
          <a:prstGeom prst="roundRect">
            <a:avLst>
              <a:gd name="adj" fmla="val 11398"/>
            </a:avLst>
          </a:prstGeom>
          <a:solidFill>
            <a:schemeClr val="bg2">
              <a:alpha val="4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TextBox 41">
            <a:extLst>
              <a:ext uri="{FF2B5EF4-FFF2-40B4-BE49-F238E27FC236}">
                <a16:creationId xmlns:a16="http://schemas.microsoft.com/office/drawing/2014/main" id="{8243E001-B77F-CF0F-92AB-1B9749105731}"/>
              </a:ext>
            </a:extLst>
          </p:cNvPr>
          <p:cNvSpPr txBox="1"/>
          <p:nvPr/>
        </p:nvSpPr>
        <p:spPr>
          <a:xfrm>
            <a:off x="1133666" y="1396490"/>
            <a:ext cx="38040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Với hai số thực a, b ta có:</a:t>
            </a:r>
          </a:p>
        </p:txBody>
      </p:sp>
      <p:sp>
        <p:nvSpPr>
          <p:cNvPr id="22" name="Freeform 17">
            <a:extLst>
              <a:ext uri="{FF2B5EF4-FFF2-40B4-BE49-F238E27FC236}">
                <a16:creationId xmlns:a16="http://schemas.microsoft.com/office/drawing/2014/main" id="{3FE0DA3C-CD3F-3080-A725-841CC826756F}"/>
              </a:ext>
            </a:extLst>
          </p:cNvPr>
          <p:cNvSpPr/>
          <p:nvPr/>
        </p:nvSpPr>
        <p:spPr>
          <a:xfrm>
            <a:off x="964831" y="2276924"/>
            <a:ext cx="168835" cy="168835"/>
          </a:xfrm>
          <a:custGeom>
            <a:avLst/>
            <a:gdLst/>
            <a:ahLst/>
            <a:cxnLst/>
            <a:rect l="l" t="t" r="r" b="b"/>
            <a:pathLst>
              <a:path w="493334" h="493334">
                <a:moveTo>
                  <a:pt x="0" y="0"/>
                </a:moveTo>
                <a:lnTo>
                  <a:pt x="493335" y="0"/>
                </a:lnTo>
                <a:lnTo>
                  <a:pt x="493335" y="493334"/>
                </a:lnTo>
                <a:lnTo>
                  <a:pt x="0" y="4933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id="{3913FB75-EEC4-F3EF-7EBD-A872FC8541A8}"/>
              </a:ext>
            </a:extLst>
          </p:cNvPr>
          <p:cNvSpPr/>
          <p:nvPr/>
        </p:nvSpPr>
        <p:spPr>
          <a:xfrm>
            <a:off x="964831" y="3497815"/>
            <a:ext cx="168835" cy="168835"/>
          </a:xfrm>
          <a:custGeom>
            <a:avLst/>
            <a:gdLst/>
            <a:ahLst/>
            <a:cxnLst/>
            <a:rect l="l" t="t" r="r" b="b"/>
            <a:pathLst>
              <a:path w="493334" h="493334">
                <a:moveTo>
                  <a:pt x="0" y="0"/>
                </a:moveTo>
                <a:lnTo>
                  <a:pt x="493335" y="0"/>
                </a:lnTo>
                <a:lnTo>
                  <a:pt x="493335" y="493334"/>
                </a:lnTo>
                <a:lnTo>
                  <a:pt x="0" y="4933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Freeform 17">
            <a:extLst>
              <a:ext uri="{FF2B5EF4-FFF2-40B4-BE49-F238E27FC236}">
                <a16:creationId xmlns:a16="http://schemas.microsoft.com/office/drawing/2014/main" id="{454065DF-594A-999C-9BAF-74C1CE6EF008}"/>
              </a:ext>
            </a:extLst>
          </p:cNvPr>
          <p:cNvSpPr/>
          <p:nvPr/>
        </p:nvSpPr>
        <p:spPr>
          <a:xfrm>
            <a:off x="6669274" y="2276923"/>
            <a:ext cx="168835" cy="168835"/>
          </a:xfrm>
          <a:custGeom>
            <a:avLst/>
            <a:gdLst/>
            <a:ahLst/>
            <a:cxnLst/>
            <a:rect l="l" t="t" r="r" b="b"/>
            <a:pathLst>
              <a:path w="493334" h="493334">
                <a:moveTo>
                  <a:pt x="0" y="0"/>
                </a:moveTo>
                <a:lnTo>
                  <a:pt x="493335" y="0"/>
                </a:lnTo>
                <a:lnTo>
                  <a:pt x="493335" y="493334"/>
                </a:lnTo>
                <a:lnTo>
                  <a:pt x="0" y="4933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9" name="Freeform 17">
            <a:extLst>
              <a:ext uri="{FF2B5EF4-FFF2-40B4-BE49-F238E27FC236}">
                <a16:creationId xmlns:a16="http://schemas.microsoft.com/office/drawing/2014/main" id="{3D2BBA16-6CAF-460F-8348-65B42B6FA03C}"/>
              </a:ext>
            </a:extLst>
          </p:cNvPr>
          <p:cNvSpPr/>
          <p:nvPr/>
        </p:nvSpPr>
        <p:spPr>
          <a:xfrm>
            <a:off x="6669274" y="3497815"/>
            <a:ext cx="168835" cy="168835"/>
          </a:xfrm>
          <a:custGeom>
            <a:avLst/>
            <a:gdLst/>
            <a:ahLst/>
            <a:cxnLst/>
            <a:rect l="l" t="t" r="r" b="b"/>
            <a:pathLst>
              <a:path w="493334" h="493334">
                <a:moveTo>
                  <a:pt x="0" y="0"/>
                </a:moveTo>
                <a:lnTo>
                  <a:pt x="493335" y="0"/>
                </a:lnTo>
                <a:lnTo>
                  <a:pt x="493335" y="493334"/>
                </a:lnTo>
                <a:lnTo>
                  <a:pt x="0" y="4933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TextBox 41">
            <a:extLst>
              <a:ext uri="{FF2B5EF4-FFF2-40B4-BE49-F238E27FC236}">
                <a16:creationId xmlns:a16="http://schemas.microsoft.com/office/drawing/2014/main" id="{713A3639-B881-3825-3EAD-D737F3A79F2C}"/>
              </a:ext>
            </a:extLst>
          </p:cNvPr>
          <p:cNvSpPr txBox="1"/>
          <p:nvPr/>
        </p:nvSpPr>
        <p:spPr>
          <a:xfrm>
            <a:off x="1133666" y="2113465"/>
            <a:ext cx="33553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Nếu a &gt; b thì a – b &gt; 0</a:t>
            </a:r>
          </a:p>
        </p:txBody>
      </p:sp>
      <p:sp>
        <p:nvSpPr>
          <p:cNvPr id="38" name="TextBox 41">
            <a:extLst>
              <a:ext uri="{FF2B5EF4-FFF2-40B4-BE49-F238E27FC236}">
                <a16:creationId xmlns:a16="http://schemas.microsoft.com/office/drawing/2014/main" id="{7A53B48C-EAA8-00EF-72A8-309463C6CFA5}"/>
              </a:ext>
            </a:extLst>
          </p:cNvPr>
          <p:cNvSpPr txBox="1"/>
          <p:nvPr/>
        </p:nvSpPr>
        <p:spPr>
          <a:xfrm>
            <a:off x="1133666" y="3326285"/>
            <a:ext cx="33553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Nếu a &lt; b thì a – b &lt; 0</a:t>
            </a:r>
          </a:p>
        </p:txBody>
      </p:sp>
      <p:sp>
        <p:nvSpPr>
          <p:cNvPr id="40" name="TextBox 41">
            <a:extLst>
              <a:ext uri="{FF2B5EF4-FFF2-40B4-BE49-F238E27FC236}">
                <a16:creationId xmlns:a16="http://schemas.microsoft.com/office/drawing/2014/main" id="{F9AEDB39-CE34-AD8D-0871-ACD0EE712B07}"/>
              </a:ext>
            </a:extLst>
          </p:cNvPr>
          <p:cNvSpPr txBox="1"/>
          <p:nvPr/>
        </p:nvSpPr>
        <p:spPr>
          <a:xfrm>
            <a:off x="6896362" y="2113464"/>
            <a:ext cx="33553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Nếu a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≥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 b thì a – b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≥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 0</a:t>
            </a:r>
          </a:p>
        </p:txBody>
      </p:sp>
      <p:sp>
        <p:nvSpPr>
          <p:cNvPr id="41" name="TextBox 41">
            <a:extLst>
              <a:ext uri="{FF2B5EF4-FFF2-40B4-BE49-F238E27FC236}">
                <a16:creationId xmlns:a16="http://schemas.microsoft.com/office/drawing/2014/main" id="{74F0A1AD-CD7D-D97E-1D91-8C352A1830B4}"/>
              </a:ext>
            </a:extLst>
          </p:cNvPr>
          <p:cNvSpPr txBox="1"/>
          <p:nvPr/>
        </p:nvSpPr>
        <p:spPr>
          <a:xfrm>
            <a:off x="6896362" y="3326284"/>
            <a:ext cx="33553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Nếu a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≤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 b thì a – b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≤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 0</a:t>
            </a:r>
          </a:p>
        </p:txBody>
      </p:sp>
      <p:sp>
        <p:nvSpPr>
          <p:cNvPr id="15" name="TextBox 41">
            <a:extLst>
              <a:ext uri="{FF2B5EF4-FFF2-40B4-BE49-F238E27FC236}">
                <a16:creationId xmlns:a16="http://schemas.microsoft.com/office/drawing/2014/main" id="{383DBFC5-C1BE-1CB1-6D99-1BDB142BCA7D}"/>
              </a:ext>
            </a:extLst>
          </p:cNvPr>
          <p:cNvSpPr txBox="1"/>
          <p:nvPr/>
        </p:nvSpPr>
        <p:spPr>
          <a:xfrm>
            <a:off x="1133666" y="2617289"/>
            <a:ext cx="47129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Ngược lại, nếu a – b &gt; 0 thì a &gt; b.</a:t>
            </a: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Quicksand" panose="00000500000000000000" pitchFamily="2" charset="0"/>
              <a:ea typeface="+mn-ea"/>
              <a:cs typeface="+mn-cs"/>
            </a:endParaRPr>
          </a:p>
        </p:txBody>
      </p:sp>
      <p:sp>
        <p:nvSpPr>
          <p:cNvPr id="16" name="TextBox 41">
            <a:extLst>
              <a:ext uri="{FF2B5EF4-FFF2-40B4-BE49-F238E27FC236}">
                <a16:creationId xmlns:a16="http://schemas.microsoft.com/office/drawing/2014/main" id="{CE9FCE59-38E7-EBE3-16B2-AB74B7CFF8E9}"/>
              </a:ext>
            </a:extLst>
          </p:cNvPr>
          <p:cNvSpPr txBox="1"/>
          <p:nvPr/>
        </p:nvSpPr>
        <p:spPr>
          <a:xfrm>
            <a:off x="6883829" y="2617289"/>
            <a:ext cx="4948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Ngược lại, nếu a – b ≥ 0 thì a ≥ b.</a:t>
            </a: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#9Slide03 Quicksand" panose="00000500000000000000" pitchFamily="2" charset="0"/>
              <a:ea typeface="+mn-ea"/>
              <a:cs typeface="+mn-cs"/>
            </a:endParaRPr>
          </a:p>
        </p:txBody>
      </p:sp>
      <p:sp>
        <p:nvSpPr>
          <p:cNvPr id="25" name="TextBox 41">
            <a:extLst>
              <a:ext uri="{FF2B5EF4-FFF2-40B4-BE49-F238E27FC236}">
                <a16:creationId xmlns:a16="http://schemas.microsoft.com/office/drawing/2014/main" id="{AE78211D-82C4-4C3A-6E11-B42129F1AF04}"/>
              </a:ext>
            </a:extLst>
          </p:cNvPr>
          <p:cNvSpPr txBox="1"/>
          <p:nvPr/>
        </p:nvSpPr>
        <p:spPr>
          <a:xfrm>
            <a:off x="1133665" y="3861044"/>
            <a:ext cx="47129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Ngược lại, nếu a – b &lt; 0 thì a &lt; b.</a:t>
            </a: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#9Slide03 Quicksand" panose="00000500000000000000" pitchFamily="2" charset="0"/>
              <a:ea typeface="+mn-ea"/>
              <a:cs typeface="+mn-cs"/>
            </a:endParaRPr>
          </a:p>
        </p:txBody>
      </p:sp>
      <p:sp>
        <p:nvSpPr>
          <p:cNvPr id="26" name="TextBox 41">
            <a:extLst>
              <a:ext uri="{FF2B5EF4-FFF2-40B4-BE49-F238E27FC236}">
                <a16:creationId xmlns:a16="http://schemas.microsoft.com/office/drawing/2014/main" id="{572E3113-8A73-066F-78C5-2BD3A469517A}"/>
              </a:ext>
            </a:extLst>
          </p:cNvPr>
          <p:cNvSpPr txBox="1"/>
          <p:nvPr/>
        </p:nvSpPr>
        <p:spPr>
          <a:xfrm>
            <a:off x="6925453" y="3861044"/>
            <a:ext cx="4948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Ngược lại, nếu a – b ≤ 0 thì a ≤ b.</a:t>
            </a: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#9Slide03 Quicksand" panose="00000500000000000000" pitchFamily="2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12FDD9-FB51-8A34-259E-DBEB474254F6}"/>
              </a:ext>
            </a:extLst>
          </p:cNvPr>
          <p:cNvSpPr txBox="1"/>
          <p:nvPr/>
        </p:nvSpPr>
        <p:spPr>
          <a:xfrm>
            <a:off x="1249004" y="5617050"/>
            <a:ext cx="96502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Để chứng minh a &gt; b, ta có thể chứng minh a - b &gt; 0 hoặc b - a &lt; 0.</a:t>
            </a:r>
          </a:p>
        </p:txBody>
      </p:sp>
      <p:sp>
        <p:nvSpPr>
          <p:cNvPr id="28" name="TextBox 31">
            <a:extLst>
              <a:ext uri="{FF2B5EF4-FFF2-40B4-BE49-F238E27FC236}">
                <a16:creationId xmlns:a16="http://schemas.microsoft.com/office/drawing/2014/main" id="{4F4AB010-6AE3-DFB3-C400-895A03376AE5}"/>
              </a:ext>
            </a:extLst>
          </p:cNvPr>
          <p:cNvSpPr txBox="1"/>
          <p:nvPr/>
        </p:nvSpPr>
        <p:spPr>
          <a:xfrm>
            <a:off x="672277" y="5202228"/>
            <a:ext cx="1330771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2400">
                <a:solidFill>
                  <a:schemeClr val="bg1"/>
                </a:solidFill>
                <a:latin typeface="#9Slide03 Kaleko 105 Round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NHẬN XÉT:</a:t>
            </a:r>
          </a:p>
        </p:txBody>
      </p:sp>
      <p:sp>
        <p:nvSpPr>
          <p:cNvPr id="32" name="Freeform 16">
            <a:extLst>
              <a:ext uri="{FF2B5EF4-FFF2-40B4-BE49-F238E27FC236}">
                <a16:creationId xmlns:a16="http://schemas.microsoft.com/office/drawing/2014/main" id="{D017B0EC-C880-6D32-081C-3D50B65D26BB}"/>
              </a:ext>
            </a:extLst>
          </p:cNvPr>
          <p:cNvSpPr/>
          <p:nvPr/>
        </p:nvSpPr>
        <p:spPr>
          <a:xfrm>
            <a:off x="486787" y="1301910"/>
            <a:ext cx="571056" cy="57105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C7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TextBox 43">
            <a:extLst>
              <a:ext uri="{FF2B5EF4-FFF2-40B4-BE49-F238E27FC236}">
                <a16:creationId xmlns:a16="http://schemas.microsoft.com/office/drawing/2014/main" id="{5617915D-664D-E4BA-EB38-636EA810E2A0}"/>
              </a:ext>
            </a:extLst>
          </p:cNvPr>
          <p:cNvSpPr txBox="1"/>
          <p:nvPr/>
        </p:nvSpPr>
        <p:spPr>
          <a:xfrm rot="442252">
            <a:off x="733831" y="1431825"/>
            <a:ext cx="248661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2400">
                <a:solidFill>
                  <a:schemeClr val="bg1"/>
                </a:solidFill>
                <a:latin typeface="#9Slide03 Kaleko 105 Round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!</a:t>
            </a:r>
          </a:p>
        </p:txBody>
      </p:sp>
      <p:sp>
        <p:nvSpPr>
          <p:cNvPr id="2" name="Freeform 25">
            <a:extLst>
              <a:ext uri="{FF2B5EF4-FFF2-40B4-BE49-F238E27FC236}">
                <a16:creationId xmlns:a16="http://schemas.microsoft.com/office/drawing/2014/main" id="{5AEB10CF-A478-6541-DEEC-C6EBA06DD20C}"/>
              </a:ext>
            </a:extLst>
          </p:cNvPr>
          <p:cNvSpPr/>
          <p:nvPr/>
        </p:nvSpPr>
        <p:spPr>
          <a:xfrm rot="2009569">
            <a:off x="11331917" y="157033"/>
            <a:ext cx="658713" cy="658713"/>
          </a:xfrm>
          <a:custGeom>
            <a:avLst/>
            <a:gdLst/>
            <a:ahLst/>
            <a:cxnLst/>
            <a:rect l="l" t="t" r="r" b="b"/>
            <a:pathLst>
              <a:path w="1879963" h="1879963">
                <a:moveTo>
                  <a:pt x="0" y="0"/>
                </a:moveTo>
                <a:lnTo>
                  <a:pt x="1879962" y="0"/>
                </a:lnTo>
                <a:lnTo>
                  <a:pt x="1879962" y="1879963"/>
                </a:lnTo>
                <a:lnTo>
                  <a:pt x="0" y="18799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AutoShape 30">
            <a:extLst>
              <a:ext uri="{FF2B5EF4-FFF2-40B4-BE49-F238E27FC236}">
                <a16:creationId xmlns:a16="http://schemas.microsoft.com/office/drawing/2014/main" id="{19CFCA4D-01A2-F8DF-E819-0B8885E5793E}"/>
              </a:ext>
            </a:extLst>
          </p:cNvPr>
          <p:cNvSpPr/>
          <p:nvPr/>
        </p:nvSpPr>
        <p:spPr>
          <a:xfrm flipH="1">
            <a:off x="11235144" y="211284"/>
            <a:ext cx="0" cy="581045"/>
          </a:xfrm>
          <a:prstGeom prst="line">
            <a:avLst/>
          </a:prstGeom>
          <a:ln w="19050" cap="rnd">
            <a:solidFill>
              <a:srgbClr val="6666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38" descr="A blue and orange logo&#10;&#10;Description automatically generated">
            <a:extLst>
              <a:ext uri="{FF2B5EF4-FFF2-40B4-BE49-F238E27FC236}">
                <a16:creationId xmlns:a16="http://schemas.microsoft.com/office/drawing/2014/main" id="{C130C765-88DC-BD6B-EFFA-B96D255414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77" y="282166"/>
            <a:ext cx="380409" cy="390690"/>
          </a:xfrm>
          <a:prstGeom prst="rect">
            <a:avLst/>
          </a:prstGeom>
        </p:spPr>
      </p:pic>
      <p:grpSp>
        <p:nvGrpSpPr>
          <p:cNvPr id="13" name="Group 5">
            <a:extLst>
              <a:ext uri="{FF2B5EF4-FFF2-40B4-BE49-F238E27FC236}">
                <a16:creationId xmlns:a16="http://schemas.microsoft.com/office/drawing/2014/main" id="{4AB266CB-6953-3A8F-C8F6-5860ECB239B1}"/>
              </a:ext>
            </a:extLst>
          </p:cNvPr>
          <p:cNvGrpSpPr/>
          <p:nvPr/>
        </p:nvGrpSpPr>
        <p:grpSpPr>
          <a:xfrm>
            <a:off x="168378" y="127482"/>
            <a:ext cx="6750585" cy="681405"/>
            <a:chOff x="758602" y="438109"/>
            <a:chExt cx="5633790" cy="681405"/>
          </a:xfrm>
        </p:grpSpPr>
        <p:grpSp>
          <p:nvGrpSpPr>
            <p:cNvPr id="17" name="Group 9">
              <a:extLst>
                <a:ext uri="{FF2B5EF4-FFF2-40B4-BE49-F238E27FC236}">
                  <a16:creationId xmlns:a16="http://schemas.microsoft.com/office/drawing/2014/main" id="{64152C7F-5BF6-2C9A-4A12-A7C48DCF051F}"/>
                </a:ext>
              </a:extLst>
            </p:cNvPr>
            <p:cNvGrpSpPr/>
            <p:nvPr/>
          </p:nvGrpSpPr>
          <p:grpSpPr>
            <a:xfrm>
              <a:off x="758602" y="448386"/>
              <a:ext cx="5633790" cy="655834"/>
              <a:chOff x="6797" y="-47625"/>
              <a:chExt cx="10293478" cy="834831"/>
            </a:xfrm>
          </p:grpSpPr>
          <p:sp>
            <p:nvSpPr>
              <p:cNvPr id="37" name="Freeform 10">
                <a:extLst>
                  <a:ext uri="{FF2B5EF4-FFF2-40B4-BE49-F238E27FC236}">
                    <a16:creationId xmlns:a16="http://schemas.microsoft.com/office/drawing/2014/main" id="{8537E819-1AB8-6B3C-FC25-1437157522D6}"/>
                  </a:ext>
                </a:extLst>
              </p:cNvPr>
              <p:cNvSpPr/>
              <p:nvPr/>
            </p:nvSpPr>
            <p:spPr>
              <a:xfrm>
                <a:off x="6797" y="0"/>
                <a:ext cx="10293478" cy="787206"/>
              </a:xfrm>
              <a:custGeom>
                <a:avLst/>
                <a:gdLst/>
                <a:ahLst/>
                <a:cxnLst/>
                <a:rect l="l" t="t" r="r" b="b"/>
                <a:pathLst>
                  <a:path w="4953491" h="787206">
                    <a:moveTo>
                      <a:pt x="232168" y="0"/>
                    </a:moveTo>
                    <a:lnTo>
                      <a:pt x="4924524" y="0"/>
                    </a:lnTo>
                    <a:cubicBezTo>
                      <a:pt x="4933093" y="0"/>
                      <a:pt x="4941179" y="3965"/>
                      <a:pt x="4946426" y="10739"/>
                    </a:cubicBezTo>
                    <a:cubicBezTo>
                      <a:pt x="4951674" y="17513"/>
                      <a:pt x="4953492" y="26333"/>
                      <a:pt x="4951350" y="34630"/>
                    </a:cubicBezTo>
                    <a:lnTo>
                      <a:pt x="4766028" y="752576"/>
                    </a:lnTo>
                    <a:cubicBezTo>
                      <a:pt x="4760766" y="772962"/>
                      <a:pt x="4742378" y="787206"/>
                      <a:pt x="4721324" y="787206"/>
                    </a:cubicBezTo>
                    <a:lnTo>
                      <a:pt x="28968" y="787206"/>
                    </a:lnTo>
                    <a:cubicBezTo>
                      <a:pt x="20399" y="787206"/>
                      <a:pt x="12313" y="783242"/>
                      <a:pt x="7066" y="776468"/>
                    </a:cubicBezTo>
                    <a:cubicBezTo>
                      <a:pt x="1818" y="769694"/>
                      <a:pt x="0" y="760873"/>
                      <a:pt x="2142" y="752576"/>
                    </a:cubicBezTo>
                    <a:lnTo>
                      <a:pt x="187464" y="34630"/>
                    </a:lnTo>
                    <a:cubicBezTo>
                      <a:pt x="192726" y="14244"/>
                      <a:pt x="211114" y="0"/>
                      <a:pt x="232168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19050" cap="rnd">
                <a:solidFill>
                  <a:srgbClr val="063225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9" name="TextBox 11">
                <a:extLst>
                  <a:ext uri="{FF2B5EF4-FFF2-40B4-BE49-F238E27FC236}">
                    <a16:creationId xmlns:a16="http://schemas.microsoft.com/office/drawing/2014/main" id="{97916DEB-8063-CB4E-7B90-DA766E9F7D1B}"/>
                  </a:ext>
                </a:extLst>
              </p:cNvPr>
              <p:cNvSpPr txBox="1"/>
              <p:nvPr/>
            </p:nvSpPr>
            <p:spPr>
              <a:xfrm>
                <a:off x="101600" y="-47625"/>
                <a:ext cx="4763886" cy="83483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14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8">
              <a:extLst>
                <a:ext uri="{FF2B5EF4-FFF2-40B4-BE49-F238E27FC236}">
                  <a16:creationId xmlns:a16="http://schemas.microsoft.com/office/drawing/2014/main" id="{7588C932-D3AB-E882-3477-6FFE71433ABD}"/>
                </a:ext>
              </a:extLst>
            </p:cNvPr>
            <p:cNvGrpSpPr/>
            <p:nvPr/>
          </p:nvGrpSpPr>
          <p:grpSpPr>
            <a:xfrm>
              <a:off x="876885" y="438109"/>
              <a:ext cx="675279" cy="681405"/>
              <a:chOff x="101600" y="-47625"/>
              <a:chExt cx="1186552" cy="837547"/>
            </a:xfrm>
          </p:grpSpPr>
          <p:sp>
            <p:nvSpPr>
              <p:cNvPr id="19" name="Freeform 13">
                <a:extLst>
                  <a:ext uri="{FF2B5EF4-FFF2-40B4-BE49-F238E27FC236}">
                    <a16:creationId xmlns:a16="http://schemas.microsoft.com/office/drawing/2014/main" id="{D35046C8-DB2A-9556-8D14-CBA3B07AE87F}"/>
                  </a:ext>
                </a:extLst>
              </p:cNvPr>
              <p:cNvSpPr/>
              <p:nvPr/>
            </p:nvSpPr>
            <p:spPr>
              <a:xfrm>
                <a:off x="242699" y="10994"/>
                <a:ext cx="1045453" cy="778928"/>
              </a:xfrm>
              <a:custGeom>
                <a:avLst/>
                <a:gdLst/>
                <a:ahLst/>
                <a:cxnLst/>
                <a:rect l="l" t="t" r="r" b="b"/>
                <a:pathLst>
                  <a:path w="1127249" h="778928">
                    <a:moveTo>
                      <a:pt x="323129" y="0"/>
                    </a:moveTo>
                    <a:lnTo>
                      <a:pt x="1007320" y="0"/>
                    </a:lnTo>
                    <a:cubicBezTo>
                      <a:pt x="1042838" y="0"/>
                      <a:pt x="1076352" y="16458"/>
                      <a:pt x="1098068" y="44566"/>
                    </a:cubicBezTo>
                    <a:cubicBezTo>
                      <a:pt x="1119783" y="72673"/>
                      <a:pt x="1127249" y="109256"/>
                      <a:pt x="1118283" y="143625"/>
                    </a:cubicBezTo>
                    <a:lnTo>
                      <a:pt x="990019" y="635303"/>
                    </a:lnTo>
                    <a:cubicBezTo>
                      <a:pt x="967950" y="719900"/>
                      <a:pt x="891547" y="778928"/>
                      <a:pt x="804120" y="778928"/>
                    </a:cubicBezTo>
                    <a:lnTo>
                      <a:pt x="119929" y="778928"/>
                    </a:lnTo>
                    <a:cubicBezTo>
                      <a:pt x="84411" y="778928"/>
                      <a:pt x="50897" y="762469"/>
                      <a:pt x="29181" y="734362"/>
                    </a:cubicBezTo>
                    <a:cubicBezTo>
                      <a:pt x="7466" y="706255"/>
                      <a:pt x="0" y="669672"/>
                      <a:pt x="8966" y="635303"/>
                    </a:cubicBezTo>
                    <a:lnTo>
                      <a:pt x="137230" y="143625"/>
                    </a:lnTo>
                    <a:cubicBezTo>
                      <a:pt x="159299" y="59028"/>
                      <a:pt x="235702" y="0"/>
                      <a:pt x="32312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AB29">
                      <a:alpha val="100000"/>
                    </a:srgbClr>
                  </a:gs>
                  <a:gs pos="100000">
                    <a:srgbClr val="FFCD80">
                      <a:alpha val="100000"/>
                    </a:srgbClr>
                  </a:gs>
                </a:gsLst>
                <a:lin ang="0"/>
              </a:gra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6" name="TextBox 10">
                <a:extLst>
                  <a:ext uri="{FF2B5EF4-FFF2-40B4-BE49-F238E27FC236}">
                    <a16:creationId xmlns:a16="http://schemas.microsoft.com/office/drawing/2014/main" id="{1592AB77-D19F-DE5A-470D-A9AE42A2B41F}"/>
                  </a:ext>
                </a:extLst>
              </p:cNvPr>
              <p:cNvSpPr txBox="1"/>
              <p:nvPr/>
            </p:nvSpPr>
            <p:spPr>
              <a:xfrm>
                <a:off x="101600" y="-47625"/>
                <a:ext cx="981053" cy="82655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147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extBox 20">
            <a:extLst>
              <a:ext uri="{FF2B5EF4-FFF2-40B4-BE49-F238E27FC236}">
                <a16:creationId xmlns:a16="http://schemas.microsoft.com/office/drawing/2014/main" id="{880780B8-5C25-91FF-6422-CC7A5F4ADA69}"/>
              </a:ext>
            </a:extLst>
          </p:cNvPr>
          <p:cNvSpPr txBox="1"/>
          <p:nvPr/>
        </p:nvSpPr>
        <p:spPr>
          <a:xfrm>
            <a:off x="1276820" y="303524"/>
            <a:ext cx="542765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TÍNH CHẤT CỦA BẤT ĐẲNG THỨC</a:t>
            </a:r>
          </a:p>
        </p:txBody>
      </p:sp>
      <p:sp>
        <p:nvSpPr>
          <p:cNvPr id="43" name="TextBox 20">
            <a:extLst>
              <a:ext uri="{FF2B5EF4-FFF2-40B4-BE49-F238E27FC236}">
                <a16:creationId xmlns:a16="http://schemas.microsoft.com/office/drawing/2014/main" id="{348ABBA8-DA16-CBE9-386E-423FB4A84A2F}"/>
              </a:ext>
            </a:extLst>
          </p:cNvPr>
          <p:cNvSpPr txBox="1"/>
          <p:nvPr/>
        </p:nvSpPr>
        <p:spPr>
          <a:xfrm>
            <a:off x="529818" y="268939"/>
            <a:ext cx="46893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02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8725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CF3D28F-BCA3-5A3C-733C-B83652201576}"/>
              </a:ext>
            </a:extLst>
          </p:cNvPr>
          <p:cNvSpPr/>
          <p:nvPr/>
        </p:nvSpPr>
        <p:spPr>
          <a:xfrm>
            <a:off x="238618" y="1959650"/>
            <a:ext cx="11648814" cy="2331730"/>
          </a:xfrm>
          <a:prstGeom prst="roundRect">
            <a:avLst>
              <a:gd name="adj" fmla="val 8539"/>
            </a:avLst>
          </a:prstGeom>
          <a:solidFill>
            <a:srgbClr val="FFC000">
              <a:alpha val="1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171357-4378-0EAC-0DF5-DC745AF9725B}"/>
              </a:ext>
            </a:extLst>
          </p:cNvPr>
          <p:cNvSpPr txBox="1"/>
          <p:nvPr/>
        </p:nvSpPr>
        <p:spPr>
          <a:xfrm>
            <a:off x="1133666" y="2604705"/>
            <a:ext cx="4928696" cy="97552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Nếu a &gt; b thì a – b &gt; 0. </a:t>
            </a:r>
          </a:p>
          <a:p>
            <a:pPr marL="0" marR="0" lvl="0" indent="0" algn="just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Ngược lại, nếu a – b &gt; 0 thì a &gt; b.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936376-DC59-9FD8-3B3B-B946CCB0FC3A}"/>
              </a:ext>
            </a:extLst>
          </p:cNvPr>
          <p:cNvSpPr txBox="1"/>
          <p:nvPr/>
        </p:nvSpPr>
        <p:spPr>
          <a:xfrm>
            <a:off x="442112" y="2013778"/>
            <a:ext cx="4193656" cy="51385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Với hai số thực a và b, ta có: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6E9C70-B817-8356-28E0-A08E3AA395CD}"/>
              </a:ext>
            </a:extLst>
          </p:cNvPr>
          <p:cNvSpPr txBox="1"/>
          <p:nvPr/>
        </p:nvSpPr>
        <p:spPr>
          <a:xfrm>
            <a:off x="10332679" y="1509955"/>
            <a:ext cx="1554753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2400">
                <a:solidFill>
                  <a:schemeClr val="bg1"/>
                </a:solidFill>
                <a:latin typeface="#9Slide03 Kaleko 105 Round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Tính chất 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224DCE-4EFB-D6CE-9559-DCC7D4CF5C24}"/>
              </a:ext>
            </a:extLst>
          </p:cNvPr>
          <p:cNvSpPr txBox="1"/>
          <p:nvPr/>
        </p:nvSpPr>
        <p:spPr>
          <a:xfrm>
            <a:off x="6627161" y="2643239"/>
            <a:ext cx="4815477" cy="97552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Nếu a &lt; b thì a – b &lt; 0. </a:t>
            </a:r>
          </a:p>
          <a:p>
            <a:pPr marL="0" marR="0" lvl="0" indent="0" algn="just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Ngược lại, nếu a – b &lt; 0 thì a &lt; b.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04750A-7655-1535-BB33-B2F09EDAA09A}"/>
              </a:ext>
            </a:extLst>
          </p:cNvPr>
          <p:cNvSpPr txBox="1"/>
          <p:nvPr/>
        </p:nvSpPr>
        <p:spPr>
          <a:xfrm>
            <a:off x="442112" y="3657296"/>
            <a:ext cx="6362535" cy="51385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Tương tự với các trường hợp a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 ≥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b và a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 ≤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b.</a:t>
            </a:r>
          </a:p>
        </p:txBody>
      </p:sp>
      <p:sp>
        <p:nvSpPr>
          <p:cNvPr id="39" name="Freeform 17">
            <a:extLst>
              <a:ext uri="{FF2B5EF4-FFF2-40B4-BE49-F238E27FC236}">
                <a16:creationId xmlns:a16="http://schemas.microsoft.com/office/drawing/2014/main" id="{F63106D0-A948-BC90-391C-C089C6969678}"/>
              </a:ext>
            </a:extLst>
          </p:cNvPr>
          <p:cNvSpPr/>
          <p:nvPr/>
        </p:nvSpPr>
        <p:spPr>
          <a:xfrm>
            <a:off x="964830" y="2787087"/>
            <a:ext cx="168835" cy="168835"/>
          </a:xfrm>
          <a:custGeom>
            <a:avLst/>
            <a:gdLst/>
            <a:ahLst/>
            <a:cxnLst/>
            <a:rect l="l" t="t" r="r" b="b"/>
            <a:pathLst>
              <a:path w="493334" h="493334">
                <a:moveTo>
                  <a:pt x="0" y="0"/>
                </a:moveTo>
                <a:lnTo>
                  <a:pt x="493335" y="0"/>
                </a:lnTo>
                <a:lnTo>
                  <a:pt x="493335" y="493334"/>
                </a:lnTo>
                <a:lnTo>
                  <a:pt x="0" y="4933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0" name="Freeform 17">
            <a:extLst>
              <a:ext uri="{FF2B5EF4-FFF2-40B4-BE49-F238E27FC236}">
                <a16:creationId xmlns:a16="http://schemas.microsoft.com/office/drawing/2014/main" id="{969E9E7C-AD42-3EE4-D121-5B11C4F5172A}"/>
              </a:ext>
            </a:extLst>
          </p:cNvPr>
          <p:cNvSpPr/>
          <p:nvPr/>
        </p:nvSpPr>
        <p:spPr>
          <a:xfrm>
            <a:off x="6458325" y="2825621"/>
            <a:ext cx="168835" cy="168835"/>
          </a:xfrm>
          <a:custGeom>
            <a:avLst/>
            <a:gdLst/>
            <a:ahLst/>
            <a:cxnLst/>
            <a:rect l="l" t="t" r="r" b="b"/>
            <a:pathLst>
              <a:path w="493334" h="493334">
                <a:moveTo>
                  <a:pt x="0" y="0"/>
                </a:moveTo>
                <a:lnTo>
                  <a:pt x="493335" y="0"/>
                </a:lnTo>
                <a:lnTo>
                  <a:pt x="493335" y="493334"/>
                </a:lnTo>
                <a:lnTo>
                  <a:pt x="0" y="4933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: Rounded Corners 2">
            <a:extLst>
              <a:ext uri="{FF2B5EF4-FFF2-40B4-BE49-F238E27FC236}">
                <a16:creationId xmlns:a16="http://schemas.microsoft.com/office/drawing/2014/main" id="{43115F47-0A98-3673-A1BE-D4E2A79727C2}"/>
              </a:ext>
            </a:extLst>
          </p:cNvPr>
          <p:cNvSpPr/>
          <p:nvPr/>
        </p:nvSpPr>
        <p:spPr>
          <a:xfrm>
            <a:off x="407938" y="4746293"/>
            <a:ext cx="11297259" cy="1304454"/>
          </a:xfrm>
          <a:prstGeom prst="roundRect">
            <a:avLst>
              <a:gd name="adj" fmla="val 11398"/>
            </a:avLst>
          </a:prstGeom>
          <a:solidFill>
            <a:schemeClr val="bg2">
              <a:alpha val="4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TextBox 26">
            <a:extLst>
              <a:ext uri="{FF2B5EF4-FFF2-40B4-BE49-F238E27FC236}">
                <a16:creationId xmlns:a16="http://schemas.microsoft.com/office/drawing/2014/main" id="{7E723611-F40F-8727-F13C-763D21A986FB}"/>
              </a:ext>
            </a:extLst>
          </p:cNvPr>
          <p:cNvSpPr txBox="1"/>
          <p:nvPr/>
        </p:nvSpPr>
        <p:spPr>
          <a:xfrm>
            <a:off x="1249004" y="5397975"/>
            <a:ext cx="96502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Để chứng minh a &gt; b, ta có thể chứng minh a - b &gt; 0 hoặc b - a &lt; 0.</a:t>
            </a:r>
          </a:p>
        </p:txBody>
      </p:sp>
      <p:sp>
        <p:nvSpPr>
          <p:cNvPr id="13" name="TextBox 31">
            <a:extLst>
              <a:ext uri="{FF2B5EF4-FFF2-40B4-BE49-F238E27FC236}">
                <a16:creationId xmlns:a16="http://schemas.microsoft.com/office/drawing/2014/main" id="{7210E601-6AE5-7336-42EE-1732E785F9D1}"/>
              </a:ext>
            </a:extLst>
          </p:cNvPr>
          <p:cNvSpPr txBox="1"/>
          <p:nvPr/>
        </p:nvSpPr>
        <p:spPr>
          <a:xfrm>
            <a:off x="672277" y="4983153"/>
            <a:ext cx="1330771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2400">
                <a:solidFill>
                  <a:schemeClr val="bg1"/>
                </a:solidFill>
                <a:latin typeface="#9Slide03 Kaleko 105 Round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NHẬN XÉT:</a:t>
            </a:r>
          </a:p>
        </p:txBody>
      </p:sp>
      <p:sp>
        <p:nvSpPr>
          <p:cNvPr id="2" name="Freeform 25">
            <a:extLst>
              <a:ext uri="{FF2B5EF4-FFF2-40B4-BE49-F238E27FC236}">
                <a16:creationId xmlns:a16="http://schemas.microsoft.com/office/drawing/2014/main" id="{4EDCD2E0-B956-EFF3-0A20-67FA4A09D6EC}"/>
              </a:ext>
            </a:extLst>
          </p:cNvPr>
          <p:cNvSpPr/>
          <p:nvPr/>
        </p:nvSpPr>
        <p:spPr>
          <a:xfrm rot="2009569">
            <a:off x="11331917" y="157033"/>
            <a:ext cx="658713" cy="658713"/>
          </a:xfrm>
          <a:custGeom>
            <a:avLst/>
            <a:gdLst/>
            <a:ahLst/>
            <a:cxnLst/>
            <a:rect l="l" t="t" r="r" b="b"/>
            <a:pathLst>
              <a:path w="1879963" h="1879963">
                <a:moveTo>
                  <a:pt x="0" y="0"/>
                </a:moveTo>
                <a:lnTo>
                  <a:pt x="1879962" y="0"/>
                </a:lnTo>
                <a:lnTo>
                  <a:pt x="1879962" y="1879963"/>
                </a:lnTo>
                <a:lnTo>
                  <a:pt x="0" y="18799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AutoShape 30">
            <a:extLst>
              <a:ext uri="{FF2B5EF4-FFF2-40B4-BE49-F238E27FC236}">
                <a16:creationId xmlns:a16="http://schemas.microsoft.com/office/drawing/2014/main" id="{40024B88-551A-9002-B3E4-6EEEC34785AC}"/>
              </a:ext>
            </a:extLst>
          </p:cNvPr>
          <p:cNvSpPr/>
          <p:nvPr/>
        </p:nvSpPr>
        <p:spPr>
          <a:xfrm flipH="1">
            <a:off x="11235144" y="211284"/>
            <a:ext cx="0" cy="581045"/>
          </a:xfrm>
          <a:prstGeom prst="line">
            <a:avLst/>
          </a:prstGeom>
          <a:ln w="19050" cap="rnd">
            <a:solidFill>
              <a:srgbClr val="6666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38" descr="A blue and orange logo&#10;&#10;Description automatically generated">
            <a:extLst>
              <a:ext uri="{FF2B5EF4-FFF2-40B4-BE49-F238E27FC236}">
                <a16:creationId xmlns:a16="http://schemas.microsoft.com/office/drawing/2014/main" id="{8577EA0B-6EBD-E63C-4382-9E6A52E31D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77" y="282166"/>
            <a:ext cx="380409" cy="390690"/>
          </a:xfrm>
          <a:prstGeom prst="rect">
            <a:avLst/>
          </a:prstGeom>
        </p:spPr>
      </p:pic>
      <p:grpSp>
        <p:nvGrpSpPr>
          <p:cNvPr id="7" name="Group 5">
            <a:extLst>
              <a:ext uri="{FF2B5EF4-FFF2-40B4-BE49-F238E27FC236}">
                <a16:creationId xmlns:a16="http://schemas.microsoft.com/office/drawing/2014/main" id="{49DC48B2-1A54-F229-4421-3CFE9E1DA77F}"/>
              </a:ext>
            </a:extLst>
          </p:cNvPr>
          <p:cNvGrpSpPr/>
          <p:nvPr/>
        </p:nvGrpSpPr>
        <p:grpSpPr>
          <a:xfrm>
            <a:off x="168378" y="127482"/>
            <a:ext cx="6750585" cy="681405"/>
            <a:chOff x="758602" y="438109"/>
            <a:chExt cx="5633790" cy="681405"/>
          </a:xfrm>
        </p:grpSpPr>
        <p:grpSp>
          <p:nvGrpSpPr>
            <p:cNvPr id="8" name="Group 9">
              <a:extLst>
                <a:ext uri="{FF2B5EF4-FFF2-40B4-BE49-F238E27FC236}">
                  <a16:creationId xmlns:a16="http://schemas.microsoft.com/office/drawing/2014/main" id="{1883BE89-2751-C6AB-B1D0-178371490E59}"/>
                </a:ext>
              </a:extLst>
            </p:cNvPr>
            <p:cNvGrpSpPr/>
            <p:nvPr/>
          </p:nvGrpSpPr>
          <p:grpSpPr>
            <a:xfrm>
              <a:off x="758602" y="448386"/>
              <a:ext cx="5633790" cy="655834"/>
              <a:chOff x="6797" y="-47625"/>
              <a:chExt cx="10293478" cy="834831"/>
            </a:xfrm>
          </p:grpSpPr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B5A42265-611D-D3A4-C4EC-5B1B62DC847A}"/>
                  </a:ext>
                </a:extLst>
              </p:cNvPr>
              <p:cNvSpPr/>
              <p:nvPr/>
            </p:nvSpPr>
            <p:spPr>
              <a:xfrm>
                <a:off x="6797" y="0"/>
                <a:ext cx="10293478" cy="787206"/>
              </a:xfrm>
              <a:custGeom>
                <a:avLst/>
                <a:gdLst/>
                <a:ahLst/>
                <a:cxnLst/>
                <a:rect l="l" t="t" r="r" b="b"/>
                <a:pathLst>
                  <a:path w="4953491" h="787206">
                    <a:moveTo>
                      <a:pt x="232168" y="0"/>
                    </a:moveTo>
                    <a:lnTo>
                      <a:pt x="4924524" y="0"/>
                    </a:lnTo>
                    <a:cubicBezTo>
                      <a:pt x="4933093" y="0"/>
                      <a:pt x="4941179" y="3965"/>
                      <a:pt x="4946426" y="10739"/>
                    </a:cubicBezTo>
                    <a:cubicBezTo>
                      <a:pt x="4951674" y="17513"/>
                      <a:pt x="4953492" y="26333"/>
                      <a:pt x="4951350" y="34630"/>
                    </a:cubicBezTo>
                    <a:lnTo>
                      <a:pt x="4766028" y="752576"/>
                    </a:lnTo>
                    <a:cubicBezTo>
                      <a:pt x="4760766" y="772962"/>
                      <a:pt x="4742378" y="787206"/>
                      <a:pt x="4721324" y="787206"/>
                    </a:cubicBezTo>
                    <a:lnTo>
                      <a:pt x="28968" y="787206"/>
                    </a:lnTo>
                    <a:cubicBezTo>
                      <a:pt x="20399" y="787206"/>
                      <a:pt x="12313" y="783242"/>
                      <a:pt x="7066" y="776468"/>
                    </a:cubicBezTo>
                    <a:cubicBezTo>
                      <a:pt x="1818" y="769694"/>
                      <a:pt x="0" y="760873"/>
                      <a:pt x="2142" y="752576"/>
                    </a:cubicBezTo>
                    <a:lnTo>
                      <a:pt x="187464" y="34630"/>
                    </a:lnTo>
                    <a:cubicBezTo>
                      <a:pt x="192726" y="14244"/>
                      <a:pt x="211114" y="0"/>
                      <a:pt x="232168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19050" cap="rnd">
                <a:solidFill>
                  <a:srgbClr val="063225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2" name="TextBox 11">
                <a:extLst>
                  <a:ext uri="{FF2B5EF4-FFF2-40B4-BE49-F238E27FC236}">
                    <a16:creationId xmlns:a16="http://schemas.microsoft.com/office/drawing/2014/main" id="{159D1425-B327-032F-7538-6B211EC0C502}"/>
                  </a:ext>
                </a:extLst>
              </p:cNvPr>
              <p:cNvSpPr txBox="1"/>
              <p:nvPr/>
            </p:nvSpPr>
            <p:spPr>
              <a:xfrm>
                <a:off x="101600" y="-47625"/>
                <a:ext cx="4763886" cy="83483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14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E2DADEA-7169-89E9-7D6B-B2DD65494869}"/>
                </a:ext>
              </a:extLst>
            </p:cNvPr>
            <p:cNvGrpSpPr/>
            <p:nvPr/>
          </p:nvGrpSpPr>
          <p:grpSpPr>
            <a:xfrm>
              <a:off x="876885" y="438109"/>
              <a:ext cx="675279" cy="681405"/>
              <a:chOff x="101600" y="-47625"/>
              <a:chExt cx="1186552" cy="837547"/>
            </a:xfrm>
          </p:grpSpPr>
          <p:sp>
            <p:nvSpPr>
              <p:cNvPr id="10" name="Freeform 13">
                <a:extLst>
                  <a:ext uri="{FF2B5EF4-FFF2-40B4-BE49-F238E27FC236}">
                    <a16:creationId xmlns:a16="http://schemas.microsoft.com/office/drawing/2014/main" id="{67D9B997-7AD8-F67E-BDDD-E57FD041D5B2}"/>
                  </a:ext>
                </a:extLst>
              </p:cNvPr>
              <p:cNvSpPr/>
              <p:nvPr/>
            </p:nvSpPr>
            <p:spPr>
              <a:xfrm>
                <a:off x="242699" y="10994"/>
                <a:ext cx="1045453" cy="778928"/>
              </a:xfrm>
              <a:custGeom>
                <a:avLst/>
                <a:gdLst/>
                <a:ahLst/>
                <a:cxnLst/>
                <a:rect l="l" t="t" r="r" b="b"/>
                <a:pathLst>
                  <a:path w="1127249" h="778928">
                    <a:moveTo>
                      <a:pt x="323129" y="0"/>
                    </a:moveTo>
                    <a:lnTo>
                      <a:pt x="1007320" y="0"/>
                    </a:lnTo>
                    <a:cubicBezTo>
                      <a:pt x="1042838" y="0"/>
                      <a:pt x="1076352" y="16458"/>
                      <a:pt x="1098068" y="44566"/>
                    </a:cubicBezTo>
                    <a:cubicBezTo>
                      <a:pt x="1119783" y="72673"/>
                      <a:pt x="1127249" y="109256"/>
                      <a:pt x="1118283" y="143625"/>
                    </a:cubicBezTo>
                    <a:lnTo>
                      <a:pt x="990019" y="635303"/>
                    </a:lnTo>
                    <a:cubicBezTo>
                      <a:pt x="967950" y="719900"/>
                      <a:pt x="891547" y="778928"/>
                      <a:pt x="804120" y="778928"/>
                    </a:cubicBezTo>
                    <a:lnTo>
                      <a:pt x="119929" y="778928"/>
                    </a:lnTo>
                    <a:cubicBezTo>
                      <a:pt x="84411" y="778928"/>
                      <a:pt x="50897" y="762469"/>
                      <a:pt x="29181" y="734362"/>
                    </a:cubicBezTo>
                    <a:cubicBezTo>
                      <a:pt x="7466" y="706255"/>
                      <a:pt x="0" y="669672"/>
                      <a:pt x="8966" y="635303"/>
                    </a:cubicBezTo>
                    <a:lnTo>
                      <a:pt x="137230" y="143625"/>
                    </a:lnTo>
                    <a:cubicBezTo>
                      <a:pt x="159299" y="59028"/>
                      <a:pt x="235702" y="0"/>
                      <a:pt x="32312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AB29">
                      <a:alpha val="100000"/>
                    </a:srgbClr>
                  </a:gs>
                  <a:gs pos="100000">
                    <a:srgbClr val="FFCD80">
                      <a:alpha val="100000"/>
                    </a:srgbClr>
                  </a:gs>
                </a:gsLst>
                <a:lin ang="0"/>
              </a:gra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8" name="TextBox 10">
                <a:extLst>
                  <a:ext uri="{FF2B5EF4-FFF2-40B4-BE49-F238E27FC236}">
                    <a16:creationId xmlns:a16="http://schemas.microsoft.com/office/drawing/2014/main" id="{B69D592A-CCD3-3906-4164-3CCCBF7CA9E9}"/>
                  </a:ext>
                </a:extLst>
              </p:cNvPr>
              <p:cNvSpPr txBox="1"/>
              <p:nvPr/>
            </p:nvSpPr>
            <p:spPr>
              <a:xfrm>
                <a:off x="101600" y="-47625"/>
                <a:ext cx="981053" cy="82655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147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TextBox 20">
            <a:extLst>
              <a:ext uri="{FF2B5EF4-FFF2-40B4-BE49-F238E27FC236}">
                <a16:creationId xmlns:a16="http://schemas.microsoft.com/office/drawing/2014/main" id="{3674A806-9372-FDB3-FC51-443ED97B5058}"/>
              </a:ext>
            </a:extLst>
          </p:cNvPr>
          <p:cNvSpPr txBox="1"/>
          <p:nvPr/>
        </p:nvSpPr>
        <p:spPr>
          <a:xfrm>
            <a:off x="1276820" y="303524"/>
            <a:ext cx="542765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TÍNH CHẤT CỦA BẤT ĐẲNG THỨC</a:t>
            </a:r>
          </a:p>
        </p:txBody>
      </p:sp>
      <p:sp>
        <p:nvSpPr>
          <p:cNvPr id="34" name="TextBox 20">
            <a:extLst>
              <a:ext uri="{FF2B5EF4-FFF2-40B4-BE49-F238E27FC236}">
                <a16:creationId xmlns:a16="http://schemas.microsoft.com/office/drawing/2014/main" id="{0F9052C5-636C-7FEB-5327-2A8D92D7FB8B}"/>
              </a:ext>
            </a:extLst>
          </p:cNvPr>
          <p:cNvSpPr txBox="1"/>
          <p:nvPr/>
        </p:nvSpPr>
        <p:spPr>
          <a:xfrm>
            <a:off x="529818" y="268939"/>
            <a:ext cx="46893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02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6058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6" grpId="0"/>
      <p:bldP spid="24" grpId="0"/>
      <p:bldP spid="29" grpId="0"/>
      <p:bldP spid="31" grpId="0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2">
            <a:extLst>
              <a:ext uri="{FF2B5EF4-FFF2-40B4-BE49-F238E27FC236}">
                <a16:creationId xmlns:a16="http://schemas.microsoft.com/office/drawing/2014/main" id="{096F4740-4857-DF82-F185-20888771A9E0}"/>
              </a:ext>
            </a:extLst>
          </p:cNvPr>
          <p:cNvSpPr/>
          <p:nvPr/>
        </p:nvSpPr>
        <p:spPr>
          <a:xfrm>
            <a:off x="238618" y="1409722"/>
            <a:ext cx="11648814" cy="2331730"/>
          </a:xfrm>
          <a:prstGeom prst="roundRect">
            <a:avLst>
              <a:gd name="adj" fmla="val 8539"/>
            </a:avLst>
          </a:prstGeom>
          <a:solidFill>
            <a:srgbClr val="FFC000">
              <a:alpha val="1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377C29-8109-2FDE-40B7-AD33E118AC05}"/>
              </a:ext>
            </a:extLst>
          </p:cNvPr>
          <p:cNvSpPr txBox="1"/>
          <p:nvPr/>
        </p:nvSpPr>
        <p:spPr>
          <a:xfrm>
            <a:off x="1536000" y="4025126"/>
            <a:ext cx="5029864" cy="51385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Cho a &lt; b. Chứng minh: a + b &gt; 2a.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5DA6A6-1CB9-6E7F-6D3F-3339AACFE21B}"/>
              </a:ext>
            </a:extLst>
          </p:cNvPr>
          <p:cNvSpPr txBox="1"/>
          <p:nvPr/>
        </p:nvSpPr>
        <p:spPr>
          <a:xfrm>
            <a:off x="664536" y="4171681"/>
            <a:ext cx="1103671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2400">
                <a:solidFill>
                  <a:schemeClr val="bg1"/>
                </a:solidFill>
                <a:latin typeface="#9Slide03 Kaleko 105 Round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VÍ DỤ 1.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880C5EC-01AC-91A5-F5D7-FED0E744ABB1}"/>
              </a:ext>
            </a:extLst>
          </p:cNvPr>
          <p:cNvGrpSpPr/>
          <p:nvPr/>
        </p:nvGrpSpPr>
        <p:grpSpPr>
          <a:xfrm>
            <a:off x="1639210" y="4686295"/>
            <a:ext cx="809625" cy="307777"/>
            <a:chOff x="7029450" y="1370387"/>
            <a:chExt cx="809625" cy="307777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44660F0A-9994-2249-DDDB-93EF6563DD36}"/>
                </a:ext>
              </a:extLst>
            </p:cNvPr>
            <p:cNvSpPr/>
            <p:nvPr/>
          </p:nvSpPr>
          <p:spPr>
            <a:xfrm>
              <a:off x="7029450" y="1390649"/>
              <a:ext cx="809625" cy="267255"/>
            </a:xfrm>
            <a:prstGeom prst="round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6BB5292-1F03-6ED7-0D98-039A94653C2E}"/>
                </a:ext>
              </a:extLst>
            </p:cNvPr>
            <p:cNvSpPr txBox="1"/>
            <p:nvPr/>
          </p:nvSpPr>
          <p:spPr>
            <a:xfrm>
              <a:off x="7043576" y="1370387"/>
              <a:ext cx="79549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2400">
                  <a:latin typeface="#9Slide03 Quicksand" panose="00000500000000000000" pitchFamily="2" charset="0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Quicksand" panose="00000500000000000000" pitchFamily="2" charset="0"/>
                  <a:ea typeface="+mn-ea"/>
                  <a:cs typeface="+mn-cs"/>
                </a:rPr>
                <a:t>Lời giải</a:t>
              </a:r>
              <a:endParaRPr kumimoji="0" lang="vi-V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0641489C-0D06-5040-4E4A-808D26DD8367}"/>
              </a:ext>
            </a:extLst>
          </p:cNvPr>
          <p:cNvSpPr txBox="1"/>
          <p:nvPr/>
        </p:nvSpPr>
        <p:spPr>
          <a:xfrm>
            <a:off x="1536000" y="5235607"/>
            <a:ext cx="51155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Do a &lt; b nên b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–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 a &gt; 0 và a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–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 b &lt; 0.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3A55728-7FD1-E29E-C201-081FD8582F6D}"/>
              </a:ext>
            </a:extLst>
          </p:cNvPr>
          <p:cNvSpPr txBox="1"/>
          <p:nvPr/>
        </p:nvSpPr>
        <p:spPr>
          <a:xfrm>
            <a:off x="1541011" y="5828488"/>
            <a:ext cx="74938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solidFill>
                  <a:srgbClr val="002060"/>
                </a:solidFill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Xét hiệu: (a + b) – 2a = b – a &gt; 0. Vậy a + b &gt; 2a.</a:t>
            </a:r>
          </a:p>
        </p:txBody>
      </p:sp>
      <p:sp>
        <p:nvSpPr>
          <p:cNvPr id="25" name="TextBox 4">
            <a:extLst>
              <a:ext uri="{FF2B5EF4-FFF2-40B4-BE49-F238E27FC236}">
                <a16:creationId xmlns:a16="http://schemas.microsoft.com/office/drawing/2014/main" id="{E835B98C-8163-E6F9-2EE4-F39D09258A03}"/>
              </a:ext>
            </a:extLst>
          </p:cNvPr>
          <p:cNvSpPr txBox="1"/>
          <p:nvPr/>
        </p:nvSpPr>
        <p:spPr>
          <a:xfrm>
            <a:off x="1133666" y="2130977"/>
            <a:ext cx="49286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Nếu a &gt; b thì a – b &gt; 0.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Ngược lại, nếu a – b &gt; 0 thì a &gt; b.</a:t>
            </a: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81A6EE3C-A7AD-E733-3F48-75CC0D404E70}"/>
              </a:ext>
            </a:extLst>
          </p:cNvPr>
          <p:cNvSpPr txBox="1"/>
          <p:nvPr/>
        </p:nvSpPr>
        <p:spPr>
          <a:xfrm>
            <a:off x="442112" y="1540050"/>
            <a:ext cx="4193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Với hai số thực a và b, ta có:</a:t>
            </a:r>
          </a:p>
        </p:txBody>
      </p:sp>
      <p:sp>
        <p:nvSpPr>
          <p:cNvPr id="28" name="TextBox 23">
            <a:extLst>
              <a:ext uri="{FF2B5EF4-FFF2-40B4-BE49-F238E27FC236}">
                <a16:creationId xmlns:a16="http://schemas.microsoft.com/office/drawing/2014/main" id="{C65B5DBB-E97B-6036-6275-EC525861EFC0}"/>
              </a:ext>
            </a:extLst>
          </p:cNvPr>
          <p:cNvSpPr txBox="1"/>
          <p:nvPr/>
        </p:nvSpPr>
        <p:spPr>
          <a:xfrm>
            <a:off x="10471402" y="1027136"/>
            <a:ext cx="1554753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2400">
                <a:solidFill>
                  <a:schemeClr val="bg1"/>
                </a:solidFill>
                <a:latin typeface="#9Slide03 Kaleko 105 Round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Tính chất 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E64834F-B7C7-E0B8-C081-424DDDF592A2}"/>
              </a:ext>
            </a:extLst>
          </p:cNvPr>
          <p:cNvSpPr txBox="1"/>
          <p:nvPr/>
        </p:nvSpPr>
        <p:spPr>
          <a:xfrm>
            <a:off x="6627161" y="2169511"/>
            <a:ext cx="48154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Nếu a &lt; b thì a – b &lt; 0.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Ngược lại, nếu a – b &lt; 0 thì a &lt; b.</a:t>
            </a:r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F3B5C1D0-AD0E-827D-CB75-C92F651DCD4E}"/>
              </a:ext>
            </a:extLst>
          </p:cNvPr>
          <p:cNvSpPr txBox="1"/>
          <p:nvPr/>
        </p:nvSpPr>
        <p:spPr>
          <a:xfrm>
            <a:off x="442112" y="3183568"/>
            <a:ext cx="63625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Tương tự với các trường hợp a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 ≥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b và a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 ≤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b.</a:t>
            </a:r>
          </a:p>
        </p:txBody>
      </p:sp>
      <p:sp>
        <p:nvSpPr>
          <p:cNvPr id="31" name="Freeform 17">
            <a:extLst>
              <a:ext uri="{FF2B5EF4-FFF2-40B4-BE49-F238E27FC236}">
                <a16:creationId xmlns:a16="http://schemas.microsoft.com/office/drawing/2014/main" id="{198A2F86-6062-DF58-DB46-9898B080FC57}"/>
              </a:ext>
            </a:extLst>
          </p:cNvPr>
          <p:cNvSpPr/>
          <p:nvPr/>
        </p:nvSpPr>
        <p:spPr>
          <a:xfrm>
            <a:off x="964830" y="2313359"/>
            <a:ext cx="168835" cy="168835"/>
          </a:xfrm>
          <a:custGeom>
            <a:avLst/>
            <a:gdLst/>
            <a:ahLst/>
            <a:cxnLst/>
            <a:rect l="l" t="t" r="r" b="b"/>
            <a:pathLst>
              <a:path w="493334" h="493334">
                <a:moveTo>
                  <a:pt x="0" y="0"/>
                </a:moveTo>
                <a:lnTo>
                  <a:pt x="493335" y="0"/>
                </a:lnTo>
                <a:lnTo>
                  <a:pt x="493335" y="493334"/>
                </a:lnTo>
                <a:lnTo>
                  <a:pt x="0" y="4933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Freeform 17">
            <a:extLst>
              <a:ext uri="{FF2B5EF4-FFF2-40B4-BE49-F238E27FC236}">
                <a16:creationId xmlns:a16="http://schemas.microsoft.com/office/drawing/2014/main" id="{68A01456-34E7-0B04-B3CB-755E8183DA49}"/>
              </a:ext>
            </a:extLst>
          </p:cNvPr>
          <p:cNvSpPr/>
          <p:nvPr/>
        </p:nvSpPr>
        <p:spPr>
          <a:xfrm>
            <a:off x="6458325" y="2351893"/>
            <a:ext cx="168835" cy="168835"/>
          </a:xfrm>
          <a:custGeom>
            <a:avLst/>
            <a:gdLst/>
            <a:ahLst/>
            <a:cxnLst/>
            <a:rect l="l" t="t" r="r" b="b"/>
            <a:pathLst>
              <a:path w="493334" h="493334">
                <a:moveTo>
                  <a:pt x="0" y="0"/>
                </a:moveTo>
                <a:lnTo>
                  <a:pt x="493335" y="0"/>
                </a:lnTo>
                <a:lnTo>
                  <a:pt x="493335" y="493334"/>
                </a:lnTo>
                <a:lnTo>
                  <a:pt x="0" y="4933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Freeform 25">
            <a:extLst>
              <a:ext uri="{FF2B5EF4-FFF2-40B4-BE49-F238E27FC236}">
                <a16:creationId xmlns:a16="http://schemas.microsoft.com/office/drawing/2014/main" id="{D44C670F-C267-DF4F-7D4A-1020DBCB064F}"/>
              </a:ext>
            </a:extLst>
          </p:cNvPr>
          <p:cNvSpPr/>
          <p:nvPr/>
        </p:nvSpPr>
        <p:spPr>
          <a:xfrm rot="2009569">
            <a:off x="11331917" y="157033"/>
            <a:ext cx="658713" cy="658713"/>
          </a:xfrm>
          <a:custGeom>
            <a:avLst/>
            <a:gdLst/>
            <a:ahLst/>
            <a:cxnLst/>
            <a:rect l="l" t="t" r="r" b="b"/>
            <a:pathLst>
              <a:path w="1879963" h="1879963">
                <a:moveTo>
                  <a:pt x="0" y="0"/>
                </a:moveTo>
                <a:lnTo>
                  <a:pt x="1879962" y="0"/>
                </a:lnTo>
                <a:lnTo>
                  <a:pt x="1879962" y="1879963"/>
                </a:lnTo>
                <a:lnTo>
                  <a:pt x="0" y="18799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AutoShape 30">
            <a:extLst>
              <a:ext uri="{FF2B5EF4-FFF2-40B4-BE49-F238E27FC236}">
                <a16:creationId xmlns:a16="http://schemas.microsoft.com/office/drawing/2014/main" id="{448E0538-F4DE-1891-285B-CE7AD5838412}"/>
              </a:ext>
            </a:extLst>
          </p:cNvPr>
          <p:cNvSpPr/>
          <p:nvPr/>
        </p:nvSpPr>
        <p:spPr>
          <a:xfrm flipH="1">
            <a:off x="11235144" y="211284"/>
            <a:ext cx="0" cy="581045"/>
          </a:xfrm>
          <a:prstGeom prst="line">
            <a:avLst/>
          </a:prstGeom>
          <a:ln w="19050" cap="rnd">
            <a:solidFill>
              <a:srgbClr val="6666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Picture 38" descr="A blue and orange logo&#10;&#10;Description automatically generated">
            <a:extLst>
              <a:ext uri="{FF2B5EF4-FFF2-40B4-BE49-F238E27FC236}">
                <a16:creationId xmlns:a16="http://schemas.microsoft.com/office/drawing/2014/main" id="{DFA43C0D-4B47-D4D0-B2FF-45CC99792A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77" y="282166"/>
            <a:ext cx="380409" cy="390690"/>
          </a:xfrm>
          <a:prstGeom prst="rect">
            <a:avLst/>
          </a:prstGeom>
        </p:spPr>
      </p:pic>
      <p:grpSp>
        <p:nvGrpSpPr>
          <p:cNvPr id="13" name="Group 5">
            <a:extLst>
              <a:ext uri="{FF2B5EF4-FFF2-40B4-BE49-F238E27FC236}">
                <a16:creationId xmlns:a16="http://schemas.microsoft.com/office/drawing/2014/main" id="{971BC20B-A3A6-BD54-0128-5BE6FB32C146}"/>
              </a:ext>
            </a:extLst>
          </p:cNvPr>
          <p:cNvGrpSpPr/>
          <p:nvPr/>
        </p:nvGrpSpPr>
        <p:grpSpPr>
          <a:xfrm>
            <a:off x="168378" y="127482"/>
            <a:ext cx="6750585" cy="681405"/>
            <a:chOff x="758602" y="438109"/>
            <a:chExt cx="5633790" cy="681405"/>
          </a:xfrm>
        </p:grpSpPr>
        <p:grpSp>
          <p:nvGrpSpPr>
            <p:cNvPr id="14" name="Group 9">
              <a:extLst>
                <a:ext uri="{FF2B5EF4-FFF2-40B4-BE49-F238E27FC236}">
                  <a16:creationId xmlns:a16="http://schemas.microsoft.com/office/drawing/2014/main" id="{380EC337-373B-FA41-C4B8-94CC822F0666}"/>
                </a:ext>
              </a:extLst>
            </p:cNvPr>
            <p:cNvGrpSpPr/>
            <p:nvPr/>
          </p:nvGrpSpPr>
          <p:grpSpPr>
            <a:xfrm>
              <a:off x="758602" y="448386"/>
              <a:ext cx="5633790" cy="655834"/>
              <a:chOff x="6797" y="-47625"/>
              <a:chExt cx="10293478" cy="834831"/>
            </a:xfrm>
          </p:grpSpPr>
          <p:sp>
            <p:nvSpPr>
              <p:cNvPr id="22" name="Freeform 10">
                <a:extLst>
                  <a:ext uri="{FF2B5EF4-FFF2-40B4-BE49-F238E27FC236}">
                    <a16:creationId xmlns:a16="http://schemas.microsoft.com/office/drawing/2014/main" id="{5EBD18AA-3BE6-070D-A962-1E06E2EEE59D}"/>
                  </a:ext>
                </a:extLst>
              </p:cNvPr>
              <p:cNvSpPr/>
              <p:nvPr/>
            </p:nvSpPr>
            <p:spPr>
              <a:xfrm>
                <a:off x="6797" y="0"/>
                <a:ext cx="10293478" cy="787206"/>
              </a:xfrm>
              <a:custGeom>
                <a:avLst/>
                <a:gdLst/>
                <a:ahLst/>
                <a:cxnLst/>
                <a:rect l="l" t="t" r="r" b="b"/>
                <a:pathLst>
                  <a:path w="4953491" h="787206">
                    <a:moveTo>
                      <a:pt x="232168" y="0"/>
                    </a:moveTo>
                    <a:lnTo>
                      <a:pt x="4924524" y="0"/>
                    </a:lnTo>
                    <a:cubicBezTo>
                      <a:pt x="4933093" y="0"/>
                      <a:pt x="4941179" y="3965"/>
                      <a:pt x="4946426" y="10739"/>
                    </a:cubicBezTo>
                    <a:cubicBezTo>
                      <a:pt x="4951674" y="17513"/>
                      <a:pt x="4953492" y="26333"/>
                      <a:pt x="4951350" y="34630"/>
                    </a:cubicBezTo>
                    <a:lnTo>
                      <a:pt x="4766028" y="752576"/>
                    </a:lnTo>
                    <a:cubicBezTo>
                      <a:pt x="4760766" y="772962"/>
                      <a:pt x="4742378" y="787206"/>
                      <a:pt x="4721324" y="787206"/>
                    </a:cubicBezTo>
                    <a:lnTo>
                      <a:pt x="28968" y="787206"/>
                    </a:lnTo>
                    <a:cubicBezTo>
                      <a:pt x="20399" y="787206"/>
                      <a:pt x="12313" y="783242"/>
                      <a:pt x="7066" y="776468"/>
                    </a:cubicBezTo>
                    <a:cubicBezTo>
                      <a:pt x="1818" y="769694"/>
                      <a:pt x="0" y="760873"/>
                      <a:pt x="2142" y="752576"/>
                    </a:cubicBezTo>
                    <a:lnTo>
                      <a:pt x="187464" y="34630"/>
                    </a:lnTo>
                    <a:cubicBezTo>
                      <a:pt x="192726" y="14244"/>
                      <a:pt x="211114" y="0"/>
                      <a:pt x="232168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19050" cap="rnd">
                <a:solidFill>
                  <a:srgbClr val="063225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3" name="TextBox 11">
                <a:extLst>
                  <a:ext uri="{FF2B5EF4-FFF2-40B4-BE49-F238E27FC236}">
                    <a16:creationId xmlns:a16="http://schemas.microsoft.com/office/drawing/2014/main" id="{267289EB-7BA4-2BA1-0A55-86FAA5C2EEED}"/>
                  </a:ext>
                </a:extLst>
              </p:cNvPr>
              <p:cNvSpPr txBox="1"/>
              <p:nvPr/>
            </p:nvSpPr>
            <p:spPr>
              <a:xfrm>
                <a:off x="101600" y="-47625"/>
                <a:ext cx="4763886" cy="83483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14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8">
              <a:extLst>
                <a:ext uri="{FF2B5EF4-FFF2-40B4-BE49-F238E27FC236}">
                  <a16:creationId xmlns:a16="http://schemas.microsoft.com/office/drawing/2014/main" id="{49A2520B-16BC-AC34-316D-AFE2A7C5DD6C}"/>
                </a:ext>
              </a:extLst>
            </p:cNvPr>
            <p:cNvGrpSpPr/>
            <p:nvPr/>
          </p:nvGrpSpPr>
          <p:grpSpPr>
            <a:xfrm>
              <a:off x="876885" y="438109"/>
              <a:ext cx="675279" cy="681405"/>
              <a:chOff x="101600" y="-47625"/>
              <a:chExt cx="1186552" cy="837547"/>
            </a:xfrm>
          </p:grpSpPr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F25A0999-9E8C-3B09-C304-4307D7065D7C}"/>
                  </a:ext>
                </a:extLst>
              </p:cNvPr>
              <p:cNvSpPr/>
              <p:nvPr/>
            </p:nvSpPr>
            <p:spPr>
              <a:xfrm>
                <a:off x="242699" y="10994"/>
                <a:ext cx="1045453" cy="778928"/>
              </a:xfrm>
              <a:custGeom>
                <a:avLst/>
                <a:gdLst/>
                <a:ahLst/>
                <a:cxnLst/>
                <a:rect l="l" t="t" r="r" b="b"/>
                <a:pathLst>
                  <a:path w="1127249" h="778928">
                    <a:moveTo>
                      <a:pt x="323129" y="0"/>
                    </a:moveTo>
                    <a:lnTo>
                      <a:pt x="1007320" y="0"/>
                    </a:lnTo>
                    <a:cubicBezTo>
                      <a:pt x="1042838" y="0"/>
                      <a:pt x="1076352" y="16458"/>
                      <a:pt x="1098068" y="44566"/>
                    </a:cubicBezTo>
                    <a:cubicBezTo>
                      <a:pt x="1119783" y="72673"/>
                      <a:pt x="1127249" y="109256"/>
                      <a:pt x="1118283" y="143625"/>
                    </a:cubicBezTo>
                    <a:lnTo>
                      <a:pt x="990019" y="635303"/>
                    </a:lnTo>
                    <a:cubicBezTo>
                      <a:pt x="967950" y="719900"/>
                      <a:pt x="891547" y="778928"/>
                      <a:pt x="804120" y="778928"/>
                    </a:cubicBezTo>
                    <a:lnTo>
                      <a:pt x="119929" y="778928"/>
                    </a:lnTo>
                    <a:cubicBezTo>
                      <a:pt x="84411" y="778928"/>
                      <a:pt x="50897" y="762469"/>
                      <a:pt x="29181" y="734362"/>
                    </a:cubicBezTo>
                    <a:cubicBezTo>
                      <a:pt x="7466" y="706255"/>
                      <a:pt x="0" y="669672"/>
                      <a:pt x="8966" y="635303"/>
                    </a:cubicBezTo>
                    <a:lnTo>
                      <a:pt x="137230" y="143625"/>
                    </a:lnTo>
                    <a:cubicBezTo>
                      <a:pt x="159299" y="59028"/>
                      <a:pt x="235702" y="0"/>
                      <a:pt x="32312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AB29">
                      <a:alpha val="100000"/>
                    </a:srgbClr>
                  </a:gs>
                  <a:gs pos="100000">
                    <a:srgbClr val="FFCD80">
                      <a:alpha val="100000"/>
                    </a:srgbClr>
                  </a:gs>
                </a:gsLst>
                <a:lin ang="0"/>
              </a:gra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1" name="TextBox 10">
                <a:extLst>
                  <a:ext uri="{FF2B5EF4-FFF2-40B4-BE49-F238E27FC236}">
                    <a16:creationId xmlns:a16="http://schemas.microsoft.com/office/drawing/2014/main" id="{5F46A990-B355-69B6-07F6-278AFFF83586}"/>
                  </a:ext>
                </a:extLst>
              </p:cNvPr>
              <p:cNvSpPr txBox="1"/>
              <p:nvPr/>
            </p:nvSpPr>
            <p:spPr>
              <a:xfrm>
                <a:off x="101600" y="-47625"/>
                <a:ext cx="981053" cy="82655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147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4" name="TextBox 20">
            <a:extLst>
              <a:ext uri="{FF2B5EF4-FFF2-40B4-BE49-F238E27FC236}">
                <a16:creationId xmlns:a16="http://schemas.microsoft.com/office/drawing/2014/main" id="{D1C463E7-0AEF-40FF-0C95-61F977057CF4}"/>
              </a:ext>
            </a:extLst>
          </p:cNvPr>
          <p:cNvSpPr txBox="1"/>
          <p:nvPr/>
        </p:nvSpPr>
        <p:spPr>
          <a:xfrm>
            <a:off x="1276820" y="303524"/>
            <a:ext cx="542765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TÍNH CHẤT CỦA BẤT ĐẲNG THỨC</a:t>
            </a:r>
          </a:p>
        </p:txBody>
      </p:sp>
      <p:sp>
        <p:nvSpPr>
          <p:cNvPr id="40" name="TextBox 20">
            <a:extLst>
              <a:ext uri="{FF2B5EF4-FFF2-40B4-BE49-F238E27FC236}">
                <a16:creationId xmlns:a16="http://schemas.microsoft.com/office/drawing/2014/main" id="{92367486-CF15-EAD9-97CE-BF626C47F479}"/>
              </a:ext>
            </a:extLst>
          </p:cNvPr>
          <p:cNvSpPr txBox="1"/>
          <p:nvPr/>
        </p:nvSpPr>
        <p:spPr>
          <a:xfrm>
            <a:off x="529818" y="268939"/>
            <a:ext cx="46893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02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4574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86D68F1E-C725-584B-5822-C6E433DEF790}"/>
              </a:ext>
            </a:extLst>
          </p:cNvPr>
          <p:cNvSpPr txBox="1"/>
          <p:nvPr/>
        </p:nvSpPr>
        <p:spPr>
          <a:xfrm>
            <a:off x="1021662" y="3976202"/>
            <a:ext cx="73873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Cho a &lt; b. Chứng minh: 5a – b &lt; 4a và a – 1 &lt; b + 6.</a:t>
            </a:r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684D9088-2DB6-207D-23A6-3557FAC5F463}"/>
              </a:ext>
            </a:extLst>
          </p:cNvPr>
          <p:cNvSpPr/>
          <p:nvPr/>
        </p:nvSpPr>
        <p:spPr>
          <a:xfrm>
            <a:off x="484873" y="3955251"/>
            <a:ext cx="536789" cy="536789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C7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19EF496-42F4-7FA1-A34B-93450D78E538}"/>
              </a:ext>
            </a:extLst>
          </p:cNvPr>
          <p:cNvSpPr txBox="1"/>
          <p:nvPr/>
        </p:nvSpPr>
        <p:spPr>
          <a:xfrm>
            <a:off x="626124" y="4069758"/>
            <a:ext cx="423123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2400">
                <a:solidFill>
                  <a:schemeClr val="bg1"/>
                </a:solidFill>
                <a:latin typeface="#9Slide03 Kaleko 105 Round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?1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2EE9614-48F6-9E8F-88E1-EF4A46DB0B78}"/>
              </a:ext>
            </a:extLst>
          </p:cNvPr>
          <p:cNvGrpSpPr/>
          <p:nvPr/>
        </p:nvGrpSpPr>
        <p:grpSpPr>
          <a:xfrm>
            <a:off x="1107922" y="4571759"/>
            <a:ext cx="809625" cy="307777"/>
            <a:chOff x="7029450" y="1370387"/>
            <a:chExt cx="809625" cy="307777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15081472-BDBE-80F0-D9B5-4257F559F345}"/>
                </a:ext>
              </a:extLst>
            </p:cNvPr>
            <p:cNvSpPr/>
            <p:nvPr/>
          </p:nvSpPr>
          <p:spPr>
            <a:xfrm>
              <a:off x="7029450" y="1390649"/>
              <a:ext cx="809625" cy="267255"/>
            </a:xfrm>
            <a:prstGeom prst="round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DA232D7-4BA1-4190-94FA-5938A3B82B8F}"/>
                </a:ext>
              </a:extLst>
            </p:cNvPr>
            <p:cNvSpPr txBox="1"/>
            <p:nvPr/>
          </p:nvSpPr>
          <p:spPr>
            <a:xfrm>
              <a:off x="7043576" y="1370387"/>
              <a:ext cx="79549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2400">
                  <a:latin typeface="#9Slide03 Quicksand" panose="00000500000000000000" pitchFamily="2" charset="0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Quicksand" panose="00000500000000000000" pitchFamily="2" charset="0"/>
                  <a:ea typeface="+mn-ea"/>
                  <a:cs typeface="+mn-cs"/>
                </a:rPr>
                <a:t>Lời giải</a:t>
              </a:r>
              <a:endParaRPr kumimoji="0" lang="vi-V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85740BE-006D-1B55-1D27-11143151EF49}"/>
              </a:ext>
            </a:extLst>
          </p:cNvPr>
          <p:cNvSpPr txBox="1"/>
          <p:nvPr/>
        </p:nvSpPr>
        <p:spPr>
          <a:xfrm>
            <a:off x="1049247" y="4974128"/>
            <a:ext cx="51155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Do a &lt; b nên b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–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 a &gt; 0 và a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–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 b &lt; 0.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16FDA8-C1E4-B77B-BDBD-0BE3454149AC}"/>
              </a:ext>
            </a:extLst>
          </p:cNvPr>
          <p:cNvSpPr txBox="1"/>
          <p:nvPr/>
        </p:nvSpPr>
        <p:spPr>
          <a:xfrm>
            <a:off x="1049247" y="5540152"/>
            <a:ext cx="51155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Xét hiệu: (5a - b) - 4a = a - b &lt; 0.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99F19BA8-8A96-7F8C-28EF-4DAB622381E3}"/>
              </a:ext>
            </a:extLst>
          </p:cNvPr>
          <p:cNvSpPr/>
          <p:nvPr/>
        </p:nvSpPr>
        <p:spPr>
          <a:xfrm>
            <a:off x="5863839" y="4366167"/>
            <a:ext cx="123880" cy="123880"/>
          </a:xfrm>
          <a:custGeom>
            <a:avLst/>
            <a:gdLst/>
            <a:ahLst/>
            <a:cxnLst/>
            <a:rect l="l" t="t" r="r" b="b"/>
            <a:pathLst>
              <a:path w="493334" h="493334">
                <a:moveTo>
                  <a:pt x="0" y="0"/>
                </a:moveTo>
                <a:lnTo>
                  <a:pt x="493335" y="0"/>
                </a:lnTo>
                <a:lnTo>
                  <a:pt x="493335" y="493334"/>
                </a:lnTo>
                <a:lnTo>
                  <a:pt x="0" y="4933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E7659673-3B5C-9880-D374-78A7B704D092}"/>
              </a:ext>
            </a:extLst>
          </p:cNvPr>
          <p:cNvSpPr txBox="1"/>
          <p:nvPr/>
        </p:nvSpPr>
        <p:spPr>
          <a:xfrm>
            <a:off x="1049247" y="6106176"/>
            <a:ext cx="2645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Vậy 5a - b &lt; 4a.</a:t>
            </a:r>
          </a:p>
        </p:txBody>
      </p:sp>
      <p:sp>
        <p:nvSpPr>
          <p:cNvPr id="34" name="Rectangle: Rounded Corners 2">
            <a:extLst>
              <a:ext uri="{FF2B5EF4-FFF2-40B4-BE49-F238E27FC236}">
                <a16:creationId xmlns:a16="http://schemas.microsoft.com/office/drawing/2014/main" id="{CFA0F4CA-A812-796F-BEF3-9E69A554DE80}"/>
              </a:ext>
            </a:extLst>
          </p:cNvPr>
          <p:cNvSpPr/>
          <p:nvPr/>
        </p:nvSpPr>
        <p:spPr>
          <a:xfrm>
            <a:off x="238618" y="1409722"/>
            <a:ext cx="11648814" cy="2331730"/>
          </a:xfrm>
          <a:prstGeom prst="roundRect">
            <a:avLst>
              <a:gd name="adj" fmla="val 8539"/>
            </a:avLst>
          </a:prstGeom>
          <a:solidFill>
            <a:srgbClr val="FFC000">
              <a:alpha val="1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5" name="TextBox 4">
            <a:extLst>
              <a:ext uri="{FF2B5EF4-FFF2-40B4-BE49-F238E27FC236}">
                <a16:creationId xmlns:a16="http://schemas.microsoft.com/office/drawing/2014/main" id="{042058E8-2F8C-C639-7101-A1F4E42EDB1B}"/>
              </a:ext>
            </a:extLst>
          </p:cNvPr>
          <p:cNvSpPr txBox="1"/>
          <p:nvPr/>
        </p:nvSpPr>
        <p:spPr>
          <a:xfrm>
            <a:off x="1133666" y="2130977"/>
            <a:ext cx="49286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Nếu a &gt; b thì a – b &gt; 0.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Ngược lại, nếu a – b &gt; 0 thì a &gt; b.</a:t>
            </a:r>
          </a:p>
        </p:txBody>
      </p:sp>
      <p:sp>
        <p:nvSpPr>
          <p:cNvPr id="36" name="TextBox 15">
            <a:extLst>
              <a:ext uri="{FF2B5EF4-FFF2-40B4-BE49-F238E27FC236}">
                <a16:creationId xmlns:a16="http://schemas.microsoft.com/office/drawing/2014/main" id="{B53D0012-0AD8-4CEF-CE14-2F403A01CC6A}"/>
              </a:ext>
            </a:extLst>
          </p:cNvPr>
          <p:cNvSpPr txBox="1"/>
          <p:nvPr/>
        </p:nvSpPr>
        <p:spPr>
          <a:xfrm>
            <a:off x="442112" y="1540050"/>
            <a:ext cx="4193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Với hai số thực a và b, ta có:</a:t>
            </a:r>
          </a:p>
        </p:txBody>
      </p:sp>
      <p:sp>
        <p:nvSpPr>
          <p:cNvPr id="37" name="TextBox 23">
            <a:extLst>
              <a:ext uri="{FF2B5EF4-FFF2-40B4-BE49-F238E27FC236}">
                <a16:creationId xmlns:a16="http://schemas.microsoft.com/office/drawing/2014/main" id="{6EA1AE18-44AA-C852-57B4-07A7D3563831}"/>
              </a:ext>
            </a:extLst>
          </p:cNvPr>
          <p:cNvSpPr txBox="1"/>
          <p:nvPr/>
        </p:nvSpPr>
        <p:spPr>
          <a:xfrm>
            <a:off x="10471402" y="1027136"/>
            <a:ext cx="1554753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2400">
                <a:solidFill>
                  <a:schemeClr val="bg1"/>
                </a:solidFill>
                <a:latin typeface="#9Slide03 Kaleko 105 Round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Tính chất 2</a:t>
            </a:r>
          </a:p>
        </p:txBody>
      </p:sp>
      <p:sp>
        <p:nvSpPr>
          <p:cNvPr id="38" name="TextBox 28">
            <a:extLst>
              <a:ext uri="{FF2B5EF4-FFF2-40B4-BE49-F238E27FC236}">
                <a16:creationId xmlns:a16="http://schemas.microsoft.com/office/drawing/2014/main" id="{11AFE2C3-BE7B-91DC-654E-B05734C4A8A7}"/>
              </a:ext>
            </a:extLst>
          </p:cNvPr>
          <p:cNvSpPr txBox="1"/>
          <p:nvPr/>
        </p:nvSpPr>
        <p:spPr>
          <a:xfrm>
            <a:off x="6627161" y="2169511"/>
            <a:ext cx="48154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Nếu a &lt; b thì a – b &lt; 0.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Ngược lại, nếu a – b &lt; 0 thì a &lt; b.</a:t>
            </a:r>
          </a:p>
        </p:txBody>
      </p:sp>
      <p:sp>
        <p:nvSpPr>
          <p:cNvPr id="41" name="TextBox 30">
            <a:extLst>
              <a:ext uri="{FF2B5EF4-FFF2-40B4-BE49-F238E27FC236}">
                <a16:creationId xmlns:a16="http://schemas.microsoft.com/office/drawing/2014/main" id="{090FB53B-F2BB-4CBA-E433-5FA7CF7C9E0C}"/>
              </a:ext>
            </a:extLst>
          </p:cNvPr>
          <p:cNvSpPr txBox="1"/>
          <p:nvPr/>
        </p:nvSpPr>
        <p:spPr>
          <a:xfrm>
            <a:off x="442112" y="3183568"/>
            <a:ext cx="63625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Tương tự với các trường hợp a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 ≥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b và a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 ≤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b.</a:t>
            </a:r>
          </a:p>
        </p:txBody>
      </p:sp>
      <p:sp>
        <p:nvSpPr>
          <p:cNvPr id="48" name="Freeform 17">
            <a:extLst>
              <a:ext uri="{FF2B5EF4-FFF2-40B4-BE49-F238E27FC236}">
                <a16:creationId xmlns:a16="http://schemas.microsoft.com/office/drawing/2014/main" id="{4C23480F-5602-C9E0-F015-7CF9F065736E}"/>
              </a:ext>
            </a:extLst>
          </p:cNvPr>
          <p:cNvSpPr/>
          <p:nvPr/>
        </p:nvSpPr>
        <p:spPr>
          <a:xfrm>
            <a:off x="964830" y="2313359"/>
            <a:ext cx="168835" cy="168835"/>
          </a:xfrm>
          <a:custGeom>
            <a:avLst/>
            <a:gdLst/>
            <a:ahLst/>
            <a:cxnLst/>
            <a:rect l="l" t="t" r="r" b="b"/>
            <a:pathLst>
              <a:path w="493334" h="493334">
                <a:moveTo>
                  <a:pt x="0" y="0"/>
                </a:moveTo>
                <a:lnTo>
                  <a:pt x="493335" y="0"/>
                </a:lnTo>
                <a:lnTo>
                  <a:pt x="493335" y="493334"/>
                </a:lnTo>
                <a:lnTo>
                  <a:pt x="0" y="4933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9" name="Freeform 17">
            <a:extLst>
              <a:ext uri="{FF2B5EF4-FFF2-40B4-BE49-F238E27FC236}">
                <a16:creationId xmlns:a16="http://schemas.microsoft.com/office/drawing/2014/main" id="{702D55AD-37EB-5A62-DE88-8D7ACBFF0F86}"/>
              </a:ext>
            </a:extLst>
          </p:cNvPr>
          <p:cNvSpPr/>
          <p:nvPr/>
        </p:nvSpPr>
        <p:spPr>
          <a:xfrm>
            <a:off x="6458325" y="2351893"/>
            <a:ext cx="168835" cy="168835"/>
          </a:xfrm>
          <a:custGeom>
            <a:avLst/>
            <a:gdLst/>
            <a:ahLst/>
            <a:cxnLst/>
            <a:rect l="l" t="t" r="r" b="b"/>
            <a:pathLst>
              <a:path w="493334" h="493334">
                <a:moveTo>
                  <a:pt x="0" y="0"/>
                </a:moveTo>
                <a:lnTo>
                  <a:pt x="493335" y="0"/>
                </a:lnTo>
                <a:lnTo>
                  <a:pt x="493335" y="493334"/>
                </a:lnTo>
                <a:lnTo>
                  <a:pt x="0" y="4933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Freeform 25">
            <a:extLst>
              <a:ext uri="{FF2B5EF4-FFF2-40B4-BE49-F238E27FC236}">
                <a16:creationId xmlns:a16="http://schemas.microsoft.com/office/drawing/2014/main" id="{9113DD29-1EF3-6AE4-383A-BEEAA9CC1B21}"/>
              </a:ext>
            </a:extLst>
          </p:cNvPr>
          <p:cNvSpPr/>
          <p:nvPr/>
        </p:nvSpPr>
        <p:spPr>
          <a:xfrm rot="2009569">
            <a:off x="11331917" y="157033"/>
            <a:ext cx="658713" cy="658713"/>
          </a:xfrm>
          <a:custGeom>
            <a:avLst/>
            <a:gdLst/>
            <a:ahLst/>
            <a:cxnLst/>
            <a:rect l="l" t="t" r="r" b="b"/>
            <a:pathLst>
              <a:path w="1879963" h="1879963">
                <a:moveTo>
                  <a:pt x="0" y="0"/>
                </a:moveTo>
                <a:lnTo>
                  <a:pt x="1879962" y="0"/>
                </a:lnTo>
                <a:lnTo>
                  <a:pt x="1879962" y="1879963"/>
                </a:lnTo>
                <a:lnTo>
                  <a:pt x="0" y="18799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AutoShape 30">
            <a:extLst>
              <a:ext uri="{FF2B5EF4-FFF2-40B4-BE49-F238E27FC236}">
                <a16:creationId xmlns:a16="http://schemas.microsoft.com/office/drawing/2014/main" id="{5EA9E2A3-0CF1-AF8E-4864-DAE2E46D3AFD}"/>
              </a:ext>
            </a:extLst>
          </p:cNvPr>
          <p:cNvSpPr/>
          <p:nvPr/>
        </p:nvSpPr>
        <p:spPr>
          <a:xfrm flipH="1">
            <a:off x="11235144" y="211284"/>
            <a:ext cx="0" cy="581045"/>
          </a:xfrm>
          <a:prstGeom prst="line">
            <a:avLst/>
          </a:prstGeom>
          <a:ln w="19050" cap="rnd">
            <a:solidFill>
              <a:srgbClr val="6666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0" name="Picture 38" descr="A blue and orange logo&#10;&#10;Description automatically generated">
            <a:extLst>
              <a:ext uri="{FF2B5EF4-FFF2-40B4-BE49-F238E27FC236}">
                <a16:creationId xmlns:a16="http://schemas.microsoft.com/office/drawing/2014/main" id="{3B40AA6A-6975-E19C-70BC-0D1FB19F93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77" y="282166"/>
            <a:ext cx="380409" cy="390690"/>
          </a:xfrm>
          <a:prstGeom prst="rect">
            <a:avLst/>
          </a:prstGeom>
        </p:spPr>
      </p:pic>
      <p:grpSp>
        <p:nvGrpSpPr>
          <p:cNvPr id="21" name="Group 5">
            <a:extLst>
              <a:ext uri="{FF2B5EF4-FFF2-40B4-BE49-F238E27FC236}">
                <a16:creationId xmlns:a16="http://schemas.microsoft.com/office/drawing/2014/main" id="{B0291C4D-5D73-6CE3-EAEC-0C422303384C}"/>
              </a:ext>
            </a:extLst>
          </p:cNvPr>
          <p:cNvGrpSpPr/>
          <p:nvPr/>
        </p:nvGrpSpPr>
        <p:grpSpPr>
          <a:xfrm>
            <a:off x="168378" y="127482"/>
            <a:ext cx="6750585" cy="681405"/>
            <a:chOff x="758602" y="438109"/>
            <a:chExt cx="5633790" cy="681405"/>
          </a:xfrm>
        </p:grpSpPr>
        <p:grpSp>
          <p:nvGrpSpPr>
            <p:cNvPr id="22" name="Group 9">
              <a:extLst>
                <a:ext uri="{FF2B5EF4-FFF2-40B4-BE49-F238E27FC236}">
                  <a16:creationId xmlns:a16="http://schemas.microsoft.com/office/drawing/2014/main" id="{37D1F352-F37D-9EF1-0496-9B761B905216}"/>
                </a:ext>
              </a:extLst>
            </p:cNvPr>
            <p:cNvGrpSpPr/>
            <p:nvPr/>
          </p:nvGrpSpPr>
          <p:grpSpPr>
            <a:xfrm>
              <a:off x="758602" y="448386"/>
              <a:ext cx="5633790" cy="655834"/>
              <a:chOff x="6797" y="-47625"/>
              <a:chExt cx="10293478" cy="834831"/>
            </a:xfrm>
          </p:grpSpPr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id="{655A0FCF-65C6-7480-5C8B-48AFFA77A407}"/>
                  </a:ext>
                </a:extLst>
              </p:cNvPr>
              <p:cNvSpPr/>
              <p:nvPr/>
            </p:nvSpPr>
            <p:spPr>
              <a:xfrm>
                <a:off x="6797" y="0"/>
                <a:ext cx="10293478" cy="787206"/>
              </a:xfrm>
              <a:custGeom>
                <a:avLst/>
                <a:gdLst/>
                <a:ahLst/>
                <a:cxnLst/>
                <a:rect l="l" t="t" r="r" b="b"/>
                <a:pathLst>
                  <a:path w="4953491" h="787206">
                    <a:moveTo>
                      <a:pt x="232168" y="0"/>
                    </a:moveTo>
                    <a:lnTo>
                      <a:pt x="4924524" y="0"/>
                    </a:lnTo>
                    <a:cubicBezTo>
                      <a:pt x="4933093" y="0"/>
                      <a:pt x="4941179" y="3965"/>
                      <a:pt x="4946426" y="10739"/>
                    </a:cubicBezTo>
                    <a:cubicBezTo>
                      <a:pt x="4951674" y="17513"/>
                      <a:pt x="4953492" y="26333"/>
                      <a:pt x="4951350" y="34630"/>
                    </a:cubicBezTo>
                    <a:lnTo>
                      <a:pt x="4766028" y="752576"/>
                    </a:lnTo>
                    <a:cubicBezTo>
                      <a:pt x="4760766" y="772962"/>
                      <a:pt x="4742378" y="787206"/>
                      <a:pt x="4721324" y="787206"/>
                    </a:cubicBezTo>
                    <a:lnTo>
                      <a:pt x="28968" y="787206"/>
                    </a:lnTo>
                    <a:cubicBezTo>
                      <a:pt x="20399" y="787206"/>
                      <a:pt x="12313" y="783242"/>
                      <a:pt x="7066" y="776468"/>
                    </a:cubicBezTo>
                    <a:cubicBezTo>
                      <a:pt x="1818" y="769694"/>
                      <a:pt x="0" y="760873"/>
                      <a:pt x="2142" y="752576"/>
                    </a:cubicBezTo>
                    <a:lnTo>
                      <a:pt x="187464" y="34630"/>
                    </a:lnTo>
                    <a:cubicBezTo>
                      <a:pt x="192726" y="14244"/>
                      <a:pt x="211114" y="0"/>
                      <a:pt x="232168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19050" cap="rnd">
                <a:solidFill>
                  <a:srgbClr val="063225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7" name="TextBox 11">
                <a:extLst>
                  <a:ext uri="{FF2B5EF4-FFF2-40B4-BE49-F238E27FC236}">
                    <a16:creationId xmlns:a16="http://schemas.microsoft.com/office/drawing/2014/main" id="{03369850-B294-367F-042F-8DDC8D2F7861}"/>
                  </a:ext>
                </a:extLst>
              </p:cNvPr>
              <p:cNvSpPr txBox="1"/>
              <p:nvPr/>
            </p:nvSpPr>
            <p:spPr>
              <a:xfrm>
                <a:off x="101600" y="-47625"/>
                <a:ext cx="4763886" cy="83483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14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8">
              <a:extLst>
                <a:ext uri="{FF2B5EF4-FFF2-40B4-BE49-F238E27FC236}">
                  <a16:creationId xmlns:a16="http://schemas.microsoft.com/office/drawing/2014/main" id="{F7F7FCAD-59AE-EF14-01AC-F919F801BC1A}"/>
                </a:ext>
              </a:extLst>
            </p:cNvPr>
            <p:cNvGrpSpPr/>
            <p:nvPr/>
          </p:nvGrpSpPr>
          <p:grpSpPr>
            <a:xfrm>
              <a:off x="876885" y="438109"/>
              <a:ext cx="675279" cy="681405"/>
              <a:chOff x="101600" y="-47625"/>
              <a:chExt cx="1186552" cy="837547"/>
            </a:xfrm>
          </p:grpSpPr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5BEB7717-33DD-8BF0-FF5E-7202F7715085}"/>
                  </a:ext>
                </a:extLst>
              </p:cNvPr>
              <p:cNvSpPr/>
              <p:nvPr/>
            </p:nvSpPr>
            <p:spPr>
              <a:xfrm>
                <a:off x="242699" y="10994"/>
                <a:ext cx="1045453" cy="778928"/>
              </a:xfrm>
              <a:custGeom>
                <a:avLst/>
                <a:gdLst/>
                <a:ahLst/>
                <a:cxnLst/>
                <a:rect l="l" t="t" r="r" b="b"/>
                <a:pathLst>
                  <a:path w="1127249" h="778928">
                    <a:moveTo>
                      <a:pt x="323129" y="0"/>
                    </a:moveTo>
                    <a:lnTo>
                      <a:pt x="1007320" y="0"/>
                    </a:lnTo>
                    <a:cubicBezTo>
                      <a:pt x="1042838" y="0"/>
                      <a:pt x="1076352" y="16458"/>
                      <a:pt x="1098068" y="44566"/>
                    </a:cubicBezTo>
                    <a:cubicBezTo>
                      <a:pt x="1119783" y="72673"/>
                      <a:pt x="1127249" y="109256"/>
                      <a:pt x="1118283" y="143625"/>
                    </a:cubicBezTo>
                    <a:lnTo>
                      <a:pt x="990019" y="635303"/>
                    </a:lnTo>
                    <a:cubicBezTo>
                      <a:pt x="967950" y="719900"/>
                      <a:pt x="891547" y="778928"/>
                      <a:pt x="804120" y="778928"/>
                    </a:cubicBezTo>
                    <a:lnTo>
                      <a:pt x="119929" y="778928"/>
                    </a:lnTo>
                    <a:cubicBezTo>
                      <a:pt x="84411" y="778928"/>
                      <a:pt x="50897" y="762469"/>
                      <a:pt x="29181" y="734362"/>
                    </a:cubicBezTo>
                    <a:cubicBezTo>
                      <a:pt x="7466" y="706255"/>
                      <a:pt x="0" y="669672"/>
                      <a:pt x="8966" y="635303"/>
                    </a:cubicBezTo>
                    <a:lnTo>
                      <a:pt x="137230" y="143625"/>
                    </a:lnTo>
                    <a:cubicBezTo>
                      <a:pt x="159299" y="59028"/>
                      <a:pt x="235702" y="0"/>
                      <a:pt x="32312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AB29">
                      <a:alpha val="100000"/>
                    </a:srgbClr>
                  </a:gs>
                  <a:gs pos="100000">
                    <a:srgbClr val="FFCD80">
                      <a:alpha val="100000"/>
                    </a:srgbClr>
                  </a:gs>
                </a:gsLst>
                <a:lin ang="0"/>
              </a:gra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5" name="TextBox 10">
                <a:extLst>
                  <a:ext uri="{FF2B5EF4-FFF2-40B4-BE49-F238E27FC236}">
                    <a16:creationId xmlns:a16="http://schemas.microsoft.com/office/drawing/2014/main" id="{987B82BA-5980-CE08-C24A-5C5599B7C99D}"/>
                  </a:ext>
                </a:extLst>
              </p:cNvPr>
              <p:cNvSpPr txBox="1"/>
              <p:nvPr/>
            </p:nvSpPr>
            <p:spPr>
              <a:xfrm>
                <a:off x="101600" y="-47625"/>
                <a:ext cx="981053" cy="82655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147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8" name="TextBox 20">
            <a:extLst>
              <a:ext uri="{FF2B5EF4-FFF2-40B4-BE49-F238E27FC236}">
                <a16:creationId xmlns:a16="http://schemas.microsoft.com/office/drawing/2014/main" id="{43BE2C1A-2E4C-6BB6-9224-E152CD48BCF4}"/>
              </a:ext>
            </a:extLst>
          </p:cNvPr>
          <p:cNvSpPr txBox="1"/>
          <p:nvPr/>
        </p:nvSpPr>
        <p:spPr>
          <a:xfrm>
            <a:off x="1276820" y="303524"/>
            <a:ext cx="542765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TÍNH CHẤT CỦA BẤT ĐẲNG THỨC</a:t>
            </a:r>
          </a:p>
        </p:txBody>
      </p:sp>
      <p:sp>
        <p:nvSpPr>
          <p:cNvPr id="29" name="TextBox 20">
            <a:extLst>
              <a:ext uri="{FF2B5EF4-FFF2-40B4-BE49-F238E27FC236}">
                <a16:creationId xmlns:a16="http://schemas.microsoft.com/office/drawing/2014/main" id="{4BA9E199-65DD-F96A-8A47-F616B3F30F4D}"/>
              </a:ext>
            </a:extLst>
          </p:cNvPr>
          <p:cNvSpPr txBox="1"/>
          <p:nvPr/>
        </p:nvSpPr>
        <p:spPr>
          <a:xfrm>
            <a:off x="529818" y="268939"/>
            <a:ext cx="46893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02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2171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  <p:bldP spid="44" grpId="0"/>
      <p:bldP spid="2" grpId="0"/>
      <p:bldP spid="4" grpId="0"/>
      <p:bldP spid="18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86D68F1E-C725-584B-5822-C6E433DEF790}"/>
              </a:ext>
            </a:extLst>
          </p:cNvPr>
          <p:cNvSpPr txBox="1"/>
          <p:nvPr/>
        </p:nvSpPr>
        <p:spPr>
          <a:xfrm>
            <a:off x="1021662" y="3976202"/>
            <a:ext cx="73873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Cho a &lt; b. Chứng minh: 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5a – b &lt; 4a và 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a – 1 &lt; b + 6.</a:t>
            </a:r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684D9088-2DB6-207D-23A6-3557FAC5F463}"/>
              </a:ext>
            </a:extLst>
          </p:cNvPr>
          <p:cNvSpPr/>
          <p:nvPr/>
        </p:nvSpPr>
        <p:spPr>
          <a:xfrm>
            <a:off x="484873" y="3955251"/>
            <a:ext cx="536789" cy="536789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CC7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19EF496-42F4-7FA1-A34B-93450D78E538}"/>
              </a:ext>
            </a:extLst>
          </p:cNvPr>
          <p:cNvSpPr txBox="1"/>
          <p:nvPr/>
        </p:nvSpPr>
        <p:spPr>
          <a:xfrm>
            <a:off x="626124" y="4069758"/>
            <a:ext cx="423123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2400">
                <a:solidFill>
                  <a:schemeClr val="bg1"/>
                </a:solidFill>
                <a:latin typeface="#9Slide03 Kaleko 105 Round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?1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2EE9614-48F6-9E8F-88E1-EF4A46DB0B78}"/>
              </a:ext>
            </a:extLst>
          </p:cNvPr>
          <p:cNvGrpSpPr/>
          <p:nvPr/>
        </p:nvGrpSpPr>
        <p:grpSpPr>
          <a:xfrm>
            <a:off x="1107922" y="4571759"/>
            <a:ext cx="809625" cy="307777"/>
            <a:chOff x="7029450" y="1370387"/>
            <a:chExt cx="809625" cy="307777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15081472-BDBE-80F0-D9B5-4257F559F345}"/>
                </a:ext>
              </a:extLst>
            </p:cNvPr>
            <p:cNvSpPr/>
            <p:nvPr/>
          </p:nvSpPr>
          <p:spPr>
            <a:xfrm>
              <a:off x="7029450" y="1390649"/>
              <a:ext cx="809625" cy="267255"/>
            </a:xfrm>
            <a:prstGeom prst="round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DA232D7-4BA1-4190-94FA-5938A3B82B8F}"/>
                </a:ext>
              </a:extLst>
            </p:cNvPr>
            <p:cNvSpPr txBox="1"/>
            <p:nvPr/>
          </p:nvSpPr>
          <p:spPr>
            <a:xfrm>
              <a:off x="7043576" y="1370387"/>
              <a:ext cx="79549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2400">
                  <a:latin typeface="#9Slide03 Quicksand" panose="00000500000000000000" pitchFamily="2" charset="0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Quicksand" panose="00000500000000000000" pitchFamily="2" charset="0"/>
                  <a:ea typeface="+mn-ea"/>
                  <a:cs typeface="+mn-cs"/>
                </a:rPr>
                <a:t>Lời giải</a:t>
              </a:r>
              <a:endParaRPr kumimoji="0" lang="vi-V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85740BE-006D-1B55-1D27-11143151EF49}"/>
              </a:ext>
            </a:extLst>
          </p:cNvPr>
          <p:cNvSpPr txBox="1"/>
          <p:nvPr/>
        </p:nvSpPr>
        <p:spPr>
          <a:xfrm>
            <a:off x="1049247" y="5012228"/>
            <a:ext cx="51155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Do a &lt; b nên b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–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 a &gt; 0 và a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–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 b &lt; 0.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6F6B0747-875C-94B3-E11E-140439A65421}"/>
              </a:ext>
            </a:extLst>
          </p:cNvPr>
          <p:cNvSpPr txBox="1"/>
          <p:nvPr/>
        </p:nvSpPr>
        <p:spPr>
          <a:xfrm>
            <a:off x="1049247" y="5525538"/>
            <a:ext cx="52811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Xét hiệu: (b + 6) - (a - 1) = (b - a) + 7.</a:t>
            </a: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B2350805-642A-40E3-D8E8-4983641CB009}"/>
              </a:ext>
            </a:extLst>
          </p:cNvPr>
          <p:cNvSpPr txBox="1"/>
          <p:nvPr/>
        </p:nvSpPr>
        <p:spPr>
          <a:xfrm>
            <a:off x="1049247" y="6038848"/>
            <a:ext cx="5755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Do b - a &gt; 0 và 7 &gt; 0 nên (b - a) + 7 &gt; 0.</a:t>
            </a:r>
          </a:p>
        </p:txBody>
      </p:sp>
      <p:sp>
        <p:nvSpPr>
          <p:cNvPr id="7" name="TextBox 20">
            <a:extLst>
              <a:ext uri="{FF2B5EF4-FFF2-40B4-BE49-F238E27FC236}">
                <a16:creationId xmlns:a16="http://schemas.microsoft.com/office/drawing/2014/main" id="{40CF745F-4B2B-DE4A-68B0-7BC215FAA744}"/>
              </a:ext>
            </a:extLst>
          </p:cNvPr>
          <p:cNvSpPr txBox="1"/>
          <p:nvPr/>
        </p:nvSpPr>
        <p:spPr>
          <a:xfrm>
            <a:off x="6627160" y="6038236"/>
            <a:ext cx="2568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solidFill>
                  <a:srgbClr val="002060"/>
                </a:solidFill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Vậy a – 1 &lt; b + 6.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Quicksand" panose="00000500000000000000" pitchFamily="2" charset="0"/>
              <a:ea typeface="+mn-ea"/>
              <a:cs typeface="+mn-cs"/>
            </a:endParaRPr>
          </a:p>
        </p:txBody>
      </p:sp>
      <p:sp>
        <p:nvSpPr>
          <p:cNvPr id="8" name="Oval 21">
            <a:extLst>
              <a:ext uri="{FF2B5EF4-FFF2-40B4-BE49-F238E27FC236}">
                <a16:creationId xmlns:a16="http://schemas.microsoft.com/office/drawing/2014/main" id="{D2E2E5BA-76C7-C7A6-7CFB-35D0FD55A349}"/>
              </a:ext>
            </a:extLst>
          </p:cNvPr>
          <p:cNvSpPr/>
          <p:nvPr/>
        </p:nvSpPr>
        <p:spPr>
          <a:xfrm>
            <a:off x="9716487" y="5649855"/>
            <a:ext cx="386163" cy="386163"/>
          </a:xfrm>
          <a:prstGeom prst="ellipse">
            <a:avLst/>
          </a:prstGeom>
          <a:solidFill>
            <a:srgbClr val="00B050">
              <a:alpha val="80000"/>
            </a:srgb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Oval 22">
            <a:extLst>
              <a:ext uri="{FF2B5EF4-FFF2-40B4-BE49-F238E27FC236}">
                <a16:creationId xmlns:a16="http://schemas.microsoft.com/office/drawing/2014/main" id="{9FDF13C4-6F0E-EDE3-F080-D6A8D6CA4597}"/>
              </a:ext>
            </a:extLst>
          </p:cNvPr>
          <p:cNvSpPr/>
          <p:nvPr/>
        </p:nvSpPr>
        <p:spPr>
          <a:xfrm>
            <a:off x="10502293" y="5649857"/>
            <a:ext cx="386163" cy="386163"/>
          </a:xfrm>
          <a:prstGeom prst="ellipse">
            <a:avLst/>
          </a:prstGeom>
          <a:solidFill>
            <a:srgbClr val="00B050">
              <a:alpha val="80000"/>
            </a:srgb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TextBox 24">
            <a:extLst>
              <a:ext uri="{FF2B5EF4-FFF2-40B4-BE49-F238E27FC236}">
                <a16:creationId xmlns:a16="http://schemas.microsoft.com/office/drawing/2014/main" id="{5F6ECA7F-B004-5537-F9E6-82EE956F2A09}"/>
              </a:ext>
            </a:extLst>
          </p:cNvPr>
          <p:cNvSpPr txBox="1"/>
          <p:nvPr/>
        </p:nvSpPr>
        <p:spPr>
          <a:xfrm>
            <a:off x="10110389" y="5579722"/>
            <a:ext cx="377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+</a:t>
            </a:r>
          </a:p>
        </p:txBody>
      </p:sp>
      <p:sp>
        <p:nvSpPr>
          <p:cNvPr id="11" name="TextBox 27">
            <a:extLst>
              <a:ext uri="{FF2B5EF4-FFF2-40B4-BE49-F238E27FC236}">
                <a16:creationId xmlns:a16="http://schemas.microsoft.com/office/drawing/2014/main" id="{86311B66-4C87-7C0D-5DD1-BABA9DEB0F10}"/>
              </a:ext>
            </a:extLst>
          </p:cNvPr>
          <p:cNvSpPr txBox="1"/>
          <p:nvPr/>
        </p:nvSpPr>
        <p:spPr>
          <a:xfrm>
            <a:off x="10902988" y="5579722"/>
            <a:ext cx="377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=</a:t>
            </a:r>
          </a:p>
        </p:txBody>
      </p:sp>
      <p:sp>
        <p:nvSpPr>
          <p:cNvPr id="12" name="Oval 29">
            <a:extLst>
              <a:ext uri="{FF2B5EF4-FFF2-40B4-BE49-F238E27FC236}">
                <a16:creationId xmlns:a16="http://schemas.microsoft.com/office/drawing/2014/main" id="{FECEEE37-D917-E5D5-988F-D1E6851D224D}"/>
              </a:ext>
            </a:extLst>
          </p:cNvPr>
          <p:cNvSpPr/>
          <p:nvPr/>
        </p:nvSpPr>
        <p:spPr>
          <a:xfrm>
            <a:off x="11251428" y="5601806"/>
            <a:ext cx="482259" cy="482259"/>
          </a:xfrm>
          <a:prstGeom prst="ellipse">
            <a:avLst/>
          </a:prstGeom>
          <a:solidFill>
            <a:srgbClr val="00B050">
              <a:alpha val="80000"/>
            </a:srgb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TextBox 48">
            <a:extLst>
              <a:ext uri="{FF2B5EF4-FFF2-40B4-BE49-F238E27FC236}">
                <a16:creationId xmlns:a16="http://schemas.microsoft.com/office/drawing/2014/main" id="{1538F96C-B299-A33E-CD38-9EE4BE3C73A6}"/>
              </a:ext>
            </a:extLst>
          </p:cNvPr>
          <p:cNvSpPr txBox="1"/>
          <p:nvPr/>
        </p:nvSpPr>
        <p:spPr>
          <a:xfrm>
            <a:off x="9833931" y="5670885"/>
            <a:ext cx="20551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2400">
                <a:solidFill>
                  <a:schemeClr val="bg1"/>
                </a:solidFill>
                <a:latin typeface="#9Slide03 Kaleko 105 Round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+ </a:t>
            </a:r>
          </a:p>
        </p:txBody>
      </p:sp>
      <p:sp>
        <p:nvSpPr>
          <p:cNvPr id="14" name="TextBox 49">
            <a:extLst>
              <a:ext uri="{FF2B5EF4-FFF2-40B4-BE49-F238E27FC236}">
                <a16:creationId xmlns:a16="http://schemas.microsoft.com/office/drawing/2014/main" id="{BBDF090A-52E8-8396-BC85-89C364E5F5BA}"/>
              </a:ext>
            </a:extLst>
          </p:cNvPr>
          <p:cNvSpPr txBox="1"/>
          <p:nvPr/>
        </p:nvSpPr>
        <p:spPr>
          <a:xfrm>
            <a:off x="10616404" y="5670885"/>
            <a:ext cx="20551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2400">
                <a:solidFill>
                  <a:schemeClr val="bg1"/>
                </a:solidFill>
                <a:latin typeface="#9Slide03 Kaleko 105 Round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+ </a:t>
            </a:r>
          </a:p>
        </p:txBody>
      </p:sp>
      <p:sp>
        <p:nvSpPr>
          <p:cNvPr id="15" name="TextBox 50">
            <a:extLst>
              <a:ext uri="{FF2B5EF4-FFF2-40B4-BE49-F238E27FC236}">
                <a16:creationId xmlns:a16="http://schemas.microsoft.com/office/drawing/2014/main" id="{DADAD063-CCD4-0499-5232-718C00143C1B}"/>
              </a:ext>
            </a:extLst>
          </p:cNvPr>
          <p:cNvSpPr txBox="1"/>
          <p:nvPr/>
        </p:nvSpPr>
        <p:spPr>
          <a:xfrm>
            <a:off x="11404268" y="5630804"/>
            <a:ext cx="205510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2400">
                <a:solidFill>
                  <a:schemeClr val="bg1"/>
                </a:solidFill>
                <a:latin typeface="#9Slide03 Kaleko 105 Round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+ </a:t>
            </a:r>
          </a:p>
        </p:txBody>
      </p:sp>
      <p:sp>
        <p:nvSpPr>
          <p:cNvPr id="16" name="Freeform 17">
            <a:extLst>
              <a:ext uri="{FF2B5EF4-FFF2-40B4-BE49-F238E27FC236}">
                <a16:creationId xmlns:a16="http://schemas.microsoft.com/office/drawing/2014/main" id="{44F6915A-9ECE-8DA0-5AE4-A7283FE3C9A3}"/>
              </a:ext>
            </a:extLst>
          </p:cNvPr>
          <p:cNvSpPr/>
          <p:nvPr/>
        </p:nvSpPr>
        <p:spPr>
          <a:xfrm>
            <a:off x="8083164" y="4375927"/>
            <a:ext cx="123880" cy="123880"/>
          </a:xfrm>
          <a:custGeom>
            <a:avLst/>
            <a:gdLst/>
            <a:ahLst/>
            <a:cxnLst/>
            <a:rect l="l" t="t" r="r" b="b"/>
            <a:pathLst>
              <a:path w="493334" h="493334">
                <a:moveTo>
                  <a:pt x="0" y="0"/>
                </a:moveTo>
                <a:lnTo>
                  <a:pt x="493335" y="0"/>
                </a:lnTo>
                <a:lnTo>
                  <a:pt x="493335" y="493334"/>
                </a:lnTo>
                <a:lnTo>
                  <a:pt x="0" y="4933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: Rounded Corners 2">
            <a:extLst>
              <a:ext uri="{FF2B5EF4-FFF2-40B4-BE49-F238E27FC236}">
                <a16:creationId xmlns:a16="http://schemas.microsoft.com/office/drawing/2014/main" id="{D1652AA6-96FF-EF2F-8BA2-90FB85BC3F35}"/>
              </a:ext>
            </a:extLst>
          </p:cNvPr>
          <p:cNvSpPr/>
          <p:nvPr/>
        </p:nvSpPr>
        <p:spPr>
          <a:xfrm>
            <a:off x="238618" y="1409722"/>
            <a:ext cx="11648814" cy="2331730"/>
          </a:xfrm>
          <a:prstGeom prst="roundRect">
            <a:avLst>
              <a:gd name="adj" fmla="val 8539"/>
            </a:avLst>
          </a:prstGeom>
          <a:solidFill>
            <a:srgbClr val="FFC000">
              <a:alpha val="1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0A32CEE2-D678-2B89-12CA-56394DA80F06}"/>
              </a:ext>
            </a:extLst>
          </p:cNvPr>
          <p:cNvSpPr txBox="1"/>
          <p:nvPr/>
        </p:nvSpPr>
        <p:spPr>
          <a:xfrm>
            <a:off x="1133666" y="2130977"/>
            <a:ext cx="49286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Nếu a &gt; b thì a – b &gt; 0.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Ngược lại, nếu a – b &gt; 0 thì a &gt; b.</a:t>
            </a: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539CC1D8-5284-0EB3-91F3-04AD5E0F40A2}"/>
              </a:ext>
            </a:extLst>
          </p:cNvPr>
          <p:cNvSpPr txBox="1"/>
          <p:nvPr/>
        </p:nvSpPr>
        <p:spPr>
          <a:xfrm>
            <a:off x="442112" y="1540050"/>
            <a:ext cx="4193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Với hai số thực a và b, ta có:</a:t>
            </a:r>
          </a:p>
        </p:txBody>
      </p:sp>
      <p:sp>
        <p:nvSpPr>
          <p:cNvPr id="21" name="TextBox 23">
            <a:extLst>
              <a:ext uri="{FF2B5EF4-FFF2-40B4-BE49-F238E27FC236}">
                <a16:creationId xmlns:a16="http://schemas.microsoft.com/office/drawing/2014/main" id="{ACC83E1D-A598-A550-F424-E9C4F4F0B809}"/>
              </a:ext>
            </a:extLst>
          </p:cNvPr>
          <p:cNvSpPr txBox="1"/>
          <p:nvPr/>
        </p:nvSpPr>
        <p:spPr>
          <a:xfrm>
            <a:off x="10471402" y="1027136"/>
            <a:ext cx="1554753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2400">
                <a:solidFill>
                  <a:schemeClr val="bg1"/>
                </a:solidFill>
                <a:latin typeface="#9Slide03 Kaleko 105 Round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Tính chất 2</a:t>
            </a:r>
          </a:p>
        </p:txBody>
      </p:sp>
      <p:sp>
        <p:nvSpPr>
          <p:cNvPr id="22" name="TextBox 28">
            <a:extLst>
              <a:ext uri="{FF2B5EF4-FFF2-40B4-BE49-F238E27FC236}">
                <a16:creationId xmlns:a16="http://schemas.microsoft.com/office/drawing/2014/main" id="{688167E2-E59D-2ACB-4EFE-2EDA36245BD8}"/>
              </a:ext>
            </a:extLst>
          </p:cNvPr>
          <p:cNvSpPr txBox="1"/>
          <p:nvPr/>
        </p:nvSpPr>
        <p:spPr>
          <a:xfrm>
            <a:off x="6627161" y="2169511"/>
            <a:ext cx="48154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Nếu a &lt; b thì a – b &lt; 0.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Ngược lại, nếu a – b &lt; 0 thì a &lt; b.</a:t>
            </a:r>
          </a:p>
        </p:txBody>
      </p:sp>
      <p:sp>
        <p:nvSpPr>
          <p:cNvPr id="23" name="TextBox 30">
            <a:extLst>
              <a:ext uri="{FF2B5EF4-FFF2-40B4-BE49-F238E27FC236}">
                <a16:creationId xmlns:a16="http://schemas.microsoft.com/office/drawing/2014/main" id="{2949E191-FEC6-052E-ED4A-95C4C73F4423}"/>
              </a:ext>
            </a:extLst>
          </p:cNvPr>
          <p:cNvSpPr txBox="1"/>
          <p:nvPr/>
        </p:nvSpPr>
        <p:spPr>
          <a:xfrm>
            <a:off x="442112" y="3183568"/>
            <a:ext cx="63625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ts val="3600"/>
              </a:lnSpc>
              <a:defRPr sz="2400">
                <a:latin typeface="#9Slide03 Quicksand" panose="00000500000000000000" pitchFamily="2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Tương tự với các trường hợp a 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≥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b và a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 ≤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Quicksand" panose="00000500000000000000" pitchFamily="2" charset="0"/>
                <a:ea typeface="+mn-ea"/>
                <a:cs typeface="+mn-cs"/>
              </a:rPr>
              <a:t>b.</a:t>
            </a:r>
          </a:p>
        </p:txBody>
      </p:sp>
      <p:sp>
        <p:nvSpPr>
          <p:cNvPr id="24" name="Freeform 17">
            <a:extLst>
              <a:ext uri="{FF2B5EF4-FFF2-40B4-BE49-F238E27FC236}">
                <a16:creationId xmlns:a16="http://schemas.microsoft.com/office/drawing/2014/main" id="{F4418529-43DA-20F4-72EF-C8BA30DF1C99}"/>
              </a:ext>
            </a:extLst>
          </p:cNvPr>
          <p:cNvSpPr/>
          <p:nvPr/>
        </p:nvSpPr>
        <p:spPr>
          <a:xfrm>
            <a:off x="964830" y="2313359"/>
            <a:ext cx="168835" cy="168835"/>
          </a:xfrm>
          <a:custGeom>
            <a:avLst/>
            <a:gdLst/>
            <a:ahLst/>
            <a:cxnLst/>
            <a:rect l="l" t="t" r="r" b="b"/>
            <a:pathLst>
              <a:path w="493334" h="493334">
                <a:moveTo>
                  <a:pt x="0" y="0"/>
                </a:moveTo>
                <a:lnTo>
                  <a:pt x="493335" y="0"/>
                </a:lnTo>
                <a:lnTo>
                  <a:pt x="493335" y="493334"/>
                </a:lnTo>
                <a:lnTo>
                  <a:pt x="0" y="4933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9" name="Freeform 17">
            <a:extLst>
              <a:ext uri="{FF2B5EF4-FFF2-40B4-BE49-F238E27FC236}">
                <a16:creationId xmlns:a16="http://schemas.microsoft.com/office/drawing/2014/main" id="{A6F0732E-FC35-D7DE-92B6-B25417E0B2EB}"/>
              </a:ext>
            </a:extLst>
          </p:cNvPr>
          <p:cNvSpPr/>
          <p:nvPr/>
        </p:nvSpPr>
        <p:spPr>
          <a:xfrm>
            <a:off x="6458325" y="2351893"/>
            <a:ext cx="168835" cy="168835"/>
          </a:xfrm>
          <a:custGeom>
            <a:avLst/>
            <a:gdLst/>
            <a:ahLst/>
            <a:cxnLst/>
            <a:rect l="l" t="t" r="r" b="b"/>
            <a:pathLst>
              <a:path w="493334" h="493334">
                <a:moveTo>
                  <a:pt x="0" y="0"/>
                </a:moveTo>
                <a:lnTo>
                  <a:pt x="493335" y="0"/>
                </a:lnTo>
                <a:lnTo>
                  <a:pt x="493335" y="493334"/>
                </a:lnTo>
                <a:lnTo>
                  <a:pt x="0" y="4933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91070970-34A4-F536-6106-302B4300440A}"/>
              </a:ext>
            </a:extLst>
          </p:cNvPr>
          <p:cNvSpPr/>
          <p:nvPr/>
        </p:nvSpPr>
        <p:spPr>
          <a:xfrm rot="2009569">
            <a:off x="11331917" y="157033"/>
            <a:ext cx="658713" cy="658713"/>
          </a:xfrm>
          <a:custGeom>
            <a:avLst/>
            <a:gdLst/>
            <a:ahLst/>
            <a:cxnLst/>
            <a:rect l="l" t="t" r="r" b="b"/>
            <a:pathLst>
              <a:path w="1879963" h="1879963">
                <a:moveTo>
                  <a:pt x="0" y="0"/>
                </a:moveTo>
                <a:lnTo>
                  <a:pt x="1879962" y="0"/>
                </a:lnTo>
                <a:lnTo>
                  <a:pt x="1879962" y="1879963"/>
                </a:lnTo>
                <a:lnTo>
                  <a:pt x="0" y="18799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AutoShape 30">
            <a:extLst>
              <a:ext uri="{FF2B5EF4-FFF2-40B4-BE49-F238E27FC236}">
                <a16:creationId xmlns:a16="http://schemas.microsoft.com/office/drawing/2014/main" id="{7A34CB81-CF0E-DEE1-6F5E-24FAC9FE9B24}"/>
              </a:ext>
            </a:extLst>
          </p:cNvPr>
          <p:cNvSpPr/>
          <p:nvPr/>
        </p:nvSpPr>
        <p:spPr>
          <a:xfrm flipH="1">
            <a:off x="11235144" y="211284"/>
            <a:ext cx="0" cy="581045"/>
          </a:xfrm>
          <a:prstGeom prst="line">
            <a:avLst/>
          </a:prstGeom>
          <a:ln w="19050" cap="rnd">
            <a:solidFill>
              <a:srgbClr val="6666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7" name="Picture 38" descr="A blue and orange logo&#10;&#10;Description automatically generated">
            <a:extLst>
              <a:ext uri="{FF2B5EF4-FFF2-40B4-BE49-F238E27FC236}">
                <a16:creationId xmlns:a16="http://schemas.microsoft.com/office/drawing/2014/main" id="{EEA55503-C337-729B-CEAC-4D7891C1C9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77" y="282166"/>
            <a:ext cx="380409" cy="390690"/>
          </a:xfrm>
          <a:prstGeom prst="rect">
            <a:avLst/>
          </a:prstGeom>
        </p:spPr>
      </p:pic>
      <p:grpSp>
        <p:nvGrpSpPr>
          <p:cNvPr id="28" name="Group 5">
            <a:extLst>
              <a:ext uri="{FF2B5EF4-FFF2-40B4-BE49-F238E27FC236}">
                <a16:creationId xmlns:a16="http://schemas.microsoft.com/office/drawing/2014/main" id="{619A2863-E94A-A056-5852-05CB9DEC514C}"/>
              </a:ext>
            </a:extLst>
          </p:cNvPr>
          <p:cNvGrpSpPr/>
          <p:nvPr/>
        </p:nvGrpSpPr>
        <p:grpSpPr>
          <a:xfrm>
            <a:off x="168378" y="127482"/>
            <a:ext cx="6750585" cy="681405"/>
            <a:chOff x="758602" y="438109"/>
            <a:chExt cx="5633790" cy="681405"/>
          </a:xfrm>
        </p:grpSpPr>
        <p:grpSp>
          <p:nvGrpSpPr>
            <p:cNvPr id="30" name="Group 9">
              <a:extLst>
                <a:ext uri="{FF2B5EF4-FFF2-40B4-BE49-F238E27FC236}">
                  <a16:creationId xmlns:a16="http://schemas.microsoft.com/office/drawing/2014/main" id="{180A901E-D8FC-5A3F-523B-C57707E6E9CD}"/>
                </a:ext>
              </a:extLst>
            </p:cNvPr>
            <p:cNvGrpSpPr/>
            <p:nvPr/>
          </p:nvGrpSpPr>
          <p:grpSpPr>
            <a:xfrm>
              <a:off x="758602" y="448386"/>
              <a:ext cx="5633790" cy="655834"/>
              <a:chOff x="6797" y="-47625"/>
              <a:chExt cx="10293478" cy="834831"/>
            </a:xfrm>
          </p:grpSpPr>
          <p:sp>
            <p:nvSpPr>
              <p:cNvPr id="49" name="Freeform 10">
                <a:extLst>
                  <a:ext uri="{FF2B5EF4-FFF2-40B4-BE49-F238E27FC236}">
                    <a16:creationId xmlns:a16="http://schemas.microsoft.com/office/drawing/2014/main" id="{E74C3E15-66DC-0ED2-9B62-5389CD159166}"/>
                  </a:ext>
                </a:extLst>
              </p:cNvPr>
              <p:cNvSpPr/>
              <p:nvPr/>
            </p:nvSpPr>
            <p:spPr>
              <a:xfrm>
                <a:off x="6797" y="0"/>
                <a:ext cx="10293478" cy="787206"/>
              </a:xfrm>
              <a:custGeom>
                <a:avLst/>
                <a:gdLst/>
                <a:ahLst/>
                <a:cxnLst/>
                <a:rect l="l" t="t" r="r" b="b"/>
                <a:pathLst>
                  <a:path w="4953491" h="787206">
                    <a:moveTo>
                      <a:pt x="232168" y="0"/>
                    </a:moveTo>
                    <a:lnTo>
                      <a:pt x="4924524" y="0"/>
                    </a:lnTo>
                    <a:cubicBezTo>
                      <a:pt x="4933093" y="0"/>
                      <a:pt x="4941179" y="3965"/>
                      <a:pt x="4946426" y="10739"/>
                    </a:cubicBezTo>
                    <a:cubicBezTo>
                      <a:pt x="4951674" y="17513"/>
                      <a:pt x="4953492" y="26333"/>
                      <a:pt x="4951350" y="34630"/>
                    </a:cubicBezTo>
                    <a:lnTo>
                      <a:pt x="4766028" y="752576"/>
                    </a:lnTo>
                    <a:cubicBezTo>
                      <a:pt x="4760766" y="772962"/>
                      <a:pt x="4742378" y="787206"/>
                      <a:pt x="4721324" y="787206"/>
                    </a:cubicBezTo>
                    <a:lnTo>
                      <a:pt x="28968" y="787206"/>
                    </a:lnTo>
                    <a:cubicBezTo>
                      <a:pt x="20399" y="787206"/>
                      <a:pt x="12313" y="783242"/>
                      <a:pt x="7066" y="776468"/>
                    </a:cubicBezTo>
                    <a:cubicBezTo>
                      <a:pt x="1818" y="769694"/>
                      <a:pt x="0" y="760873"/>
                      <a:pt x="2142" y="752576"/>
                    </a:cubicBezTo>
                    <a:lnTo>
                      <a:pt x="187464" y="34630"/>
                    </a:lnTo>
                    <a:cubicBezTo>
                      <a:pt x="192726" y="14244"/>
                      <a:pt x="211114" y="0"/>
                      <a:pt x="232168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19050" cap="rnd">
                <a:solidFill>
                  <a:srgbClr val="063225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50" name="TextBox 11">
                <a:extLst>
                  <a:ext uri="{FF2B5EF4-FFF2-40B4-BE49-F238E27FC236}">
                    <a16:creationId xmlns:a16="http://schemas.microsoft.com/office/drawing/2014/main" id="{A3C3095C-7192-F5F6-29E5-D42D06B4D319}"/>
                  </a:ext>
                </a:extLst>
              </p:cNvPr>
              <p:cNvSpPr txBox="1"/>
              <p:nvPr/>
            </p:nvSpPr>
            <p:spPr>
              <a:xfrm>
                <a:off x="101600" y="-47625"/>
                <a:ext cx="4763886" cy="83483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14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8">
              <a:extLst>
                <a:ext uri="{FF2B5EF4-FFF2-40B4-BE49-F238E27FC236}">
                  <a16:creationId xmlns:a16="http://schemas.microsoft.com/office/drawing/2014/main" id="{E0E10ACB-4A73-28BD-15DA-C3BF419E101E}"/>
                </a:ext>
              </a:extLst>
            </p:cNvPr>
            <p:cNvGrpSpPr/>
            <p:nvPr/>
          </p:nvGrpSpPr>
          <p:grpSpPr>
            <a:xfrm>
              <a:off x="876885" y="438109"/>
              <a:ext cx="675279" cy="681405"/>
              <a:chOff x="101600" y="-47625"/>
              <a:chExt cx="1186552" cy="837547"/>
            </a:xfrm>
          </p:grpSpPr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AE99D5A0-E481-B281-B16A-D460B9DCD4A8}"/>
                  </a:ext>
                </a:extLst>
              </p:cNvPr>
              <p:cNvSpPr/>
              <p:nvPr/>
            </p:nvSpPr>
            <p:spPr>
              <a:xfrm>
                <a:off x="242699" y="10994"/>
                <a:ext cx="1045453" cy="778928"/>
              </a:xfrm>
              <a:custGeom>
                <a:avLst/>
                <a:gdLst/>
                <a:ahLst/>
                <a:cxnLst/>
                <a:rect l="l" t="t" r="r" b="b"/>
                <a:pathLst>
                  <a:path w="1127249" h="778928">
                    <a:moveTo>
                      <a:pt x="323129" y="0"/>
                    </a:moveTo>
                    <a:lnTo>
                      <a:pt x="1007320" y="0"/>
                    </a:lnTo>
                    <a:cubicBezTo>
                      <a:pt x="1042838" y="0"/>
                      <a:pt x="1076352" y="16458"/>
                      <a:pt x="1098068" y="44566"/>
                    </a:cubicBezTo>
                    <a:cubicBezTo>
                      <a:pt x="1119783" y="72673"/>
                      <a:pt x="1127249" y="109256"/>
                      <a:pt x="1118283" y="143625"/>
                    </a:cubicBezTo>
                    <a:lnTo>
                      <a:pt x="990019" y="635303"/>
                    </a:lnTo>
                    <a:cubicBezTo>
                      <a:pt x="967950" y="719900"/>
                      <a:pt x="891547" y="778928"/>
                      <a:pt x="804120" y="778928"/>
                    </a:cubicBezTo>
                    <a:lnTo>
                      <a:pt x="119929" y="778928"/>
                    </a:lnTo>
                    <a:cubicBezTo>
                      <a:pt x="84411" y="778928"/>
                      <a:pt x="50897" y="762469"/>
                      <a:pt x="29181" y="734362"/>
                    </a:cubicBezTo>
                    <a:cubicBezTo>
                      <a:pt x="7466" y="706255"/>
                      <a:pt x="0" y="669672"/>
                      <a:pt x="8966" y="635303"/>
                    </a:cubicBezTo>
                    <a:lnTo>
                      <a:pt x="137230" y="143625"/>
                    </a:lnTo>
                    <a:cubicBezTo>
                      <a:pt x="159299" y="59028"/>
                      <a:pt x="235702" y="0"/>
                      <a:pt x="32312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AB29">
                      <a:alpha val="100000"/>
                    </a:srgbClr>
                  </a:gs>
                  <a:gs pos="100000">
                    <a:srgbClr val="FFCD80">
                      <a:alpha val="100000"/>
                    </a:srgbClr>
                  </a:gs>
                </a:gsLst>
                <a:lin ang="0"/>
              </a:gra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8" name="TextBox 10">
                <a:extLst>
                  <a:ext uri="{FF2B5EF4-FFF2-40B4-BE49-F238E27FC236}">
                    <a16:creationId xmlns:a16="http://schemas.microsoft.com/office/drawing/2014/main" id="{FD3E736E-C368-378F-D4A0-C1C59449D73C}"/>
                  </a:ext>
                </a:extLst>
              </p:cNvPr>
              <p:cNvSpPr txBox="1"/>
              <p:nvPr/>
            </p:nvSpPr>
            <p:spPr>
              <a:xfrm>
                <a:off x="101600" y="-47625"/>
                <a:ext cx="981053" cy="82655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147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1" name="TextBox 20">
            <a:extLst>
              <a:ext uri="{FF2B5EF4-FFF2-40B4-BE49-F238E27FC236}">
                <a16:creationId xmlns:a16="http://schemas.microsoft.com/office/drawing/2014/main" id="{23F15821-9559-55DF-496A-F03E85B0713F}"/>
              </a:ext>
            </a:extLst>
          </p:cNvPr>
          <p:cNvSpPr txBox="1"/>
          <p:nvPr/>
        </p:nvSpPr>
        <p:spPr>
          <a:xfrm>
            <a:off x="1276820" y="303524"/>
            <a:ext cx="542765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TÍNH CHẤT CỦA BẤT ĐẲNG THỨC</a:t>
            </a:r>
          </a:p>
        </p:txBody>
      </p:sp>
      <p:sp>
        <p:nvSpPr>
          <p:cNvPr id="52" name="TextBox 20">
            <a:extLst>
              <a:ext uri="{FF2B5EF4-FFF2-40B4-BE49-F238E27FC236}">
                <a16:creationId xmlns:a16="http://schemas.microsoft.com/office/drawing/2014/main" id="{DCE01BCB-BEEB-21F8-9152-7AED5B591FBA}"/>
              </a:ext>
            </a:extLst>
          </p:cNvPr>
          <p:cNvSpPr txBox="1"/>
          <p:nvPr/>
        </p:nvSpPr>
        <p:spPr>
          <a:xfrm>
            <a:off x="529818" y="268939"/>
            <a:ext cx="46893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Kaleko 105 Round Bold" pitchFamily="2" charset="0"/>
                <a:ea typeface="+mn-ea"/>
                <a:cs typeface="+mn-cs"/>
              </a:rPr>
              <a:t>02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7738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 animBg="1"/>
      <p:bldP spid="9" grpId="0" animBg="1"/>
      <p:bldP spid="10" grpId="0"/>
      <p:bldP spid="11" grpId="0"/>
      <p:bldP spid="12" grpId="0" animBg="1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BẤT ĐẲNG THỨC 2"/>
  <p:tag name="ISPRING_PLAYERS_CUSTOMIZATION_2" val="UEsDBBQAAgAIAHldz1I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OEMFYEfUjY/YGAACAGQAAHQAAAHVuaXZlcnNhbC9jb21tb25fbWVzc2FnZXMubG5nrVlbi+NGFn4P5D8UhoYNJJMLJITQ46EsV9uiZckjlaenExZRLZXtoiWVo4tnOk/7to+7eQ0EEnIhCQnkIU9ukn1wyP9wfsmeKskee5JBkqdhZhhJnO+cOnW+75wqnz54GkdoydNMyOR+5+17b3UQTwIZimR2vzOhZ2+830FZzpKQRTLh9zuJ7KAH3VdfOY1YMivYjMP/X30FodOYZxk8Zl319OwZifB+Z9zzsWEQzzN7FvGxa2Lfwj1i+T1snPvU8XtkYNqd7kCiHP7MObriM5EkEASSU/0ii0TIT9+sUNs5cSh1Rv4Y28TqdHsyz2WMeiw9Ds3Gj8wBpqZj+70JANtep2uzpZixHFKIrgqAT7LjsD1CqWkPABEHARiIKxGJ/AZ5PM8hF8eiWmafdLre8RmkznibPioXbXM36ZsOpM11y6xpSFhhEQqJEpamOnEtAMcWviSu7xkEQBW0Q31vMh47LiV9iFBVi4iLqNwQkaFE5igrFguZ5jxEItEFxQ4yHMtWufHOTdsH93p91WvTMumlP3JUrmmRJgic35kT23FH2DpAn07vAH7sEo/YFNI5HjrU6XTHKc94kvMULeYyl23wVJn5tu+c+YYzsWlVcejk4YR4euftyahH3BNF6RPqUFjP9pN30sLRI/DzNwX1CJwdV1AXGBIwwu55mRPDJfCi71+YdNjpGilnqmyeiHyOhLdIlSjxJYuKsr4q7axzt1U6PB5XurGNu8eC6zprwxkB/y59yxmAWJoDCEvGC5bcIEvO5D/eee/9p2+/+95rrWA8KCjrEAhppHffagBkU9exSlHwbfIYdpuam9VvY0Q3t18b7eydCbVMGwr79//+8fPm9nNI8JVY/5C0Q4FSftTpPpzgS2RtVl+YtdYT14XSr+rW9LSOqAxZROvIpSzQnC25aklLwZ9o1QBqiLTqRupDIOFFUtTyru+MMJQWsI26pqHKFugh0/Tm9VKMinwuU3CXoVBk7CqCglM+Va2p74uSlWXFSSVgIGuhjJlI7tW7vrAtB/d16Y2g5vFAachuUYB0AK8LfanI9Dq4eJJEkoVomnIAdDzEFotIBJW0VmwYR+ymNgoXX0BrAwo4lgeq1t++6XRJEqJ+ytRiW6K42CMurGWz+v7mCFNfE0Bbo3yz+iZHwWb1VTugoTkYWvCXqkB661WOkvX3OapXzkOYMbH3zZP55vY/dQiVbmPPu3Dcvsqjkm2GFizLnsg0PCjc/S2uAzZtwwFuGHQPXHXVHTCUjIAhMU15kNeDQZRYl3xFNVg21KRPtWoolsVFBqkHHYp4znW0Qi2FBeVExacSKBdxGLI0HcC75l9t5Vt4YhtDv0d3WmuxIgnmDe2Ar39LmX2CFBk/oEFtTBUaDKWPQXBgdHTaWDjnna5z3sbiksA0Cf/U2eyNtSCFW53a6mDAlOxEN9XEoappKWSRwRuVElArvSPZvXZuPAIDgE1NbL1AbkvU7cg2E0sOcaQhT2sdQTcwSF8R7OHE/NA/w6alW/rzpcdu9HjIwiVLAnXuCJja0xv4FopQf1Nlr/1/XIhPEMsr9T+pGofdJ49P2sZz0GtewAiW5zxe5HWuVcKq8I+JQlH8hSE0Wfpx/nfT+53szN68/9L7c3CuaLNHtUG8ZKaa79ZdR1IdEQjMMMBUAmNH1NxqqNz2TNC6YYMD6DM70z47OI+YyVQ2t7adCsCW6FgMbwg51pF7MP3E0IWa2+pDyn74+njS3P6C9DyTQte54FeZyGs9az437q+azsc31r0x9qDZUJNa5OA6BCAjEUP8YQPMyYhsM1C2iIOVXMgiCjX9I3Gt2wTktoj5XwfkaSpj/TZi2bb8yzb14GWiKBfnlk7HLeapHYMb788egY/fJY9gF8YYA9uGmn0MxfaooRHQR6XCot52dAIexSwP5tCOp7JIwoZA5dmsT84wgFVrpusfY3QtNqv/xQ1RnoulfIuqtx+0AlFjHSgp2YF9ZMucZ/9sDaLWssMorzpy/jSvB5r0dCl5vnN2BuPcdFpnQXHvMOTB0ETGcP1ZE8PqcL01HanjORyQGxzSqQlMuJMTKysbZCxjeHWv3i9Vt3y6cDCl2BiOgIueOqnd/nuBfv90/VMyR9fr7+I2SNsSNJyJC0e/is2GLFIYKqjII47IU6Y42AZV3RqBWutDHKCtf4HlB5vbb9Bys/q1DZDeX9jZuUDBfL1qY7q7PukzyEu2/jKYN7su3wd5vu/SuV5LDqN3MtO3MgJlcrP6slbtVC6oOfZxv68vmiAtkQiuy5EjhPNpUN04RXImm4IZQ2xDk3kOj4cibwvoErK7OFLXIvoKwpJM/eLx57++rbMvLx8rCQeVLJ+faeTyr21+95Tp30pO39z76eT/UEsDBBQAAgAIAI4QwVg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jhDBWA08H+QCBQAAFxkAACcAAAB1bml2ZXJzYWwvZmxhc2hfcHVibGlzaGluZ19zZXR0aW5ncy54bWzlWU9vGkcUv/MpRlvlGLATu3EswHJgqVEwOOy6jVVV1rA7sFNmZ7Y7sxBy6q3Hqt+gVZuqkdpbT1htD/SL0E/StwzGYGN7cOLIrQ8Y9s17v/fm/Zs36/zOq5ChHoklFbxgrWfXLES4J3zKOwXr0K083LKQVJj7mAlOChYXFtopZvJR0mJUBg5RClglAhgutyNVsAKlou1crt/vZ6mM4nRVsEQBvsx6IsxFMZGEKxLnIoYH8KUGEZHWFMEAAD6h4FOxYiaDUF4j7Qs/YQRRHyznNN0UZhWGZWDlNFsLe91OLBLulwQTMYo7rYL1Uckur5cfn/JoqDINCU99IotATMlqG/s+Ta3AzKGvCQoI7QRg7vrahoX61FdBwXq0kcIAe+4izARc7x2nMCUBTuBqih8ShX2ssH7UCmPSJjFEg8iiihMCoAu0OU5FXqkZQZP8Acch9VxYQamrClbZPW7aFbtp10v28WGzpk01lnCrbs02knFq1bJ9XG+4tnO85+7XVhZy7ZfuCkKrWmYMv3d0YDdr1frzY7fRqLnVgzOpSTDm3J7PLUYwD5EWSTwfJxUkYYtjyqBozgVLEgVlx3DcIa6oUMiqNmaSWOjLiHReJJhRNUgzDaqzS0i0KyPiqWaaRgUrTQ3rDE4DgmGQW7Mc3Xw6S9EnWwtbz2ntZ9taamUeK4W9AJJZnebiPOWUi6ZljT1Fe1Ao5Nwe2wljThJFIlZn6TxPnJlwCUy+LfiC49Jn1BLMn7mLhC3i13FI5jqA06W8ApzrFmpDiBk4shERjhzMoetQBc71ZgAyaUlF1aTbVKbcuzHFDAEetEWC9p0LzvYCHMuFmM7impa6V/y8LhSRX2hna9KlrA6joCXNLCN+m/uoHOM+dEkT9mejoUJ89Bb+BOOTb1cTUcKE3x0P3w6MGZEaD98o5I2HP5rIfCYS5qOBSBCjXXCTQFBnSQi/AoLmuytqxyKcUOEAUEhOvNqjpE/8HRNFR6AiTEASTpuIEaU1fJXQ16hF2iIGXIJ74HWgU6nxsysBR1jKM1B8auMD3aOq9bL98kG6Qez3MPT71cChOkkYqVvBxwPEhTqVA3d4OJFkEhSf+pM1k71lbx6GWYOAOL+naCzgSxomDL9P+JlD5qBvMeS3o2WVwF9rgbHaAPcmhZ4W7wQaSpxCSDQmLHjQ3CmfHigGgB7mSHA2QNiD41mmbaNHRSKBohuEhpY3t1DLQ5pOnjpwEIHG2CexEeTa+qPHG5sfP9l6up3N/fP1zw+vFJoOLgcMp+r05FK6cm4zljw3I14jd8ksZiZ1biK7RuiKueyCbEXEYVoa/gWly2dNA/Fq3bWbuyW3+mnVPVoCMInXxaEgn0sHluXzy2SIu6vji2PvNkt7qGk7hzXX2TbJ4bqAdqG8AKqgnd63TGReHO4eodp4+H3VaHqojod/HiB3fPJTyahQbcfI8IYJV+O5CVdTjyYHc2OJkQlw1HR064TDhtGQQvp9sMbxLmVsVFE36gD/jSp+51uIbgO3U8Xu6NcQdel4+Fd4a8l0P5rtbUbpf+z2u31Hv2cXaTg3v4nQ39+NfuMB6o5+MeoJpdHvcAfyxidvUG88/MNEpIwBX45+8AI9FZvIfBJQ5AWj4QdtU4sJ79j71WeNWvkenAt31IP6afZ2deF1aj639EV6uhJSTkNwa5prs7fvxc2NtXxu+VImA2iL/8woZv4FUEsDBBQAAgAIAI4QwVi0UPcKkwMAALQMAAAhAAAAdW5pdmVyc2FsL2ZsYXNoX3NraW5fc2V0dGluZ3MueG1slVdLbtswEN33FIK7LeLEdZEUUAz4V6Bo2gZN4D0tjW0iFCmQlFOfoGfoEbrurl32JLlJhx9JlC3FToQA4cx75Hweh0isHiiPtiAVFfy6N+iNXkVRnBRSAtf3kOWMaIg4yeC6t6BPf3/oaPPvN3kTPf35xaPk6e9PHYmCUQ69vqMKJuQdaE35WhlLaYtoet1bFloLfpYIrnH/My5kRlhv9PqD/Yn7FnmMJTDcUzkrkkB9zLvB1WR2EsWfMZxczqbvuwiJyHLCdzdiLc6WJHlYS1Hw9Ghom10OEkv2gMjz95fT+WUXklGlP2rIGjHNr8x3GiWXoBS4kIaT4eAoi5ElsPKkc/tzIic86rns92hbqqi2tPGF+bpoOVlDs8jT+exi9rYbz3H3BmE8mc8+XDxP0PBdm75fDq+G404oIzuQL2l5LvIi3yMMzNdJkGJtCvqiQ0oOEyTF64eE2bn5jhJMQuago11QjKbYBiFTJ8Vz83WBfS0PVOT/DIdEbO62FOzWNGFvehiFLBmMtCwg7pcr51Mb8fi10Gb+jFaEKQSEphp0ixnekkKV2zRtNe4bPFKeBiBvqBELwYoMpi7eANi01/jpdGLnShhfZQsClLD1xiDC2lgjv2BZD5CBsUbemW595Wx3AN/3OE6phwnxzXy++ugFTnBZ1qtclV5z0o255So42htKTCZSGFlZ3dMMTNfivrW5kPoHMcWcbOmaaHyvPhvccmeTUXF/z+GV1q6rWFPNoE1uiSikwmDQvfDZ+s61eBzFPRxqrG9gpX2qTVvdE/NYhFKw6+NC99tVZXPrSONTct0jWpNkk+HbqHqR5+H1w23co3zIMMMa4SA/8pUIODawLlJG5APIeyHYqcdwoeFUrHB3tgNdFdS1tb17sd+jra28yJYg56gGCqUcmzaH29D1huGvXlB4hLRJ6HA6pt7gdpzQSu2BwfcfiEw25V1wC+fJCqYpgy2wUhuBxWbclVqsUPxtCRtxefUFcnuJHv0EqoXSnEyBvQW/wLAaG+95mpL3uKbmNVkqm1ljoBwb9+WUNNILQc7gxdTYGv1tNcR2NQpKCi3uNJHlDa/XPn2yhTGnmZ1A6NCVbNo8jsOEyH1hrLMM+MBeh2BerWqzKsMWTxfFzNnRoI1iPftD9h5v52glAcIBa42vgifgE+yWgsj0SwVpvAktbsfGHPHVtPMaJ32W67gfmFxzqjbg3/jfyug/UEsDBBQAAgAIAI4QwViSyE/1/gQAAKEYAAAmAAAAdW5pdmVyc2FsL2h0bWxfcHVibGlzaGluZ19zZXR0aW5ncy54bWzlWU9vGkcUv/tTjLbKMWAnTuNYgOXAUqNgIOy6jVVV1rA7sFPPzmx3ZiHk1FuPVb9BqzZVI7W3nrDaHugXoZ+kbxmMwcb24BpHbg4Y9u37/ebN+zdv17md1yFDXRJLKnje2sisW4hwT/iUd/LWgVt+uGUhqTD3MROc5C0uLLRTWMtFSYtRGThEKVCVCGi43I5U3gqUiraz2V6vl6EyitO7giUK+GXGE2E2iokkXJE4GzHchy/Vj4i0JgwGBPAJBZ/ACmtrCOU0077wE0YQ9cFyTtNNYbanQmZltVYLe8edWCTcLwomYhR3Wnnro6Jd2ig9PtXRTCUaEp66RBZAmIrVNvZ9mhqBmUPfEBQQ2gnA2o31TQv1qK+CvPVoM6UB9exFmjG53jpOaYoCfMDVhD8kCvtYYX2pF4xJm8QQDCILKk4IkM7JZjQVea2mAi3y+xyH1HPhDko9lbdK7lHTLttNu1a0jw6aVW2qMcKtuFXbCONUKyX7qFZ3bedoz92vLg1y7VfuEqBlLTOm3zts2M1qpfbiyK3Xq26lcYYaB2PG7bnsfARzEGmRxLNxUkEStjimDGrmXLAkUVB1DMcd4ooyhaxqYyaJhb6MSOdlghlV/TTToDiPCYl2ZUQ81UzTKG+lqWGd0WlCMAxya5qjT55NU/Tp1tzWs3r1s20ttDKHlcJeAMmsTnNxVnKqRdOqxp6iXSgUcm6P7YQxJ4kiEauzdJ4VTk24hCbXFnzOcek1agnmT91FwhbxaziE8DXK3EJtiCkDz9UjwpGDOXQZqsCb3hQhk5ZUVI27S3mivRtTzBB0EGiDBO07F7zrBTiWc0GcBjKtba/weU0oIr/Q3tWiS1UdRmGVNJWM9G3uo1KMe9AVTdSfDwcK8eE7+BOMTr5dDqKEib47GrzrGysiNRq8VcgbDX40wXwmEuajvkgQo8fgJoGgsJIQfgUEzbZT1I5FOJYyLBWSY692KekRf8dkoUNYIkwACadLxIjSK3yV0DeoRdoiBl6Cu+B1kFOp+TNLEUdYyjNSfGrjA92UKrWS/epBukHsdzE0+OXIoRxJGKmV8OM+4kKd4sAdHk4kGQfFp/74nsneMjcPw7QjQJxvKRpz/JKGCcO3ST91yAz1CkO+mlWWCfy1FhgvG+DuuNDT4h1TQ4lTCInmhBse9H3KJyeIAaGHORKc9RH24DyWadvoUpFIkOgGoanlzS3UeEjT8VUHRk9YMfZJbES5vvHo8eaTj59uPdvOZP/5+ueHV4Imk0qD4XQ5PaoUrxzUjJHnhsJrcJcMX2aocyPYNaArBrEL2LKIw7Q0/AuLLh4uDeCVmms3d4tu5dOKe7iAYByvi0NBLptOKIsHlvHUdm5eab2/gcWxd5vFPdS0nYOq62ybZG1NQINQXgB5304fqUwwLw92D1F1NPi+YjQvVEaDPxvIHZ38VDQqTdsxMrxuolV/YaLV1MNIY2YQMTIBDpeObpZwvDAaUki4O2sV/6VwjWroRjV/P+p24YMGvbJwdamvpm7d4a8hOqajwV/hytLnHjfU9xeY/7GnF5aAXHR4IYeENAXd0Sn2gT0bw8H4TYT+/m74Gw/Q8fAXoxZQHP4OjzXe6OQt6o4Gf5hAShj45fAHL9CDrgnmk4AiLxgO7rQrzSe7Y+9XnterpZVmPTVL+3vRam7Xffpq+np07n1oLrvwTfgayOf/rVBY+xdQSwMEFAACAAgAjhDBWDdJ7OC8AQAAfwYAAB8AAAB1bml2ZXJzYWwvaHRtbF9za2luX3NldHRpbmdzLmpzjZRNb8IwDIbv+xVVd50QsE6w3YCCNInDpO027ZAWUyrSuErSbmziv68JX0lIt8aX5uXp69oh/rkJmhWmYfAU/OhnvX+x91oDpUlewZ2t0xa9UHooaL6Ct7wAmjMIHaQ+vXqW9xfCZxwybZrsXpWtMPxCVL+sCRUmXnosuEcTHq32aJ8e7cuX+Nuq7FjVoSKjzUklJbJeikwCkz2GvCCaCW8XepkFOjDWwP9B1yQFy/RhOJ7GreTFMZqO4tmjyaVYlITtlphhLyHpNuNYsVVb/s2uBN4c+PYA9B9Hs/nIBGgu5LOEwk08H6toJ0sOQsA5bzSNhl6YkgSo4dvX6w/UMXYLcug6F7k80ZOBCpMuSQZXXZrN40F8b2Os8XK5yXQeLwbXnIQveTydUTSOJhZByQ54h4MpsazKa26owuI4ZqojXSxPKEWyyll24OK+Ci+nPlbZtnVPT4xegnx1/lf0VZjMpRnHk7WuGTrXbOO5tYXv1rKOo0F6b7dw0i59KWhrXlfsPNDqM2h9jnSHjdq/ByGRkqSbopkhzfxsGkH4FvgbItVbhhL0A1ZSj+zgwxwXvpmcdq7Tnvf7m/0vUEsDBBQAAgAIAI4QwVgBIvFpfQAAAH0AAAAcAAAAdW5pdmVyc2FsL2xvY2FsX3NldHRpbmdzLnhtbLOxr8jNUShLLSrOzM+zVTLUM1BSSM1Lzk/JzEu3VQoNcdO1UFIoLknMS0nMyc9LtVXKy1dSsLfjssnJT07MCU4tKQEqLFYoyEmsTC0KSc0FMkpS/RJzgSrDMh/ubi9RyDi8OVFH4eGulXkKyQ93zyxRyC/NycxLVdK34wIAUEsDBBQAAgAIAI4QwVjBMWo/HhkAAKEuAAAXAAAAdW5pdmVyc2FsL3VuaXZlcnNhbC5wbmftentUUmnbN+VkM2bTNDqVZVppqZmamnlCyJka67FRy/GUB2rELBNMGUXkVDk1ZeaxRDyAzzTllAdGTQxTzDFFBWE6KNlWaDxAiYBKgojAhz3PvOv73rXe9bz/fmvJWrDX3ty/+76ua/+u6/rde+0bIUEB6022moBAoPXHjh4+CQJ9Yg8CGSV/amy4QjYmf2o4rEKdDPgaVM+1fG84+STR/zt/EKghf93SmTWG888uHo1CgUCfdy1/V7FSfoODQM4Hjx32/z4zTjrKu5n8/ozV2yX0wbj+TNKn8ivS2IKZb1d17/g0knJ1sw12p/mRuHNm5zd+WnSlbcuvp49v2tTUeODY7cP+X545uqs7/uvrPm1oUblm4HlE+sOgCBVWIhBfJtXXK+4GVaJaW5ktD2v0nUYGKw6Rr6w2HH4LDTH8gtJNlv2pCvJfZTi8cjA4BLrU+s2abhph3tEhIcGDGkOpGwSnnKSHK3prNoNAj9ERX5nX2HW/uDGeqnld7RIPG0kBgd7GOdjLDuSxpPFUZi4+tWMV6BI2PdW/IWvXvl27aHGGAVYO9ocPxzWBQE/95uys0FtZ48qGYFgP87HQcKn9ZMjIect8gAXBW2jGCAYrVf/wT62+0aEFrJ2r+xr+2zpnQBjg/7o0uC5HjtdrXBrLMmyJCk/owjOVfu4CcXbmJVX3wYyPKH6PVeQm86F2LfN3rdtbKjIkz0LX70BZIzHHZbuDm4OJszdhI9Ntj8/G6qe2CcFYJoUdKr15lzEJ4WQxtVL5vuqBPhxjdPBRYNr78X4nebQhfKqpY+tyeDjlBpJFdjbYQR9A1Y1uxnDMPpiudvsikDDuSZSM+0eZZEN1Y9SlN0sAnAn3QJTXEtPxRZp5NU//PO1NnVnA2gIHazoLPq03LZnTyrU665Ef//zwqs+Vh7k9XqlBv5+tUJTiy+Khcl7DdnIJgp0OJHzLrQwFpusu2LKcWTPvQJp3zIUXJN10t3JSfHopZnQM3PqBACuyLA+kO7R4WgXmwQkxZJcUFFtTshznrBJ0SEXWakpEZqgz/PcCNvCetEdibXTJVNlz6O2LdMo2cHKTZymn6oO3sTIVDvI2uZ6cqAQy9lPlqONuwvi8PlSiqW2THEXMM+Xky17eNnMI6IFstxD7O1O3XcpDdNhiJVv76JZOdkV3NbuAEoTlvTPK7whnnTF2nYyYrA5VUXzae52VKsFDWsTJd2Toq5WddTLAkDgjNUn+rsasvsyII0URZxQeRhPH2fzQ7Lp9nrR45y9EgCWtLA8j7lThRh/jHsJL+VRgG1DGYfOMyqWIRIZUFS8INAswLsAkaF7hA0Vab7lqX/F5hSt7siFGllLPxg8QgsNVF/ZR1T1MNk7RxqjDdOTBAbFihxFzNu9ODJTu6O22A9IaHDzKL0zVUd+gFRgfO9WZilAGNYonaG0UisafjLaQRK6aHyCqYktJakVRcrCITT+rEUuapqfEF+UEXh+B3doDHq/o82ncPkw5Xs4rdCXez9c2t7dPvBoPGap8P6xsGIgnx3B9WFnFasgeRp2rEztfIqZ2Bi4z/mF4yMSxTMEVip2UTGGry86T0VYFk2mUWh7bDjOmeyDUVW7Ovs4hpU9qXPHOZmneki0SjqMg/mmBRKEtPci0ZnMtJJaSLdk/m9qKENyM3PNRe16i8HQPYWLBAR5Wesknz3RHEzWCbxcf3UPnavDHt2l8YGIpl7mFnUAO6yzQFqp7fMKNGLYv6eLAonTRwR4VA4y0A8rYUQf5tBIhO3T6pS3wI1I4IH5fMV2sBvfpgOgIGbqeyneVA4GoH2HJKdC+DJ7KlWUHVMKFt+LLpOB5VKmcNyovrAhV4KJYC96c9PHZPeJAtyE/K2IRBsbVQEnFqdE2UbxSFwlPOrGIEfJI7kIcNiqjgjY8dHwbQD4fz/g7Prl2H8Y16s9wokrq7cSnBf6sBYKtgQGXzlh9inDJv/wPN2EcE7n2VbXxLQYku8q0ogfkO4wUgkMAgVKpwRgowv98RwTrTJDxqbuPjom0lIQWo1kp3pKf2FGLtGNdgNTbKBqOBiESh3xTvnEWtyaLM3ShLHkMsjlYgXfjPrigHK0Y9O5oqVenNS6ToZd5lN4CTZuCcAESrZrwuUqmOsq9us9dj6srmmzEOYvbYAjU/fzGnWQSuZhVJc2wAzQHnVOIXNE8kvht0KiIsZyTD78yV0OM8nDbLYLfoDC+pyPXXxTZaW0UuGpnO0UjVjIcB6VjsVocrOjE6WR+sxaiQMrlcWNDa7qTfHvoFJ9r8boYK9ri2d/po9S+JCitHtpSOayy+ImbcETEOw1hc4adn5Duan70vchNtziXh4gcpeKoEhQGC8mtrRdG83He3s08VRocZgsAwSc35TbuZjkZfeCQfn23DWh5MxTI6/B2+CptG+pGKWKL/PujIupfoQabOt5cs5VwvalA+c0ctY5D4tV5KuB+agI8jFCx7t/53OHDqDwIvUxd64WagxM0E3irV5WtFRyja+q53qSLXvU8kLdRBYYcQ5wKA6StdGGKXL77ho1R7zQrWZ90yviiwpWs0jyI96L7wlgQMmw7pfh8TedQhp6GvGArsaJF5gMWLe2Vqjfgs9S8yzO9OOtwVaIALeY2S72b/+smvWO+FhDcOl46aJIgUJE0GiF57YlVYe/MosqAwDOu9J1kPolWw/pFuhgB/P6d7ILJtRhIupDe4knzVMREH03+m3r+XQsQozbXLew2xSPMJXc7owLXLUfTfBWn5a8mJ169PQP31SsXXTOtjUqTYXQUx7M+mC55Q6BqfHnEY2O9ILdsqukbutEUvG0ObJKL6aDl/dU2SnaRcFXVOWWpbfQ1x5CJEIH3JgDYaqHxI6fYSSphTrDRjnaDc2exQet9VMrRBygnzY/YOFmdoyYVssEd8SQvMO1HGAcomqA3pfS48j404L2DvJHxmrn0J3XxwulRubdCfUfrOuRLjWeAhzytbtLFkxnaGsRR0WSa4BaCIufhMJrXJAkrq6l+ujgVKdZIM6QGpSIbbDI3x7xgZoXtN7oDdrW2yO6P4b5NjqGyFad/DDK+Gs8EP6em2PHrnO0sbG0Btg2gjuDnr8I7J2pECIoYqL+gwdPVb1alW1oc2sOgKTK4QDHCgj+gwaebsjISKa69W2Hu9rGj1erM3QxkHKQPDABlxZhidevIUJue50Tcmz9cDWg8UroYeBKbjKYcbPSrThtRDnnIf64oH66XMvDH8mQ3k9mvBbZA4/anPMBTPz1ACnATRspGtBR3IQFpo3EltzgldLUx1Uvb+Cn8Zb4C4JLvDBRhVnCARj9hi/hF28juZaUyv29NNwM+U9TZhYul3KbFWdwh3bib/T46kVDdfdQ4BvjyjEtAnBMzIe4e/k3ev9VNmIs9nbZvj0mO9lnN9yETpbfSdsIUibZ8q65BxkwF5o7yvK+yW2tQhrKw9qrIBM1Qknr+Wc2BSxXCRgo6dGR8FjuoPO/+7yGDjlEhvYQ/QHP0/6iJUsFIa82HhOmbmvWGLHNc013ZM/sYP/2S1OAi8wSBLtLMzf934ur/naimxiQn0m9niXgg2SO2npfsof2ufyjJCjO/rHVkUx8V49shc/Nl/Vj5P+vH2LCQpQUWdNPGf32GB5rrnZclJYh74n9Umz5rlrVxSHXV8oCp/7jECmgFtAJaAa2AVkAroBXQCmgFtAJaAa2AVkAroBXQCmgFtAL6/xAkizIx+fdzw0IURq9VQZO+dEaHfZxqxvw/P3qMDVmSd+iJG2B6nT5zoRqmf98F1Sn0izMPoLpgGq6xcliQjKZbg0DvFmqsdaNdUL2IJ08C76x27znlfd+bnl/Y8IbUodHdnN9dAxRHuI+XTi74neXgw/xnFXo10Vr3F1UnnjQeDWzUMgyzPFUsviQqhCTe88n5Y3mzG/WzYr1YxiqbO5NmiQLnP35YlRlrFZKn+9NgHAv+tDEL6UyD5ZkGKT7PHWydgBSPY56FremWvDg3STCM4NkRke0fh6TV0ppP5Y+g8wwzRI6+azcGgTIhJjmediYmx/JCQkA82ZA1Hfsh+yJiLQhMXYo7pRUU8V28h/in6gJkvgH29pcS519Z08vTYXP+j+lGIArpytjAjStfF9mYmz9tysrbALRP/Avssqa73GzNVVsDBvkuEaoZ7hLrh6392lQC4sK7MjxsaYzaFolUauX6J5sl6ulE/cwR5uytFMKBq9Gazg2EmVkml6+OxIl99crx+Jl7UI3iZ5hujmT9nfpXlCK2Na9uEFOY0KFs7ljIxCswhZgmTmmJprnRE4a0AchSwt5gNfJy4UiPFbAKxAv0nxVNpDvaz8VMjernVNy/HFE/XRn71u1PTbtQn/1zMHERHfz55y0n4XBynSk49CT899J0bU+Kbijs3loSe7afySVwCby3fm4F1iy3Y5iGrY+o5fIX6cmVPi6NyUOuQyRM2rZCaRCmUIIipj1xFIvYrY26Wk8F+M4gbzwUzksiV/dSBt2CN4LOuT/GotLka47ojpw1uTFBXbqpV87Q9Fp91iwtlDp+9R7fYTlgttntXqqp+fC4B8yJ0Y382mL2ZGnCIYjmVYqey5LvKs0fiNkK3wE1nhGLfD2lFaHiIyWVNx9yijFN7cOyKBnfyy40eWJpuNwF5h4sK78yljGMGnDLV6O+AJ0LDWnzZoiv7Lp6GAJfohEW0C7/+Kz72azlP6seN1zo/8l1i6A4giG+7NDSsPV6/niLTx7GLnAiMveH8RGc+H4laqrttbNvSiKTK9KUfGkz2SXAdU21Rp/SgpHFQz4d5i9OWW+/LY9yUpgPo9675WtrTUDnnqT7F4o/+8aZJioMkjGqehV/uhBV2vwO3mSMJ0/hM+FNIOT9tsk8mhT05AilPymktSiimUU1qyiO6GuhzaG21VxeAL8VWrHCGBeRzEC+qy86ztLJ/lqgODoWHVhDZRUeGDr/IDGAypmOcmoihQJpSDzWOUq0KfgdqEpasuaI8a1v4qSQuZTWJj+L0oEoRLxAQD0PbF4315awzxNGzeXtO6qbG4URfjil+2qhlI5PgKgc+TyjCe94xogyabGXAQRzERqnIm1m3WBW3lnLplALVhoOqhS3wehRdb4uv00y91RzO0eG2iiIRiYHPQEOTHVDQvtUJCZgA/jqfRdDxSPxaQbG9YRnv7ijrpuvnrgjl14qAqLWPxOv0iu9IAH+qbK2zNF1OeBSrv5zd1LEhheYGc6jGKJsVaaBPaEWHRPBTuipRThvN3uCxBKYFbaDDkUbh9QIT/D3dJglBsSNCpg73NiPMIJZy9NPtA5br6kXbXmhZ4FOSSbX3bj6GCXFtNr4yTdIrAceLlfylv3Bp//tT0+DZY+uQsUeErQqcIj5kR9TYHC8IsvFj0dnZWZMLQ3vgfo2sSDCEdGna7pv1Rnfix7vMuP1Ob5Xcy4H6j75Kf7kJ8nCyrS+xBAOdwD93udau2LsXWKIKYnL32svWquRGikqDgw2te39PWv/aFOl/vu5wDNIkvj8uGY2/Y6fuKQPvy1I++LJAdCfGTKVxoPMvgp2iRxAOSsuubrgJtD4InbX0uq+ZiMWHAyzYCNhlZS1pHEVtj8nsn38DLwXQbufPz2qYyA6jojwuAcGp/bw1rNSt4sDlZLHSNO3P8eQ5Ir0LYq83PR8fNn8LfR+05p4ErBVsoUnbfxuvHUWrCxT7JNYuukjI/IUGep2Dq+uZXIkfrlI9Dg72Pc8nbt9IgjuZ6N4ehvou4SfBkxfsXxN02L7r5z44paesNHhy7TcseX8qJuu3EyGbN47bnkjBtpfkCxc8t40PBSzWSzatnVN91Lg4ojL5MRtafYsBSNAcIe5nsTYBN6DhB6zuxjhBKnnedFq0Jv67V51RemmAWzN7B9dD0e2GPWabmKl800tizEzXgJpIfo4R2GreGKfBt0FZMgG5Ttb2ssoMWmaaro2nJz/8l64hHEkaHsHfItGUaRtPCWcaotKmCYN4vgVieNKK83q8KJJFu9wrfLl8485b7pf1f+T6fesS6m7sycQ3PUx3s6sndnK6XFc5VqJxRJNSaynCm9cTGJ6eSIuyNuu314Xj79reyMZPQS9PyA+zbS+94yhvlaLjlPV1RGsAlDlMIrYCt6S8g07+7zV4YiOXlWymIriljIXW/sNNVBRc/AYJWaCueduQsdB0J/K15d54JCbrr+17VH4hBO3Nm41jXO/eLzH1/XbVW5xnULd50LmITOs5pwXWujC0IYChJoJQsyFZkr0xKvZwGsNULG2SB0gEp+tmb813rK3XQQnZyb7u5pcHZGB5c85LRvjieCDH9tWukycqvPlhPVk6y/KEOew4ezcCvf7NGZ9Y2IzZy/mZOqjiqOgKoTvTOvB+KrtWKPOUPLaH2r8Xyftz0T4u9JRpkksKrKWIs5FnzhsXImlXdsgNi4gjegeIDrCeg4tnaxBl47sDViXMxxjnzufUI7C4KyBzWS6hSYhTtgbydstHv69NTjAPW5/LorXQOvbaGLyNqpSgxnBFgx8kAoX60SBytoSC+/E4zC8gRNJ5ECUzKkKAB0C4teGjleuKuxc8uhYGyDqFGy5TSmD1D85+9ZLjzlicnmfe9zpqPV/iNEnYhqJ1wbpdiSBLglIIY/IPMKNlNGT/xUmto3i5uF4fFNFfs3qpPIGWLhKVaZIjhyttunDuAvubAR4+7zLPrZxH5Uis88IW6S+NvhhuXkVono+DPLDDPYxbDGNhTBbAB1WkUVaA3o0+sP++dcRGFai37Mk7LefuW0Q0Sy8uLv7+6dUHwrmEdUI94oy1QsAZig3xR/LDbLw7pruDEFhAxO8mb3Ud49q5Kpkx6/LmXUm35Xbvjlb64Js5k4YqsxVwlwxFYzTSmDETI20BVoYQzr/NCEcmj++Sv2iRXVr7XNU8PF/RcxXuGSoIjUJSjf9L2WBObgBFaA2A52LXv8FbcAJ8mfKbcso3pJzbq0v78iubF6qNnPtH0oMK7MTTtC5lfBQ5clAL/i3Sn6hqVrLrKQPXEwSBKYQPd61J6SVG2SPeJOFyg94VHkwV4vpI3i3MNtztUXpydWxKMotzPirm6Gks5BwNfnxo2TGstbJ+BV3dOPsUHSK39I8TD/fhZW3q260Kbi+G2ALf2yO49z97RLe0LMuCARexBARo4UqNTSt/qWq7YpHs9qFjylCggsS1QlFcpYZfXDJUBLhh1r6ld800bZX3foaOueR3Q03lbVkP1JL5RbgPPXPswyjKPnvo/ddnSRkWvC1CyY5dck8jxZa1cL+rodVr7eyK6KFcT2EPh/6S2dDQVeIJKVoDpSmihGh9oRbW2pKDWXAazx7AyTzBOTXn7zsFLd+2UW6/NIQ6r7Mk19UW80oqryhW6gXMlW1Jd53lhq3tjwpIyy3IgNH3UnmTYNtH21E71U49lpwYjUPU4wzo5COfMRa1bH66AGoHjOVec+XZyFKCOhB3ZDuuGhI0NQBqaM9hDOz19y8z5AZvQ9QmYTqbsZE4tk4wryMwlruMxYwdX9E3NJnrHtuKSWrgqK14D2YQ1YdXjYbSjFfWJP1ogPKrQLDbefu3jBWTSAbvDTEjg9f+qW8TmR0ib7EPaXN8ylaiqPARiLXv3U+Zvxrnz14LgYeFmLLGHAlFq0aS4Jgmk1ysOxm8bCHgmtxNXwi0cHgnNzV+5dTIQea7IjMQvThGEc2POo0Yl7hlfbwM8rkjW+sLkWwecNNp0QOy5Xj3nCJT1dSnEHlJPinSuAXD1KywYOnpYziF7td6sHdjuPYEyFgZ7W7yPLJBIXXbcgvu4nRL9ScG3UxqroUvORI0HcdotjNM/ejtGBuX/ZFq9viiCO7hNXv2x9ZCP5eZLd3WNCzJALoHPbOuhzbjuimW311+k0dhbOyl3flzpjj5ub57IWUfQ4D4S/luw0kDFoYEUNUMzoNdcnTD7r4PN+KuThII+xiIEsSGvf9Tl/E4HKmP4q05RVWgxC0LP/Z1t0uUzFz9S+rr18ZS+1bl8HX9fXUlC4bjBO5U9XvXgQCaT/ALzTvm/mnOLP8FDI+Xwq6JL5XlYn6papgOWU/MzHJ3KroOJr1sGJRvsn9b+F92H+nodrlmIUTxwp5pNclZgDvnzN2VhcFocSZ74fatUs5X/33oXPyryOsr6jb5Xj5eNouUktjLtHDRDxpRKSMpexq4rbrV7s1bQfN4MzNU4LMzYuWCfzXKFqIz5TUtUAWZWlRe9iGnZyLg72gwt7e1nvs4ZUxB+G1pYo+7ePD/dfQAoz4rlyZILC5Z9j+tMmWxZ8ztZwtIVlKLoxqiLUFwXtYius1Jjnihf0t4t571ls8IcFjgFCnDODX4mc617qIovBIw75z5i+xcx1lGWlDJc635npMdllqC5QGZLVuGdlsvYX0x06qQ6Fh14O1jtW8WAgtOB4RZNjenYfpZBq2+N3coi1r4Tr/TK2DteiNq2r64ZVdlKmuEYpNvvrpY9zCJJDSoR2DXef2pddsePkJCESIhVCfHvowH5j3vpBHKR1VRIZCOPHQX7X/65do/tO22R6buaD/63l6+VBTrfPyv8eOBB2u//r0lf8DUEsDBBQAAgAIAI4QwViRdQmITAAAAGsAAAAbAAAAdW5pdmVyc2FsL3VuaXZlcnNhbC5wbmcueG1ss7GvyM1RKEstKs7Mz7NVMtQzULK34+WyKShKLctMLVeoAIoBBSFASaHSVsnECMEtz0wpyQCqMDAxQAhmpGamZ5TYKplbIAT1gWYCAFBLAQIAABQAAgAIAHldz1I2YVgCRwMAAOEJAAAUAAAAAAAAAAEAAAAAAAAAAAB1bml2ZXJzYWwvcGxheWVyLnhtbFBLAQIAABQAAgAIAI4QwVgR9SNj9gYAAIAZAAAdAAAAAAAAAAEAAAAAAHkDAAB1bml2ZXJzYWwvY29tbW9uX21lc3NhZ2VzLmxuZ1BLAQIAABQAAgAIAI4QwVgVHmAbowAAAH8BAAAuAAAAAAAAAAEAAAAAAKoKAAB1bml2ZXJzYWwvcGxheWJhY2tfYW5kX25hdmlnYXRpb25fc2V0dGluZ3MueG1sUEsBAgAAFAACAAgAjhDBWA08H+QCBQAAFxkAACcAAAAAAAAAAQAAAAAAmQsAAHVuaXZlcnNhbC9mbGFzaF9wdWJsaXNoaW5nX3NldHRpbmdzLnhtbFBLAQIAABQAAgAIAI4QwVi0UPcKkwMAALQMAAAhAAAAAAAAAAEAAAAAAOAQAAB1bml2ZXJzYWwvZmxhc2hfc2tpbl9zZXR0aW5ncy54bWxQSwECAAAUAAIACACOEMFYkshP9f4EAAChGAAAJgAAAAAAAAABAAAAAACyFAAAdW5pdmVyc2FsL2h0bWxfcHVibGlzaGluZ19zZXR0aW5ncy54bWxQSwECAAAUAAIACACOEMFYN0ns4LwBAAB/BgAAHwAAAAAAAAABAAAAAAD0GQAAdW5pdmVyc2FsL2h0bWxfc2tpbl9zZXR0aW5ncy5qc1BLAQIAABQAAgAIAI4QwVgBIvFpfQAAAH0AAAAcAAAAAAAAAAEAAAAAAO0bAAB1bml2ZXJzYWwvbG9jYWxfc2V0dGluZ3MueG1sUEsBAgAAFAACAAgAjhDBWMExaj8eGQAAoS4AABcAAAAAAAAAAAAAAAAApBwAAHVuaXZlcnNhbC91bml2ZXJzYWwucG5nUEsBAgAAFAACAAgAjhDBWJF1CYhMAAAAawAAABsAAAAAAAAAAQAAAAAA9zUAAHVuaXZlcnNhbC91bml2ZXJzYWwucG5nLnhtbFBLBQYAAAAACgAKAAYDAAB8NgAAAAA="/>
  <p:tag name="ISPRING_LMS_API_VERSION" val="SCORM 2004 (4th edition)"/>
  <p:tag name="ISPRING_ULTRA_SCORM_COURSE_ID" val="A3B47503-351D-480F-AE27-D6D57D7C1C33"/>
  <p:tag name="ISPRING_CMI5_LAUNCH_METHOD" val="any window"/>
  <p:tag name="ISPRINGCLOUDFOLDERID" val="1"/>
  <p:tag name="ISPRINGONLINEFOLDERID" val="1"/>
  <p:tag name="ISPRING_SCORM_RATE_SLIDES" val="0"/>
  <p:tag name="ISPRING_SCORM_PASSING_SCORE" val="0.000000"/>
  <p:tag name="ISPRING_CURRENT_PLAYER_ID" val="universal"/>
  <p:tag name="ISPRING_FIRST_PUBLISH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100,&quot;optimizeImageForResolution&quot;:&quot;T_FALSE&quot;},&quot;audioQuality&quot;:100,&quot;videoQuality&quot;:10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ULTRA_SCORM_COURCE_TITLE" val="BẤT ĐẲNG THỨC CTST 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`\u0018\uFFFD{F3558BC5-3075-45E6-A7D9-7BB9C018EF27}&quot;,&quot;G:\\PowerPoint\\4. Bất đẳng thức\\Chân trời&quot;],[&quot;n\uFFFD\uFFFDF{532D8254-983C-4E3B-B0A4-AAF7FD1CF8B9}&quot;,&quot;E:\\PowerPoint&quot;]]"/>
  <p:tag name="ISPRING_SCORM_RATE_QUIZZES" val="0"/>
  <p:tag name="ISPRING_PRESENTATION_TITLE" val="BẤT ĐẲNG THỨC CTST 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28723D7-DCCB-4C9A-BACA-67F355C90A3C}:30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DF5114-7FDC-44FF-96AD-EE5028620D3C}:3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DF5114-7FDC-44FF-96AD-EE5028620D3C}:3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4968471-E86D-4BC6-AB4D-8C88557216A6}:30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FDE307-F183-44EB-960A-098B4A1244E0}:3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FDE307-F183-44EB-960A-098B4A1244E0}:3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DF5114-7FDC-44FF-96AD-EE5028620D3C}:3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DF5114-7FDC-44FF-96AD-EE5028620D3C}:3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DF5114-7FDC-44FF-96AD-EE5028620D3C}:3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DF5114-7FDC-44FF-96AD-EE5028620D3C}:3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C353690-1DF8-44E5-8F1D-B9EAA6895B1B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DF5114-7FDC-44FF-96AD-EE5028620D3C}:3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DF5114-7FDC-44FF-96AD-EE5028620D3C}:3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DF5114-7FDC-44FF-96AD-EE5028620D3C}:3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6D3B934-5A87-4C2D-BCDC-B53DA4A24A14}:34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6915332-6F8E-49B5-A4DB-87E68F169C7C}:3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C154E1-C00D-4E92-A863-3FEC128C950B}:26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C154E1-C00D-4E92-A863-3FEC128C950B}:26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C154E1-C00D-4E92-A863-3FEC128C950B}:26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ACA4B79-0D15-4F41-B61B-68B6989E1D22}:30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924CA4-D0FB-4C25-8900-8547ECFC3669}:30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28723D7-DCCB-4C9A-BACA-67F355C90A3C}:30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2580</Words>
  <Application>Microsoft Office PowerPoint</Application>
  <PresentationFormat>Widescreen</PresentationFormat>
  <Paragraphs>327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#9Slide07 SVNSalty Sans</vt:lpstr>
      <vt:lpstr>#9Slide03 Neutra</vt:lpstr>
      <vt:lpstr>Aptos</vt:lpstr>
      <vt:lpstr>Garet Ultra-Bold Italics</vt:lpstr>
      <vt:lpstr>#9Slide03 Aturdida</vt:lpstr>
      <vt:lpstr>Cambria Math</vt:lpstr>
      <vt:lpstr>#9Slide03 Quicksand</vt:lpstr>
      <vt:lpstr>#9Slide03 Kaleko 105 Round Bold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9Slide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BẤT ĐẲNG THỨC CTST 2</dc:title>
  <dc:creator>Cao Đô</dc:creator>
  <cp:lastModifiedBy>Cao Đô</cp:lastModifiedBy>
  <cp:revision>45</cp:revision>
  <dcterms:created xsi:type="dcterms:W3CDTF">2024-05-21T01:34:43Z</dcterms:created>
  <dcterms:modified xsi:type="dcterms:W3CDTF">2024-09-16T08:03:34Z</dcterms:modified>
</cp:coreProperties>
</file>