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3"/>
  </p:notesMasterIdLst>
  <p:sldIdLst>
    <p:sldId id="505" r:id="rId2"/>
    <p:sldId id="506" r:id="rId3"/>
    <p:sldId id="258" r:id="rId4"/>
    <p:sldId id="494" r:id="rId5"/>
    <p:sldId id="256" r:id="rId6"/>
    <p:sldId id="495" r:id="rId7"/>
    <p:sldId id="498" r:id="rId8"/>
    <p:sldId id="497" r:id="rId9"/>
    <p:sldId id="499" r:id="rId10"/>
    <p:sldId id="398" r:id="rId11"/>
    <p:sldId id="400" r:id="rId12"/>
    <p:sldId id="401" r:id="rId13"/>
    <p:sldId id="507" r:id="rId14"/>
    <p:sldId id="402" r:id="rId15"/>
    <p:sldId id="500" r:id="rId16"/>
    <p:sldId id="503" r:id="rId17"/>
    <p:sldId id="311" r:id="rId18"/>
    <p:sldId id="501" r:id="rId19"/>
    <p:sldId id="508" r:id="rId20"/>
    <p:sldId id="504" r:id="rId21"/>
    <p:sldId id="294" r:id="rId22"/>
  </p:sldIdLst>
  <p:sldSz cx="9144000" cy="5143500" type="screen16x9"/>
  <p:notesSz cx="6858000" cy="9144000"/>
  <p:embeddedFontLst>
    <p:embeddedFont>
      <p:font typeface="Signika" panose="020B0604020202020204" charset="0"/>
      <p:regular r:id="rId24"/>
      <p:bold r:id="rId25"/>
    </p:embeddedFont>
    <p:embeddedFont>
      <p:font typeface=".VnVogue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dern Love" panose="020B0604020202020204" charset="0"/>
      <p:regular r:id="rId31"/>
    </p:embeddedFont>
    <p:embeddedFont>
      <p:font typeface="Montserrat Medium" panose="00000600000000000000" pitchFamily="2" charset="0"/>
      <p:regular r:id="rId32"/>
      <p:bold r:id="rId33"/>
      <p:italic r:id="rId34"/>
      <p:boldItalic r:id="rId35"/>
    </p:embeddedFont>
    <p:embeddedFont>
      <p:font typeface="Abadi Extra Light" panose="020B0604020202020204" charset="0"/>
      <p:regular r:id="rId36"/>
    </p:embeddedFont>
    <p:embeddedFont>
      <p:font typeface="Arial Rounded MT Bold" panose="020F0704030504030204" pitchFamily="34" charset="0"/>
      <p:regular r:id="rId37"/>
    </p:embeddedFont>
    <p:embeddedFont>
      <p:font typeface="SimSun" panose="02010600030101010101" pitchFamily="2" charset="-122"/>
      <p:regular r:id="rId38"/>
    </p:embeddedFont>
    <p:embeddedFont>
      <p:font typeface="Montserrat ExtraBold" panose="00000900000000000000" pitchFamily="2" charset="0"/>
      <p:bold r:id="rId39"/>
      <p:boldItalic r:id="rId40"/>
    </p:embeddedFont>
    <p:embeddedFont>
      <p:font typeface="Jumble" panose="020B0604020202020204" charset="0"/>
      <p:regular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Montserrat" panose="02000505000000020004" pitchFamily="2" charset="0"/>
      <p:regular r:id="rId46"/>
      <p:bold r:id="rId47"/>
      <p:italic r:id="rId48"/>
      <p:boldItalic r:id="rId49"/>
    </p:embeddedFont>
    <p:embeddedFont>
      <p:font typeface="Aharoni" panose="020B0604020202020204" charset="-7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8" autoAdjust="0"/>
    <p:restoredTop sz="93883" autoAdjust="0"/>
  </p:normalViewPr>
  <p:slideViewPr>
    <p:cSldViewPr snapToGrid="0">
      <p:cViewPr varScale="1">
        <p:scale>
          <a:sx n="81" d="100"/>
          <a:sy n="81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976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Go over the answers as a class. Ask students to say the letter name and the school object.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Confirm the correct answers. Praise students if they have done well.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1.b.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pencil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2.a.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eraser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          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bag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899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Children work in pairs to peer-check their answers and talk about the school things in the picture.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65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05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Sing the song with actions all together funnily.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39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Children work in pairs to peer-check their answers and talk about the school things in the picture.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932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*Complete the sentences. (Page 21)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Flashcards 25–29 on the board. Write the words under them.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Tell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look in their books. Prompt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read the first sentence chorally. Copy the first sentence on the board. Prompt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answer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write it.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39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*Complete the sentences. (Page 21)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Flashcards 25–29 on the board. Write the words under them.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Tell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look in their books. Prompt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read the first sentence chorally. Copy the first sentence on the board. Prompt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answer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write it.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Think – Pair – Share!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think of their school things and their colors.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Ask children to work in pairs to talk about their school things.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Ask children to share their ideas with the whole class.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7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Continue the recording. Ask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write the letter for the appropriate photo in their notebooks.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360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Continue the recording. Ask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write the letter for the appropriate photo in their notebooks.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898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Ask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look in their books at number 1. Elicit the letter next to each photo (a and b). Elicit the words (bag, pencil).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Explain to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 they are going to hear a recording with a sentence about one of the photos.</a:t>
            </a:r>
          </a:p>
          <a:p>
            <a:pPr marL="342900" marR="9398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Play the recording and pause after the first item. Elicit which photo, a or b, the sentence was about (b). Tell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write b in their notebooks.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14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Continue the recording. Ask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students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write the letter for the appropriate photo in their notebooks.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11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Go over the answers as a class. Ask students to say the letter name and the school object.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Confirm the correct answers. Praise students if they have done well.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1.b.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pencil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2.a.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eraser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          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bag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45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Calibri" panose="020F0502020204030204" pitchFamily="34" charset="0"/>
              </a:rPr>
              <a:t>Go over the answers as a class. Ask students to say the letter name and the school object.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9398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Confirm the correct answers. Praise students if they have done well.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875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1.b.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pencil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2.a.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eraser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pen          </a:t>
            </a:r>
          </a:p>
          <a:p>
            <a:pPr marL="154940" marR="9398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b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bag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066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9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2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19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3" r:id="rId5"/>
    <p:sldLayoutId id="2147483674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43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7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9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70.svg"/><Relationship Id="rId10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43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7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9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70.svg"/><Relationship Id="rId10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00" y="-1227971"/>
            <a:ext cx="10934700" cy="68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1901600" y="464129"/>
            <a:ext cx="29149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9" name="FAFSE National 3 SB Track 031">
            <a:hlinkClick r:id="" action="ppaction://media"/>
            <a:extLst>
              <a:ext uri="{FF2B5EF4-FFF2-40B4-BE49-F238E27FC236}">
                <a16:creationId xmlns:a16="http://schemas.microsoft.com/office/drawing/2014/main" id="{F3220F07-440B-37B9-9425-870FEB384D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5" end="12799.2902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14112" y="4433257"/>
            <a:ext cx="600501" cy="60050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559A7C-2BFF-3979-729A-C1E922DC38F0}"/>
              </a:ext>
            </a:extLst>
          </p:cNvPr>
          <p:cNvSpPr/>
          <p:nvPr/>
        </p:nvSpPr>
        <p:spPr>
          <a:xfrm>
            <a:off x="6506456" y="2466597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2.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28EEBE-7430-BECE-BE5E-D687EEF59DEF}"/>
              </a:ext>
            </a:extLst>
          </p:cNvPr>
          <p:cNvSpPr/>
          <p:nvPr/>
        </p:nvSpPr>
        <p:spPr>
          <a:xfrm>
            <a:off x="7354708" y="2466597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a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270AA3-FD53-46A6-52E9-B2890251A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96" y="1737926"/>
            <a:ext cx="5340339" cy="2045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77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052602" y="452210"/>
            <a:ext cx="29149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9" name="FAFSE National 3 SB Track 031">
            <a:hlinkClick r:id="" action="ppaction://media"/>
            <a:extLst>
              <a:ext uri="{FF2B5EF4-FFF2-40B4-BE49-F238E27FC236}">
                <a16:creationId xmlns:a16="http://schemas.microsoft.com/office/drawing/2014/main" id="{F3220F07-440B-37B9-9425-870FEB384D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52" end="7355.2902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72167" y="4336981"/>
            <a:ext cx="627850" cy="6278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32F947-D1B2-41E8-0563-B61C60E94CB2}"/>
              </a:ext>
            </a:extLst>
          </p:cNvPr>
          <p:cNvSpPr/>
          <p:nvPr/>
        </p:nvSpPr>
        <p:spPr>
          <a:xfrm>
            <a:off x="6427627" y="2386901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3.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BA2AB2-910D-E890-AFF0-B203D3804B74}"/>
              </a:ext>
            </a:extLst>
          </p:cNvPr>
          <p:cNvSpPr/>
          <p:nvPr/>
        </p:nvSpPr>
        <p:spPr>
          <a:xfrm>
            <a:off x="7275879" y="2386901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18C81-31CE-5D49-98E4-2AF0160E3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93" y="1725474"/>
            <a:ext cx="5404645" cy="2030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12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1826099" y="464129"/>
            <a:ext cx="29149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9" name="FAFSE National 3 SB Track 031">
            <a:hlinkClick r:id="" action="ppaction://media"/>
            <a:extLst>
              <a:ext uri="{FF2B5EF4-FFF2-40B4-BE49-F238E27FC236}">
                <a16:creationId xmlns:a16="http://schemas.microsoft.com/office/drawing/2014/main" id="{F3220F07-440B-37B9-9425-870FEB384D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46" end="55.2902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8210" y="4396293"/>
            <a:ext cx="627954" cy="6279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3F4976-7F60-518E-E896-FA4FEF735E06}"/>
              </a:ext>
            </a:extLst>
          </p:cNvPr>
          <p:cNvSpPr/>
          <p:nvPr/>
        </p:nvSpPr>
        <p:spPr>
          <a:xfrm>
            <a:off x="6427627" y="2359404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C3699-35BA-D20B-809D-80A06A2C9943}"/>
              </a:ext>
            </a:extLst>
          </p:cNvPr>
          <p:cNvSpPr/>
          <p:nvPr/>
        </p:nvSpPr>
        <p:spPr>
          <a:xfrm>
            <a:off x="7275879" y="2359404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08185-29B9-42D6-29D9-5C81EE34C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32" y="1725474"/>
            <a:ext cx="5340068" cy="1975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06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677324" y="-22792"/>
            <a:ext cx="2988689" cy="2778387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210794" y="618396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Change</a:t>
            </a:r>
            <a:br>
              <a:rPr lang="en-US" sz="3200" dirty="0" smtClean="0"/>
            </a:br>
            <a:r>
              <a:rPr lang="en-US" sz="3200" dirty="0" smtClean="0"/>
              <a:t>the</a:t>
            </a:r>
            <a:br>
              <a:rPr lang="en-US" sz="3200" dirty="0" smtClean="0"/>
            </a:br>
            <a:r>
              <a:rPr lang="en-US" sz="3200" dirty="0" smtClean="0"/>
              <a:t>book.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27" y="305246"/>
            <a:ext cx="2743836" cy="1947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4AAAC9-BD08-C3A5-8FE3-9C81EDB63769}"/>
              </a:ext>
            </a:extLst>
          </p:cNvPr>
          <p:cNvSpPr/>
          <p:nvPr/>
        </p:nvSpPr>
        <p:spPr>
          <a:xfrm>
            <a:off x="752042" y="2961116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1.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59A7C-2BFF-3979-729A-C1E922DC38F0}"/>
              </a:ext>
            </a:extLst>
          </p:cNvPr>
          <p:cNvSpPr/>
          <p:nvPr/>
        </p:nvSpPr>
        <p:spPr>
          <a:xfrm>
            <a:off x="2580842" y="2961116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2.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32F947-D1B2-41E8-0563-B61C60E94CB2}"/>
              </a:ext>
            </a:extLst>
          </p:cNvPr>
          <p:cNvSpPr/>
          <p:nvPr/>
        </p:nvSpPr>
        <p:spPr>
          <a:xfrm>
            <a:off x="4428174" y="2961116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3.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F4976-7F60-518E-E896-FA4FEF735E06}"/>
              </a:ext>
            </a:extLst>
          </p:cNvPr>
          <p:cNvSpPr/>
          <p:nvPr/>
        </p:nvSpPr>
        <p:spPr>
          <a:xfrm>
            <a:off x="6275506" y="2961116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E1FFB2-F3E9-9582-A789-FADBF5CE0629}"/>
              </a:ext>
            </a:extLst>
          </p:cNvPr>
          <p:cNvSpPr/>
          <p:nvPr/>
        </p:nvSpPr>
        <p:spPr>
          <a:xfrm>
            <a:off x="1587230" y="2951842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8EEBE-7430-BECE-BE5E-D687EEF59DEF}"/>
              </a:ext>
            </a:extLst>
          </p:cNvPr>
          <p:cNvSpPr/>
          <p:nvPr/>
        </p:nvSpPr>
        <p:spPr>
          <a:xfrm>
            <a:off x="3414828" y="2919420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a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1FFB2-F3E9-9582-A789-FADBF5CE0629}"/>
              </a:ext>
            </a:extLst>
          </p:cNvPr>
          <p:cNvSpPr/>
          <p:nvPr/>
        </p:nvSpPr>
        <p:spPr>
          <a:xfrm>
            <a:off x="7181533" y="2919420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E1FFB2-F3E9-9582-A789-FADBF5CE0629}"/>
              </a:ext>
            </a:extLst>
          </p:cNvPr>
          <p:cNvSpPr/>
          <p:nvPr/>
        </p:nvSpPr>
        <p:spPr>
          <a:xfrm>
            <a:off x="5347308" y="2961116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042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459645" y="61322"/>
            <a:ext cx="45451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to the song.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2" name="Unit 2_Track 27_Clean up, clean up!">
            <a:hlinkClick r:id="" action="ppaction://media"/>
            <a:extLst>
              <a:ext uri="{FF2B5EF4-FFF2-40B4-BE49-F238E27FC236}">
                <a16:creationId xmlns:a16="http://schemas.microsoft.com/office/drawing/2014/main" id="{4066BF3A-2D6C-E1D8-A6C1-928423A09A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02" end="52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68" y="842433"/>
            <a:ext cx="7646340" cy="43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51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2369" y="2105664"/>
            <a:ext cx="1836303" cy="1987038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833348" y="2249348"/>
            <a:ext cx="3685583" cy="1699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 </a:t>
            </a:r>
            <a:br>
              <a:rPr lang="en" sz="2000" dirty="0"/>
            </a:br>
            <a:r>
              <a:rPr lang="en" sz="2000" dirty="0"/>
              <a:t>in </a:t>
            </a:r>
            <a:br>
              <a:rPr lang="en" sz="2000" dirty="0"/>
            </a:br>
            <a:r>
              <a:rPr lang="en" sz="2000" dirty="0" smtClean="0"/>
              <a:t>group.</a:t>
            </a:r>
            <a:endParaRPr sz="20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441" y="3247833"/>
            <a:ext cx="2458743" cy="17455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33058" t="45334" r="39506" b="37565"/>
          <a:stretch/>
        </p:blipFill>
        <p:spPr bwMode="auto">
          <a:xfrm>
            <a:off x="1781504" y="1"/>
            <a:ext cx="7425558" cy="3247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C0C5B69-50B2-F9DE-F03A-066EC751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876" y="0"/>
            <a:ext cx="9593943" cy="5498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2424529" y="-13884"/>
            <a:ext cx="431913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</a:t>
            </a:r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answer.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40BE3-6F4A-22AD-EC8B-F495831C5D66}"/>
              </a:ext>
            </a:extLst>
          </p:cNvPr>
          <p:cNvGrpSpPr/>
          <p:nvPr/>
        </p:nvGrpSpPr>
        <p:grpSpPr>
          <a:xfrm>
            <a:off x="774536" y="993191"/>
            <a:ext cx="2636762" cy="1351311"/>
            <a:chOff x="1620765" y="1053229"/>
            <a:chExt cx="2792028" cy="16225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211611-9D39-AB40-6785-F37FCEAA1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12"/>
            <a:stretch/>
          </p:blipFill>
          <p:spPr>
            <a:xfrm>
              <a:off x="2000693" y="1053229"/>
              <a:ext cx="2412100" cy="13513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Graphic 12" descr="Badge 1 with solid fill">
              <a:extLst>
                <a:ext uri="{FF2B5EF4-FFF2-40B4-BE49-F238E27FC236}">
                  <a16:creationId xmlns:a16="http://schemas.microsoft.com/office/drawing/2014/main" id="{77238BFE-57BA-A3B2-FE6A-2959D2D1F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0765" y="1983924"/>
              <a:ext cx="691846" cy="6918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324B21-FFAA-DFC7-E9E8-3DE81BC56E80}"/>
              </a:ext>
            </a:extLst>
          </p:cNvPr>
          <p:cNvGrpSpPr/>
          <p:nvPr/>
        </p:nvGrpSpPr>
        <p:grpSpPr>
          <a:xfrm>
            <a:off x="4804077" y="949011"/>
            <a:ext cx="3551162" cy="1395491"/>
            <a:chOff x="4938485" y="1053229"/>
            <a:chExt cx="3827281" cy="16056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2A1FE4-7796-613B-19BB-0C7EEA8B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680"/>
            <a:stretch/>
          </p:blipFill>
          <p:spPr>
            <a:xfrm>
              <a:off x="5278361" y="1053229"/>
              <a:ext cx="3487405" cy="13513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Graphic 16" descr="Badge with solid fill">
              <a:extLst>
                <a:ext uri="{FF2B5EF4-FFF2-40B4-BE49-F238E27FC236}">
                  <a16:creationId xmlns:a16="http://schemas.microsoft.com/office/drawing/2014/main" id="{11F3306D-91BE-507C-5B17-25779493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938485" y="1979084"/>
              <a:ext cx="679752" cy="67975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1FA8C4-9928-1DF6-EC0E-3B7FAB3DDEC6}"/>
              </a:ext>
            </a:extLst>
          </p:cNvPr>
          <p:cNvGrpSpPr/>
          <p:nvPr/>
        </p:nvGrpSpPr>
        <p:grpSpPr>
          <a:xfrm>
            <a:off x="807943" y="3223842"/>
            <a:ext cx="3448701" cy="1395490"/>
            <a:chOff x="1158724" y="2813653"/>
            <a:chExt cx="3655181" cy="1623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C8DFAD-379F-BDC7-4685-1AC9F327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488"/>
            <a:stretch/>
          </p:blipFill>
          <p:spPr>
            <a:xfrm>
              <a:off x="1464532" y="2813653"/>
              <a:ext cx="3349373" cy="13954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Graphic 18" descr="Badge 3 with solid fill">
              <a:extLst>
                <a:ext uri="{FF2B5EF4-FFF2-40B4-BE49-F238E27FC236}">
                  <a16:creationId xmlns:a16="http://schemas.microsoft.com/office/drawing/2014/main" id="{41387189-2CA0-231D-B28F-2C4E226D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158724" y="3737732"/>
              <a:ext cx="699103" cy="69910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BFB01-EA67-90F5-92F8-1FC4BB2E42A9}"/>
              </a:ext>
            </a:extLst>
          </p:cNvPr>
          <p:cNvGrpSpPr/>
          <p:nvPr/>
        </p:nvGrpSpPr>
        <p:grpSpPr>
          <a:xfrm>
            <a:off x="4980254" y="3198575"/>
            <a:ext cx="3098801" cy="1539638"/>
            <a:chOff x="5198533" y="2774947"/>
            <a:chExt cx="3339097" cy="17005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43904-25F7-4E32-34F3-99E61BFC7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06496" y="2774947"/>
              <a:ext cx="3031134" cy="13954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Graphic 20" descr="Badge 4 with solid fill">
              <a:extLst>
                <a:ext uri="{FF2B5EF4-FFF2-40B4-BE49-F238E27FC236}">
                  <a16:creationId xmlns:a16="http://schemas.microsoft.com/office/drawing/2014/main" id="{EB9E0BF7-B864-099C-FE01-E02D4C1C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198533" y="3776437"/>
              <a:ext cx="699103" cy="699103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B3C55CB-DA9A-7687-DA4B-75C38559E28A}"/>
              </a:ext>
            </a:extLst>
          </p:cNvPr>
          <p:cNvSpPr/>
          <p:nvPr/>
        </p:nvSpPr>
        <p:spPr>
          <a:xfrm>
            <a:off x="1294979" y="2224580"/>
            <a:ext cx="225909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blue pen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D08E83-566C-14A4-5395-6E7896C03D94}"/>
              </a:ext>
            </a:extLst>
          </p:cNvPr>
          <p:cNvSpPr/>
          <p:nvPr/>
        </p:nvSpPr>
        <p:spPr>
          <a:xfrm>
            <a:off x="5351411" y="2224580"/>
            <a:ext cx="297353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s</a:t>
            </a:r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mall eraser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076B93-44B8-334A-E02E-0226786B474A}"/>
              </a:ext>
            </a:extLst>
          </p:cNvPr>
          <p:cNvSpPr/>
          <p:nvPr/>
        </p:nvSpPr>
        <p:spPr>
          <a:xfrm>
            <a:off x="1271264" y="4540084"/>
            <a:ext cx="2857231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black pencil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B95C1A-1B87-A786-835F-EC9B72FC033F}"/>
              </a:ext>
            </a:extLst>
          </p:cNvPr>
          <p:cNvSpPr/>
          <p:nvPr/>
        </p:nvSpPr>
        <p:spPr>
          <a:xfrm>
            <a:off x="5521935" y="4555885"/>
            <a:ext cx="2211051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red book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42900" y="16859"/>
            <a:ext cx="9647504" cy="1302539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3337" y="1543839"/>
              <a:ext cx="16230600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5"/>
                </a:lnSpc>
              </a:pPr>
              <a:r>
                <a:rPr lang="en-US" sz="3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.VnVogue" panose="020B0604020202020204"/>
                </a:rPr>
                <a:t>Game: </a:t>
              </a:r>
              <a:r>
                <a:rPr lang="en-US" sz="3600" b="1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Make a caterpillar.</a:t>
              </a:r>
              <a:endPara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3499" y="4428929"/>
            <a:ext cx="2577608" cy="20574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98351" y="-1140624"/>
            <a:ext cx="2577608" cy="20574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35207" y="83250"/>
            <a:ext cx="351887" cy="354465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55431" y="4482248"/>
            <a:ext cx="288491" cy="290605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29309" y="4932735"/>
            <a:ext cx="358374" cy="361000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5859" y="1905916"/>
            <a:ext cx="288491" cy="290605"/>
          </a:xfrm>
          <a:prstGeom prst="rect">
            <a:avLst/>
          </a:prstGeom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50" y="3600402"/>
            <a:ext cx="2973203" cy="209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3857AC8-008B-4027-7564-10F3C45F897A}"/>
              </a:ext>
            </a:extLst>
          </p:cNvPr>
          <p:cNvSpPr/>
          <p:nvPr/>
        </p:nvSpPr>
        <p:spPr>
          <a:xfrm>
            <a:off x="1215205" y="1835395"/>
            <a:ext cx="6713589" cy="1585049"/>
          </a:xfrm>
          <a:prstGeom prst="rect">
            <a:avLst/>
          </a:prstGeom>
          <a:solidFill>
            <a:srgbClr val="FFFF00"/>
          </a:solidFill>
        </p:spPr>
        <p:txBody>
          <a:bodyPr wrap="square" lIns="45720" tIns="22860" rIns="45720" bIns="22860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000" dirty="0"/>
              <a:t>Look at the </a:t>
            </a:r>
            <a:r>
              <a:rPr lang="en-US" sz="3000" dirty="0" smtClean="0"/>
              <a:t>pictures again.</a:t>
            </a:r>
            <a:endParaRPr lang="en-US" sz="3000" dirty="0" smtClean="0"/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000" dirty="0" smtClean="0"/>
              <a:t>Write one word.</a:t>
            </a:r>
            <a:endParaRPr lang="en-US" sz="3000" dirty="0"/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Tx/>
              <a:buAutoNum type="arabicPeriod"/>
            </a:pPr>
            <a:r>
              <a:rPr lang="en-US" sz="3000" dirty="0" smtClean="0"/>
              <a:t>Complete the sentences.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66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C0C5B69-50B2-F9DE-F03A-066EC751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876" y="0"/>
            <a:ext cx="9593943" cy="5498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1562920" y="-13884"/>
            <a:ext cx="604236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Complete the sentences.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40BE3-6F4A-22AD-EC8B-F495831C5D66}"/>
              </a:ext>
            </a:extLst>
          </p:cNvPr>
          <p:cNvGrpSpPr/>
          <p:nvPr/>
        </p:nvGrpSpPr>
        <p:grpSpPr>
          <a:xfrm>
            <a:off x="774536" y="993191"/>
            <a:ext cx="2636762" cy="1351311"/>
            <a:chOff x="1620765" y="1053229"/>
            <a:chExt cx="2792028" cy="16225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211611-9D39-AB40-6785-F37FCEAA1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12"/>
            <a:stretch/>
          </p:blipFill>
          <p:spPr>
            <a:xfrm>
              <a:off x="2000693" y="1053229"/>
              <a:ext cx="2412100" cy="13513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Graphic 12" descr="Badge 1 with solid fill">
              <a:extLst>
                <a:ext uri="{FF2B5EF4-FFF2-40B4-BE49-F238E27FC236}">
                  <a16:creationId xmlns:a16="http://schemas.microsoft.com/office/drawing/2014/main" id="{77238BFE-57BA-A3B2-FE6A-2959D2D1F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0765" y="1983924"/>
              <a:ext cx="691846" cy="6918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324B21-FFAA-DFC7-E9E8-3DE81BC56E80}"/>
              </a:ext>
            </a:extLst>
          </p:cNvPr>
          <p:cNvGrpSpPr/>
          <p:nvPr/>
        </p:nvGrpSpPr>
        <p:grpSpPr>
          <a:xfrm>
            <a:off x="4804077" y="949011"/>
            <a:ext cx="3551162" cy="1395491"/>
            <a:chOff x="4938485" y="1053229"/>
            <a:chExt cx="3827281" cy="16056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2A1FE4-7796-613B-19BB-0C7EEA8B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680"/>
            <a:stretch/>
          </p:blipFill>
          <p:spPr>
            <a:xfrm>
              <a:off x="5278361" y="1053229"/>
              <a:ext cx="3487405" cy="13513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Graphic 16" descr="Badge with solid fill">
              <a:extLst>
                <a:ext uri="{FF2B5EF4-FFF2-40B4-BE49-F238E27FC236}">
                  <a16:creationId xmlns:a16="http://schemas.microsoft.com/office/drawing/2014/main" id="{11F3306D-91BE-507C-5B17-25779493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938485" y="1979084"/>
              <a:ext cx="679752" cy="67975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1FA8C4-9928-1DF6-EC0E-3B7FAB3DDEC6}"/>
              </a:ext>
            </a:extLst>
          </p:cNvPr>
          <p:cNvGrpSpPr/>
          <p:nvPr/>
        </p:nvGrpSpPr>
        <p:grpSpPr>
          <a:xfrm>
            <a:off x="807943" y="3223842"/>
            <a:ext cx="3448701" cy="1395490"/>
            <a:chOff x="1158724" y="2813653"/>
            <a:chExt cx="3655181" cy="1623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C8DFAD-379F-BDC7-4685-1AC9F327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488"/>
            <a:stretch/>
          </p:blipFill>
          <p:spPr>
            <a:xfrm>
              <a:off x="1464532" y="2813653"/>
              <a:ext cx="3349373" cy="13954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Graphic 18" descr="Badge 3 with solid fill">
              <a:extLst>
                <a:ext uri="{FF2B5EF4-FFF2-40B4-BE49-F238E27FC236}">
                  <a16:creationId xmlns:a16="http://schemas.microsoft.com/office/drawing/2014/main" id="{41387189-2CA0-231D-B28F-2C4E226D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158724" y="3737732"/>
              <a:ext cx="699103" cy="69910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BFB01-EA67-90F5-92F8-1FC4BB2E42A9}"/>
              </a:ext>
            </a:extLst>
          </p:cNvPr>
          <p:cNvGrpSpPr/>
          <p:nvPr/>
        </p:nvGrpSpPr>
        <p:grpSpPr>
          <a:xfrm>
            <a:off x="4980254" y="3198575"/>
            <a:ext cx="3098801" cy="1539638"/>
            <a:chOff x="5198533" y="2774947"/>
            <a:chExt cx="3339097" cy="17005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43904-25F7-4E32-34F3-99E61BFC7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06496" y="2774947"/>
              <a:ext cx="3031134" cy="13954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Graphic 20" descr="Badge 4 with solid fill">
              <a:extLst>
                <a:ext uri="{FF2B5EF4-FFF2-40B4-BE49-F238E27FC236}">
                  <a16:creationId xmlns:a16="http://schemas.microsoft.com/office/drawing/2014/main" id="{EB9E0BF7-B864-099C-FE01-E02D4C1C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198533" y="3776437"/>
              <a:ext cx="699103" cy="699103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B3C55CB-DA9A-7687-DA4B-75C38559E28A}"/>
              </a:ext>
            </a:extLst>
          </p:cNvPr>
          <p:cNvSpPr/>
          <p:nvPr/>
        </p:nvSpPr>
        <p:spPr>
          <a:xfrm>
            <a:off x="1294979" y="2224580"/>
            <a:ext cx="266906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…blue pen.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D08E83-566C-14A4-5395-6E7896C03D94}"/>
              </a:ext>
            </a:extLst>
          </p:cNvPr>
          <p:cNvSpPr/>
          <p:nvPr/>
        </p:nvSpPr>
        <p:spPr>
          <a:xfrm>
            <a:off x="5351411" y="2224580"/>
            <a:ext cx="3459546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…small eraser.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076B93-44B8-334A-E02E-0226786B474A}"/>
              </a:ext>
            </a:extLst>
          </p:cNvPr>
          <p:cNvSpPr/>
          <p:nvPr/>
        </p:nvSpPr>
        <p:spPr>
          <a:xfrm>
            <a:off x="1271264" y="4540084"/>
            <a:ext cx="330861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…black pencil.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B95C1A-1B87-A786-835F-EC9B72FC033F}"/>
              </a:ext>
            </a:extLst>
          </p:cNvPr>
          <p:cNvSpPr/>
          <p:nvPr/>
        </p:nvSpPr>
        <p:spPr>
          <a:xfrm>
            <a:off x="5521935" y="4555885"/>
            <a:ext cx="2715548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…red book.</a:t>
            </a:r>
            <a:endParaRPr lang="en-US" sz="36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2282760" y="-5498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Hello song</a:t>
            </a:r>
          </a:p>
        </p:txBody>
      </p:sp>
      <p:pic>
        <p:nvPicPr>
          <p:cNvPr id="2" name="Hello Song for Kids - Greeting Song for Kids - The Singing Walr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" end="667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380" y="65376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3691292" y="2882463"/>
            <a:ext cx="1948425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36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60715D-38B8-611C-C6D3-6979C8A5F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1167" cy="536391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t="22755" b="33383"/>
          <a:stretch/>
        </p:blipFill>
        <p:spPr bwMode="auto">
          <a:xfrm>
            <a:off x="2117070" y="833481"/>
            <a:ext cx="4952205" cy="3631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2969212" y="140984"/>
            <a:ext cx="339740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</a:t>
            </a:r>
            <a:r>
              <a:rPr lang="en-US" sz="405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say.</a:t>
            </a:r>
            <a:endParaRPr lang="en-US" sz="405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grpSp>
        <p:nvGrpSpPr>
          <p:cNvPr id="12" name="Google Shape;1560;p31"/>
          <p:cNvGrpSpPr/>
          <p:nvPr/>
        </p:nvGrpSpPr>
        <p:grpSpPr>
          <a:xfrm>
            <a:off x="6758608" y="1697234"/>
            <a:ext cx="554652" cy="716561"/>
            <a:chOff x="6143348" y="1855432"/>
            <a:chExt cx="1094855" cy="1504759"/>
          </a:xfrm>
        </p:grpSpPr>
        <p:sp>
          <p:nvSpPr>
            <p:cNvPr id="13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436;p31"/>
          <p:cNvGrpSpPr/>
          <p:nvPr/>
        </p:nvGrpSpPr>
        <p:grpSpPr>
          <a:xfrm rot="361295">
            <a:off x="1633239" y="3404290"/>
            <a:ext cx="836629" cy="756480"/>
            <a:chOff x="1343200" y="1432100"/>
            <a:chExt cx="1031261" cy="913250"/>
          </a:xfrm>
        </p:grpSpPr>
        <p:sp>
          <p:nvSpPr>
            <p:cNvPr id="20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502;p31"/>
          <p:cNvGrpSpPr/>
          <p:nvPr/>
        </p:nvGrpSpPr>
        <p:grpSpPr>
          <a:xfrm>
            <a:off x="6707315" y="2698672"/>
            <a:ext cx="903932" cy="842229"/>
            <a:chOff x="6271135" y="2305084"/>
            <a:chExt cx="1377666" cy="1201172"/>
          </a:xfrm>
        </p:grpSpPr>
        <p:sp>
          <p:nvSpPr>
            <p:cNvPr id="25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AutoShape 2" descr="275+ Thousand Eraser Royalty-Free Images, Stock Photos &amp; Pictures | 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938246" y="4446233"/>
            <a:ext cx="7428856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It makes me happy.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1028" name="Picture 4" descr="School Icons-pencil-case-color-ic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5170" b="7069"/>
          <a:stretch/>
        </p:blipFill>
        <p:spPr bwMode="auto">
          <a:xfrm rot="1470046">
            <a:off x="1785176" y="1589176"/>
            <a:ext cx="752226" cy="3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Kawaii Pen Stock Illustrations – 2,528 Kawaii Pen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awaii Pen Stock Illustrations – 2,528 Kawaii Pen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8042" y="2917631"/>
            <a:ext cx="1829889" cy="50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3690317" y="2882463"/>
            <a:ext cx="1859818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MY….</a:t>
            </a:r>
            <a:endParaRPr lang="en-US" sz="36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79316DA-B16C-22A5-D213-1C92D647C7C4}"/>
              </a:ext>
            </a:extLst>
          </p:cNvPr>
          <p:cNvSpPr/>
          <p:nvPr/>
        </p:nvSpPr>
        <p:spPr>
          <a:xfrm>
            <a:off x="3204136" y="2892186"/>
            <a:ext cx="2875078" cy="6232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MY SCHOOL.</a:t>
            </a:r>
            <a:endParaRPr lang="en-US" sz="36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6676" y="110359"/>
            <a:ext cx="4791735" cy="961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  <a:latin typeface="Modern Love" panose="04090805081005020601" pitchFamily="82" charset="0"/>
              </a:rPr>
              <a:t>Goodbye!</a:t>
            </a:r>
            <a:br>
              <a:rPr lang="en" sz="40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en" sz="4000" dirty="0">
                <a:solidFill>
                  <a:schemeClr val="bg1"/>
                </a:solidFill>
                <a:latin typeface="Modern Love" panose="04090805081005020601" pitchFamily="82" charset="0"/>
              </a:rPr>
              <a:t> See you later!</a:t>
            </a:r>
            <a:endParaRPr sz="40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pic>
        <p:nvPicPr>
          <p:cNvPr id="3" name="Bye Bye Goodbye - Goodbye Song for Kids - Super Simple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" end="601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72" y="1245476"/>
            <a:ext cx="6929821" cy="3898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26957" y="47743"/>
            <a:ext cx="314893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</a:t>
            </a:r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me </a:t>
            </a:r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f</a:t>
            </a:r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ive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42900" y="5783"/>
            <a:ext cx="9647504" cy="1313615"/>
            <a:chOff x="-493073" y="958923"/>
            <a:chExt cx="19295008" cy="2627230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39131" y="958923"/>
              <a:ext cx="16230600" cy="251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5"/>
                </a:lnSpc>
              </a:pPr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.VnVogue" panose="020B0604020202020204"/>
                </a:rPr>
                <a:t>Review</a:t>
              </a:r>
            </a:p>
            <a:p>
              <a:pPr algn="ctr">
                <a:lnSpc>
                  <a:spcPts val="4915"/>
                </a:lnSpc>
              </a:pPr>
              <a:r>
                <a:rPr lang="en-US" sz="3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.VnVogue" panose="020B0604020202020204"/>
                </a:rPr>
                <a:t>Game: 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What’s missing?</a:t>
              </a:r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3499" y="4428929"/>
            <a:ext cx="2577608" cy="20574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98351" y="-1140624"/>
            <a:ext cx="2577608" cy="2057400"/>
          </a:xfrm>
          <a:prstGeom prst="rect">
            <a:avLst/>
          </a:prstGeom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35207" y="83250"/>
            <a:ext cx="351887" cy="354465"/>
          </a:xfrm>
          <a:prstGeom prst="rect">
            <a:avLst/>
          </a:prstGeom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55431" y="4482248"/>
            <a:ext cx="288491" cy="290605"/>
          </a:xfrm>
          <a:prstGeom prst="rect">
            <a:avLst/>
          </a:prstGeom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29309" y="4932735"/>
            <a:ext cx="358374" cy="361000"/>
          </a:xfrm>
          <a:prstGeom prst="rect">
            <a:avLst/>
          </a:prstGeom>
        </p:spPr>
      </p:pic>
      <p:pic>
        <p:nvPicPr>
          <p:cNvPr id="22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5859" y="1905916"/>
            <a:ext cx="288491" cy="290605"/>
          </a:xfrm>
          <a:prstGeom prst="rect">
            <a:avLst/>
          </a:prstGeom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10" y="3342682"/>
            <a:ext cx="2973203" cy="209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3857AC8-008B-4027-7564-10F3C45F897A}"/>
              </a:ext>
            </a:extLst>
          </p:cNvPr>
          <p:cNvSpPr/>
          <p:nvPr/>
        </p:nvSpPr>
        <p:spPr>
          <a:xfrm>
            <a:off x="1215206" y="2015353"/>
            <a:ext cx="6713589" cy="1508105"/>
          </a:xfrm>
          <a:prstGeom prst="rect">
            <a:avLst/>
          </a:prstGeom>
          <a:solidFill>
            <a:srgbClr val="FFFF00"/>
          </a:solidFill>
        </p:spPr>
        <p:txBody>
          <a:bodyPr wrap="square" lIns="45720" tIns="22860" rIns="45720" bIns="22860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000" dirty="0"/>
              <a:t>Look at the pictures.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Tx/>
              <a:buAutoNum type="arabicPeriod"/>
            </a:pPr>
            <a:r>
              <a:rPr lang="en-US" sz="3000" dirty="0" smtClean="0"/>
              <a:t>Write </a:t>
            </a:r>
            <a:r>
              <a:rPr lang="en-US" sz="3000" dirty="0"/>
              <a:t>the word about the missing picture.</a:t>
            </a:r>
          </a:p>
        </p:txBody>
      </p:sp>
    </p:spTree>
    <p:extLst>
      <p:ext uri="{BB962C8B-B14F-4D97-AF65-F5344CB8AC3E}">
        <p14:creationId xmlns:p14="http://schemas.microsoft.com/office/powerpoint/2010/main" val="22056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73171" y="124287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Lesson Six </a:t>
            </a:r>
            <a:r>
              <a:rPr lang="en" sz="2000" dirty="0"/>
              <a:t>– Skills Time</a:t>
            </a:r>
            <a:endParaRPr sz="20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That is his ruler.</a:t>
            </a:r>
            <a:r>
              <a:rPr lang="en" dirty="0"/>
              <a:t>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1971502" y="94991"/>
            <a:ext cx="464774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can you see?</a:t>
            </a:r>
            <a:endParaRPr lang="en-US" sz="405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BBF0F-9968-E0EE-AA89-F51F995E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2"/>
          <a:stretch/>
        </p:blipFill>
        <p:spPr>
          <a:xfrm>
            <a:off x="612396" y="1216404"/>
            <a:ext cx="7982622" cy="286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76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3"/>
          <a:srcRect l="33739" t="17657" r="34890" b="54944"/>
          <a:stretch/>
        </p:blipFill>
        <p:spPr bwMode="auto">
          <a:xfrm>
            <a:off x="385963" y="0"/>
            <a:ext cx="8187655" cy="4404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1D156-7101-F6F0-C9BB-570D7DE4D253}"/>
              </a:ext>
            </a:extLst>
          </p:cNvPr>
          <p:cNvSpPr/>
          <p:nvPr/>
        </p:nvSpPr>
        <p:spPr>
          <a:xfrm>
            <a:off x="4322690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1.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D4C40D-0BEE-2A95-69EB-57B7189E4C09}"/>
              </a:ext>
            </a:extLst>
          </p:cNvPr>
          <p:cNvSpPr/>
          <p:nvPr/>
        </p:nvSpPr>
        <p:spPr>
          <a:xfrm>
            <a:off x="4687545" y="564578"/>
            <a:ext cx="3337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2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FBE7E-C802-27E1-2F9F-5BBE7DC22DB6}"/>
              </a:ext>
            </a:extLst>
          </p:cNvPr>
          <p:cNvSpPr/>
          <p:nvPr/>
        </p:nvSpPr>
        <p:spPr>
          <a:xfrm>
            <a:off x="6008499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3.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D9136-A93A-4B6D-8A8A-6701FCEC6AEA}"/>
              </a:ext>
            </a:extLst>
          </p:cNvPr>
          <p:cNvSpPr/>
          <p:nvPr/>
        </p:nvSpPr>
        <p:spPr>
          <a:xfrm>
            <a:off x="6869632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47C3A-20B0-A6AD-D26C-8FF0888EA037}"/>
              </a:ext>
            </a:extLst>
          </p:cNvPr>
          <p:cNvSpPr/>
          <p:nvPr/>
        </p:nvSpPr>
        <p:spPr>
          <a:xfrm>
            <a:off x="5183823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2.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648756" y="559007"/>
            <a:ext cx="56816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</a:t>
            </a:r>
            <a:r>
              <a:rPr lang="en-US" sz="405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 </a:t>
            </a:r>
            <a:r>
              <a:rPr lang="en-US" sz="4050" b="1" i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a</a:t>
            </a:r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 or </a:t>
            </a:r>
            <a:r>
              <a:rPr lang="en-US" sz="4050" b="1" i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b</a:t>
            </a:r>
            <a:r>
              <a:rPr lang="en-US" sz="405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43375-5CFC-34C3-1D29-D6DC7E5902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1" t="14378" r="51683" b="43355"/>
          <a:stretch/>
        </p:blipFill>
        <p:spPr>
          <a:xfrm>
            <a:off x="818041" y="1678714"/>
            <a:ext cx="5343116" cy="2046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FAFSE National 3 SB Track 031">
            <a:hlinkClick r:id="" action="ppaction://media"/>
            <a:extLst>
              <a:ext uri="{FF2B5EF4-FFF2-40B4-BE49-F238E27FC236}">
                <a16:creationId xmlns:a16="http://schemas.microsoft.com/office/drawing/2014/main" id="{430427D2-9CDD-1FB2-76AE-9835A021FA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8" end="18091.2902"/>
                </p14:media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08103" y="4380411"/>
            <a:ext cx="620608" cy="6206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707523-83A9-367B-5279-5DED4515809F}"/>
              </a:ext>
            </a:extLst>
          </p:cNvPr>
          <p:cNvSpPr/>
          <p:nvPr/>
        </p:nvSpPr>
        <p:spPr>
          <a:xfrm>
            <a:off x="6557296" y="2348149"/>
            <a:ext cx="1696505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1.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D22C72-E9DE-F652-AFF9-F2E65A5D0090}"/>
              </a:ext>
            </a:extLst>
          </p:cNvPr>
          <p:cNvSpPr/>
          <p:nvPr/>
        </p:nvSpPr>
        <p:spPr>
          <a:xfrm>
            <a:off x="7405548" y="2348149"/>
            <a:ext cx="484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4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5"/>
          <a:srcRect l="33739" t="17657" r="34890" b="54944"/>
          <a:stretch/>
        </p:blipFill>
        <p:spPr bwMode="auto">
          <a:xfrm>
            <a:off x="385963" y="0"/>
            <a:ext cx="8187655" cy="4404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FAFSE National 3 SB Track 031">
            <a:hlinkClick r:id="" action="ppaction://media"/>
            <a:extLst>
              <a:ext uri="{FF2B5EF4-FFF2-40B4-BE49-F238E27FC236}">
                <a16:creationId xmlns:a16="http://schemas.microsoft.com/office/drawing/2014/main" id="{FE17F82E-5CF1-0A79-696B-7C9A56F22B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0" end="43.2902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7535" y="4597173"/>
            <a:ext cx="447825" cy="4478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1D156-7101-F6F0-C9BB-570D7DE4D253}"/>
              </a:ext>
            </a:extLst>
          </p:cNvPr>
          <p:cNvSpPr/>
          <p:nvPr/>
        </p:nvSpPr>
        <p:spPr>
          <a:xfrm>
            <a:off x="4322690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1.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D4C40D-0BEE-2A95-69EB-57B7189E4C09}"/>
              </a:ext>
            </a:extLst>
          </p:cNvPr>
          <p:cNvSpPr/>
          <p:nvPr/>
        </p:nvSpPr>
        <p:spPr>
          <a:xfrm>
            <a:off x="4687545" y="564578"/>
            <a:ext cx="3337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C00000"/>
                </a:solidFill>
                <a:latin typeface=".VnVogue" panose="020B7200000000000000" pitchFamily="34" charset="0"/>
              </a:rPr>
              <a:t>b</a:t>
            </a:r>
            <a:endParaRPr lang="en-US" sz="2000" b="0" cap="none" spc="0" dirty="0">
              <a:ln w="0"/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FBE7E-C802-27E1-2F9F-5BBE7DC22DB6}"/>
              </a:ext>
            </a:extLst>
          </p:cNvPr>
          <p:cNvSpPr/>
          <p:nvPr/>
        </p:nvSpPr>
        <p:spPr>
          <a:xfrm>
            <a:off x="6008499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3.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D9136-A93A-4B6D-8A8A-6701FCEC6AEA}"/>
              </a:ext>
            </a:extLst>
          </p:cNvPr>
          <p:cNvSpPr/>
          <p:nvPr/>
        </p:nvSpPr>
        <p:spPr>
          <a:xfrm>
            <a:off x="6869632" y="557656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47C3A-20B0-A6AD-D26C-8FF0888EA037}"/>
              </a:ext>
            </a:extLst>
          </p:cNvPr>
          <p:cNvSpPr/>
          <p:nvPr/>
        </p:nvSpPr>
        <p:spPr>
          <a:xfrm>
            <a:off x="5183823" y="564578"/>
            <a:ext cx="86113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2.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</a:t>
            </a:r>
            <a:endParaRPr lang="en-US" sz="2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682</Words>
  <Application>Microsoft Office PowerPoint</Application>
  <PresentationFormat>On-screen Show (16:9)</PresentationFormat>
  <Paragraphs>105</Paragraphs>
  <Slides>21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Times New Roman</vt:lpstr>
      <vt:lpstr>Signika</vt:lpstr>
      <vt:lpstr>.VnVogue</vt:lpstr>
      <vt:lpstr>Calibri</vt:lpstr>
      <vt:lpstr>Arial</vt:lpstr>
      <vt:lpstr>Modern Love</vt:lpstr>
      <vt:lpstr>Montserrat Medium</vt:lpstr>
      <vt:lpstr>Abadi Extra Light</vt:lpstr>
      <vt:lpstr>Arial Rounded MT Bold</vt:lpstr>
      <vt:lpstr>SimSun</vt:lpstr>
      <vt:lpstr>MyriadPro-Light</vt:lpstr>
      <vt:lpstr>Montserrat ExtraBold</vt:lpstr>
      <vt:lpstr>Chau Philomene One</vt:lpstr>
      <vt:lpstr>mn-ea</vt:lpstr>
      <vt:lpstr>Jumble</vt:lpstr>
      <vt:lpstr>Roboto</vt:lpstr>
      <vt:lpstr>Montserrat</vt:lpstr>
      <vt:lpstr>Aharoni</vt:lpstr>
      <vt:lpstr>Fun Games Classroom Kit by Slidesgo</vt:lpstr>
      <vt:lpstr>PowerPoint Presentation</vt:lpstr>
      <vt:lpstr>PowerPoint Presentation</vt:lpstr>
      <vt:lpstr>PowerPoint Presentation</vt:lpstr>
      <vt:lpstr>PowerPoint Presentation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the book.</vt:lpstr>
      <vt:lpstr>PowerPoint Presentation</vt:lpstr>
      <vt:lpstr>PowerPoint Presentation</vt:lpstr>
      <vt:lpstr>Work  in  group.</vt:lpstr>
      <vt:lpstr>PowerPoint Presentation</vt:lpstr>
      <vt:lpstr>PowerPoint Presentation</vt:lpstr>
      <vt:lpstr>PowerPoint Presentation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 </dc:title>
  <dc:creator>Trang Nguyen</dc:creator>
  <cp:lastModifiedBy>Huong Van</cp:lastModifiedBy>
  <cp:revision>90</cp:revision>
  <dcterms:modified xsi:type="dcterms:W3CDTF">2025-10-15T16:14:31Z</dcterms:modified>
</cp:coreProperties>
</file>