
<file path=[Content_Types].xml><?xml version="1.0" encoding="utf-8"?>
<Types xmlns="http://schemas.openxmlformats.org/package/2006/content-types">
  <Default Extension="png" ContentType="image/png"/>
  <Default Extension="tiff" ContentType="image/tiff"/>
  <Default Extension="jpeg" ContentType="image/jpeg"/>
  <Default Extension="JPG" ContentType="image/.jp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578" r:id="rId3"/>
    <p:sldId id="579" r:id="rId4"/>
    <p:sldId id="503" r:id="rId5"/>
    <p:sldId id="570" r:id="rId7"/>
    <p:sldId id="497" r:id="rId8"/>
    <p:sldId id="580" r:id="rId9"/>
    <p:sldId id="551" r:id="rId10"/>
    <p:sldId id="552" r:id="rId11"/>
    <p:sldId id="553" r:id="rId12"/>
    <p:sldId id="581" r:id="rId13"/>
    <p:sldId id="554" r:id="rId14"/>
    <p:sldId id="559" r:id="rId15"/>
    <p:sldId id="521" r:id="rId16"/>
    <p:sldId id="534" r:id="rId17"/>
    <p:sldId id="582" r:id="rId18"/>
    <p:sldId id="555" r:id="rId19"/>
    <p:sldId id="556" r:id="rId20"/>
    <p:sldId id="583" r:id="rId21"/>
    <p:sldId id="575" r:id="rId22"/>
    <p:sldId id="576" r:id="rId23"/>
    <p:sldId id="527" r:id="rId24"/>
    <p:sldId id="573" r:id="rId25"/>
    <p:sldId id="519" r:id="rId26"/>
    <p:sldId id="537"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1BAA"/>
    <a:srgbClr val="BCFCD4"/>
    <a:srgbClr val="0D30DD"/>
    <a:srgbClr val="33CCFF"/>
    <a:srgbClr val="99FF66"/>
    <a:srgbClr val="FFCCFF"/>
    <a:srgbClr val="009900"/>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78" d="100"/>
          <a:sy n="78" d="100"/>
        </p:scale>
        <p:origin x="1066"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2800" b="0" dirty="0" err="1">
              <a:solidFill>
                <a:schemeClr val="tx1"/>
              </a:solidFill>
              <a:effectLst/>
              <a:latin typeface="Times New Roman"/>
              <a:ea typeface="Cambria" pitchFamily="18" charset="0"/>
              <a:cs typeface="Times New Roman"/>
            </a:rPr>
            <a:t>Đất</a:t>
          </a:r>
          <a:r>
            <a:rPr lang="en-US" sz="2800" b="0" dirty="0">
              <a:solidFill>
                <a:schemeClr val="tx1"/>
              </a:solidFill>
              <a:effectLst/>
              <a:latin typeface="Times New Roman"/>
              <a:ea typeface="Cambria" pitchFamily="18" charset="0"/>
              <a:cs typeface="Times New Roman"/>
            </a:rPr>
            <a:t> </a:t>
          </a:r>
          <a:r>
            <a:rPr lang="en-US" sz="2800" b="0" dirty="0" err="1">
              <a:solidFill>
                <a:schemeClr val="tx1"/>
              </a:solidFill>
              <a:effectLst/>
              <a:latin typeface="Times New Roman"/>
              <a:ea typeface="Cambria" pitchFamily="18" charset="0"/>
              <a:cs typeface="Times New Roman"/>
            </a:rPr>
            <a:t>feralit</a:t>
          </a:r>
          <a:r>
            <a:rPr lang="en-US" sz="2800" b="0" dirty="0">
              <a:solidFill>
                <a:schemeClr val="tx1"/>
              </a:solidFill>
              <a:effectLst/>
              <a:latin typeface="Times New Roman"/>
              <a:ea typeface="Cambria" pitchFamily="18" charset="0"/>
              <a:cs typeface="Times New Roman"/>
            </a:rPr>
            <a:t> c</a:t>
          </a:r>
          <a:r>
            <a:rPr lang="vi-VN" sz="2800" b="0" dirty="0">
              <a:solidFill>
                <a:schemeClr val="tx1"/>
              </a:solidFill>
              <a:effectLst/>
              <a:latin typeface="Times New Roman"/>
              <a:ea typeface="Cambria" pitchFamily="18" charset="0"/>
              <a:cs typeface="Times New Roman"/>
            </a:rPr>
            <a:t>hiếm tới 65% diện tích đất tự nhiên.</a:t>
          </a:r>
          <a:endParaRPr lang="en-US" sz="2800" b="0" dirty="0">
            <a:solidFill>
              <a:schemeClr val="tx1"/>
            </a:solidFill>
            <a:effectLst/>
            <a:latin typeface="Times New Roman"/>
            <a:ea typeface="Cambria" pitchFamily="18" charset="0"/>
            <a:cs typeface="Times New Roman"/>
          </a:endParaRPr>
        </a:p>
      </dgm:t>
    </dgm:pt>
    <dgm:pt modelId="{985296F4-4FB3-49BD-BAEA-280CEAC6AFAC}" cxnId="{D274CE2A-ED47-4CFE-981A-670E14BBB397}" type="parTrans">
      <dgm:prSet/>
      <dgm:spPr/>
      <dgm:t>
        <a:bodyPr/>
        <a:lstStyle/>
        <a:p>
          <a:endParaRPr lang="en-US"/>
        </a:p>
      </dgm:t>
    </dgm:pt>
    <dgm:pt modelId="{9DA92A08-ED37-48A9-A0DD-F521D2142CD2}" cxnId="{D274CE2A-ED47-4CFE-981A-670E14BBB397}" type="sibTrans">
      <dgm:prSet/>
      <dgm:spPr/>
      <dgm:t>
        <a:bodyPr/>
        <a:lstStyle/>
        <a:p>
          <a:endParaRPr lang="en-US"/>
        </a:p>
      </dgm:t>
    </dgm:pt>
    <dgm:pt modelId="{9B38993F-91D9-4E45-89FE-E7C2053BB052}">
      <dgm:prSet phldrT="[Text]" custT="1"/>
      <dgm:spPr>
        <a:solidFill>
          <a:srgbClr val="FFCCFF"/>
        </a:solidFill>
        <a:ln>
          <a:noFill/>
        </a:ln>
      </dgm:spPr>
      <dgm:t>
        <a:bodyPr/>
        <a:lstStyle/>
        <a:p>
          <a:pPr algn="just"/>
          <a:r>
            <a:rPr lang="vi-VN" sz="1800" b="0" dirty="0">
              <a:solidFill>
                <a:schemeClr val="tx1"/>
              </a:solidFill>
              <a:latin typeface="+mj-lt"/>
              <a:ea typeface="Cambria" pitchFamily="18" charset="0"/>
            </a:rPr>
            <a:t>- Phân bố </a:t>
          </a:r>
          <a:r>
            <a:rPr lang="vi-VN" sz="1800" dirty="0">
              <a:solidFill>
                <a:schemeClr val="tx1"/>
              </a:solidFill>
              <a:latin typeface="+mj-lt"/>
              <a:ea typeface="Cambria" pitchFamily="18" charset="0"/>
            </a:rPr>
            <a:t>ở các khu vực đồi núi, trong đó:</a:t>
          </a:r>
          <a:endParaRPr lang="en-US" sz="1800" dirty="0">
            <a:solidFill>
              <a:schemeClr val="tx1"/>
            </a:solidFill>
            <a:latin typeface="+mj-lt"/>
            <a:ea typeface="Cambria" pitchFamily="18" charset="0"/>
          </a:endParaRPr>
        </a:p>
        <a:p>
          <a:pPr algn="just"/>
          <a:r>
            <a:rPr lang="vi-VN" sz="1800" dirty="0">
              <a:solidFill>
                <a:schemeClr val="tx1"/>
              </a:solidFill>
              <a:latin typeface="+mj-lt"/>
              <a:ea typeface="Cambria" pitchFamily="18" charset="0"/>
            </a:rPr>
            <a:t>+ Đất feralit hình thành trên đá badan: phân bố tập trung ở cao nguyên Nam Trung Bộ, Đông Nam Bộ và rải rác ở Bắc Trung Bộ, Tây Bắc,..</a:t>
          </a:r>
          <a:endParaRPr lang="en-US" sz="1800" dirty="0">
            <a:solidFill>
              <a:schemeClr val="tx1"/>
            </a:solidFill>
            <a:latin typeface="+mj-lt"/>
            <a:ea typeface="Cambria" pitchFamily="18" charset="0"/>
          </a:endParaRPr>
        </a:p>
        <a:p>
          <a:pPr algn="just"/>
          <a:r>
            <a:rPr lang="vi-VN" sz="1800" dirty="0">
              <a:solidFill>
                <a:schemeClr val="tx1"/>
              </a:solidFill>
              <a:latin typeface="+mj-lt"/>
              <a:ea typeface="Cambria" pitchFamily="18" charset="0"/>
            </a:rPr>
            <a:t>+ Đất feralit hình thành trên đá vôi: phân bố chủ yếu ở khu vực Đông Bắc, Bắc Trung Bộ, Tây Bắc.</a:t>
          </a:r>
          <a:endParaRPr lang="en-US" sz="1800" dirty="0">
            <a:solidFill>
              <a:schemeClr val="tx1"/>
            </a:solidFill>
            <a:latin typeface="+mj-lt"/>
            <a:ea typeface="Cambria" pitchFamily="18" charset="0"/>
          </a:endParaRPr>
        </a:p>
        <a:p>
          <a:pPr algn="just"/>
          <a:r>
            <a:rPr lang="vi-VN" sz="1800" dirty="0">
              <a:solidFill>
                <a:schemeClr val="tx1"/>
              </a:solidFill>
              <a:latin typeface="+mj-lt"/>
              <a:ea typeface="Cambria" pitchFamily="18" charset="0"/>
            </a:rPr>
            <a:t>+ Đất feralit hình thành trên các loại đá khác: phân bố rộng khắp ở nhiều vùng đồi núi thấp.</a:t>
          </a:r>
          <a:endParaRPr lang="en-US" sz="1800" dirty="0">
            <a:solidFill>
              <a:schemeClr val="tx1"/>
            </a:solidFill>
            <a:latin typeface="+mj-lt"/>
            <a:ea typeface="Cambria" pitchFamily="18" charset="0"/>
          </a:endParaRPr>
        </a:p>
      </dgm:t>
    </dgm:pt>
    <dgm:pt modelId="{09D1B164-619A-4073-BC5B-FCA5E09B6EF1}" cxnId="{E47014BD-B35F-4A75-8D3A-E36CBE71105B}" type="parTrans">
      <dgm:prSet/>
      <dgm:spPr/>
      <dgm:t>
        <a:bodyPr/>
        <a:lstStyle/>
        <a:p>
          <a:endParaRPr lang="en-US"/>
        </a:p>
      </dgm:t>
    </dgm:pt>
    <dgm:pt modelId="{D53B4CC3-4CE5-4F91-919B-A6C770DA696A}" cxnId="{E47014BD-B35F-4A75-8D3A-E36CBE71105B}" type="sibTrans">
      <dgm:prSet/>
      <dgm:spPr/>
      <dgm:t>
        <a:bodyPr/>
        <a:lstStyle/>
        <a:p>
          <a:endParaRPr lang="en-US"/>
        </a:p>
      </dgm:t>
    </dgm:pt>
    <dgm:pt modelId="{2EA4557B-2359-4BA8-9F14-A6ECB8DAC4AB}">
      <dgm:prSet phldrT="[Text]" custT="1"/>
      <dgm:spPr>
        <a:noFill/>
        <a:ln>
          <a:noFill/>
        </a:ln>
      </dgm:spPr>
      <dgm:t>
        <a:bodyPr/>
        <a:lstStyle/>
        <a:p>
          <a:r>
            <a:rPr lang="vi-VN" sz="2800" b="0" dirty="0">
              <a:solidFill>
                <a:schemeClr val="tx1"/>
              </a:solidFill>
              <a:effectLst/>
              <a:latin typeface="+mj-lt"/>
              <a:ea typeface="Cambria" pitchFamily="18" charset="0"/>
              <a:cs typeface="Times New Roman"/>
            </a:rPr>
            <a:t>- Đất </a:t>
          </a:r>
          <a:r>
            <a:rPr lang="vi-VN" sz="2800" b="0" dirty="0" err="1">
              <a:solidFill>
                <a:schemeClr val="tx1"/>
              </a:solidFill>
              <a:effectLst/>
              <a:latin typeface="+mj-lt"/>
              <a:ea typeface="Cambria" pitchFamily="18" charset="0"/>
              <a:cs typeface="Times New Roman"/>
            </a:rPr>
            <a:t>feralit</a:t>
          </a:r>
          <a:r>
            <a:rPr lang="vi-VN" sz="2800" b="0" dirty="0">
              <a:solidFill>
                <a:schemeClr val="tx1"/>
              </a:solidFill>
              <a:effectLst/>
              <a:latin typeface="+mj-lt"/>
              <a:ea typeface="Cambria" pitchFamily="18" charset="0"/>
              <a:cs typeface="Times New Roman"/>
            </a:rPr>
            <a:t> hình thành trên đá </a:t>
          </a:r>
          <a:r>
            <a:rPr lang="vi-VN" sz="2800" b="0" dirty="0" err="1">
              <a:solidFill>
                <a:schemeClr val="tx1"/>
              </a:solidFill>
              <a:effectLst/>
              <a:latin typeface="+mj-lt"/>
              <a:ea typeface="Cambria" pitchFamily="18" charset="0"/>
              <a:cs typeface="Times New Roman"/>
            </a:rPr>
            <a:t>badan</a:t>
          </a:r>
          <a:r>
            <a:rPr lang="vi-VN" sz="2800" b="0" dirty="0">
              <a:solidFill>
                <a:schemeClr val="tx1"/>
              </a:solidFill>
              <a:effectLst/>
              <a:latin typeface="+mj-lt"/>
              <a:ea typeface="Cambria" pitchFamily="18" charset="0"/>
              <a:cs typeface="Times New Roman"/>
            </a:rPr>
            <a:t>. </a:t>
          </a:r>
          <a:endParaRPr lang="en-US" sz="2800" b="0" dirty="0">
            <a:solidFill>
              <a:schemeClr val="tx1"/>
            </a:solidFill>
            <a:effectLst/>
            <a:latin typeface="+mj-lt"/>
            <a:ea typeface="Cambria" pitchFamily="18" charset="0"/>
            <a:cs typeface="Times New Roman"/>
          </a:endParaRPr>
        </a:p>
        <a:p>
          <a:r>
            <a:rPr lang="vi-VN" sz="2800" b="0" dirty="0">
              <a:solidFill>
                <a:schemeClr val="tx1"/>
              </a:solidFill>
              <a:effectLst/>
              <a:latin typeface="+mj-lt"/>
              <a:ea typeface="Cambria" pitchFamily="18" charset="0"/>
              <a:cs typeface="Times New Roman"/>
            </a:rPr>
            <a:t>- Đất </a:t>
          </a:r>
          <a:r>
            <a:rPr lang="vi-VN" sz="2800" b="0" dirty="0" err="1">
              <a:solidFill>
                <a:schemeClr val="tx1"/>
              </a:solidFill>
              <a:effectLst/>
              <a:latin typeface="+mj-lt"/>
              <a:ea typeface="Cambria" pitchFamily="18" charset="0"/>
              <a:cs typeface="Times New Roman"/>
            </a:rPr>
            <a:t>feralit</a:t>
          </a:r>
          <a:r>
            <a:rPr lang="vi-VN" sz="2800" b="0" dirty="0">
              <a:solidFill>
                <a:schemeClr val="tx1"/>
              </a:solidFill>
              <a:effectLst/>
              <a:latin typeface="+mj-lt"/>
              <a:ea typeface="Cambria" pitchFamily="18" charset="0"/>
              <a:cs typeface="Times New Roman"/>
            </a:rPr>
            <a:t> hình thành trên đá vôi.</a:t>
          </a:r>
          <a:endParaRPr lang="en-US" sz="2800" b="0" dirty="0">
            <a:solidFill>
              <a:schemeClr val="tx1"/>
            </a:solidFill>
            <a:effectLst/>
            <a:latin typeface="+mj-lt"/>
            <a:ea typeface="Cambria" pitchFamily="18" charset="0"/>
            <a:cs typeface="Times New Roman"/>
          </a:endParaRPr>
        </a:p>
        <a:p>
          <a:r>
            <a:rPr lang="vi-VN" sz="2800" b="0" dirty="0">
              <a:solidFill>
                <a:schemeClr val="tx1"/>
              </a:solidFill>
              <a:effectLst/>
              <a:latin typeface="+mj-lt"/>
              <a:ea typeface="Cambria" pitchFamily="18" charset="0"/>
              <a:cs typeface="Times New Roman"/>
            </a:rPr>
            <a:t>- Đất </a:t>
          </a:r>
          <a:r>
            <a:rPr lang="vi-VN" sz="2800" b="0" dirty="0" err="1">
              <a:solidFill>
                <a:schemeClr val="tx1"/>
              </a:solidFill>
              <a:effectLst/>
              <a:latin typeface="+mj-lt"/>
              <a:ea typeface="Cambria" pitchFamily="18" charset="0"/>
              <a:cs typeface="Times New Roman"/>
            </a:rPr>
            <a:t>feralit</a:t>
          </a:r>
          <a:r>
            <a:rPr lang="vi-VN" sz="2800" b="0" dirty="0">
              <a:solidFill>
                <a:schemeClr val="tx1"/>
              </a:solidFill>
              <a:effectLst/>
              <a:latin typeface="+mj-lt"/>
              <a:ea typeface="Cambria" pitchFamily="18" charset="0"/>
              <a:cs typeface="Times New Roman"/>
            </a:rPr>
            <a:t> hình thành trên các loại đá khác.</a:t>
          </a:r>
          <a:endParaRPr lang="en-US" sz="2800" b="0" dirty="0">
            <a:solidFill>
              <a:schemeClr val="tx1"/>
            </a:solidFill>
            <a:effectLst/>
            <a:latin typeface="+mj-lt"/>
            <a:ea typeface="Cambria" pitchFamily="18" charset="0"/>
            <a:cs typeface="Times New Roman"/>
          </a:endParaRPr>
        </a:p>
      </dgm:t>
    </dgm:pt>
    <dgm:pt modelId="{29859120-04AA-48A6-ACAA-ED37A6A9AC18}" cxnId="{E5E1F8D5-384F-4738-91BA-6CDDED360257}" type="sibTrans">
      <dgm:prSet/>
      <dgm:spPr/>
      <dgm:t>
        <a:bodyPr/>
        <a:lstStyle/>
        <a:p>
          <a:endParaRPr lang="en-US"/>
        </a:p>
      </dgm:t>
    </dgm:pt>
    <dgm:pt modelId="{46821B45-B9F5-4FAF-834F-499C8AE36BA2}" cxnId="{E5E1F8D5-384F-4738-91BA-6CDDED360257}" type="parTrans">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53576" custLinFactNeighborX="850" custLinFactNeighborY="-35750">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custLinFactNeighborX="-3885" custLinFactNeighborY="-13529"/>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92230" custLinFactNeighborX="567" custLinFactNeighborY="-66138">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LinFactNeighborX="10434" custLinFactNeighborY="-29106"/>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67443" custLinFactNeighborX="1008" custLinFactNeighborY="-24762">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custLinFactNeighborX="-202" custLinFactNeighborY="-24745"/>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3200" b="0" dirty="0">
              <a:solidFill>
                <a:schemeClr val="tx1"/>
              </a:solidFill>
              <a:effectLst/>
              <a:latin typeface="+mj-lt"/>
              <a:ea typeface="Cambria" pitchFamily="18" charset="0"/>
              <a:cs typeface="Times New Roman"/>
            </a:rPr>
            <a:t>Chiếm khoảng 24% diện tích đất tự nhiên.</a:t>
          </a:r>
          <a:endParaRPr lang="en-US" sz="3200" b="0" dirty="0">
            <a:solidFill>
              <a:schemeClr val="tx1"/>
            </a:solidFill>
            <a:effectLst/>
            <a:latin typeface="+mj-lt"/>
            <a:ea typeface="Cambria" pitchFamily="18" charset="0"/>
            <a:cs typeface="Times New Roman"/>
          </a:endParaRPr>
        </a:p>
      </dgm:t>
    </dgm:pt>
    <dgm:pt modelId="{985296F4-4FB3-49BD-BAEA-280CEAC6AFAC}" cxnId="{D274CE2A-ED47-4CFE-981A-670E14BBB397}" type="parTrans">
      <dgm:prSet/>
      <dgm:spPr/>
      <dgm:t>
        <a:bodyPr/>
        <a:lstStyle/>
        <a:p>
          <a:endParaRPr lang="en-US"/>
        </a:p>
      </dgm:t>
    </dgm:pt>
    <dgm:pt modelId="{9DA92A08-ED37-48A9-A0DD-F521D2142CD2}" cxnId="{D274CE2A-ED47-4CFE-981A-670E14BBB397}" type="sibTrans">
      <dgm:prSet/>
      <dgm:spPr/>
      <dgm:t>
        <a:bodyPr/>
        <a:lstStyle/>
        <a:p>
          <a:endParaRPr lang="en-US"/>
        </a:p>
      </dgm:t>
    </dgm:pt>
    <dgm:pt modelId="{2EA4557B-2359-4BA8-9F14-A6ECB8DAC4AB}">
      <dgm:prSet phldrT="[Text]" custT="1"/>
      <dgm:spPr>
        <a:solidFill>
          <a:srgbClr val="BCFCD4"/>
        </a:solidFill>
      </dgm:spPr>
      <dgm:t>
        <a:bodyPr/>
        <a:lstStyle/>
        <a:p>
          <a:pPr algn="just"/>
          <a:r>
            <a:rPr lang="vi-VN" sz="3200" b="0" dirty="0">
              <a:solidFill>
                <a:schemeClr val="tx1"/>
              </a:solidFill>
              <a:effectLst/>
              <a:latin typeface="+mj-lt"/>
              <a:ea typeface="Cambria" pitchFamily="18" charset="0"/>
              <a:cs typeface="Times New Roman"/>
            </a:rPr>
            <a:t>Đất phù sa sông, đất phèn, đất mặn, đất cát biển, đất xám trên phù sa cổ.</a:t>
          </a:r>
          <a:endParaRPr lang="en-US" sz="3200" b="0" dirty="0">
            <a:solidFill>
              <a:schemeClr val="tx1"/>
            </a:solidFill>
            <a:effectLst/>
            <a:latin typeface="+mj-lt"/>
            <a:ea typeface="Cambria" pitchFamily="18" charset="0"/>
            <a:cs typeface="Times New Roman"/>
          </a:endParaRPr>
        </a:p>
      </dgm:t>
    </dgm:pt>
    <dgm:pt modelId="{46821B45-B9F5-4FAF-834F-499C8AE36BA2}" cxnId="{E5E1F8D5-384F-4738-91BA-6CDDED360257}" type="parTrans">
      <dgm:prSet/>
      <dgm:spPr/>
      <dgm:t>
        <a:bodyPr/>
        <a:lstStyle/>
        <a:p>
          <a:endParaRPr lang="en-US"/>
        </a:p>
      </dgm:t>
    </dgm:pt>
    <dgm:pt modelId="{29859120-04AA-48A6-ACAA-ED37A6A9AC18}" cxnId="{E5E1F8D5-384F-4738-91BA-6CDDED360257}" type="sibTrans">
      <dgm:prSet/>
      <dgm:spPr/>
      <dgm:t>
        <a:bodyPr/>
        <a:lstStyle/>
        <a:p>
          <a:endParaRPr lang="en-US"/>
        </a:p>
      </dgm:t>
    </dgm:pt>
    <dgm:pt modelId="{9B38993F-91D9-4E45-89FE-E7C2053BB052}">
      <dgm:prSet phldrT="[Text]" custT="1"/>
      <dgm:spPr>
        <a:solidFill>
          <a:srgbClr val="FFCCFF"/>
        </a:solidFill>
      </dgm:spPr>
      <dgm:t>
        <a:bodyPr/>
        <a:lstStyle/>
        <a:p>
          <a:pPr algn="just"/>
          <a:r>
            <a:rPr lang="en-US" sz="2400" dirty="0">
              <a:solidFill>
                <a:schemeClr val="tx1"/>
              </a:solidFill>
              <a:latin typeface="Times New Roman"/>
              <a:ea typeface="Cambria" pitchFamily="18" charset="0"/>
              <a:cs typeface="Times New Roman"/>
            </a:rPr>
            <a:t>- </a:t>
          </a:r>
          <a:r>
            <a:rPr lang="vi-VN" sz="2400" dirty="0">
              <a:solidFill>
                <a:schemeClr val="tx1"/>
              </a:solidFill>
              <a:latin typeface="Times New Roman"/>
              <a:ea typeface="Cambria" pitchFamily="18" charset="0"/>
              <a:cs typeface="Times New Roman"/>
            </a:rPr>
            <a:t>Phân bố chủ yếu ở đồng bằng sông Hồng, đồng bằng sông Cửu Long và các đồng bằng ven biển miền Trung.</a:t>
          </a:r>
          <a:endParaRPr lang="en-US" sz="2400" dirty="0">
            <a:solidFill>
              <a:schemeClr val="tx1"/>
            </a:solidFill>
            <a:latin typeface="Times New Roman"/>
            <a:ea typeface="Cambria" pitchFamily="18" charset="0"/>
            <a:cs typeface="Times New Roman"/>
          </a:endParaRPr>
        </a:p>
        <a:p>
          <a:pPr algn="just"/>
          <a:r>
            <a:rPr lang="en-US" sz="2400" dirty="0">
              <a:solidFill>
                <a:schemeClr val="tx1"/>
              </a:solidFill>
              <a:latin typeface="Times New Roman"/>
              <a:ea typeface="Cambria" pitchFamily="18" charset="0"/>
              <a:cs typeface="Times New Roman"/>
            </a:rPr>
            <a:t>- </a:t>
          </a:r>
          <a:r>
            <a:rPr lang="en-US" sz="2400" dirty="0" err="1">
              <a:solidFill>
                <a:schemeClr val="tx1"/>
              </a:solidFill>
              <a:latin typeface="Times New Roman"/>
              <a:ea typeface="Cambria" pitchFamily="18" charset="0"/>
              <a:cs typeface="Times New Roman"/>
            </a:rPr>
            <a:t>Đất</a:t>
          </a:r>
          <a:r>
            <a:rPr lang="en-US" sz="2400" dirty="0">
              <a:solidFill>
                <a:schemeClr val="tx1"/>
              </a:solidFill>
              <a:latin typeface="Times New Roman"/>
              <a:ea typeface="Cambria" pitchFamily="18" charset="0"/>
              <a:cs typeface="Times New Roman"/>
            </a:rPr>
            <a:t> </a:t>
          </a:r>
          <a:r>
            <a:rPr lang="en-US" sz="2400" dirty="0" err="1">
              <a:solidFill>
                <a:schemeClr val="tx1"/>
              </a:solidFill>
              <a:latin typeface="Times New Roman"/>
              <a:ea typeface="Cambria" pitchFamily="18" charset="0"/>
              <a:cs typeface="Times New Roman"/>
            </a:rPr>
            <a:t>xám</a:t>
          </a:r>
          <a:r>
            <a:rPr lang="en-US" sz="2400" dirty="0">
              <a:solidFill>
                <a:schemeClr val="tx1"/>
              </a:solidFill>
              <a:latin typeface="Times New Roman"/>
              <a:ea typeface="Cambria" pitchFamily="18" charset="0"/>
              <a:cs typeface="Times New Roman"/>
            </a:rPr>
            <a:t> </a:t>
          </a:r>
          <a:r>
            <a:rPr lang="en-US" sz="2400" dirty="0" err="1">
              <a:solidFill>
                <a:schemeClr val="tx1"/>
              </a:solidFill>
              <a:latin typeface="Times New Roman"/>
              <a:ea typeface="Cambria" pitchFamily="18" charset="0"/>
              <a:cs typeface="Times New Roman"/>
            </a:rPr>
            <a:t>trên</a:t>
          </a:r>
          <a:r>
            <a:rPr lang="en-US" sz="2400" dirty="0">
              <a:solidFill>
                <a:schemeClr val="tx1"/>
              </a:solidFill>
              <a:latin typeface="Times New Roman"/>
              <a:ea typeface="Cambria" pitchFamily="18" charset="0"/>
              <a:cs typeface="Times New Roman"/>
            </a:rPr>
            <a:t> </a:t>
          </a:r>
          <a:r>
            <a:rPr lang="en-US" sz="2400" dirty="0" err="1">
              <a:solidFill>
                <a:schemeClr val="tx1"/>
              </a:solidFill>
              <a:latin typeface="Times New Roman"/>
              <a:ea typeface="Cambria" pitchFamily="18" charset="0"/>
              <a:cs typeface="Times New Roman"/>
            </a:rPr>
            <a:t>phù</a:t>
          </a:r>
          <a:r>
            <a:rPr lang="en-US" sz="2400" dirty="0">
              <a:solidFill>
                <a:schemeClr val="tx1"/>
              </a:solidFill>
              <a:latin typeface="Times New Roman"/>
              <a:ea typeface="Cambria" pitchFamily="18" charset="0"/>
              <a:cs typeface="Times New Roman"/>
            </a:rPr>
            <a:t> </a:t>
          </a:r>
          <a:r>
            <a:rPr lang="en-US" sz="2400" dirty="0" err="1">
              <a:solidFill>
                <a:schemeClr val="tx1"/>
              </a:solidFill>
              <a:latin typeface="Times New Roman"/>
              <a:ea typeface="Cambria" pitchFamily="18" charset="0"/>
              <a:cs typeface="Times New Roman"/>
            </a:rPr>
            <a:t>sa</a:t>
          </a:r>
          <a:r>
            <a:rPr lang="en-US" sz="2400" dirty="0">
              <a:solidFill>
                <a:schemeClr val="tx1"/>
              </a:solidFill>
              <a:latin typeface="Times New Roman"/>
              <a:ea typeface="Cambria" pitchFamily="18" charset="0"/>
              <a:cs typeface="Times New Roman"/>
            </a:rPr>
            <a:t> </a:t>
          </a:r>
          <a:r>
            <a:rPr lang="en-US" sz="2400" dirty="0" err="1">
              <a:solidFill>
                <a:schemeClr val="tx1"/>
              </a:solidFill>
              <a:latin typeface="Times New Roman"/>
              <a:ea typeface="Cambria" pitchFamily="18" charset="0"/>
              <a:cs typeface="Times New Roman"/>
            </a:rPr>
            <a:t>cổ</a:t>
          </a:r>
          <a:r>
            <a:rPr lang="en-US" sz="2400" dirty="0">
              <a:solidFill>
                <a:schemeClr val="tx1"/>
              </a:solidFill>
              <a:latin typeface="Times New Roman"/>
              <a:ea typeface="Cambria" pitchFamily="18" charset="0"/>
              <a:cs typeface="Times New Roman"/>
            </a:rPr>
            <a:t> ở </a:t>
          </a:r>
          <a:r>
            <a:rPr lang="en-US" sz="2400" dirty="0" err="1">
              <a:solidFill>
                <a:schemeClr val="tx1"/>
              </a:solidFill>
              <a:latin typeface="Times New Roman"/>
              <a:ea typeface="Cambria" pitchFamily="18" charset="0"/>
              <a:cs typeface="Times New Roman"/>
            </a:rPr>
            <a:t>Đông</a:t>
          </a:r>
          <a:r>
            <a:rPr lang="en-US" sz="2400" dirty="0">
              <a:solidFill>
                <a:schemeClr val="tx1"/>
              </a:solidFill>
              <a:latin typeface="Times New Roman"/>
              <a:ea typeface="Cambria" pitchFamily="18" charset="0"/>
              <a:cs typeface="Times New Roman"/>
            </a:rPr>
            <a:t> Nam </a:t>
          </a:r>
          <a:r>
            <a:rPr lang="en-US" sz="2400" dirty="0" err="1">
              <a:solidFill>
                <a:schemeClr val="tx1"/>
              </a:solidFill>
              <a:latin typeface="Times New Roman"/>
              <a:ea typeface="Cambria" pitchFamily="18" charset="0"/>
              <a:cs typeface="Times New Roman"/>
            </a:rPr>
            <a:t>Bộ</a:t>
          </a:r>
          <a:r>
            <a:rPr lang="en-US" sz="2400" dirty="0">
              <a:solidFill>
                <a:schemeClr val="tx1"/>
              </a:solidFill>
              <a:latin typeface="Times New Roman"/>
              <a:ea typeface="Cambria" pitchFamily="18" charset="0"/>
              <a:cs typeface="Times New Roman"/>
            </a:rPr>
            <a:t>, </a:t>
          </a:r>
          <a:r>
            <a:rPr lang="en-US" sz="2400" dirty="0" err="1">
              <a:solidFill>
                <a:schemeClr val="tx1"/>
              </a:solidFill>
              <a:latin typeface="Times New Roman"/>
              <a:ea typeface="Cambria" pitchFamily="18" charset="0"/>
              <a:cs typeface="Times New Roman"/>
            </a:rPr>
            <a:t>đất</a:t>
          </a:r>
          <a:r>
            <a:rPr lang="en-US" sz="2400" dirty="0">
              <a:solidFill>
                <a:schemeClr val="tx1"/>
              </a:solidFill>
              <a:latin typeface="Times New Roman"/>
              <a:ea typeface="Cambria" pitchFamily="18" charset="0"/>
              <a:cs typeface="Times New Roman"/>
            </a:rPr>
            <a:t> </a:t>
          </a:r>
          <a:r>
            <a:rPr lang="en-US" sz="2400" dirty="0" err="1">
              <a:solidFill>
                <a:schemeClr val="tx1"/>
              </a:solidFill>
              <a:latin typeface="Times New Roman"/>
              <a:ea typeface="Cambria" pitchFamily="18" charset="0"/>
              <a:cs typeface="Times New Roman"/>
            </a:rPr>
            <a:t>cát</a:t>
          </a:r>
          <a:r>
            <a:rPr lang="en-US" sz="2400" dirty="0">
              <a:solidFill>
                <a:schemeClr val="tx1"/>
              </a:solidFill>
              <a:latin typeface="Times New Roman"/>
              <a:ea typeface="Cambria" pitchFamily="18" charset="0"/>
              <a:cs typeface="Times New Roman"/>
            </a:rPr>
            <a:t> </a:t>
          </a:r>
          <a:r>
            <a:rPr lang="en-US" sz="2400" dirty="0" err="1">
              <a:solidFill>
                <a:schemeClr val="tx1"/>
              </a:solidFill>
              <a:latin typeface="Times New Roman"/>
              <a:ea typeface="Cambria" pitchFamily="18" charset="0"/>
              <a:cs typeface="Times New Roman"/>
            </a:rPr>
            <a:t>ven</a:t>
          </a:r>
          <a:r>
            <a:rPr lang="en-US" sz="2400" dirty="0">
              <a:solidFill>
                <a:schemeClr val="tx1"/>
              </a:solidFill>
              <a:latin typeface="Times New Roman"/>
              <a:ea typeface="Cambria" pitchFamily="18" charset="0"/>
              <a:cs typeface="Times New Roman"/>
            </a:rPr>
            <a:t> </a:t>
          </a:r>
          <a:r>
            <a:rPr lang="en-US" sz="2400" dirty="0" err="1">
              <a:solidFill>
                <a:schemeClr val="tx1"/>
              </a:solidFill>
              <a:latin typeface="Times New Roman"/>
              <a:ea typeface="Cambria" pitchFamily="18" charset="0"/>
              <a:cs typeface="Times New Roman"/>
            </a:rPr>
            <a:t>biển</a:t>
          </a:r>
          <a:r>
            <a:rPr lang="en-US" sz="2400" dirty="0">
              <a:solidFill>
                <a:schemeClr val="tx1"/>
              </a:solidFill>
              <a:latin typeface="Times New Roman"/>
              <a:ea typeface="Cambria" pitchFamily="18" charset="0"/>
              <a:cs typeface="Times New Roman"/>
            </a:rPr>
            <a:t> ở </a:t>
          </a:r>
          <a:r>
            <a:rPr lang="en-US" sz="2400" dirty="0" err="1">
              <a:solidFill>
                <a:schemeClr val="tx1"/>
              </a:solidFill>
              <a:latin typeface="Times New Roman"/>
              <a:ea typeface="Cambria" pitchFamily="18" charset="0"/>
              <a:cs typeface="Times New Roman"/>
            </a:rPr>
            <a:t>Duyên</a:t>
          </a:r>
          <a:r>
            <a:rPr lang="en-US" sz="2400" dirty="0">
              <a:solidFill>
                <a:schemeClr val="tx1"/>
              </a:solidFill>
              <a:latin typeface="Times New Roman"/>
              <a:ea typeface="Cambria" pitchFamily="18" charset="0"/>
              <a:cs typeface="Times New Roman"/>
            </a:rPr>
            <a:t> </a:t>
          </a:r>
          <a:r>
            <a:rPr lang="en-US" sz="2400" dirty="0" err="1">
              <a:solidFill>
                <a:schemeClr val="tx1"/>
              </a:solidFill>
              <a:latin typeface="Times New Roman"/>
              <a:ea typeface="Cambria" pitchFamily="18" charset="0"/>
              <a:cs typeface="Times New Roman"/>
            </a:rPr>
            <a:t>hải</a:t>
          </a:r>
          <a:r>
            <a:rPr lang="en-US" sz="2400" dirty="0">
              <a:solidFill>
                <a:schemeClr val="tx1"/>
              </a:solidFill>
              <a:latin typeface="Times New Roman"/>
              <a:ea typeface="Cambria" pitchFamily="18" charset="0"/>
              <a:cs typeface="Times New Roman"/>
            </a:rPr>
            <a:t> </a:t>
          </a:r>
          <a:r>
            <a:rPr lang="en-US" sz="2400" dirty="0" err="1">
              <a:solidFill>
                <a:schemeClr val="tx1"/>
              </a:solidFill>
              <a:latin typeface="Times New Roman"/>
              <a:ea typeface="Cambria" pitchFamily="18" charset="0"/>
              <a:cs typeface="Times New Roman"/>
            </a:rPr>
            <a:t>miền</a:t>
          </a:r>
          <a:r>
            <a:rPr lang="en-US" sz="2400" dirty="0">
              <a:solidFill>
                <a:schemeClr val="tx1"/>
              </a:solidFill>
              <a:latin typeface="Times New Roman"/>
              <a:ea typeface="Cambria" pitchFamily="18" charset="0"/>
              <a:cs typeface="Times New Roman"/>
            </a:rPr>
            <a:t> </a:t>
          </a:r>
          <a:r>
            <a:rPr lang="en-US" sz="2400" dirty="0" err="1">
              <a:solidFill>
                <a:schemeClr val="tx1"/>
              </a:solidFill>
              <a:latin typeface="Times New Roman"/>
              <a:ea typeface="Cambria" pitchFamily="18" charset="0"/>
              <a:cs typeface="Times New Roman"/>
            </a:rPr>
            <a:t>Trung</a:t>
          </a:r>
          <a:r>
            <a:rPr lang="en-US" sz="2400" dirty="0">
              <a:solidFill>
                <a:schemeClr val="tx1"/>
              </a:solidFill>
              <a:latin typeface="Times New Roman"/>
              <a:ea typeface="Cambria" pitchFamily="18" charset="0"/>
              <a:cs typeface="Times New Roman"/>
            </a:rPr>
            <a:t>.</a:t>
          </a:r>
        </a:p>
      </dgm:t>
    </dgm:pt>
    <dgm:pt modelId="{09D1B164-619A-4073-BC5B-FCA5E09B6EF1}" cxnId="{E47014BD-B35F-4A75-8D3A-E36CBE71105B}" type="parTrans">
      <dgm:prSet/>
      <dgm:spPr/>
      <dgm:t>
        <a:bodyPr/>
        <a:lstStyle/>
        <a:p>
          <a:endParaRPr lang="en-US"/>
        </a:p>
      </dgm:t>
    </dgm:pt>
    <dgm:pt modelId="{D53B4CC3-4CE5-4F91-919B-A6C770DA696A}" cxnId="{E47014BD-B35F-4A75-8D3A-E36CBE71105B}" type="sibTrans">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67385">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92230"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28829">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A7A61303-8C8F-4E27-A038-69A515D8CC42}" type="presOf" srcId="{9DA92A08-ED37-48A9-A0DD-F521D2142CD2}" destId="{C7497E28-FAE4-42DA-8D9D-5B4659273D7A}" srcOrd="0" destOrd="0" presId="urn:microsoft.com/office/officeart/2008/layout/VerticalCurvedList"/>
    <dgm:cxn modelId="{2BFA8A16-0E20-47D6-AF88-9AFE4F1608B2}"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C38D16C-5785-4895-AF11-15E84FDE8D9B}" type="presOf" srcId="{9B38993F-91D9-4E45-89FE-E7C2053BB052}" destId="{A0E9B536-5134-4AC7-990D-17E1F41843BA}" srcOrd="0" destOrd="0" presId="urn:microsoft.com/office/officeart/2008/layout/VerticalCurvedList"/>
    <dgm:cxn modelId="{821C367C-2727-4C65-9449-AC24F91F3F47}"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599456E2-F2A4-4700-8B58-7B77A145344B}" type="presOf" srcId="{2EA4557B-2359-4BA8-9F14-A6ECB8DAC4AB}" destId="{DD97E049-4A6C-47F8-8707-C5FFDBF743ED}" srcOrd="0" destOrd="0" presId="urn:microsoft.com/office/officeart/2008/layout/VerticalCurvedList"/>
    <dgm:cxn modelId="{63355B33-6441-4CA9-A898-43E5A0658F9C}" type="presParOf" srcId="{287E208B-7CBA-48D9-A845-7C3BA9246006}" destId="{5A99791D-9E28-4B3D-8ACD-8F48A5C6199A}" srcOrd="0" destOrd="0" presId="urn:microsoft.com/office/officeart/2008/layout/VerticalCurvedList"/>
    <dgm:cxn modelId="{8F92AB35-91DC-4A44-9F7D-C3A70EEC9B13}" type="presParOf" srcId="{5A99791D-9E28-4B3D-8ACD-8F48A5C6199A}" destId="{9839DEA4-81CC-40F3-A882-992AC1AF75D3}" srcOrd="0" destOrd="0" presId="urn:microsoft.com/office/officeart/2008/layout/VerticalCurvedList"/>
    <dgm:cxn modelId="{6D9ACA21-FF05-45D0-B892-FD14E9B29F0B}" type="presParOf" srcId="{9839DEA4-81CC-40F3-A882-992AC1AF75D3}" destId="{28F6DBF1-E187-4C38-B1F1-C875CC0EEA2D}" srcOrd="0" destOrd="0" presId="urn:microsoft.com/office/officeart/2008/layout/VerticalCurvedList"/>
    <dgm:cxn modelId="{F454F5F0-4736-4F97-BFCD-9D618E840073}" type="presParOf" srcId="{9839DEA4-81CC-40F3-A882-992AC1AF75D3}" destId="{C7497E28-FAE4-42DA-8D9D-5B4659273D7A}" srcOrd="1" destOrd="0" presId="urn:microsoft.com/office/officeart/2008/layout/VerticalCurvedList"/>
    <dgm:cxn modelId="{52ECA87C-764F-40F6-8489-06C6CFF14552}" type="presParOf" srcId="{9839DEA4-81CC-40F3-A882-992AC1AF75D3}" destId="{175AA276-58F2-4DD9-80FC-A508711E986D}" srcOrd="2" destOrd="0" presId="urn:microsoft.com/office/officeart/2008/layout/VerticalCurvedList"/>
    <dgm:cxn modelId="{90961B80-5D9E-45BA-9EC7-A56D48D85396}" type="presParOf" srcId="{9839DEA4-81CC-40F3-A882-992AC1AF75D3}" destId="{99D1BCB1-BBEC-4020-AF46-9B84DFEEEB12}" srcOrd="3" destOrd="0" presId="urn:microsoft.com/office/officeart/2008/layout/VerticalCurvedList"/>
    <dgm:cxn modelId="{2D843E0B-E396-43DC-B408-ECFD53E634B1}" type="presParOf" srcId="{5A99791D-9E28-4B3D-8ACD-8F48A5C6199A}" destId="{534504B8-3AD3-4D7F-BA10-772C4BC9F4DA}" srcOrd="1" destOrd="0" presId="urn:microsoft.com/office/officeart/2008/layout/VerticalCurvedList"/>
    <dgm:cxn modelId="{256C1D5B-7DD2-4CD5-8481-8AF8C22B0F8C}" type="presParOf" srcId="{5A99791D-9E28-4B3D-8ACD-8F48A5C6199A}" destId="{449D8CCB-25E3-4F77-9AA7-F013F49094ED}" srcOrd="2" destOrd="0" presId="urn:microsoft.com/office/officeart/2008/layout/VerticalCurvedList"/>
    <dgm:cxn modelId="{92C40CAA-47F4-4EA2-9215-E435439C2B22}" type="presParOf" srcId="{449D8CCB-25E3-4F77-9AA7-F013F49094ED}" destId="{467C472B-F399-46AE-B017-5DC56BBEA7D7}" srcOrd="0" destOrd="0" presId="urn:microsoft.com/office/officeart/2008/layout/VerticalCurvedList"/>
    <dgm:cxn modelId="{43E643E5-BB61-452A-8413-CDFB371637B1}" type="presParOf" srcId="{5A99791D-9E28-4B3D-8ACD-8F48A5C6199A}" destId="{DD97E049-4A6C-47F8-8707-C5FFDBF743ED}" srcOrd="3" destOrd="0" presId="urn:microsoft.com/office/officeart/2008/layout/VerticalCurvedList"/>
    <dgm:cxn modelId="{1F2D69F0-4B53-4B5B-9FC9-F2F0216E9A68}" type="presParOf" srcId="{5A99791D-9E28-4B3D-8ACD-8F48A5C6199A}" destId="{7DBD23B7-51C8-4591-8906-0B740EFCF017}" srcOrd="4" destOrd="0" presId="urn:microsoft.com/office/officeart/2008/layout/VerticalCurvedList"/>
    <dgm:cxn modelId="{F54F8E90-85D4-452F-B4A4-5FA4885FBFEC}" type="presParOf" srcId="{7DBD23B7-51C8-4591-8906-0B740EFCF017}" destId="{9D6C96D5-59F1-4074-AA4E-276172A59D56}" srcOrd="0" destOrd="0" presId="urn:microsoft.com/office/officeart/2008/layout/VerticalCurvedList"/>
    <dgm:cxn modelId="{CFE577B1-5C45-44D0-B75A-4B0ED12067C7}" type="presParOf" srcId="{5A99791D-9E28-4B3D-8ACD-8F48A5C6199A}" destId="{A0E9B536-5134-4AC7-990D-17E1F41843BA}" srcOrd="5" destOrd="0" presId="urn:microsoft.com/office/officeart/2008/layout/VerticalCurvedList"/>
    <dgm:cxn modelId="{1C15AD6C-510C-4C83-9B14-1307EA04A982}" type="presParOf" srcId="{5A99791D-9E28-4B3D-8ACD-8F48A5C6199A}" destId="{E6CA5371-E765-4FE6-A6BE-7ECD1C15C765}" srcOrd="6" destOrd="0" presId="urn:microsoft.com/office/officeart/2008/layout/VerticalCurvedList"/>
    <dgm:cxn modelId="{BDD5493A-1862-47C9-A825-DC267D53B875}" type="presParOf" srcId="{E6CA5371-E765-4FE6-A6BE-7ECD1C15C765}" destId="{BB02C15B-25BD-4CA5-8B62-85830BA892A9}" srcOrd="0" destOrd="0" presId="urn:microsoft.com/office/officeart/2008/layout/VerticalCurvedList"/>
  </dgm:cxnLst>
  <dgm:bg/>
  <dgm:whole/>
</dgm:dataModel>
</file>

<file path=ppt/diagrams/data3.xml><?xml version="1.0" encoding="utf-8"?>
<dgm:dataModel xmlns:dgm="http://schemas.openxmlformats.org/drawingml/2006/diagram" xmlns:a="http://schemas.openxmlformats.org/drawingml/2006/main">
  <dgm:ptLst>
    <dgm:pt modelId="{ABDE462F-8464-4E13-857E-F1222E180AFB}" type="doc">
      <dgm:prSet loTypeId="urn:microsoft.com/office/officeart/2005/8/layout/pyramid2" loCatId="list" qsTypeId="urn:microsoft.com/office/officeart/2005/8/quickstyle/simple1" qsCatId="simple" csTypeId="urn:microsoft.com/office/officeart/2005/8/colors/accent1_2" csCatId="accent1" phldr="1"/>
      <dgm:spPr/>
    </dgm:pt>
    <dgm:pt modelId="{A0AF0753-357C-4EFB-917D-B101F4C6B11F}" type="pres">
      <dgm:prSet presAssocID="{ABDE462F-8464-4E13-857E-F1222E180AFB}" presName="compositeShape" presStyleCnt="0">
        <dgm:presLayoutVars>
          <dgm:dir/>
          <dgm:resizeHandles/>
        </dgm:presLayoutVars>
      </dgm:prSet>
      <dgm:spPr/>
    </dgm:pt>
  </dgm:ptLst>
  <dgm:cxnLst>
    <dgm:cxn modelId="{CE4EEA33-20AE-4122-9CE7-C6C7CB58EB17}" type="presOf" srcId="{ABDE462F-8464-4E13-857E-F1222E180AFB}" destId="{A0AF0753-357C-4EFB-917D-B101F4C6B11F}" srcOrd="0" destOrd="0" presId="urn:microsoft.com/office/officeart/2005/8/layout/pyramid2"/>
  </dgm:cxnLst>
  <dgm:bg/>
  <dgm:whole/>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441551" y="-985592"/>
          <a:ext cx="7669981" cy="7669981"/>
        </a:xfrm>
        <a:prstGeom prst="blockArc">
          <a:avLst>
            <a:gd name="adj1" fmla="val 18900000"/>
            <a:gd name="adj2" fmla="val 2700000"/>
            <a:gd name="adj3" fmla="val 282"/>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857944" y="426976"/>
          <a:ext cx="7876710" cy="610637"/>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4684" tIns="71120" rIns="71120" bIns="71120" numCol="1" spcCol="1270" anchor="ctr" anchorCtr="0">
          <a:noAutofit/>
        </a:bodyPr>
        <a:lstStyle/>
        <a:p>
          <a:pPr marL="0" lvl="0" indent="0" algn="just" defTabSz="1244600">
            <a:lnSpc>
              <a:spcPct val="90000"/>
            </a:lnSpc>
            <a:spcBef>
              <a:spcPct val="0"/>
            </a:spcBef>
            <a:spcAft>
              <a:spcPct val="35000"/>
            </a:spcAft>
            <a:buNone/>
          </a:pPr>
          <a:r>
            <a:rPr lang="en-US" sz="2800" b="0" kern="1200" dirty="0" err="1">
              <a:solidFill>
                <a:schemeClr val="tx1"/>
              </a:solidFill>
              <a:effectLst/>
              <a:latin typeface="Times New Roman" panose="02020603050405020304" pitchFamily="18" charset="0"/>
              <a:ea typeface="Cambria" pitchFamily="18" charset="0"/>
              <a:cs typeface="Times New Roman" panose="02020603050405020304" pitchFamily="18" charset="0"/>
            </a:rPr>
            <a:t>Đất</a:t>
          </a:r>
          <a:r>
            <a:rPr lang="en-US" sz="2800" b="0" kern="1200" dirty="0">
              <a:solidFill>
                <a:schemeClr val="tx1"/>
              </a:solidFill>
              <a:effectLst/>
              <a:latin typeface="Times New Roman" panose="02020603050405020304" pitchFamily="18" charset="0"/>
              <a:ea typeface="Cambria" pitchFamily="18" charset="0"/>
              <a:cs typeface="Times New Roman" panose="02020603050405020304" pitchFamily="18" charset="0"/>
            </a:rPr>
            <a:t> </a:t>
          </a:r>
          <a:r>
            <a:rPr lang="en-US" sz="2800" b="0" kern="1200" dirty="0" err="1">
              <a:solidFill>
                <a:schemeClr val="tx1"/>
              </a:solidFill>
              <a:effectLst/>
              <a:latin typeface="Times New Roman" panose="02020603050405020304" pitchFamily="18" charset="0"/>
              <a:ea typeface="Cambria" pitchFamily="18" charset="0"/>
              <a:cs typeface="Times New Roman" panose="02020603050405020304" pitchFamily="18" charset="0"/>
            </a:rPr>
            <a:t>feralit</a:t>
          </a:r>
          <a:r>
            <a:rPr lang="en-US" sz="2800" b="0" kern="1200" dirty="0">
              <a:solidFill>
                <a:schemeClr val="tx1"/>
              </a:solidFill>
              <a:effectLst/>
              <a:latin typeface="Times New Roman" panose="02020603050405020304" pitchFamily="18" charset="0"/>
              <a:ea typeface="Cambria" pitchFamily="18" charset="0"/>
              <a:cs typeface="Times New Roman" panose="02020603050405020304" pitchFamily="18" charset="0"/>
            </a:rPr>
            <a:t> c</a:t>
          </a:r>
          <a:r>
            <a:rPr lang="vi-VN" sz="2800" b="0" kern="1200" dirty="0">
              <a:solidFill>
                <a:schemeClr val="tx1"/>
              </a:solidFill>
              <a:effectLst/>
              <a:latin typeface="Times New Roman" panose="02020603050405020304" pitchFamily="18" charset="0"/>
              <a:ea typeface="Cambria" pitchFamily="18" charset="0"/>
              <a:cs typeface="Times New Roman" panose="02020603050405020304" pitchFamily="18" charset="0"/>
            </a:rPr>
            <a:t>hiếm tới 65% diện tích đất tự nhiên.</a:t>
          </a:r>
          <a:endParaRPr lang="en-US" sz="2800" b="0" kern="1200" dirty="0">
            <a:solidFill>
              <a:schemeClr val="tx1"/>
            </a:solidFill>
            <a:effectLst/>
            <a:latin typeface="Times New Roman" panose="02020603050405020304" pitchFamily="18" charset="0"/>
            <a:ea typeface="Cambria" pitchFamily="18" charset="0"/>
            <a:cs typeface="Times New Roman" panose="02020603050405020304" pitchFamily="18" charset="0"/>
          </a:endParaRPr>
        </a:p>
      </dsp:txBody>
      <dsp:txXfrm>
        <a:off x="857944" y="426976"/>
        <a:ext cx="7876710" cy="610637"/>
      </dsp:txXfrm>
    </dsp:sp>
    <dsp:sp modelId="{467C472B-F399-46AE-B017-5DC56BBEA7D7}">
      <dsp:nvSpPr>
        <dsp:cNvPr id="0" name=""/>
        <dsp:cNvSpPr/>
      </dsp:nvSpPr>
      <dsp:spPr>
        <a:xfrm>
          <a:off x="23293" y="234662"/>
          <a:ext cx="1424699" cy="1424699"/>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247607" y="1569984"/>
          <a:ext cx="7462408" cy="1051199"/>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4684" tIns="71120" rIns="71120" bIns="71120" numCol="1" spcCol="1270" anchor="ctr" anchorCtr="0">
          <a:noAutofit/>
        </a:bodyPr>
        <a:lstStyle/>
        <a:p>
          <a:pPr marL="0" lvl="0" indent="0" algn="l" defTabSz="1244600">
            <a:lnSpc>
              <a:spcPct val="90000"/>
            </a:lnSpc>
            <a:spcBef>
              <a:spcPct val="0"/>
            </a:spcBef>
            <a:spcAft>
              <a:spcPct val="35000"/>
            </a:spcAft>
            <a:buNone/>
          </a:pPr>
          <a:r>
            <a:rPr lang="vi-VN" sz="2800" b="0" kern="1200" dirty="0">
              <a:solidFill>
                <a:schemeClr val="tx1"/>
              </a:solidFill>
              <a:effectLst/>
              <a:latin typeface="+mj-lt"/>
              <a:ea typeface="Cambria" pitchFamily="18" charset="0"/>
              <a:cs typeface="Times New Roman"/>
            </a:rPr>
            <a:t>- Đất </a:t>
          </a:r>
          <a:r>
            <a:rPr lang="vi-VN" sz="2800" b="0" kern="1200" dirty="0" err="1">
              <a:solidFill>
                <a:schemeClr val="tx1"/>
              </a:solidFill>
              <a:effectLst/>
              <a:latin typeface="+mj-lt"/>
              <a:ea typeface="Cambria" pitchFamily="18" charset="0"/>
              <a:cs typeface="Times New Roman"/>
            </a:rPr>
            <a:t>feralit</a:t>
          </a:r>
          <a:r>
            <a:rPr lang="vi-VN" sz="2800" b="0" kern="1200" dirty="0">
              <a:solidFill>
                <a:schemeClr val="tx1"/>
              </a:solidFill>
              <a:effectLst/>
              <a:latin typeface="+mj-lt"/>
              <a:ea typeface="Cambria" pitchFamily="18" charset="0"/>
              <a:cs typeface="Times New Roman"/>
            </a:rPr>
            <a:t> hình thành trên đá </a:t>
          </a:r>
          <a:r>
            <a:rPr lang="vi-VN" sz="2800" b="0" kern="1200" dirty="0" err="1">
              <a:solidFill>
                <a:schemeClr val="tx1"/>
              </a:solidFill>
              <a:effectLst/>
              <a:latin typeface="+mj-lt"/>
              <a:ea typeface="Cambria" pitchFamily="18" charset="0"/>
              <a:cs typeface="Times New Roman"/>
            </a:rPr>
            <a:t>badan</a:t>
          </a:r>
          <a:r>
            <a:rPr lang="vi-VN" sz="2800" b="0" kern="1200" dirty="0">
              <a:solidFill>
                <a:schemeClr val="tx1"/>
              </a:solidFill>
              <a:effectLst/>
              <a:latin typeface="+mj-lt"/>
              <a:ea typeface="Cambria" pitchFamily="18" charset="0"/>
              <a:cs typeface="Times New Roman"/>
            </a:rPr>
            <a:t>. </a:t>
          </a:r>
          <a:endParaRPr lang="en-US" sz="2800" b="0" kern="1200" dirty="0">
            <a:solidFill>
              <a:schemeClr val="tx1"/>
            </a:solidFill>
            <a:effectLst/>
            <a:latin typeface="+mj-lt"/>
            <a:ea typeface="Cambria" pitchFamily="18" charset="0"/>
            <a:cs typeface="Times New Roman"/>
          </a:endParaRPr>
        </a:p>
        <a:p>
          <a:pPr marL="0" lvl="0" indent="0" algn="l" defTabSz="1244600">
            <a:lnSpc>
              <a:spcPct val="90000"/>
            </a:lnSpc>
            <a:spcBef>
              <a:spcPct val="0"/>
            </a:spcBef>
            <a:spcAft>
              <a:spcPct val="35000"/>
            </a:spcAft>
            <a:buNone/>
          </a:pPr>
          <a:r>
            <a:rPr lang="vi-VN" sz="2800" b="0" kern="1200" dirty="0">
              <a:solidFill>
                <a:schemeClr val="tx1"/>
              </a:solidFill>
              <a:effectLst/>
              <a:latin typeface="+mj-lt"/>
              <a:ea typeface="Cambria" pitchFamily="18" charset="0"/>
              <a:cs typeface="Times New Roman"/>
            </a:rPr>
            <a:t>- Đất </a:t>
          </a:r>
          <a:r>
            <a:rPr lang="vi-VN" sz="2800" b="0" kern="1200" dirty="0" err="1">
              <a:solidFill>
                <a:schemeClr val="tx1"/>
              </a:solidFill>
              <a:effectLst/>
              <a:latin typeface="+mj-lt"/>
              <a:ea typeface="Cambria" pitchFamily="18" charset="0"/>
              <a:cs typeface="Times New Roman"/>
            </a:rPr>
            <a:t>feralit</a:t>
          </a:r>
          <a:r>
            <a:rPr lang="vi-VN" sz="2800" b="0" kern="1200" dirty="0">
              <a:solidFill>
                <a:schemeClr val="tx1"/>
              </a:solidFill>
              <a:effectLst/>
              <a:latin typeface="+mj-lt"/>
              <a:ea typeface="Cambria" pitchFamily="18" charset="0"/>
              <a:cs typeface="Times New Roman"/>
            </a:rPr>
            <a:t> hình thành trên đá vôi.</a:t>
          </a:r>
          <a:endParaRPr lang="en-US" sz="2800" b="0" kern="1200" dirty="0">
            <a:solidFill>
              <a:schemeClr val="tx1"/>
            </a:solidFill>
            <a:effectLst/>
            <a:latin typeface="+mj-lt"/>
            <a:ea typeface="Cambria" pitchFamily="18" charset="0"/>
            <a:cs typeface="Times New Roman"/>
          </a:endParaRPr>
        </a:p>
        <a:p>
          <a:pPr marL="0" lvl="0" indent="0" algn="l" defTabSz="1244600">
            <a:lnSpc>
              <a:spcPct val="90000"/>
            </a:lnSpc>
            <a:spcBef>
              <a:spcPct val="0"/>
            </a:spcBef>
            <a:spcAft>
              <a:spcPct val="35000"/>
            </a:spcAft>
            <a:buNone/>
          </a:pPr>
          <a:r>
            <a:rPr lang="vi-VN" sz="2800" b="0" kern="1200" dirty="0">
              <a:solidFill>
                <a:schemeClr val="tx1"/>
              </a:solidFill>
              <a:effectLst/>
              <a:latin typeface="+mj-lt"/>
              <a:ea typeface="Cambria" pitchFamily="18" charset="0"/>
              <a:cs typeface="Times New Roman"/>
            </a:rPr>
            <a:t>- Đất </a:t>
          </a:r>
          <a:r>
            <a:rPr lang="vi-VN" sz="2800" b="0" kern="1200" dirty="0" err="1">
              <a:solidFill>
                <a:schemeClr val="tx1"/>
              </a:solidFill>
              <a:effectLst/>
              <a:latin typeface="+mj-lt"/>
              <a:ea typeface="Cambria" pitchFamily="18" charset="0"/>
              <a:cs typeface="Times New Roman"/>
            </a:rPr>
            <a:t>feralit</a:t>
          </a:r>
          <a:r>
            <a:rPr lang="vi-VN" sz="2800" b="0" kern="1200" dirty="0">
              <a:solidFill>
                <a:schemeClr val="tx1"/>
              </a:solidFill>
              <a:effectLst/>
              <a:latin typeface="+mj-lt"/>
              <a:ea typeface="Cambria" pitchFamily="18" charset="0"/>
              <a:cs typeface="Times New Roman"/>
            </a:rPr>
            <a:t> hình thành trên các loại đá khác.</a:t>
          </a:r>
          <a:endParaRPr lang="en-US" sz="2800" b="0" kern="1200" dirty="0">
            <a:solidFill>
              <a:schemeClr val="tx1"/>
            </a:solidFill>
            <a:effectLst/>
            <a:latin typeface="+mj-lt"/>
            <a:ea typeface="Cambria" pitchFamily="18" charset="0"/>
            <a:cs typeface="Times New Roman"/>
          </a:endParaRPr>
        </a:p>
      </dsp:txBody>
      <dsp:txXfrm>
        <a:off x="1247607" y="1569984"/>
        <a:ext cx="7462408" cy="1051199"/>
      </dsp:txXfrm>
    </dsp:sp>
    <dsp:sp modelId="{9D6C96D5-59F1-4074-AA4E-276172A59D56}">
      <dsp:nvSpPr>
        <dsp:cNvPr id="0" name=""/>
        <dsp:cNvSpPr/>
      </dsp:nvSpPr>
      <dsp:spPr>
        <a:xfrm>
          <a:off x="641598" y="1722375"/>
          <a:ext cx="1424699" cy="1424699"/>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869636" y="3322586"/>
          <a:ext cx="7876710" cy="1908446"/>
        </a:xfrm>
        <a:prstGeom prst="rect">
          <a:avLst/>
        </a:prstGeom>
        <a:solidFill>
          <a:srgbClr val="FFCCF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4684"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mj-lt"/>
              <a:ea typeface="Cambria" pitchFamily="18" charset="0"/>
            </a:rPr>
            <a:t>- Phân bố </a:t>
          </a:r>
          <a:r>
            <a:rPr lang="vi-VN" sz="1800" kern="1200" dirty="0">
              <a:solidFill>
                <a:schemeClr val="tx1"/>
              </a:solidFill>
              <a:latin typeface="+mj-lt"/>
              <a:ea typeface="Cambria" pitchFamily="18" charset="0"/>
            </a:rPr>
            <a:t>ở các khu vực đồi núi, trong đó:</a:t>
          </a:r>
          <a:endParaRPr lang="en-US" sz="1800" kern="1200" dirty="0">
            <a:solidFill>
              <a:schemeClr val="tx1"/>
            </a:solidFill>
            <a:latin typeface="+mj-lt"/>
            <a:ea typeface="Cambria" pitchFamily="18" charset="0"/>
          </a:endParaRPr>
        </a:p>
        <a:p>
          <a:pPr marL="0" lvl="0" indent="0" algn="just" defTabSz="800100">
            <a:lnSpc>
              <a:spcPct val="90000"/>
            </a:lnSpc>
            <a:spcBef>
              <a:spcPct val="0"/>
            </a:spcBef>
            <a:spcAft>
              <a:spcPct val="35000"/>
            </a:spcAft>
            <a:buNone/>
          </a:pPr>
          <a:r>
            <a:rPr lang="vi-VN" sz="1800" kern="1200" dirty="0">
              <a:solidFill>
                <a:schemeClr val="tx1"/>
              </a:solidFill>
              <a:latin typeface="+mj-lt"/>
              <a:ea typeface="Cambria" pitchFamily="18" charset="0"/>
            </a:rPr>
            <a:t>+ Đất feralit hình thành trên đá badan: phân bố tập trung ở cao nguyên Nam Trung Bộ, Đông Nam Bộ và rải rác ở Bắc Trung Bộ, Tây Bắc,..</a:t>
          </a:r>
          <a:endParaRPr lang="en-US" sz="1800" kern="1200" dirty="0">
            <a:solidFill>
              <a:schemeClr val="tx1"/>
            </a:solidFill>
            <a:latin typeface="+mj-lt"/>
            <a:ea typeface="Cambria" pitchFamily="18" charset="0"/>
          </a:endParaRPr>
        </a:p>
        <a:p>
          <a:pPr marL="0" lvl="0" indent="0" algn="just" defTabSz="800100">
            <a:lnSpc>
              <a:spcPct val="90000"/>
            </a:lnSpc>
            <a:spcBef>
              <a:spcPct val="0"/>
            </a:spcBef>
            <a:spcAft>
              <a:spcPct val="35000"/>
            </a:spcAft>
            <a:buNone/>
          </a:pPr>
          <a:r>
            <a:rPr lang="vi-VN" sz="1800" kern="1200" dirty="0">
              <a:solidFill>
                <a:schemeClr val="tx1"/>
              </a:solidFill>
              <a:latin typeface="+mj-lt"/>
              <a:ea typeface="Cambria" pitchFamily="18" charset="0"/>
            </a:rPr>
            <a:t>+ Đất feralit hình thành trên đá vôi: phân bố chủ yếu ở khu vực Đông Bắc, Bắc Trung Bộ, Tây Bắc.</a:t>
          </a:r>
          <a:endParaRPr lang="en-US" sz="1800" kern="1200" dirty="0">
            <a:solidFill>
              <a:schemeClr val="tx1"/>
            </a:solidFill>
            <a:latin typeface="+mj-lt"/>
            <a:ea typeface="Cambria" pitchFamily="18" charset="0"/>
          </a:endParaRPr>
        </a:p>
        <a:p>
          <a:pPr marL="0" lvl="0" indent="0" algn="just" defTabSz="800100">
            <a:lnSpc>
              <a:spcPct val="90000"/>
            </a:lnSpc>
            <a:spcBef>
              <a:spcPct val="0"/>
            </a:spcBef>
            <a:spcAft>
              <a:spcPct val="35000"/>
            </a:spcAft>
            <a:buNone/>
          </a:pPr>
          <a:r>
            <a:rPr lang="vi-VN" sz="1800" kern="1200" dirty="0">
              <a:solidFill>
                <a:schemeClr val="tx1"/>
              </a:solidFill>
              <a:latin typeface="+mj-lt"/>
              <a:ea typeface="Cambria" pitchFamily="18" charset="0"/>
            </a:rPr>
            <a:t>+ Đất feralit hình thành trên các loại đá khác: phân bố rộng khắp ở nhiều vùng đồi núi thấp.</a:t>
          </a:r>
          <a:endParaRPr lang="en-US" sz="1800" kern="1200" dirty="0">
            <a:solidFill>
              <a:schemeClr val="tx1"/>
            </a:solidFill>
            <a:latin typeface="+mj-lt"/>
            <a:ea typeface="Cambria" pitchFamily="18" charset="0"/>
          </a:endParaRPr>
        </a:p>
      </dsp:txBody>
      <dsp:txXfrm>
        <a:off x="869636" y="3322586"/>
        <a:ext cx="7876710" cy="1908446"/>
      </dsp:txXfrm>
    </dsp:sp>
    <dsp:sp modelId="{BB02C15B-25BD-4CA5-8B62-85830BA892A9}">
      <dsp:nvSpPr>
        <dsp:cNvPr id="0" name=""/>
        <dsp:cNvSpPr/>
      </dsp:nvSpPr>
      <dsp:spPr>
        <a:xfrm>
          <a:off x="75765" y="3494145"/>
          <a:ext cx="1424699" cy="1424699"/>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731781"/>
          <a:ext cx="7917361" cy="743673"/>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81280" rIns="81280" bIns="81280" numCol="1" spcCol="1270" anchor="ctr" anchorCtr="0">
          <a:noAutofit/>
        </a:bodyPr>
        <a:lstStyle/>
        <a:p>
          <a:pPr marL="0" lvl="0" indent="0" algn="just" defTabSz="1422400">
            <a:lnSpc>
              <a:spcPct val="90000"/>
            </a:lnSpc>
            <a:spcBef>
              <a:spcPct val="0"/>
            </a:spcBef>
            <a:spcAft>
              <a:spcPct val="35000"/>
            </a:spcAft>
            <a:buNone/>
          </a:pPr>
          <a:r>
            <a:rPr lang="vi-VN" sz="3200" b="0" kern="1200" dirty="0">
              <a:solidFill>
                <a:schemeClr val="tx1"/>
              </a:solidFill>
              <a:effectLst/>
              <a:latin typeface="+mj-lt"/>
              <a:ea typeface="Cambria" pitchFamily="18" charset="0"/>
              <a:cs typeface="Times New Roman"/>
            </a:rPr>
            <a:t>Chiếm khoảng 24% diện tích đất tự nhiên.</a:t>
          </a:r>
          <a:endParaRPr lang="en-US" sz="3200" b="0" kern="1200" dirty="0">
            <a:solidFill>
              <a:schemeClr val="tx1"/>
            </a:solidFill>
            <a:effectLst/>
            <a:latin typeface="+mj-lt"/>
            <a:ea typeface="Cambria" pitchFamily="18" charset="0"/>
            <a:cs typeface="Times New Roman"/>
          </a:endParaRPr>
        </a:p>
      </dsp:txBody>
      <dsp:txXfrm>
        <a:off x="765911" y="731781"/>
        <a:ext cx="7917361" cy="743673"/>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38064" y="2179580"/>
          <a:ext cx="7516195" cy="101786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81280" rIns="81280" bIns="81280" numCol="1" spcCol="1270" anchor="ctr" anchorCtr="0">
          <a:noAutofit/>
        </a:bodyPr>
        <a:lstStyle/>
        <a:p>
          <a:pPr marL="0" lvl="0" indent="0" algn="just" defTabSz="1422400">
            <a:lnSpc>
              <a:spcPct val="90000"/>
            </a:lnSpc>
            <a:spcBef>
              <a:spcPct val="0"/>
            </a:spcBef>
            <a:spcAft>
              <a:spcPct val="35000"/>
            </a:spcAft>
            <a:buNone/>
          </a:pPr>
          <a:r>
            <a:rPr lang="vi-VN" sz="3200" b="0" kern="1200" dirty="0">
              <a:solidFill>
                <a:schemeClr val="tx1"/>
              </a:solidFill>
              <a:effectLst/>
              <a:latin typeface="+mj-lt"/>
              <a:ea typeface="Cambria" pitchFamily="18" charset="0"/>
              <a:cs typeface="Times New Roman"/>
            </a:rPr>
            <a:t>Đất phù sa sông, đất phèn, đất mặn, đất cát biển, đất xám trên phù sa cổ.</a:t>
          </a:r>
          <a:endParaRPr lang="en-US" sz="3200" b="0" kern="1200" dirty="0">
            <a:solidFill>
              <a:schemeClr val="tx1"/>
            </a:solidFill>
            <a:effectLst/>
            <a:latin typeface="+mj-lt"/>
            <a:ea typeface="Cambria" pitchFamily="18" charset="0"/>
            <a:cs typeface="Times New Roman"/>
          </a:endParaRPr>
        </a:p>
      </dsp:txBody>
      <dsp:txXfrm>
        <a:off x="1138064" y="2179580"/>
        <a:ext cx="7516195" cy="1017867"/>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703583"/>
          <a:ext cx="7917361" cy="142178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60960" rIns="60960" bIns="60960" numCol="1" spcCol="1270" anchor="ctr" anchorCtr="0">
          <a:noAutofit/>
        </a:bodyPr>
        <a:lstStyle/>
        <a:p>
          <a:pPr marL="0" lvl="0" indent="0" algn="just" defTabSz="1066800">
            <a:lnSpc>
              <a:spcPct val="90000"/>
            </a:lnSpc>
            <a:spcBef>
              <a:spcPct val="0"/>
            </a:spcBef>
            <a:spcAft>
              <a:spcPct val="35000"/>
            </a:spcAft>
            <a:buNone/>
          </a:pP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vi-VN" sz="2400" kern="1200" dirty="0">
              <a:solidFill>
                <a:schemeClr val="tx1"/>
              </a:solidFill>
              <a:latin typeface="Times New Roman" panose="02020603050405020304" pitchFamily="18" charset="0"/>
              <a:ea typeface="Cambria" pitchFamily="18" charset="0"/>
              <a:cs typeface="Times New Roman" panose="02020603050405020304" pitchFamily="18" charset="0"/>
            </a:rPr>
            <a:t>Phân bố chủ yếu ở đồng bằng sông Hồng, đồng bằng sông Cửu Long và các đồng bằng ven biển miền Trung.</a:t>
          </a:r>
          <a:endPar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endParaRPr>
        </a:p>
        <a:p>
          <a:pPr marL="0" lvl="0" indent="0" algn="just" defTabSz="1066800">
            <a:lnSpc>
              <a:spcPct val="90000"/>
            </a:lnSpc>
            <a:spcBef>
              <a:spcPct val="0"/>
            </a:spcBef>
            <a:spcAft>
              <a:spcPct val="35000"/>
            </a:spcAft>
            <a:buNone/>
          </a:pP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Đất</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xám</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trên</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phù</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sa</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cổ</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ở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Đông</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Nam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Bộ</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đất</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cát</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ven</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biển</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ở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Duyên</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hải</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miền</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Trung</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a:t>
          </a:r>
        </a:p>
      </dsp:txBody>
      <dsp:txXfrm>
        <a:off x="765911" y="3703583"/>
        <a:ext cx="7917361" cy="1421780"/>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1" name="Group 0"/>
      <dsp:cNvGrpSpPr/>
    </dsp:nvGrpSpPr>
    <dsp:grpSpPr>
      <a:xfrm>
        <a:off x="0" y="0"/>
        <a:ext cx="8822746" cy="5156200"/>
        <a:chOff x="0" y="0"/>
        <a:chExt cx="8822746" cy="5156200"/>
      </a:xfrm>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varLst>
      <dgm:dir/>
      <dgm:resizeHandles/>
    </dgm:varLst>
    <dgm:alg type="composite"/>
    <dgm:shape xmlns:r="http://schemas.openxmlformats.org/officeDocument/2006/relationships" r:blip="">
      <dgm:adjLst/>
    </dgm:shape>
    <dgm:presOf/>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14:cpLocks xmlns:a14="http://schemas.microsoft.com/office/drawing/2010/main"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14:cpLocks xmlns:a14="http://schemas.microsoft.com/office/drawing/2010/main"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fld>
            <a:endParaRPr lang="en-US"/>
          </a:p>
        </p:txBody>
      </p:sp>
      <p:sp>
        <p:nvSpPr>
          <p:cNvPr id="4" name="Slide Image Placeholder 3"/>
          <p:cNvSpPr>
            <a14:cpLocks xmlns:a14="http://schemas.microsoft.com/office/drawing/2010/main"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14:cpLocks xmlns:a14="http://schemas.microsoft.com/office/drawing/2010/main"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14:cpLocks xmlns:a14="http://schemas.microsoft.com/office/drawing/2010/main"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14:cpLocks xmlns:a14="http://schemas.microsoft.com/office/drawing/2010/main"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14:cpLocks xmlns:a14="http://schemas.microsoft.com/office/drawing/2010/main" noGrp="1" noRot="1" noChangeAspect="1"/>
          </p:cNvSpPr>
          <p:nvPr>
            <p:ph type="sldImg"/>
          </p:nvPr>
        </p:nvSpPr>
        <p:spPr/>
      </p:sp>
      <p:sp>
        <p:nvSpPr>
          <p:cNvPr id="3" name="Notes Placeholder 2"/>
          <p:cNvSpPr>
            <a14:cpLocks xmlns:a14="http://schemas.microsoft.com/office/drawing/2010/main" noGrp="1"/>
          </p:cNvSpPr>
          <p:nvPr>
            <p:ph type="body" idx="1"/>
          </p:nvPr>
        </p:nvSpPr>
        <p:spPr/>
        <p:txBody>
          <a:bodyPr/>
          <a:lstStyle/>
          <a:p>
            <a:endParaRPr lang="en-US" dirty="0"/>
          </a:p>
        </p:txBody>
      </p:sp>
      <p:sp>
        <p:nvSpPr>
          <p:cNvPr id="4" name="Slide Number Placeholder 3"/>
          <p:cNvSpPr>
            <a14:cpLocks xmlns:a14="http://schemas.microsoft.com/office/drawing/2010/main" noGrp="1"/>
          </p:cNvSpPr>
          <p:nvPr>
            <p:ph type="sldNum" sz="quarter" idx="10"/>
          </p:nvPr>
        </p:nvSpPr>
        <p:spPr/>
        <p:txBody>
          <a:bodyPr/>
          <a:lstStyle/>
          <a:p>
            <a:fld id="{F9007371-8868-4589-AC6F-FE52F710792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14:cpLocks xmlns:a14="http://schemas.microsoft.com/office/drawing/2010/main" noGrp="1" noRot="1" noChangeAspect="1"/>
          </p:cNvSpPr>
          <p:nvPr>
            <p:ph type="sldImg"/>
          </p:nvPr>
        </p:nvSpPr>
        <p:spPr/>
      </p:sp>
      <p:sp>
        <p:nvSpPr>
          <p:cNvPr id="3" name="Notes Placeholder 2"/>
          <p:cNvSpPr>
            <a14:cpLocks xmlns:a14="http://schemas.microsoft.com/office/drawing/2010/main" noGrp="1"/>
          </p:cNvSpPr>
          <p:nvPr>
            <p:ph type="body" idx="1"/>
          </p:nvPr>
        </p:nvSpPr>
        <p:spPr/>
        <p:txBody>
          <a:bodyPr/>
          <a:lstStyle/>
          <a:p>
            <a:endParaRPr lang="en-US" dirty="0"/>
          </a:p>
        </p:txBody>
      </p:sp>
      <p:sp>
        <p:nvSpPr>
          <p:cNvPr id="4" name="Slide Number Placeholder 3"/>
          <p:cNvSpPr>
            <a14:cpLocks xmlns:a14="http://schemas.microsoft.com/office/drawing/2010/main" noGrp="1"/>
          </p:cNvSpPr>
          <p:nvPr>
            <p:ph type="sldNum" sz="quarter" idx="10"/>
          </p:nvPr>
        </p:nvSpPr>
        <p:spPr/>
        <p:txBody>
          <a:bodyPr/>
          <a:lstStyle/>
          <a:p>
            <a:fld id="{93328319-1D47-4DB5-A083-897E335DAC7C}"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14:cpLocks xmlns:a14="http://schemas.microsoft.com/office/drawing/2010/main"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14:cpLocks xmlns:a14="http://schemas.microsoft.com/office/drawing/2010/main"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14:cpLocks xmlns:a14="http://schemas.microsoft.com/office/drawing/2010/main" noGrp="1"/>
          </p:cNvSpPr>
          <p:nvPr>
            <p:ph type="ftr" sz="quarter" idx="11"/>
          </p:nvPr>
        </p:nvSpPr>
        <p:spPr/>
        <p:txBody>
          <a:bodyPr/>
          <a:lstStyle/>
          <a:p>
            <a:endParaRPr lang="en-US"/>
          </a:p>
        </p:txBody>
      </p:sp>
      <p:sp>
        <p:nvSpPr>
          <p:cNvPr id="6" name="Slide Number Placeholder 5"/>
          <p:cNvSpPr>
            <a14:cpLocks xmlns:a14="http://schemas.microsoft.com/office/drawing/2010/main"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a:t>Click to edit Master title style</a:t>
            </a:r>
            <a:endParaRPr lang="en-US"/>
          </a:p>
        </p:txBody>
      </p:sp>
      <p:sp>
        <p:nvSpPr>
          <p:cNvPr id="3" name="Vertical Text Placeholder 2"/>
          <p:cNvSpPr>
            <a14:cpLocks xmlns:a14="http://schemas.microsoft.com/office/drawing/2010/main"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14:cpLocks xmlns:a14="http://schemas.microsoft.com/office/drawing/2010/main"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14:cpLocks xmlns:a14="http://schemas.microsoft.com/office/drawing/2010/main" noGrp="1"/>
          </p:cNvSpPr>
          <p:nvPr>
            <p:ph type="ftr" sz="quarter" idx="11"/>
          </p:nvPr>
        </p:nvSpPr>
        <p:spPr/>
        <p:txBody>
          <a:bodyPr/>
          <a:lstStyle/>
          <a:p>
            <a:endParaRPr lang="en-US"/>
          </a:p>
        </p:txBody>
      </p:sp>
      <p:sp>
        <p:nvSpPr>
          <p:cNvPr id="6" name="Slide Number Placeholder 5"/>
          <p:cNvSpPr>
            <a14:cpLocks xmlns:a14="http://schemas.microsoft.com/office/drawing/2010/main"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14:cpLocks xmlns:a14="http://schemas.microsoft.com/office/drawing/2010/main"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14:cpLocks xmlns:a14="http://schemas.microsoft.com/office/drawing/2010/main"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14:cpLocks xmlns:a14="http://schemas.microsoft.com/office/drawing/2010/main"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14:cpLocks xmlns:a14="http://schemas.microsoft.com/office/drawing/2010/main" noGrp="1"/>
          </p:cNvSpPr>
          <p:nvPr>
            <p:ph type="ftr" sz="quarter" idx="11"/>
          </p:nvPr>
        </p:nvSpPr>
        <p:spPr/>
        <p:txBody>
          <a:bodyPr/>
          <a:lstStyle/>
          <a:p>
            <a:endParaRPr lang="en-US"/>
          </a:p>
        </p:txBody>
      </p:sp>
      <p:sp>
        <p:nvSpPr>
          <p:cNvPr id="6" name="Slide Number Placeholder 5"/>
          <p:cNvSpPr>
            <a14:cpLocks xmlns:a14="http://schemas.microsoft.com/office/drawing/2010/main"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a:t>Click to edit Master title style</a:t>
            </a:r>
            <a:endParaRPr lang="en-US"/>
          </a:p>
        </p:txBody>
      </p:sp>
      <p:sp>
        <p:nvSpPr>
          <p:cNvPr id="3" name="Content Placeholder 2"/>
          <p:cNvSpPr>
            <a14:cpLocks xmlns:a14="http://schemas.microsoft.com/office/drawing/2010/main"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14:cpLocks xmlns:a14="http://schemas.microsoft.com/office/drawing/2010/main"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14:cpLocks xmlns:a14="http://schemas.microsoft.com/office/drawing/2010/main" noGrp="1"/>
          </p:cNvSpPr>
          <p:nvPr>
            <p:ph type="ftr" sz="quarter" idx="11"/>
          </p:nvPr>
        </p:nvSpPr>
        <p:spPr/>
        <p:txBody>
          <a:bodyPr/>
          <a:lstStyle/>
          <a:p>
            <a:endParaRPr lang="en-US"/>
          </a:p>
        </p:txBody>
      </p:sp>
      <p:sp>
        <p:nvSpPr>
          <p:cNvPr id="6" name="Slide Number Placeholder 5"/>
          <p:cNvSpPr>
            <a14:cpLocks xmlns:a14="http://schemas.microsoft.com/office/drawing/2010/main"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14:cpLocks xmlns:a14="http://schemas.microsoft.com/office/drawing/2010/main"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14:cpLocks xmlns:a14="http://schemas.microsoft.com/office/drawing/2010/main" noGrp="1"/>
          </p:cNvSpPr>
          <p:nvPr>
            <p:ph type="dt" sz="half" idx="10"/>
          </p:nvPr>
        </p:nvSpPr>
        <p:spPr/>
        <p:txBody>
          <a:bodyPr/>
          <a:lstStyle/>
          <a:p>
            <a:fld id="{3103B6E6-C6E9-40D9-BFB7-0124447475D5}" type="datetimeFigureOut">
              <a:rPr lang="en-US" smtClean="0"/>
            </a:fld>
            <a:endParaRPr lang="en-US"/>
          </a:p>
        </p:txBody>
      </p:sp>
      <p:sp>
        <p:nvSpPr>
          <p:cNvPr id="5" name="Footer Placeholder 4"/>
          <p:cNvSpPr>
            <a14:cpLocks xmlns:a14="http://schemas.microsoft.com/office/drawing/2010/main" noGrp="1"/>
          </p:cNvSpPr>
          <p:nvPr>
            <p:ph type="ftr" sz="quarter" idx="11"/>
          </p:nvPr>
        </p:nvSpPr>
        <p:spPr/>
        <p:txBody>
          <a:bodyPr/>
          <a:lstStyle/>
          <a:p>
            <a:endParaRPr lang="en-US"/>
          </a:p>
        </p:txBody>
      </p:sp>
      <p:sp>
        <p:nvSpPr>
          <p:cNvPr id="6" name="Slide Number Placeholder 5"/>
          <p:cNvSpPr>
            <a14:cpLocks xmlns:a14="http://schemas.microsoft.com/office/drawing/2010/main"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a:t>Click to edit Master title style</a:t>
            </a:r>
            <a:endParaRPr lang="en-US"/>
          </a:p>
        </p:txBody>
      </p:sp>
      <p:sp>
        <p:nvSpPr>
          <p:cNvPr id="3" name="Content Placeholder 2"/>
          <p:cNvSpPr>
            <a14:cpLocks xmlns:a14="http://schemas.microsoft.com/office/drawing/2010/main"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14:cpLocks xmlns:a14="http://schemas.microsoft.com/office/drawing/2010/main"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14:cpLocks xmlns:a14="http://schemas.microsoft.com/office/drawing/2010/main"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14:cpLocks xmlns:a14="http://schemas.microsoft.com/office/drawing/2010/main" noGrp="1"/>
          </p:cNvSpPr>
          <p:nvPr>
            <p:ph type="ftr" sz="quarter" idx="11"/>
          </p:nvPr>
        </p:nvSpPr>
        <p:spPr/>
        <p:txBody>
          <a:bodyPr/>
          <a:lstStyle/>
          <a:p>
            <a:endParaRPr lang="en-US"/>
          </a:p>
        </p:txBody>
      </p:sp>
      <p:sp>
        <p:nvSpPr>
          <p:cNvPr id="7" name="Slide Number Placeholder 6"/>
          <p:cNvSpPr>
            <a14:cpLocks xmlns:a14="http://schemas.microsoft.com/office/drawing/2010/main"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lvl1pPr>
              <a:defRPr/>
            </a:lvl1pPr>
          </a:lstStyle>
          <a:p>
            <a:r>
              <a:rPr lang="en-US"/>
              <a:t>Click to edit Master title style</a:t>
            </a:r>
            <a:endParaRPr lang="en-US"/>
          </a:p>
        </p:txBody>
      </p:sp>
      <p:sp>
        <p:nvSpPr>
          <p:cNvPr id="3" name="Text Placeholder 2"/>
          <p:cNvSpPr>
            <a14:cpLocks xmlns:a14="http://schemas.microsoft.com/office/drawing/2010/main"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14:cpLocks xmlns:a14="http://schemas.microsoft.com/office/drawing/2010/main"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14:cpLocks xmlns:a14="http://schemas.microsoft.com/office/drawing/2010/main"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14:cpLocks xmlns:a14="http://schemas.microsoft.com/office/drawing/2010/main"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14:cpLocks xmlns:a14="http://schemas.microsoft.com/office/drawing/2010/main" noGrp="1"/>
          </p:cNvSpPr>
          <p:nvPr>
            <p:ph type="dt" sz="half" idx="10"/>
          </p:nvPr>
        </p:nvSpPr>
        <p:spPr/>
        <p:txBody>
          <a:bodyPr/>
          <a:lstStyle/>
          <a:p>
            <a:fld id="{3103B6E6-C6E9-40D9-BFB7-0124447475D5}" type="datetimeFigureOut">
              <a:rPr lang="en-US" smtClean="0"/>
            </a:fld>
            <a:endParaRPr lang="en-US"/>
          </a:p>
        </p:txBody>
      </p:sp>
      <p:sp>
        <p:nvSpPr>
          <p:cNvPr id="8" name="Footer Placeholder 7"/>
          <p:cNvSpPr>
            <a14:cpLocks xmlns:a14="http://schemas.microsoft.com/office/drawing/2010/main" noGrp="1"/>
          </p:cNvSpPr>
          <p:nvPr>
            <p:ph type="ftr" sz="quarter" idx="11"/>
          </p:nvPr>
        </p:nvSpPr>
        <p:spPr/>
        <p:txBody>
          <a:bodyPr/>
          <a:lstStyle/>
          <a:p>
            <a:endParaRPr lang="en-US"/>
          </a:p>
        </p:txBody>
      </p:sp>
      <p:sp>
        <p:nvSpPr>
          <p:cNvPr id="9" name="Slide Number Placeholder 8"/>
          <p:cNvSpPr>
            <a14:cpLocks xmlns:a14="http://schemas.microsoft.com/office/drawing/2010/main"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a:t>Click to edit Master title style</a:t>
            </a:r>
            <a:endParaRPr lang="en-US"/>
          </a:p>
        </p:txBody>
      </p:sp>
      <p:sp>
        <p:nvSpPr>
          <p:cNvPr id="3" name="Date Placeholder 2"/>
          <p:cNvSpPr>
            <a14:cpLocks xmlns:a14="http://schemas.microsoft.com/office/drawing/2010/main" noGrp="1"/>
          </p:cNvSpPr>
          <p:nvPr>
            <p:ph type="dt" sz="half" idx="10"/>
          </p:nvPr>
        </p:nvSpPr>
        <p:spPr/>
        <p:txBody>
          <a:bodyPr/>
          <a:lstStyle/>
          <a:p>
            <a:fld id="{3103B6E6-C6E9-40D9-BFB7-0124447475D5}" type="datetimeFigureOut">
              <a:rPr lang="en-US" smtClean="0"/>
            </a:fld>
            <a:endParaRPr lang="en-US"/>
          </a:p>
        </p:txBody>
      </p:sp>
      <p:sp>
        <p:nvSpPr>
          <p:cNvPr id="4" name="Footer Placeholder 3"/>
          <p:cNvSpPr>
            <a14:cpLocks xmlns:a14="http://schemas.microsoft.com/office/drawing/2010/main" noGrp="1"/>
          </p:cNvSpPr>
          <p:nvPr>
            <p:ph type="ftr" sz="quarter" idx="11"/>
          </p:nvPr>
        </p:nvSpPr>
        <p:spPr/>
        <p:txBody>
          <a:bodyPr/>
          <a:lstStyle/>
          <a:p>
            <a:endParaRPr lang="en-US"/>
          </a:p>
        </p:txBody>
      </p:sp>
      <p:sp>
        <p:nvSpPr>
          <p:cNvPr id="5" name="Slide Number Placeholder 4"/>
          <p:cNvSpPr>
            <a14:cpLocks xmlns:a14="http://schemas.microsoft.com/office/drawing/2010/main"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14:cpLocks xmlns:a14="http://schemas.microsoft.com/office/drawing/2010/main" noGrp="1"/>
          </p:cNvSpPr>
          <p:nvPr>
            <p:ph type="dt" sz="half" idx="10"/>
          </p:nvPr>
        </p:nvSpPr>
        <p:spPr/>
        <p:txBody>
          <a:bodyPr/>
          <a:lstStyle/>
          <a:p>
            <a:fld id="{3103B6E6-C6E9-40D9-BFB7-0124447475D5}" type="datetimeFigureOut">
              <a:rPr lang="en-US" smtClean="0"/>
            </a:fld>
            <a:endParaRPr lang="en-US"/>
          </a:p>
        </p:txBody>
      </p:sp>
      <p:sp>
        <p:nvSpPr>
          <p:cNvPr id="3" name="Footer Placeholder 2"/>
          <p:cNvSpPr>
            <a14:cpLocks xmlns:a14="http://schemas.microsoft.com/office/drawing/2010/main" noGrp="1"/>
          </p:cNvSpPr>
          <p:nvPr>
            <p:ph type="ftr" sz="quarter" idx="11"/>
          </p:nvPr>
        </p:nvSpPr>
        <p:spPr/>
        <p:txBody>
          <a:bodyPr/>
          <a:lstStyle/>
          <a:p>
            <a:endParaRPr lang="en-US"/>
          </a:p>
        </p:txBody>
      </p:sp>
      <p:sp>
        <p:nvSpPr>
          <p:cNvPr id="4" name="Slide Number Placeholder 3"/>
          <p:cNvSpPr>
            <a14:cpLocks xmlns:a14="http://schemas.microsoft.com/office/drawing/2010/main"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14:cpLocks xmlns:a14="http://schemas.microsoft.com/office/drawing/2010/main"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14:cpLocks xmlns:a14="http://schemas.microsoft.com/office/drawing/2010/main"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14:cpLocks xmlns:a14="http://schemas.microsoft.com/office/drawing/2010/main"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14:cpLocks xmlns:a14="http://schemas.microsoft.com/office/drawing/2010/main" noGrp="1"/>
          </p:cNvSpPr>
          <p:nvPr>
            <p:ph type="ftr" sz="quarter" idx="11"/>
          </p:nvPr>
        </p:nvSpPr>
        <p:spPr/>
        <p:txBody>
          <a:bodyPr/>
          <a:lstStyle/>
          <a:p>
            <a:endParaRPr lang="en-US"/>
          </a:p>
        </p:txBody>
      </p:sp>
      <p:sp>
        <p:nvSpPr>
          <p:cNvPr id="7" name="Slide Number Placeholder 6"/>
          <p:cNvSpPr>
            <a14:cpLocks xmlns:a14="http://schemas.microsoft.com/office/drawing/2010/main"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14:cpLocks xmlns:a14="http://schemas.microsoft.com/office/drawing/2010/main"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14:cpLocks xmlns:a14="http://schemas.microsoft.com/office/drawing/2010/main"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14:cpLocks xmlns:a14="http://schemas.microsoft.com/office/drawing/2010/main" noGrp="1"/>
          </p:cNvSpPr>
          <p:nvPr>
            <p:ph type="dt" sz="half" idx="10"/>
          </p:nvPr>
        </p:nvSpPr>
        <p:spPr/>
        <p:txBody>
          <a:bodyPr/>
          <a:lstStyle/>
          <a:p>
            <a:fld id="{3103B6E6-C6E9-40D9-BFB7-0124447475D5}" type="datetimeFigureOut">
              <a:rPr lang="en-US" smtClean="0"/>
            </a:fld>
            <a:endParaRPr lang="en-US"/>
          </a:p>
        </p:txBody>
      </p:sp>
      <p:sp>
        <p:nvSpPr>
          <p:cNvPr id="6" name="Footer Placeholder 5"/>
          <p:cNvSpPr>
            <a14:cpLocks xmlns:a14="http://schemas.microsoft.com/office/drawing/2010/main" noGrp="1"/>
          </p:cNvSpPr>
          <p:nvPr>
            <p:ph type="ftr" sz="quarter" idx="11"/>
          </p:nvPr>
        </p:nvSpPr>
        <p:spPr/>
        <p:txBody>
          <a:bodyPr/>
          <a:lstStyle/>
          <a:p>
            <a:endParaRPr lang="en-US"/>
          </a:p>
        </p:txBody>
      </p:sp>
      <p:sp>
        <p:nvSpPr>
          <p:cNvPr id="7" name="Slide Number Placeholder 6"/>
          <p:cNvSpPr>
            <a14:cpLocks xmlns:a14="http://schemas.microsoft.com/office/drawing/2010/main" noGrp="1"/>
          </p:cNvSpPr>
          <p:nvPr>
            <p:ph type="sldNum" sz="quarter" idx="12"/>
          </p:nvPr>
        </p:nvSpPr>
        <p:spPr/>
        <p:txBody>
          <a:bodyPr/>
          <a:lstStyle/>
          <a:p>
            <a:fld id="{7C5C3C07-856A-4BE8-83AF-F12F03AE5FF0}"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14:cpLocks xmlns:a14="http://schemas.microsoft.com/office/drawing/2010/main"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14:cpLocks xmlns:a14="http://schemas.microsoft.com/office/drawing/2010/main"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14:cpLocks xmlns:a14="http://schemas.microsoft.com/office/drawing/2010/main"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fld>
            <a:endParaRPr lang="en-US"/>
          </a:p>
        </p:txBody>
      </p:sp>
      <p:sp>
        <p:nvSpPr>
          <p:cNvPr id="5" name="Footer Placeholder 4"/>
          <p:cNvSpPr>
            <a14:cpLocks xmlns:a14="http://schemas.microsoft.com/office/drawing/2010/main"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14:cpLocks xmlns:a14="http://schemas.microsoft.com/office/drawing/2010/main"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tiff"/><Relationship Id="rId2" Type="http://schemas.openxmlformats.org/officeDocument/2006/relationships/image" Target="../media/image17.png"/><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diagramColors" Target="../diagrams/colors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6.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tiff"/><Relationship Id="rId2" Type="http://schemas.openxmlformats.org/officeDocument/2006/relationships/image" Target="../media/image17.png"/><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diagramColors" Target="../diagrams/colors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6.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tiff"/><Relationship Id="rId2" Type="http://schemas.openxmlformats.org/officeDocument/2006/relationships/image" Target="../media/image17.png"/><Relationship Id="rId1" Type="http://schemas.openxmlformats.org/officeDocument/2006/relationships/image" Target="../media/image16.jpe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3.png"/><Relationship Id="rId7" Type="http://schemas.openxmlformats.org/officeDocument/2006/relationships/diagramColors" Target="../diagrams/colors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6.jpe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jpeg"/><Relationship Id="rId7" Type="http://schemas.microsoft.com/office/2007/relationships/hdphoto" Target="../media/image3.tiff"/><Relationship Id="rId6" Type="http://schemas.openxmlformats.org/officeDocument/2006/relationships/image" Target="../media/image22.png"/><Relationship Id="rId5" Type="http://schemas.microsoft.com/office/2007/relationships/hdphoto" Target="../media/image2.tiff"/><Relationship Id="rId4" Type="http://schemas.openxmlformats.org/officeDocument/2006/relationships/image" Target="../media/image21.png"/><Relationship Id="rId3" Type="http://schemas.openxmlformats.org/officeDocument/2006/relationships/image" Target="../media/image6.jpeg"/><Relationship Id="rId2" Type="http://schemas.openxmlformats.org/officeDocument/2006/relationships/image" Target="../media/image3.png"/><Relationship Id="rId11" Type="http://schemas.openxmlformats.org/officeDocument/2006/relationships/slideLayout" Target="../slideLayouts/slideLayout1.xml"/><Relationship Id="rId10" Type="http://schemas.openxmlformats.org/officeDocument/2006/relationships/image" Target="../media/image25.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26.jpeg"/><Relationship Id="rId7" Type="http://schemas.microsoft.com/office/2007/relationships/hdphoto" Target="../media/image3.tiff"/><Relationship Id="rId6" Type="http://schemas.openxmlformats.org/officeDocument/2006/relationships/image" Target="../media/image22.png"/><Relationship Id="rId5" Type="http://schemas.microsoft.com/office/2007/relationships/hdphoto" Target="../media/image2.tiff"/><Relationship Id="rId4" Type="http://schemas.openxmlformats.org/officeDocument/2006/relationships/image" Target="../media/image21.png"/><Relationship Id="rId3" Type="http://schemas.openxmlformats.org/officeDocument/2006/relationships/image" Target="../media/image6.jpeg"/><Relationship Id="rId2" Type="http://schemas.openxmlformats.org/officeDocument/2006/relationships/image" Target="../media/image3.png"/><Relationship Id="rId12" Type="http://schemas.openxmlformats.org/officeDocument/2006/relationships/notesSlide" Target="../notesSlides/notesSlide2.xml"/><Relationship Id="rId11" Type="http://schemas.openxmlformats.org/officeDocument/2006/relationships/slideLayout" Target="../slideLayouts/slideLayout1.xml"/><Relationship Id="rId10" Type="http://schemas.microsoft.com/office/2007/relationships/hdphoto" Target="../media/image4.tiff"/><Relationship Id="rId1" Type="http://schemas.openxmlformats.org/officeDocument/2006/relationships/image" Target="../media/image5.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6.jpeg"/><Relationship Id="rId7" Type="http://schemas.microsoft.com/office/2007/relationships/hdphoto" Target="../media/image3.tiff"/><Relationship Id="rId6" Type="http://schemas.openxmlformats.org/officeDocument/2006/relationships/image" Target="../media/image22.png"/><Relationship Id="rId5" Type="http://schemas.microsoft.com/office/2007/relationships/hdphoto" Target="../media/image2.tiff"/><Relationship Id="rId4" Type="http://schemas.openxmlformats.org/officeDocument/2006/relationships/image" Target="../media/image21.png"/><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905000" y="76200"/>
            <a:ext cx="5328268" cy="5334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Cambria" pitchFamily="18" charset="0"/>
                <a:ea typeface="Cambria" pitchFamily="18" charset="0"/>
              </a:rPr>
              <a:t>VƯỢT CHƯỚNG NGẠI VẬT</a:t>
            </a:r>
            <a:endParaRPr lang="en-US" sz="3000" b="1" dirty="0">
              <a:solidFill>
                <a:srgbClr val="FF0000"/>
              </a:solidFill>
              <a:latin typeface="Cambria" pitchFamily="18" charset="0"/>
              <a:ea typeface="Cambria" pitchFamily="18" charset="0"/>
            </a:endParaRPr>
          </a:p>
        </p:txBody>
      </p:sp>
      <p:sp>
        <p:nvSpPr>
          <p:cNvPr id="36" name="Rectangle 35"/>
          <p:cNvSpPr/>
          <p:nvPr/>
        </p:nvSpPr>
        <p:spPr>
          <a:xfrm>
            <a:off x="457200" y="3810000"/>
            <a:ext cx="8382000" cy="2862322"/>
          </a:xfrm>
          <a:prstGeom prst="rect">
            <a:avLst/>
          </a:prstGeom>
        </p:spPr>
        <p:txBody>
          <a:bodyPr wrap="square">
            <a:spAutoFit/>
          </a:bodyPr>
          <a:lstStyle/>
          <a:p>
            <a:pPr algn="just"/>
            <a:r>
              <a:rPr lang="vi-VN" b="1" dirty="0">
                <a:solidFill>
                  <a:srgbClr val="FF0000"/>
                </a:solidFill>
                <a:latin typeface="Cambria" pitchFamily="18" charset="0"/>
                <a:ea typeface="Cambria" pitchFamily="18" charset="0"/>
              </a:rPr>
              <a:t>Câu 1</a:t>
            </a:r>
            <a:r>
              <a:rPr lang="vi-VN" dirty="0">
                <a:solidFill>
                  <a:srgbClr val="FF0000"/>
                </a:solidFill>
                <a:latin typeface="Cambria" pitchFamily="18" charset="0"/>
                <a:ea typeface="Cambria" pitchFamily="18" charset="0"/>
              </a:rPr>
              <a:t>: Kể tên các cây công nghiệp lâu năm ở nước ta.</a:t>
            </a:r>
            <a:endParaRPr lang="en-US" dirty="0">
              <a:solidFill>
                <a:srgbClr val="FF0000"/>
              </a:solidFill>
              <a:latin typeface="Cambria" pitchFamily="18" charset="0"/>
              <a:ea typeface="Cambria" pitchFamily="18" charset="0"/>
            </a:endParaRPr>
          </a:p>
          <a:p>
            <a:pPr algn="just"/>
            <a:r>
              <a:rPr lang="vi-VN" dirty="0">
                <a:latin typeface="Cambria" pitchFamily="18" charset="0"/>
                <a:ea typeface="Cambria" pitchFamily="18" charset="0"/>
              </a:rPr>
              <a:t>Cao su, cà phê, hồ tiêu, điều, chè. </a:t>
            </a:r>
            <a:endParaRPr lang="en-US" dirty="0">
              <a:latin typeface="Cambria" pitchFamily="18" charset="0"/>
              <a:ea typeface="Cambria" pitchFamily="18" charset="0"/>
            </a:endParaRPr>
          </a:p>
          <a:p>
            <a:pPr algn="just"/>
            <a:r>
              <a:rPr lang="vi-VN" b="1" dirty="0">
                <a:solidFill>
                  <a:srgbClr val="FF0000"/>
                </a:solidFill>
                <a:latin typeface="Cambria" pitchFamily="18" charset="0"/>
                <a:ea typeface="Cambria" pitchFamily="18" charset="0"/>
              </a:rPr>
              <a:t>Câu 2</a:t>
            </a:r>
            <a:r>
              <a:rPr lang="vi-VN" dirty="0">
                <a:solidFill>
                  <a:srgbClr val="FF0000"/>
                </a:solidFill>
                <a:latin typeface="Cambria" pitchFamily="18" charset="0"/>
                <a:ea typeface="Cambria" pitchFamily="18" charset="0"/>
              </a:rPr>
              <a:t>: Kể tên các vùng chuyên canh cây lúa ở nước ta.</a:t>
            </a:r>
            <a:endParaRPr lang="en-US" dirty="0">
              <a:solidFill>
                <a:srgbClr val="FF0000"/>
              </a:solidFill>
              <a:latin typeface="Cambria" pitchFamily="18" charset="0"/>
              <a:ea typeface="Cambria" pitchFamily="18" charset="0"/>
            </a:endParaRPr>
          </a:p>
          <a:p>
            <a:pPr algn="just"/>
            <a:r>
              <a:rPr lang="vi-VN" dirty="0">
                <a:latin typeface="Cambria" pitchFamily="18" charset="0"/>
                <a:ea typeface="Cambria" pitchFamily="18" charset="0"/>
              </a:rPr>
              <a:t>Đồng bằng sông Hồng và đồng bằng sông Cửu Long.</a:t>
            </a:r>
            <a:endParaRPr lang="en-US" dirty="0">
              <a:latin typeface="Cambria" pitchFamily="18" charset="0"/>
              <a:ea typeface="Cambria" pitchFamily="18" charset="0"/>
            </a:endParaRPr>
          </a:p>
          <a:p>
            <a:pPr algn="just"/>
            <a:r>
              <a:rPr lang="vi-VN" b="1" dirty="0">
                <a:solidFill>
                  <a:srgbClr val="FF0000"/>
                </a:solidFill>
                <a:latin typeface="Cambria" pitchFamily="18" charset="0"/>
                <a:ea typeface="Cambria" pitchFamily="18" charset="0"/>
              </a:rPr>
              <a:t>Câu 3</a:t>
            </a:r>
            <a:r>
              <a:rPr lang="vi-VN" dirty="0">
                <a:solidFill>
                  <a:srgbClr val="FF0000"/>
                </a:solidFill>
                <a:latin typeface="Cambria" pitchFamily="18" charset="0"/>
                <a:ea typeface="Cambria" pitchFamily="18" charset="0"/>
              </a:rPr>
              <a:t>: Những điều kiện khí hậu nào thuận lợi cho phát triển du lịch nghỉ dưỡng?</a:t>
            </a:r>
            <a:endParaRPr lang="en-US" dirty="0">
              <a:solidFill>
                <a:srgbClr val="FF0000"/>
              </a:solidFill>
              <a:latin typeface="Cambria" pitchFamily="18" charset="0"/>
              <a:ea typeface="Cambria" pitchFamily="18" charset="0"/>
            </a:endParaRPr>
          </a:p>
          <a:p>
            <a:pPr algn="just"/>
            <a:r>
              <a:rPr lang="vi-VN" dirty="0">
                <a:latin typeface="Cambria" pitchFamily="18" charset="0"/>
                <a:ea typeface="Cambria" pitchFamily="18" charset="0"/>
              </a:rPr>
              <a:t>Nhiệt độ, độ ẩm, ánh sáng, độ trong lành của không khí.</a:t>
            </a:r>
            <a:endParaRPr lang="en-US" dirty="0">
              <a:latin typeface="Cambria" pitchFamily="18" charset="0"/>
              <a:ea typeface="Cambria" pitchFamily="18" charset="0"/>
            </a:endParaRPr>
          </a:p>
          <a:p>
            <a:pPr algn="just"/>
            <a:r>
              <a:rPr lang="vi-VN" b="1" dirty="0">
                <a:solidFill>
                  <a:srgbClr val="FF0000"/>
                </a:solidFill>
                <a:latin typeface="Cambria" pitchFamily="18" charset="0"/>
                <a:ea typeface="Cambria" pitchFamily="18" charset="0"/>
              </a:rPr>
              <a:t>Câu 4</a:t>
            </a:r>
            <a:r>
              <a:rPr lang="vi-VN" dirty="0">
                <a:solidFill>
                  <a:srgbClr val="FF0000"/>
                </a:solidFill>
                <a:latin typeface="Cambria" pitchFamily="18" charset="0"/>
                <a:ea typeface="Cambria" pitchFamily="18" charset="0"/>
              </a:rPr>
              <a:t>: Nêu tầm quan trọng của việc sử dụng tổng hợp nước sông, hồ ở nước ta.</a:t>
            </a:r>
            <a:endParaRPr lang="en-US" dirty="0">
              <a:solidFill>
                <a:srgbClr val="FF0000"/>
              </a:solidFill>
              <a:latin typeface="Cambria" pitchFamily="18" charset="0"/>
              <a:ea typeface="Cambria" pitchFamily="18" charset="0"/>
            </a:endParaRPr>
          </a:p>
          <a:p>
            <a:pPr algn="just"/>
            <a:r>
              <a:rPr lang="vi-VN" dirty="0">
                <a:latin typeface="Cambria" pitchFamily="18" charset="0"/>
                <a:ea typeface="Cambria" pitchFamily="18" charset="0"/>
              </a:rPr>
              <a:t>- Đảm bảo sử dụng hợp lí nguồn nước, tránh gây ô nhiễm môi trường. </a:t>
            </a:r>
            <a:endParaRPr lang="vi-VN" dirty="0">
              <a:latin typeface="Cambria" pitchFamily="18" charset="0"/>
              <a:ea typeface="Cambria" pitchFamily="18" charset="0"/>
            </a:endParaRPr>
          </a:p>
          <a:p>
            <a:pPr algn="just"/>
            <a:r>
              <a:rPr lang="vi-VN" dirty="0">
                <a:latin typeface="Cambria" pitchFamily="18" charset="0"/>
                <a:ea typeface="Cambria" pitchFamily="18" charset="0"/>
              </a:rPr>
              <a:t>- Đáp ứng được nhu cầu phát triển kinh tế, gắn kết, hợp tác giữa các địa phương trong lưu vực về việc sử dụng tài nguyên nước.</a:t>
            </a:r>
            <a:endParaRPr lang="vi-VN" dirty="0">
              <a:latin typeface="Cambria" pitchFamily="18" charset="0"/>
              <a:ea typeface="Cambria" pitchFamily="18" charset="0"/>
            </a:endParaRPr>
          </a:p>
        </p:txBody>
      </p:sp>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45307" y="886790"/>
            <a:ext cx="4612694" cy="254221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164715" y="824230"/>
            <a:ext cx="2386330" cy="133540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11" name="Rectangle 10"/>
          <p:cNvSpPr/>
          <p:nvPr/>
        </p:nvSpPr>
        <p:spPr>
          <a:xfrm>
            <a:off x="4547870" y="82423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
        <p:nvSpPr>
          <p:cNvPr id="12" name="Rectangle 11"/>
          <p:cNvSpPr/>
          <p:nvPr/>
        </p:nvSpPr>
        <p:spPr>
          <a:xfrm>
            <a:off x="2168525" y="2164715"/>
            <a:ext cx="2386330" cy="133540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2</a:t>
            </a:r>
            <a:endParaRPr lang="en-US" sz="1100" dirty="0">
              <a:effectLst/>
              <a:latin typeface="Calibri"/>
              <a:ea typeface="Calibri"/>
              <a:cs typeface="Times New Roman"/>
            </a:endParaRPr>
          </a:p>
        </p:txBody>
      </p:sp>
      <p:sp>
        <p:nvSpPr>
          <p:cNvPr id="18" name="Rectangle 17"/>
          <p:cNvSpPr/>
          <p:nvPr/>
        </p:nvSpPr>
        <p:spPr>
          <a:xfrm>
            <a:off x="4547870" y="2159635"/>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3</a:t>
            </a:r>
            <a:endParaRPr lang="en-US" sz="1100" dirty="0">
              <a:effectLst/>
              <a:latin typeface="Calibri"/>
              <a:ea typeface="Calibri"/>
              <a:cs typeface="Times New Roman"/>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0"/>
                                        </p:tgtEl>
                                      </p:cBhvr>
                                    </p:animEffect>
                                    <p:anim calcmode="lin" valueType="num">
                                      <p:cBhvr>
                                        <p:cTn id="17" dur="1000"/>
                                        <p:tgtEl>
                                          <p:spTgt spid="10"/>
                                        </p:tgtEl>
                                        <p:attrNameLst>
                                          <p:attrName>ppt_x</p:attrName>
                                        </p:attrNameLst>
                                      </p:cBhvr>
                                      <p:tavLst>
                                        <p:tav tm="0">
                                          <p:val>
                                            <p:strVal val="ppt_x"/>
                                          </p:val>
                                        </p:tav>
                                        <p:tav tm="100000">
                                          <p:val>
                                            <p:strVal val="ppt_x"/>
                                          </p:val>
                                        </p:tav>
                                      </p:tavLst>
                                    </p:anim>
                                    <p:anim calcmode="lin" valueType="num">
                                      <p:cBhvr>
                                        <p:cTn id="18" dur="1000"/>
                                        <p:tgtEl>
                                          <p:spTgt spid="10"/>
                                        </p:tgtEl>
                                        <p:attrNameLst>
                                          <p:attrName>ppt_y</p:attrName>
                                        </p:attrNameLst>
                                      </p:cBhvr>
                                      <p:tavLst>
                                        <p:tav tm="0">
                                          <p:val>
                                            <p:strVal val="ppt_y"/>
                                          </p:val>
                                        </p:tav>
                                        <p:tav tm="100000">
                                          <p:val>
                                            <p:strVal val="ppt_y+.1"/>
                                          </p:val>
                                        </p:tav>
                                      </p:tavLst>
                                    </p:anim>
                                    <p:set>
                                      <p:cBhvr>
                                        <p:cTn id="19" dur="1" fill="hold">
                                          <p:stCondLst>
                                            <p:cond delay="999"/>
                                          </p:stCondLst>
                                        </p:cTn>
                                        <p:tgtEl>
                                          <p:spTgt spid="10"/>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4" dur="500"/>
                                        <p:tgtEl>
                                          <p:spTgt spid="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9" dur="500"/>
                                        <p:tgtEl>
                                          <p:spTgt spid="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44" dur="500"/>
                                        <p:tgtEl>
                                          <p:spTgt spid="3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4" dur="500"/>
                                        <p:tgtEl>
                                          <p:spTgt spid="3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59" dur="500"/>
                                        <p:tgtEl>
                                          <p:spTgt spid="36">
                                            <p:txEl>
                                              <p:pRg st="7" end="7"/>
                                            </p:txEl>
                                          </p:spTgt>
                                        </p:tgtEl>
                                      </p:cBhvr>
                                    </p:animEffect>
                                  </p:childTnLst>
                                </p:cTn>
                              </p:par>
                              <p:par>
                                <p:cTn id="60" presetID="14" presetClass="entr" presetSubtype="10" fill="hold" nodeType="withEffect">
                                  <p:stCondLst>
                                    <p:cond delay="0"/>
                                  </p:stCondLst>
                                  <p:childTnLst>
                                    <p:set>
                                      <p:cBhvr>
                                        <p:cTn id="61" dur="1" fill="hold">
                                          <p:stCondLst>
                                            <p:cond delay="0"/>
                                          </p:stCondLst>
                                        </p:cTn>
                                        <p:tgtEl>
                                          <p:spTgt spid="36">
                                            <p:txEl>
                                              <p:pRg st="8" end="8"/>
                                            </p:txEl>
                                          </p:spTgt>
                                        </p:tgtEl>
                                        <p:attrNameLst>
                                          <p:attrName>style.visibility</p:attrName>
                                        </p:attrNameLst>
                                      </p:cBhvr>
                                      <p:to>
                                        <p:strVal val="visible"/>
                                      </p:to>
                                    </p:set>
                                    <p:animEffect transition="in" filter="randombar(horizontal)">
                                      <p:cBhvr>
                                        <p:cTn id="62" dur="500"/>
                                        <p:tgtEl>
                                          <p:spTgt spid="36">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xit" presetSubtype="10" fill="hold" grpId="0" nodeType="clickEffect">
                                  <p:stCondLst>
                                    <p:cond delay="0"/>
                                  </p:stCondLst>
                                  <p:childTnLst>
                                    <p:animEffect transition="out" filter="randombar(horizontal)">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0" y="1364933"/>
            <a:ext cx="8606040" cy="707886"/>
          </a:xfrm>
          <a:prstGeom prst="rect">
            <a:avLst/>
          </a:prstGeom>
          <a:solidFill>
            <a:srgbClr val="BCFCD4"/>
          </a:solidFill>
          <a:ln w="12700">
            <a:solidFill>
              <a:srgbClr val="009900"/>
            </a:solidFill>
          </a:ln>
        </p:spPr>
        <p:txBody>
          <a:bodyPr wrap="square">
            <a:spAutoFit/>
          </a:bodyPr>
          <a:lstStyle/>
          <a:p>
            <a:pPr algn="just"/>
            <a:r>
              <a:rPr lang="vi-VN" sz="4000" i="1" dirty="0">
                <a:solidFill>
                  <a:srgbClr val="FF0000"/>
                </a:solidFill>
                <a:latin typeface="+mj-lt"/>
                <a:ea typeface="Cambria" pitchFamily="18" charset="0"/>
              </a:rPr>
              <a:t>Nước ta có mấy nhóm đất chính? Kể tên.</a:t>
            </a:r>
            <a:endParaRPr lang="vi-VN" sz="4000" i="1" dirty="0">
              <a:solidFill>
                <a:srgbClr val="FF0000"/>
              </a:solidFill>
              <a:latin typeface="+mj-lt"/>
              <a:ea typeface="Cambria" pitchFamily="18" charset="0"/>
            </a:endParaRPr>
          </a:p>
        </p:txBody>
      </p:sp>
      <p:sp>
        <p:nvSpPr>
          <p:cNvPr id="32" name="Rectangle 31"/>
          <p:cNvSpPr/>
          <p:nvPr/>
        </p:nvSpPr>
        <p:spPr>
          <a:xfrm>
            <a:off x="245762" y="2253122"/>
            <a:ext cx="8517237" cy="286232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6000" dirty="0">
                <a:latin typeface="Times New Roman"/>
                <a:ea typeface="Cambria" pitchFamily="18" charset="0"/>
                <a:cs typeface="Times New Roman"/>
              </a:rPr>
              <a:t>- C</a:t>
            </a:r>
            <a:r>
              <a:rPr lang="vi-VN" sz="6000" dirty="0">
                <a:latin typeface="Times New Roman"/>
                <a:ea typeface="Cambria" pitchFamily="18" charset="0"/>
                <a:cs typeface="Times New Roman"/>
              </a:rPr>
              <a:t>ó 3 nhóm đất chính:</a:t>
            </a:r>
            <a:r>
              <a:rPr lang="en-US" sz="6000" dirty="0">
                <a:latin typeface="Times New Roman"/>
                <a:ea typeface="Cambria" pitchFamily="18" charset="0"/>
                <a:cs typeface="Times New Roman"/>
              </a:rPr>
              <a:t> </a:t>
            </a:r>
            <a:r>
              <a:rPr lang="vi-VN" sz="6000" dirty="0">
                <a:latin typeface="Times New Roman"/>
                <a:ea typeface="Cambria" pitchFamily="18" charset="0"/>
                <a:cs typeface="Times New Roman"/>
              </a:rPr>
              <a:t>đất feralit, đất phù sa và đất mùn núi cao.</a:t>
            </a:r>
            <a:endParaRPr lang="vi-VN" sz="6000" dirty="0">
              <a:latin typeface="Times New Roman"/>
              <a:ea typeface="Cambria" pitchFamily="18" charset="0"/>
              <a:cs typeface="Times New Roman"/>
            </a:endParaRPr>
          </a:p>
        </p:txBody>
      </p:sp>
      <p:sp>
        <p:nvSpPr>
          <p:cNvPr id="3"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 NHÓM ĐẤT CHÍNH Ở NƯỚC TA</a:t>
            </a:r>
            <a:endParaRPr lang="en-US" sz="2400" b="1" dirty="0">
              <a:solidFill>
                <a:srgbClr val="0D30DD"/>
              </a:solidFill>
              <a:latin typeface="Cambria" pitchFamily="18" charset="0"/>
            </a:endParaRPr>
          </a:p>
        </p:txBody>
      </p:sp>
      <p:sp>
        <p:nvSpPr>
          <p:cNvPr id="14"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0"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112"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437401" y="6248400"/>
            <a:ext cx="4058399" cy="369332"/>
          </a:xfrm>
          <a:prstGeom prst="rect">
            <a:avLst/>
          </a:prstGeom>
          <a:noFill/>
        </p:spPr>
        <p:txBody>
          <a:bodyPr wrap="square" rtlCol="0">
            <a:spAutoFit/>
          </a:bodyPr>
          <a:lstStyle/>
          <a:p>
            <a:pPr algn="ct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r>
              <a:rPr lang="en-US" dirty="0">
                <a:latin typeface="Cambria" pitchFamily="18" charset="0"/>
                <a:ea typeface="Cambria" pitchFamily="18" charset="0"/>
              </a:rPr>
              <a:t> ở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bằng</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mùn</a:t>
            </a:r>
            <a:r>
              <a:rPr lang="en-US" dirty="0">
                <a:latin typeface="Cambria" pitchFamily="18" charset="0"/>
                <a:ea typeface="Cambria" pitchFamily="18" charset="0"/>
              </a:rPr>
              <a:t> </a:t>
            </a:r>
            <a:r>
              <a:rPr lang="en-US" dirty="0" err="1">
                <a:latin typeface="Cambria" pitchFamily="18" charset="0"/>
                <a:ea typeface="Cambria" pitchFamily="18" charset="0"/>
              </a:rPr>
              <a:t>núi</a:t>
            </a:r>
            <a:r>
              <a:rPr lang="en-US" dirty="0">
                <a:latin typeface="Cambria" pitchFamily="18" charset="0"/>
                <a:ea typeface="Cambria" pitchFamily="18" charset="0"/>
              </a:rPr>
              <a:t> </a:t>
            </a:r>
            <a:r>
              <a:rPr lang="en-US" dirty="0" err="1">
                <a:latin typeface="Cambria" pitchFamily="18" charset="0"/>
                <a:ea typeface="Cambria" pitchFamily="18" charset="0"/>
              </a:rPr>
              <a:t>cao</a:t>
            </a:r>
            <a:endParaRPr lang="en-US" dirty="0">
              <a:latin typeface="Cambria" pitchFamily="18" charset="0"/>
              <a:ea typeface="Cambria" pitchFamily="18" charset="0"/>
            </a:endParaRPr>
          </a:p>
        </p:txBody>
      </p:sp>
      <p:sp>
        <p:nvSpPr>
          <p:cNvPr id="23" name="TextBox 22"/>
          <p:cNvSpPr txBox="1"/>
          <p:nvPr/>
        </p:nvSpPr>
        <p:spPr>
          <a:xfrm>
            <a:off x="613372" y="3595074"/>
            <a:ext cx="3941166" cy="914400"/>
          </a:xfrm>
          <a:prstGeom prst="rect">
            <a:avLst/>
          </a:prstGeom>
          <a:noFill/>
        </p:spPr>
        <p:txBody>
          <a:bodyPr wrap="square" rtlCol="0">
            <a:spAutoFit/>
          </a:bodyPr>
          <a:lstStyle/>
          <a:p>
            <a:pPr algn="ct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feralit</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đá</a:t>
            </a:r>
            <a:r>
              <a:rPr lang="en-US" dirty="0">
                <a:latin typeface="Cambria" pitchFamily="18" charset="0"/>
                <a:ea typeface="Cambria" pitchFamily="18" charset="0"/>
              </a:rPr>
              <a:t> </a:t>
            </a:r>
            <a:r>
              <a:rPr lang="en-US" dirty="0" err="1">
                <a:latin typeface="Cambria" pitchFamily="18" charset="0"/>
                <a:ea typeface="Cambria" pitchFamily="18" charset="0"/>
              </a:rPr>
              <a:t>badan</a:t>
            </a:r>
            <a:r>
              <a:rPr lang="en-US" dirty="0">
                <a:latin typeface="Cambria" pitchFamily="18" charset="0"/>
                <a:ea typeface="Cambria" pitchFamily="18" charset="0"/>
              </a:rPr>
              <a:t> ở </a:t>
            </a:r>
            <a:r>
              <a:rPr lang="x-none" altLang="en-US" dirty="0">
                <a:latin typeface="Cambria" pitchFamily="18" charset="0"/>
                <a:ea typeface="Cambria" pitchFamily="18" charset="0"/>
              </a:rPr>
              <a:t>cao nguyên Nam Trung Bộ</a:t>
            </a:r>
            <a:endParaRPr lang="x-none" altLang="en-US" dirty="0">
              <a:latin typeface="Cambria" pitchFamily="18" charset="0"/>
              <a:ea typeface="Cambria" pitchFamily="18" charset="0"/>
            </a:endParaRPr>
          </a:p>
          <a:p>
            <a:pPr algn="ctr"/>
            <a:endParaRPr lang="x-none" altLang="en-US" dirty="0">
              <a:latin typeface="Cambria" pitchFamily="18" charset="0"/>
              <a:ea typeface="Cambria" pitchFamily="18" charset="0"/>
            </a:endParaRPr>
          </a:p>
        </p:txBody>
      </p:sp>
      <p:sp>
        <p:nvSpPr>
          <p:cNvPr id="24" name="TextBox 23"/>
          <p:cNvSpPr txBox="1"/>
          <p:nvPr/>
        </p:nvSpPr>
        <p:spPr>
          <a:xfrm>
            <a:off x="4572000" y="3581400"/>
            <a:ext cx="3962400" cy="369332"/>
          </a:xfrm>
          <a:prstGeom prst="rect">
            <a:avLst/>
          </a:prstGeom>
          <a:noFill/>
        </p:spPr>
        <p:txBody>
          <a:bodyPr wrap="square" rtlCol="0">
            <a:spAutoFit/>
          </a:bodyPr>
          <a:lstStyle/>
          <a:p>
            <a:pPr algn="ctr"/>
            <a:r>
              <a:rPr lang="en-US" dirty="0" err="1">
                <a:latin typeface="Cambria" pitchFamily="18" charset="0"/>
                <a:ea typeface="Cambria" pitchFamily="18" charset="0"/>
              </a:rPr>
              <a:t>Đất</a:t>
            </a:r>
            <a:r>
              <a:rPr lang="en-US" dirty="0">
                <a:latin typeface="Cambria" pitchFamily="18" charset="0"/>
                <a:ea typeface="Cambria" pitchFamily="18" charset="0"/>
              </a:rPr>
              <a:t> </a:t>
            </a:r>
            <a:r>
              <a:rPr lang="en-US" dirty="0" err="1">
                <a:latin typeface="Cambria" pitchFamily="18" charset="0"/>
                <a:ea typeface="Cambria" pitchFamily="18" charset="0"/>
              </a:rPr>
              <a:t>feralit</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đá</a:t>
            </a:r>
            <a:r>
              <a:rPr lang="en-US" dirty="0">
                <a:latin typeface="Cambria" pitchFamily="18" charset="0"/>
                <a:ea typeface="Cambria" pitchFamily="18" charset="0"/>
              </a:rPr>
              <a:t> </a:t>
            </a:r>
            <a:r>
              <a:rPr lang="en-US" dirty="0" err="1">
                <a:latin typeface="Cambria" pitchFamily="18" charset="0"/>
                <a:ea typeface="Cambria" pitchFamily="18" charset="0"/>
              </a:rPr>
              <a:t>vôi</a:t>
            </a:r>
            <a:r>
              <a:rPr lang="en-US" dirty="0">
                <a:latin typeface="Cambria" pitchFamily="18" charset="0"/>
                <a:ea typeface="Cambria" pitchFamily="18" charset="0"/>
              </a:rPr>
              <a:t> ở </a:t>
            </a:r>
            <a:r>
              <a:rPr lang="en-US" dirty="0" err="1">
                <a:latin typeface="Cambria" pitchFamily="18" charset="0"/>
                <a:ea typeface="Cambria" pitchFamily="18" charset="0"/>
              </a:rPr>
              <a:t>Tây</a:t>
            </a:r>
            <a:r>
              <a:rPr lang="en-US" dirty="0">
                <a:latin typeface="Cambria" pitchFamily="18" charset="0"/>
                <a:ea typeface="Cambria" pitchFamily="18" charset="0"/>
              </a:rPr>
              <a:t> </a:t>
            </a:r>
            <a:r>
              <a:rPr lang="en-US" dirty="0" err="1">
                <a:latin typeface="Cambria" pitchFamily="18" charset="0"/>
                <a:ea typeface="Cambria" pitchFamily="18" charset="0"/>
              </a:rPr>
              <a:t>Bắc</a:t>
            </a:r>
            <a:endParaRPr lang="en-US" dirty="0">
              <a:latin typeface="Cambria" pitchFamily="18" charset="0"/>
              <a:ea typeface="Cambria"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372" y="1415674"/>
            <a:ext cx="3806226" cy="20995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 NHÓM ĐẤT CHÍNH Ở NƯỚC TA</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362" y="4114800"/>
            <a:ext cx="3915037"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372" y="4133088"/>
            <a:ext cx="3806226" cy="204241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1402429"/>
            <a:ext cx="3810000" cy="21128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randombar(horizontal)">
                                      <p:cBhvr>
                                        <p:cTn id="10" dur="500"/>
                                        <p:tgtEl>
                                          <p:spTgt spid="205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randombar(horizontal)">
                                      <p:cBhvr>
                                        <p:cTn id="19" dur="500"/>
                                        <p:tgtEl>
                                          <p:spTgt spid="2051"/>
                                        </p:tgtEl>
                                      </p:cBhvr>
                                    </p:animEffect>
                                  </p:childTnLst>
                                </p:cTn>
                              </p:par>
                              <p:par>
                                <p:cTn id="20" presetID="14" presetClass="entr" presetSubtype="1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randombar(horizontal)">
                                      <p:cBhvr>
                                        <p:cTn id="22" dur="500"/>
                                        <p:tgtEl>
                                          <p:spTgt spid="205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tlatvn - Nhóm đất và các loại đất chí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52600" y="152400"/>
            <a:ext cx="4500245" cy="57365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1893" b="-1"/>
          <a:stretch>
            <a:fillRect/>
          </a:stretch>
        </p:blipFill>
        <p:spPr bwMode="auto">
          <a:xfrm>
            <a:off x="1828800" y="5652586"/>
            <a:ext cx="4500245" cy="1229995"/>
          </a:xfrm>
          <a:prstGeom prst="rect">
            <a:avLst/>
          </a:prstGeom>
          <a:noFill/>
          <a:ln>
            <a:solidFill>
              <a:srgbClr val="FF0000"/>
            </a:solidFill>
          </a:ln>
        </p:spPr>
      </p:pic>
      <p:sp>
        <p:nvSpPr>
          <p:cNvPr id="3" name="TextBox 2"/>
          <p:cNvSpPr txBox="1"/>
          <p:nvPr/>
        </p:nvSpPr>
        <p:spPr>
          <a:xfrm>
            <a:off x="1905000" y="2971800"/>
            <a:ext cx="1524000" cy="1143000"/>
          </a:xfrm>
          <a:prstGeom prst="rect">
            <a:avLst/>
          </a:prstGeom>
          <a:solidFill>
            <a:schemeClr val="bg1">
              <a:lumMod val="95000"/>
            </a:schemeClr>
          </a:solidFill>
        </p:spPr>
        <p:txBody>
          <a:bodyPr wrap="square" rtlCol="0">
            <a:spAutoFit/>
          </a:bodyPr>
          <a:lstStyle/>
          <a:p>
            <a:endParaRPr lang="vi-VN" dirty="0"/>
          </a:p>
        </p:txBody>
      </p:sp>
      <p:sp>
        <p:nvSpPr>
          <p:cNvPr id="4" name="TextBox 3"/>
          <p:cNvSpPr txBox="1"/>
          <p:nvPr/>
        </p:nvSpPr>
        <p:spPr>
          <a:xfrm>
            <a:off x="4572000" y="152400"/>
            <a:ext cx="1524000" cy="1981200"/>
          </a:xfrm>
          <a:prstGeom prst="rect">
            <a:avLst/>
          </a:prstGeom>
          <a:solidFill>
            <a:schemeClr val="accent5">
              <a:lumMod val="20000"/>
              <a:lumOff val="80000"/>
            </a:schemeClr>
          </a:solidFill>
        </p:spPr>
        <p:txBody>
          <a:bodyPr wrap="square" rtlCol="0">
            <a:spAutoFit/>
          </a:bodyPr>
          <a:lstStyle/>
          <a:p>
            <a:endParaRPr lang="vi-VN" dirty="0"/>
          </a:p>
        </p:txBody>
      </p:sp>
      <p:sp>
        <p:nvSpPr>
          <p:cNvPr id="6" name="Rectangle 5"/>
          <p:cNvSpPr/>
          <p:nvPr/>
        </p:nvSpPr>
        <p:spPr>
          <a:xfrm>
            <a:off x="1909916" y="5736518"/>
            <a:ext cx="1366684" cy="6642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629399" y="381000"/>
            <a:ext cx="2442845" cy="1323439"/>
          </a:xfrm>
          <a:prstGeom prst="rect">
            <a:avLst/>
          </a:prstGeom>
          <a:noFill/>
        </p:spPr>
        <p:txBody>
          <a:bodyPr wrap="square" rtlCol="0">
            <a:spAutoFit/>
          </a:bodyPr>
          <a:lstStyle/>
          <a:p>
            <a:pPr algn="ctr"/>
            <a:r>
              <a:rPr lang="vi-VN" sz="4000" dirty="0">
                <a:solidFill>
                  <a:srgbClr val="F11BAA"/>
                </a:solidFill>
                <a:latin typeface="+mj-lt"/>
              </a:rPr>
              <a:t>Nhóm đất </a:t>
            </a:r>
            <a:r>
              <a:rPr lang="vi-VN" sz="4000" dirty="0" err="1">
                <a:solidFill>
                  <a:srgbClr val="F11BAA"/>
                </a:solidFill>
                <a:latin typeface="+mj-lt"/>
              </a:rPr>
              <a:t>feralit</a:t>
            </a:r>
            <a:endParaRPr lang="vi-VN" sz="4000" dirty="0">
              <a:solidFill>
                <a:srgbClr val="F11BAA"/>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nvGraphicFramePr>
        <p:xfrm>
          <a:off x="233161" y="1173219"/>
          <a:ext cx="8746347" cy="56987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 NHÓM ĐẤT CHÍNH Ở NƯỚC TA</a:t>
            </a:r>
            <a:endParaRPr lang="en-US" sz="2400" b="1" dirty="0">
              <a:solidFill>
                <a:srgbClr val="0D30DD"/>
              </a:solidFill>
              <a:latin typeface="Cambria"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14:cpLocks xmlns:a14="http://schemas.microsoft.com/office/drawing/2010/main" noChangeArrowheads="1"/>
          </p:cNvSpPr>
          <p:nvPr/>
        </p:nvSpPr>
        <p:spPr bwMode="auto">
          <a:xfrm>
            <a:off x="452587" y="1295399"/>
            <a:ext cx="4119414" cy="646331"/>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3600" b="1" dirty="0">
                <a:solidFill>
                  <a:srgbClr val="CC0000"/>
                </a:solidFill>
                <a:latin typeface="Times New Roman"/>
                <a:cs typeface="Times New Roman"/>
              </a:rPr>
              <a:t>a</a:t>
            </a:r>
            <a:r>
              <a:rPr lang="vi-VN" sz="3600" b="1" dirty="0">
                <a:solidFill>
                  <a:srgbClr val="CC0000"/>
                </a:solidFill>
                <a:latin typeface="Times New Roman"/>
                <a:cs typeface="Times New Roman"/>
              </a:rPr>
              <a:t>. </a:t>
            </a:r>
            <a:r>
              <a:rPr lang="en-US" sz="3600" b="1" dirty="0" err="1">
                <a:solidFill>
                  <a:srgbClr val="CC0000"/>
                </a:solidFill>
                <a:latin typeface="Times New Roman"/>
                <a:cs typeface="Times New Roman"/>
              </a:rPr>
              <a:t>Nhóm</a:t>
            </a:r>
            <a:r>
              <a:rPr lang="en-US" sz="3600" b="1" dirty="0">
                <a:solidFill>
                  <a:srgbClr val="CC0000"/>
                </a:solidFill>
                <a:latin typeface="Times New Roman"/>
                <a:cs typeface="Times New Roman"/>
              </a:rPr>
              <a:t> </a:t>
            </a:r>
            <a:r>
              <a:rPr lang="en-US" sz="3600" b="1" dirty="0" err="1">
                <a:solidFill>
                  <a:srgbClr val="CC0000"/>
                </a:solidFill>
                <a:latin typeface="Times New Roman"/>
                <a:cs typeface="Times New Roman"/>
              </a:rPr>
              <a:t>đất</a:t>
            </a:r>
            <a:r>
              <a:rPr lang="en-US" sz="3600" b="1" dirty="0">
                <a:solidFill>
                  <a:srgbClr val="CC0000"/>
                </a:solidFill>
                <a:latin typeface="Times New Roman"/>
                <a:cs typeface="Times New Roman"/>
              </a:rPr>
              <a:t> </a:t>
            </a:r>
            <a:r>
              <a:rPr lang="en-US" sz="3600" b="1" dirty="0" err="1">
                <a:solidFill>
                  <a:srgbClr val="CC0000"/>
                </a:solidFill>
                <a:latin typeface="Times New Roman"/>
                <a:cs typeface="Times New Roman"/>
              </a:rPr>
              <a:t>feralit</a:t>
            </a:r>
            <a:endParaRPr lang="vi-VN" sz="3600" b="1" dirty="0">
              <a:solidFill>
                <a:srgbClr val="CC0000"/>
              </a:solidFill>
              <a:latin typeface="Times New Roman"/>
              <a:cs typeface="Times New Roman"/>
            </a:endParaRPr>
          </a:p>
        </p:txBody>
      </p:sp>
      <p:sp>
        <p:nvSpPr>
          <p:cNvPr id="38" name="Rectangle 37"/>
          <p:cNvSpPr/>
          <p:nvPr/>
        </p:nvSpPr>
        <p:spPr>
          <a:xfrm>
            <a:off x="129341" y="2128540"/>
            <a:ext cx="8826500" cy="4462760"/>
          </a:xfrm>
          <a:prstGeom prst="rect">
            <a:avLst/>
          </a:prstGeom>
        </p:spPr>
        <p:txBody>
          <a:bodyPr wrap="square">
            <a:spAutoFit/>
          </a:bodyPr>
          <a:lstStyle/>
          <a:p>
            <a:pPr algn="just">
              <a:spcBef>
                <a:spcPts val="600"/>
              </a:spcBef>
              <a:spcAft>
                <a:spcPts val="0"/>
              </a:spcAft>
            </a:pPr>
            <a:r>
              <a:rPr lang="vi-VN" sz="3300" dirty="0">
                <a:latin typeface="+mj-lt"/>
                <a:ea typeface="Cambria" pitchFamily="18" charset="0"/>
              </a:rPr>
              <a:t>- Chiếm tới 65% diện tích đất tự nhiên.</a:t>
            </a:r>
            <a:endParaRPr lang="vi-VN" sz="3300" dirty="0">
              <a:latin typeface="+mj-lt"/>
              <a:ea typeface="Cambria" pitchFamily="18" charset="0"/>
            </a:endParaRPr>
          </a:p>
          <a:p>
            <a:pPr algn="just">
              <a:spcBef>
                <a:spcPts val="600"/>
              </a:spcBef>
              <a:spcAft>
                <a:spcPts val="0"/>
              </a:spcAft>
            </a:pPr>
            <a:r>
              <a:rPr lang="vi-VN" sz="3300" dirty="0">
                <a:latin typeface="+mj-lt"/>
                <a:ea typeface="Cambria" pitchFamily="18" charset="0"/>
              </a:rPr>
              <a:t>- Phân bố ở các khu vực đồi núi, trong đó:</a:t>
            </a:r>
            <a:endParaRPr lang="vi-VN" sz="3300" dirty="0">
              <a:latin typeface="+mj-lt"/>
              <a:ea typeface="Cambria" pitchFamily="18" charset="0"/>
            </a:endParaRPr>
          </a:p>
          <a:p>
            <a:pPr algn="just">
              <a:spcBef>
                <a:spcPts val="600"/>
              </a:spcBef>
              <a:spcAft>
                <a:spcPts val="0"/>
              </a:spcAft>
            </a:pPr>
            <a:r>
              <a:rPr lang="vi-VN" sz="3300" dirty="0">
                <a:latin typeface="+mj-lt"/>
                <a:ea typeface="Cambria" pitchFamily="18" charset="0"/>
              </a:rPr>
              <a:t>+ Đất feralit hình thành trên đá badan: phân bố tập trung ở cao nguyên Nam Trung Bộ, Đông Nam Bộ.</a:t>
            </a:r>
            <a:endParaRPr lang="vi-VN" sz="3300" dirty="0">
              <a:latin typeface="+mj-lt"/>
              <a:ea typeface="Cambria" pitchFamily="18" charset="0"/>
            </a:endParaRPr>
          </a:p>
          <a:p>
            <a:pPr algn="just">
              <a:spcBef>
                <a:spcPts val="600"/>
              </a:spcBef>
              <a:spcAft>
                <a:spcPts val="0"/>
              </a:spcAft>
            </a:pPr>
            <a:r>
              <a:rPr lang="vi-VN" sz="3300" dirty="0">
                <a:latin typeface="+mj-lt"/>
                <a:ea typeface="Cambria" pitchFamily="18" charset="0"/>
              </a:rPr>
              <a:t>+ Đất feralit hình thành trên đá vôi: phân bố chủ yếu ở khu vực Đông Bắc, Bắc Trung Bộ, Tây Bắc.</a:t>
            </a:r>
            <a:endParaRPr lang="vi-VN" sz="3300" dirty="0">
              <a:latin typeface="+mj-lt"/>
              <a:ea typeface="Cambria" pitchFamily="18" charset="0"/>
            </a:endParaRPr>
          </a:p>
          <a:p>
            <a:pPr algn="just">
              <a:spcBef>
                <a:spcPts val="600"/>
              </a:spcBef>
              <a:spcAft>
                <a:spcPts val="0"/>
              </a:spcAft>
            </a:pPr>
            <a:r>
              <a:rPr lang="vi-VN" sz="3300" dirty="0">
                <a:latin typeface="+mj-lt"/>
                <a:ea typeface="Cambria" pitchFamily="18" charset="0"/>
              </a:rPr>
              <a:t>+ Đất feralit hình thành trên các loại đá khác: phân bố rộng khắp ở nhiều vùng đồi núi thấp.</a:t>
            </a:r>
            <a:endParaRPr lang="vi-VN" sz="3300" dirty="0">
              <a:latin typeface="+mj-lt"/>
              <a:ea typeface="Cambria" pitchFamily="18" charset="0"/>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 NHÓM ĐẤT CHÍNH Ở NƯỚC TA</a:t>
            </a:r>
            <a:endParaRPr lang="en-US" sz="2400" b="1" dirty="0">
              <a:solidFill>
                <a:srgbClr val="0D30DD"/>
              </a:solidFill>
              <a:latin typeface="Cambria"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17" dur="500"/>
                                        <p:tgtEl>
                                          <p:spTgt spid="3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2" dur="500"/>
                                        <p:tgtEl>
                                          <p:spTgt spid="3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27" dur="500"/>
                                        <p:tgtEl>
                                          <p:spTgt spid="3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32"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tlatvn - Nhóm đất và các loại đất chí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62200" y="62199"/>
            <a:ext cx="4500245" cy="57365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4600" y="2857500"/>
            <a:ext cx="1524000" cy="1143000"/>
          </a:xfrm>
          <a:prstGeom prst="rect">
            <a:avLst/>
          </a:prstGeom>
          <a:solidFill>
            <a:schemeClr val="bg1">
              <a:lumMod val="95000"/>
            </a:schemeClr>
          </a:solidFill>
        </p:spPr>
        <p:txBody>
          <a:bodyPr wrap="square" rtlCol="0">
            <a:spAutoFit/>
          </a:bodyPr>
          <a:lstStyle/>
          <a:p>
            <a:endParaRPr lang="vi-VN" dirty="0"/>
          </a:p>
        </p:txBody>
      </p:sp>
      <p:sp>
        <p:nvSpPr>
          <p:cNvPr id="4" name="TextBox 3"/>
          <p:cNvSpPr txBox="1"/>
          <p:nvPr/>
        </p:nvSpPr>
        <p:spPr>
          <a:xfrm>
            <a:off x="5105400" y="69573"/>
            <a:ext cx="1524000" cy="1981200"/>
          </a:xfrm>
          <a:prstGeom prst="rect">
            <a:avLst/>
          </a:prstGeom>
          <a:solidFill>
            <a:schemeClr val="accent5">
              <a:lumMod val="20000"/>
              <a:lumOff val="80000"/>
            </a:schemeClr>
          </a:solidFill>
        </p:spPr>
        <p:txBody>
          <a:bodyPr wrap="square" rtlCol="0">
            <a:spAutoFit/>
          </a:bodyPr>
          <a:lstStyle/>
          <a:p>
            <a:endParaRPr lang="vi-VN" dirty="0"/>
          </a:p>
        </p:txBody>
      </p:sp>
      <p:pic>
        <p:nvPicPr>
          <p:cNvPr id="5" name="Picture 4"/>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1411"/>
          <a:stretch>
            <a:fillRect/>
          </a:stretch>
        </p:blipFill>
        <p:spPr bwMode="auto">
          <a:xfrm>
            <a:off x="2321877" y="5562600"/>
            <a:ext cx="4500245" cy="1262698"/>
          </a:xfrm>
          <a:prstGeom prst="rect">
            <a:avLst/>
          </a:prstGeom>
          <a:noFill/>
          <a:ln>
            <a:solidFill>
              <a:srgbClr val="FF0000"/>
            </a:solidFill>
          </a:ln>
        </p:spPr>
      </p:pic>
      <p:sp>
        <p:nvSpPr>
          <p:cNvPr id="6" name="Rectangle 5"/>
          <p:cNvSpPr/>
          <p:nvPr/>
        </p:nvSpPr>
        <p:spPr>
          <a:xfrm>
            <a:off x="3709416" y="5715000"/>
            <a:ext cx="1219200"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52401" y="609600"/>
            <a:ext cx="2169476" cy="1200329"/>
          </a:xfrm>
          <a:prstGeom prst="rect">
            <a:avLst/>
          </a:prstGeom>
          <a:noFill/>
        </p:spPr>
        <p:txBody>
          <a:bodyPr wrap="square" rtlCol="0">
            <a:spAutoFit/>
          </a:bodyPr>
          <a:lstStyle/>
          <a:p>
            <a:pPr algn="ctr"/>
            <a:r>
              <a:rPr lang="vi-VN" sz="3600" dirty="0">
                <a:solidFill>
                  <a:srgbClr val="F11BAA"/>
                </a:solidFill>
                <a:latin typeface="+mj-lt"/>
              </a:rPr>
              <a:t>Nhóm đất phù sa</a:t>
            </a:r>
            <a:endParaRPr lang="vi-VN" sz="3600" dirty="0">
              <a:solidFill>
                <a:srgbClr val="F11BAA"/>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nvGraphicFramePr>
        <p:xfrm>
          <a:off x="191913" y="1173219"/>
          <a:ext cx="8759422" cy="55180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 NHÓM ĐẤT CHÍNH Ở NƯỚC TA</a:t>
            </a:r>
            <a:endParaRPr lang="en-US" sz="2400" b="1" dirty="0">
              <a:solidFill>
                <a:srgbClr val="0D30DD"/>
              </a:solidFill>
              <a:latin typeface="Cambria"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14:cpLocks xmlns:a14="http://schemas.microsoft.com/office/drawing/2010/main" noChangeArrowheads="1"/>
          </p:cNvSpPr>
          <p:nvPr/>
        </p:nvSpPr>
        <p:spPr bwMode="auto">
          <a:xfrm>
            <a:off x="616974" y="1123383"/>
            <a:ext cx="4119414" cy="646331"/>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3600" b="1" dirty="0">
                <a:solidFill>
                  <a:srgbClr val="CC0000"/>
                </a:solidFill>
                <a:latin typeface="Times New Roman"/>
                <a:cs typeface="Times New Roman"/>
              </a:rPr>
              <a:t>b</a:t>
            </a:r>
            <a:r>
              <a:rPr lang="vi-VN" sz="3600" b="1" dirty="0">
                <a:solidFill>
                  <a:srgbClr val="CC0000"/>
                </a:solidFill>
                <a:latin typeface="Times New Roman"/>
                <a:cs typeface="Times New Roman"/>
              </a:rPr>
              <a:t>. </a:t>
            </a:r>
            <a:r>
              <a:rPr lang="en-US" sz="3600" b="1" dirty="0" err="1">
                <a:solidFill>
                  <a:srgbClr val="CC0000"/>
                </a:solidFill>
                <a:latin typeface="Times New Roman"/>
                <a:cs typeface="Times New Roman"/>
              </a:rPr>
              <a:t>Nhóm</a:t>
            </a:r>
            <a:r>
              <a:rPr lang="en-US" sz="3600" b="1" dirty="0">
                <a:solidFill>
                  <a:srgbClr val="CC0000"/>
                </a:solidFill>
                <a:latin typeface="Times New Roman"/>
                <a:cs typeface="Times New Roman"/>
              </a:rPr>
              <a:t> </a:t>
            </a:r>
            <a:r>
              <a:rPr lang="en-US" sz="3600" b="1" dirty="0" err="1">
                <a:solidFill>
                  <a:srgbClr val="CC0000"/>
                </a:solidFill>
                <a:latin typeface="Times New Roman"/>
                <a:cs typeface="Times New Roman"/>
              </a:rPr>
              <a:t>đất</a:t>
            </a:r>
            <a:r>
              <a:rPr lang="en-US" sz="3600" b="1" dirty="0">
                <a:solidFill>
                  <a:srgbClr val="CC0000"/>
                </a:solidFill>
                <a:latin typeface="Times New Roman"/>
                <a:cs typeface="Times New Roman"/>
              </a:rPr>
              <a:t> </a:t>
            </a:r>
            <a:r>
              <a:rPr lang="en-US" sz="3600" b="1" dirty="0" err="1">
                <a:solidFill>
                  <a:srgbClr val="CC0000"/>
                </a:solidFill>
                <a:latin typeface="Times New Roman"/>
                <a:cs typeface="Times New Roman"/>
              </a:rPr>
              <a:t>phù</a:t>
            </a:r>
            <a:r>
              <a:rPr lang="en-US" sz="3600" b="1" dirty="0">
                <a:solidFill>
                  <a:srgbClr val="CC0000"/>
                </a:solidFill>
                <a:latin typeface="Times New Roman"/>
                <a:cs typeface="Times New Roman"/>
              </a:rPr>
              <a:t> </a:t>
            </a:r>
            <a:r>
              <a:rPr lang="en-US" sz="3600" b="1" dirty="0" err="1">
                <a:solidFill>
                  <a:srgbClr val="CC0000"/>
                </a:solidFill>
                <a:latin typeface="Times New Roman"/>
                <a:cs typeface="Times New Roman"/>
              </a:rPr>
              <a:t>sa</a:t>
            </a:r>
            <a:endParaRPr lang="vi-VN" sz="3600" b="1" dirty="0">
              <a:solidFill>
                <a:srgbClr val="CC0000"/>
              </a:solidFill>
              <a:latin typeface="Times New Roman"/>
              <a:cs typeface="Times New Roman"/>
            </a:endParaRPr>
          </a:p>
        </p:txBody>
      </p:sp>
      <p:sp>
        <p:nvSpPr>
          <p:cNvPr id="38" name="Rectangle 37"/>
          <p:cNvSpPr/>
          <p:nvPr/>
        </p:nvSpPr>
        <p:spPr>
          <a:xfrm>
            <a:off x="76200" y="2286000"/>
            <a:ext cx="8839200" cy="3554819"/>
          </a:xfrm>
          <a:prstGeom prst="rect">
            <a:avLst/>
          </a:prstGeom>
        </p:spPr>
        <p:txBody>
          <a:bodyPr wrap="square">
            <a:spAutoFit/>
          </a:bodyPr>
          <a:lstStyle/>
          <a:p>
            <a:pPr algn="just">
              <a:spcBef>
                <a:spcPts val="600"/>
              </a:spcBef>
              <a:spcAft>
                <a:spcPts val="0"/>
              </a:spcAft>
            </a:pPr>
            <a:r>
              <a:rPr lang="vi-VN" sz="4400" dirty="0">
                <a:latin typeface="+mj-lt"/>
                <a:ea typeface="Cambria" pitchFamily="18" charset="0"/>
              </a:rPr>
              <a:t>- Chiếm khoảng 24% diện tích đất tự nhiên.</a:t>
            </a:r>
            <a:endParaRPr lang="vi-VN" sz="4400" dirty="0">
              <a:latin typeface="+mj-lt"/>
              <a:ea typeface="Cambria" pitchFamily="18" charset="0"/>
            </a:endParaRPr>
          </a:p>
          <a:p>
            <a:pPr algn="just">
              <a:spcBef>
                <a:spcPts val="600"/>
              </a:spcBef>
              <a:spcAft>
                <a:spcPts val="0"/>
              </a:spcAft>
            </a:pPr>
            <a:r>
              <a:rPr lang="vi-VN" sz="4400" dirty="0">
                <a:latin typeface="+mj-lt"/>
                <a:ea typeface="Cambria" pitchFamily="18" charset="0"/>
              </a:rPr>
              <a:t>- Phân bố chủ yếu ở đồng bằng sông Hồng, đồng bằng sông Cửu Long và các đồng bằng ven biển miền Trung.</a:t>
            </a:r>
            <a:endParaRPr lang="vi-VN" sz="4400" dirty="0">
              <a:latin typeface="+mj-lt"/>
              <a:ea typeface="Cambria" pitchFamily="18" charset="0"/>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 NHÓM ĐẤT CHÍNH Ở NƯỚC TA</a:t>
            </a:r>
            <a:endParaRPr lang="en-US" sz="2400" b="1" dirty="0">
              <a:solidFill>
                <a:srgbClr val="0D30DD"/>
              </a:solidFill>
              <a:latin typeface="Cambria"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17"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tlatvn - Nhóm đất và các loại đất chí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62200" y="62199"/>
            <a:ext cx="4500245" cy="57365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4600" y="2857500"/>
            <a:ext cx="1524000" cy="1143000"/>
          </a:xfrm>
          <a:prstGeom prst="rect">
            <a:avLst/>
          </a:prstGeom>
          <a:solidFill>
            <a:schemeClr val="bg1">
              <a:lumMod val="95000"/>
            </a:schemeClr>
          </a:solidFill>
        </p:spPr>
        <p:txBody>
          <a:bodyPr wrap="square" rtlCol="0">
            <a:spAutoFit/>
          </a:bodyPr>
          <a:lstStyle/>
          <a:p>
            <a:endParaRPr lang="vi-VN" dirty="0"/>
          </a:p>
        </p:txBody>
      </p:sp>
      <p:sp>
        <p:nvSpPr>
          <p:cNvPr id="4" name="TextBox 3"/>
          <p:cNvSpPr txBox="1"/>
          <p:nvPr/>
        </p:nvSpPr>
        <p:spPr>
          <a:xfrm>
            <a:off x="5105400" y="69573"/>
            <a:ext cx="1524000" cy="1981200"/>
          </a:xfrm>
          <a:prstGeom prst="rect">
            <a:avLst/>
          </a:prstGeom>
          <a:solidFill>
            <a:schemeClr val="accent5">
              <a:lumMod val="20000"/>
              <a:lumOff val="80000"/>
            </a:schemeClr>
          </a:solidFill>
        </p:spPr>
        <p:txBody>
          <a:bodyPr wrap="square" rtlCol="0">
            <a:spAutoFit/>
          </a:bodyPr>
          <a:lstStyle/>
          <a:p>
            <a:endParaRPr lang="vi-VN" dirty="0"/>
          </a:p>
        </p:txBody>
      </p:sp>
      <p:pic>
        <p:nvPicPr>
          <p:cNvPr id="5" name="Picture 4"/>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1411"/>
          <a:stretch>
            <a:fillRect/>
          </a:stretch>
        </p:blipFill>
        <p:spPr bwMode="auto">
          <a:xfrm>
            <a:off x="2321877" y="5562600"/>
            <a:ext cx="4500245" cy="1262698"/>
          </a:xfrm>
          <a:prstGeom prst="rect">
            <a:avLst/>
          </a:prstGeom>
          <a:noFill/>
          <a:ln>
            <a:solidFill>
              <a:srgbClr val="FF0000"/>
            </a:solidFill>
          </a:ln>
        </p:spPr>
      </p:pic>
      <p:sp>
        <p:nvSpPr>
          <p:cNvPr id="2" name="Rectangle 1"/>
          <p:cNvSpPr/>
          <p:nvPr/>
        </p:nvSpPr>
        <p:spPr>
          <a:xfrm>
            <a:off x="2493264" y="6324600"/>
            <a:ext cx="12192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832" y="640422"/>
            <a:ext cx="2590799" cy="1200329"/>
          </a:xfrm>
          <a:prstGeom prst="rect">
            <a:avLst/>
          </a:prstGeom>
          <a:noFill/>
        </p:spPr>
        <p:txBody>
          <a:bodyPr wrap="square" rtlCol="0">
            <a:spAutoFit/>
          </a:bodyPr>
          <a:lstStyle/>
          <a:p>
            <a:r>
              <a:rPr lang="vi-VN" sz="3600" dirty="0">
                <a:solidFill>
                  <a:srgbClr val="F11BAA"/>
                </a:solidFill>
                <a:latin typeface="+mj-lt"/>
              </a:rPr>
              <a:t>Nhóm đất mùn núi cao</a:t>
            </a:r>
            <a:endParaRPr lang="vi-VN" sz="3600" dirty="0">
              <a:solidFill>
                <a:srgbClr val="F11BAA"/>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 NHÓM ĐẤT CHÍNH Ở NƯỚC TA</a:t>
            </a:r>
            <a:endParaRPr lang="en-US" sz="2400" b="1" dirty="0">
              <a:solidFill>
                <a:srgbClr val="0D30DD"/>
              </a:solidFill>
              <a:latin typeface="Cambria" pitchFamily="18" charset="0"/>
            </a:endParaRPr>
          </a:p>
        </p:txBody>
      </p:sp>
      <p:graphicFrame>
        <p:nvGraphicFramePr>
          <p:cNvPr id="3" name="Diagram 2"/>
          <p:cNvGraphicFramePr/>
          <p:nvPr/>
        </p:nvGraphicFramePr>
        <p:xfrm>
          <a:off x="128589" y="1299019"/>
          <a:ext cx="8822746" cy="515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p:cNvSpPr txBox="1"/>
          <p:nvPr/>
        </p:nvSpPr>
        <p:spPr>
          <a:xfrm>
            <a:off x="4356992" y="1525731"/>
            <a:ext cx="4642568" cy="1938992"/>
          </a:xfrm>
          <a:prstGeom prst="rect">
            <a:avLst/>
          </a:prstGeom>
          <a:noFill/>
        </p:spPr>
        <p:txBody>
          <a:bodyPr wrap="square" rtlCol="0">
            <a:spAutoFit/>
          </a:bodyPr>
          <a:lstStyle/>
          <a:p>
            <a:r>
              <a:rPr lang="vi-VN" sz="4000" dirty="0">
                <a:latin typeface="+mj-lt"/>
                <a:ea typeface="Cambria" pitchFamily="18" charset="0"/>
              </a:rPr>
              <a:t>Chiếm khoảng 11% diện tích đất tự nhiên.</a:t>
            </a:r>
            <a:endParaRPr lang="en-US" sz="4000" dirty="0">
              <a:latin typeface="+mj-lt"/>
              <a:ea typeface="Cambria" pitchFamily="18" charset="0"/>
            </a:endParaRPr>
          </a:p>
          <a:p>
            <a:endParaRPr lang="vi-VN" sz="4000" dirty="0">
              <a:latin typeface="+mj-lt"/>
            </a:endParaRPr>
          </a:p>
        </p:txBody>
      </p:sp>
      <p:sp>
        <p:nvSpPr>
          <p:cNvPr id="15" name="TextBox 14"/>
          <p:cNvSpPr txBox="1"/>
          <p:nvPr/>
        </p:nvSpPr>
        <p:spPr>
          <a:xfrm>
            <a:off x="233160" y="4190109"/>
            <a:ext cx="8529840" cy="1938992"/>
          </a:xfrm>
          <a:prstGeom prst="rect">
            <a:avLst/>
          </a:prstGeom>
          <a:noFill/>
        </p:spPr>
        <p:txBody>
          <a:bodyPr wrap="square">
            <a:spAutoFit/>
          </a:bodyPr>
          <a:lstStyle/>
          <a:p>
            <a:pPr lvl="0" algn="just"/>
            <a:r>
              <a:rPr lang="vi-VN" sz="4000" dirty="0">
                <a:latin typeface="+mj-lt"/>
                <a:ea typeface="Cambria" pitchFamily="18" charset="0"/>
              </a:rPr>
              <a:t>Phân bố rải rác ở các khu vực </a:t>
            </a:r>
            <a:r>
              <a:rPr lang="vi-VN" sz="4000" dirty="0">
                <a:solidFill>
                  <a:srgbClr val="F11BAA"/>
                </a:solidFill>
                <a:latin typeface="+mj-lt"/>
                <a:ea typeface="Cambria" pitchFamily="18" charset="0"/>
              </a:rPr>
              <a:t>núi có độ cao từ 1600 - 1700 m </a:t>
            </a:r>
            <a:r>
              <a:rPr lang="vi-VN" sz="4000" dirty="0">
                <a:latin typeface="+mj-lt"/>
                <a:ea typeface="Cambria" pitchFamily="18" charset="0"/>
              </a:rPr>
              <a:t>trở lên dưới thảm rừng cận nhiệt hoặc ôn đới trên núi.</a:t>
            </a:r>
            <a:endParaRPr lang="en-US" sz="4000" dirty="0">
              <a:latin typeface="+mj-lt"/>
              <a:ea typeface="Cambria" pitchFamily="18" charset="0"/>
            </a:endParaRPr>
          </a:p>
        </p:txBody>
      </p:sp>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33" y="1515033"/>
            <a:ext cx="3915037"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itchFamily="18" charset="0"/>
                <a:ea typeface="Cambria" pitchFamily="18" charset="0"/>
              </a:rPr>
              <a:t>CHƯỚNG NGẠI VẬT</a:t>
            </a:r>
            <a:endParaRPr lang="en-US" sz="3500" b="1" dirty="0">
              <a:solidFill>
                <a:srgbClr val="FF0000"/>
              </a:solidFill>
              <a:latin typeface="Cambria" pitchFamily="18" charset="0"/>
              <a:ea typeface="Cambria" pitchFamily="18" charset="0"/>
            </a:endParaRPr>
          </a:p>
        </p:txBody>
      </p:sp>
      <p:sp>
        <p:nvSpPr>
          <p:cNvPr id="6" name="TextBox 5"/>
          <p:cNvSpPr txBox="1"/>
          <p:nvPr/>
        </p:nvSpPr>
        <p:spPr>
          <a:xfrm>
            <a:off x="1905000" y="5922258"/>
            <a:ext cx="5486400" cy="630942"/>
          </a:xfrm>
          <a:prstGeom prst="rect">
            <a:avLst/>
          </a:prstGeom>
          <a:noFill/>
        </p:spPr>
        <p:txBody>
          <a:bodyPr wrap="square" rtlCol="0">
            <a:spAutoFit/>
          </a:bodyPr>
          <a:lstStyle/>
          <a:p>
            <a:pPr algn="ctr"/>
            <a:r>
              <a:rPr lang="en-US" sz="3500" b="1" dirty="0">
                <a:solidFill>
                  <a:srgbClr val="0D30DD"/>
                </a:solidFill>
                <a:latin typeface="Cambria" pitchFamily="18" charset="0"/>
                <a:ea typeface="Cambria" pitchFamily="18" charset="0"/>
              </a:rPr>
              <a:t>LỚP ĐẤT (THỔ NHƯỠNG)</a:t>
            </a:r>
            <a:endParaRPr lang="en-US" sz="3500" b="1" dirty="0">
              <a:solidFill>
                <a:srgbClr val="0D30DD"/>
              </a:solidFill>
              <a:latin typeface="Cambria" pitchFamily="18" charset="0"/>
              <a:ea typeface="Cambria" pitchFamily="18" charset="0"/>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 y="1143000"/>
            <a:ext cx="7848600" cy="44919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14:cpLocks xmlns:a14="http://schemas.microsoft.com/office/drawing/2010/main" noChangeArrowheads="1"/>
          </p:cNvSpPr>
          <p:nvPr/>
        </p:nvSpPr>
        <p:spPr bwMode="auto">
          <a:xfrm>
            <a:off x="452586" y="1295399"/>
            <a:ext cx="5262414" cy="646331"/>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3600" b="1" dirty="0">
                <a:solidFill>
                  <a:srgbClr val="CC0000"/>
                </a:solidFill>
                <a:latin typeface="Times New Roman"/>
                <a:cs typeface="Times New Roman"/>
              </a:rPr>
              <a:t>c</a:t>
            </a:r>
            <a:r>
              <a:rPr lang="vi-VN" sz="3600" b="1" dirty="0">
                <a:solidFill>
                  <a:srgbClr val="CC0000"/>
                </a:solidFill>
                <a:latin typeface="Times New Roman"/>
                <a:cs typeface="Times New Roman"/>
              </a:rPr>
              <a:t>. </a:t>
            </a:r>
            <a:r>
              <a:rPr lang="en-US" sz="3600" b="1" dirty="0" err="1">
                <a:solidFill>
                  <a:srgbClr val="CC0000"/>
                </a:solidFill>
                <a:latin typeface="Times New Roman"/>
                <a:cs typeface="Times New Roman"/>
              </a:rPr>
              <a:t>Nhóm</a:t>
            </a:r>
            <a:r>
              <a:rPr lang="en-US" sz="3600" b="1" dirty="0">
                <a:solidFill>
                  <a:srgbClr val="CC0000"/>
                </a:solidFill>
                <a:latin typeface="Times New Roman"/>
                <a:cs typeface="Times New Roman"/>
              </a:rPr>
              <a:t> </a:t>
            </a:r>
            <a:r>
              <a:rPr lang="en-US" sz="3600" b="1" dirty="0" err="1">
                <a:solidFill>
                  <a:srgbClr val="CC0000"/>
                </a:solidFill>
                <a:latin typeface="Times New Roman"/>
                <a:cs typeface="Times New Roman"/>
              </a:rPr>
              <a:t>đất</a:t>
            </a:r>
            <a:r>
              <a:rPr lang="en-US" sz="3600" b="1" dirty="0">
                <a:solidFill>
                  <a:srgbClr val="CC0000"/>
                </a:solidFill>
                <a:latin typeface="Times New Roman"/>
                <a:cs typeface="Times New Roman"/>
              </a:rPr>
              <a:t> </a:t>
            </a:r>
            <a:r>
              <a:rPr lang="en-US" sz="3600" b="1" dirty="0" err="1">
                <a:solidFill>
                  <a:srgbClr val="CC0000"/>
                </a:solidFill>
                <a:latin typeface="Times New Roman"/>
                <a:cs typeface="Times New Roman"/>
              </a:rPr>
              <a:t>mùn</a:t>
            </a:r>
            <a:r>
              <a:rPr lang="en-US" sz="3600" b="1" dirty="0">
                <a:solidFill>
                  <a:srgbClr val="CC0000"/>
                </a:solidFill>
                <a:latin typeface="Times New Roman"/>
                <a:cs typeface="Times New Roman"/>
              </a:rPr>
              <a:t> </a:t>
            </a:r>
            <a:r>
              <a:rPr lang="en-US" sz="3600" b="1" dirty="0" err="1">
                <a:solidFill>
                  <a:srgbClr val="CC0000"/>
                </a:solidFill>
                <a:latin typeface="Times New Roman"/>
                <a:cs typeface="Times New Roman"/>
              </a:rPr>
              <a:t>núi</a:t>
            </a:r>
            <a:r>
              <a:rPr lang="en-US" sz="3600" b="1" dirty="0">
                <a:solidFill>
                  <a:srgbClr val="CC0000"/>
                </a:solidFill>
                <a:latin typeface="Times New Roman"/>
                <a:cs typeface="Times New Roman"/>
              </a:rPr>
              <a:t> </a:t>
            </a:r>
            <a:r>
              <a:rPr lang="en-US" sz="3600" b="1" dirty="0" err="1">
                <a:solidFill>
                  <a:srgbClr val="CC0000"/>
                </a:solidFill>
                <a:latin typeface="Times New Roman"/>
                <a:cs typeface="Times New Roman"/>
              </a:rPr>
              <a:t>cao</a:t>
            </a:r>
            <a:endParaRPr lang="vi-VN" sz="3600" b="1" dirty="0">
              <a:solidFill>
                <a:srgbClr val="CC0000"/>
              </a:solidFill>
              <a:latin typeface="Times New Roman"/>
              <a:cs typeface="Times New Roman"/>
            </a:endParaRPr>
          </a:p>
        </p:txBody>
      </p:sp>
      <p:sp>
        <p:nvSpPr>
          <p:cNvPr id="38" name="Rectangle 37"/>
          <p:cNvSpPr/>
          <p:nvPr/>
        </p:nvSpPr>
        <p:spPr>
          <a:xfrm>
            <a:off x="192664" y="2362200"/>
            <a:ext cx="8722735" cy="3123932"/>
          </a:xfrm>
          <a:prstGeom prst="rect">
            <a:avLst/>
          </a:prstGeom>
        </p:spPr>
        <p:txBody>
          <a:bodyPr wrap="square">
            <a:spAutoFit/>
          </a:bodyPr>
          <a:lstStyle/>
          <a:p>
            <a:pPr algn="just">
              <a:spcBef>
                <a:spcPts val="600"/>
              </a:spcBef>
              <a:spcAft>
                <a:spcPts val="0"/>
              </a:spcAft>
            </a:pPr>
            <a:r>
              <a:rPr lang="vi-VN" sz="4800" dirty="0">
                <a:latin typeface="+mj-lt"/>
                <a:ea typeface="Cambria" pitchFamily="18" charset="0"/>
              </a:rPr>
              <a:t>- Chiếm khoảng 11% diện tích đất tự nhiên.</a:t>
            </a:r>
            <a:endParaRPr lang="vi-VN" sz="4800" dirty="0">
              <a:latin typeface="+mj-lt"/>
              <a:ea typeface="Cambria" pitchFamily="18" charset="0"/>
            </a:endParaRPr>
          </a:p>
          <a:p>
            <a:pPr algn="just">
              <a:spcBef>
                <a:spcPts val="600"/>
              </a:spcBef>
              <a:spcAft>
                <a:spcPts val="0"/>
              </a:spcAft>
            </a:pPr>
            <a:r>
              <a:rPr lang="vi-VN" sz="4800" dirty="0">
                <a:latin typeface="+mj-lt"/>
                <a:ea typeface="Cambria" pitchFamily="18" charset="0"/>
              </a:rPr>
              <a:t>- Phân bố rải rác ở các khu vực núi có độ cao từ 1600 - </a:t>
            </a:r>
            <a:r>
              <a:rPr lang="vi-VN" sz="4800" dirty="0" err="1">
                <a:latin typeface="+mj-lt"/>
                <a:ea typeface="Cambria" pitchFamily="18" charset="0"/>
              </a:rPr>
              <a:t>1700m</a:t>
            </a:r>
            <a:r>
              <a:rPr lang="vi-VN" sz="4800" dirty="0">
                <a:latin typeface="+mj-lt"/>
                <a:ea typeface="Cambria" pitchFamily="18" charset="0"/>
              </a:rPr>
              <a:t> trở lên.</a:t>
            </a:r>
            <a:endParaRPr lang="vi-VN" sz="4800" dirty="0">
              <a:latin typeface="+mj-lt"/>
              <a:ea typeface="Cambria" pitchFamily="18" charset="0"/>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PHÂN BỐ CÁC NHÓM ĐẤT CHÍNH Ở NƯỚC TA</a:t>
            </a:r>
            <a:endParaRPr lang="en-US" sz="2400" b="1" dirty="0">
              <a:solidFill>
                <a:srgbClr val="0D30DD"/>
              </a:solidFill>
              <a:latin typeface="Cambria"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17"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a:fillRect/>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233161" y="1295400"/>
            <a:ext cx="8630718" cy="2677656"/>
          </a:xfrm>
          <a:prstGeom prst="rect">
            <a:avLst/>
          </a:prstGeom>
        </p:spPr>
        <p:txBody>
          <a:bodyPr wrap="square">
            <a:spAutoFit/>
          </a:bodyPr>
          <a:lstStyle/>
          <a:p>
            <a:pPr algn="just"/>
            <a:r>
              <a:rPr lang="vi-VN" sz="2400" dirty="0">
                <a:solidFill>
                  <a:srgbClr val="0D30DD"/>
                </a:solidFill>
                <a:latin typeface="Times New Roman"/>
                <a:ea typeface="Times New Roman"/>
              </a:rPr>
              <a:t>- Đá mẹ là nguồn gốc cung cấp vật chất vô cơ cho đất. Đá mẹ có ảnh hưởng đến màu sắc và tính chất của đất.</a:t>
            </a:r>
            <a:endParaRPr lang="vi-VN" sz="2400" dirty="0">
              <a:solidFill>
                <a:srgbClr val="0D30DD"/>
              </a:solidFill>
              <a:latin typeface="Times New Roman"/>
              <a:ea typeface="Times New Roman"/>
            </a:endParaRPr>
          </a:p>
          <a:p>
            <a:pPr algn="just"/>
            <a:r>
              <a:rPr lang="vi-VN" sz="2400" dirty="0">
                <a:solidFill>
                  <a:srgbClr val="0D30DD"/>
                </a:solidFill>
                <a:latin typeface="Times New Roman"/>
                <a:ea typeface="Times New Roman"/>
              </a:rPr>
              <a:t>- Khí hậu, đặc biệt là nhiệt độ và lượng mưa, quyết định mức độ rửa trôi, thúc đẩy quá trình hòa tan, tích tụ hữu cơ.</a:t>
            </a:r>
            <a:endParaRPr lang="vi-VN" sz="2400" dirty="0">
              <a:solidFill>
                <a:srgbClr val="0D30DD"/>
              </a:solidFill>
              <a:latin typeface="Times New Roman"/>
              <a:ea typeface="Times New Roman"/>
            </a:endParaRPr>
          </a:p>
          <a:p>
            <a:pPr algn="just"/>
            <a:r>
              <a:rPr lang="vi-VN" sz="2400" dirty="0">
                <a:solidFill>
                  <a:srgbClr val="0D30DD"/>
                </a:solidFill>
                <a:latin typeface="Times New Roman"/>
                <a:ea typeface="Times New Roman"/>
              </a:rPr>
              <a:t>- Sinh vật đóng vai trò quan trọng trong quá trình hình thành đất. Thực vât cung cấp vật chất hữu cơ, vi sinh vật phân giải xác súc vật tạo mùn, động vật làm đất tơi xốp hơn.</a:t>
            </a:r>
            <a:endParaRPr lang="vi-VN" sz="2400" dirty="0">
              <a:solidFill>
                <a:srgbClr val="0D30DD"/>
              </a:solidFill>
              <a:latin typeface="Times New Roman"/>
              <a:ea typeface="Times New Roman"/>
            </a:endParaRPr>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909190"/>
            <a:ext cx="6096000" cy="25968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1000"/>
                                        <p:tgtEl>
                                          <p:spTgt spid="5122"/>
                                        </p:tgtEl>
                                      </p:cBhvr>
                                    </p:animEffect>
                                    <p:anim calcmode="lin" valueType="num">
                                      <p:cBhvr>
                                        <p:cTn id="27" dur="1000" fill="hold"/>
                                        <p:tgtEl>
                                          <p:spTgt spid="5122"/>
                                        </p:tgtEl>
                                        <p:attrNameLst>
                                          <p:attrName>ppt_x</p:attrName>
                                        </p:attrNameLst>
                                      </p:cBhvr>
                                      <p:tavLst>
                                        <p:tav tm="0">
                                          <p:val>
                                            <p:strVal val="#ppt_x"/>
                                          </p:val>
                                        </p:tav>
                                        <p:tav tm="100000">
                                          <p:val>
                                            <p:strVal val="#ppt_x"/>
                                          </p:val>
                                        </p:tav>
                                      </p:tavLst>
                                    </p:anim>
                                    <p:anim calcmode="lin" valueType="num">
                                      <p:cBhvr>
                                        <p:cTn id="28"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54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itchFamily="18" charset="0"/>
                <a:ea typeface="Cambria" pitchFamily="18" charset="0"/>
              </a:rPr>
              <a:t>Dựa</a:t>
            </a:r>
            <a:r>
              <a:rPr lang="en-US" sz="1700" i="1" dirty="0">
                <a:solidFill>
                  <a:srgbClr val="FF0000"/>
                </a:solidFill>
                <a:latin typeface="Cambria" pitchFamily="18" charset="0"/>
                <a:ea typeface="Cambria" pitchFamily="18" charset="0"/>
              </a:rPr>
              <a:t> </a:t>
            </a:r>
            <a:r>
              <a:rPr lang="en-US" sz="1700" i="1" dirty="0" err="1">
                <a:solidFill>
                  <a:srgbClr val="FF0000"/>
                </a:solidFill>
                <a:latin typeface="Cambria" pitchFamily="18" charset="0"/>
                <a:ea typeface="Cambria" pitchFamily="18" charset="0"/>
              </a:rPr>
              <a:t>vào</a:t>
            </a:r>
            <a:r>
              <a:rPr lang="en-US" sz="1700" i="1" dirty="0">
                <a:solidFill>
                  <a:srgbClr val="FF0000"/>
                </a:solidFill>
                <a:latin typeface="Cambria" pitchFamily="18" charset="0"/>
                <a:ea typeface="Cambria" pitchFamily="18" charset="0"/>
              </a:rPr>
              <a:t> </a:t>
            </a:r>
            <a:r>
              <a:rPr lang="en-US" sz="1700" i="1" dirty="0" err="1">
                <a:solidFill>
                  <a:srgbClr val="FF0000"/>
                </a:solidFill>
                <a:latin typeface="Cambria" pitchFamily="18" charset="0"/>
                <a:ea typeface="Cambria" pitchFamily="18" charset="0"/>
              </a:rPr>
              <a:t>các</a:t>
            </a:r>
            <a:r>
              <a:rPr lang="en-US" sz="1700" i="1" dirty="0">
                <a:solidFill>
                  <a:srgbClr val="FF0000"/>
                </a:solidFill>
                <a:latin typeface="Cambria" pitchFamily="18" charset="0"/>
                <a:ea typeface="Cambria" pitchFamily="18" charset="0"/>
              </a:rPr>
              <a:t> </a:t>
            </a:r>
            <a:r>
              <a:rPr lang="en-US" sz="1700" i="1" dirty="0" err="1">
                <a:solidFill>
                  <a:srgbClr val="FF0000"/>
                </a:solidFill>
                <a:latin typeface="Cambria" pitchFamily="18" charset="0"/>
                <a:ea typeface="Cambria" pitchFamily="18" charset="0"/>
              </a:rPr>
              <a:t>hình</a:t>
            </a:r>
            <a:r>
              <a:rPr lang="en-US" sz="1700" i="1" dirty="0">
                <a:solidFill>
                  <a:srgbClr val="FF0000"/>
                </a:solidFill>
                <a:latin typeface="Cambria" pitchFamily="18" charset="0"/>
                <a:ea typeface="Cambria" pitchFamily="18" charset="0"/>
              </a:rPr>
              <a:t> </a:t>
            </a:r>
            <a:r>
              <a:rPr lang="en-US" sz="1700" i="1" dirty="0" err="1">
                <a:solidFill>
                  <a:srgbClr val="FF0000"/>
                </a:solidFill>
                <a:latin typeface="Cambria" pitchFamily="18" charset="0"/>
                <a:ea typeface="Cambria" pitchFamily="18" charset="0"/>
              </a:rPr>
              <a:t>ảnh</a:t>
            </a:r>
            <a:r>
              <a:rPr lang="en-US" sz="1700" i="1" dirty="0">
                <a:solidFill>
                  <a:srgbClr val="FF0000"/>
                </a:solidFill>
                <a:latin typeface="Cambria" pitchFamily="18" charset="0"/>
                <a:ea typeface="Cambria" pitchFamily="18" charset="0"/>
              </a:rPr>
              <a:t> </a:t>
            </a:r>
            <a:r>
              <a:rPr lang="en-US" sz="1700" i="1" dirty="0" err="1">
                <a:solidFill>
                  <a:srgbClr val="FF0000"/>
                </a:solidFill>
                <a:latin typeface="Cambria" pitchFamily="18" charset="0"/>
                <a:ea typeface="Cambria" pitchFamily="18" charset="0"/>
              </a:rPr>
              <a:t>và</a:t>
            </a:r>
            <a:r>
              <a:rPr lang="en-US" sz="1700" i="1" dirty="0">
                <a:solidFill>
                  <a:srgbClr val="FF0000"/>
                </a:solidFill>
                <a:latin typeface="Cambria" pitchFamily="18" charset="0"/>
                <a:ea typeface="Cambria" pitchFamily="18" charset="0"/>
              </a:rPr>
              <a:t> </a:t>
            </a:r>
            <a:r>
              <a:rPr lang="en-US" sz="1700" i="1" dirty="0" err="1">
                <a:solidFill>
                  <a:srgbClr val="FF0000"/>
                </a:solidFill>
                <a:latin typeface="Cambria" pitchFamily="18" charset="0"/>
                <a:ea typeface="Cambria" pitchFamily="18" charset="0"/>
              </a:rPr>
              <a:t>kiến</a:t>
            </a:r>
            <a:r>
              <a:rPr lang="en-US" sz="1700" i="1" dirty="0">
                <a:solidFill>
                  <a:srgbClr val="FF0000"/>
                </a:solidFill>
                <a:latin typeface="Cambria" pitchFamily="18" charset="0"/>
                <a:ea typeface="Cambria" pitchFamily="18" charset="0"/>
              </a:rPr>
              <a:t> </a:t>
            </a:r>
            <a:r>
              <a:rPr lang="en-US" sz="1700" i="1" dirty="0" err="1">
                <a:solidFill>
                  <a:srgbClr val="FF0000"/>
                </a:solidFill>
                <a:latin typeface="Cambria" pitchFamily="18" charset="0"/>
                <a:ea typeface="Cambria" pitchFamily="18" charset="0"/>
              </a:rPr>
              <a:t>thức</a:t>
            </a:r>
            <a:r>
              <a:rPr lang="en-US" sz="1700" i="1" dirty="0">
                <a:solidFill>
                  <a:srgbClr val="FF0000"/>
                </a:solidFill>
                <a:latin typeface="Cambria" pitchFamily="18" charset="0"/>
                <a:ea typeface="Cambria" pitchFamily="18" charset="0"/>
              </a:rPr>
              <a:t> </a:t>
            </a:r>
            <a:r>
              <a:rPr lang="en-US" sz="1700" i="1" dirty="0" err="1">
                <a:solidFill>
                  <a:srgbClr val="FF0000"/>
                </a:solidFill>
                <a:latin typeface="Cambria" pitchFamily="18" charset="0"/>
                <a:ea typeface="Cambria" pitchFamily="18" charset="0"/>
              </a:rPr>
              <a:t>đã</a:t>
            </a:r>
            <a:r>
              <a:rPr lang="en-US" sz="1700" i="1" dirty="0">
                <a:solidFill>
                  <a:srgbClr val="FF0000"/>
                </a:solidFill>
                <a:latin typeface="Cambria" pitchFamily="18" charset="0"/>
                <a:ea typeface="Cambria" pitchFamily="18" charset="0"/>
              </a:rPr>
              <a:t> </a:t>
            </a:r>
            <a:r>
              <a:rPr lang="en-US" sz="1700" i="1" dirty="0" err="1">
                <a:solidFill>
                  <a:srgbClr val="FF0000"/>
                </a:solidFill>
                <a:latin typeface="Cambria" pitchFamily="18" charset="0"/>
                <a:ea typeface="Cambria" pitchFamily="18" charset="0"/>
              </a:rPr>
              <a:t>học</a:t>
            </a:r>
            <a:r>
              <a:rPr lang="en-US" sz="1700" i="1" dirty="0">
                <a:solidFill>
                  <a:srgbClr val="FF0000"/>
                </a:solidFill>
                <a:latin typeface="Cambria" pitchFamily="18" charset="0"/>
                <a:ea typeface="Cambria" pitchFamily="18" charset="0"/>
              </a:rPr>
              <a:t>, </a:t>
            </a:r>
            <a:r>
              <a:rPr lang="en-US" sz="1700" i="1" dirty="0" err="1">
                <a:solidFill>
                  <a:srgbClr val="FF0000"/>
                </a:solidFill>
                <a:latin typeface="Cambria" pitchFamily="18" charset="0"/>
                <a:ea typeface="Cambria" pitchFamily="18" charset="0"/>
              </a:rPr>
              <a:t>hãy</a:t>
            </a:r>
            <a:r>
              <a:rPr lang="en-US" sz="1700" i="1" dirty="0">
                <a:solidFill>
                  <a:srgbClr val="FF0000"/>
                </a:solidFill>
                <a:latin typeface="Cambria" pitchFamily="18" charset="0"/>
                <a:ea typeface="Cambria" pitchFamily="18" charset="0"/>
              </a:rPr>
              <a:t> g</a:t>
            </a:r>
            <a:r>
              <a:rPr lang="vi-VN" sz="1700" i="1" dirty="0">
                <a:solidFill>
                  <a:srgbClr val="FF0000"/>
                </a:solidFill>
                <a:latin typeface="Cambria" pitchFamily="18" charset="0"/>
                <a:ea typeface="Cambria" pitchFamily="18" charset="0"/>
              </a:rPr>
              <a:t>iải thích vì sao quá trình feralit là quá trình hình thành đất đặc trưng của nước ta.</a:t>
            </a:r>
            <a:endParaRPr lang="vi-VN" sz="1700" i="1" dirty="0">
              <a:solidFill>
                <a:srgbClr val="FF0000"/>
              </a:solidFill>
              <a:latin typeface="Cambria" pitchFamily="18" charset="0"/>
              <a:ea typeface="Cambria"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766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650" dirty="0">
                <a:latin typeface="Cambria" pitchFamily="18" charset="0"/>
                <a:ea typeface="Cambria" pitchFamily="18" charset="0"/>
              </a:rPr>
              <a:t>- Ở nước ta, khí hậu nhiệt đới gió mùa với: nền nhiệt, ẩm cao; lượng mưa lớn và mưa tập trung theo mùa đã làm cho quá trình rửa trôi các chất badơ dễ hòa tan diễn ra mạnh, dẫn đến tích lũy các oxit sắt và oxit nhôm, tạo nên đất feralit có màu chủ đạo là đỏ vàng.</a:t>
            </a:r>
            <a:endParaRPr lang="vi-VN" sz="1650" dirty="0">
              <a:latin typeface="Cambria" pitchFamily="18" charset="0"/>
              <a:ea typeface="Cambria" pitchFamily="18" charset="0"/>
            </a:endParaRPr>
          </a:p>
          <a:p>
            <a:pPr algn="just">
              <a:spcBef>
                <a:spcPts val="600"/>
              </a:spcBef>
              <a:spcAft>
                <a:spcPts val="0"/>
              </a:spcAft>
            </a:pPr>
            <a:r>
              <a:rPr lang="vi-VN" sz="1650" dirty="0">
                <a:latin typeface="Cambria" pitchFamily="18" charset="0"/>
                <a:ea typeface="Cambria" pitchFamily="18" charset="0"/>
              </a:rPr>
              <a:t>- Quá trình feralit diễn ra mạnh ở vùng đồi núi thấp trên đá mẹ axit; trong khi đó, địa hình nước ta chủ yếu là đồi núi thấp, vì thế đất feralit là loại đất chính ở vùng đồi núi Việt Nam.</a:t>
            </a:r>
            <a:endParaRPr lang="vi-VN" sz="1650" dirty="0">
              <a:latin typeface="Cambria" pitchFamily="18" charset="0"/>
              <a:ea typeface="Cambria" pitchFamily="18" charset="0"/>
            </a:endParaRPr>
          </a:p>
        </p:txBody>
      </p:sp>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Độ</a:t>
            </a:r>
            <a:r>
              <a:rPr lang="en-US" dirty="0">
                <a:latin typeface="Cambria" pitchFamily="18" charset="0"/>
                <a:ea typeface="Cambria" pitchFamily="18" charset="0"/>
              </a:rPr>
              <a:t> </a:t>
            </a:r>
            <a:r>
              <a:rPr lang="en-US" dirty="0" err="1">
                <a:latin typeface="Cambria" pitchFamily="18" charset="0"/>
                <a:ea typeface="Cambria" pitchFamily="18" charset="0"/>
              </a:rPr>
              <a:t>ẩm</a:t>
            </a:r>
            <a:r>
              <a:rPr lang="en-US" dirty="0">
                <a:latin typeface="Cambria" pitchFamily="18" charset="0"/>
                <a:ea typeface="Cambria" pitchFamily="18" charset="0"/>
              </a:rPr>
              <a:t> </a:t>
            </a:r>
            <a:r>
              <a:rPr lang="en-US" dirty="0" err="1">
                <a:latin typeface="Cambria" pitchFamily="18" charset="0"/>
                <a:ea typeface="Cambria" pitchFamily="18" charset="0"/>
              </a:rPr>
              <a:t>lớn</a:t>
            </a:r>
            <a:endParaRPr lang="en-US" dirty="0">
              <a:latin typeface="Cambria" pitchFamily="18" charset="0"/>
              <a:ea typeface="Cambria" pitchFamily="18" charset="0"/>
            </a:endParaRPr>
          </a:p>
        </p:txBody>
      </p:sp>
      <p:sp>
        <p:nvSpPr>
          <p:cNvPr id="34" name="TextBox 33"/>
          <p:cNvSpPr txBox="1"/>
          <p:nvPr/>
        </p:nvSpPr>
        <p:spPr>
          <a:xfrm>
            <a:off x="5715002" y="3593068"/>
            <a:ext cx="2971798" cy="369332"/>
          </a:xfrm>
          <a:prstGeom prst="rect">
            <a:avLst/>
          </a:prstGeom>
          <a:noFill/>
        </p:spPr>
        <p:txBody>
          <a:bodyPr wrap="square" rtlCol="0">
            <a:spAutoFit/>
          </a:bodyPr>
          <a:lstStyle/>
          <a:p>
            <a:pPr algn="ctr"/>
            <a:r>
              <a:rPr lang="en-US" dirty="0" err="1">
                <a:latin typeface="Cambria" pitchFamily="18" charset="0"/>
                <a:ea typeface="Cambria" pitchFamily="18" charset="0"/>
              </a:rPr>
              <a:t>Nhiệt</a:t>
            </a:r>
            <a:r>
              <a:rPr lang="en-US" dirty="0">
                <a:latin typeface="Cambria" pitchFamily="18" charset="0"/>
                <a:ea typeface="Cambria" pitchFamily="18" charset="0"/>
              </a:rPr>
              <a:t> </a:t>
            </a:r>
            <a:r>
              <a:rPr lang="en-US" dirty="0" err="1">
                <a:latin typeface="Cambria" pitchFamily="18" charset="0"/>
                <a:ea typeface="Cambria" pitchFamily="18" charset="0"/>
              </a:rPr>
              <a:t>độ</a:t>
            </a:r>
            <a:r>
              <a:rPr lang="en-US" dirty="0">
                <a:latin typeface="Cambria" pitchFamily="18" charset="0"/>
                <a:ea typeface="Cambria" pitchFamily="18" charset="0"/>
              </a:rPr>
              <a:t> </a:t>
            </a:r>
            <a:r>
              <a:rPr lang="en-US" dirty="0" err="1">
                <a:latin typeface="Cambria" pitchFamily="18" charset="0"/>
                <a:ea typeface="Cambria" pitchFamily="18" charset="0"/>
              </a:rPr>
              <a:t>cao</a:t>
            </a:r>
            <a:endParaRPr lang="en-US" dirty="0">
              <a:latin typeface="Cambria" pitchFamily="18" charset="0"/>
              <a:ea typeface="Cambria" pitchFamily="18" charset="0"/>
            </a:endParaRPr>
          </a:p>
        </p:txBody>
      </p:sp>
      <p:pic>
        <p:nvPicPr>
          <p:cNvPr id="3"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80830" y="1311234"/>
            <a:ext cx="3382170" cy="226888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80830" y="4092315"/>
            <a:ext cx="3382170" cy="216775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 Box 9"/>
          <p:cNvSpPr txBox="1">
            <a14:cpLocks xmlns:a14="http://schemas.microsoft.com/office/drawing/2010/main"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a:solidFill>
                  <a:srgbClr val="CC0000"/>
                </a:solidFill>
                <a:latin typeface="Times New Roman"/>
                <a:cs typeface="Times New Roman"/>
              </a:rPr>
              <a:t>a. </a:t>
            </a:r>
            <a:r>
              <a:rPr lang="en-US" sz="2400" b="1" dirty="0" err="1">
                <a:solidFill>
                  <a:srgbClr val="CC0000"/>
                </a:solidFill>
                <a:latin typeface="Times New Roman"/>
                <a:cs typeface="Times New Roman"/>
              </a:rPr>
              <a:t>Luyện</a:t>
            </a:r>
            <a:r>
              <a:rPr lang="en-US" sz="2400" b="1" dirty="0">
                <a:solidFill>
                  <a:srgbClr val="CC0000"/>
                </a:solidFill>
                <a:latin typeface="Times New Roman"/>
                <a:cs typeface="Times New Roman"/>
              </a:rPr>
              <a:t> </a:t>
            </a:r>
            <a:r>
              <a:rPr lang="en-US" sz="2400" b="1" dirty="0" err="1">
                <a:solidFill>
                  <a:srgbClr val="CC0000"/>
                </a:solidFill>
                <a:latin typeface="Times New Roman"/>
                <a:cs typeface="Times New Roman"/>
              </a:rPr>
              <a:t>tập</a:t>
            </a:r>
            <a:endParaRPr lang="en-US" sz="2400" b="1" dirty="0">
              <a:solidFill>
                <a:srgbClr val="CC0000"/>
              </a:solidFill>
              <a:latin typeface="Times New Roman"/>
              <a:cs typeface="Times New Roman"/>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Effect transition="in" filter="randombar(horizontal)">
                                      <p:cBhvr>
                                        <p:cTn id="21" dur="500"/>
                                        <p:tgtEl>
                                          <p:spTgt spid="10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14:cpLocks xmlns:a14="http://schemas.microsoft.com/office/drawing/2010/main"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a:solidFill>
                  <a:srgbClr val="CC0000"/>
                </a:solidFill>
                <a:latin typeface="Times New Roman"/>
                <a:cs typeface="Times New Roman"/>
              </a:rPr>
              <a:t>a. </a:t>
            </a:r>
            <a:r>
              <a:rPr lang="en-US" sz="2400" b="1" dirty="0" err="1">
                <a:solidFill>
                  <a:srgbClr val="CC0000"/>
                </a:solidFill>
                <a:latin typeface="Times New Roman"/>
                <a:cs typeface="Times New Roman"/>
              </a:rPr>
              <a:t>Luyện</a:t>
            </a:r>
            <a:r>
              <a:rPr lang="en-US" sz="2400" b="1" dirty="0">
                <a:solidFill>
                  <a:srgbClr val="CC0000"/>
                </a:solidFill>
                <a:latin typeface="Times New Roman"/>
                <a:cs typeface="Times New Roman"/>
              </a:rPr>
              <a:t> </a:t>
            </a:r>
            <a:r>
              <a:rPr lang="en-US" sz="2400" b="1" dirty="0" err="1">
                <a:solidFill>
                  <a:srgbClr val="CC0000"/>
                </a:solidFill>
                <a:latin typeface="Times New Roman"/>
                <a:cs typeface="Times New Roman"/>
              </a:rPr>
              <a:t>tập</a:t>
            </a:r>
            <a:endParaRPr lang="en-US" sz="2400" b="1" dirty="0">
              <a:solidFill>
                <a:srgbClr val="CC0000"/>
              </a:solidFill>
              <a:latin typeface="Times New Roman"/>
              <a:cs typeface="Times New Roman"/>
            </a:endParaRPr>
          </a:p>
        </p:txBody>
      </p:sp>
      <p:sp>
        <p:nvSpPr>
          <p:cNvPr id="39"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26132" y="1905000"/>
            <a:ext cx="7456108" cy="738664"/>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itchFamily="18" charset="0"/>
                <a:ea typeface="Cambria" pitchFamily="18" charset="0"/>
              </a:rPr>
              <a:t>Lập sơ đồ thể hiện đặc điểm phân bố 3 nhóm đất chính</a:t>
            </a:r>
            <a:r>
              <a:rPr lang="en-US" sz="2100" i="1" dirty="0">
                <a:solidFill>
                  <a:srgbClr val="FF0000"/>
                </a:solidFill>
                <a:latin typeface="Cambria" pitchFamily="18" charset="0"/>
                <a:ea typeface="Cambria" pitchFamily="18" charset="0"/>
              </a:rPr>
              <a:t> </a:t>
            </a:r>
            <a:r>
              <a:rPr lang="vi-VN" sz="2100" i="1" dirty="0">
                <a:solidFill>
                  <a:srgbClr val="FF0000"/>
                </a:solidFill>
                <a:latin typeface="Cambria" pitchFamily="18" charset="0"/>
                <a:ea typeface="Cambria" pitchFamily="18" charset="0"/>
              </a:rPr>
              <a:t>của </a:t>
            </a:r>
            <a:r>
              <a:rPr lang="en-US" sz="2100" i="1" dirty="0">
                <a:solidFill>
                  <a:srgbClr val="FF0000"/>
                </a:solidFill>
                <a:latin typeface="Cambria" pitchFamily="18" charset="0"/>
                <a:ea typeface="Cambria" pitchFamily="18" charset="0"/>
              </a:rPr>
              <a:t>      </a:t>
            </a:r>
            <a:r>
              <a:rPr lang="vi-VN" sz="2100" i="1" dirty="0">
                <a:solidFill>
                  <a:srgbClr val="FF0000"/>
                </a:solidFill>
                <a:latin typeface="Cambria" pitchFamily="18" charset="0"/>
                <a:ea typeface="Cambria" pitchFamily="18" charset="0"/>
              </a:rPr>
              <a:t>nước ta.</a:t>
            </a:r>
            <a:endParaRPr lang="vi-VN" sz="2100" i="1" dirty="0">
              <a:solidFill>
                <a:srgbClr val="FF0000"/>
              </a:solidFill>
              <a:latin typeface="Cambria" pitchFamily="18" charset="0"/>
              <a:ea typeface="Cambria" pitchFamily="18" charset="0"/>
            </a:endParaRPr>
          </a:p>
        </p:txBody>
      </p:sp>
      <p:pic>
        <p:nvPicPr>
          <p:cNvPr id="22"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800" y="18817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304422" y="3962400"/>
            <a:ext cx="884052" cy="1008021"/>
            <a:chOff x="328593" y="3259179"/>
            <a:chExt cx="1256547" cy="1465221"/>
          </a:xfrm>
        </p:grpSpPr>
        <p:pic>
          <p:nvPicPr>
            <p:cNvPr id="23"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descr="Lập sơ đồ thể hiện đặc điểm phân bố 3 nhóm đất chính của nước ta"/>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26131" y="2743200"/>
            <a:ext cx="7456108" cy="38862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1000"/>
                                        <p:tgtEl>
                                          <p:spTgt spid="25"/>
                                        </p:tgtEl>
                                      </p:cBhvr>
                                    </p:animEffect>
                                    <p:anim calcmode="lin" valueType="num">
                                      <p:cBhvr>
                                        <p:cTn id="21" dur="1000" fill="hold"/>
                                        <p:tgtEl>
                                          <p:spTgt spid="25"/>
                                        </p:tgtEl>
                                        <p:attrNameLst>
                                          <p:attrName>ppt_x</p:attrName>
                                        </p:attrNameLst>
                                      </p:cBhvr>
                                      <p:tavLst>
                                        <p:tav tm="0">
                                          <p:val>
                                            <p:strVal val="#ppt_x"/>
                                          </p:val>
                                        </p:tav>
                                        <p:tav tm="100000">
                                          <p:val>
                                            <p:strVal val="#ppt_x"/>
                                          </p:val>
                                        </p:tav>
                                      </p:tavLst>
                                    </p:anim>
                                    <p:anim calcmode="lin" valueType="num">
                                      <p:cBhvr>
                                        <p:cTn id="2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14:cpLocks xmlns:a14="http://schemas.microsoft.com/office/drawing/2010/main" noChangeArrowheads="1"/>
          </p:cNvSpPr>
          <p:nvPr/>
        </p:nvSpPr>
        <p:spPr bwMode="auto">
          <a:xfrm>
            <a:off x="452586" y="1295399"/>
            <a:ext cx="4729013" cy="461665"/>
          </a:xfrm>
          <a:prstGeom prst="rect">
            <a:avLst/>
          </a:prstGeom>
          <a:solidFill>
            <a:srgbClr val="FFFF00"/>
          </a:solidFill>
          <a:ln w="28575">
            <a:solidFill>
              <a:srgbClr val="FF0000"/>
            </a:solidFill>
            <a:miter lim="800000"/>
          </a:ln>
          <a:effectLst/>
        </p:spPr>
        <p:txBody>
          <a:bodyPr wrap="square">
            <a:spAutoFit/>
          </a:bodyPr>
          <a:lstStyle/>
          <a:p>
            <a:pPr>
              <a:spcBef>
                <a:spcPct val="50000"/>
              </a:spcBef>
            </a:pPr>
            <a:r>
              <a:rPr lang="en-US" sz="2400" b="1" dirty="0">
                <a:solidFill>
                  <a:srgbClr val="CC0000"/>
                </a:solidFill>
                <a:latin typeface="Times New Roman"/>
                <a:cs typeface="Times New Roman"/>
              </a:rPr>
              <a:t>b. </a:t>
            </a:r>
            <a:r>
              <a:rPr lang="en-US" sz="2400" b="1" dirty="0" err="1">
                <a:solidFill>
                  <a:srgbClr val="CC0000"/>
                </a:solidFill>
                <a:latin typeface="Times New Roman"/>
                <a:cs typeface="Times New Roman"/>
              </a:rPr>
              <a:t>Vận</a:t>
            </a:r>
            <a:r>
              <a:rPr lang="en-US" sz="2400" b="1" dirty="0">
                <a:solidFill>
                  <a:srgbClr val="CC0000"/>
                </a:solidFill>
                <a:latin typeface="Times New Roman"/>
                <a:cs typeface="Times New Roman"/>
              </a:rPr>
              <a:t> </a:t>
            </a:r>
            <a:r>
              <a:rPr lang="en-US" sz="2400" b="1" dirty="0" err="1">
                <a:solidFill>
                  <a:srgbClr val="CC0000"/>
                </a:solidFill>
                <a:latin typeface="Times New Roman"/>
                <a:cs typeface="Times New Roman"/>
              </a:rPr>
              <a:t>dụng</a:t>
            </a:r>
            <a:endParaRPr lang="en-US" sz="2400" b="1" dirty="0">
              <a:solidFill>
                <a:srgbClr val="CC0000"/>
              </a:solidFill>
              <a:latin typeface="Times New Roman"/>
              <a:cs typeface="Times New Roman"/>
            </a:endParaRPr>
          </a:p>
        </p:txBody>
      </p:sp>
      <p:sp>
        <p:nvSpPr>
          <p:cNvPr id="39"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133600"/>
            <a:ext cx="74003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itchFamily="18" charset="0"/>
                <a:ea typeface="Cambria" pitchFamily="18" charset="0"/>
              </a:rPr>
              <a:t>Địa phương em có nhóm đất nào? Em hãy thu thập thông tin về đặc điểm của nhóm đất đó.</a:t>
            </a:r>
            <a:endParaRPr lang="vi-VN" sz="2200" i="1" dirty="0">
              <a:solidFill>
                <a:srgbClr val="FF0000"/>
              </a:solidFill>
              <a:latin typeface="Cambria" pitchFamily="18" charset="0"/>
              <a:ea typeface="Cambria" pitchFamily="18" charset="0"/>
            </a:endParaRPr>
          </a:p>
        </p:txBody>
      </p:sp>
      <p:pic>
        <p:nvPicPr>
          <p:cNvPr id="22"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40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6339" y="20717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173579"/>
            <a:ext cx="884052" cy="1008021"/>
            <a:chOff x="328593" y="3259179"/>
            <a:chExt cx="1256547" cy="1465221"/>
          </a:xfrm>
        </p:grpSpPr>
        <p:pic>
          <p:nvPicPr>
            <p:cNvPr id="24"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brightnessContrast contrast="20000"/>
                      </a14:imgEffect>
                      <a14:imgEffect>
                        <a14:colorTemperature colorTemp="112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a:fillRect/>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286422" y="3287640"/>
            <a:ext cx="7400378" cy="3015377"/>
          </a:xfrm>
          <a:prstGeom prst="rect">
            <a:avLst/>
          </a:prstGeom>
          <a:solidFill>
            <a:srgbClr val="FFCCFF"/>
          </a:solidFill>
          <a:ln w="12700">
            <a:solidFill>
              <a:srgbClr val="0070C0"/>
            </a:solidFill>
          </a:ln>
        </p:spPr>
        <p:txBody>
          <a:bodyPr wrap="square">
            <a:spAutoFit/>
          </a:bodyPr>
          <a:lstStyle/>
          <a:p>
            <a:pPr algn="just">
              <a:lnSpc>
                <a:spcPct val="115000"/>
              </a:lnSpc>
              <a:spcBef>
                <a:spcPts val="600"/>
              </a:spcBef>
              <a:spcAft>
                <a:spcPts val="0"/>
              </a:spcAft>
            </a:pPr>
            <a:r>
              <a:rPr lang="vi-VN" sz="2200" b="1" dirty="0">
                <a:solidFill>
                  <a:srgbClr val="0D30DD"/>
                </a:solidFill>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 TPHCM có nhóm đất phù sa. Trong đó:</a:t>
            </a:r>
            <a:endParaRPr lang="vi-VN" sz="2200" dirty="0">
              <a:latin typeface="Cambria" pitchFamily="18" charset="0"/>
              <a:ea typeface="Cambria" pitchFamily="18" charset="0"/>
              <a:cs typeface="Times New Roman"/>
            </a:endParaRPr>
          </a:p>
          <a:p>
            <a:pPr algn="just">
              <a:lnSpc>
                <a:spcPct val="115000"/>
              </a:lnSpc>
              <a:spcBef>
                <a:spcPts val="600"/>
              </a:spcBef>
              <a:spcAft>
                <a:spcPts val="0"/>
              </a:spcAft>
            </a:pPr>
            <a:r>
              <a:rPr lang="vi-VN" sz="2200" dirty="0">
                <a:latin typeface="Cambria" pitchFamily="18" charset="0"/>
                <a:ea typeface="Cambria" pitchFamily="18" charset="0"/>
                <a:cs typeface="Times New Roman"/>
              </a:rPr>
              <a:t>    + Đất xám với hơn 45 ngàn hecta, tức khoảng 23,4% diện tích thành phố, đất xám ở TPHCM có ba loại: đất xám cao, đất xám có tầng loang lổ đỏ vàng và hiếm hơn là đất xám gley. </a:t>
            </a:r>
            <a:endParaRPr lang="vi-VN" sz="2200" dirty="0">
              <a:latin typeface="Cambria" pitchFamily="18" charset="0"/>
              <a:ea typeface="Cambria" pitchFamily="18" charset="0"/>
              <a:cs typeface="Times New Roman"/>
            </a:endParaRPr>
          </a:p>
          <a:p>
            <a:pPr algn="just">
              <a:lnSpc>
                <a:spcPct val="115000"/>
              </a:lnSpc>
              <a:spcBef>
                <a:spcPts val="600"/>
              </a:spcBef>
              <a:spcAft>
                <a:spcPts val="0"/>
              </a:spcAft>
            </a:pPr>
            <a:r>
              <a:rPr lang="vi-VN" sz="2200" dirty="0">
                <a:latin typeface="Cambria" pitchFamily="18" charset="0"/>
                <a:ea typeface="Cambria" pitchFamily="18" charset="0"/>
                <a:cs typeface="Times New Roman"/>
              </a:rPr>
              <a:t>    + Đất phù sa biển với 15.100 ha.</a:t>
            </a:r>
            <a:endParaRPr lang="vi-VN" sz="2200" dirty="0">
              <a:latin typeface="Cambria" pitchFamily="18" charset="0"/>
              <a:ea typeface="Cambria" pitchFamily="18" charset="0"/>
              <a:cs typeface="Times New Roman"/>
            </a:endParaRPr>
          </a:p>
          <a:p>
            <a:pPr algn="just">
              <a:lnSpc>
                <a:spcPct val="115000"/>
              </a:lnSpc>
              <a:spcBef>
                <a:spcPts val="600"/>
              </a:spcBef>
              <a:spcAft>
                <a:spcPts val="0"/>
              </a:spcAft>
            </a:pPr>
            <a:r>
              <a:rPr lang="vi-VN" sz="2200" dirty="0">
                <a:latin typeface="Cambria" pitchFamily="18" charset="0"/>
                <a:ea typeface="Cambria" pitchFamily="18" charset="0"/>
                <a:cs typeface="Times New Roman"/>
              </a:rPr>
              <a:t>    + Đất phèn với 40.800 ha và đất phèn mặn với 45.500 ha. </a:t>
            </a:r>
            <a:endParaRPr lang="en-US" sz="2200" dirty="0">
              <a:latin typeface="Cambria" pitchFamily="18" charset="0"/>
              <a:ea typeface="Cambria" pitchFamily="18" charset="0"/>
              <a:cs typeface="Times New Roman"/>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randombar(horizont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8" dur="500"/>
                                        <p:tgtEl>
                                          <p:spTgt spid="2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33" dur="500"/>
                                        <p:tgtEl>
                                          <p:spTgt spid="28">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8">
                                            <p:txEl>
                                              <p:pRg st="2" end="2"/>
                                            </p:txEl>
                                          </p:spTgt>
                                        </p:tgtEl>
                                        <p:attrNameLst>
                                          <p:attrName>style.visibility</p:attrName>
                                        </p:attrNameLst>
                                      </p:cBhvr>
                                      <p:to>
                                        <p:strVal val="visible"/>
                                      </p:to>
                                    </p:set>
                                    <p:animEffect transition="in" filter="randombar(horizontal)">
                                      <p:cBhvr>
                                        <p:cTn id="38" dur="500"/>
                                        <p:tgtEl>
                                          <p:spTgt spid="28">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8">
                                            <p:txEl>
                                              <p:pRg st="3" end="3"/>
                                            </p:txEl>
                                          </p:spTgt>
                                        </p:tgtEl>
                                        <p:attrNameLst>
                                          <p:attrName>style.visibility</p:attrName>
                                        </p:attrNameLst>
                                      </p:cBhvr>
                                      <p:to>
                                        <p:strVal val="visible"/>
                                      </p:to>
                                    </p:set>
                                    <p:animEffect transition="in" filter="randombar(horizontal)">
                                      <p:cBhvr>
                                        <p:cTn id="43"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14:cpLocks xmlns:a14="http://schemas.microsoft.com/office/drawing/2010/main" noGrp="1"/>
          </p:cNvSpPr>
          <p:nvPr>
            <p:ph type="title"/>
          </p:nvPr>
        </p:nvSpPr>
        <p:spPr>
          <a:xfrm>
            <a:off x="152400" y="4114800"/>
            <a:ext cx="8534400" cy="1143000"/>
          </a:xfrm>
        </p:spPr>
        <p:txBody>
          <a:bodyPr>
            <a:noAutofit/>
          </a:bodyPr>
          <a:lstStyle/>
          <a:p>
            <a:r>
              <a:rPr lang="vi-VN" sz="5400" b="1" dirty="0">
                <a:ln w="10541" cmpd="sng">
                  <a:solidFill>
                    <a:schemeClr val="accent1">
                      <a:shade val="88000"/>
                      <a:satMod val="110000"/>
                    </a:schemeClr>
                  </a:solidFill>
                  <a:prstDash val="solid"/>
                </a:ln>
                <a:solidFill>
                  <a:srgbClr val="FF0000"/>
                </a:solidFill>
              </a:rPr>
              <a:t>ĐẶC ĐIỂM CHUNG VÀ SỰ PHÂN BỐ CỦA </a:t>
            </a:r>
            <a:br>
              <a:rPr lang="vi-VN" sz="5400" b="1" dirty="0">
                <a:ln w="10541" cmpd="sng">
                  <a:solidFill>
                    <a:schemeClr val="accent1">
                      <a:shade val="88000"/>
                      <a:satMod val="110000"/>
                    </a:schemeClr>
                  </a:solidFill>
                  <a:prstDash val="solid"/>
                </a:ln>
                <a:solidFill>
                  <a:srgbClr val="FF0000"/>
                </a:solidFill>
              </a:rPr>
            </a:br>
            <a:r>
              <a:rPr lang="vi-VN" sz="5400" b="1" dirty="0">
                <a:ln w="10541" cmpd="sng">
                  <a:solidFill>
                    <a:schemeClr val="accent1">
                      <a:shade val="88000"/>
                      <a:satMod val="110000"/>
                    </a:schemeClr>
                  </a:solidFill>
                  <a:prstDash val="solid"/>
                </a:ln>
                <a:solidFill>
                  <a:srgbClr val="FF0000"/>
                </a:solidFill>
              </a:rPr>
              <a:t>LỚP PHỦ THỔ NHƯỠNG</a:t>
            </a:r>
            <a:endParaRPr lang="en-US" sz="5400" b="1" dirty="0">
              <a:ln w="10541" cmpd="sng">
                <a:solidFill>
                  <a:schemeClr val="accent1">
                    <a:shade val="88000"/>
                    <a:satMod val="110000"/>
                  </a:schemeClr>
                </a:solidFill>
                <a:prstDash val="solid"/>
              </a:ln>
              <a:solidFill>
                <a:srgbClr val="FF0000"/>
              </a:solidFill>
            </a:endParaRPr>
          </a:p>
        </p:txBody>
      </p:sp>
      <p:sp>
        <p:nvSpPr>
          <p:cNvPr id="10" name="Title 1"/>
          <p:cNvSpPr txBox="1"/>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p:nvPr/>
        </p:nvSpPr>
        <p:spPr>
          <a:xfrm>
            <a:off x="-609600" y="22860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effectLst>
                  <a:outerShdw blurRad="38100" dist="38100" dir="2700000" algn="tl">
                    <a:srgbClr val="000000">
                      <a:alpha val="43137"/>
                    </a:srgbClr>
                  </a:outerShdw>
                </a:effectLst>
                <a:latin typeface="Cambria" pitchFamily="18" charset="0"/>
              </a:rPr>
              <a:t>BÀI 11</a:t>
            </a:r>
            <a:endParaRPr lang="en-US" sz="4800" b="1" dirty="0">
              <a:effectLst>
                <a:outerShdw blurRad="38100" dist="38100" dir="2700000" algn="tl">
                  <a:srgbClr val="000000">
                    <a:alpha val="43137"/>
                  </a:srgbClr>
                </a:outerShdw>
              </a:effectLst>
              <a:latin typeface="Cambria" pitchFamily="18" charset="0"/>
            </a:endParaRPr>
          </a:p>
        </p:txBody>
      </p:sp>
      <p:sp>
        <p:nvSpPr>
          <p:cNvPr id="3" name="TextBox 2"/>
          <p:cNvSpPr txBox="1"/>
          <p:nvPr/>
        </p:nvSpPr>
        <p:spPr>
          <a:xfrm>
            <a:off x="457200" y="607874"/>
            <a:ext cx="8229600" cy="1200329"/>
          </a:xfrm>
          <a:prstGeom prst="rect">
            <a:avLst/>
          </a:prstGeom>
          <a:noFill/>
        </p:spPr>
        <p:txBody>
          <a:bodyPr wrap="square" rtlCol="0">
            <a:spAutoFit/>
          </a:bodyPr>
          <a:lstStyle/>
          <a:p>
            <a:pPr algn="ctr"/>
            <a:r>
              <a:rPr lang="en-US" sz="3600" b="1" dirty="0" err="1">
                <a:solidFill>
                  <a:srgbClr val="F11BAA"/>
                </a:solidFill>
                <a:latin typeface="Times New Roman"/>
                <a:cs typeface="Times New Roman"/>
              </a:rPr>
              <a:t>Chương</a:t>
            </a:r>
            <a:r>
              <a:rPr lang="en-US" sz="3600" b="1" dirty="0">
                <a:solidFill>
                  <a:srgbClr val="F11BAA"/>
                </a:solidFill>
                <a:latin typeface="Times New Roman"/>
                <a:cs typeface="Times New Roman"/>
              </a:rPr>
              <a:t> 3: </a:t>
            </a:r>
            <a:r>
              <a:rPr lang="en-US" sz="3600" b="1" dirty="0" err="1">
                <a:solidFill>
                  <a:srgbClr val="0D30DD"/>
                </a:solidFill>
                <a:latin typeface="Times New Roman"/>
                <a:cs typeface="Times New Roman"/>
              </a:rPr>
              <a:t>ĐẶC</a:t>
            </a:r>
            <a:r>
              <a:rPr lang="en-US" sz="3600" b="1" dirty="0">
                <a:solidFill>
                  <a:srgbClr val="0D30DD"/>
                </a:solidFill>
                <a:latin typeface="Times New Roman"/>
                <a:cs typeface="Times New Roman"/>
              </a:rPr>
              <a:t> </a:t>
            </a:r>
            <a:r>
              <a:rPr lang="en-US" sz="3600" b="1" dirty="0" err="1">
                <a:solidFill>
                  <a:srgbClr val="0D30DD"/>
                </a:solidFill>
                <a:latin typeface="Times New Roman"/>
                <a:cs typeface="Times New Roman"/>
              </a:rPr>
              <a:t>ĐIỂM</a:t>
            </a:r>
            <a:r>
              <a:rPr lang="en-US" sz="3600" b="1" dirty="0">
                <a:solidFill>
                  <a:srgbClr val="0D30DD"/>
                </a:solidFill>
                <a:latin typeface="Times New Roman"/>
                <a:cs typeface="Times New Roman"/>
              </a:rPr>
              <a:t> </a:t>
            </a:r>
            <a:r>
              <a:rPr lang="en-US" sz="3600" b="1" dirty="0" err="1">
                <a:solidFill>
                  <a:srgbClr val="0D30DD"/>
                </a:solidFill>
                <a:latin typeface="Times New Roman"/>
                <a:cs typeface="Times New Roman"/>
              </a:rPr>
              <a:t>THỔ</a:t>
            </a:r>
            <a:r>
              <a:rPr lang="en-US" sz="3600" b="1" dirty="0">
                <a:solidFill>
                  <a:srgbClr val="0D30DD"/>
                </a:solidFill>
                <a:latin typeface="Times New Roman"/>
                <a:cs typeface="Times New Roman"/>
              </a:rPr>
              <a:t> </a:t>
            </a:r>
            <a:r>
              <a:rPr lang="en-US" sz="3600" b="1" dirty="0" err="1">
                <a:solidFill>
                  <a:srgbClr val="0D30DD"/>
                </a:solidFill>
                <a:latin typeface="Times New Roman"/>
                <a:cs typeface="Times New Roman"/>
              </a:rPr>
              <a:t>NHƯỠNG</a:t>
            </a:r>
            <a:r>
              <a:rPr lang="en-US" sz="3600" b="1" dirty="0">
                <a:solidFill>
                  <a:srgbClr val="0D30DD"/>
                </a:solidFill>
                <a:latin typeface="Times New Roman"/>
                <a:cs typeface="Times New Roman"/>
              </a:rPr>
              <a:t> </a:t>
            </a:r>
            <a:r>
              <a:rPr lang="en-US" sz="3600" b="1" dirty="0" err="1">
                <a:solidFill>
                  <a:srgbClr val="0D30DD"/>
                </a:solidFill>
                <a:latin typeface="Times New Roman"/>
                <a:cs typeface="Times New Roman"/>
              </a:rPr>
              <a:t>VÀ</a:t>
            </a:r>
            <a:r>
              <a:rPr lang="en-US" sz="3600" b="1" dirty="0">
                <a:solidFill>
                  <a:srgbClr val="0D30DD"/>
                </a:solidFill>
                <a:latin typeface="Times New Roman"/>
                <a:cs typeface="Times New Roman"/>
              </a:rPr>
              <a:t> SINH </a:t>
            </a:r>
            <a:r>
              <a:rPr lang="en-US" sz="3600" b="1" dirty="0" err="1">
                <a:solidFill>
                  <a:srgbClr val="0D30DD"/>
                </a:solidFill>
                <a:latin typeface="Times New Roman"/>
                <a:cs typeface="Times New Roman"/>
              </a:rPr>
              <a:t>VẬT</a:t>
            </a:r>
            <a:r>
              <a:rPr lang="en-US" sz="3600" b="1" dirty="0">
                <a:solidFill>
                  <a:srgbClr val="0D30DD"/>
                </a:solidFill>
                <a:latin typeface="Times New Roman"/>
                <a:cs typeface="Times New Roman"/>
              </a:rPr>
              <a:t> VIỆT NAM</a:t>
            </a:r>
            <a:endParaRPr lang="vi-VN" sz="3600" b="1" dirty="0">
              <a:solidFill>
                <a:srgbClr val="0D30DD"/>
              </a:solidFill>
              <a:latin typeface="Times New Roman"/>
              <a:cs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endParaRPr lang="en-US"/>
          </a:p>
        </p:txBody>
      </p:sp>
      <p:sp>
        <p:nvSpPr>
          <p:cNvPr id="3" name="Content Placeholder 2"/>
          <p:cNvSpPr>
            <a14:cpLocks xmlns:a14="http://schemas.microsoft.com/office/drawing/2010/main" noGrp="1"/>
          </p:cNvSpPr>
          <p:nvPr>
            <p:ph idx="1"/>
          </p:nvPr>
        </p:nvSpPr>
        <p:spPr/>
        <p:txBody>
          <a:bodyPr/>
          <a:lstStyle/>
          <a:p>
            <a:endParaRPr lang="en-US"/>
          </a:p>
        </p:txBody>
      </p:sp>
      <p:pic>
        <p:nvPicPr>
          <p:cNvPr id="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2"/>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charset="0"/>
                <a:cs typeface="Arial" charset="0"/>
              </a:rPr>
              <a:t>LỚP</a:t>
            </a:r>
            <a:endParaRPr lang="en-US" sz="1700" b="1" dirty="0">
              <a:solidFill>
                <a:srgbClr val="C00000"/>
              </a:solidFill>
              <a:effectLst>
                <a:outerShdw blurRad="38100" dist="38100" dir="2700000" algn="tl">
                  <a:srgbClr val="000000">
                    <a:alpha val="43137"/>
                  </a:srgbClr>
                </a:outerShdw>
              </a:effectLst>
              <a:latin typeface="Arial" charset="0"/>
              <a:cs typeface="Arial" charset="0"/>
            </a:endParaRPr>
          </a:p>
          <a:p>
            <a:r>
              <a:rPr lang="en-US" sz="3500" b="1" dirty="0">
                <a:solidFill>
                  <a:srgbClr val="C00000"/>
                </a:solidFill>
                <a:effectLst>
                  <a:outerShdw blurRad="38100" dist="38100" dir="2700000" algn="tl">
                    <a:srgbClr val="000000">
                      <a:alpha val="43137"/>
                    </a:srgbClr>
                  </a:outerShdw>
                </a:effectLst>
                <a:latin typeface="Arial" charset="0"/>
                <a:cs typeface="Arial" charset="0"/>
              </a:rPr>
              <a:t>8</a:t>
            </a:r>
            <a:endParaRPr lang="en-US" sz="3500" b="1" dirty="0">
              <a:solidFill>
                <a:srgbClr val="C00000"/>
              </a:solidFill>
              <a:effectLst>
                <a:outerShdw blurRad="38100" dist="38100" dir="2700000" algn="tl">
                  <a:srgbClr val="000000">
                    <a:alpha val="43137"/>
                  </a:srgbClr>
                </a:outerShdw>
              </a:effectLst>
              <a:latin typeface="Arial" charset="0"/>
              <a:cs typeface="Arial" charset="0"/>
            </a:endParaRPr>
          </a:p>
        </p:txBody>
      </p:sp>
      <p:sp>
        <p:nvSpPr>
          <p:cNvPr id="12" name="Title 1"/>
          <p:cNvSpPr txBox="1"/>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11. </a:t>
            </a:r>
            <a:r>
              <a:rPr lang="vi-VN" sz="2400" b="1" dirty="0">
                <a:solidFill>
                  <a:srgbClr val="FF0000"/>
                </a:solidFill>
                <a:effectLst>
                  <a:outerShdw blurRad="38100" dist="38100" dir="2700000" algn="tl">
                    <a:srgbClr val="000000">
                      <a:alpha val="43137"/>
                    </a:srgbClr>
                  </a:outerShdw>
                </a:effectLst>
                <a:latin typeface="Cambria" pitchFamily="18" charset="0"/>
              </a:rPr>
              <a:t>ĐẶC ĐIỂM CHUNG VÀ SỰ PHÂN BỐ CỦA </a:t>
            </a:r>
            <a:endParaRPr lang="en-US" sz="2400" b="1" dirty="0">
              <a:solidFill>
                <a:srgbClr val="FF0000"/>
              </a:solidFill>
              <a:effectLst>
                <a:outerShdw blurRad="38100" dist="38100" dir="2700000" algn="tl">
                  <a:srgbClr val="000000">
                    <a:alpha val="43137"/>
                  </a:srgbClr>
                </a:outerShdw>
              </a:effectLst>
              <a:latin typeface="Cambria" pitchFamily="18" charset="0"/>
            </a:endParaRPr>
          </a:p>
          <a:p>
            <a:r>
              <a:rPr lang="vi-VN" sz="2400" b="1" dirty="0">
                <a:solidFill>
                  <a:srgbClr val="FF0000"/>
                </a:solidFill>
                <a:effectLst>
                  <a:outerShdw blurRad="38100" dist="38100" dir="2700000" algn="tl">
                    <a:srgbClr val="000000">
                      <a:alpha val="43137"/>
                    </a:srgbClr>
                  </a:outerShdw>
                </a:effectLst>
                <a:latin typeface="Cambria" pitchFamily="18" charset="0"/>
              </a:rPr>
              <a:t>LỚP PHỦ THỔ NHƯỠNG</a:t>
            </a:r>
            <a:endParaRPr lang="en-US" sz="2400" b="1" dirty="0">
              <a:solidFill>
                <a:srgbClr val="FF0000"/>
              </a:solidFill>
              <a:effectLst>
                <a:outerShdw blurRad="38100" dist="38100" dir="2700000" algn="tl">
                  <a:srgbClr val="000000">
                    <a:alpha val="43137"/>
                  </a:srgbClr>
                </a:outerShdw>
              </a:effectLst>
              <a:latin typeface="Cambria" pitchFamily="18" charset="0"/>
            </a:endParaRP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TÍNH CHẤT NHIỆT ĐỚI GIÓ MÙA CỦA LỚP PHỦ THỔ NHƯỠNG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PHÂN BỐ CÁC NHÓM ĐẤT CHÍNH Ở NƯỚC TA </a:t>
            </a:r>
            <a:r>
              <a:rPr lang="en-US" sz="2400" b="1" dirty="0">
                <a:solidFill>
                  <a:srgbClr val="0D30DD"/>
                </a:solidFill>
                <a:effectLst>
                  <a:outerShdw blurRad="38100" dist="38100" dir="2700000" algn="tl">
                    <a:srgbClr val="000000">
                      <a:alpha val="43137"/>
                    </a:srgbClr>
                  </a:outerShdw>
                </a:effectLst>
                <a:latin typeface="Cambria" pitchFamily="18" charset="0"/>
              </a:rPr>
              <a:t>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1" y="1447800"/>
            <a:ext cx="4948440"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itchFamily="18" charset="0"/>
                <a:ea typeface="Cambria" pitchFamily="18" charset="0"/>
              </a:rPr>
              <a:t>Quan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sát</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các</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hình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ảnh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và</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kiến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thức</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đã</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học</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hãy</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cho</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biết</a:t>
            </a:r>
            <a:r>
              <a:rPr lang="en-US" sz="2200" i="1" dirty="0">
                <a:solidFill>
                  <a:srgbClr val="FF0000"/>
                </a:solidFill>
                <a:latin typeface="Cambria" pitchFamily="18" charset="0"/>
                <a:ea typeface="Cambria" pitchFamily="18" charset="0"/>
              </a:rPr>
              <a:t> t</a:t>
            </a:r>
            <a:r>
              <a:rPr lang="vi-VN" sz="2200" i="1" dirty="0">
                <a:solidFill>
                  <a:srgbClr val="FF0000"/>
                </a:solidFill>
                <a:latin typeface="Cambria" pitchFamily="18" charset="0"/>
                <a:ea typeface="Cambria" pitchFamily="18" charset="0"/>
              </a:rPr>
              <a:t>h</a:t>
            </a:r>
            <a:r>
              <a:rPr lang="en-US" sz="2200" i="1" dirty="0">
                <a:solidFill>
                  <a:srgbClr val="FF0000"/>
                </a:solidFill>
                <a:latin typeface="Cambria" pitchFamily="18" charset="0"/>
                <a:ea typeface="Cambria" pitchFamily="18" charset="0"/>
              </a:rPr>
              <a:t>ổ</a:t>
            </a:r>
            <a:r>
              <a:rPr lang="vi-VN" sz="2200" i="1" dirty="0">
                <a:solidFill>
                  <a:srgbClr val="FF0000"/>
                </a:solidFill>
                <a:latin typeface="Cambria" pitchFamily="18" charset="0"/>
                <a:ea typeface="Cambria" pitchFamily="18" charset="0"/>
              </a:rPr>
              <a:t> nhưỡng là gì? Những nhân tố nào đã tác động đất sự hình thành th</a:t>
            </a:r>
            <a:r>
              <a:rPr lang="en-US" sz="2200" i="1" dirty="0">
                <a:solidFill>
                  <a:srgbClr val="FF0000"/>
                </a:solidFill>
                <a:latin typeface="Cambria" pitchFamily="18" charset="0"/>
                <a:ea typeface="Cambria" pitchFamily="18" charset="0"/>
              </a:rPr>
              <a:t>ổ</a:t>
            </a:r>
            <a:r>
              <a:rPr lang="vi-VN" sz="2200" i="1" dirty="0">
                <a:solidFill>
                  <a:srgbClr val="FF0000"/>
                </a:solidFill>
                <a:latin typeface="Cambria" pitchFamily="18" charset="0"/>
                <a:ea typeface="Cambria" pitchFamily="18" charset="0"/>
              </a:rPr>
              <a:t> nhưỡng nước ta?</a:t>
            </a:r>
            <a:endParaRPr lang="vi-VN" sz="2200" i="1" dirty="0">
              <a:solidFill>
                <a:srgbClr val="FF0000"/>
              </a:solidFill>
              <a:latin typeface="Cambria" pitchFamily="18" charset="0"/>
              <a:ea typeface="Cambria"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endParaRPr lang="vi-VN" sz="2400" b="1" dirty="0">
              <a:solidFill>
                <a:srgbClr val="0D30DD"/>
              </a:solidFill>
              <a:latin typeface="Cambria" pitchFamily="18" charset="0"/>
            </a:endParaRPr>
          </a:p>
        </p:txBody>
      </p:sp>
      <p:sp>
        <p:nvSpPr>
          <p:cNvPr id="32" name="Rectangle 31"/>
          <p:cNvSpPr/>
          <p:nvPr/>
        </p:nvSpPr>
        <p:spPr>
          <a:xfrm>
            <a:off x="210235" y="2894350"/>
            <a:ext cx="4948440" cy="38625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3000" dirty="0">
                <a:latin typeface="Times New Roman"/>
                <a:ea typeface="Cambria" pitchFamily="18" charset="0"/>
                <a:cs typeface="Times New Roman"/>
              </a:rPr>
              <a:t>- </a:t>
            </a:r>
            <a:r>
              <a:rPr lang="vi-VN" sz="3000" dirty="0">
                <a:latin typeface="Times New Roman"/>
                <a:ea typeface="Cambria" pitchFamily="18" charset="0"/>
                <a:cs typeface="Times New Roman"/>
              </a:rPr>
              <a:t>Thổ nhưỡng là lớp vật chất mỏng, vụn bở, bao phủ trên bề mặt các lục địa và đảo, được đặc trưng bởi độ phì.</a:t>
            </a:r>
            <a:endParaRPr lang="vi-VN" sz="3000" dirty="0">
              <a:latin typeface="Times New Roman"/>
              <a:ea typeface="Cambria" pitchFamily="18" charset="0"/>
              <a:cs typeface="Times New Roman"/>
            </a:endParaRPr>
          </a:p>
          <a:p>
            <a:pPr algn="just">
              <a:spcBef>
                <a:spcPts val="600"/>
              </a:spcBef>
              <a:spcAft>
                <a:spcPts val="0"/>
              </a:spcAft>
            </a:pPr>
            <a:r>
              <a:rPr lang="en-US" sz="3000" dirty="0">
                <a:latin typeface="Times New Roman"/>
                <a:ea typeface="Cambria" pitchFamily="18" charset="0"/>
                <a:cs typeface="Times New Roman"/>
              </a:rPr>
              <a:t>- </a:t>
            </a:r>
            <a:r>
              <a:rPr lang="vi-VN" sz="3000" dirty="0">
                <a:latin typeface="Times New Roman"/>
                <a:ea typeface="Cambria" pitchFamily="18" charset="0"/>
                <a:cs typeface="Times New Roman"/>
              </a:rPr>
              <a:t>Các nhân tố hình thành đất ở nước ta: đá mẹ, khí hậu, sinh vật, địa hình, thời gian, con người.</a:t>
            </a:r>
            <a:endParaRPr lang="vi-VN" sz="3000" dirty="0">
              <a:latin typeface="Times New Roman"/>
              <a:ea typeface="Cambria" pitchFamily="18" charset="0"/>
              <a:cs typeface="Times New Roman"/>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1075" y="1311232"/>
            <a:ext cx="3528125" cy="22818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1075"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Cày</a:t>
            </a:r>
            <a:r>
              <a:rPr lang="en-US" dirty="0">
                <a:latin typeface="Cambria" pitchFamily="18" charset="0"/>
                <a:ea typeface="Cambria" pitchFamily="18" charset="0"/>
              </a:rPr>
              <a:t> </a:t>
            </a:r>
            <a:r>
              <a:rPr lang="en-US" dirty="0" err="1">
                <a:latin typeface="Cambria" pitchFamily="18" charset="0"/>
                <a:ea typeface="Cambria" pitchFamily="18" charset="0"/>
              </a:rPr>
              <a:t>cấy</a:t>
            </a:r>
            <a:r>
              <a:rPr lang="en-US" dirty="0">
                <a:latin typeface="Cambria" pitchFamily="18" charset="0"/>
                <a:ea typeface="Cambria" pitchFamily="18" charset="0"/>
              </a:rPr>
              <a:t> </a:t>
            </a:r>
            <a:r>
              <a:rPr lang="en-US" dirty="0" err="1">
                <a:latin typeface="Cambria" pitchFamily="18" charset="0"/>
                <a:ea typeface="Cambria" pitchFamily="18" charset="0"/>
              </a:rPr>
              <a:t>trong</a:t>
            </a:r>
            <a:r>
              <a:rPr lang="en-US" dirty="0">
                <a:latin typeface="Cambria" pitchFamily="18" charset="0"/>
                <a:ea typeface="Cambria" pitchFamily="18" charset="0"/>
              </a:rPr>
              <a:t> </a:t>
            </a:r>
            <a:r>
              <a:rPr lang="en-US" dirty="0" err="1">
                <a:latin typeface="Cambria" pitchFamily="18" charset="0"/>
                <a:ea typeface="Cambria" pitchFamily="18" charset="0"/>
              </a:rPr>
              <a:t>nông</a:t>
            </a:r>
            <a:r>
              <a:rPr lang="en-US" dirty="0">
                <a:latin typeface="Cambria" pitchFamily="18" charset="0"/>
                <a:ea typeface="Cambria" pitchFamily="18" charset="0"/>
              </a:rPr>
              <a:t> </a:t>
            </a:r>
            <a:r>
              <a:rPr lang="en-US" dirty="0" err="1">
                <a:latin typeface="Cambria" pitchFamily="18" charset="0"/>
                <a:ea typeface="Cambria" pitchFamily="18" charset="0"/>
              </a:rPr>
              <a:t>nghiệp</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Thổ</a:t>
            </a:r>
            <a:r>
              <a:rPr lang="en-US" dirty="0">
                <a:latin typeface="Cambria" pitchFamily="18" charset="0"/>
                <a:ea typeface="Cambria" pitchFamily="18" charset="0"/>
              </a:rPr>
              <a:t> </a:t>
            </a:r>
            <a:r>
              <a:rPr lang="en-US" dirty="0" err="1">
                <a:latin typeface="Cambria" pitchFamily="18" charset="0"/>
                <a:ea typeface="Cambria" pitchFamily="18" charset="0"/>
              </a:rPr>
              <a:t>nhưỡng</a:t>
            </a:r>
            <a:endParaRPr lang="en-US" dirty="0">
              <a:latin typeface="Cambria" pitchFamily="18" charset="0"/>
              <a:ea typeface="Cambria"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randombar(horizontal)">
                                      <p:cBhvr>
                                        <p:cTn id="21" dur="500"/>
                                        <p:tgtEl>
                                          <p:spTgt spid="3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4800" y="1219200"/>
            <a:ext cx="8534400" cy="4524315"/>
          </a:xfrm>
          <a:prstGeom prst="rect">
            <a:avLst/>
          </a:prstGeom>
          <a:noFill/>
        </p:spPr>
        <p:txBody>
          <a:bodyPr wrap="square" rtlCol="0">
            <a:spAutoFit/>
          </a:bodyPr>
          <a:lstStyle/>
          <a:p>
            <a:pPr lvl="0" eaLnBrk="0" fontAlgn="base" hangingPunct="0">
              <a:spcBef>
                <a:spcPct val="0"/>
              </a:spcBef>
              <a:spcAft>
                <a:spcPct val="0"/>
              </a:spcAft>
            </a:pPr>
            <a:r>
              <a:rPr lang="vi-VN" altLang="vi-VN" sz="4800" dirty="0">
                <a:solidFill>
                  <a:srgbClr val="0A0A0A"/>
                </a:solidFill>
                <a:latin typeface="+mj-lt"/>
              </a:rPr>
              <a:t>Độ phì nhiêu của đất là khả năng của đất có thể cung cấp đủ </a:t>
            </a:r>
            <a:r>
              <a:rPr lang="vi-VN" altLang="vi-VN" sz="4800" b="1" dirty="0">
                <a:solidFill>
                  <a:srgbClr val="F11BAA"/>
                </a:solidFill>
                <a:latin typeface="+mj-lt"/>
              </a:rPr>
              <a:t>nước, </a:t>
            </a:r>
            <a:r>
              <a:rPr lang="vi-VN" altLang="vi-VN" sz="4800" b="1" dirty="0" err="1">
                <a:solidFill>
                  <a:srgbClr val="F11BAA"/>
                </a:solidFill>
                <a:latin typeface="+mj-lt"/>
              </a:rPr>
              <a:t>oxy</a:t>
            </a:r>
            <a:r>
              <a:rPr lang="vi-VN" altLang="vi-VN" sz="4800" b="1" dirty="0">
                <a:solidFill>
                  <a:srgbClr val="F11BAA"/>
                </a:solidFill>
                <a:latin typeface="+mj-lt"/>
              </a:rPr>
              <a:t> và các chất dinh dưỡng</a:t>
            </a:r>
            <a:r>
              <a:rPr lang="vi-VN" altLang="vi-VN" sz="4800" dirty="0">
                <a:solidFill>
                  <a:srgbClr val="F11BAA"/>
                </a:solidFill>
                <a:latin typeface="+mj-lt"/>
              </a:rPr>
              <a:t> </a:t>
            </a:r>
            <a:r>
              <a:rPr lang="vi-VN" altLang="vi-VN" sz="4800" dirty="0">
                <a:solidFill>
                  <a:srgbClr val="0A0A0A"/>
                </a:solidFill>
                <a:latin typeface="+mj-lt"/>
              </a:rPr>
              <a:t>cần thiết cho cây trồng sinh trưởng, phát triển và tạo ra năng suất cao.</a:t>
            </a:r>
            <a:endParaRPr lang="vi-VN" altLang="vi-VN" sz="6600" dirty="0">
              <a:latin typeface="+mj-lt"/>
            </a:endParaRPr>
          </a:p>
          <a:p>
            <a:endParaRPr lang="vi-VN" sz="4800" dirty="0">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397469" y="1215459"/>
            <a:ext cx="4744199" cy="1107996"/>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itchFamily="18" charset="0"/>
                <a:ea typeface="Cambria" pitchFamily="18" charset="0"/>
              </a:rPr>
              <a:t>Quan</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sát</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các</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hình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ảnh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và</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kênh</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chữ</a:t>
            </a:r>
            <a:r>
              <a:rPr lang="en-US" sz="2200" i="1" dirty="0">
                <a:solidFill>
                  <a:srgbClr val="FF0000"/>
                </a:solidFill>
                <a:latin typeface="Cambria" pitchFamily="18" charset="0"/>
                <a:ea typeface="Cambria" pitchFamily="18" charset="0"/>
              </a:rPr>
              <a:t> SGK, </a:t>
            </a:r>
            <a:r>
              <a:rPr lang="en-US" sz="2200" i="1" dirty="0" err="1">
                <a:solidFill>
                  <a:srgbClr val="FF0000"/>
                </a:solidFill>
                <a:latin typeface="Cambria" pitchFamily="18" charset="0"/>
                <a:ea typeface="Cambria" pitchFamily="18" charset="0"/>
              </a:rPr>
              <a:t>giải</a:t>
            </a:r>
            <a:r>
              <a:rPr lang="en-US" sz="2200" i="1" dirty="0">
                <a:solidFill>
                  <a:srgbClr val="FF0000"/>
                </a:solidFill>
                <a:latin typeface="Cambria" pitchFamily="18" charset="0"/>
                <a:ea typeface="Cambria" pitchFamily="18" charset="0"/>
              </a:rPr>
              <a:t> </a:t>
            </a:r>
            <a:r>
              <a:rPr lang="en-US" sz="2200" i="1" dirty="0" err="1">
                <a:solidFill>
                  <a:srgbClr val="FF0000"/>
                </a:solidFill>
                <a:latin typeface="Cambria" pitchFamily="18" charset="0"/>
                <a:ea typeface="Cambria" pitchFamily="18" charset="0"/>
              </a:rPr>
              <a:t>thích</a:t>
            </a:r>
            <a:r>
              <a:rPr lang="en-US" sz="2200" i="1" dirty="0">
                <a:solidFill>
                  <a:srgbClr val="FF0000"/>
                </a:solidFill>
                <a:latin typeface="Cambria" pitchFamily="18" charset="0"/>
                <a:ea typeface="Cambria" pitchFamily="18" charset="0"/>
              </a:rPr>
              <a:t> v</a:t>
            </a:r>
            <a:r>
              <a:rPr lang="vi-VN" sz="2200" i="1" dirty="0">
                <a:solidFill>
                  <a:srgbClr val="FF0000"/>
                </a:solidFill>
                <a:latin typeface="Cambria" pitchFamily="18" charset="0"/>
                <a:ea typeface="Cambria" pitchFamily="18" charset="0"/>
              </a:rPr>
              <a:t>ì sao thổ nhưỡng nước ta mang tính chất nhiệt đới gió mùa?</a:t>
            </a:r>
            <a:endParaRPr lang="vi-VN" sz="2200" i="1" dirty="0">
              <a:solidFill>
                <a:srgbClr val="FF0000"/>
              </a:solidFill>
              <a:latin typeface="Cambria" pitchFamily="18" charset="0"/>
              <a:ea typeface="Cambria" pitchFamily="18" charset="0"/>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endParaRPr lang="vi-VN" sz="2400" b="1" dirty="0">
              <a:solidFill>
                <a:srgbClr val="0D30DD"/>
              </a:solidFill>
              <a:latin typeface="Cambria" pitchFamily="18" charset="0"/>
            </a:endParaRPr>
          </a:p>
        </p:txBody>
      </p:sp>
      <p:sp>
        <p:nvSpPr>
          <p:cNvPr id="32" name="Rectangle 31"/>
          <p:cNvSpPr/>
          <p:nvPr/>
        </p:nvSpPr>
        <p:spPr>
          <a:xfrm>
            <a:off x="220870" y="2428418"/>
            <a:ext cx="4927730" cy="412420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800" dirty="0">
                <a:latin typeface="+mj-lt"/>
                <a:ea typeface="Cambria" pitchFamily="18" charset="0"/>
              </a:rPr>
              <a:t>- Ở khu vực nhiệt đới ẩm gió mùa, quá trình phong hoá diễn ra với cường độ mạnh.</a:t>
            </a:r>
            <a:endParaRPr lang="vi-VN" sz="2800" dirty="0">
              <a:latin typeface="+mj-lt"/>
              <a:ea typeface="Cambria" pitchFamily="18" charset="0"/>
            </a:endParaRPr>
          </a:p>
          <a:p>
            <a:pPr algn="just">
              <a:spcBef>
                <a:spcPts val="600"/>
              </a:spcBef>
              <a:spcAft>
                <a:spcPts val="0"/>
              </a:spcAft>
            </a:pPr>
            <a:r>
              <a:rPr lang="vi-VN" sz="2800" dirty="0">
                <a:latin typeface="+mj-lt"/>
                <a:ea typeface="Cambria" pitchFamily="18" charset="0"/>
              </a:rPr>
              <a:t>- Lượng mưa tập trung theo mùa rửa trôi các chất badơ dễ tan đồng thời tích tụ oxit sắt và oxit nhôm.</a:t>
            </a:r>
            <a:endParaRPr lang="vi-VN" sz="2800" dirty="0">
              <a:latin typeface="+mj-lt"/>
              <a:ea typeface="Cambria" pitchFamily="18" charset="0"/>
            </a:endParaRPr>
          </a:p>
          <a:p>
            <a:pPr algn="just">
              <a:spcBef>
                <a:spcPts val="600"/>
              </a:spcBef>
              <a:spcAft>
                <a:spcPts val="0"/>
              </a:spcAft>
            </a:pPr>
            <a:r>
              <a:rPr lang="vi-VN" sz="2800" dirty="0">
                <a:latin typeface="+mj-lt"/>
                <a:ea typeface="Cambria" pitchFamily="18" charset="0"/>
              </a:rPr>
              <a:t>- Một số nơi mất đi lớp phủ thực vật.</a:t>
            </a:r>
            <a:endParaRPr lang="vi-VN" sz="2800" dirty="0">
              <a:latin typeface="+mj-lt"/>
              <a:ea typeface="Cambria" pitchFamily="18" charset="0"/>
            </a:endParaRPr>
          </a:p>
        </p:txBody>
      </p:sp>
      <p:sp>
        <p:nvSpPr>
          <p:cNvPr id="27" name="TextBox 26"/>
          <p:cNvSpPr txBox="1"/>
          <p:nvPr/>
        </p:nvSpPr>
        <p:spPr>
          <a:xfrm>
            <a:off x="55157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Đồi</a:t>
            </a:r>
            <a:r>
              <a:rPr lang="en-US" dirty="0">
                <a:latin typeface="Cambria" pitchFamily="18" charset="0"/>
                <a:ea typeface="Cambria" pitchFamily="18" charset="0"/>
              </a:rPr>
              <a:t> </a:t>
            </a:r>
            <a:r>
              <a:rPr lang="en-US" dirty="0" err="1">
                <a:latin typeface="Cambria" pitchFamily="18" charset="0"/>
                <a:ea typeface="Cambria" pitchFamily="18" charset="0"/>
              </a:rPr>
              <a:t>trọc</a:t>
            </a:r>
            <a:r>
              <a:rPr lang="en-US" dirty="0">
                <a:latin typeface="Cambria" pitchFamily="18" charset="0"/>
                <a:ea typeface="Cambria" pitchFamily="18" charset="0"/>
              </a:rPr>
              <a:t> </a:t>
            </a:r>
            <a:r>
              <a:rPr lang="en-US" dirty="0" err="1">
                <a:latin typeface="Cambria" pitchFamily="18" charset="0"/>
                <a:ea typeface="Cambria" pitchFamily="18" charset="0"/>
              </a:rPr>
              <a:t>mất</a:t>
            </a:r>
            <a:r>
              <a:rPr lang="en-US" dirty="0">
                <a:latin typeface="Cambria" pitchFamily="18" charset="0"/>
                <a:ea typeface="Cambria" pitchFamily="18" charset="0"/>
              </a:rPr>
              <a:t> </a:t>
            </a:r>
            <a:r>
              <a:rPr lang="en-US" dirty="0" err="1">
                <a:latin typeface="Cambria" pitchFamily="18" charset="0"/>
                <a:ea typeface="Cambria" pitchFamily="18" charset="0"/>
              </a:rPr>
              <a:t>lớp</a:t>
            </a:r>
            <a:r>
              <a:rPr lang="en-US" dirty="0">
                <a:latin typeface="Cambria" pitchFamily="18" charset="0"/>
                <a:ea typeface="Cambria" pitchFamily="18" charset="0"/>
              </a:rPr>
              <a:t> </a:t>
            </a:r>
            <a:r>
              <a:rPr lang="en-US" dirty="0" err="1">
                <a:latin typeface="Cambria" pitchFamily="18" charset="0"/>
                <a:ea typeface="Cambria" pitchFamily="18" charset="0"/>
              </a:rPr>
              <a:t>phủ</a:t>
            </a:r>
            <a:r>
              <a:rPr lang="en-US" dirty="0">
                <a:latin typeface="Cambria" pitchFamily="18" charset="0"/>
                <a:ea typeface="Cambria" pitchFamily="18" charset="0"/>
              </a:rPr>
              <a:t> </a:t>
            </a:r>
            <a:r>
              <a:rPr lang="en-US" dirty="0" err="1">
                <a:latin typeface="Cambria" pitchFamily="18" charset="0"/>
                <a:ea typeface="Cambria" pitchFamily="18" charset="0"/>
              </a:rPr>
              <a:t>thực</a:t>
            </a:r>
            <a:r>
              <a:rPr lang="en-US" dirty="0">
                <a:latin typeface="Cambria" pitchFamily="18" charset="0"/>
                <a:ea typeface="Cambria" pitchFamily="18" charset="0"/>
              </a:rPr>
              <a:t> </a:t>
            </a:r>
            <a:r>
              <a:rPr lang="en-US" dirty="0" err="1">
                <a:latin typeface="Cambria" pitchFamily="18" charset="0"/>
                <a:ea typeface="Cambria" pitchFamily="18" charset="0"/>
              </a:rPr>
              <a:t>vật</a:t>
            </a:r>
            <a:endParaRPr lang="en-US" dirty="0">
              <a:latin typeface="Cambria" pitchFamily="18" charset="0"/>
              <a:ea typeface="Cambria" pitchFamily="18" charset="0"/>
            </a:endParaRPr>
          </a:p>
        </p:txBody>
      </p:sp>
      <p:sp>
        <p:nvSpPr>
          <p:cNvPr id="34" name="TextBox 33"/>
          <p:cNvSpPr txBox="1"/>
          <p:nvPr/>
        </p:nvSpPr>
        <p:spPr>
          <a:xfrm>
            <a:off x="5867400" y="3593068"/>
            <a:ext cx="2502994"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mưa</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2660" y="1339096"/>
            <a:ext cx="3496539" cy="22539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1803" y="4036730"/>
            <a:ext cx="3487395" cy="222333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randombar(horizontal)">
                                      <p:cBhvr>
                                        <p:cTn id="18" dur="500"/>
                                        <p:tgtEl>
                                          <p:spTgt spid="205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0909" b="7677"/>
          <a:stretch>
            <a:fillRect/>
          </a:stretch>
        </p:blipFill>
        <p:spPr bwMode="auto">
          <a:xfrm>
            <a:off x="141061" y="1143000"/>
            <a:ext cx="8827479" cy="5532380"/>
          </a:xfrm>
          <a:prstGeom prst="roundRect">
            <a:avLst>
              <a:gd name="adj" fmla="val 2792"/>
            </a:avLst>
          </a:prstGeom>
          <a:blipFill>
            <a:blip r:embed="rId2"/>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2"/>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1" y="1295400"/>
            <a:ext cx="4948440"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Times New Roman"/>
                <a:ea typeface="Cambria" pitchFamily="18" charset="0"/>
                <a:cs typeface="Times New Roman"/>
              </a:rPr>
              <a:t>Quan</a:t>
            </a:r>
            <a:r>
              <a:rPr lang="en-US" sz="2400" i="1" dirty="0">
                <a:solidFill>
                  <a:srgbClr val="FF0000"/>
                </a:solidFill>
                <a:latin typeface="Times New Roman"/>
                <a:ea typeface="Cambria" pitchFamily="18" charset="0"/>
                <a:cs typeface="Times New Roman"/>
              </a:rPr>
              <a:t> </a:t>
            </a:r>
            <a:r>
              <a:rPr lang="en-US" sz="2400" i="1" dirty="0" err="1">
                <a:solidFill>
                  <a:srgbClr val="FF0000"/>
                </a:solidFill>
                <a:latin typeface="Times New Roman"/>
                <a:ea typeface="Cambria" pitchFamily="18" charset="0"/>
                <a:cs typeface="Times New Roman"/>
              </a:rPr>
              <a:t>sát</a:t>
            </a:r>
            <a:r>
              <a:rPr lang="en-US" sz="2400" i="1" dirty="0">
                <a:solidFill>
                  <a:srgbClr val="FF0000"/>
                </a:solidFill>
                <a:latin typeface="Times New Roman"/>
                <a:ea typeface="Cambria" pitchFamily="18" charset="0"/>
                <a:cs typeface="Times New Roman"/>
              </a:rPr>
              <a:t> </a:t>
            </a:r>
            <a:r>
              <a:rPr lang="en-US" sz="2400" i="1" dirty="0" err="1">
                <a:solidFill>
                  <a:srgbClr val="FF0000"/>
                </a:solidFill>
                <a:latin typeface="Times New Roman"/>
                <a:ea typeface="Cambria" pitchFamily="18" charset="0"/>
                <a:cs typeface="Times New Roman"/>
              </a:rPr>
              <a:t>hình</a:t>
            </a:r>
            <a:r>
              <a:rPr lang="en-US" sz="2400" i="1" dirty="0">
                <a:solidFill>
                  <a:srgbClr val="FF0000"/>
                </a:solidFill>
                <a:latin typeface="Times New Roman"/>
                <a:ea typeface="Cambria" pitchFamily="18" charset="0"/>
                <a:cs typeface="Times New Roman"/>
              </a:rPr>
              <a:t> 11.1 </a:t>
            </a:r>
            <a:r>
              <a:rPr lang="en-US" sz="2400" i="1" dirty="0" err="1">
                <a:solidFill>
                  <a:srgbClr val="FF0000"/>
                </a:solidFill>
                <a:latin typeface="Times New Roman"/>
                <a:ea typeface="Cambria" pitchFamily="18" charset="0"/>
                <a:cs typeface="Times New Roman"/>
              </a:rPr>
              <a:t>và</a:t>
            </a:r>
            <a:r>
              <a:rPr lang="en-US" sz="2400" i="1" dirty="0">
                <a:solidFill>
                  <a:srgbClr val="FF0000"/>
                </a:solidFill>
                <a:latin typeface="Times New Roman"/>
                <a:ea typeface="Cambria" pitchFamily="18" charset="0"/>
                <a:cs typeface="Times New Roman"/>
              </a:rPr>
              <a:t> </a:t>
            </a:r>
            <a:r>
              <a:rPr lang="en-US" sz="2400" i="1" dirty="0" err="1">
                <a:solidFill>
                  <a:srgbClr val="FF0000"/>
                </a:solidFill>
                <a:latin typeface="Times New Roman"/>
                <a:ea typeface="Cambria" pitchFamily="18" charset="0"/>
                <a:cs typeface="Times New Roman"/>
              </a:rPr>
              <a:t>kênh</a:t>
            </a:r>
            <a:r>
              <a:rPr lang="en-US" sz="2400" i="1" dirty="0">
                <a:solidFill>
                  <a:srgbClr val="FF0000"/>
                </a:solidFill>
                <a:latin typeface="Times New Roman"/>
                <a:ea typeface="Cambria" pitchFamily="18" charset="0"/>
                <a:cs typeface="Times New Roman"/>
              </a:rPr>
              <a:t> </a:t>
            </a:r>
            <a:r>
              <a:rPr lang="en-US" sz="2400" i="1" dirty="0" err="1">
                <a:solidFill>
                  <a:srgbClr val="FF0000"/>
                </a:solidFill>
                <a:latin typeface="Times New Roman"/>
                <a:ea typeface="Cambria" pitchFamily="18" charset="0"/>
                <a:cs typeface="Times New Roman"/>
              </a:rPr>
              <a:t>chữ</a:t>
            </a:r>
            <a:r>
              <a:rPr lang="en-US" sz="2400" i="1" dirty="0">
                <a:solidFill>
                  <a:srgbClr val="FF0000"/>
                </a:solidFill>
                <a:latin typeface="Times New Roman"/>
                <a:ea typeface="Cambria" pitchFamily="18" charset="0"/>
                <a:cs typeface="Times New Roman"/>
              </a:rPr>
              <a:t> SGK, n</a:t>
            </a:r>
            <a:r>
              <a:rPr lang="vi-VN" sz="2400" i="1" dirty="0">
                <a:solidFill>
                  <a:srgbClr val="FF0000"/>
                </a:solidFill>
                <a:latin typeface="Times New Roman"/>
                <a:ea typeface="Cambria" pitchFamily="18" charset="0"/>
                <a:cs typeface="Times New Roman"/>
              </a:rPr>
              <a:t>êu biểu hiện của tính chất nhiệt đới gió mùa của lớp phủ thổ nhưỡng.</a:t>
            </a:r>
            <a:r>
              <a:rPr lang="en-US" sz="2400" i="1" dirty="0">
                <a:solidFill>
                  <a:srgbClr val="FF0000"/>
                </a:solidFill>
                <a:latin typeface="Times New Roman"/>
                <a:ea typeface="Cambria" pitchFamily="18" charset="0"/>
                <a:cs typeface="Times New Roman"/>
              </a:rPr>
              <a:t> </a:t>
            </a:r>
            <a:endParaRPr lang="vi-VN" sz="2400" i="1" dirty="0">
              <a:solidFill>
                <a:srgbClr val="FF0000"/>
              </a:solidFill>
              <a:latin typeface="Times New Roman"/>
              <a:ea typeface="Cambria" pitchFamily="18" charset="0"/>
              <a:cs typeface="Times New Roman"/>
            </a:endParaRPr>
          </a:p>
        </p:txBody>
      </p:sp>
      <p:sp>
        <p:nvSpPr>
          <p:cNvPr id="3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endParaRPr lang="vi-VN" sz="2400" b="1" dirty="0">
              <a:solidFill>
                <a:srgbClr val="0D30DD"/>
              </a:solidFill>
              <a:latin typeface="Cambria" pitchFamily="18" charset="0"/>
            </a:endParaRPr>
          </a:p>
        </p:txBody>
      </p:sp>
      <p:sp>
        <p:nvSpPr>
          <p:cNvPr id="32" name="Rectangle 31"/>
          <p:cNvSpPr/>
          <p:nvPr/>
        </p:nvSpPr>
        <p:spPr>
          <a:xfrm>
            <a:off x="192665" y="2585944"/>
            <a:ext cx="4988936" cy="420115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3600" dirty="0">
                <a:latin typeface="Times New Roman"/>
                <a:ea typeface="Cambria" pitchFamily="18" charset="0"/>
                <a:cs typeface="Times New Roman"/>
              </a:rPr>
              <a:t>- </a:t>
            </a:r>
            <a:r>
              <a:rPr lang="en-US" sz="3600" dirty="0" err="1">
                <a:latin typeface="Times New Roman"/>
                <a:ea typeface="Cambria" pitchFamily="18" charset="0"/>
                <a:cs typeface="Times New Roman"/>
              </a:rPr>
              <a:t>Biểu</a:t>
            </a:r>
            <a:r>
              <a:rPr lang="en-US" sz="3600" dirty="0">
                <a:latin typeface="Times New Roman"/>
                <a:ea typeface="Cambria" pitchFamily="18" charset="0"/>
                <a:cs typeface="Times New Roman"/>
              </a:rPr>
              <a:t> </a:t>
            </a:r>
            <a:r>
              <a:rPr lang="en-US" sz="3600" dirty="0" err="1">
                <a:latin typeface="Times New Roman"/>
                <a:ea typeface="Cambria" pitchFamily="18" charset="0"/>
                <a:cs typeface="Times New Roman"/>
              </a:rPr>
              <a:t>hiện</a:t>
            </a:r>
            <a:r>
              <a:rPr lang="en-US" sz="3600" dirty="0">
                <a:latin typeface="Times New Roman"/>
                <a:ea typeface="Cambria" pitchFamily="18" charset="0"/>
                <a:cs typeface="Times New Roman"/>
              </a:rPr>
              <a:t>:</a:t>
            </a:r>
            <a:endParaRPr lang="en-US" sz="3600" dirty="0">
              <a:latin typeface="Times New Roman"/>
              <a:ea typeface="Cambria" pitchFamily="18" charset="0"/>
              <a:cs typeface="Times New Roman"/>
            </a:endParaRPr>
          </a:p>
          <a:p>
            <a:pPr algn="just">
              <a:spcBef>
                <a:spcPts val="600"/>
              </a:spcBef>
              <a:spcAft>
                <a:spcPts val="0"/>
              </a:spcAft>
            </a:pPr>
            <a:r>
              <a:rPr lang="en-US" sz="3600" dirty="0">
                <a:latin typeface="Times New Roman"/>
                <a:ea typeface="Cambria" pitchFamily="18" charset="0"/>
                <a:cs typeface="Times New Roman"/>
              </a:rPr>
              <a:t>+</a:t>
            </a:r>
            <a:r>
              <a:rPr lang="vi-VN" sz="3600" dirty="0">
                <a:latin typeface="Times New Roman"/>
                <a:ea typeface="Cambria" pitchFamily="18" charset="0"/>
                <a:cs typeface="Times New Roman"/>
              </a:rPr>
              <a:t> Lớp thổ nhưỡng dày.</a:t>
            </a:r>
            <a:endParaRPr lang="vi-VN" sz="3600" dirty="0">
              <a:latin typeface="Times New Roman"/>
              <a:ea typeface="Cambria" pitchFamily="18" charset="0"/>
              <a:cs typeface="Times New Roman"/>
            </a:endParaRPr>
          </a:p>
          <a:p>
            <a:pPr algn="just">
              <a:spcBef>
                <a:spcPts val="600"/>
              </a:spcBef>
              <a:spcAft>
                <a:spcPts val="0"/>
              </a:spcAft>
            </a:pPr>
            <a:r>
              <a:rPr lang="en-US" sz="3600" dirty="0">
                <a:latin typeface="Times New Roman"/>
                <a:ea typeface="Cambria" pitchFamily="18" charset="0"/>
                <a:cs typeface="Times New Roman"/>
              </a:rPr>
              <a:t>+ </a:t>
            </a:r>
            <a:r>
              <a:rPr lang="vi-VN" sz="3600" dirty="0">
                <a:latin typeface="Times New Roman"/>
                <a:ea typeface="Cambria" pitchFamily="18" charset="0"/>
                <a:cs typeface="Times New Roman"/>
              </a:rPr>
              <a:t>Quá trình feralit là quá trình hình thành đất đặc trưng của nước ta.</a:t>
            </a:r>
            <a:endParaRPr lang="vi-VN" sz="3600" dirty="0">
              <a:latin typeface="Times New Roman"/>
              <a:ea typeface="Cambria" pitchFamily="18" charset="0"/>
              <a:cs typeface="Times New Roman"/>
            </a:endParaRPr>
          </a:p>
          <a:p>
            <a:pPr algn="just">
              <a:spcBef>
                <a:spcPts val="600"/>
              </a:spcBef>
              <a:spcAft>
                <a:spcPts val="0"/>
              </a:spcAft>
            </a:pPr>
            <a:r>
              <a:rPr lang="en-US" sz="3600" dirty="0">
                <a:latin typeface="Times New Roman"/>
                <a:ea typeface="Cambria" pitchFamily="18" charset="0"/>
                <a:cs typeface="Times New Roman"/>
              </a:rPr>
              <a:t>+ </a:t>
            </a:r>
            <a:r>
              <a:rPr lang="vi-VN" sz="3600" dirty="0">
                <a:latin typeface="Times New Roman"/>
                <a:ea typeface="Cambria" pitchFamily="18" charset="0"/>
                <a:cs typeface="Times New Roman"/>
              </a:rPr>
              <a:t>Đất feralit thường bị rửa trôi, xói mòn mạnh.</a:t>
            </a:r>
            <a:endParaRPr lang="en-US" sz="3600" dirty="0">
              <a:latin typeface="Times New Roman"/>
              <a:ea typeface="Cambria" pitchFamily="18" charset="0"/>
              <a:cs typeface="Times New Roman"/>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9652" y="1279779"/>
            <a:ext cx="3509548" cy="530305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0" dur="500"/>
                                        <p:tgtEl>
                                          <p:spTgt spid="3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5" dur="500"/>
                                        <p:tgtEl>
                                          <p:spTgt spid="3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0" dur="500"/>
                                        <p:tgtEl>
                                          <p:spTgt spid="3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35"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a:fillRect/>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8" name="Rectangle 37"/>
          <p:cNvSpPr/>
          <p:nvPr/>
        </p:nvSpPr>
        <p:spPr>
          <a:xfrm>
            <a:off x="197822" y="1965101"/>
            <a:ext cx="8717577" cy="3939540"/>
          </a:xfrm>
          <a:prstGeom prst="rect">
            <a:avLst/>
          </a:prstGeom>
        </p:spPr>
        <p:txBody>
          <a:bodyPr wrap="square">
            <a:spAutoFit/>
          </a:bodyPr>
          <a:lstStyle/>
          <a:p>
            <a:pPr algn="just">
              <a:spcBef>
                <a:spcPts val="600"/>
              </a:spcBef>
              <a:spcAft>
                <a:spcPts val="0"/>
              </a:spcAft>
            </a:pPr>
            <a:r>
              <a:rPr lang="vi-VN" sz="4800" dirty="0">
                <a:latin typeface="+mj-lt"/>
                <a:ea typeface="Cambria" pitchFamily="18" charset="0"/>
              </a:rPr>
              <a:t>- Lớp phủ thổ nhưỡng dày.</a:t>
            </a:r>
            <a:endParaRPr lang="vi-VN" sz="4800" dirty="0">
              <a:latin typeface="+mj-lt"/>
              <a:ea typeface="Cambria" pitchFamily="18" charset="0"/>
            </a:endParaRPr>
          </a:p>
          <a:p>
            <a:pPr algn="just">
              <a:spcBef>
                <a:spcPts val="600"/>
              </a:spcBef>
              <a:spcAft>
                <a:spcPts val="0"/>
              </a:spcAft>
            </a:pPr>
            <a:r>
              <a:rPr lang="vi-VN" sz="4800" dirty="0">
                <a:latin typeface="+mj-lt"/>
                <a:ea typeface="Cambria" pitchFamily="18" charset="0"/>
              </a:rPr>
              <a:t>- Quá trình feralit là quá trình hình thành đất đặc trưng của nước ta.</a:t>
            </a:r>
            <a:endParaRPr lang="vi-VN" sz="4800" dirty="0">
              <a:latin typeface="+mj-lt"/>
              <a:ea typeface="Cambria" pitchFamily="18" charset="0"/>
            </a:endParaRPr>
          </a:p>
          <a:p>
            <a:pPr algn="just">
              <a:spcBef>
                <a:spcPts val="600"/>
              </a:spcBef>
              <a:spcAft>
                <a:spcPts val="0"/>
              </a:spcAft>
            </a:pPr>
            <a:r>
              <a:rPr lang="vi-VN" sz="4800" dirty="0">
                <a:latin typeface="+mj-lt"/>
                <a:ea typeface="Cambria" pitchFamily="18" charset="0"/>
              </a:rPr>
              <a:t>- Đất feralit thường bị rửa trôi, xói mòn mạnh.</a:t>
            </a:r>
            <a:endParaRPr lang="vi-VN" sz="4800" dirty="0">
              <a:latin typeface="+mj-lt"/>
              <a:ea typeface="Cambria" pitchFamily="18" charset="0"/>
            </a:endParaRPr>
          </a:p>
        </p:txBody>
      </p:sp>
      <p:sp>
        <p:nvSpPr>
          <p:cNvPr id="21" name="Title 1"/>
          <p:cNvSpPr txBox="1"/>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TÍNH CHẤT NHIỆT ĐỚI GIÓ MÙA CỦA LỚP PHỦ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THỔ NHƯỠNG</a:t>
            </a:r>
            <a:endParaRPr lang="vi-VN" sz="2400" b="1" dirty="0">
              <a:solidFill>
                <a:srgbClr val="0D30DD"/>
              </a:solidFill>
              <a:latin typeface="Cambria"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17" dur="500"/>
                                        <p:tgtEl>
                                          <p:spTgt spid="3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22"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
  <PresentationFormat>On-screen Show (4:3)</PresentationFormat>
  <Paragraphs>156</Paragraphs>
  <Slides>0</Slides>
  <Notes>2</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24</vt:i4>
      </vt:variant>
    </vt:vector>
  </HeadingPairs>
  <TitlesOfParts>
    <vt:vector size="31" baseType="lpstr">
      <vt:lpstr>Arial</vt:lpstr>
      <vt:lpstr>SimSun</vt:lpstr>
      <vt:lpstr>Wingdings</vt:lpstr>
      <vt:lpstr>Cambria</vt:lpstr>
      <vt:lpstr>Times New Roman</vt:lpstr>
      <vt:lpstr>Calibri</vt:lpstr>
      <vt:lpstr>Office Theme</vt:lpstr>
      <vt:lpstr>PowerPoint 演示文稿</vt:lpstr>
      <vt:lpstr>PowerPoint 演示文稿</vt:lpstr>
      <vt:lpstr>ĐẶC ĐIỂM CHUNG VÀ SỰ PHÂN BỐ CỦA  LỚP PHỦ THỔ NHƯỠNG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iPhone</cp:lastModifiedBy>
  <cp:revision>438</cp:revision>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B08C4C4D44036C2D30DE6D6900F6266D_32</vt:lpwstr>
  </property>
  <property fmtid="{D5CDD505-2E9C-101B-9397-08002B2CF9AE}" pid="3" name="KSOProductBuildVer">
    <vt:lpwstr>2052-11.37.20</vt:lpwstr>
  </property>
</Properties>
</file>