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6" r:id="rId3"/>
  </p:sldMasterIdLst>
  <p:notesMasterIdLst>
    <p:notesMasterId r:id="rId7"/>
  </p:notesMasterIdLst>
  <p:sldIdLst>
    <p:sldId id="2968" r:id="rId4"/>
    <p:sldId id="359" r:id="rId5"/>
    <p:sldId id="290" r:id="rId6"/>
    <p:sldId id="263" r:id="rId8"/>
    <p:sldId id="2969" r:id="rId9"/>
    <p:sldId id="2970" r:id="rId10"/>
    <p:sldId id="361" r:id="rId11"/>
    <p:sldId id="1120" r:id="rId12"/>
    <p:sldId id="2978" r:id="rId13"/>
    <p:sldId id="2971" r:id="rId14"/>
    <p:sldId id="2972" r:id="rId15"/>
    <p:sldId id="2973" r:id="rId16"/>
    <p:sldId id="2974" r:id="rId17"/>
    <p:sldId id="2975" r:id="rId18"/>
    <p:sldId id="2977" r:id="rId19"/>
    <p:sldId id="2976" r:id="rId20"/>
    <p:sldId id="364" r:id="rId21"/>
    <p:sldId id="2979" r:id="rId22"/>
    <p:sldId id="2950" r:id="rId23"/>
    <p:sldId id="2948" r:id="rId24"/>
    <p:sldId id="2980" r:id="rId25"/>
    <p:sldId id="2981" r:id="rId26"/>
    <p:sldId id="369" r:id="rId27"/>
    <p:sldId id="2982" r:id="rId28"/>
    <p:sldId id="370" r:id="rId29"/>
    <p:sldId id="371" r:id="rId30"/>
    <p:sldId id="2983" r:id="rId31"/>
    <p:sldId id="2984" r:id="rId32"/>
    <p:sldId id="2985" r:id="rId33"/>
    <p:sldId id="260" r:id="rId34"/>
    <p:sldId id="2987" r:id="rId35"/>
    <p:sldId id="2986" r:id="rId36"/>
    <p:sldId id="365" r:id="rId37"/>
    <p:sldId id="2949" r:id="rId38"/>
    <p:sldId id="2988" r:id="rId39"/>
    <p:sldId id="2989" r:id="rId40"/>
    <p:sldId id="2990" r:id="rId41"/>
    <p:sldId id="2991" r:id="rId42"/>
    <p:sldId id="374" r:id="rId43"/>
    <p:sldId id="2992" r:id="rId44"/>
    <p:sldId id="2995" r:id="rId45"/>
    <p:sldId id="2993" r:id="rId46"/>
    <p:sldId id="2994" r:id="rId47"/>
    <p:sldId id="375" r:id="rId48"/>
    <p:sldId id="376" r:id="rId49"/>
    <p:sldId id="2996" r:id="rId50"/>
    <p:sldId id="378" r:id="rId51"/>
    <p:sldId id="379" r:id="rId52"/>
    <p:sldId id="383" r:id="rId53"/>
    <p:sldId id="268" r:id="rId54"/>
    <p:sldId id="381" r:id="rId55"/>
    <p:sldId id="2997" r:id="rId56"/>
    <p:sldId id="2998" r:id="rId57"/>
    <p:sldId id="2939" r:id="rId58"/>
    <p:sldId id="2999" r:id="rId59"/>
    <p:sldId id="3000" r:id="rId60"/>
    <p:sldId id="3001" r:id="rId61"/>
    <p:sldId id="2940" r:id="rId62"/>
    <p:sldId id="366" r:id="rId63"/>
    <p:sldId id="2942" r:id="rId64"/>
    <p:sldId id="2943" r:id="rId65"/>
    <p:sldId id="2944" r:id="rId66"/>
    <p:sldId id="2945" r:id="rId67"/>
    <p:sldId id="362" r:id="rId68"/>
    <p:sldId id="2967" r:id="rId69"/>
    <p:sldId id="3004" r:id="rId70"/>
    <p:sldId id="3003" r:id="rId71"/>
    <p:sldId id="3005" r:id="rId72"/>
    <p:sldId id="363" r:id="rId73"/>
    <p:sldId id="2952" r:id="rId74"/>
    <p:sldId id="3006" r:id="rId75"/>
    <p:sldId id="2955" r:id="rId76"/>
    <p:sldId id="2953" r:id="rId77"/>
  </p:sldIdLst>
  <p:sldSz cx="12192000" cy="6858000"/>
  <p:notesSz cx="6858000" cy="9144000"/>
  <p:embeddedFontLst>
    <p:embeddedFont>
      <p:font typeface="Microsoft YaHei" panose="020B0503020204020204" pitchFamily="34" charset="-122"/>
      <p:regular r:id="rId81"/>
    </p:embeddedFont>
    <p:embeddedFont>
      <p:font typeface="Broadway" panose="04040905080B02020502" pitchFamily="82" charset="0"/>
      <p:regular r:id="rId82"/>
    </p:embeddedFont>
    <p:embeddedFont>
      <p:font typeface="#9Slide03 AmpleSoft Bold" panose="02000000000000000000" pitchFamily="2" charset="0"/>
      <p:regular r:id="rId83"/>
    </p:embeddedFont>
    <p:embeddedFont>
      <p:font typeface="Calibri" panose="020F0502020204030204" pitchFamily="34" charset="0"/>
      <p:regular r:id="rId84"/>
      <p:bold r:id="rId85"/>
      <p:italic r:id="rId86"/>
      <p:boldItalic r:id="rId87"/>
    </p:embeddedFont>
    <p:embeddedFont>
      <p:font typeface="#9Slide03 Bebas Neue Bold" panose="020B0606020202050201" pitchFamily="34" charset="0"/>
      <p:bold r:id="rId88"/>
    </p:embeddedFont>
    <p:embeddedFont>
      <p:font typeface="#9Slide03 Ample" panose="02000000000000000000" pitchFamily="2" charset="0"/>
      <p:regular r:id="rId89"/>
    </p:embeddedFont>
    <p:embeddedFont>
      <p:font typeface="#9Slide03 AmpleSoft" panose="02000000000000000000" pitchFamily="2" charset="0"/>
      <p:regular r:id="rId90"/>
    </p:embeddedFont>
    <p:embeddedFont>
      <p:font typeface="#9Slide05 Fourth" panose="00000500000000000000" pitchFamily="2" charset="0"/>
      <p:regular r:id="rId9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52" d="100"/>
          <a:sy n="52" d="100"/>
        </p:scale>
        <p:origin x="59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1" Type="http://schemas.openxmlformats.org/officeDocument/2006/relationships/font" Target="fonts/font11.fntdata"/><Relationship Id="rId90" Type="http://schemas.openxmlformats.org/officeDocument/2006/relationships/font" Target="fonts/font10.fntdata"/><Relationship Id="rId9" Type="http://schemas.openxmlformats.org/officeDocument/2006/relationships/slide" Target="slides/slide5.xml"/><Relationship Id="rId89" Type="http://schemas.openxmlformats.org/officeDocument/2006/relationships/font" Target="fonts/font9.fntdata"/><Relationship Id="rId88" Type="http://schemas.openxmlformats.org/officeDocument/2006/relationships/font" Target="fonts/font8.fntdata"/><Relationship Id="rId87" Type="http://schemas.openxmlformats.org/officeDocument/2006/relationships/font" Target="fonts/font7.fntdata"/><Relationship Id="rId86" Type="http://schemas.openxmlformats.org/officeDocument/2006/relationships/font" Target="fonts/font6.fntdata"/><Relationship Id="rId85" Type="http://schemas.openxmlformats.org/officeDocument/2006/relationships/font" Target="fonts/font5.fntdata"/><Relationship Id="rId84" Type="http://schemas.openxmlformats.org/officeDocument/2006/relationships/font" Target="fonts/font4.fntdata"/><Relationship Id="rId83" Type="http://schemas.openxmlformats.org/officeDocument/2006/relationships/font" Target="fonts/font3.fntdata"/><Relationship Id="rId82" Type="http://schemas.openxmlformats.org/officeDocument/2006/relationships/font" Target="fonts/font2.fntdata"/><Relationship Id="rId81" Type="http://schemas.openxmlformats.org/officeDocument/2006/relationships/font" Target="fonts/font1.fntdata"/><Relationship Id="rId80" Type="http://schemas.openxmlformats.org/officeDocument/2006/relationships/tableStyles" Target="tableStyles.xml"/><Relationship Id="rId8" Type="http://schemas.openxmlformats.org/officeDocument/2006/relationships/slide" Target="slides/slide4.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notesMaster" Target="notesMasters/notesMaster1.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0A4A4B-9F68-4E59-B0F4-ACB38963ABC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42678-7C64-41AF-88C9-FAC0FB86D25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BE523B-B555-446B-8992-6ECEFD2DFB0D}"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BE523B-B555-446B-8992-6ECEFD2DFB0D}"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BE523B-B555-446B-8992-6ECEFD2DFB0D}"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BE523B-B555-446B-8992-6ECEFD2DFB0D}"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3EB2739-9049-4857-B321-CFC1D3E6CE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FA4FA-9A3A-4552-B504-4479D9F7731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3EB2739-9049-4857-B321-CFC1D3E6CE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FA4FA-9A3A-4552-B504-4479D9F7731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3EB2739-9049-4857-B321-CFC1D3E6CE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FA4FA-9A3A-4552-B504-4479D9F7731D}"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stract placeholder 13">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21685" y="-2057401"/>
            <a:ext cx="12413685" cy="6543675"/>
          </a:xfrm>
          <a:custGeom>
            <a:avLst/>
            <a:gdLst>
              <a:gd name="connsiteX0" fmla="*/ 739380 w 2484545"/>
              <a:gd name="connsiteY0" fmla="*/ 0 h 1309688"/>
              <a:gd name="connsiteX1" fmla="*/ 871186 w 2484545"/>
              <a:gd name="connsiteY1" fmla="*/ 7570 h 1309688"/>
              <a:gd name="connsiteX2" fmla="*/ 2321050 w 2484545"/>
              <a:gd name="connsiteY2" fmla="*/ 1309688 h 1309688"/>
              <a:gd name="connsiteX3" fmla="*/ 2125224 w 2484545"/>
              <a:gd name="connsiteY3" fmla="*/ 1249125 h 1309688"/>
              <a:gd name="connsiteX4" fmla="*/ 1462429 w 2484545"/>
              <a:gd name="connsiteY4" fmla="*/ 1086360 h 1309688"/>
              <a:gd name="connsiteX5" fmla="*/ 1195052 w 2484545"/>
              <a:gd name="connsiteY5" fmla="*/ 1097715 h 1309688"/>
              <a:gd name="connsiteX6" fmla="*/ 920142 w 2484545"/>
              <a:gd name="connsiteY6" fmla="*/ 1112856 h 1309688"/>
              <a:gd name="connsiteX7" fmla="*/ 332665 w 2484545"/>
              <a:gd name="connsiteY7" fmla="*/ 999300 h 1309688"/>
              <a:gd name="connsiteX8" fmla="*/ 739380 w 2484545"/>
              <a:gd name="connsiteY8" fmla="*/ 0 h 13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4545" h="1309688">
                <a:moveTo>
                  <a:pt x="739380" y="0"/>
                </a:moveTo>
                <a:cubicBezTo>
                  <a:pt x="780805" y="0"/>
                  <a:pt x="825995" y="0"/>
                  <a:pt x="871186" y="7570"/>
                </a:cubicBezTo>
                <a:cubicBezTo>
                  <a:pt x="2422729" y="215758"/>
                  <a:pt x="2727765" y="1309688"/>
                  <a:pt x="2321050" y="1309688"/>
                </a:cubicBezTo>
                <a:cubicBezTo>
                  <a:pt x="2264562" y="1309688"/>
                  <a:pt x="2200542" y="1290762"/>
                  <a:pt x="2125224" y="1249125"/>
                </a:cubicBezTo>
                <a:cubicBezTo>
                  <a:pt x="1884208" y="1116642"/>
                  <a:pt x="1669553" y="1086360"/>
                  <a:pt x="1462429" y="1086360"/>
                </a:cubicBezTo>
                <a:cubicBezTo>
                  <a:pt x="1372048" y="1086360"/>
                  <a:pt x="1285433" y="1093930"/>
                  <a:pt x="1195052" y="1097715"/>
                </a:cubicBezTo>
                <a:cubicBezTo>
                  <a:pt x="1104671" y="1105286"/>
                  <a:pt x="1014289" y="1112856"/>
                  <a:pt x="920142" y="1112856"/>
                </a:cubicBezTo>
                <a:cubicBezTo>
                  <a:pt x="739380" y="1112856"/>
                  <a:pt x="547320" y="1090145"/>
                  <a:pt x="332665" y="999300"/>
                </a:cubicBezTo>
                <a:cubicBezTo>
                  <a:pt x="-307535" y="726763"/>
                  <a:pt x="57755" y="0"/>
                  <a:pt x="739380" y="0"/>
                </a:cubicBezTo>
                <a:close/>
              </a:path>
            </a:pathLst>
          </a:custGeom>
          <a:solidFill>
            <a:schemeClr val="tx1">
              <a:lumMod val="20000"/>
              <a:lumOff val="80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advTm="1000">
        <p14:switch dir="r"/>
      </p:transition>
    </mc:Choice>
    <mc:Fallback>
      <p:transition spd="slow"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stract placeholder 12">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flipH="1">
            <a:off x="5638800" y="640852"/>
            <a:ext cx="6311295" cy="5505949"/>
          </a:xfrm>
          <a:custGeom>
            <a:avLst/>
            <a:gdLst>
              <a:gd name="connsiteX0" fmla="*/ 1102181 w 2558500"/>
              <a:gd name="connsiteY0" fmla="*/ 0 h 2232025"/>
              <a:gd name="connsiteX1" fmla="*/ 1185009 w 2558500"/>
              <a:gd name="connsiteY1" fmla="*/ 7540 h 2232025"/>
              <a:gd name="connsiteX2" fmla="*/ 1832574 w 2558500"/>
              <a:gd name="connsiteY2" fmla="*/ 1066999 h 2232025"/>
              <a:gd name="connsiteX3" fmla="*/ 2329542 w 2558500"/>
              <a:gd name="connsiteY3" fmla="*/ 1998266 h 2232025"/>
              <a:gd name="connsiteX4" fmla="*/ 1433494 w 2558500"/>
              <a:gd name="connsiteY4" fmla="*/ 2232025 h 2232025"/>
              <a:gd name="connsiteX5" fmla="*/ 81890 w 2558500"/>
              <a:gd name="connsiteY5" fmla="*/ 1674019 h 2232025"/>
              <a:gd name="connsiteX6" fmla="*/ 1102181 w 2558500"/>
              <a:gd name="connsiteY6"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8500" h="2232025">
                <a:moveTo>
                  <a:pt x="1102181" y="0"/>
                </a:moveTo>
                <a:cubicBezTo>
                  <a:pt x="1128536" y="0"/>
                  <a:pt x="1154890" y="3770"/>
                  <a:pt x="1185009" y="7540"/>
                </a:cubicBezTo>
                <a:cubicBezTo>
                  <a:pt x="1983171" y="94258"/>
                  <a:pt x="1595385" y="784225"/>
                  <a:pt x="1832574" y="1066999"/>
                </a:cubicBezTo>
                <a:cubicBezTo>
                  <a:pt x="2069764" y="1346002"/>
                  <a:pt x="2977107" y="1519436"/>
                  <a:pt x="2329542" y="1998266"/>
                </a:cubicBezTo>
                <a:cubicBezTo>
                  <a:pt x="2126237" y="2149078"/>
                  <a:pt x="1791160" y="2232025"/>
                  <a:pt x="1433494" y="2232025"/>
                </a:cubicBezTo>
                <a:cubicBezTo>
                  <a:pt x="932760" y="2232025"/>
                  <a:pt x="383083" y="2066131"/>
                  <a:pt x="81890" y="1674019"/>
                </a:cubicBezTo>
                <a:cubicBezTo>
                  <a:pt x="-204243" y="1304528"/>
                  <a:pt x="288960" y="0"/>
                  <a:pt x="1102181" y="0"/>
                </a:cubicBezTo>
                <a:close/>
              </a:path>
            </a:pathLst>
          </a:custGeom>
          <a:solidFill>
            <a:schemeClr val="tx1">
              <a:lumMod val="20000"/>
              <a:lumOff val="80000"/>
            </a:schemeClr>
          </a:solidFill>
        </p:spPr>
        <p:txBody>
          <a:bodyPr wrap="square">
            <a:noAutofit/>
          </a:body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advTm="1000">
        <p14:switch dir="r"/>
      </p:transition>
    </mc:Choice>
    <mc:Fallback>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8410918" y="0"/>
            <a:ext cx="3781082" cy="3405497"/>
          </a:xfrm>
          <a:custGeom>
            <a:avLst/>
            <a:gdLst>
              <a:gd name="connsiteX0" fmla="*/ 1181087 w 3781082"/>
              <a:gd name="connsiteY0" fmla="*/ 0 h 3405497"/>
              <a:gd name="connsiteX1" fmla="*/ 3015677 w 3781082"/>
              <a:gd name="connsiteY1" fmla="*/ 0 h 3405497"/>
              <a:gd name="connsiteX2" fmla="*/ 3781082 w 3781082"/>
              <a:gd name="connsiteY2" fmla="*/ 765405 h 3405497"/>
              <a:gd name="connsiteX3" fmla="*/ 3781082 w 3781082"/>
              <a:gd name="connsiteY3" fmla="*/ 1848827 h 3405497"/>
              <a:gd name="connsiteX4" fmla="*/ 2313527 w 3781082"/>
              <a:gd name="connsiteY4" fmla="*/ 3316382 h 3405497"/>
              <a:gd name="connsiteX5" fmla="*/ 1883237 w 3781082"/>
              <a:gd name="connsiteY5" fmla="*/ 3316382 h 3405497"/>
              <a:gd name="connsiteX6" fmla="*/ 89116 w 3781082"/>
              <a:gd name="connsiteY6" fmla="*/ 1522261 h 3405497"/>
              <a:gd name="connsiteX7" fmla="*/ 89116 w 3781082"/>
              <a:gd name="connsiteY7" fmla="*/ 1091971 h 340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1082" h="3405497">
                <a:moveTo>
                  <a:pt x="1181087" y="0"/>
                </a:moveTo>
                <a:lnTo>
                  <a:pt x="3015677" y="0"/>
                </a:lnTo>
                <a:lnTo>
                  <a:pt x="3781082" y="765405"/>
                </a:lnTo>
                <a:lnTo>
                  <a:pt x="3781082" y="1848827"/>
                </a:lnTo>
                <a:lnTo>
                  <a:pt x="2313527" y="3316382"/>
                </a:lnTo>
                <a:cubicBezTo>
                  <a:pt x="2194705" y="3435203"/>
                  <a:pt x="2002059" y="3435203"/>
                  <a:pt x="1883237" y="3316382"/>
                </a:cubicBezTo>
                <a:lnTo>
                  <a:pt x="89116" y="1522261"/>
                </a:lnTo>
                <a:cubicBezTo>
                  <a:pt x="-29706" y="1403440"/>
                  <a:pt x="-29706" y="1210793"/>
                  <a:pt x="89116" y="1091971"/>
                </a:cubicBezTo>
                <a:close/>
              </a:path>
            </a:pathLst>
          </a:custGeom>
          <a:solidFill>
            <a:schemeClr val="bg1">
              <a:lumMod val="85000"/>
            </a:schemeClr>
          </a:solidFill>
        </p:spPr>
        <p:txBody>
          <a:bodyPr wrap="square">
            <a:noAutofit/>
          </a:bodyPr>
          <a:lstStyle/>
          <a:p>
            <a:endParaRPr lang="en-US"/>
          </a:p>
        </p:txBody>
      </p:sp>
      <p:sp>
        <p:nvSpPr>
          <p:cNvPr id="13" name="Picture Placeholder 12"/>
          <p:cNvSpPr>
            <a:spLocks noGrp="1"/>
          </p:cNvSpPr>
          <p:nvPr>
            <p:ph type="pic" sz="quarter" idx="11"/>
          </p:nvPr>
        </p:nvSpPr>
        <p:spPr>
          <a:xfrm>
            <a:off x="7450897" y="2285656"/>
            <a:ext cx="2624829" cy="2624830"/>
          </a:xfrm>
          <a:custGeom>
            <a:avLst/>
            <a:gdLst>
              <a:gd name="connsiteX0" fmla="*/ 1312415 w 2624829"/>
              <a:gd name="connsiteY0" fmla="*/ 0 h 2624830"/>
              <a:gd name="connsiteX1" fmla="*/ 1446975 w 2624829"/>
              <a:gd name="connsiteY1" fmla="*/ 55737 h 2624830"/>
              <a:gd name="connsiteX2" fmla="*/ 2569093 w 2624829"/>
              <a:gd name="connsiteY2" fmla="*/ 1177855 h 2624830"/>
              <a:gd name="connsiteX3" fmla="*/ 2569093 w 2624829"/>
              <a:gd name="connsiteY3" fmla="*/ 1446975 h 2624830"/>
              <a:gd name="connsiteX4" fmla="*/ 1446975 w 2624829"/>
              <a:gd name="connsiteY4" fmla="*/ 2569093 h 2624830"/>
              <a:gd name="connsiteX5" fmla="*/ 1177855 w 2624829"/>
              <a:gd name="connsiteY5" fmla="*/ 2569093 h 2624830"/>
              <a:gd name="connsiteX6" fmla="*/ 55737 w 2624829"/>
              <a:gd name="connsiteY6" fmla="*/ 1446975 h 2624830"/>
              <a:gd name="connsiteX7" fmla="*/ 55737 w 2624829"/>
              <a:gd name="connsiteY7" fmla="*/ 1177855 h 2624830"/>
              <a:gd name="connsiteX8" fmla="*/ 1177855 w 2624829"/>
              <a:gd name="connsiteY8" fmla="*/ 55737 h 2624830"/>
              <a:gd name="connsiteX9" fmla="*/ 1312415 w 2624829"/>
              <a:gd name="connsiteY9" fmla="*/ 0 h 262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4829" h="2624830">
                <a:moveTo>
                  <a:pt x="1312415" y="0"/>
                </a:moveTo>
                <a:cubicBezTo>
                  <a:pt x="1361116" y="0"/>
                  <a:pt x="1409817" y="18579"/>
                  <a:pt x="1446975" y="55737"/>
                </a:cubicBezTo>
                <a:lnTo>
                  <a:pt x="2569093" y="1177855"/>
                </a:lnTo>
                <a:cubicBezTo>
                  <a:pt x="2643408" y="1252170"/>
                  <a:pt x="2643408" y="1372660"/>
                  <a:pt x="2569093" y="1446975"/>
                </a:cubicBezTo>
                <a:lnTo>
                  <a:pt x="1446975" y="2569093"/>
                </a:lnTo>
                <a:cubicBezTo>
                  <a:pt x="1372660" y="2643409"/>
                  <a:pt x="1252170" y="2643409"/>
                  <a:pt x="1177855" y="2569093"/>
                </a:cubicBezTo>
                <a:lnTo>
                  <a:pt x="55737" y="1446975"/>
                </a:lnTo>
                <a:cubicBezTo>
                  <a:pt x="-18579" y="1372660"/>
                  <a:pt x="-18579" y="1252170"/>
                  <a:pt x="55737" y="1177855"/>
                </a:cubicBezTo>
                <a:lnTo>
                  <a:pt x="1177855" y="55737"/>
                </a:lnTo>
                <a:cubicBezTo>
                  <a:pt x="1215013" y="18579"/>
                  <a:pt x="1263714" y="0"/>
                  <a:pt x="1312415" y="0"/>
                </a:cubicBezTo>
                <a:close/>
              </a:path>
            </a:pathLst>
          </a:custGeom>
          <a:solidFill>
            <a:schemeClr val="bg1">
              <a:lumMod val="85000"/>
            </a:schemeClr>
          </a:solidFill>
        </p:spPr>
        <p:txBody>
          <a:bodyPr wrap="square">
            <a:noAutofit/>
          </a:bodyPr>
          <a:lstStyle/>
          <a:p>
            <a:endParaRPr lang="en-US"/>
          </a:p>
        </p:txBody>
      </p:sp>
      <p:sp>
        <p:nvSpPr>
          <p:cNvPr id="16" name="Picture Placeholder 15"/>
          <p:cNvSpPr>
            <a:spLocks noGrp="1"/>
          </p:cNvSpPr>
          <p:nvPr>
            <p:ph type="pic" sz="quarter" idx="12"/>
          </p:nvPr>
        </p:nvSpPr>
        <p:spPr>
          <a:xfrm>
            <a:off x="9366172" y="3753378"/>
            <a:ext cx="2286256" cy="2286256"/>
          </a:xfrm>
          <a:custGeom>
            <a:avLst/>
            <a:gdLst>
              <a:gd name="connsiteX0" fmla="*/ 1143128 w 2286256"/>
              <a:gd name="connsiteY0" fmla="*/ 0 h 2286256"/>
              <a:gd name="connsiteX1" fmla="*/ 1260332 w 2286256"/>
              <a:gd name="connsiteY1" fmla="*/ 48547 h 2286256"/>
              <a:gd name="connsiteX2" fmla="*/ 2237709 w 2286256"/>
              <a:gd name="connsiteY2" fmla="*/ 1025925 h 2286256"/>
              <a:gd name="connsiteX3" fmla="*/ 2237709 w 2286256"/>
              <a:gd name="connsiteY3" fmla="*/ 1260332 h 2286256"/>
              <a:gd name="connsiteX4" fmla="*/ 1260332 w 2286256"/>
              <a:gd name="connsiteY4" fmla="*/ 2237709 h 2286256"/>
              <a:gd name="connsiteX5" fmla="*/ 1025924 w 2286256"/>
              <a:gd name="connsiteY5" fmla="*/ 2237709 h 2286256"/>
              <a:gd name="connsiteX6" fmla="*/ 48547 w 2286256"/>
              <a:gd name="connsiteY6" fmla="*/ 1260332 h 2286256"/>
              <a:gd name="connsiteX7" fmla="*/ 48547 w 2286256"/>
              <a:gd name="connsiteY7" fmla="*/ 1025925 h 2286256"/>
              <a:gd name="connsiteX8" fmla="*/ 1025924 w 2286256"/>
              <a:gd name="connsiteY8" fmla="*/ 48547 h 2286256"/>
              <a:gd name="connsiteX9" fmla="*/ 1143128 w 2286256"/>
              <a:gd name="connsiteY9" fmla="*/ 0 h 228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256" h="2286256">
                <a:moveTo>
                  <a:pt x="1143128" y="0"/>
                </a:moveTo>
                <a:cubicBezTo>
                  <a:pt x="1185548" y="0"/>
                  <a:pt x="1227967" y="16182"/>
                  <a:pt x="1260332" y="48547"/>
                </a:cubicBezTo>
                <a:lnTo>
                  <a:pt x="2237709" y="1025925"/>
                </a:lnTo>
                <a:cubicBezTo>
                  <a:pt x="2302439" y="1090655"/>
                  <a:pt x="2302439" y="1195602"/>
                  <a:pt x="2237709" y="1260332"/>
                </a:cubicBezTo>
                <a:lnTo>
                  <a:pt x="1260332" y="2237709"/>
                </a:lnTo>
                <a:cubicBezTo>
                  <a:pt x="1195602" y="2302439"/>
                  <a:pt x="1090654" y="2302439"/>
                  <a:pt x="1025924" y="2237709"/>
                </a:cubicBezTo>
                <a:lnTo>
                  <a:pt x="48547" y="1260332"/>
                </a:lnTo>
                <a:cubicBezTo>
                  <a:pt x="-16183" y="1195602"/>
                  <a:pt x="-16183" y="1090655"/>
                  <a:pt x="48547" y="1025925"/>
                </a:cubicBezTo>
                <a:lnTo>
                  <a:pt x="1025924" y="48547"/>
                </a:lnTo>
                <a:cubicBezTo>
                  <a:pt x="1058289" y="16182"/>
                  <a:pt x="1100709" y="0"/>
                  <a:pt x="1143128" y="0"/>
                </a:cubicBezTo>
                <a:close/>
              </a:path>
            </a:pathLst>
          </a:custGeom>
          <a:solidFill>
            <a:schemeClr val="bg1">
              <a:lumMod val="85000"/>
            </a:schemeClr>
          </a:solidFill>
        </p:spPr>
        <p:txBody>
          <a:bodyPr wrap="square">
            <a:noAutofit/>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810869" y="0"/>
            <a:ext cx="4546415" cy="2485290"/>
          </a:xfrm>
          <a:custGeom>
            <a:avLst/>
            <a:gdLst>
              <a:gd name="connsiteX0" fmla="*/ 424164 w 4546415"/>
              <a:gd name="connsiteY0" fmla="*/ 0 h 2485290"/>
              <a:gd name="connsiteX1" fmla="*/ 4546415 w 4546415"/>
              <a:gd name="connsiteY1" fmla="*/ 0 h 2485290"/>
              <a:gd name="connsiteX2" fmla="*/ 2143699 w 4546415"/>
              <a:gd name="connsiteY2" fmla="*/ 2402716 h 2485290"/>
              <a:gd name="connsiteX3" fmla="*/ 1744996 w 4546415"/>
              <a:gd name="connsiteY3" fmla="*/ 2402716 h 2485290"/>
              <a:gd name="connsiteX4" fmla="*/ 82573 w 4546415"/>
              <a:gd name="connsiteY4" fmla="*/ 740294 h 2485290"/>
              <a:gd name="connsiteX5" fmla="*/ 82573 w 4546415"/>
              <a:gd name="connsiteY5" fmla="*/ 341590 h 248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6415" h="2485290">
                <a:moveTo>
                  <a:pt x="424164" y="0"/>
                </a:moveTo>
                <a:lnTo>
                  <a:pt x="4546415" y="0"/>
                </a:lnTo>
                <a:lnTo>
                  <a:pt x="2143699" y="2402716"/>
                </a:lnTo>
                <a:cubicBezTo>
                  <a:pt x="2033601" y="2512815"/>
                  <a:pt x="1855095" y="2512815"/>
                  <a:pt x="1744996" y="2402716"/>
                </a:cubicBezTo>
                <a:lnTo>
                  <a:pt x="82573" y="740294"/>
                </a:lnTo>
                <a:cubicBezTo>
                  <a:pt x="-27525" y="630195"/>
                  <a:pt x="-27525" y="451689"/>
                  <a:pt x="82573" y="341590"/>
                </a:cubicBezTo>
                <a:close/>
              </a:path>
            </a:pathLst>
          </a:custGeom>
          <a:solidFill>
            <a:schemeClr val="bg1">
              <a:lumMod val="85000"/>
            </a:schemeClr>
          </a:solidFill>
        </p:spPr>
        <p:txBody>
          <a:bodyPr wrap="square">
            <a:noAutofit/>
          </a:bodyPr>
          <a:lstStyle/>
          <a:p>
            <a:endParaRPr lang="en-US"/>
          </a:p>
        </p:txBody>
      </p:sp>
      <p:sp>
        <p:nvSpPr>
          <p:cNvPr id="9" name="Picture Placeholder 8"/>
          <p:cNvSpPr>
            <a:spLocks noGrp="1"/>
          </p:cNvSpPr>
          <p:nvPr>
            <p:ph type="pic" sz="quarter" idx="11"/>
          </p:nvPr>
        </p:nvSpPr>
        <p:spPr>
          <a:xfrm>
            <a:off x="8154618" y="0"/>
            <a:ext cx="4037382" cy="5485632"/>
          </a:xfrm>
          <a:custGeom>
            <a:avLst/>
            <a:gdLst>
              <a:gd name="connsiteX0" fmla="*/ 4037382 w 4037382"/>
              <a:gd name="connsiteY0" fmla="*/ 0 h 5485632"/>
              <a:gd name="connsiteX1" fmla="*/ 4037382 w 4037382"/>
              <a:gd name="connsiteY1" fmla="*/ 3522027 h 5485632"/>
              <a:gd name="connsiteX2" fmla="*/ 2156351 w 4037382"/>
              <a:gd name="connsiteY2" fmla="*/ 5403059 h 5485632"/>
              <a:gd name="connsiteX3" fmla="*/ 1757647 w 4037382"/>
              <a:gd name="connsiteY3" fmla="*/ 5403059 h 5485632"/>
              <a:gd name="connsiteX4" fmla="*/ 95225 w 4037382"/>
              <a:gd name="connsiteY4" fmla="*/ 3740636 h 5485632"/>
              <a:gd name="connsiteX5" fmla="*/ 33294 w 4037382"/>
              <a:gd name="connsiteY5" fmla="*/ 3647374 h 5485632"/>
              <a:gd name="connsiteX6" fmla="*/ 33181 w 4037382"/>
              <a:gd name="connsiteY6" fmla="*/ 3646992 h 5485632"/>
              <a:gd name="connsiteX7" fmla="*/ 20643 w 4037382"/>
              <a:gd name="connsiteY7" fmla="*/ 3623166 h 5485632"/>
              <a:gd name="connsiteX8" fmla="*/ 82573 w 4037382"/>
              <a:gd name="connsiteY8" fmla="*/ 3317726 h 5485632"/>
              <a:gd name="connsiteX9" fmla="*/ 3400298 w 4037382"/>
              <a:gd name="connsiteY9" fmla="*/ 1 h 54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7382" h="5485632">
                <a:moveTo>
                  <a:pt x="4037382" y="0"/>
                </a:moveTo>
                <a:lnTo>
                  <a:pt x="4037382" y="3522027"/>
                </a:lnTo>
                <a:lnTo>
                  <a:pt x="2156351" y="5403059"/>
                </a:lnTo>
                <a:cubicBezTo>
                  <a:pt x="2046252" y="5513157"/>
                  <a:pt x="1867746" y="5513157"/>
                  <a:pt x="1757647" y="5403059"/>
                </a:cubicBezTo>
                <a:lnTo>
                  <a:pt x="95225" y="3740636"/>
                </a:lnTo>
                <a:cubicBezTo>
                  <a:pt x="67700" y="3713112"/>
                  <a:pt x="47056" y="3681312"/>
                  <a:pt x="33294" y="3647374"/>
                </a:cubicBezTo>
                <a:lnTo>
                  <a:pt x="33181" y="3646992"/>
                </a:lnTo>
                <a:lnTo>
                  <a:pt x="20643" y="3623166"/>
                </a:lnTo>
                <a:cubicBezTo>
                  <a:pt x="-20644" y="3521352"/>
                  <a:pt x="-1" y="3400300"/>
                  <a:pt x="82573" y="3317726"/>
                </a:cubicBezTo>
                <a:lnTo>
                  <a:pt x="3400298" y="1"/>
                </a:lnTo>
                <a:close/>
              </a:path>
            </a:pathLst>
          </a:custGeom>
          <a:solidFill>
            <a:schemeClr val="bg1">
              <a:lumMod val="85000"/>
            </a:schemeClr>
          </a:solidFill>
        </p:spPr>
        <p:txBody>
          <a:bodyPr wrap="square">
            <a:noAutofit/>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110" y="3016634"/>
            <a:ext cx="3848632" cy="3841367"/>
          </a:xfrm>
          <a:custGeom>
            <a:avLst/>
            <a:gdLst>
              <a:gd name="connsiteX0" fmla="*/ 99312 w 3848632"/>
              <a:gd name="connsiteY0" fmla="*/ 0 h 3841367"/>
              <a:gd name="connsiteX1" fmla="*/ 483727 w 3848632"/>
              <a:gd name="connsiteY1" fmla="*/ 159230 h 3841367"/>
              <a:gd name="connsiteX2" fmla="*/ 3689402 w 3848632"/>
              <a:gd name="connsiteY2" fmla="*/ 3364906 h 3841367"/>
              <a:gd name="connsiteX3" fmla="*/ 3848632 w 3848632"/>
              <a:gd name="connsiteY3" fmla="*/ 3749320 h 3841367"/>
              <a:gd name="connsiteX4" fmla="*/ 3839810 w 3848632"/>
              <a:gd name="connsiteY4" fmla="*/ 3841367 h 3841367"/>
              <a:gd name="connsiteX5" fmla="*/ 0 w 3848632"/>
              <a:gd name="connsiteY5" fmla="*/ 3841366 h 3841367"/>
              <a:gd name="connsiteX6" fmla="*/ 0 w 3848632"/>
              <a:gd name="connsiteY6" fmla="*/ 9519 h 384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8632" h="3841367">
                <a:moveTo>
                  <a:pt x="99312" y="0"/>
                </a:moveTo>
                <a:cubicBezTo>
                  <a:pt x="238443" y="0"/>
                  <a:pt x="377574" y="53077"/>
                  <a:pt x="483727" y="159230"/>
                </a:cubicBezTo>
                <a:lnTo>
                  <a:pt x="3689402" y="3364906"/>
                </a:lnTo>
                <a:cubicBezTo>
                  <a:pt x="3795555" y="3471059"/>
                  <a:pt x="3848632" y="3610189"/>
                  <a:pt x="3848632" y="3749320"/>
                </a:cubicBezTo>
                <a:lnTo>
                  <a:pt x="3839810" y="3841367"/>
                </a:lnTo>
                <a:lnTo>
                  <a:pt x="0" y="3841366"/>
                </a:lnTo>
                <a:lnTo>
                  <a:pt x="0" y="9519"/>
                </a:lnTo>
                <a:close/>
              </a:path>
            </a:pathLst>
          </a:custGeom>
          <a:solidFill>
            <a:schemeClr val="bg1">
              <a:lumMod val="85000"/>
            </a:schemeClr>
          </a:solidFill>
        </p:spPr>
        <p:txBody>
          <a:bodyPr wrap="square">
            <a:noAutofit/>
          </a:bodyPr>
          <a:lstStyle/>
          <a:p>
            <a:endParaRPr lang="en-US"/>
          </a:p>
        </p:txBody>
      </p:sp>
      <p:sp>
        <p:nvSpPr>
          <p:cNvPr id="10" name="Picture Placeholder 9"/>
          <p:cNvSpPr>
            <a:spLocks noGrp="1"/>
          </p:cNvSpPr>
          <p:nvPr>
            <p:ph type="pic" sz="quarter" idx="11"/>
          </p:nvPr>
        </p:nvSpPr>
        <p:spPr>
          <a:xfrm>
            <a:off x="1248171" y="2712471"/>
            <a:ext cx="1960981" cy="1960981"/>
          </a:xfrm>
          <a:custGeom>
            <a:avLst/>
            <a:gdLst>
              <a:gd name="connsiteX0" fmla="*/ 980491 w 1960981"/>
              <a:gd name="connsiteY0" fmla="*/ 0 h 1960981"/>
              <a:gd name="connsiteX1" fmla="*/ 1081020 w 1960981"/>
              <a:gd name="connsiteY1" fmla="*/ 41641 h 1960981"/>
              <a:gd name="connsiteX2" fmla="*/ 1919341 w 1960981"/>
              <a:gd name="connsiteY2" fmla="*/ 879962 h 1960981"/>
              <a:gd name="connsiteX3" fmla="*/ 1919341 w 1960981"/>
              <a:gd name="connsiteY3" fmla="*/ 1081019 h 1960981"/>
              <a:gd name="connsiteX4" fmla="*/ 1081019 w 1960981"/>
              <a:gd name="connsiteY4" fmla="*/ 1919341 h 1960981"/>
              <a:gd name="connsiteX5" fmla="*/ 879962 w 1960981"/>
              <a:gd name="connsiteY5" fmla="*/ 1919341 h 1960981"/>
              <a:gd name="connsiteX6" fmla="*/ 41640 w 1960981"/>
              <a:gd name="connsiteY6" fmla="*/ 1081020 h 1960981"/>
              <a:gd name="connsiteX7" fmla="*/ 41640 w 1960981"/>
              <a:gd name="connsiteY7" fmla="*/ 879963 h 1960981"/>
              <a:gd name="connsiteX8" fmla="*/ 879962 w 1960981"/>
              <a:gd name="connsiteY8" fmla="*/ 41641 h 1960981"/>
              <a:gd name="connsiteX9" fmla="*/ 980491 w 1960981"/>
              <a:gd name="connsiteY9" fmla="*/ 0 h 19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0981" h="1960981">
                <a:moveTo>
                  <a:pt x="980491" y="0"/>
                </a:moveTo>
                <a:cubicBezTo>
                  <a:pt x="1016875" y="0"/>
                  <a:pt x="1053259" y="13881"/>
                  <a:pt x="1081020" y="41641"/>
                </a:cubicBezTo>
                <a:lnTo>
                  <a:pt x="1919341" y="879962"/>
                </a:lnTo>
                <a:cubicBezTo>
                  <a:pt x="1974861" y="935483"/>
                  <a:pt x="1974861" y="1025499"/>
                  <a:pt x="1919341" y="1081019"/>
                </a:cubicBezTo>
                <a:lnTo>
                  <a:pt x="1081019" y="1919341"/>
                </a:lnTo>
                <a:cubicBezTo>
                  <a:pt x="1025498" y="1974862"/>
                  <a:pt x="935482" y="1974862"/>
                  <a:pt x="879962" y="1919341"/>
                </a:cubicBezTo>
                <a:lnTo>
                  <a:pt x="41640" y="1081020"/>
                </a:lnTo>
                <a:cubicBezTo>
                  <a:pt x="-13880" y="1025500"/>
                  <a:pt x="-13880" y="935483"/>
                  <a:pt x="41640" y="879963"/>
                </a:cubicBezTo>
                <a:lnTo>
                  <a:pt x="879962" y="41641"/>
                </a:lnTo>
                <a:cubicBezTo>
                  <a:pt x="907723" y="13881"/>
                  <a:pt x="944107" y="0"/>
                  <a:pt x="980491" y="0"/>
                </a:cubicBezTo>
                <a:close/>
              </a:path>
            </a:pathLst>
          </a:custGeom>
          <a:solidFill>
            <a:schemeClr val="bg1">
              <a:lumMod val="85000"/>
            </a:schemeClr>
          </a:solidFill>
        </p:spPr>
        <p:txBody>
          <a:bodyPr wrap="square">
            <a:noAutofit/>
          </a:bodyPr>
          <a:lstStyle/>
          <a:p>
            <a:endParaRPr lang="en-US"/>
          </a:p>
        </p:txBody>
      </p:sp>
      <p:sp>
        <p:nvSpPr>
          <p:cNvPr id="13" name="Picture Placeholder 12"/>
          <p:cNvSpPr>
            <a:spLocks noGrp="1"/>
          </p:cNvSpPr>
          <p:nvPr>
            <p:ph type="pic" sz="quarter" idx="12"/>
          </p:nvPr>
        </p:nvSpPr>
        <p:spPr>
          <a:xfrm>
            <a:off x="2469250" y="3149865"/>
            <a:ext cx="3420646" cy="3420645"/>
          </a:xfrm>
          <a:custGeom>
            <a:avLst/>
            <a:gdLst>
              <a:gd name="connsiteX0" fmla="*/ 1710324 w 3420646"/>
              <a:gd name="connsiteY0" fmla="*/ 0 h 3420645"/>
              <a:gd name="connsiteX1" fmla="*/ 1885681 w 3420646"/>
              <a:gd name="connsiteY1" fmla="*/ 72635 h 3420645"/>
              <a:gd name="connsiteX2" fmla="*/ 3348010 w 3420646"/>
              <a:gd name="connsiteY2" fmla="*/ 1534964 h 3420645"/>
              <a:gd name="connsiteX3" fmla="*/ 3348010 w 3420646"/>
              <a:gd name="connsiteY3" fmla="*/ 1885680 h 3420645"/>
              <a:gd name="connsiteX4" fmla="*/ 1885680 w 3420646"/>
              <a:gd name="connsiteY4" fmla="*/ 3348010 h 3420645"/>
              <a:gd name="connsiteX5" fmla="*/ 1534965 w 3420646"/>
              <a:gd name="connsiteY5" fmla="*/ 3348010 h 3420645"/>
              <a:gd name="connsiteX6" fmla="*/ 72636 w 3420646"/>
              <a:gd name="connsiteY6" fmla="*/ 1885681 h 3420645"/>
              <a:gd name="connsiteX7" fmla="*/ 72636 w 3420646"/>
              <a:gd name="connsiteY7" fmla="*/ 1534965 h 3420645"/>
              <a:gd name="connsiteX8" fmla="*/ 1534966 w 3420646"/>
              <a:gd name="connsiteY8" fmla="*/ 72635 h 3420645"/>
              <a:gd name="connsiteX9" fmla="*/ 1710324 w 3420646"/>
              <a:gd name="connsiteY9" fmla="*/ 0 h 342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0646" h="3420645">
                <a:moveTo>
                  <a:pt x="1710324" y="0"/>
                </a:moveTo>
                <a:cubicBezTo>
                  <a:pt x="1773791" y="0"/>
                  <a:pt x="1837257" y="24211"/>
                  <a:pt x="1885681" y="72635"/>
                </a:cubicBezTo>
                <a:lnTo>
                  <a:pt x="3348010" y="1534964"/>
                </a:lnTo>
                <a:cubicBezTo>
                  <a:pt x="3444858" y="1631812"/>
                  <a:pt x="3444858" y="1788832"/>
                  <a:pt x="3348010" y="1885680"/>
                </a:cubicBezTo>
                <a:lnTo>
                  <a:pt x="1885680" y="3348010"/>
                </a:lnTo>
                <a:cubicBezTo>
                  <a:pt x="1788833" y="3444857"/>
                  <a:pt x="1631813" y="3444857"/>
                  <a:pt x="1534965" y="3348010"/>
                </a:cubicBezTo>
                <a:lnTo>
                  <a:pt x="72636" y="1885681"/>
                </a:lnTo>
                <a:cubicBezTo>
                  <a:pt x="-24212" y="1788833"/>
                  <a:pt x="-24212" y="1631813"/>
                  <a:pt x="72636" y="1534965"/>
                </a:cubicBezTo>
                <a:lnTo>
                  <a:pt x="1534966" y="72635"/>
                </a:lnTo>
                <a:cubicBezTo>
                  <a:pt x="1583390" y="24211"/>
                  <a:pt x="1646857" y="0"/>
                  <a:pt x="1710324" y="0"/>
                </a:cubicBezTo>
                <a:close/>
              </a:path>
            </a:pathLst>
          </a:custGeom>
          <a:solidFill>
            <a:schemeClr val="bg1">
              <a:lumMod val="85000"/>
            </a:schemeClr>
          </a:solidFill>
        </p:spPr>
        <p:txBody>
          <a:bodyPr wrap="square">
            <a:noAutofit/>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26">
    <p:spTree>
      <p:nvGrpSpPr>
        <p:cNvPr id="1" name=""/>
        <p:cNvGrpSpPr/>
        <p:nvPr/>
      </p:nvGrpSpPr>
      <p:grpSpPr>
        <a:xfrm>
          <a:off x="0" y="0"/>
          <a:ext cx="0" cy="0"/>
          <a:chOff x="0" y="0"/>
          <a:chExt cx="0" cy="0"/>
        </a:xfrm>
      </p:grpSpPr>
      <p:sp>
        <p:nvSpPr>
          <p:cNvPr id="5" name="PpHolder2"/>
          <p:cNvSpPr>
            <a:spLocks noGrp="1"/>
          </p:cNvSpPr>
          <p:nvPr>
            <p:ph type="pic" sz="quarter" idx="10"/>
          </p:nvPr>
        </p:nvSpPr>
        <p:spPr>
          <a:xfrm>
            <a:off x="8056538" y="1463919"/>
            <a:ext cx="2640951" cy="3519026"/>
          </a:xfrm>
          <a:custGeom>
            <a:avLst/>
            <a:gdLst>
              <a:gd name="connsiteX0" fmla="*/ 68647 w 2641295"/>
              <a:gd name="connsiteY0" fmla="*/ 0 h 3519026"/>
              <a:gd name="connsiteX1" fmla="*/ 2572648 w 2641295"/>
              <a:gd name="connsiteY1" fmla="*/ 0 h 3519026"/>
              <a:gd name="connsiteX2" fmla="*/ 2641295 w 2641295"/>
              <a:gd name="connsiteY2" fmla="*/ 68647 h 3519026"/>
              <a:gd name="connsiteX3" fmla="*/ 2641295 w 2641295"/>
              <a:gd name="connsiteY3" fmla="*/ 3450379 h 3519026"/>
              <a:gd name="connsiteX4" fmla="*/ 2572648 w 2641295"/>
              <a:gd name="connsiteY4" fmla="*/ 3519026 h 3519026"/>
              <a:gd name="connsiteX5" fmla="*/ 68647 w 2641295"/>
              <a:gd name="connsiteY5" fmla="*/ 3519026 h 3519026"/>
              <a:gd name="connsiteX6" fmla="*/ 0 w 2641295"/>
              <a:gd name="connsiteY6" fmla="*/ 3450379 h 3519026"/>
              <a:gd name="connsiteX7" fmla="*/ 0 w 2641295"/>
              <a:gd name="connsiteY7" fmla="*/ 68647 h 3519026"/>
              <a:gd name="connsiteX8" fmla="*/ 68647 w 2641295"/>
              <a:gd name="connsiteY8" fmla="*/ 0 h 351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295" h="3519026">
                <a:moveTo>
                  <a:pt x="68647" y="0"/>
                </a:moveTo>
                <a:lnTo>
                  <a:pt x="2572648" y="0"/>
                </a:lnTo>
                <a:cubicBezTo>
                  <a:pt x="2610561" y="0"/>
                  <a:pt x="2641295" y="30734"/>
                  <a:pt x="2641295" y="68647"/>
                </a:cubicBezTo>
                <a:lnTo>
                  <a:pt x="2641295" y="3450379"/>
                </a:lnTo>
                <a:cubicBezTo>
                  <a:pt x="2641295" y="3488292"/>
                  <a:pt x="2610561" y="3519026"/>
                  <a:pt x="2572648" y="3519026"/>
                </a:cubicBezTo>
                <a:lnTo>
                  <a:pt x="68647" y="3519026"/>
                </a:lnTo>
                <a:cubicBezTo>
                  <a:pt x="30734" y="3519026"/>
                  <a:pt x="0" y="3488292"/>
                  <a:pt x="0" y="3450379"/>
                </a:cubicBezTo>
                <a:lnTo>
                  <a:pt x="0" y="68647"/>
                </a:lnTo>
                <a:cubicBezTo>
                  <a:pt x="0" y="30734"/>
                  <a:pt x="30734" y="0"/>
                  <a:pt x="68647" y="0"/>
                </a:cubicBez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a:solidFill>
                  <a:schemeClr val="tx1"/>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noAutofit/>
          </a:bodyPr>
          <a:lstStyle>
            <a:lvl1pPr>
              <a:defRPr lang="en-ID" sz="600">
                <a:solidFill>
                  <a:schemeClr val="lt1">
                    <a:alpha val="0"/>
                  </a:schemeClr>
                </a:solidFill>
              </a:defRPr>
            </a:lvl1pPr>
          </a:lstStyle>
          <a:p>
            <a:pPr marL="0" lvl="0" algn="ctr" defTabSz="457200"/>
            <a:endParaRPr lang="en-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883400" y="270858"/>
            <a:ext cx="2650623" cy="461486"/>
          </a:xfrm>
          <a:prstGeom prst="rect">
            <a:avLst/>
          </a:prstGeom>
          <a:noFill/>
        </p:spPr>
        <p:txBody>
          <a:bodyPr wrap="none" lIns="91389" tIns="45695" rIns="91389" bIns="45695" rtlCol="0">
            <a:spAutoFit/>
          </a:bodyPr>
          <a:lstStyle/>
          <a:p>
            <a:pPr lvl="0" defTabSz="914400">
              <a:defRPr/>
            </a:pPr>
            <a:r>
              <a:rPr lang="en-US" altLang="zh-CN" sz="2400" b="0" dirty="0">
                <a:solidFill>
                  <a:schemeClr val="accent1"/>
                </a:solidFill>
                <a:latin typeface="Microsoft YaHei" panose="020B0503020204020204" pitchFamily="34" charset="-122"/>
                <a:ea typeface="Microsoft YaHei" panose="020B0503020204020204" pitchFamily="34" charset="-122"/>
              </a:rPr>
              <a:t>Click Enter a title</a:t>
            </a:r>
            <a:endParaRPr kumimoji="0" lang="zh-CN" altLang="en-US" sz="2400" b="0" i="0" u="none" strike="noStrike" kern="0" cap="none" spc="0" normalizeH="0" baseline="0" noProof="0" dirty="0">
              <a:ln>
                <a:noFill/>
              </a:ln>
              <a:solidFill>
                <a:schemeClr val="accent1"/>
              </a:solidFill>
              <a:effectLst/>
              <a:uLnTx/>
              <a:uFillTx/>
              <a:latin typeface="Microsoft YaHei" panose="020B0503020204020204" pitchFamily="34" charset="-122"/>
              <a:ea typeface="Microsoft YaHei" panose="020B0503020204020204" pitchFamily="34" charset="-122"/>
              <a:cs typeface="+mn-cs"/>
            </a:endParaRPr>
          </a:p>
        </p:txBody>
      </p:sp>
      <p:cxnSp>
        <p:nvCxnSpPr>
          <p:cNvPr id="6" name="直接连接符 5"/>
          <p:cNvCxnSpPr/>
          <p:nvPr userDrawn="1"/>
        </p:nvCxnSpPr>
        <p:spPr>
          <a:xfrm>
            <a:off x="381" y="501579"/>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7536160" y="501579"/>
            <a:ext cx="46558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1" y="6356352"/>
            <a:ext cx="2844800" cy="365125"/>
          </a:xfrm>
          <a:prstGeom prst="rect">
            <a:avLst/>
          </a:prstGeom>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1" y="6356352"/>
            <a:ext cx="2844800" cy="365125"/>
          </a:xfrm>
          <a:prstGeom prst="rect">
            <a:avLst/>
          </a:prstGeom>
        </p:spPr>
        <p:txBody>
          <a:bodyPr/>
          <a:lstStyle/>
          <a:p>
            <a:fld id="{2EEFC946-6D13-4F8C-9740-992A906A613E}" type="slidenum">
              <a:rPr lang="zh-CN" altLang="en-US" smtClean="0"/>
            </a:fld>
            <a:endParaRPr lang="zh-CN" altLang="en-US"/>
          </a:p>
        </p:txBody>
      </p:sp>
      <p:sp>
        <p:nvSpPr>
          <p:cNvPr id="14" name="文本框 37"/>
          <p:cNvSpPr txBox="1"/>
          <p:nvPr userDrawn="1"/>
        </p:nvSpPr>
        <p:spPr>
          <a:xfrm>
            <a:off x="1199456" y="415626"/>
            <a:ext cx="3202398" cy="458065"/>
          </a:xfrm>
          <a:prstGeom prst="rect">
            <a:avLst/>
          </a:prstGeom>
          <a:noFill/>
        </p:spPr>
        <p:txBody>
          <a:bodyPr wrap="none" lIns="128579" tIns="64289" rIns="128579" bIns="64289" rtlCol="0">
            <a:spAutoFit/>
          </a:bodyPr>
          <a:lstStyle/>
          <a:p>
            <a:pPr defTabSz="1285875"/>
            <a:r>
              <a:rPr lang="en-US" altLang="zh-CN" sz="2135" b="0" dirty="0">
                <a:solidFill>
                  <a:schemeClr val="tx1">
                    <a:lumMod val="50000"/>
                    <a:lumOff val="50000"/>
                  </a:schemeClr>
                </a:solidFill>
                <a:latin typeface="Microsoft YaHei" panose="020B0503020204020204" pitchFamily="34" charset="-122"/>
                <a:ea typeface="Microsoft YaHei" panose="020B0503020204020204" pitchFamily="34" charset="-122"/>
                <a:cs typeface="+mn-ea"/>
                <a:sym typeface="+mn-lt"/>
              </a:rPr>
              <a:t>CLICK ADD TITLE TEXT</a:t>
            </a:r>
            <a:endParaRPr lang="zh-CN" altLang="en-US" sz="2135" b="0" dirty="0">
              <a:solidFill>
                <a:schemeClr val="tx1">
                  <a:lumMod val="50000"/>
                  <a:lumOff val="50000"/>
                </a:schemeClr>
              </a:solidFill>
              <a:latin typeface="Microsoft YaHei" panose="020B0503020204020204" pitchFamily="34" charset="-122"/>
              <a:ea typeface="Microsoft YaHei" panose="020B0503020204020204" pitchFamily="34" charset="-122"/>
              <a:cs typeface="+mn-ea"/>
              <a:sym typeface="+mn-lt"/>
            </a:endParaRPr>
          </a:p>
        </p:txBody>
      </p:sp>
      <p:sp>
        <p:nvSpPr>
          <p:cNvPr id="8" name="燕尾形 7"/>
          <p:cNvSpPr/>
          <p:nvPr userDrawn="1"/>
        </p:nvSpPr>
        <p:spPr>
          <a:xfrm>
            <a:off x="527381" y="452669"/>
            <a:ext cx="384043" cy="38404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 name="燕尾形 8"/>
          <p:cNvSpPr/>
          <p:nvPr userDrawn="1"/>
        </p:nvSpPr>
        <p:spPr>
          <a:xfrm>
            <a:off x="815413" y="452669"/>
            <a:ext cx="384043" cy="38404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3EB2739-9049-4857-B321-CFC1D3E6CE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FA4FA-9A3A-4552-B504-4479D9F7731D}"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grpSp>
        <p:nvGrpSpPr>
          <p:cNvPr id="2" name="组合 3"/>
          <p:cNvGrpSpPr/>
          <p:nvPr userDrawn="1"/>
        </p:nvGrpSpPr>
        <p:grpSpPr bwMode="auto">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dirty="0">
                <a:cs typeface="+mn-ea"/>
                <a:sym typeface="+mn-lt"/>
              </a:endParaRPr>
            </a:p>
          </p:txBody>
        </p:sp>
      </p:grpSp>
      <p:sp>
        <p:nvSpPr>
          <p:cNvPr id="6" name="文本框 12"/>
          <p:cNvSpPr txBox="1">
            <a:spLocks noChangeArrowheads="1"/>
          </p:cNvSpPr>
          <p:nvPr userDrawn="1"/>
        </p:nvSpPr>
        <p:spPr bwMode="auto">
          <a:xfrm>
            <a:off x="-2" y="440391"/>
            <a:ext cx="2394787" cy="45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7" tIns="43348" rIns="86697" bIns="43348">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2400" dirty="0">
                <a:solidFill>
                  <a:schemeClr val="bg1"/>
                </a:solidFill>
                <a:latin typeface="Microsoft YaHei" panose="020B0503020204020204" pitchFamily="34" charset="-122"/>
                <a:ea typeface="Microsoft YaHei" panose="020B0503020204020204" pitchFamily="34" charset="-122"/>
                <a:cs typeface="+mn-ea"/>
                <a:sym typeface="+mn-lt"/>
              </a:rPr>
              <a:t>Click Add title</a:t>
            </a:r>
            <a:endParaRPr lang="zh-CN" altLang="en-US" sz="2400" dirty="0">
              <a:solidFill>
                <a:schemeClr val="bg1"/>
              </a:solidFill>
              <a:latin typeface="Microsoft YaHei" panose="020B0503020204020204" pitchFamily="34" charset="-122"/>
              <a:ea typeface="Microsoft YaHei"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865" y="-14288"/>
            <a:ext cx="10144127" cy="3300413"/>
          </a:xfrm>
          <a:custGeom>
            <a:avLst/>
            <a:gdLst>
              <a:gd name="connsiteX0" fmla="*/ 0 w 10144126"/>
              <a:gd name="connsiteY0" fmla="*/ 0 h 3300413"/>
              <a:gd name="connsiteX1" fmla="*/ 10144126 w 10144126"/>
              <a:gd name="connsiteY1" fmla="*/ 14288 h 3300413"/>
              <a:gd name="connsiteX2" fmla="*/ 6600826 w 10144126"/>
              <a:gd name="connsiteY2" fmla="*/ 3300413 h 3300413"/>
              <a:gd name="connsiteX3" fmla="*/ 5843588 w 10144126"/>
              <a:gd name="connsiteY3" fmla="*/ 2500313 h 3300413"/>
              <a:gd name="connsiteX4" fmla="*/ 4914901 w 10144126"/>
              <a:gd name="connsiteY4" fmla="*/ 3300413 h 330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126" h="3300413">
                <a:moveTo>
                  <a:pt x="0" y="0"/>
                </a:moveTo>
                <a:lnTo>
                  <a:pt x="10144126" y="14288"/>
                </a:lnTo>
                <a:lnTo>
                  <a:pt x="6600826" y="3300413"/>
                </a:lnTo>
                <a:lnTo>
                  <a:pt x="5843588" y="2500313"/>
                </a:lnTo>
                <a:lnTo>
                  <a:pt x="4914901" y="3300413"/>
                </a:lnTo>
                <a:close/>
              </a:path>
            </a:pathLst>
          </a:custGeom>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l="8380" r="17670"/>
          <a:stretch>
            <a:fillRect/>
          </a:stretch>
        </p:blipFill>
        <p:spPr>
          <a:xfrm>
            <a:off x="5413" y="0"/>
            <a:ext cx="12186588" cy="686649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endParaRPr lang="zh-CN" altLang="en-US"/>
          </a:p>
        </p:txBody>
      </p:sp>
      <p:sp>
        <p:nvSpPr>
          <p:cNvPr id="4" name="TextBox 3"/>
          <p:cNvSpPr txBox="1"/>
          <p:nvPr userDrawn="1"/>
        </p:nvSpPr>
        <p:spPr>
          <a:xfrm>
            <a:off x="2543606" y="6439445"/>
            <a:ext cx="1632181" cy="126830"/>
          </a:xfrm>
          <a:prstGeom prst="rect">
            <a:avLst/>
          </a:prstGeom>
          <a:noFill/>
        </p:spPr>
        <p:txBody>
          <a:bodyPr wrap="square" rtlCol="0">
            <a:spAutoFit/>
          </a:bodyPr>
          <a:lstStyle/>
          <a:p>
            <a:pPr marL="0" marR="0" lvl="0" indent="0" defTabSz="1219200" eaLnBrk="1" fontAlgn="auto" latinLnBrk="0" hangingPunct="1">
              <a:lnSpc>
                <a:spcPct val="200000"/>
              </a:lnSpc>
              <a:spcBef>
                <a:spcPts val="0"/>
              </a:spcBef>
              <a:spcAft>
                <a:spcPts val="0"/>
              </a:spcAft>
              <a:buClrTx/>
              <a:buSzTx/>
              <a:buFontTx/>
              <a:buNone/>
              <a:defRPr/>
            </a:pPr>
            <a:r>
              <a:rPr kumimoji="0" lang="en-US" altLang="zh-CN" sz="135" b="0" i="0" u="none" strike="noStrike" kern="0" cap="none" spc="0" normalizeH="0" baseline="0" noProof="0" dirty="0">
                <a:ln>
                  <a:noFill/>
                </a:ln>
                <a:solidFill>
                  <a:prstClr val="black"/>
                </a:solidFill>
                <a:effectLst/>
                <a:uLnTx/>
                <a:uFillTx/>
                <a:hlinkClick r:id="rId2"/>
              </a:rPr>
              <a:t>PPT</a:t>
            </a:r>
            <a:r>
              <a:rPr kumimoji="0" lang="zh-CN" altLang="en-US" sz="135" b="0" i="0" u="none" strike="noStrike" kern="0" cap="none" spc="0" normalizeH="0" baseline="0" noProof="0" dirty="0">
                <a:ln>
                  <a:noFill/>
                </a:ln>
                <a:solidFill>
                  <a:prstClr val="black"/>
                </a:solidFill>
                <a:effectLst/>
                <a:uLnTx/>
                <a:uFillTx/>
                <a:hlinkClick r:id="rId2"/>
              </a:rPr>
              <a:t>下载</a:t>
            </a:r>
            <a:r>
              <a:rPr kumimoji="0" lang="zh-CN" altLang="en-US" sz="135" b="0" i="0" u="none" strike="noStrike" kern="0" cap="none" spc="0" normalizeH="0" baseline="0" noProof="0" dirty="0">
                <a:ln>
                  <a:noFill/>
                </a:ln>
                <a:solidFill>
                  <a:prstClr val="black"/>
                </a:solidFill>
                <a:effectLst/>
                <a:uLnTx/>
                <a:uFillTx/>
              </a:rPr>
              <a:t> </a:t>
            </a:r>
            <a:r>
              <a:rPr kumimoji="0" lang="en-US" altLang="zh-CN" sz="135" b="0" i="0" u="none" strike="noStrike" kern="0" cap="none" spc="0" normalizeH="0" baseline="0" noProof="0" dirty="0">
                <a:ln>
                  <a:noFill/>
                </a:ln>
                <a:solidFill>
                  <a:prstClr val="black"/>
                </a:solidFill>
                <a:effectLst/>
                <a:uLnTx/>
                <a:uFillTx/>
              </a:rPr>
              <a:t>http://www.1ppt.com/xiazai/</a:t>
            </a:r>
            <a:endParaRPr kumimoji="0" lang="en-US" altLang="zh-CN" sz="135" b="0" i="0" u="none" strike="noStrike" kern="0" cap="none" spc="0" normalizeH="0" baseline="0" noProof="0" dirty="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69B9EE9-F3BF-4B40-83E7-C9BC68FDDB0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2"/>
            <a:ext cx="3688108" cy="5296591"/>
          </a:xfrm>
          <a:custGeom>
            <a:avLst/>
            <a:gdLst>
              <a:gd name="connsiteX0" fmla="*/ 19653 w 3688108"/>
              <a:gd name="connsiteY0" fmla="*/ 0 h 5296591"/>
              <a:gd name="connsiteX1" fmla="*/ 1497171 w 3688108"/>
              <a:gd name="connsiteY1" fmla="*/ 0 h 5296591"/>
              <a:gd name="connsiteX2" fmla="*/ 3563687 w 3688108"/>
              <a:gd name="connsiteY2" fmla="*/ 2066516 h 5296591"/>
              <a:gd name="connsiteX3" fmla="*/ 3563687 w 3688108"/>
              <a:gd name="connsiteY3" fmla="*/ 2667274 h 5296591"/>
              <a:gd name="connsiteX4" fmla="*/ 1058791 w 3688108"/>
              <a:gd name="connsiteY4" fmla="*/ 5172170 h 5296591"/>
              <a:gd name="connsiteX5" fmla="*/ 458033 w 3688108"/>
              <a:gd name="connsiteY5" fmla="*/ 5172170 h 5296591"/>
              <a:gd name="connsiteX6" fmla="*/ 0 w 3688108"/>
              <a:gd name="connsiteY6" fmla="*/ 4714138 h 5296591"/>
              <a:gd name="connsiteX7" fmla="*/ 0 w 3688108"/>
              <a:gd name="connsiteY7" fmla="*/ 19653 h 529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8108" h="5296591">
                <a:moveTo>
                  <a:pt x="19653" y="0"/>
                </a:moveTo>
                <a:lnTo>
                  <a:pt x="1497171" y="0"/>
                </a:lnTo>
                <a:lnTo>
                  <a:pt x="3563687" y="2066516"/>
                </a:lnTo>
                <a:cubicBezTo>
                  <a:pt x="3729582" y="2232411"/>
                  <a:pt x="3729582" y="2501379"/>
                  <a:pt x="3563687" y="2667274"/>
                </a:cubicBezTo>
                <a:lnTo>
                  <a:pt x="1058791" y="5172170"/>
                </a:lnTo>
                <a:cubicBezTo>
                  <a:pt x="892896" y="5338065"/>
                  <a:pt x="623928" y="5338065"/>
                  <a:pt x="458033" y="5172170"/>
                </a:cubicBezTo>
                <a:lnTo>
                  <a:pt x="0" y="4714138"/>
                </a:lnTo>
                <a:lnTo>
                  <a:pt x="0" y="19653"/>
                </a:lnTo>
                <a:close/>
              </a:path>
            </a:pathLst>
          </a:custGeom>
          <a:solidFill>
            <a:schemeClr val="bg1">
              <a:lumMod val="85000"/>
            </a:schemeClr>
          </a:solidFill>
        </p:spPr>
        <p:txBody>
          <a:bodyPr wrap="square">
            <a:noAutofit/>
          </a:bodyPr>
          <a:lstStyle/>
          <a:p>
            <a:endParaRPr lang="en-US"/>
          </a:p>
        </p:txBody>
      </p:sp>
      <p:sp>
        <p:nvSpPr>
          <p:cNvPr id="11" name="Picture Placeholder 10"/>
          <p:cNvSpPr>
            <a:spLocks noGrp="1"/>
          </p:cNvSpPr>
          <p:nvPr>
            <p:ph type="pic" sz="quarter" idx="11"/>
          </p:nvPr>
        </p:nvSpPr>
        <p:spPr>
          <a:xfrm>
            <a:off x="2475209" y="2343136"/>
            <a:ext cx="3685232" cy="3685232"/>
          </a:xfrm>
          <a:custGeom>
            <a:avLst/>
            <a:gdLst>
              <a:gd name="connsiteX0" fmla="*/ 1842616 w 3685232"/>
              <a:gd name="connsiteY0" fmla="*/ 0 h 3685232"/>
              <a:gd name="connsiteX1" fmla="*/ 2031538 w 3685232"/>
              <a:gd name="connsiteY1" fmla="*/ 78254 h 3685232"/>
              <a:gd name="connsiteX2" fmla="*/ 3606978 w 3685232"/>
              <a:gd name="connsiteY2" fmla="*/ 1653695 h 3685232"/>
              <a:gd name="connsiteX3" fmla="*/ 3606978 w 3685232"/>
              <a:gd name="connsiteY3" fmla="*/ 2031538 h 3685232"/>
              <a:gd name="connsiteX4" fmla="*/ 2031538 w 3685232"/>
              <a:gd name="connsiteY4" fmla="*/ 3606978 h 3685232"/>
              <a:gd name="connsiteX5" fmla="*/ 1653695 w 3685232"/>
              <a:gd name="connsiteY5" fmla="*/ 3606978 h 3685232"/>
              <a:gd name="connsiteX6" fmla="*/ 78254 w 3685232"/>
              <a:gd name="connsiteY6" fmla="*/ 2031538 h 3685232"/>
              <a:gd name="connsiteX7" fmla="*/ 78254 w 3685232"/>
              <a:gd name="connsiteY7" fmla="*/ 1653695 h 3685232"/>
              <a:gd name="connsiteX8" fmla="*/ 1653695 w 3685232"/>
              <a:gd name="connsiteY8" fmla="*/ 78254 h 3685232"/>
              <a:gd name="connsiteX9" fmla="*/ 1842616 w 3685232"/>
              <a:gd name="connsiteY9" fmla="*/ 0 h 368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232" h="3685232">
                <a:moveTo>
                  <a:pt x="1842616" y="0"/>
                </a:moveTo>
                <a:cubicBezTo>
                  <a:pt x="1910992" y="0"/>
                  <a:pt x="1979368" y="26084"/>
                  <a:pt x="2031538" y="78254"/>
                </a:cubicBezTo>
                <a:lnTo>
                  <a:pt x="3606978" y="1653695"/>
                </a:lnTo>
                <a:cubicBezTo>
                  <a:pt x="3711317" y="1758033"/>
                  <a:pt x="3711317" y="1927199"/>
                  <a:pt x="3606978" y="2031538"/>
                </a:cubicBezTo>
                <a:lnTo>
                  <a:pt x="2031538" y="3606978"/>
                </a:lnTo>
                <a:cubicBezTo>
                  <a:pt x="1927199" y="3711317"/>
                  <a:pt x="1758034" y="3711317"/>
                  <a:pt x="1653695" y="3606978"/>
                </a:cubicBezTo>
                <a:lnTo>
                  <a:pt x="78254" y="2031538"/>
                </a:lnTo>
                <a:cubicBezTo>
                  <a:pt x="-26085" y="1927199"/>
                  <a:pt x="-26085" y="1758033"/>
                  <a:pt x="78254" y="1653695"/>
                </a:cubicBezTo>
                <a:lnTo>
                  <a:pt x="1653695" y="78254"/>
                </a:lnTo>
                <a:cubicBezTo>
                  <a:pt x="1705864" y="26084"/>
                  <a:pt x="1774240" y="0"/>
                  <a:pt x="1842616" y="0"/>
                </a:cubicBezTo>
                <a:close/>
              </a:path>
            </a:pathLst>
          </a:custGeom>
          <a:solidFill>
            <a:schemeClr val="bg1">
              <a:lumMod val="8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123477"/>
            <a:ext cx="11573197" cy="724248"/>
          </a:xfrm>
          <a:prstGeom prst="rect">
            <a:avLst/>
          </a:prstGeom>
        </p:spPr>
        <p:txBody>
          <a:bodyPr anchor="ctr"/>
          <a:lstStyle>
            <a:lvl1pPr marL="0" indent="0" algn="ctr">
              <a:buNone/>
              <a:defRPr sz="5400" b="0" baseline="0">
                <a:solidFill>
                  <a:schemeClr val="tx1">
                    <a:lumMod val="65000"/>
                    <a:lumOff val="35000"/>
                  </a:schemeClr>
                </a:solidFill>
                <a:latin typeface="+mj-lt"/>
                <a:cs typeface="Arial" panose="020B0604020202020204" pitchFamily="34" charset="0"/>
              </a:defRPr>
            </a:lvl1pPr>
          </a:lstStyle>
          <a:p>
            <a:pPr lvl="0"/>
            <a:r>
              <a:rPr lang="en-US" altLang="ko-KR" dirty="0"/>
              <a:t>PNG LAYOUT</a:t>
            </a:r>
            <a:endParaRPr lang="en-US" altLang="ko-KR" dirty="0"/>
          </a:p>
        </p:txBody>
      </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03EB2739-9049-4857-B321-CFC1D3E6CEF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FA4FA-9A3A-4552-B504-4479D9F7731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3EB2739-9049-4857-B321-CFC1D3E6CEF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FA4FA-9A3A-4552-B504-4479D9F7731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3EB2739-9049-4857-B321-CFC1D3E6CEF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FA4FA-9A3A-4552-B504-4479D9F7731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3EB2739-9049-4857-B321-CFC1D3E6CEF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FA4FA-9A3A-4552-B504-4479D9F7731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B2739-9049-4857-B321-CFC1D3E6CEF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FA4FA-9A3A-4552-B504-4479D9F7731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3EB2739-9049-4857-B321-CFC1D3E6CEF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FA4FA-9A3A-4552-B504-4479D9F7731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3EB2739-9049-4857-B321-CFC1D3E6CEF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FA4FA-9A3A-4552-B504-4479D9F7731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4" Type="http://schemas.openxmlformats.org/officeDocument/2006/relationships/theme" Target="../theme/theme2.xml"/><Relationship Id="rId13" Type="http://schemas.openxmlformats.org/officeDocument/2006/relationships/image" Target="../media/image4.png"/><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EB2739-9049-4857-B321-CFC1D3E6CEF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5FA4FA-9A3A-4552-B504-4479D9F7731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0.emf"/></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0.emf"/></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16.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0.emf"/></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0.emf"/></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0.emf"/></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0.em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1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10.emf"/></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4.jpe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image" Target="../media/image10.emf"/></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image" Target="../media/image10.emf"/></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27.png"/><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image" Target="../media/image10.emf"/></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27.png"/><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image" Target="../media/image10.emf"/></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23.jpeg"/><Relationship Id="rId1"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23.jpeg"/><Relationship Id="rId1" Type="http://schemas.openxmlformats.org/officeDocument/2006/relationships/image" Target="../media/image6.jpe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6.jpeg"/><Relationship Id="rId2" Type="http://schemas.openxmlformats.org/officeDocument/2006/relationships/image" Target="../media/image23.jpeg"/><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6.jpeg"/><Relationship Id="rId2" Type="http://schemas.openxmlformats.org/officeDocument/2006/relationships/image" Target="../media/image23.jpeg"/><Relationship Id="rId1" Type="http://schemas.openxmlformats.org/officeDocument/2006/relationships/image" Target="../media/image21.jpeg"/></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6.jpeg"/><Relationship Id="rId2" Type="http://schemas.openxmlformats.org/officeDocument/2006/relationships/image" Target="../media/image23.jpeg"/><Relationship Id="rId1" Type="http://schemas.openxmlformats.org/officeDocument/2006/relationships/image" Target="../media/image21.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23.jpeg"/><Relationship Id="rId2" Type="http://schemas.openxmlformats.org/officeDocument/2006/relationships/image" Target="../media/image30.png"/><Relationship Id="rId1" Type="http://schemas.openxmlformats.org/officeDocument/2006/relationships/image" Target="../media/image10.emf"/></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23.jpeg"/><Relationship Id="rId2" Type="http://schemas.openxmlformats.org/officeDocument/2006/relationships/image" Target="../media/image30.png"/><Relationship Id="rId1" Type="http://schemas.openxmlformats.org/officeDocument/2006/relationships/image" Target="../media/image10.emf"/></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23.jpeg"/><Relationship Id="rId2" Type="http://schemas.openxmlformats.org/officeDocument/2006/relationships/image" Target="../media/image30.png"/><Relationship Id="rId1" Type="http://schemas.openxmlformats.org/officeDocument/2006/relationships/image" Target="../media/image10.emf"/></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23.jpeg"/><Relationship Id="rId2" Type="http://schemas.openxmlformats.org/officeDocument/2006/relationships/image" Target="../media/image30.png"/><Relationship Id="rId1" Type="http://schemas.openxmlformats.org/officeDocument/2006/relationships/image" Target="../media/image10.emf"/></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31.png"/><Relationship Id="rId3" Type="http://schemas.openxmlformats.org/officeDocument/2006/relationships/image" Target="../media/image23.jpeg"/><Relationship Id="rId2" Type="http://schemas.openxmlformats.org/officeDocument/2006/relationships/image" Target="../media/image30.png"/><Relationship Id="rId1" Type="http://schemas.openxmlformats.org/officeDocument/2006/relationships/image" Target="../media/image10.emf"/></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microsoft.com/office/2007/relationships/hdphoto" Target="../media/image34.wdp"/><Relationship Id="rId2" Type="http://schemas.openxmlformats.org/officeDocument/2006/relationships/image" Target="../media/image33.png"/><Relationship Id="rId1" Type="http://schemas.openxmlformats.org/officeDocument/2006/relationships/image" Target="../media/image32.jpeg"/></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microsoft.com/office/2007/relationships/hdphoto" Target="../media/image34.wdp"/><Relationship Id="rId2" Type="http://schemas.openxmlformats.org/officeDocument/2006/relationships/image" Target="../media/image33.png"/><Relationship Id="rId1" Type="http://schemas.openxmlformats.org/officeDocument/2006/relationships/image" Target="../media/image32.jpeg"/></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microsoft.com/office/2007/relationships/hdphoto" Target="../media/image34.wdp"/><Relationship Id="rId2" Type="http://schemas.openxmlformats.org/officeDocument/2006/relationships/image" Target="../media/image33.png"/><Relationship Id="rId1" Type="http://schemas.openxmlformats.org/officeDocument/2006/relationships/image" Target="../media/image3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4210"/>
            <a:ext cx="12192000" cy="6862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descr="A gavel and a book&#10;&#10;Description automatically generated"/>
          <p:cNvPicPr>
            <a:picLocks noChangeAspect="1"/>
          </p:cNvPicPr>
          <p:nvPr/>
        </p:nvPicPr>
        <p:blipFill>
          <a:blip r:embed="rId1">
            <a:extLst>
              <a:ext uri="{28A0092B-C50C-407E-A947-70E740481C1C}">
                <a14:useLocalDpi xmlns:a14="http://schemas.microsoft.com/office/drawing/2010/main" val="0"/>
              </a:ext>
            </a:extLst>
          </a:blip>
          <a:srcRect l="16120" r="17335" b="2"/>
          <a:stretch>
            <a:fillRect/>
          </a:stretch>
        </p:blipFill>
        <p:spPr>
          <a:xfrm>
            <a:off x="5467894" y="590861"/>
            <a:ext cx="5290998" cy="5290998"/>
          </a:xfrm>
          <a:custGeom>
            <a:avLst/>
            <a:gdLst/>
            <a:ahLst/>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a:ln w="25400">
            <a:noFill/>
          </a:ln>
        </p:spPr>
      </p:pic>
      <p:sp>
        <p:nvSpPr>
          <p:cNvPr id="12" name="Graphic 212"/>
          <p:cNvSpPr>
            <a:spLocks noGrp="1" noRot="1" noChangeAspect="1" noMove="1" noResize="1" noEditPoints="1" noAdjustHandles="1" noChangeArrowheads="1" noChangeShapeType="1" noTextEdit="1"/>
          </p:cNvSpPr>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19" name="Graphic 212"/>
          <p:cNvSpPr>
            <a:spLocks noGrp="1" noRot="1" noChangeAspect="1" noMove="1" noResize="1" noEditPoints="1" noAdjustHandles="1" noChangeArrowheads="1" noChangeShapeType="1" noTextEdit="1"/>
          </p:cNvSpPr>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grpSp>
        <p:nvGrpSpPr>
          <p:cNvPr id="190" name="Graphic 190"/>
          <p:cNvGrpSpPr>
            <a:grpSpLocks noGrp="1" noRot="1" noChangeAspect="1" noMove="1" noResize="1" noUngrp="1"/>
          </p:cNvGrpSpPr>
          <p:nvPr/>
        </p:nvGrpSpPr>
        <p:grpSpPr>
          <a:xfrm>
            <a:off x="4370622" y="1755501"/>
            <a:ext cx="1598829" cy="531293"/>
            <a:chOff x="2504802" y="1755501"/>
            <a:chExt cx="1598829" cy="531293"/>
          </a:xfrm>
          <a:solidFill>
            <a:schemeClr val="bg1"/>
          </a:solidFill>
        </p:grpSpPr>
        <p:sp>
          <p:nvSpPr>
            <p:cNvPr id="17" name="Freeform: Shape 16"/>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8" name="Freeform: Shape 17"/>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0" name="Graphic 4"/>
          <p:cNvGrpSpPr>
            <a:grpSpLocks noGrp="1" noRot="1" noChangeAspect="1" noMove="1" noResize="1" noUngrp="1"/>
          </p:cNvGrpSpPr>
          <p:nvPr/>
        </p:nvGrpSpPr>
        <p:grpSpPr>
          <a:xfrm>
            <a:off x="10035286" y="3429061"/>
            <a:ext cx="1861484" cy="1861513"/>
            <a:chOff x="5734037" y="3067039"/>
            <a:chExt cx="724483" cy="724489"/>
          </a:xfrm>
          <a:solidFill>
            <a:schemeClr val="bg1"/>
          </a:solidFill>
        </p:grpSpPr>
        <p:sp>
          <p:nvSpPr>
            <p:cNvPr id="21" name="Freeform: Shape 20"/>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7" name="TextBox 6"/>
          <p:cNvSpPr txBox="1"/>
          <p:nvPr/>
        </p:nvSpPr>
        <p:spPr>
          <a:xfrm>
            <a:off x="599472" y="2329110"/>
            <a:ext cx="11449557" cy="1323439"/>
          </a:xfrm>
          <a:prstGeom prst="rect">
            <a:avLst/>
          </a:prstGeom>
          <a:noFill/>
        </p:spPr>
        <p:txBody>
          <a:bodyPr wrap="square">
            <a:spAutoFit/>
          </a:bodyPr>
          <a:lstStyle/>
          <a:p>
            <a:r>
              <a:rPr lang="en-US" sz="8000" b="1" dirty="0">
                <a:solidFill>
                  <a:schemeClr val="bg1"/>
                </a:solidFill>
                <a:effectLst/>
                <a:latin typeface="Broadway" panose="04040905080B02020502" pitchFamily="82" charset="0"/>
                <a:ea typeface="Times New Roman" panose="02020603050405020304" pitchFamily="18" charset="0"/>
              </a:rPr>
              <a:t>KHÁT VỌNG CÔNG LÍ </a:t>
            </a:r>
            <a:endParaRPr lang="en-US" sz="8000" dirty="0">
              <a:solidFill>
                <a:schemeClr val="bg1"/>
              </a:solidFill>
              <a:latin typeface="Broadway" panose="04040905080B02020502" pitchFamily="82" charset="0"/>
            </a:endParaRPr>
          </a:p>
        </p:txBody>
      </p:sp>
      <p:sp>
        <p:nvSpPr>
          <p:cNvPr id="8" name="TextBox 7"/>
          <p:cNvSpPr txBox="1"/>
          <p:nvPr/>
        </p:nvSpPr>
        <p:spPr>
          <a:xfrm>
            <a:off x="751449" y="518401"/>
            <a:ext cx="1843469" cy="707886"/>
          </a:xfrm>
          <a:prstGeom prst="rect">
            <a:avLst/>
          </a:prstGeom>
          <a:noFill/>
        </p:spPr>
        <p:txBody>
          <a:bodyPr wrap="square" rtlCol="0">
            <a:spAutoFit/>
          </a:bodyPr>
          <a:lstStyle/>
          <a:p>
            <a:r>
              <a:rPr lang="en-US" sz="4000" b="1" dirty="0">
                <a:solidFill>
                  <a:schemeClr val="bg1"/>
                </a:solidFill>
              </a:rPr>
              <a:t>BÀI 5</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nvGraphicFramePr>
        <p:xfrm>
          <a:off x="418070" y="918733"/>
          <a:ext cx="11355859" cy="5650782"/>
        </p:xfrm>
        <a:graphic>
          <a:graphicData uri="http://schemas.openxmlformats.org/drawingml/2006/table">
            <a:tbl>
              <a:tblPr firstRow="1" firstCol="1" bandRow="1">
                <a:noFill/>
                <a:tableStyleId>{5C22544A-7EE6-4342-B048-85BDC9FD1C3A}</a:tableStyleId>
              </a:tblPr>
              <a:tblGrid>
                <a:gridCol w="1692875"/>
                <a:gridCol w="6462584"/>
                <a:gridCol w="3200400"/>
              </a:tblGrid>
              <a:tr h="814671">
                <a:tc gridSpan="3">
                  <a:txBody>
                    <a:bodyPr/>
                    <a:lstStyle/>
                    <a:p>
                      <a:pPr algn="ctr">
                        <a:lnSpc>
                          <a:spcPct val="115000"/>
                        </a:lnSpc>
                        <a:spcBef>
                          <a:spcPts val="300"/>
                        </a:spcBef>
                        <a:spcAft>
                          <a:spcPts val="300"/>
                        </a:spcAft>
                      </a:pPr>
                      <a:r>
                        <a:rPr lang="vi-VN" sz="2000" b="1" cap="all" spc="60" dirty="0">
                          <a:solidFill>
                            <a:srgbClr val="0070C0"/>
                          </a:solidFill>
                          <a:effectLst/>
                        </a:rPr>
                        <a:t>Tìm hiểu về lịch sử văn học Việt Nam</a:t>
                      </a:r>
                      <a:endParaRPr lang="en-US" sz="2000" b="1" cap="all" spc="60" dirty="0">
                        <a:solidFill>
                          <a:srgbClr val="0070C0"/>
                        </a:solidFill>
                        <a:effectLst/>
                      </a:endParaRPr>
                    </a:p>
                    <a:p>
                      <a:pPr algn="ctr">
                        <a:lnSpc>
                          <a:spcPct val="115000"/>
                        </a:lnSpc>
                        <a:spcBef>
                          <a:spcPts val="300"/>
                        </a:spcBef>
                        <a:spcAft>
                          <a:spcPts val="300"/>
                        </a:spcAft>
                      </a:pPr>
                      <a:r>
                        <a:rPr lang="vi-VN" sz="2000" b="1" cap="all" spc="60" dirty="0">
                          <a:solidFill>
                            <a:srgbClr val="0070C0"/>
                          </a:solidFill>
                          <a:effectLst/>
                        </a:rPr>
                        <a:t>Em hãy giới thiệu về các bộ phận hợp thành nền văn học Việt Nam theo bảng sau:</a:t>
                      </a:r>
                      <a:endParaRPr lang="en-US" sz="2000" b="1" cap="all" spc="6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906" marR="79906" marT="106541" marB="10654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tc>
                <a:tc hMerge="1">
                  <a:tcPr/>
                </a:tc>
              </a:tr>
              <a:tr h="776123">
                <a:tc rowSpan="2">
                  <a:txBody>
                    <a:bodyPr/>
                    <a:lstStyle/>
                    <a:p>
                      <a:pPr>
                        <a:lnSpc>
                          <a:spcPct val="115000"/>
                        </a:lnSpc>
                        <a:spcBef>
                          <a:spcPts val="300"/>
                        </a:spcBef>
                        <a:spcAft>
                          <a:spcPts val="300"/>
                        </a:spcAft>
                      </a:pPr>
                      <a:r>
                        <a:rPr lang="vi-VN" sz="2000" b="1" cap="none" spc="0" dirty="0">
                          <a:solidFill>
                            <a:schemeClr val="tx1"/>
                          </a:solidFill>
                          <a:effectLst/>
                        </a:rPr>
                        <a:t>Văn học dân gian</a:t>
                      </a:r>
                      <a:endParaRPr lang="en-US" sz="2000" b="1"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906" marR="79906" marT="0" marB="106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300"/>
                        </a:spcAft>
                      </a:pPr>
                      <a:r>
                        <a:rPr lang="vi-VN" sz="2800" cap="none" spc="0">
                          <a:solidFill>
                            <a:schemeClr val="tx1"/>
                          </a:solidFill>
                          <a:effectLst/>
                        </a:rPr>
                        <a:t>1. P</a:t>
                      </a:r>
                      <a:r>
                        <a:rPr lang="en-US" sz="2800" cap="none" spc="0">
                          <a:solidFill>
                            <a:schemeClr val="tx1"/>
                          </a:solidFill>
                          <a:effectLst/>
                        </a:rPr>
                        <a:t>hương thức </a:t>
                      </a:r>
                      <a:r>
                        <a:rPr lang="vi-VN" sz="2800" cap="none" spc="0">
                          <a:solidFill>
                            <a:schemeClr val="tx1"/>
                          </a:solidFill>
                          <a:effectLst/>
                        </a:rPr>
                        <a:t>s</a:t>
                      </a:r>
                      <a:r>
                        <a:rPr lang="en-US" sz="2800" cap="none" spc="0">
                          <a:solidFill>
                            <a:schemeClr val="tx1"/>
                          </a:solidFill>
                          <a:effectLst/>
                        </a:rPr>
                        <a:t>áng tác và lưu truyền</a:t>
                      </a:r>
                      <a:endParaRPr lang="en-US" sz="28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906" marR="79906" marT="0" marB="106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300"/>
                        </a:spcAft>
                      </a:pPr>
                      <a:r>
                        <a:rPr lang="vi-VN" sz="2800" cap="none" spc="0" dirty="0">
                          <a:solidFill>
                            <a:schemeClr val="tx1"/>
                          </a:solidFill>
                          <a:effectLst/>
                        </a:rPr>
                        <a:t>..................................</a:t>
                      </a: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906" marR="79906" marT="0" marB="106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9397">
                <a:tc vMerge="1">
                  <a:tcPr/>
                </a:tc>
                <a:tc>
                  <a:txBody>
                    <a:bodyPr/>
                    <a:lstStyle/>
                    <a:p>
                      <a:pPr>
                        <a:lnSpc>
                          <a:spcPct val="115000"/>
                        </a:lnSpc>
                        <a:spcBef>
                          <a:spcPts val="300"/>
                        </a:spcBef>
                        <a:spcAft>
                          <a:spcPts val="300"/>
                        </a:spcAft>
                      </a:pPr>
                      <a:r>
                        <a:rPr lang="vi-VN" sz="2800" cap="none" spc="0" dirty="0">
                          <a:solidFill>
                            <a:schemeClr val="tx1"/>
                          </a:solidFill>
                          <a:effectLst/>
                        </a:rPr>
                        <a:t>2. Thể loại</a:t>
                      </a: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906" marR="79906" marT="0" marB="106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Bef>
                          <a:spcPts val="300"/>
                        </a:spcBef>
                        <a:spcAft>
                          <a:spcPts val="300"/>
                        </a:spcAft>
                      </a:pPr>
                      <a:r>
                        <a:rPr lang="vi-VN" sz="2800" cap="none" spc="0" dirty="0">
                          <a:solidFill>
                            <a:schemeClr val="tx1"/>
                          </a:solidFill>
                          <a:effectLst/>
                        </a:rPr>
                        <a:t>..................................</a:t>
                      </a: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906" marR="79906" marT="0" marB="106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49397">
                <a:tc rowSpan="4">
                  <a:txBody>
                    <a:bodyPr/>
                    <a:lstStyle/>
                    <a:p>
                      <a:pPr>
                        <a:lnSpc>
                          <a:spcPct val="115000"/>
                        </a:lnSpc>
                        <a:spcBef>
                          <a:spcPts val="300"/>
                        </a:spcBef>
                        <a:spcAft>
                          <a:spcPts val="300"/>
                        </a:spcAft>
                      </a:pPr>
                      <a:r>
                        <a:rPr lang="vi-VN" sz="2000" b="1" cap="none" spc="0">
                          <a:solidFill>
                            <a:schemeClr val="tx1"/>
                          </a:solidFill>
                          <a:effectLst/>
                        </a:rPr>
                        <a:t>Văn học viết</a:t>
                      </a:r>
                      <a:endParaRPr lang="en-US" sz="2000" b="1"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906" marR="79906" marT="0" marB="106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300"/>
                        </a:spcAft>
                      </a:pPr>
                      <a:r>
                        <a:rPr lang="vi-VN" sz="2800" cap="none" spc="0" dirty="0">
                          <a:solidFill>
                            <a:schemeClr val="tx1"/>
                          </a:solidFill>
                          <a:effectLst/>
                        </a:rPr>
                        <a:t>1. Bộ phận văn học</a:t>
                      </a: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906" marR="79906" marT="0" marB="106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300"/>
                        </a:spcAft>
                      </a:pPr>
                      <a:r>
                        <a:rPr lang="vi-VN" sz="2800" cap="none" spc="0" dirty="0">
                          <a:solidFill>
                            <a:schemeClr val="tx1"/>
                          </a:solidFill>
                          <a:effectLst/>
                        </a:rPr>
                        <a:t>..................................</a:t>
                      </a: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906" marR="79906" marT="0" marB="106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6123">
                <a:tc vMerge="1">
                  <a:tcPr/>
                </a:tc>
                <a:tc>
                  <a:txBody>
                    <a:bodyPr/>
                    <a:lstStyle/>
                    <a:p>
                      <a:pPr>
                        <a:lnSpc>
                          <a:spcPct val="115000"/>
                        </a:lnSpc>
                        <a:spcBef>
                          <a:spcPts val="300"/>
                        </a:spcBef>
                        <a:spcAft>
                          <a:spcPts val="300"/>
                        </a:spcAft>
                      </a:pPr>
                      <a:r>
                        <a:rPr lang="en-US" sz="2800" cap="none" spc="0" dirty="0">
                          <a:solidFill>
                            <a:schemeClr val="tx1"/>
                          </a:solidFill>
                          <a:effectLst/>
                        </a:rPr>
                        <a:t>2. </a:t>
                      </a:r>
                      <a:r>
                        <a:rPr lang="en-US" sz="2800" cap="none" spc="0" dirty="0" err="1">
                          <a:solidFill>
                            <a:schemeClr val="tx1"/>
                          </a:solidFill>
                          <a:effectLst/>
                        </a:rPr>
                        <a:t>Thời</a:t>
                      </a:r>
                      <a:r>
                        <a:rPr lang="en-US" sz="2800" cap="none" spc="0" dirty="0">
                          <a:solidFill>
                            <a:schemeClr val="tx1"/>
                          </a:solidFill>
                          <a:effectLst/>
                        </a:rPr>
                        <a:t> </a:t>
                      </a:r>
                      <a:r>
                        <a:rPr lang="en-US" sz="2800" cap="none" spc="0" dirty="0" err="1">
                          <a:solidFill>
                            <a:schemeClr val="tx1"/>
                          </a:solidFill>
                          <a:effectLst/>
                        </a:rPr>
                        <a:t>kì</a:t>
                      </a:r>
                      <a:r>
                        <a:rPr lang="en-US" sz="2800" cap="none" spc="0" dirty="0">
                          <a:solidFill>
                            <a:schemeClr val="tx1"/>
                          </a:solidFill>
                          <a:effectLst/>
                        </a:rPr>
                        <a:t> hình </a:t>
                      </a:r>
                      <a:r>
                        <a:rPr lang="en-US" sz="2800" cap="none" spc="0" dirty="0" err="1">
                          <a:solidFill>
                            <a:schemeClr val="tx1"/>
                          </a:solidFill>
                          <a:effectLst/>
                        </a:rPr>
                        <a:t>thành</a:t>
                      </a:r>
                      <a:r>
                        <a:rPr lang="en-US" sz="2800" cap="none" spc="0" dirty="0">
                          <a:solidFill>
                            <a:schemeClr val="tx1"/>
                          </a:solidFill>
                          <a:effectLst/>
                        </a:rPr>
                        <a:t> </a:t>
                      </a:r>
                      <a:r>
                        <a:rPr lang="en-US" sz="2800" cap="none" spc="0" dirty="0" err="1">
                          <a:solidFill>
                            <a:schemeClr val="tx1"/>
                          </a:solidFill>
                          <a:effectLst/>
                        </a:rPr>
                        <a:t>và</a:t>
                      </a:r>
                      <a:r>
                        <a:rPr lang="en-US" sz="2800" cap="none" spc="0" dirty="0">
                          <a:solidFill>
                            <a:schemeClr val="tx1"/>
                          </a:solidFill>
                          <a:effectLst/>
                        </a:rPr>
                        <a:t> </a:t>
                      </a:r>
                      <a:r>
                        <a:rPr lang="en-US" sz="2800" cap="none" spc="0" dirty="0" err="1">
                          <a:solidFill>
                            <a:schemeClr val="tx1"/>
                          </a:solidFill>
                          <a:effectLst/>
                        </a:rPr>
                        <a:t>phát</a:t>
                      </a:r>
                      <a:r>
                        <a:rPr lang="en-US" sz="2800" cap="none" spc="0" dirty="0">
                          <a:solidFill>
                            <a:schemeClr val="tx1"/>
                          </a:solidFill>
                          <a:effectLst/>
                        </a:rPr>
                        <a:t> </a:t>
                      </a:r>
                      <a:r>
                        <a:rPr lang="en-US" sz="2800" cap="none" spc="0" dirty="0" err="1">
                          <a:solidFill>
                            <a:schemeClr val="tx1"/>
                          </a:solidFill>
                          <a:effectLst/>
                        </a:rPr>
                        <a:t>triển</a:t>
                      </a: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906" marR="79906" marT="0" marB="106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Bef>
                          <a:spcPts val="300"/>
                        </a:spcBef>
                        <a:spcAft>
                          <a:spcPts val="300"/>
                        </a:spcAft>
                      </a:pPr>
                      <a:r>
                        <a:rPr lang="vi-VN" sz="2800" cap="none" spc="0" dirty="0">
                          <a:solidFill>
                            <a:schemeClr val="tx1"/>
                          </a:solidFill>
                          <a:effectLst/>
                        </a:rPr>
                        <a:t>..................................</a:t>
                      </a: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906" marR="79906" marT="0" marB="106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49397">
                <a:tc vMerge="1">
                  <a:tcPr/>
                </a:tc>
                <a:tc>
                  <a:txBody>
                    <a:bodyPr/>
                    <a:lstStyle/>
                    <a:p>
                      <a:pPr>
                        <a:lnSpc>
                          <a:spcPct val="115000"/>
                        </a:lnSpc>
                        <a:spcBef>
                          <a:spcPts val="300"/>
                        </a:spcBef>
                        <a:spcAft>
                          <a:spcPts val="300"/>
                        </a:spcAft>
                      </a:pPr>
                      <a:r>
                        <a:rPr lang="vi-VN" sz="2800" cap="none" spc="0">
                          <a:solidFill>
                            <a:schemeClr val="tx1"/>
                          </a:solidFill>
                          <a:effectLst/>
                        </a:rPr>
                        <a:t>3. Điểm chung về nội dung</a:t>
                      </a:r>
                      <a:endParaRPr lang="en-US" sz="28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906" marR="79906" marT="0" marB="106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500"/>
                        </a:spcAft>
                      </a:pPr>
                      <a:r>
                        <a:rPr lang="vi-VN" sz="2800" cap="none" spc="0" dirty="0">
                          <a:solidFill>
                            <a:schemeClr val="tx1"/>
                          </a:solidFill>
                          <a:effectLst/>
                        </a:rPr>
                        <a:t>..................................</a:t>
                      </a: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906" marR="79906" marT="0" marB="106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0110">
                <a:tc vMerge="1">
                  <a:tcPr/>
                </a:tc>
                <a:tc>
                  <a:txBody>
                    <a:bodyPr/>
                    <a:lstStyle/>
                    <a:p>
                      <a:pPr algn="just">
                        <a:lnSpc>
                          <a:spcPct val="115000"/>
                        </a:lnSpc>
                        <a:spcAft>
                          <a:spcPts val="500"/>
                        </a:spcAft>
                      </a:pPr>
                      <a:r>
                        <a:rPr lang="vi-VN" sz="2800" cap="none" spc="0">
                          <a:solidFill>
                            <a:schemeClr val="tx1"/>
                          </a:solidFill>
                          <a:effectLst/>
                        </a:rPr>
                        <a:t>4. Điểm khác biệt</a:t>
                      </a:r>
                      <a:endParaRPr lang="en-US" sz="2800" cap="none" spc="0">
                        <a:solidFill>
                          <a:schemeClr val="tx1"/>
                        </a:solidFill>
                        <a:effectLst/>
                      </a:endParaRPr>
                    </a:p>
                    <a:p>
                      <a:pPr algn="just">
                        <a:lnSpc>
                          <a:spcPct val="115000"/>
                        </a:lnSpc>
                        <a:spcAft>
                          <a:spcPts val="500"/>
                        </a:spcAft>
                      </a:pPr>
                      <a:r>
                        <a:rPr lang="vi-VN" sz="2800" cap="none" spc="0">
                          <a:solidFill>
                            <a:schemeClr val="tx1"/>
                          </a:solidFill>
                          <a:effectLst/>
                        </a:rPr>
                        <a:t>giữa các bộ phận văn học</a:t>
                      </a:r>
                      <a:endParaRPr lang="en-US" sz="280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9906" marR="79906" marT="0" marB="106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500"/>
                        </a:spcAft>
                      </a:pPr>
                      <a:r>
                        <a:rPr lang="vi-VN" sz="2800" cap="none" spc="0" dirty="0">
                          <a:solidFill>
                            <a:schemeClr val="tx1"/>
                          </a:solidFill>
                          <a:effectLst/>
                        </a:rPr>
                        <a:t>..................................</a:t>
                      </a:r>
                      <a:endParaRPr lang="en-US" sz="2800" cap="none" spc="0" dirty="0">
                        <a:solidFill>
                          <a:schemeClr val="tx1"/>
                        </a:solidFill>
                        <a:effectLst/>
                      </a:endParaRPr>
                    </a:p>
                  </a:txBody>
                  <a:tcPr marL="79906" marR="79906" marT="0" marB="1065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4" name="TextBox 3"/>
          <p:cNvSpPr txBox="1"/>
          <p:nvPr/>
        </p:nvSpPr>
        <p:spPr>
          <a:xfrm>
            <a:off x="1535619" y="203991"/>
            <a:ext cx="8500534"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Calibri" panose="020F0502020204030204" pitchFamily="34" charset="0"/>
              </a:rPr>
              <a:t>PHIẾU </a:t>
            </a:r>
            <a:r>
              <a:rPr lang="vi-VN" sz="2400" b="1" dirty="0">
                <a:solidFill>
                  <a:srgbClr val="FF0000"/>
                </a:solidFill>
                <a:effectLst/>
                <a:latin typeface="Times New Roman" panose="02020603050405020304" pitchFamily="18" charset="0"/>
                <a:ea typeface="Calibri" panose="020F0502020204030204" pitchFamily="34" charset="0"/>
              </a:rPr>
              <a:t>HT số 01: </a:t>
            </a:r>
            <a:r>
              <a:rPr lang="en-US" sz="2400" b="1" dirty="0">
                <a:solidFill>
                  <a:srgbClr val="FF0000"/>
                </a:solidFill>
                <a:effectLst/>
                <a:latin typeface="Times New Roman" panose="02020603050405020304" pitchFamily="18" charset="0"/>
                <a:ea typeface="Calibri" panose="020F0502020204030204" pitchFamily="34" charset="0"/>
              </a:rPr>
              <a:t>TÌM HIỂU TRI THỨC NGỮ VĂN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35619" y="203991"/>
            <a:ext cx="8500534"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Calibri" panose="020F0502020204030204" pitchFamily="34" charset="0"/>
              </a:rPr>
              <a:t>PHIẾU </a:t>
            </a:r>
            <a:r>
              <a:rPr lang="vi-VN" sz="2400" b="1" dirty="0">
                <a:solidFill>
                  <a:srgbClr val="FF0000"/>
                </a:solidFill>
                <a:effectLst/>
                <a:latin typeface="Times New Roman" panose="02020603050405020304" pitchFamily="18" charset="0"/>
                <a:ea typeface="Calibri" panose="020F0502020204030204" pitchFamily="34" charset="0"/>
              </a:rPr>
              <a:t>HT số 0</a:t>
            </a:r>
            <a:r>
              <a:rPr lang="en-US" sz="2400" b="1" dirty="0">
                <a:solidFill>
                  <a:srgbClr val="FF0000"/>
                </a:solidFill>
                <a:effectLst/>
                <a:latin typeface="Times New Roman" panose="02020603050405020304" pitchFamily="18" charset="0"/>
                <a:ea typeface="Calibri" panose="020F0502020204030204" pitchFamily="34" charset="0"/>
              </a:rPr>
              <a:t>2</a:t>
            </a:r>
            <a:r>
              <a:rPr lang="vi-VN" sz="2400" b="1" dirty="0">
                <a:solidFill>
                  <a:srgbClr val="FF0000"/>
                </a:solidFill>
                <a:effectLst/>
                <a:latin typeface="Times New Roman" panose="02020603050405020304" pitchFamily="18" charset="0"/>
                <a:ea typeface="Calibri" panose="020F0502020204030204" pitchFamily="34" charset="0"/>
              </a:rPr>
              <a:t>: </a:t>
            </a:r>
            <a:r>
              <a:rPr lang="en-US" sz="2400" b="1" dirty="0">
                <a:solidFill>
                  <a:srgbClr val="FF0000"/>
                </a:solidFill>
                <a:effectLst/>
                <a:latin typeface="Times New Roman" panose="02020603050405020304" pitchFamily="18" charset="0"/>
                <a:ea typeface="Calibri" panose="020F0502020204030204" pitchFamily="34" charset="0"/>
              </a:rPr>
              <a:t>TÌM HIỂU TRI THỨC NGỮ VĂN </a:t>
            </a:r>
            <a:endParaRPr lang="en-US" sz="2400" dirty="0">
              <a:solidFill>
                <a:srgbClr val="FF0000"/>
              </a:solidFill>
            </a:endParaRPr>
          </a:p>
        </p:txBody>
      </p:sp>
      <p:graphicFrame>
        <p:nvGraphicFramePr>
          <p:cNvPr id="3" name="Table 2"/>
          <p:cNvGraphicFramePr>
            <a:graphicFrameLocks noGrp="1"/>
          </p:cNvGraphicFramePr>
          <p:nvPr/>
        </p:nvGraphicFramePr>
        <p:xfrm>
          <a:off x="455140" y="1054259"/>
          <a:ext cx="11281719" cy="5087242"/>
        </p:xfrm>
        <a:graphic>
          <a:graphicData uri="http://schemas.openxmlformats.org/drawingml/2006/table">
            <a:tbl>
              <a:tblPr firstRow="1" firstCol="1" bandRow="1">
                <a:tableStyleId>{2D5ABB26-0587-4C30-8999-92F81FD0307C}</a:tableStyleId>
              </a:tblPr>
              <a:tblGrid>
                <a:gridCol w="5266038"/>
                <a:gridCol w="6015681"/>
              </a:tblGrid>
              <a:tr h="0">
                <a:tc gridSpan="2">
                  <a:txBody>
                    <a:bodyPr/>
                    <a:lstStyle/>
                    <a:p>
                      <a:pPr algn="ctr">
                        <a:lnSpc>
                          <a:spcPct val="150000"/>
                        </a:lnSpc>
                        <a:spcBef>
                          <a:spcPts val="300"/>
                        </a:spcBef>
                        <a:spcAft>
                          <a:spcPts val="300"/>
                        </a:spcAft>
                      </a:pPr>
                      <a:r>
                        <a:rPr lang="vi-VN" sz="2600" b="1" dirty="0">
                          <a:solidFill>
                            <a:srgbClr val="0070C0"/>
                          </a:solidFill>
                          <a:effectLst/>
                        </a:rPr>
                        <a:t>Tìm hiểu về truyện thơ Nôm</a:t>
                      </a:r>
                      <a:endParaRPr lang="en-US" sz="2600" b="1" dirty="0">
                        <a:solidFill>
                          <a:srgbClr val="0070C0"/>
                        </a:solidFill>
                        <a:effectLst/>
                      </a:endParaRPr>
                    </a:p>
                    <a:p>
                      <a:pPr algn="ctr">
                        <a:lnSpc>
                          <a:spcPct val="150000"/>
                        </a:lnSpc>
                        <a:spcAft>
                          <a:spcPts val="1000"/>
                        </a:spcAft>
                      </a:pPr>
                      <a:r>
                        <a:rPr lang="vi-VN" sz="2600" b="1" dirty="0">
                          <a:solidFill>
                            <a:srgbClr val="0070C0"/>
                          </a:solidFill>
                          <a:effectLst/>
                        </a:rPr>
                        <a:t>Em hãy giới thiệu đặc điểm nổi bật của thể loại truyện thơ Nôm.</a:t>
                      </a:r>
                      <a:endPar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0">
                <a:tc>
                  <a:txBody>
                    <a:bodyPr/>
                    <a:lstStyle/>
                    <a:p>
                      <a:pPr>
                        <a:lnSpc>
                          <a:spcPct val="150000"/>
                        </a:lnSpc>
                        <a:spcAft>
                          <a:spcPts val="1000"/>
                        </a:spcAft>
                      </a:pPr>
                      <a:r>
                        <a:rPr lang="en-US" sz="2600" dirty="0">
                          <a:effectLst/>
                        </a:rPr>
                        <a:t>1. Văn </a:t>
                      </a:r>
                      <a:r>
                        <a:rPr lang="en-US" sz="2600" dirty="0" err="1">
                          <a:effectLst/>
                        </a:rPr>
                        <a:t>tự</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vi-VN" sz="2600" dirty="0">
                          <a:effectLst/>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50000"/>
                        </a:lnSpc>
                        <a:spcAft>
                          <a:spcPts val="1000"/>
                        </a:spcAft>
                      </a:pPr>
                      <a:r>
                        <a:rPr lang="en-US" sz="2600" dirty="0">
                          <a:effectLst/>
                        </a:rPr>
                        <a:t>2. </a:t>
                      </a:r>
                      <a:r>
                        <a:rPr lang="en-US" sz="2600" dirty="0" err="1">
                          <a:effectLst/>
                        </a:rPr>
                        <a:t>Thời</a:t>
                      </a:r>
                      <a:r>
                        <a:rPr lang="en-US" sz="2600" dirty="0">
                          <a:effectLst/>
                        </a:rPr>
                        <a:t> </a:t>
                      </a:r>
                      <a:r>
                        <a:rPr lang="en-US" sz="2600" dirty="0" err="1">
                          <a:effectLst/>
                        </a:rPr>
                        <a:t>kì</a:t>
                      </a:r>
                      <a:r>
                        <a:rPr lang="en-US" sz="2600" dirty="0">
                          <a:effectLst/>
                        </a:rPr>
                        <a:t> hình </a:t>
                      </a:r>
                      <a:r>
                        <a:rPr lang="en-US" sz="2600" dirty="0" err="1">
                          <a:effectLst/>
                        </a:rPr>
                        <a:t>thành</a:t>
                      </a:r>
                      <a:r>
                        <a:rPr lang="en-US" sz="2600" dirty="0">
                          <a:effectLst/>
                        </a:rPr>
                        <a:t> </a:t>
                      </a:r>
                      <a:r>
                        <a:rPr lang="en-US" sz="2600" dirty="0" err="1">
                          <a:effectLst/>
                        </a:rPr>
                        <a:t>và</a:t>
                      </a:r>
                      <a:r>
                        <a:rPr lang="en-US" sz="2600" dirty="0">
                          <a:effectLst/>
                        </a:rPr>
                        <a:t> </a:t>
                      </a:r>
                      <a:r>
                        <a:rPr lang="en-US" sz="2600" dirty="0" err="1">
                          <a:effectLst/>
                        </a:rPr>
                        <a:t>phát</a:t>
                      </a:r>
                      <a:r>
                        <a:rPr lang="en-US" sz="2600" dirty="0">
                          <a:effectLst/>
                        </a:rPr>
                        <a:t> </a:t>
                      </a:r>
                      <a:r>
                        <a:rPr lang="en-US" sz="2600" dirty="0" err="1">
                          <a:effectLst/>
                        </a:rPr>
                        <a:t>triển</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vi-VN" sz="2600" dirty="0">
                          <a:effectLst/>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50000"/>
                        </a:lnSpc>
                        <a:spcAft>
                          <a:spcPts val="1000"/>
                        </a:spcAft>
                      </a:pPr>
                      <a:r>
                        <a:rPr lang="en-US" sz="2600">
                          <a:effectLst/>
                        </a:rPr>
                        <a:t>3. Thể thơ</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vi-VN" sz="2600" dirty="0">
                          <a:effectLst/>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50000"/>
                        </a:lnSpc>
                        <a:spcAft>
                          <a:spcPts val="1000"/>
                        </a:spcAft>
                      </a:pPr>
                      <a:r>
                        <a:rPr lang="en-US" sz="2600">
                          <a:effectLst/>
                        </a:rPr>
                        <a:t>4. </a:t>
                      </a:r>
                      <a:r>
                        <a:rPr lang="vi-VN" sz="2600">
                          <a:effectLst/>
                        </a:rPr>
                        <a:t>Phân loại và tác phẩm tiêu biểu</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vi-VN" sz="2600" dirty="0">
                          <a:effectLst/>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nSpc>
                          <a:spcPct val="150000"/>
                        </a:lnSpc>
                        <a:spcAft>
                          <a:spcPts val="1000"/>
                        </a:spcAft>
                      </a:pPr>
                      <a:r>
                        <a:rPr lang="en-US" sz="2600">
                          <a:effectLst/>
                        </a:rPr>
                        <a:t>5. Đặc điểm hình thức nghệ thuật</a:t>
                      </a:r>
                      <a:endParaRPr lang="en-US" sz="2600">
                        <a:effectLst/>
                      </a:endParaRPr>
                    </a:p>
                    <a:p>
                      <a:pPr>
                        <a:lnSpc>
                          <a:spcPct val="150000"/>
                        </a:lnSpc>
                        <a:spcAft>
                          <a:spcPts val="1000"/>
                        </a:spcAft>
                      </a:pPr>
                      <a:r>
                        <a:rPr lang="en-US" sz="2600">
                          <a:effectLst/>
                        </a:rPr>
                        <a:t>(cốt truyện, nhân vật, ngôi kể, ngôn ngữ, thể thơ)</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vi-VN" sz="2600" dirty="0">
                          <a:effectLst/>
                        </a:rPr>
                        <a:t>.......................................................................</a:t>
                      </a:r>
                      <a:endParaRPr lang="en-US" sz="26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0401" y="531865"/>
            <a:ext cx="8500534"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Calibri" panose="020F0502020204030204" pitchFamily="34" charset="0"/>
              </a:rPr>
              <a:t>PHIẾU </a:t>
            </a:r>
            <a:r>
              <a:rPr lang="vi-VN" sz="2400" b="1" dirty="0">
                <a:solidFill>
                  <a:srgbClr val="FF0000"/>
                </a:solidFill>
                <a:effectLst/>
                <a:latin typeface="Times New Roman" panose="02020603050405020304" pitchFamily="18" charset="0"/>
                <a:ea typeface="Calibri" panose="020F0502020204030204" pitchFamily="34" charset="0"/>
              </a:rPr>
              <a:t>HT số 01: </a:t>
            </a:r>
            <a:r>
              <a:rPr lang="en-US" sz="2400" b="1" dirty="0">
                <a:solidFill>
                  <a:srgbClr val="FF0000"/>
                </a:solidFill>
                <a:effectLst/>
                <a:latin typeface="Times New Roman" panose="02020603050405020304" pitchFamily="18" charset="0"/>
                <a:ea typeface="Calibri" panose="020F0502020204030204" pitchFamily="34" charset="0"/>
              </a:rPr>
              <a:t>TÌM HIỂU TRI THỨC NGỮ VĂN </a:t>
            </a:r>
            <a:endParaRPr lang="en-US" sz="2400" dirty="0">
              <a:solidFill>
                <a:srgbClr val="FF0000"/>
              </a:solidFill>
            </a:endParaRPr>
          </a:p>
        </p:txBody>
      </p:sp>
      <p:graphicFrame>
        <p:nvGraphicFramePr>
          <p:cNvPr id="3" name="Table 2"/>
          <p:cNvGraphicFramePr>
            <a:graphicFrameLocks noGrp="1"/>
          </p:cNvGraphicFramePr>
          <p:nvPr/>
        </p:nvGraphicFramePr>
        <p:xfrm>
          <a:off x="321274" y="1652326"/>
          <a:ext cx="11318788" cy="3808414"/>
        </p:xfrm>
        <a:graphic>
          <a:graphicData uri="http://schemas.openxmlformats.org/drawingml/2006/table">
            <a:tbl>
              <a:tblPr firstRow="1" firstCol="1" bandRow="1">
                <a:tableStyleId>{E8B1032C-EA38-4F05-BA0D-38AFFFC7BED3}</a:tableStyleId>
              </a:tblPr>
              <a:tblGrid>
                <a:gridCol w="1595626"/>
                <a:gridCol w="2704527"/>
                <a:gridCol w="7018635"/>
              </a:tblGrid>
              <a:tr h="127461">
                <a:tc gridSpan="3">
                  <a:txBody>
                    <a:bodyPr/>
                    <a:lstStyle/>
                    <a:p>
                      <a:pPr>
                        <a:lnSpc>
                          <a:spcPct val="150000"/>
                        </a:lnSpc>
                        <a:spcBef>
                          <a:spcPts val="300"/>
                        </a:spcBef>
                        <a:spcAft>
                          <a:spcPts val="300"/>
                        </a:spcAft>
                      </a:pPr>
                      <a:r>
                        <a:rPr lang="en-US" sz="2400">
                          <a:effectLst/>
                        </a:rPr>
                        <a:t> </a:t>
                      </a:r>
                      <a:r>
                        <a:rPr lang="vi-VN" sz="2400">
                          <a:effectLst/>
                        </a:rPr>
                        <a:t>1. Đôi nét về lịch sử văn học Việt Nam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5193" marR="45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r>
              <a:tr h="127461">
                <a:tc rowSpan="2">
                  <a:txBody>
                    <a:bodyPr/>
                    <a:lstStyle/>
                    <a:p>
                      <a:pPr>
                        <a:lnSpc>
                          <a:spcPct val="150000"/>
                        </a:lnSpc>
                        <a:spcBef>
                          <a:spcPts val="300"/>
                        </a:spcBef>
                        <a:spcAft>
                          <a:spcPts val="300"/>
                        </a:spcAft>
                      </a:pPr>
                      <a:r>
                        <a:rPr lang="vi-VN" sz="2400">
                          <a:effectLst/>
                        </a:rPr>
                        <a:t>Văn học dân gian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5193" marR="45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300"/>
                        </a:spcBef>
                        <a:spcAft>
                          <a:spcPts val="300"/>
                        </a:spcAft>
                      </a:pPr>
                      <a:r>
                        <a:rPr lang="vi-VN" sz="2400">
                          <a:effectLst/>
                        </a:rPr>
                        <a:t>1. P</a:t>
                      </a:r>
                      <a:r>
                        <a:rPr lang="en-US" sz="2400">
                          <a:effectLst/>
                        </a:rPr>
                        <a:t>hương thức </a:t>
                      </a:r>
                      <a:r>
                        <a:rPr lang="vi-VN" sz="2400">
                          <a:effectLst/>
                        </a:rPr>
                        <a:t>s</a:t>
                      </a:r>
                      <a:r>
                        <a:rPr lang="en-US" sz="2400">
                          <a:effectLst/>
                        </a:rPr>
                        <a:t>áng tác và lưu truyền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5193" marR="45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Bef>
                          <a:spcPts val="300"/>
                        </a:spcBef>
                        <a:spcAft>
                          <a:spcPts val="300"/>
                        </a:spcAft>
                      </a:pPr>
                      <a:r>
                        <a:rPr lang="vi-VN" sz="2400">
                          <a:effectLst/>
                        </a:rPr>
                        <a:t>Truyền miệng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5193" marR="45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2035">
                <a:tc vMerge="1">
                  <a:tcPr/>
                </a:tc>
                <a:tc>
                  <a:txBody>
                    <a:bodyPr/>
                    <a:lstStyle/>
                    <a:p>
                      <a:pPr>
                        <a:lnSpc>
                          <a:spcPct val="150000"/>
                        </a:lnSpc>
                        <a:spcBef>
                          <a:spcPts val="300"/>
                        </a:spcBef>
                        <a:spcAft>
                          <a:spcPts val="300"/>
                        </a:spcAft>
                      </a:pPr>
                      <a:r>
                        <a:rPr lang="vi-VN" sz="2400">
                          <a:effectLst/>
                        </a:rPr>
                        <a:t>2. Thể loại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5193" marR="45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500"/>
                        </a:spcAft>
                      </a:pPr>
                      <a:r>
                        <a:rPr lang="vi-VN" sz="2400" dirty="0">
                          <a:effectLst/>
                        </a:rPr>
                        <a:t>- Tự sự: </a:t>
                      </a:r>
                      <a:r>
                        <a:rPr lang="en-US" sz="2400" dirty="0" err="1">
                          <a:effectLst/>
                        </a:rPr>
                        <a:t>thần</a:t>
                      </a:r>
                      <a:r>
                        <a:rPr lang="en-US" sz="2400" dirty="0">
                          <a:effectLst/>
                        </a:rPr>
                        <a:t> </a:t>
                      </a:r>
                      <a:r>
                        <a:rPr lang="en-US" sz="2400" dirty="0" err="1">
                          <a:effectLst/>
                        </a:rPr>
                        <a:t>thoại</a:t>
                      </a:r>
                      <a:r>
                        <a:rPr lang="en-US" sz="2400" dirty="0">
                          <a:effectLst/>
                        </a:rPr>
                        <a:t>, </a:t>
                      </a:r>
                      <a:r>
                        <a:rPr lang="en-US" sz="2400" dirty="0" err="1">
                          <a:effectLst/>
                        </a:rPr>
                        <a:t>truyền</a:t>
                      </a:r>
                      <a:r>
                        <a:rPr lang="en-US" sz="2400" dirty="0">
                          <a:effectLst/>
                        </a:rPr>
                        <a:t> </a:t>
                      </a:r>
                      <a:r>
                        <a:rPr lang="en-US" sz="2400" dirty="0" err="1">
                          <a:effectLst/>
                        </a:rPr>
                        <a:t>thuyết</a:t>
                      </a:r>
                      <a:r>
                        <a:rPr lang="en-US" sz="2400" dirty="0">
                          <a:effectLst/>
                        </a:rPr>
                        <a:t>, </a:t>
                      </a:r>
                      <a:r>
                        <a:rPr lang="en-US" sz="2400" dirty="0" err="1">
                          <a:effectLst/>
                        </a:rPr>
                        <a:t>sử</a:t>
                      </a:r>
                      <a:r>
                        <a:rPr lang="en-US" sz="2400" dirty="0">
                          <a:effectLst/>
                        </a:rPr>
                        <a:t> thi, </a:t>
                      </a:r>
                      <a:r>
                        <a:rPr lang="en-US" sz="2400" dirty="0" err="1">
                          <a:effectLst/>
                        </a:rPr>
                        <a:t>truyện</a:t>
                      </a:r>
                      <a:r>
                        <a:rPr lang="en-US" sz="2400" dirty="0">
                          <a:effectLst/>
                        </a:rPr>
                        <a:t> </a:t>
                      </a:r>
                      <a:r>
                        <a:rPr lang="en-US" sz="2400" dirty="0" err="1">
                          <a:effectLst/>
                        </a:rPr>
                        <a:t>cổ</a:t>
                      </a:r>
                      <a:r>
                        <a:rPr lang="en-US" sz="2400" dirty="0">
                          <a:effectLst/>
                        </a:rPr>
                        <a:t> </a:t>
                      </a:r>
                      <a:r>
                        <a:rPr lang="en-US" sz="2400" dirty="0" err="1">
                          <a:effectLst/>
                        </a:rPr>
                        <a:t>tích</a:t>
                      </a:r>
                      <a:r>
                        <a:rPr lang="en-US" sz="2400" dirty="0">
                          <a:effectLst/>
                        </a:rPr>
                        <a:t>, </a:t>
                      </a:r>
                      <a:r>
                        <a:rPr lang="en-US" sz="2400" dirty="0" err="1">
                          <a:effectLst/>
                        </a:rPr>
                        <a:t>truyện</a:t>
                      </a:r>
                      <a:r>
                        <a:rPr lang="en-US" sz="2400" dirty="0">
                          <a:effectLst/>
                        </a:rPr>
                        <a:t> </a:t>
                      </a:r>
                      <a:r>
                        <a:rPr lang="en-US" sz="2400" dirty="0" err="1">
                          <a:effectLst/>
                        </a:rPr>
                        <a:t>cười</a:t>
                      </a:r>
                      <a:r>
                        <a:rPr lang="en-US" sz="2400" dirty="0">
                          <a:effectLst/>
                        </a:rPr>
                        <a:t>, </a:t>
                      </a:r>
                      <a:r>
                        <a:rPr lang="en-US" sz="2400" dirty="0" err="1">
                          <a:effectLst/>
                        </a:rPr>
                        <a:t>truyện</a:t>
                      </a:r>
                      <a:r>
                        <a:rPr lang="en-US" sz="2400" dirty="0">
                          <a:effectLst/>
                        </a:rPr>
                        <a:t> </a:t>
                      </a:r>
                      <a:r>
                        <a:rPr lang="en-US" sz="2400" dirty="0" err="1">
                          <a:effectLst/>
                        </a:rPr>
                        <a:t>ngụ</a:t>
                      </a:r>
                      <a:r>
                        <a:rPr lang="en-US" sz="2400" dirty="0">
                          <a:effectLst/>
                        </a:rPr>
                        <a:t> </a:t>
                      </a:r>
                      <a:r>
                        <a:rPr lang="en-US" sz="2400" dirty="0" err="1">
                          <a:effectLst/>
                        </a:rPr>
                        <a:t>ngôn</a:t>
                      </a:r>
                      <a:r>
                        <a:rPr lang="en-US" sz="2400" dirty="0">
                          <a:effectLst/>
                        </a:rPr>
                        <a:t>,</a:t>
                      </a:r>
                      <a:r>
                        <a:rPr lang="vi-VN" sz="2400" dirty="0">
                          <a:effectLst/>
                        </a:rPr>
                        <a:t>...</a:t>
                      </a:r>
                      <a:endParaRPr lang="en-US" sz="2800" dirty="0">
                        <a:effectLst/>
                      </a:endParaRPr>
                    </a:p>
                    <a:p>
                      <a:pPr algn="just">
                        <a:lnSpc>
                          <a:spcPct val="150000"/>
                        </a:lnSpc>
                        <a:spcAft>
                          <a:spcPts val="500"/>
                        </a:spcAft>
                      </a:pPr>
                      <a:r>
                        <a:rPr lang="vi-VN" sz="2400" dirty="0">
                          <a:effectLst/>
                        </a:rPr>
                        <a:t>- Trữ tình: </a:t>
                      </a:r>
                      <a:r>
                        <a:rPr lang="en-US" sz="2400" dirty="0">
                          <a:effectLst/>
                        </a:rPr>
                        <a:t>ca dao, </a:t>
                      </a:r>
                      <a:r>
                        <a:rPr lang="en-US" sz="2400" dirty="0" err="1">
                          <a:effectLst/>
                        </a:rPr>
                        <a:t>dân</a:t>
                      </a:r>
                      <a:r>
                        <a:rPr lang="en-US" sz="2400" dirty="0">
                          <a:effectLst/>
                        </a:rPr>
                        <a:t> ca</a:t>
                      </a:r>
                      <a:endParaRPr lang="en-US" sz="2800" dirty="0">
                        <a:effectLst/>
                      </a:endParaRPr>
                    </a:p>
                    <a:p>
                      <a:pPr>
                        <a:lnSpc>
                          <a:spcPct val="150000"/>
                        </a:lnSpc>
                        <a:spcBef>
                          <a:spcPts val="300"/>
                        </a:spcBef>
                        <a:spcAft>
                          <a:spcPts val="300"/>
                        </a:spcAft>
                      </a:pPr>
                      <a:r>
                        <a:rPr lang="vi-VN" sz="2400" dirty="0">
                          <a:effectLst/>
                        </a:rPr>
                        <a:t>- Lời nói  dân gian: </a:t>
                      </a:r>
                      <a:r>
                        <a:rPr lang="en-US" sz="2400" dirty="0" err="1">
                          <a:effectLst/>
                        </a:rPr>
                        <a:t>tục</a:t>
                      </a:r>
                      <a:r>
                        <a:rPr lang="en-US" sz="2400" dirty="0">
                          <a:effectLst/>
                        </a:rPr>
                        <a:t> </a:t>
                      </a:r>
                      <a:r>
                        <a:rPr lang="en-US" sz="2400" dirty="0" err="1">
                          <a:effectLst/>
                        </a:rPr>
                        <a:t>ngữ</a:t>
                      </a:r>
                      <a:r>
                        <a:rPr lang="en-US" sz="2400" dirty="0">
                          <a:effectLst/>
                        </a:rPr>
                        <a:t>, </a:t>
                      </a:r>
                      <a:r>
                        <a:rPr lang="en-US" sz="2400" dirty="0" err="1">
                          <a:effectLst/>
                        </a:rPr>
                        <a:t>câu</a:t>
                      </a:r>
                      <a:r>
                        <a:rPr lang="en-US" sz="2400" dirty="0">
                          <a:effectLst/>
                        </a:rPr>
                        <a:t> </a:t>
                      </a:r>
                      <a:r>
                        <a:rPr lang="en-US" sz="2400" dirty="0" err="1">
                          <a:effectLst/>
                        </a:rPr>
                        <a:t>đố</a:t>
                      </a:r>
                      <a:r>
                        <a:rPr lang="en-US" sz="2400" dirty="0">
                          <a:effectLst/>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93" marR="45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35619" y="203991"/>
            <a:ext cx="8500534"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Calibri" panose="020F0502020204030204" pitchFamily="34" charset="0"/>
              </a:rPr>
              <a:t>PHIẾU </a:t>
            </a:r>
            <a:r>
              <a:rPr lang="vi-VN" sz="2400" b="1" dirty="0">
                <a:solidFill>
                  <a:srgbClr val="FF0000"/>
                </a:solidFill>
                <a:effectLst/>
                <a:latin typeface="Times New Roman" panose="02020603050405020304" pitchFamily="18" charset="0"/>
                <a:ea typeface="Calibri" panose="020F0502020204030204" pitchFamily="34" charset="0"/>
              </a:rPr>
              <a:t>HT số 01: </a:t>
            </a:r>
            <a:r>
              <a:rPr lang="en-US" sz="2400" b="1" dirty="0">
                <a:solidFill>
                  <a:srgbClr val="FF0000"/>
                </a:solidFill>
                <a:effectLst/>
                <a:latin typeface="Times New Roman" panose="02020603050405020304" pitchFamily="18" charset="0"/>
                <a:ea typeface="Calibri" panose="020F0502020204030204" pitchFamily="34" charset="0"/>
              </a:rPr>
              <a:t>TÌM HIỂU TRI THỨC NGỮ VĂN </a:t>
            </a:r>
            <a:endParaRPr lang="en-US" sz="2400" dirty="0">
              <a:solidFill>
                <a:srgbClr val="FF0000"/>
              </a:solidFill>
            </a:endParaRPr>
          </a:p>
        </p:txBody>
      </p:sp>
      <p:graphicFrame>
        <p:nvGraphicFramePr>
          <p:cNvPr id="3" name="Table 2"/>
          <p:cNvGraphicFramePr>
            <a:graphicFrameLocks noGrp="1"/>
          </p:cNvGraphicFramePr>
          <p:nvPr/>
        </p:nvGraphicFramePr>
        <p:xfrm>
          <a:off x="537663" y="942910"/>
          <a:ext cx="11318788" cy="6749497"/>
        </p:xfrm>
        <a:graphic>
          <a:graphicData uri="http://schemas.openxmlformats.org/drawingml/2006/table">
            <a:tbl>
              <a:tblPr firstRow="1" firstCol="1" bandRow="1">
                <a:tableStyleId>{E8B1032C-EA38-4F05-BA0D-38AFFFC7BED3}</a:tableStyleId>
              </a:tblPr>
              <a:tblGrid>
                <a:gridCol w="1595626"/>
                <a:gridCol w="2284398"/>
                <a:gridCol w="7438764"/>
              </a:tblGrid>
              <a:tr h="263444">
                <a:tc gridSpan="3">
                  <a:txBody>
                    <a:bodyPr/>
                    <a:lstStyle/>
                    <a:p>
                      <a:pPr>
                        <a:lnSpc>
                          <a:spcPct val="115000"/>
                        </a:lnSpc>
                        <a:spcBef>
                          <a:spcPts val="300"/>
                        </a:spcBef>
                        <a:spcAft>
                          <a:spcPts val="300"/>
                        </a:spcAft>
                      </a:pPr>
                      <a:r>
                        <a:rPr lang="en-US" sz="2800">
                          <a:effectLst/>
                        </a:rPr>
                        <a:t> </a:t>
                      </a:r>
                      <a:r>
                        <a:rPr lang="vi-VN" sz="2800">
                          <a:effectLst/>
                        </a:rPr>
                        <a:t>1. Đôi nét về lịch sử văn học Việt Nam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5193" marR="45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r>
              <a:tr h="263444">
                <a:tc rowSpan="4">
                  <a:txBody>
                    <a:bodyPr/>
                    <a:lstStyle/>
                    <a:p>
                      <a:pPr>
                        <a:lnSpc>
                          <a:spcPct val="115000"/>
                        </a:lnSpc>
                        <a:spcBef>
                          <a:spcPts val="300"/>
                        </a:spcBef>
                        <a:spcAft>
                          <a:spcPts val="300"/>
                        </a:spcAft>
                      </a:pPr>
                      <a:r>
                        <a:rPr lang="vi-VN" sz="2800" dirty="0">
                          <a:effectLst/>
                        </a:rPr>
                        <a:t>Văn học viết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93" marR="45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300"/>
                        </a:spcBef>
                        <a:spcAft>
                          <a:spcPts val="300"/>
                        </a:spcAft>
                      </a:pPr>
                      <a:r>
                        <a:rPr lang="vi-VN" sz="2800">
                          <a:effectLst/>
                        </a:rPr>
                        <a:t>1. Bộ phận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5193" marR="45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300"/>
                        </a:spcBef>
                        <a:spcAft>
                          <a:spcPts val="300"/>
                        </a:spcAft>
                      </a:pPr>
                      <a:r>
                        <a:rPr lang="en-US" sz="2800" dirty="0">
                          <a:effectLst/>
                        </a:rPr>
                        <a:t>Văn học </a:t>
                      </a:r>
                      <a:r>
                        <a:rPr lang="en-US" sz="2800" dirty="0" err="1">
                          <a:effectLst/>
                        </a:rPr>
                        <a:t>chữ</a:t>
                      </a:r>
                      <a:r>
                        <a:rPr lang="en-US" sz="2800" dirty="0">
                          <a:effectLst/>
                        </a:rPr>
                        <a:t> </a:t>
                      </a:r>
                      <a:r>
                        <a:rPr lang="en-US" sz="2800" dirty="0" err="1">
                          <a:effectLst/>
                        </a:rPr>
                        <a:t>Hán</a:t>
                      </a:r>
                      <a:r>
                        <a:rPr lang="en-US" sz="2800" dirty="0">
                          <a:effectLst/>
                        </a:rPr>
                        <a:t>, </a:t>
                      </a:r>
                      <a:r>
                        <a:rPr lang="en-US" sz="2800" dirty="0" err="1">
                          <a:effectLst/>
                        </a:rPr>
                        <a:t>văn</a:t>
                      </a:r>
                      <a:r>
                        <a:rPr lang="en-US" sz="2800" dirty="0">
                          <a:effectLst/>
                        </a:rPr>
                        <a:t> học </a:t>
                      </a:r>
                      <a:r>
                        <a:rPr lang="en-US" sz="2800" dirty="0" err="1">
                          <a:effectLst/>
                        </a:rPr>
                        <a:t>chữ</a:t>
                      </a:r>
                      <a:r>
                        <a:rPr lang="en-US" sz="2800" dirty="0">
                          <a:effectLst/>
                        </a:rPr>
                        <a:t> </a:t>
                      </a:r>
                      <a:r>
                        <a:rPr lang="en-US" sz="2800" dirty="0" err="1">
                          <a:effectLst/>
                        </a:rPr>
                        <a:t>Nôm</a:t>
                      </a:r>
                      <a:r>
                        <a:rPr lang="en-US" sz="2800" dirty="0">
                          <a:effectLst/>
                        </a:rPr>
                        <a:t> </a:t>
                      </a:r>
                      <a:r>
                        <a:rPr lang="en-US" sz="2800" dirty="0" err="1">
                          <a:effectLst/>
                        </a:rPr>
                        <a:t>và</a:t>
                      </a:r>
                      <a:r>
                        <a:rPr lang="en-US" sz="2800" dirty="0">
                          <a:effectLst/>
                        </a:rPr>
                        <a:t> </a:t>
                      </a:r>
                      <a:r>
                        <a:rPr lang="en-US" sz="2800" dirty="0" err="1">
                          <a:effectLst/>
                        </a:rPr>
                        <a:t>văn</a:t>
                      </a:r>
                      <a:r>
                        <a:rPr lang="en-US" sz="2800" dirty="0">
                          <a:effectLst/>
                        </a:rPr>
                        <a:t> học </a:t>
                      </a:r>
                      <a:r>
                        <a:rPr lang="en-US" sz="2800" dirty="0" err="1">
                          <a:effectLst/>
                        </a:rPr>
                        <a:t>chữ</a:t>
                      </a:r>
                      <a:r>
                        <a:rPr lang="en-US" sz="2800" dirty="0">
                          <a:effectLst/>
                        </a:rPr>
                        <a:t> </a:t>
                      </a:r>
                      <a:r>
                        <a:rPr lang="en-US" sz="2800" dirty="0" err="1">
                          <a:effectLst/>
                        </a:rPr>
                        <a:t>Quốc</a:t>
                      </a:r>
                      <a:r>
                        <a:rPr lang="en-US" sz="2800" dirty="0">
                          <a:effectLst/>
                        </a:rPr>
                        <a:t> </a:t>
                      </a:r>
                      <a:r>
                        <a:rPr lang="en-US" sz="2800" dirty="0" err="1">
                          <a:effectLst/>
                        </a:rPr>
                        <a:t>ngữ</a:t>
                      </a: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93" marR="45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143">
                <a:tc vMerge="1">
                  <a:tcPr/>
                </a:tc>
                <a:tc>
                  <a:txBody>
                    <a:bodyPr/>
                    <a:lstStyle/>
                    <a:p>
                      <a:pPr>
                        <a:lnSpc>
                          <a:spcPct val="115000"/>
                        </a:lnSpc>
                        <a:spcBef>
                          <a:spcPts val="300"/>
                        </a:spcBef>
                        <a:spcAft>
                          <a:spcPts val="300"/>
                        </a:spcAft>
                      </a:pPr>
                      <a:r>
                        <a:rPr lang="en-US" sz="2800">
                          <a:effectLst/>
                        </a:rPr>
                        <a:t>2. Thời kì hình thành và phát triển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5193" marR="45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300"/>
                        </a:spcBef>
                        <a:spcAft>
                          <a:spcPts val="300"/>
                        </a:spcAft>
                      </a:pPr>
                      <a:r>
                        <a:rPr lang="vi-VN" sz="2800" dirty="0">
                          <a:effectLst/>
                        </a:rPr>
                        <a:t>- </a:t>
                      </a:r>
                      <a:r>
                        <a:rPr lang="en-US" sz="2800" dirty="0">
                          <a:effectLst/>
                        </a:rPr>
                        <a:t>Văn học </a:t>
                      </a:r>
                      <a:r>
                        <a:rPr lang="en-US" sz="2800" dirty="0" err="1">
                          <a:effectLst/>
                        </a:rPr>
                        <a:t>chữ</a:t>
                      </a:r>
                      <a:r>
                        <a:rPr lang="en-US" sz="2800" dirty="0">
                          <a:effectLst/>
                        </a:rPr>
                        <a:t> </a:t>
                      </a:r>
                      <a:r>
                        <a:rPr lang="en-US" sz="2800" dirty="0" err="1">
                          <a:effectLst/>
                        </a:rPr>
                        <a:t>Hán</a:t>
                      </a:r>
                      <a:r>
                        <a:rPr lang="en-US" sz="2800" dirty="0">
                          <a:effectLst/>
                        </a:rPr>
                        <a:t>, </a:t>
                      </a:r>
                      <a:r>
                        <a:rPr lang="en-US" sz="2800" dirty="0" err="1">
                          <a:effectLst/>
                        </a:rPr>
                        <a:t>văn</a:t>
                      </a:r>
                      <a:r>
                        <a:rPr lang="en-US" sz="2800" dirty="0">
                          <a:effectLst/>
                        </a:rPr>
                        <a:t> học </a:t>
                      </a:r>
                      <a:r>
                        <a:rPr lang="en-US" sz="2800" dirty="0" err="1">
                          <a:effectLst/>
                        </a:rPr>
                        <a:t>chữ</a:t>
                      </a:r>
                      <a:r>
                        <a:rPr lang="en-US" sz="2800" dirty="0">
                          <a:effectLst/>
                        </a:rPr>
                        <a:t> </a:t>
                      </a:r>
                      <a:r>
                        <a:rPr lang="en-US" sz="2800" dirty="0" err="1">
                          <a:effectLst/>
                        </a:rPr>
                        <a:t>Nôm</a:t>
                      </a:r>
                      <a:r>
                        <a:rPr lang="en-US" sz="2800" dirty="0">
                          <a:effectLst/>
                        </a:rPr>
                        <a:t>: </a:t>
                      </a:r>
                      <a:r>
                        <a:rPr lang="en-US" sz="2800" dirty="0" err="1">
                          <a:effectLst/>
                        </a:rPr>
                        <a:t>từ</a:t>
                      </a:r>
                      <a:r>
                        <a:rPr lang="en-US" sz="2800" dirty="0">
                          <a:effectLst/>
                        </a:rPr>
                        <a:t> thế </a:t>
                      </a:r>
                      <a:r>
                        <a:rPr lang="en-US" sz="2800" dirty="0" err="1">
                          <a:effectLst/>
                        </a:rPr>
                        <a:t>kỉ</a:t>
                      </a:r>
                      <a:r>
                        <a:rPr lang="en-US" sz="2800" dirty="0">
                          <a:effectLst/>
                        </a:rPr>
                        <a:t> X đến hết thế </a:t>
                      </a:r>
                      <a:r>
                        <a:rPr lang="en-US" sz="2800" dirty="0" err="1">
                          <a:effectLst/>
                        </a:rPr>
                        <a:t>kỉ</a:t>
                      </a:r>
                      <a:r>
                        <a:rPr lang="en-US" sz="2800" dirty="0">
                          <a:effectLst/>
                        </a:rPr>
                        <a:t> XIX</a:t>
                      </a:r>
                      <a:endParaRPr lang="en-US" sz="2800" dirty="0">
                        <a:effectLst/>
                      </a:endParaRPr>
                    </a:p>
                    <a:p>
                      <a:pPr>
                        <a:lnSpc>
                          <a:spcPct val="115000"/>
                        </a:lnSpc>
                        <a:spcBef>
                          <a:spcPts val="300"/>
                        </a:spcBef>
                        <a:spcAft>
                          <a:spcPts val="300"/>
                        </a:spcAft>
                      </a:pPr>
                      <a:r>
                        <a:rPr lang="vi-VN" sz="2800" dirty="0">
                          <a:effectLst/>
                        </a:rPr>
                        <a:t>- V</a:t>
                      </a:r>
                      <a:r>
                        <a:rPr lang="en-US" sz="2800" dirty="0">
                          <a:effectLst/>
                        </a:rPr>
                        <a:t>ăn học </a:t>
                      </a:r>
                      <a:r>
                        <a:rPr lang="en-US" sz="2800" dirty="0" err="1">
                          <a:effectLst/>
                        </a:rPr>
                        <a:t>chữ</a:t>
                      </a:r>
                      <a:r>
                        <a:rPr lang="en-US" sz="2800" dirty="0">
                          <a:effectLst/>
                        </a:rPr>
                        <a:t> </a:t>
                      </a:r>
                      <a:r>
                        <a:rPr lang="en-US" sz="2800" dirty="0" err="1">
                          <a:effectLst/>
                        </a:rPr>
                        <a:t>Quốc</a:t>
                      </a:r>
                      <a:r>
                        <a:rPr lang="en-US" sz="2800" dirty="0">
                          <a:effectLst/>
                        </a:rPr>
                        <a:t> </a:t>
                      </a:r>
                      <a:r>
                        <a:rPr lang="en-US" sz="2800" dirty="0" err="1">
                          <a:effectLst/>
                        </a:rPr>
                        <a:t>ngữ</a:t>
                      </a:r>
                      <a:r>
                        <a:rPr lang="en-US" sz="2800" dirty="0">
                          <a:effectLst/>
                        </a:rPr>
                        <a:t>: </a:t>
                      </a:r>
                      <a:r>
                        <a:rPr lang="en-US" sz="2800" dirty="0" err="1">
                          <a:effectLst/>
                        </a:rPr>
                        <a:t>từ</a:t>
                      </a:r>
                      <a:r>
                        <a:rPr lang="en-US" sz="2800" dirty="0">
                          <a:effectLst/>
                        </a:rPr>
                        <a:t> </a:t>
                      </a:r>
                      <a:r>
                        <a:rPr lang="en-US" sz="2800" dirty="0" err="1">
                          <a:effectLst/>
                        </a:rPr>
                        <a:t>đầu</a:t>
                      </a:r>
                      <a:r>
                        <a:rPr lang="en-US" sz="2800" dirty="0">
                          <a:effectLst/>
                        </a:rPr>
                        <a:t> thế </a:t>
                      </a:r>
                      <a:r>
                        <a:rPr lang="en-US" sz="2800" dirty="0" err="1">
                          <a:effectLst/>
                        </a:rPr>
                        <a:t>kỉ</a:t>
                      </a:r>
                      <a:r>
                        <a:rPr lang="en-US" sz="2800" dirty="0">
                          <a:effectLst/>
                        </a:rPr>
                        <a:t> XX đến nay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93" marR="45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1058">
                <a:tc vMerge="1">
                  <a:tcPr/>
                </a:tc>
                <a:tc>
                  <a:txBody>
                    <a:bodyPr/>
                    <a:lstStyle/>
                    <a:p>
                      <a:pPr>
                        <a:lnSpc>
                          <a:spcPct val="115000"/>
                        </a:lnSpc>
                        <a:spcBef>
                          <a:spcPts val="300"/>
                        </a:spcBef>
                        <a:spcAft>
                          <a:spcPts val="300"/>
                        </a:spcAft>
                      </a:pPr>
                      <a:r>
                        <a:rPr lang="vi-VN" sz="2800">
                          <a:effectLst/>
                        </a:rPr>
                        <a:t>3. Điểm chung về nội dung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5193" marR="45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500"/>
                        </a:spcAft>
                      </a:pPr>
                      <a:r>
                        <a:rPr lang="vi-VN" sz="2800">
                          <a:effectLst/>
                        </a:rPr>
                        <a:t>- Thể hiện tình y</a:t>
                      </a:r>
                      <a:r>
                        <a:rPr lang="en-US" sz="2800">
                          <a:effectLst/>
                        </a:rPr>
                        <a:t>êu nước, tự hào dân tộc (Nam quốc sơn hà, Hịch tướng sĩ,...)</a:t>
                      </a:r>
                      <a:endParaRPr lang="en-US" sz="2800">
                        <a:effectLst/>
                      </a:endParaRPr>
                    </a:p>
                    <a:p>
                      <a:pPr algn="just">
                        <a:lnSpc>
                          <a:spcPct val="115000"/>
                        </a:lnSpc>
                        <a:spcAft>
                          <a:spcPts val="500"/>
                        </a:spcAft>
                      </a:pPr>
                      <a:r>
                        <a:rPr lang="vi-VN" sz="2800">
                          <a:effectLst/>
                        </a:rPr>
                        <a:t>- Thể hiện tinh thần nhân đạo: l</a:t>
                      </a:r>
                      <a:r>
                        <a:rPr lang="en-US" sz="2800">
                          <a:effectLst/>
                        </a:rPr>
                        <a:t>òng yêu thương, bênh vực, ngợi ca những phẩm chất tốt đẹp của con người </a:t>
                      </a:r>
                      <a:r>
                        <a:rPr lang="vi-VN" sz="2800">
                          <a:effectLst/>
                        </a:rPr>
                        <a:t>(</a:t>
                      </a:r>
                      <a:r>
                        <a:rPr lang="en-US" sz="2800">
                          <a:effectLst/>
                        </a:rPr>
                        <a:t>Chuyện người con gái Nam Xương, Truyện Kiều...).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5193" marR="45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8541">
                <a:tc vMerge="1">
                  <a:tcPr/>
                </a:tc>
                <a:tc>
                  <a:txBody>
                    <a:bodyPr/>
                    <a:lstStyle/>
                    <a:p>
                      <a:pPr algn="just">
                        <a:lnSpc>
                          <a:spcPct val="115000"/>
                        </a:lnSpc>
                        <a:spcAft>
                          <a:spcPts val="5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93" marR="45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5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93" marR="451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35619" y="203991"/>
            <a:ext cx="8500534" cy="461665"/>
          </a:xfrm>
          <a:prstGeom prst="rect">
            <a:avLst/>
          </a:prstGeom>
          <a:noFill/>
        </p:spPr>
        <p:txBody>
          <a:bodyPr wrap="square">
            <a:spAutoFit/>
          </a:bodyPr>
          <a:lstStyle/>
          <a:p>
            <a:r>
              <a:rPr lang="en-US" sz="2400" b="1">
                <a:solidFill>
                  <a:srgbClr val="FF0000"/>
                </a:solidFill>
                <a:effectLst/>
                <a:latin typeface="Times New Roman" panose="02020603050405020304" pitchFamily="18" charset="0"/>
                <a:ea typeface="Calibri" panose="020F0502020204030204" pitchFamily="34" charset="0"/>
              </a:rPr>
              <a:t>PHIẾU </a:t>
            </a:r>
            <a:r>
              <a:rPr lang="vi-VN" sz="2400" b="1">
                <a:solidFill>
                  <a:srgbClr val="FF0000"/>
                </a:solidFill>
                <a:effectLst/>
                <a:latin typeface="Times New Roman" panose="02020603050405020304" pitchFamily="18" charset="0"/>
                <a:ea typeface="Calibri" panose="020F0502020204030204" pitchFamily="34" charset="0"/>
              </a:rPr>
              <a:t>HT số 01: </a:t>
            </a:r>
            <a:r>
              <a:rPr lang="en-US" sz="2400" b="1">
                <a:solidFill>
                  <a:srgbClr val="FF0000"/>
                </a:solidFill>
                <a:effectLst/>
                <a:latin typeface="Times New Roman" panose="02020603050405020304" pitchFamily="18" charset="0"/>
                <a:ea typeface="Calibri" panose="020F0502020204030204" pitchFamily="34" charset="0"/>
              </a:rPr>
              <a:t>TÌM HIỂU TRI THỨC NGỮ VĂN </a:t>
            </a:r>
            <a:endParaRPr lang="en-US" sz="2400" dirty="0">
              <a:solidFill>
                <a:srgbClr val="FF0000"/>
              </a:solidFill>
            </a:endParaRPr>
          </a:p>
        </p:txBody>
      </p:sp>
      <p:graphicFrame>
        <p:nvGraphicFramePr>
          <p:cNvPr id="2" name="Table 1"/>
          <p:cNvGraphicFramePr>
            <a:graphicFrameLocks noGrp="1"/>
          </p:cNvGraphicFramePr>
          <p:nvPr/>
        </p:nvGraphicFramePr>
        <p:xfrm>
          <a:off x="363927" y="750150"/>
          <a:ext cx="11464146" cy="6138800"/>
        </p:xfrm>
        <a:graphic>
          <a:graphicData uri="http://schemas.openxmlformats.org/drawingml/2006/table">
            <a:tbl>
              <a:tblPr firstRow="1" firstCol="1" bandRow="1">
                <a:tableStyleId>{2D5ABB26-0587-4C30-8999-92F81FD0307C}</a:tableStyleId>
              </a:tblPr>
              <a:tblGrid>
                <a:gridCol w="1676835"/>
                <a:gridCol w="2115866"/>
                <a:gridCol w="7671445"/>
              </a:tblGrid>
              <a:tr h="0">
                <a:tc gridSpan="3">
                  <a:txBody>
                    <a:bodyPr/>
                    <a:lstStyle/>
                    <a:p>
                      <a:pPr algn="ctr">
                        <a:lnSpc>
                          <a:spcPct val="115000"/>
                        </a:lnSpc>
                        <a:spcBef>
                          <a:spcPts val="300"/>
                        </a:spcBef>
                        <a:spcAft>
                          <a:spcPts val="300"/>
                        </a:spcAft>
                      </a:pPr>
                      <a:r>
                        <a:rPr lang="en-US" sz="2400" b="1" dirty="0">
                          <a:effectLst/>
                        </a:rPr>
                        <a:t> </a:t>
                      </a:r>
                      <a:r>
                        <a:rPr lang="vi-VN" sz="2400" b="1" dirty="0">
                          <a:effectLst/>
                        </a:rPr>
                        <a:t>1. Đôi nét về lịch sử văn học Việt Nam</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r>
              <a:tr h="0">
                <a:tc>
                  <a:txBody>
                    <a:bodyPr/>
                    <a:lstStyle/>
                    <a:p>
                      <a:pPr>
                        <a:lnSpc>
                          <a:spcPct val="115000"/>
                        </a:lnSpc>
                        <a:spcBef>
                          <a:spcPts val="300"/>
                        </a:spcBef>
                        <a:spcAft>
                          <a:spcPts val="300"/>
                        </a:spcAft>
                      </a:pPr>
                      <a:r>
                        <a:rPr lang="en-US" sz="2400" i="1">
                          <a:solidFill>
                            <a:srgbClr val="0070C0"/>
                          </a:solidFill>
                          <a:effectLst/>
                        </a:rPr>
                        <a:t>Văn học viết</a:t>
                      </a:r>
                      <a:endParaRPr lang="en-US" sz="2800" i="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500"/>
                        </a:spcAft>
                      </a:pPr>
                      <a:r>
                        <a:rPr lang="vi-VN" sz="2400" i="1" dirty="0">
                          <a:solidFill>
                            <a:srgbClr val="0070C0"/>
                          </a:solidFill>
                          <a:effectLst/>
                        </a:rPr>
                        <a:t>4. Điểm khác biệt</a:t>
                      </a:r>
                      <a:endParaRPr lang="en-US" sz="2800" i="1" dirty="0">
                        <a:solidFill>
                          <a:srgbClr val="0070C0"/>
                        </a:solidFill>
                        <a:effectLst/>
                      </a:endParaRPr>
                    </a:p>
                    <a:p>
                      <a:pPr algn="just">
                        <a:lnSpc>
                          <a:spcPct val="115000"/>
                        </a:lnSpc>
                        <a:spcAft>
                          <a:spcPts val="500"/>
                        </a:spcAft>
                      </a:pPr>
                      <a:r>
                        <a:rPr lang="vi-VN" sz="2400" i="1" dirty="0">
                          <a:solidFill>
                            <a:srgbClr val="0070C0"/>
                          </a:solidFill>
                          <a:effectLst/>
                        </a:rPr>
                        <a:t>giữa các bộ phận văn học</a:t>
                      </a:r>
                      <a:endPar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500"/>
                        </a:spcAft>
                      </a:pPr>
                      <a:r>
                        <a:rPr lang="vi-VN" sz="2400" dirty="0">
                          <a:effectLst/>
                        </a:rPr>
                        <a:t>- Văn học chữ Hán và văn học chữ Nôm:</a:t>
                      </a:r>
                      <a:endParaRPr lang="en-US" sz="2800" dirty="0">
                        <a:effectLst/>
                      </a:endParaRPr>
                    </a:p>
                    <a:p>
                      <a:pPr algn="just">
                        <a:lnSpc>
                          <a:spcPct val="115000"/>
                        </a:lnSpc>
                        <a:spcAft>
                          <a:spcPts val="500"/>
                        </a:spcAft>
                      </a:pPr>
                      <a:r>
                        <a:rPr lang="vi-VN" sz="2400" dirty="0">
                          <a:effectLst/>
                        </a:rPr>
                        <a:t>+ Trong v</a:t>
                      </a:r>
                      <a:r>
                        <a:rPr lang="en-US" sz="2400" dirty="0">
                          <a:effectLst/>
                        </a:rPr>
                        <a:t>ăn học </a:t>
                      </a:r>
                      <a:r>
                        <a:rPr lang="en-US" sz="2400" dirty="0" err="1">
                          <a:effectLst/>
                        </a:rPr>
                        <a:t>chữ</a:t>
                      </a:r>
                      <a:r>
                        <a:rPr lang="en-US" sz="2400" dirty="0">
                          <a:effectLst/>
                        </a:rPr>
                        <a:t> </a:t>
                      </a:r>
                      <a:r>
                        <a:rPr lang="en-US" sz="2400" dirty="0" err="1">
                          <a:effectLst/>
                        </a:rPr>
                        <a:t>Hán</a:t>
                      </a:r>
                      <a:r>
                        <a:rPr lang="en-US" sz="2400" dirty="0">
                          <a:effectLst/>
                        </a:rPr>
                        <a:t>, các </a:t>
                      </a:r>
                      <a:r>
                        <a:rPr lang="en-US" sz="2400" dirty="0" err="1">
                          <a:effectLst/>
                        </a:rPr>
                        <a:t>thể</a:t>
                      </a:r>
                      <a:r>
                        <a:rPr lang="en-US" sz="2400" dirty="0">
                          <a:effectLst/>
                        </a:rPr>
                        <a:t> </a:t>
                      </a:r>
                      <a:r>
                        <a:rPr lang="en-US" sz="2400" dirty="0" err="1">
                          <a:effectLst/>
                        </a:rPr>
                        <a:t>loại</a:t>
                      </a:r>
                      <a:r>
                        <a:rPr lang="en-US" sz="2400" dirty="0">
                          <a:effectLst/>
                        </a:rPr>
                        <a:t> </a:t>
                      </a:r>
                      <a:r>
                        <a:rPr lang="en-US" sz="2400" dirty="0" err="1">
                          <a:effectLst/>
                        </a:rPr>
                        <a:t>tự</a:t>
                      </a:r>
                      <a:r>
                        <a:rPr lang="en-US" sz="2400" dirty="0">
                          <a:effectLst/>
                        </a:rPr>
                        <a:t> </a:t>
                      </a:r>
                      <a:r>
                        <a:rPr lang="en-US" sz="2400" dirty="0" err="1">
                          <a:effectLst/>
                        </a:rPr>
                        <a:t>sự</a:t>
                      </a:r>
                      <a:r>
                        <a:rPr lang="en-US" sz="2400" dirty="0">
                          <a:effectLst/>
                        </a:rPr>
                        <a:t>, </a:t>
                      </a:r>
                      <a:r>
                        <a:rPr lang="en-US" sz="2400" dirty="0" err="1">
                          <a:effectLst/>
                        </a:rPr>
                        <a:t>gồm</a:t>
                      </a:r>
                      <a:r>
                        <a:rPr lang="en-US" sz="2400" dirty="0">
                          <a:effectLst/>
                        </a:rPr>
                        <a:t> cả các </a:t>
                      </a:r>
                      <a:r>
                        <a:rPr lang="en-US" sz="2400" dirty="0" err="1">
                          <a:effectLst/>
                        </a:rPr>
                        <a:t>thể</a:t>
                      </a:r>
                      <a:r>
                        <a:rPr lang="en-US" sz="2400" dirty="0">
                          <a:effectLst/>
                        </a:rPr>
                        <a:t> </a:t>
                      </a:r>
                      <a:r>
                        <a:rPr lang="en-US" sz="2400" dirty="0" err="1">
                          <a:effectLst/>
                        </a:rPr>
                        <a:t>truyện</a:t>
                      </a:r>
                      <a:r>
                        <a:rPr lang="en-US" sz="2400" dirty="0">
                          <a:effectLst/>
                        </a:rPr>
                        <a:t> </a:t>
                      </a:r>
                      <a:r>
                        <a:rPr lang="en-US" sz="2400" dirty="0" err="1">
                          <a:effectLst/>
                        </a:rPr>
                        <a:t>đều</a:t>
                      </a:r>
                      <a:r>
                        <a:rPr lang="en-US" sz="2400" dirty="0">
                          <a:effectLst/>
                        </a:rPr>
                        <a:t> </a:t>
                      </a:r>
                      <a:r>
                        <a:rPr lang="en-US" sz="2400" dirty="0" err="1">
                          <a:effectLst/>
                        </a:rPr>
                        <a:t>được</a:t>
                      </a:r>
                      <a:r>
                        <a:rPr lang="en-US" sz="2400" dirty="0">
                          <a:effectLst/>
                        </a:rPr>
                        <a:t> viết </a:t>
                      </a:r>
                      <a:r>
                        <a:rPr lang="en-US" sz="2400" dirty="0" err="1">
                          <a:effectLst/>
                        </a:rPr>
                        <a:t>bằng</a:t>
                      </a:r>
                      <a:r>
                        <a:rPr lang="en-US" sz="2400" dirty="0">
                          <a:effectLst/>
                        </a:rPr>
                        <a:t> </a:t>
                      </a:r>
                      <a:r>
                        <a:rPr lang="en-US" sz="2400" dirty="0" err="1">
                          <a:effectLst/>
                        </a:rPr>
                        <a:t>văn</a:t>
                      </a:r>
                      <a:r>
                        <a:rPr lang="en-US" sz="2400" dirty="0">
                          <a:effectLst/>
                        </a:rPr>
                        <a:t> </a:t>
                      </a:r>
                      <a:r>
                        <a:rPr lang="en-US" sz="2400" dirty="0" err="1">
                          <a:effectLst/>
                        </a:rPr>
                        <a:t>xuôi</a:t>
                      </a:r>
                      <a:r>
                        <a:rPr lang="en-US" sz="2400" dirty="0">
                          <a:effectLst/>
                        </a:rPr>
                        <a:t> </a:t>
                      </a:r>
                      <a:endParaRPr lang="en-US" sz="2800" dirty="0">
                        <a:effectLst/>
                      </a:endParaRPr>
                    </a:p>
                    <a:p>
                      <a:pPr algn="just">
                        <a:lnSpc>
                          <a:spcPct val="115000"/>
                        </a:lnSpc>
                        <a:spcAft>
                          <a:spcPts val="500"/>
                        </a:spcAft>
                      </a:pPr>
                      <a:r>
                        <a:rPr lang="vi-VN" sz="2400" dirty="0">
                          <a:effectLst/>
                        </a:rPr>
                        <a:t>+ Trong v</a:t>
                      </a:r>
                      <a:r>
                        <a:rPr lang="en-US" sz="2400" dirty="0">
                          <a:effectLst/>
                        </a:rPr>
                        <a:t>ăn học </a:t>
                      </a:r>
                      <a:r>
                        <a:rPr lang="en-US" sz="2400" dirty="0" err="1">
                          <a:effectLst/>
                        </a:rPr>
                        <a:t>chữ</a:t>
                      </a:r>
                      <a:r>
                        <a:rPr lang="en-US" sz="2400" dirty="0">
                          <a:effectLst/>
                        </a:rPr>
                        <a:t> </a:t>
                      </a:r>
                      <a:r>
                        <a:rPr lang="en-US" sz="2400" dirty="0" err="1">
                          <a:effectLst/>
                        </a:rPr>
                        <a:t>Nôm</a:t>
                      </a:r>
                      <a:r>
                        <a:rPr lang="en-US" sz="2400" dirty="0">
                          <a:effectLst/>
                        </a:rPr>
                        <a:t>, </a:t>
                      </a:r>
                      <a:r>
                        <a:rPr lang="en-US" sz="2400" dirty="0" err="1">
                          <a:effectLst/>
                        </a:rPr>
                        <a:t>thơ</a:t>
                      </a:r>
                      <a:r>
                        <a:rPr lang="en-US" sz="2400" dirty="0">
                          <a:effectLst/>
                        </a:rPr>
                        <a:t> </a:t>
                      </a:r>
                      <a:r>
                        <a:rPr lang="en-US" sz="2400" dirty="0" err="1">
                          <a:effectLst/>
                        </a:rPr>
                        <a:t>trữ</a:t>
                      </a:r>
                      <a:r>
                        <a:rPr lang="en-US" sz="2400" dirty="0">
                          <a:effectLst/>
                        </a:rPr>
                        <a:t> </a:t>
                      </a:r>
                      <a:r>
                        <a:rPr lang="en-US" sz="2400" dirty="0" err="1">
                          <a:effectLst/>
                        </a:rPr>
                        <a:t>tình</a:t>
                      </a:r>
                      <a:r>
                        <a:rPr lang="en-US" sz="2400" dirty="0">
                          <a:effectLst/>
                        </a:rPr>
                        <a:t> </a:t>
                      </a:r>
                      <a:r>
                        <a:rPr lang="en-US" sz="2400" dirty="0" err="1">
                          <a:effectLst/>
                        </a:rPr>
                        <a:t>và</a:t>
                      </a:r>
                      <a:r>
                        <a:rPr lang="en-US" sz="2400" dirty="0">
                          <a:effectLst/>
                        </a:rPr>
                        <a:t> các </a:t>
                      </a:r>
                      <a:r>
                        <a:rPr lang="en-US" sz="2400" dirty="0" err="1">
                          <a:effectLst/>
                        </a:rPr>
                        <a:t>thể</a:t>
                      </a:r>
                      <a:r>
                        <a:rPr lang="en-US" sz="2400" dirty="0">
                          <a:effectLst/>
                        </a:rPr>
                        <a:t> </a:t>
                      </a:r>
                      <a:r>
                        <a:rPr lang="en-US" sz="2400" dirty="0" err="1">
                          <a:effectLst/>
                        </a:rPr>
                        <a:t>truyện</a:t>
                      </a:r>
                      <a:r>
                        <a:rPr lang="en-US" sz="2400" dirty="0">
                          <a:effectLst/>
                        </a:rPr>
                        <a:t> </a:t>
                      </a:r>
                      <a:r>
                        <a:rPr lang="en-US" sz="2400" dirty="0" err="1">
                          <a:effectLst/>
                        </a:rPr>
                        <a:t>đều</a:t>
                      </a:r>
                      <a:r>
                        <a:rPr lang="en-US" sz="2400" dirty="0">
                          <a:effectLst/>
                        </a:rPr>
                        <a:t> </a:t>
                      </a:r>
                      <a:r>
                        <a:rPr lang="en-US" sz="2400" dirty="0" err="1">
                          <a:effectLst/>
                        </a:rPr>
                        <a:t>được</a:t>
                      </a:r>
                      <a:r>
                        <a:rPr lang="en-US" sz="2400" dirty="0">
                          <a:effectLst/>
                        </a:rPr>
                        <a:t> viết </a:t>
                      </a:r>
                      <a:r>
                        <a:rPr lang="en-US" sz="2400" dirty="0" err="1">
                          <a:effectLst/>
                        </a:rPr>
                        <a:t>bằng</a:t>
                      </a:r>
                      <a:r>
                        <a:rPr lang="en-US" sz="2400" dirty="0">
                          <a:effectLst/>
                        </a:rPr>
                        <a:t> </a:t>
                      </a:r>
                      <a:r>
                        <a:rPr lang="en-US" sz="2400" dirty="0" err="1">
                          <a:effectLst/>
                        </a:rPr>
                        <a:t>văn</a:t>
                      </a:r>
                      <a:r>
                        <a:rPr lang="en-US" sz="2400" dirty="0">
                          <a:effectLst/>
                        </a:rPr>
                        <a:t> </a:t>
                      </a:r>
                      <a:r>
                        <a:rPr lang="en-US" sz="2400" dirty="0" err="1">
                          <a:effectLst/>
                        </a:rPr>
                        <a:t>vần</a:t>
                      </a:r>
                      <a:r>
                        <a:rPr lang="en-US" sz="2400" dirty="0">
                          <a:effectLst/>
                        </a:rPr>
                        <a:t> </a:t>
                      </a:r>
                      <a:endParaRPr lang="en-US" sz="2800" dirty="0">
                        <a:effectLst/>
                      </a:endParaRPr>
                    </a:p>
                    <a:p>
                      <a:pPr algn="just">
                        <a:lnSpc>
                          <a:spcPct val="115000"/>
                        </a:lnSpc>
                        <a:spcAft>
                          <a:spcPts val="500"/>
                        </a:spcAft>
                      </a:pPr>
                      <a:r>
                        <a:rPr lang="vi-VN" sz="2400" dirty="0">
                          <a:effectLst/>
                        </a:rPr>
                        <a:t>- V</a:t>
                      </a:r>
                      <a:r>
                        <a:rPr lang="en-US" sz="2400" dirty="0">
                          <a:effectLst/>
                        </a:rPr>
                        <a:t>ăn học viết </a:t>
                      </a:r>
                      <a:r>
                        <a:rPr lang="en-US" sz="2400" dirty="0" err="1">
                          <a:effectLst/>
                        </a:rPr>
                        <a:t>bằng</a:t>
                      </a:r>
                      <a:r>
                        <a:rPr lang="en-US" sz="2400" dirty="0">
                          <a:effectLst/>
                        </a:rPr>
                        <a:t> </a:t>
                      </a:r>
                      <a:r>
                        <a:rPr lang="en-US" sz="2400" dirty="0" err="1">
                          <a:effectLst/>
                        </a:rPr>
                        <a:t>chữ</a:t>
                      </a:r>
                      <a:r>
                        <a:rPr lang="en-US" sz="2400" dirty="0">
                          <a:effectLst/>
                        </a:rPr>
                        <a:t> </a:t>
                      </a:r>
                      <a:r>
                        <a:rPr lang="en-US" sz="2400" dirty="0" err="1">
                          <a:effectLst/>
                        </a:rPr>
                        <a:t>Hán</a:t>
                      </a:r>
                      <a:r>
                        <a:rPr lang="en-US" sz="2400" dirty="0">
                          <a:effectLst/>
                        </a:rPr>
                        <a:t>, </a:t>
                      </a:r>
                      <a:r>
                        <a:rPr lang="en-US" sz="2400" dirty="0" err="1">
                          <a:effectLst/>
                        </a:rPr>
                        <a:t>chữ</a:t>
                      </a:r>
                      <a:r>
                        <a:rPr lang="en-US" sz="2400" dirty="0">
                          <a:effectLst/>
                        </a:rPr>
                        <a:t> </a:t>
                      </a:r>
                      <a:r>
                        <a:rPr lang="en-US" sz="2400" dirty="0" err="1">
                          <a:effectLst/>
                        </a:rPr>
                        <a:t>Nôm</a:t>
                      </a:r>
                      <a:r>
                        <a:rPr lang="en-US" sz="2400" dirty="0">
                          <a:effectLst/>
                        </a:rPr>
                        <a:t> </a:t>
                      </a:r>
                      <a:r>
                        <a:rPr lang="en-US" sz="2400" dirty="0" err="1">
                          <a:effectLst/>
                        </a:rPr>
                        <a:t>với</a:t>
                      </a:r>
                      <a:r>
                        <a:rPr lang="en-US" sz="2400" dirty="0">
                          <a:effectLst/>
                        </a:rPr>
                        <a:t> </a:t>
                      </a:r>
                      <a:r>
                        <a:rPr lang="en-US" sz="2400" dirty="0" err="1">
                          <a:effectLst/>
                        </a:rPr>
                        <a:t>văn</a:t>
                      </a:r>
                      <a:r>
                        <a:rPr lang="en-US" sz="2400" dirty="0">
                          <a:effectLst/>
                        </a:rPr>
                        <a:t> học viết </a:t>
                      </a:r>
                      <a:r>
                        <a:rPr lang="en-US" sz="2400" dirty="0" err="1">
                          <a:effectLst/>
                        </a:rPr>
                        <a:t>bằng</a:t>
                      </a:r>
                      <a:r>
                        <a:rPr lang="en-US" sz="2400" dirty="0">
                          <a:effectLst/>
                        </a:rPr>
                        <a:t> </a:t>
                      </a:r>
                      <a:r>
                        <a:rPr lang="en-US" sz="2400" dirty="0" err="1">
                          <a:effectLst/>
                        </a:rPr>
                        <a:t>chữ</a:t>
                      </a:r>
                      <a:r>
                        <a:rPr lang="en-US" sz="2400" dirty="0">
                          <a:effectLst/>
                        </a:rPr>
                        <a:t> </a:t>
                      </a:r>
                      <a:r>
                        <a:rPr lang="en-US" sz="2400" dirty="0" err="1">
                          <a:effectLst/>
                        </a:rPr>
                        <a:t>Quốc</a:t>
                      </a:r>
                      <a:r>
                        <a:rPr lang="en-US" sz="2400" dirty="0">
                          <a:effectLst/>
                        </a:rPr>
                        <a:t> </a:t>
                      </a:r>
                      <a:r>
                        <a:rPr lang="en-US" sz="2400" dirty="0" err="1">
                          <a:effectLst/>
                        </a:rPr>
                        <a:t>ngữ</a:t>
                      </a:r>
                      <a:r>
                        <a:rPr lang="en-US" sz="2400" dirty="0">
                          <a:effectLst/>
                        </a:rPr>
                        <a:t>: </a:t>
                      </a:r>
                      <a:endParaRPr lang="en-US" sz="2800" dirty="0">
                        <a:effectLst/>
                      </a:endParaRPr>
                    </a:p>
                    <a:p>
                      <a:pPr algn="just">
                        <a:lnSpc>
                          <a:spcPct val="115000"/>
                        </a:lnSpc>
                        <a:spcAft>
                          <a:spcPts val="500"/>
                        </a:spcAft>
                      </a:pPr>
                      <a:r>
                        <a:rPr lang="vi-VN" sz="2400" dirty="0">
                          <a:effectLst/>
                        </a:rPr>
                        <a:t>+ </a:t>
                      </a:r>
                      <a:r>
                        <a:rPr lang="en-US" sz="2400" dirty="0">
                          <a:effectLst/>
                        </a:rPr>
                        <a:t>Văn học </a:t>
                      </a:r>
                      <a:r>
                        <a:rPr lang="en-US" sz="2400" dirty="0" err="1">
                          <a:effectLst/>
                        </a:rPr>
                        <a:t>chữ</a:t>
                      </a:r>
                      <a:r>
                        <a:rPr lang="en-US" sz="2400" dirty="0">
                          <a:effectLst/>
                        </a:rPr>
                        <a:t> </a:t>
                      </a:r>
                      <a:r>
                        <a:rPr lang="en-US" sz="2400" dirty="0" err="1">
                          <a:effectLst/>
                        </a:rPr>
                        <a:t>Hán</a:t>
                      </a:r>
                      <a:r>
                        <a:rPr lang="en-US" sz="2400" dirty="0">
                          <a:effectLst/>
                        </a:rPr>
                        <a:t>, </a:t>
                      </a:r>
                      <a:r>
                        <a:rPr lang="en-US" sz="2400" dirty="0" err="1">
                          <a:effectLst/>
                        </a:rPr>
                        <a:t>chữ</a:t>
                      </a:r>
                      <a:r>
                        <a:rPr lang="en-US" sz="2400" dirty="0">
                          <a:effectLst/>
                        </a:rPr>
                        <a:t> </a:t>
                      </a:r>
                      <a:r>
                        <a:rPr lang="en-US" sz="2400" dirty="0" err="1">
                          <a:effectLst/>
                        </a:rPr>
                        <a:t>Nôm</a:t>
                      </a:r>
                      <a:r>
                        <a:rPr lang="vi-VN" sz="2400" dirty="0">
                          <a:effectLst/>
                        </a:rPr>
                        <a:t>: </a:t>
                      </a:r>
                      <a:r>
                        <a:rPr lang="en-US" sz="2400" dirty="0" err="1">
                          <a:effectLst/>
                        </a:rPr>
                        <a:t>coi</a:t>
                      </a:r>
                      <a:r>
                        <a:rPr lang="en-US" sz="2400" dirty="0">
                          <a:effectLst/>
                        </a:rPr>
                        <a:t> </a:t>
                      </a:r>
                      <a:r>
                        <a:rPr lang="en-US" sz="2400" dirty="0" err="1">
                          <a:effectLst/>
                        </a:rPr>
                        <a:t>trọng</a:t>
                      </a:r>
                      <a:r>
                        <a:rPr lang="en-US" sz="2400" dirty="0">
                          <a:effectLst/>
                        </a:rPr>
                        <a:t> tính </a:t>
                      </a:r>
                      <a:r>
                        <a:rPr lang="en-US" sz="2400" dirty="0" err="1">
                          <a:effectLst/>
                        </a:rPr>
                        <a:t>quy</a:t>
                      </a:r>
                      <a:r>
                        <a:rPr lang="en-US" sz="2400" dirty="0">
                          <a:effectLst/>
                        </a:rPr>
                        <a:t> </a:t>
                      </a:r>
                      <a:r>
                        <a:rPr lang="en-US" sz="2400" dirty="0" err="1">
                          <a:effectLst/>
                        </a:rPr>
                        <a:t>phạm</a:t>
                      </a:r>
                      <a:r>
                        <a:rPr lang="en-US" sz="2400" dirty="0">
                          <a:effectLst/>
                        </a:rPr>
                        <a:t>, </a:t>
                      </a:r>
                      <a:r>
                        <a:rPr lang="en-US" sz="2400" dirty="0" err="1">
                          <a:effectLst/>
                        </a:rPr>
                        <a:t>vẻ</a:t>
                      </a:r>
                      <a:r>
                        <a:rPr lang="en-US" sz="2400" dirty="0">
                          <a:effectLst/>
                        </a:rPr>
                        <a:t> đẹp </a:t>
                      </a:r>
                      <a:r>
                        <a:rPr lang="en-US" sz="2400" dirty="0" err="1">
                          <a:effectLst/>
                        </a:rPr>
                        <a:t>mực</a:t>
                      </a:r>
                      <a:r>
                        <a:rPr lang="en-US" sz="2400" dirty="0">
                          <a:effectLst/>
                        </a:rPr>
                        <a:t> </a:t>
                      </a:r>
                      <a:r>
                        <a:rPr lang="en-US" sz="2400" dirty="0" err="1">
                          <a:effectLst/>
                        </a:rPr>
                        <a:t>thước</a:t>
                      </a:r>
                      <a:r>
                        <a:rPr lang="en-US" sz="2400" dirty="0">
                          <a:effectLst/>
                        </a:rPr>
                        <a:t>, </a:t>
                      </a:r>
                      <a:r>
                        <a:rPr lang="en-US" sz="2400" dirty="0" err="1">
                          <a:effectLst/>
                        </a:rPr>
                        <a:t>cao</a:t>
                      </a:r>
                      <a:r>
                        <a:rPr lang="en-US" sz="2400" dirty="0">
                          <a:effectLst/>
                        </a:rPr>
                        <a:t> </a:t>
                      </a:r>
                      <a:r>
                        <a:rPr lang="en-US" sz="2400" dirty="0" err="1">
                          <a:effectLst/>
                        </a:rPr>
                        <a:t>nhã</a:t>
                      </a:r>
                      <a:r>
                        <a:rPr lang="en-US" sz="2400" dirty="0">
                          <a:effectLst/>
                        </a:rPr>
                        <a:t>, </a:t>
                      </a:r>
                      <a:r>
                        <a:rPr lang="en-US" sz="2400" dirty="0" err="1">
                          <a:effectLst/>
                        </a:rPr>
                        <a:t>ưa</a:t>
                      </a:r>
                      <a:r>
                        <a:rPr lang="en-US" sz="2400" dirty="0">
                          <a:effectLst/>
                        </a:rPr>
                        <a:t> </a:t>
                      </a:r>
                      <a:r>
                        <a:rPr lang="en-US" sz="2400" dirty="0" err="1">
                          <a:effectLst/>
                        </a:rPr>
                        <a:t>chuộng</a:t>
                      </a:r>
                      <a:r>
                        <a:rPr lang="en-US" sz="2400" dirty="0">
                          <a:effectLst/>
                        </a:rPr>
                        <a:t> </a:t>
                      </a:r>
                      <a:r>
                        <a:rPr lang="en-US" sz="2400" dirty="0" err="1">
                          <a:effectLst/>
                        </a:rPr>
                        <a:t>sử</a:t>
                      </a:r>
                      <a:r>
                        <a:rPr lang="en-US" sz="2400" dirty="0">
                          <a:effectLst/>
                        </a:rPr>
                        <a:t> </a:t>
                      </a:r>
                      <a:r>
                        <a:rPr lang="en-US" sz="2400" dirty="0" err="1">
                          <a:effectLst/>
                        </a:rPr>
                        <a:t>dụng</a:t>
                      </a:r>
                      <a:r>
                        <a:rPr lang="en-US" sz="2400" dirty="0">
                          <a:effectLst/>
                        </a:rPr>
                        <a:t> các </a:t>
                      </a:r>
                      <a:r>
                        <a:rPr lang="en-US" sz="2400" dirty="0" err="1">
                          <a:effectLst/>
                        </a:rPr>
                        <a:t>điển</a:t>
                      </a:r>
                      <a:r>
                        <a:rPr lang="en-US" sz="2400" dirty="0">
                          <a:effectLst/>
                        </a:rPr>
                        <a:t> </a:t>
                      </a:r>
                      <a:r>
                        <a:rPr lang="en-US" sz="2400" dirty="0" err="1">
                          <a:effectLst/>
                        </a:rPr>
                        <a:t>tích</a:t>
                      </a:r>
                      <a:r>
                        <a:rPr lang="en-US" sz="2400" dirty="0">
                          <a:effectLst/>
                        </a:rPr>
                        <a:t>, </a:t>
                      </a:r>
                      <a:r>
                        <a:rPr lang="en-US" sz="2400" dirty="0" err="1">
                          <a:effectLst/>
                        </a:rPr>
                        <a:t>điển</a:t>
                      </a:r>
                      <a:r>
                        <a:rPr lang="en-US" sz="2400" dirty="0">
                          <a:effectLst/>
                        </a:rPr>
                        <a:t> cố,... </a:t>
                      </a:r>
                      <a:endParaRPr lang="en-US" sz="2800" dirty="0">
                        <a:effectLst/>
                      </a:endParaRPr>
                    </a:p>
                    <a:p>
                      <a:pPr algn="just">
                        <a:lnSpc>
                          <a:spcPct val="115000"/>
                        </a:lnSpc>
                        <a:spcAft>
                          <a:spcPts val="500"/>
                        </a:spcAft>
                      </a:pPr>
                      <a:r>
                        <a:rPr lang="vi-VN" sz="2400" dirty="0">
                          <a:effectLst/>
                        </a:rPr>
                        <a:t>+ </a:t>
                      </a:r>
                      <a:r>
                        <a:rPr lang="en-US" sz="2400" dirty="0">
                          <a:effectLst/>
                        </a:rPr>
                        <a:t>Văn học </a:t>
                      </a:r>
                      <a:r>
                        <a:rPr lang="en-US" sz="2400" dirty="0" err="1">
                          <a:effectLst/>
                        </a:rPr>
                        <a:t>chữ</a:t>
                      </a:r>
                      <a:r>
                        <a:rPr lang="en-US" sz="2400" dirty="0">
                          <a:effectLst/>
                        </a:rPr>
                        <a:t> </a:t>
                      </a:r>
                      <a:r>
                        <a:rPr lang="en-US" sz="2400" dirty="0" err="1">
                          <a:effectLst/>
                        </a:rPr>
                        <a:t>Quốc</a:t>
                      </a:r>
                      <a:r>
                        <a:rPr lang="en-US" sz="2400" dirty="0">
                          <a:effectLst/>
                        </a:rPr>
                        <a:t> </a:t>
                      </a:r>
                      <a:r>
                        <a:rPr lang="en-US" sz="2400" dirty="0" err="1">
                          <a:effectLst/>
                        </a:rPr>
                        <a:t>ngữ</a:t>
                      </a:r>
                      <a:r>
                        <a:rPr lang="en-US" sz="2400" dirty="0">
                          <a:effectLst/>
                        </a:rPr>
                        <a:t> lại </a:t>
                      </a:r>
                      <a:r>
                        <a:rPr lang="en-US" sz="2400" dirty="0" err="1">
                          <a:effectLst/>
                        </a:rPr>
                        <a:t>thường</a:t>
                      </a:r>
                      <a:r>
                        <a:rPr lang="en-US" sz="2400" dirty="0">
                          <a:effectLst/>
                        </a:rPr>
                        <a:t> </a:t>
                      </a:r>
                      <a:r>
                        <a:rPr lang="en-US" sz="2400" dirty="0" err="1">
                          <a:effectLst/>
                        </a:rPr>
                        <a:t>đề</a:t>
                      </a:r>
                      <a:r>
                        <a:rPr lang="en-US" sz="2400" dirty="0">
                          <a:effectLst/>
                        </a:rPr>
                        <a:t> </a:t>
                      </a:r>
                      <a:r>
                        <a:rPr lang="en-US" sz="2400" dirty="0" err="1">
                          <a:effectLst/>
                        </a:rPr>
                        <a:t>cao</a:t>
                      </a:r>
                      <a:r>
                        <a:rPr lang="en-US" sz="2400" dirty="0">
                          <a:effectLst/>
                        </a:rPr>
                        <a:t> cái đẹp </a:t>
                      </a:r>
                      <a:r>
                        <a:rPr lang="en-US" sz="2400" dirty="0" err="1">
                          <a:effectLst/>
                        </a:rPr>
                        <a:t>độc</a:t>
                      </a:r>
                      <a:r>
                        <a:rPr lang="en-US" sz="2400" dirty="0">
                          <a:effectLst/>
                        </a:rPr>
                        <a:t> </a:t>
                      </a:r>
                      <a:r>
                        <a:rPr lang="en-US" sz="2400" dirty="0" err="1">
                          <a:effectLst/>
                        </a:rPr>
                        <a:t>đáo</a:t>
                      </a:r>
                      <a:r>
                        <a:rPr lang="en-US" sz="2400" dirty="0">
                          <a:effectLst/>
                        </a:rPr>
                        <a:t>, </a:t>
                      </a:r>
                      <a:r>
                        <a:rPr lang="en-US" sz="2400" dirty="0" err="1">
                          <a:effectLst/>
                        </a:rPr>
                        <a:t>muôn</a:t>
                      </a:r>
                      <a:r>
                        <a:rPr lang="en-US" sz="2400" dirty="0">
                          <a:effectLst/>
                        </a:rPr>
                        <a:t> </a:t>
                      </a:r>
                      <a:r>
                        <a:rPr lang="en-US" sz="2400" dirty="0" err="1">
                          <a:effectLst/>
                        </a:rPr>
                        <a:t>màu</a:t>
                      </a:r>
                      <a:r>
                        <a:rPr lang="en-US" sz="2400" dirty="0">
                          <a:effectLst/>
                        </a:rPr>
                        <a:t> </a:t>
                      </a:r>
                      <a:r>
                        <a:rPr lang="en-US" sz="2400" dirty="0" err="1">
                          <a:effectLst/>
                        </a:rPr>
                        <a:t>muôn</a:t>
                      </a:r>
                      <a:r>
                        <a:rPr lang="en-US" sz="2400" dirty="0">
                          <a:effectLst/>
                        </a:rPr>
                        <a:t> </a:t>
                      </a:r>
                      <a:r>
                        <a:rPr lang="en-US" sz="2400" dirty="0" err="1">
                          <a:effectLst/>
                        </a:rPr>
                        <a:t>vẻ</a:t>
                      </a:r>
                      <a:r>
                        <a:rPr lang="en-US" sz="2400" dirty="0">
                          <a:effectLst/>
                        </a:rPr>
                        <a:t> </a:t>
                      </a:r>
                      <a:r>
                        <a:rPr lang="en-US" sz="2400" dirty="0" err="1">
                          <a:effectLst/>
                        </a:rPr>
                        <a:t>và</a:t>
                      </a:r>
                      <a:r>
                        <a:rPr lang="en-US" sz="2400" dirty="0">
                          <a:effectLst/>
                        </a:rPr>
                        <a:t> </a:t>
                      </a:r>
                      <a:r>
                        <a:rPr lang="en-US" sz="2400" dirty="0" err="1">
                          <a:effectLst/>
                        </a:rPr>
                        <a:t>tinh</a:t>
                      </a:r>
                      <a:r>
                        <a:rPr lang="en-US" sz="2400" dirty="0">
                          <a:effectLst/>
                        </a:rPr>
                        <a:t> </a:t>
                      </a:r>
                      <a:r>
                        <a:rPr lang="en-US" sz="2400" dirty="0" err="1">
                          <a:effectLst/>
                        </a:rPr>
                        <a:t>thần</a:t>
                      </a:r>
                      <a:r>
                        <a:rPr lang="en-US" sz="2400" dirty="0">
                          <a:effectLst/>
                        </a:rPr>
                        <a:t> </a:t>
                      </a:r>
                      <a:r>
                        <a:rPr lang="en-US" sz="2400" dirty="0" err="1">
                          <a:effectLst/>
                        </a:rPr>
                        <a:t>tự</a:t>
                      </a:r>
                      <a:r>
                        <a:rPr lang="en-US" sz="2400" dirty="0">
                          <a:effectLst/>
                        </a:rPr>
                        <a:t> do </a:t>
                      </a:r>
                      <a:r>
                        <a:rPr lang="en-US" sz="2400" dirty="0" err="1">
                          <a:effectLst/>
                        </a:rPr>
                        <a:t>trong</a:t>
                      </a:r>
                      <a:r>
                        <a:rPr lang="en-US" sz="2400" dirty="0">
                          <a:effectLst/>
                        </a:rPr>
                        <a:t> </a:t>
                      </a:r>
                      <a:r>
                        <a:rPr lang="en-US" sz="2400" dirty="0" err="1">
                          <a:effectLst/>
                        </a:rPr>
                        <a:t>sáng</a:t>
                      </a:r>
                      <a:r>
                        <a:rPr lang="en-US" sz="2400" dirty="0">
                          <a:effectLst/>
                        </a:rPr>
                        <a:t> </a:t>
                      </a:r>
                      <a:r>
                        <a:rPr lang="en-US" sz="2400" dirty="0" err="1">
                          <a:effectLst/>
                        </a:rPr>
                        <a:t>tạo</a:t>
                      </a:r>
                      <a:r>
                        <a:rPr lang="en-US" sz="2400" dirty="0">
                          <a:effectLst/>
                        </a:rPr>
                        <a:t> </a:t>
                      </a:r>
                      <a:r>
                        <a:rPr lang="en-US" sz="2400" dirty="0" err="1">
                          <a:effectLst/>
                        </a:rPr>
                        <a:t>của</a:t>
                      </a:r>
                      <a:r>
                        <a:rPr lang="en-US" sz="2400" dirty="0">
                          <a:effectLst/>
                        </a:rPr>
                        <a:t> các nhà </a:t>
                      </a:r>
                      <a:r>
                        <a:rPr lang="en-US" sz="2400" dirty="0" err="1">
                          <a:effectLst/>
                        </a:rPr>
                        <a:t>thơ</a:t>
                      </a:r>
                      <a:r>
                        <a:rPr lang="en-US" sz="2400" dirty="0">
                          <a:effectLst/>
                        </a:rPr>
                        <a:t>, nhà </a:t>
                      </a:r>
                      <a:r>
                        <a:rPr lang="en-US" sz="2400" dirty="0" err="1">
                          <a:effectLst/>
                        </a:rPr>
                        <a:t>văn</a:t>
                      </a:r>
                      <a:r>
                        <a:rPr lang="en-US" sz="2400" dirty="0">
                          <a:effectLst/>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35619" y="203991"/>
            <a:ext cx="8500534"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Calibri" panose="020F0502020204030204" pitchFamily="34" charset="0"/>
              </a:rPr>
              <a:t>PHIẾU </a:t>
            </a:r>
            <a:r>
              <a:rPr lang="vi-VN" sz="2400" b="1" dirty="0">
                <a:solidFill>
                  <a:srgbClr val="FF0000"/>
                </a:solidFill>
                <a:effectLst/>
                <a:latin typeface="Times New Roman" panose="02020603050405020304" pitchFamily="18" charset="0"/>
                <a:ea typeface="Calibri" panose="020F0502020204030204" pitchFamily="34" charset="0"/>
              </a:rPr>
              <a:t>HT số 0</a:t>
            </a:r>
            <a:r>
              <a:rPr lang="en-US" sz="2400" b="1" dirty="0">
                <a:solidFill>
                  <a:srgbClr val="FF0000"/>
                </a:solidFill>
                <a:effectLst/>
                <a:latin typeface="Times New Roman" panose="02020603050405020304" pitchFamily="18" charset="0"/>
                <a:ea typeface="Calibri" panose="020F0502020204030204" pitchFamily="34" charset="0"/>
              </a:rPr>
              <a:t>2</a:t>
            </a:r>
            <a:r>
              <a:rPr lang="vi-VN" sz="2400" b="1" dirty="0">
                <a:solidFill>
                  <a:srgbClr val="FF0000"/>
                </a:solidFill>
                <a:effectLst/>
                <a:latin typeface="Times New Roman" panose="02020603050405020304" pitchFamily="18" charset="0"/>
                <a:ea typeface="Calibri" panose="020F0502020204030204" pitchFamily="34" charset="0"/>
              </a:rPr>
              <a:t>: </a:t>
            </a:r>
            <a:r>
              <a:rPr lang="en-US" sz="2400" b="1" dirty="0">
                <a:solidFill>
                  <a:srgbClr val="FF0000"/>
                </a:solidFill>
                <a:effectLst/>
                <a:latin typeface="Times New Roman" panose="02020603050405020304" pitchFamily="18" charset="0"/>
                <a:ea typeface="Calibri" panose="020F0502020204030204" pitchFamily="34" charset="0"/>
              </a:rPr>
              <a:t>TÌM HIỂU TRI THỨC NGỮ VĂN </a:t>
            </a:r>
            <a:endParaRPr lang="en-US" sz="2400" dirty="0">
              <a:solidFill>
                <a:srgbClr val="FF0000"/>
              </a:solidFill>
            </a:endParaRPr>
          </a:p>
        </p:txBody>
      </p:sp>
      <p:graphicFrame>
        <p:nvGraphicFramePr>
          <p:cNvPr id="2" name="Table 1"/>
          <p:cNvGraphicFramePr>
            <a:graphicFrameLocks noGrp="1"/>
          </p:cNvGraphicFramePr>
          <p:nvPr/>
        </p:nvGraphicFramePr>
        <p:xfrm>
          <a:off x="537663" y="929457"/>
          <a:ext cx="11491784" cy="5083876"/>
        </p:xfrm>
        <a:graphic>
          <a:graphicData uri="http://schemas.openxmlformats.org/drawingml/2006/table">
            <a:tbl>
              <a:tblPr firstRow="1" firstCol="1" bandRow="1">
                <a:tableStyleId>{2D5ABB26-0587-4C30-8999-92F81FD0307C}</a:tableStyleId>
              </a:tblPr>
              <a:tblGrid>
                <a:gridCol w="1754660"/>
                <a:gridCol w="9737124"/>
              </a:tblGrid>
              <a:tr h="121442">
                <a:tc gridSpan="2">
                  <a:txBody>
                    <a:bodyPr/>
                    <a:lstStyle/>
                    <a:p>
                      <a:pPr algn="ctr">
                        <a:lnSpc>
                          <a:spcPct val="115000"/>
                        </a:lnSpc>
                        <a:spcAft>
                          <a:spcPts val="1000"/>
                        </a:spcAft>
                      </a:pPr>
                      <a:r>
                        <a:rPr lang="vi-VN" sz="2600" b="1" dirty="0">
                          <a:effectLst/>
                        </a:rPr>
                        <a:t>2. </a:t>
                      </a:r>
                      <a:r>
                        <a:rPr lang="en-US" sz="2600" b="1" dirty="0" err="1">
                          <a:effectLst/>
                        </a:rPr>
                        <a:t>Tìm</a:t>
                      </a:r>
                      <a:r>
                        <a:rPr lang="en-US" sz="2600" b="1" dirty="0">
                          <a:effectLst/>
                        </a:rPr>
                        <a:t> </a:t>
                      </a:r>
                      <a:r>
                        <a:rPr lang="en-US" sz="2600" b="1" dirty="0" err="1">
                          <a:effectLst/>
                        </a:rPr>
                        <a:t>hiểu</a:t>
                      </a:r>
                      <a:r>
                        <a:rPr lang="en-US" sz="2600" b="1" dirty="0">
                          <a:effectLst/>
                        </a:rPr>
                        <a:t> </a:t>
                      </a:r>
                      <a:r>
                        <a:rPr lang="en-US" sz="2600" b="1" dirty="0" err="1">
                          <a:effectLst/>
                        </a:rPr>
                        <a:t>chung</a:t>
                      </a:r>
                      <a:r>
                        <a:rPr lang="en-US" sz="2600" b="1" dirty="0">
                          <a:effectLst/>
                        </a:rPr>
                        <a:t> về </a:t>
                      </a:r>
                      <a:r>
                        <a:rPr lang="en-US" sz="2600" b="1" dirty="0" err="1">
                          <a:effectLst/>
                        </a:rPr>
                        <a:t>truyện</a:t>
                      </a:r>
                      <a:r>
                        <a:rPr lang="en-US" sz="2600" b="1" dirty="0">
                          <a:effectLst/>
                        </a:rPr>
                        <a:t> </a:t>
                      </a:r>
                      <a:r>
                        <a:rPr lang="en-US" sz="2600" b="1" dirty="0" err="1">
                          <a:effectLst/>
                        </a:rPr>
                        <a:t>thơ</a:t>
                      </a:r>
                      <a:r>
                        <a:rPr lang="en-US" sz="2600" b="1" dirty="0">
                          <a:effectLst/>
                        </a:rPr>
                        <a:t> </a:t>
                      </a:r>
                      <a:r>
                        <a:rPr lang="en-US" sz="2600" b="1" dirty="0" err="1">
                          <a:effectLst/>
                        </a:rPr>
                        <a:t>Nôm</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059" marR="43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121442">
                <a:tc>
                  <a:txBody>
                    <a:bodyPr/>
                    <a:lstStyle/>
                    <a:p>
                      <a:pPr>
                        <a:lnSpc>
                          <a:spcPct val="115000"/>
                        </a:lnSpc>
                        <a:spcAft>
                          <a:spcPts val="1000"/>
                        </a:spcAft>
                      </a:pPr>
                      <a:r>
                        <a:rPr lang="en-US" sz="2600">
                          <a:solidFill>
                            <a:srgbClr val="0070C0"/>
                          </a:solidFill>
                          <a:effectLst/>
                        </a:rPr>
                        <a:t>1. Văn tự</a:t>
                      </a:r>
                      <a:endPar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059" marR="43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vi-VN" sz="2600">
                          <a:effectLst/>
                        </a:rPr>
                        <a:t>Chữ Nôm</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43059" marR="43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489">
                <a:tc>
                  <a:txBody>
                    <a:bodyPr/>
                    <a:lstStyle/>
                    <a:p>
                      <a:pPr>
                        <a:lnSpc>
                          <a:spcPct val="115000"/>
                        </a:lnSpc>
                        <a:spcAft>
                          <a:spcPts val="1000"/>
                        </a:spcAft>
                      </a:pPr>
                      <a:r>
                        <a:rPr lang="en-US" sz="2600">
                          <a:solidFill>
                            <a:srgbClr val="0070C0"/>
                          </a:solidFill>
                          <a:effectLst/>
                        </a:rPr>
                        <a:t>2. Thời kì hình thành và phát triển</a:t>
                      </a:r>
                      <a:endPar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059" marR="43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2600">
                          <a:effectLst/>
                        </a:rPr>
                        <a:t>Ra đời từ thế kỉ XVII, phát triển mạnh vào cuối thế kỉ XVIII và thế kỉ XIX.</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43059" marR="43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442">
                <a:tc>
                  <a:txBody>
                    <a:bodyPr/>
                    <a:lstStyle/>
                    <a:p>
                      <a:pPr>
                        <a:lnSpc>
                          <a:spcPct val="115000"/>
                        </a:lnSpc>
                        <a:spcAft>
                          <a:spcPts val="1000"/>
                        </a:spcAft>
                      </a:pPr>
                      <a:r>
                        <a:rPr lang="en-US" sz="2600" dirty="0">
                          <a:solidFill>
                            <a:srgbClr val="0070C0"/>
                          </a:solidFill>
                          <a:effectLst/>
                        </a:rPr>
                        <a:t>3. </a:t>
                      </a:r>
                      <a:r>
                        <a:rPr lang="en-US" sz="2600" dirty="0" err="1">
                          <a:solidFill>
                            <a:srgbClr val="0070C0"/>
                          </a:solidFill>
                          <a:effectLst/>
                        </a:rPr>
                        <a:t>Thể</a:t>
                      </a:r>
                      <a:r>
                        <a:rPr lang="en-US" sz="2600" dirty="0">
                          <a:solidFill>
                            <a:srgbClr val="0070C0"/>
                          </a:solidFill>
                          <a:effectLst/>
                        </a:rPr>
                        <a:t> </a:t>
                      </a:r>
                      <a:r>
                        <a:rPr lang="en-US" sz="2600" dirty="0" err="1">
                          <a:solidFill>
                            <a:srgbClr val="0070C0"/>
                          </a:solidFill>
                          <a:effectLst/>
                        </a:rPr>
                        <a:t>thơ</a:t>
                      </a:r>
                      <a:endPar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059" marR="43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vi-VN" sz="2600">
                          <a:effectLst/>
                        </a:rPr>
                        <a:t>Lục bát</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43059" marR="43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1155">
                <a:tc>
                  <a:txBody>
                    <a:bodyPr/>
                    <a:lstStyle/>
                    <a:p>
                      <a:pPr>
                        <a:lnSpc>
                          <a:spcPct val="115000"/>
                        </a:lnSpc>
                        <a:spcAft>
                          <a:spcPts val="1000"/>
                        </a:spcAft>
                      </a:pPr>
                      <a:r>
                        <a:rPr lang="en-US" sz="2600" dirty="0">
                          <a:solidFill>
                            <a:srgbClr val="0070C0"/>
                          </a:solidFill>
                          <a:effectLst/>
                        </a:rPr>
                        <a:t>4. </a:t>
                      </a:r>
                      <a:r>
                        <a:rPr lang="vi-VN" sz="2600" dirty="0">
                          <a:solidFill>
                            <a:srgbClr val="0070C0"/>
                          </a:solidFill>
                          <a:effectLst/>
                        </a:rPr>
                        <a:t>Phân loại và tác phẩm tiêu biểu</a:t>
                      </a:r>
                      <a:endPar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059" marR="43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vi-VN" sz="2600" dirty="0">
                          <a:effectLst/>
                        </a:rPr>
                        <a:t>Có nhiều cách phận loại:</a:t>
                      </a:r>
                      <a:endParaRPr lang="en-US" sz="2600" dirty="0">
                        <a:effectLst/>
                      </a:endParaRPr>
                    </a:p>
                    <a:p>
                      <a:pPr>
                        <a:lnSpc>
                          <a:spcPct val="115000"/>
                        </a:lnSpc>
                        <a:spcAft>
                          <a:spcPts val="1000"/>
                        </a:spcAft>
                      </a:pPr>
                      <a:r>
                        <a:rPr lang="vi-VN" sz="2600" dirty="0">
                          <a:effectLst/>
                        </a:rPr>
                        <a:t>- T</a:t>
                      </a:r>
                      <a:r>
                        <a:rPr lang="en-US" sz="2600" dirty="0" err="1">
                          <a:effectLst/>
                        </a:rPr>
                        <a:t>ruyện</a:t>
                      </a:r>
                      <a:r>
                        <a:rPr lang="en-US" sz="2600" dirty="0">
                          <a:effectLst/>
                        </a:rPr>
                        <a:t> </a:t>
                      </a:r>
                      <a:r>
                        <a:rPr lang="en-US" sz="2600" dirty="0" err="1">
                          <a:effectLst/>
                        </a:rPr>
                        <a:t>thơ</a:t>
                      </a:r>
                      <a:r>
                        <a:rPr lang="en-US" sz="2600" dirty="0">
                          <a:effectLst/>
                        </a:rPr>
                        <a:t> </a:t>
                      </a:r>
                      <a:r>
                        <a:rPr lang="en-US" sz="2600" dirty="0" err="1">
                          <a:effectLst/>
                        </a:rPr>
                        <a:t>Nôm</a:t>
                      </a:r>
                      <a:r>
                        <a:rPr lang="en-US" sz="2600" dirty="0">
                          <a:effectLst/>
                        </a:rPr>
                        <a:t> </a:t>
                      </a:r>
                      <a:r>
                        <a:rPr lang="en-US" sz="2600" dirty="0" err="1">
                          <a:effectLst/>
                        </a:rPr>
                        <a:t>bình</a:t>
                      </a:r>
                      <a:r>
                        <a:rPr lang="en-US" sz="2600" dirty="0">
                          <a:effectLst/>
                        </a:rPr>
                        <a:t> </a:t>
                      </a:r>
                      <a:r>
                        <a:rPr lang="en-US" sz="2600" dirty="0" err="1">
                          <a:effectLst/>
                        </a:rPr>
                        <a:t>dân</a:t>
                      </a:r>
                      <a:r>
                        <a:rPr lang="en-US" sz="2600" dirty="0">
                          <a:effectLst/>
                        </a:rPr>
                        <a:t> </a:t>
                      </a:r>
                      <a:r>
                        <a:rPr lang="en-US" sz="2600" dirty="0" err="1">
                          <a:effectLst/>
                        </a:rPr>
                        <a:t>và</a:t>
                      </a:r>
                      <a:r>
                        <a:rPr lang="en-US" sz="2600" dirty="0">
                          <a:effectLst/>
                        </a:rPr>
                        <a:t> </a:t>
                      </a:r>
                      <a:r>
                        <a:rPr lang="en-US" sz="2600" dirty="0" err="1">
                          <a:effectLst/>
                        </a:rPr>
                        <a:t>truyện</a:t>
                      </a:r>
                      <a:r>
                        <a:rPr lang="en-US" sz="2600" dirty="0">
                          <a:effectLst/>
                        </a:rPr>
                        <a:t> </a:t>
                      </a:r>
                      <a:r>
                        <a:rPr lang="en-US" sz="2600" dirty="0" err="1">
                          <a:effectLst/>
                        </a:rPr>
                        <a:t>thơ</a:t>
                      </a:r>
                      <a:r>
                        <a:rPr lang="en-US" sz="2600" dirty="0">
                          <a:effectLst/>
                        </a:rPr>
                        <a:t> </a:t>
                      </a:r>
                      <a:r>
                        <a:rPr lang="en-US" sz="2600" dirty="0" err="1">
                          <a:effectLst/>
                        </a:rPr>
                        <a:t>Nôm</a:t>
                      </a:r>
                      <a:r>
                        <a:rPr lang="en-US" sz="2600" dirty="0">
                          <a:effectLst/>
                        </a:rPr>
                        <a:t> </a:t>
                      </a:r>
                      <a:r>
                        <a:rPr lang="en-US" sz="2600" dirty="0" err="1">
                          <a:effectLst/>
                        </a:rPr>
                        <a:t>bác</a:t>
                      </a:r>
                      <a:r>
                        <a:rPr lang="en-US" sz="2600" dirty="0">
                          <a:effectLst/>
                        </a:rPr>
                        <a:t> học.</a:t>
                      </a:r>
                      <a:endParaRPr lang="en-US" sz="2600" dirty="0">
                        <a:effectLst/>
                      </a:endParaRPr>
                    </a:p>
                    <a:p>
                      <a:pPr>
                        <a:lnSpc>
                          <a:spcPct val="115000"/>
                        </a:lnSpc>
                        <a:spcAft>
                          <a:spcPts val="1000"/>
                        </a:spcAft>
                      </a:pPr>
                      <a:r>
                        <a:rPr lang="vi-VN" sz="2600" dirty="0">
                          <a:effectLst/>
                        </a:rPr>
                        <a:t>- </a:t>
                      </a:r>
                      <a:r>
                        <a:rPr lang="en-US" sz="2600" dirty="0" err="1">
                          <a:effectLst/>
                        </a:rPr>
                        <a:t>Truyện</a:t>
                      </a:r>
                      <a:r>
                        <a:rPr lang="en-US" sz="2600" dirty="0">
                          <a:effectLst/>
                        </a:rPr>
                        <a:t> </a:t>
                      </a:r>
                      <a:r>
                        <a:rPr lang="en-US" sz="2600" dirty="0" err="1">
                          <a:effectLst/>
                        </a:rPr>
                        <a:t>thơ</a:t>
                      </a:r>
                      <a:r>
                        <a:rPr lang="en-US" sz="2600" dirty="0">
                          <a:effectLst/>
                        </a:rPr>
                        <a:t> </a:t>
                      </a:r>
                      <a:r>
                        <a:rPr lang="en-US" sz="2600" dirty="0" err="1">
                          <a:effectLst/>
                        </a:rPr>
                        <a:t>Nôm</a:t>
                      </a:r>
                      <a:r>
                        <a:rPr lang="en-US" sz="2600" dirty="0">
                          <a:effectLst/>
                        </a:rPr>
                        <a:t> </a:t>
                      </a:r>
                      <a:r>
                        <a:rPr lang="en-US" sz="2600" dirty="0" err="1">
                          <a:effectLst/>
                        </a:rPr>
                        <a:t>khuyết</a:t>
                      </a:r>
                      <a:r>
                        <a:rPr lang="en-US" sz="2600" dirty="0">
                          <a:effectLst/>
                        </a:rPr>
                        <a:t> </a:t>
                      </a:r>
                      <a:r>
                        <a:rPr lang="en-US" sz="2600" dirty="0" err="1">
                          <a:effectLst/>
                        </a:rPr>
                        <a:t>danh</a:t>
                      </a:r>
                      <a:r>
                        <a:rPr lang="vi-VN" sz="2600" dirty="0">
                          <a:effectLst/>
                        </a:rPr>
                        <a:t> (như </a:t>
                      </a:r>
                      <a:r>
                        <a:rPr lang="en-US" sz="2600" dirty="0" err="1">
                          <a:effectLst/>
                        </a:rPr>
                        <a:t>Thạch</a:t>
                      </a:r>
                      <a:r>
                        <a:rPr lang="en-US" sz="2600" dirty="0">
                          <a:effectLst/>
                        </a:rPr>
                        <a:t> Sanh, </a:t>
                      </a:r>
                      <a:r>
                        <a:rPr lang="en-US" sz="2600" dirty="0" err="1">
                          <a:effectLst/>
                        </a:rPr>
                        <a:t>Tống</a:t>
                      </a:r>
                      <a:r>
                        <a:rPr lang="en-US" sz="2600" dirty="0">
                          <a:effectLst/>
                        </a:rPr>
                        <a:t> </a:t>
                      </a:r>
                      <a:r>
                        <a:rPr lang="en-US" sz="2600" dirty="0" err="1">
                          <a:effectLst/>
                        </a:rPr>
                        <a:t>Trân</a:t>
                      </a:r>
                      <a:r>
                        <a:rPr lang="en-US" sz="2600" dirty="0">
                          <a:effectLst/>
                        </a:rPr>
                        <a:t> </a:t>
                      </a:r>
                      <a:r>
                        <a:rPr lang="en-US" sz="2600" dirty="0" err="1">
                          <a:effectLst/>
                        </a:rPr>
                        <a:t>Cúc</a:t>
                      </a:r>
                      <a:r>
                        <a:rPr lang="en-US" sz="2600" dirty="0">
                          <a:effectLst/>
                        </a:rPr>
                        <a:t> Hoa, </a:t>
                      </a:r>
                      <a:r>
                        <a:rPr lang="en-US" sz="2600" dirty="0" err="1">
                          <a:effectLst/>
                        </a:rPr>
                        <a:t>Phạm</a:t>
                      </a:r>
                      <a:r>
                        <a:rPr lang="en-US" sz="2600" dirty="0">
                          <a:effectLst/>
                        </a:rPr>
                        <a:t> </a:t>
                      </a:r>
                      <a:r>
                        <a:rPr lang="en-US" sz="2600" dirty="0" err="1">
                          <a:effectLst/>
                        </a:rPr>
                        <a:t>Tải</a:t>
                      </a:r>
                      <a:r>
                        <a:rPr lang="en-US" sz="2600" dirty="0">
                          <a:effectLst/>
                        </a:rPr>
                        <a:t> </a:t>
                      </a:r>
                      <a:r>
                        <a:rPr lang="en-US" sz="2600" dirty="0" err="1">
                          <a:effectLst/>
                        </a:rPr>
                        <a:t>Ngọc</a:t>
                      </a:r>
                      <a:r>
                        <a:rPr lang="en-US" sz="2600" dirty="0">
                          <a:effectLst/>
                        </a:rPr>
                        <a:t> Hoa,... </a:t>
                      </a:r>
                      <a:r>
                        <a:rPr lang="vi-VN" sz="2600" dirty="0">
                          <a:effectLst/>
                        </a:rPr>
                        <a:t>) </a:t>
                      </a:r>
                      <a:r>
                        <a:rPr lang="en-US" sz="2600" dirty="0" err="1">
                          <a:effectLst/>
                        </a:rPr>
                        <a:t>và</a:t>
                      </a:r>
                      <a:r>
                        <a:rPr lang="en-US" sz="2600" dirty="0">
                          <a:effectLst/>
                        </a:rPr>
                        <a:t> </a:t>
                      </a:r>
                      <a:r>
                        <a:rPr lang="en-US" sz="2600" dirty="0" err="1">
                          <a:effectLst/>
                        </a:rPr>
                        <a:t>truyện</a:t>
                      </a:r>
                      <a:r>
                        <a:rPr lang="en-US" sz="2600" dirty="0">
                          <a:effectLst/>
                        </a:rPr>
                        <a:t> </a:t>
                      </a:r>
                      <a:r>
                        <a:rPr lang="en-US" sz="2600" dirty="0" err="1">
                          <a:effectLst/>
                        </a:rPr>
                        <a:t>thơ</a:t>
                      </a:r>
                      <a:r>
                        <a:rPr lang="en-US" sz="2600" dirty="0">
                          <a:effectLst/>
                        </a:rPr>
                        <a:t> </a:t>
                      </a:r>
                      <a:r>
                        <a:rPr lang="en-US" sz="2600" dirty="0" err="1">
                          <a:effectLst/>
                        </a:rPr>
                        <a:t>Nôm</a:t>
                      </a:r>
                      <a:r>
                        <a:rPr lang="en-US" sz="2600" dirty="0">
                          <a:effectLst/>
                        </a:rPr>
                        <a:t> </a:t>
                      </a:r>
                      <a:r>
                        <a:rPr lang="en-US" sz="2600" dirty="0" err="1">
                          <a:effectLst/>
                        </a:rPr>
                        <a:t>hữu</a:t>
                      </a:r>
                      <a:r>
                        <a:rPr lang="en-US" sz="2600" dirty="0">
                          <a:effectLst/>
                        </a:rPr>
                        <a:t> </a:t>
                      </a:r>
                      <a:r>
                        <a:rPr lang="en-US" sz="2600" dirty="0" err="1">
                          <a:effectLst/>
                        </a:rPr>
                        <a:t>danh</a:t>
                      </a:r>
                      <a:r>
                        <a:rPr lang="vi-VN" sz="2600" dirty="0">
                          <a:effectLst/>
                        </a:rPr>
                        <a:t> (như </a:t>
                      </a:r>
                      <a:r>
                        <a:rPr lang="en-US" sz="2600" dirty="0" err="1">
                          <a:effectLst/>
                        </a:rPr>
                        <a:t>Truyện</a:t>
                      </a:r>
                      <a:r>
                        <a:rPr lang="en-US" sz="2600" dirty="0">
                          <a:effectLst/>
                        </a:rPr>
                        <a:t> </a:t>
                      </a:r>
                      <a:r>
                        <a:rPr lang="en-US" sz="2600" dirty="0" err="1">
                          <a:effectLst/>
                        </a:rPr>
                        <a:t>Kiều</a:t>
                      </a:r>
                      <a:r>
                        <a:rPr lang="en-US" sz="2600" dirty="0">
                          <a:effectLst/>
                        </a:rPr>
                        <a:t> </a:t>
                      </a:r>
                      <a:r>
                        <a:rPr lang="en-US" sz="2600" dirty="0" err="1">
                          <a:effectLst/>
                        </a:rPr>
                        <a:t>của</a:t>
                      </a:r>
                      <a:r>
                        <a:rPr lang="en-US" sz="2600" dirty="0">
                          <a:effectLst/>
                        </a:rPr>
                        <a:t> </a:t>
                      </a:r>
                      <a:r>
                        <a:rPr lang="en-US" sz="2600" dirty="0" err="1">
                          <a:effectLst/>
                        </a:rPr>
                        <a:t>Nguyễn</a:t>
                      </a:r>
                      <a:r>
                        <a:rPr lang="en-US" sz="2600" dirty="0">
                          <a:effectLst/>
                        </a:rPr>
                        <a:t> Du, </a:t>
                      </a:r>
                      <a:r>
                        <a:rPr lang="en-US" sz="2600" dirty="0" err="1">
                          <a:effectLst/>
                        </a:rPr>
                        <a:t>Truyện</a:t>
                      </a:r>
                      <a:r>
                        <a:rPr lang="en-US" sz="2600" dirty="0">
                          <a:effectLst/>
                        </a:rPr>
                        <a:t> </a:t>
                      </a:r>
                      <a:r>
                        <a:rPr lang="en-US" sz="2600" dirty="0" err="1">
                          <a:effectLst/>
                        </a:rPr>
                        <a:t>Lục</a:t>
                      </a:r>
                      <a:r>
                        <a:rPr lang="en-US" sz="2600" dirty="0">
                          <a:effectLst/>
                        </a:rPr>
                        <a:t> Vân Tiên </a:t>
                      </a:r>
                      <a:r>
                        <a:rPr lang="en-US" sz="2600" dirty="0" err="1">
                          <a:effectLst/>
                        </a:rPr>
                        <a:t>của</a:t>
                      </a:r>
                      <a:r>
                        <a:rPr lang="en-US" sz="2600" dirty="0">
                          <a:effectLst/>
                        </a:rPr>
                        <a:t> </a:t>
                      </a:r>
                      <a:r>
                        <a:rPr lang="en-US" sz="2600" dirty="0" err="1">
                          <a:effectLst/>
                        </a:rPr>
                        <a:t>Nguyễn</a:t>
                      </a:r>
                      <a:r>
                        <a:rPr lang="en-US" sz="2600" dirty="0">
                          <a:effectLst/>
                        </a:rPr>
                        <a:t> </a:t>
                      </a:r>
                      <a:r>
                        <a:rPr lang="en-US" sz="2600" dirty="0" err="1">
                          <a:effectLst/>
                        </a:rPr>
                        <a:t>Đình</a:t>
                      </a:r>
                      <a:r>
                        <a:rPr lang="en-US" sz="2600" dirty="0">
                          <a:effectLst/>
                        </a:rPr>
                        <a:t> </a:t>
                      </a:r>
                      <a:r>
                        <a:rPr lang="en-US" sz="2600" dirty="0" err="1">
                          <a:effectLst/>
                        </a:rPr>
                        <a:t>Chiểu</a:t>
                      </a:r>
                      <a:r>
                        <a:rPr lang="vi-VN" sz="2600" dirty="0">
                          <a:effectLst/>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059" marR="43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35619" y="203991"/>
            <a:ext cx="8500534"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Calibri" panose="020F0502020204030204" pitchFamily="34" charset="0"/>
              </a:rPr>
              <a:t>PHIẾU </a:t>
            </a:r>
            <a:r>
              <a:rPr lang="vi-VN" sz="2400" b="1" dirty="0">
                <a:solidFill>
                  <a:srgbClr val="FF0000"/>
                </a:solidFill>
                <a:effectLst/>
                <a:latin typeface="Times New Roman" panose="02020603050405020304" pitchFamily="18" charset="0"/>
                <a:ea typeface="Calibri" panose="020F0502020204030204" pitchFamily="34" charset="0"/>
              </a:rPr>
              <a:t>HT số 0</a:t>
            </a:r>
            <a:r>
              <a:rPr lang="en-US" sz="2400" b="1" dirty="0">
                <a:solidFill>
                  <a:srgbClr val="FF0000"/>
                </a:solidFill>
                <a:effectLst/>
                <a:latin typeface="Times New Roman" panose="02020603050405020304" pitchFamily="18" charset="0"/>
                <a:ea typeface="Calibri" panose="020F0502020204030204" pitchFamily="34" charset="0"/>
              </a:rPr>
              <a:t>2</a:t>
            </a:r>
            <a:r>
              <a:rPr lang="vi-VN" sz="2400" b="1" dirty="0">
                <a:solidFill>
                  <a:srgbClr val="FF0000"/>
                </a:solidFill>
                <a:effectLst/>
                <a:latin typeface="Times New Roman" panose="02020603050405020304" pitchFamily="18" charset="0"/>
                <a:ea typeface="Calibri" panose="020F0502020204030204" pitchFamily="34" charset="0"/>
              </a:rPr>
              <a:t>: </a:t>
            </a:r>
            <a:r>
              <a:rPr lang="en-US" sz="2400" b="1" dirty="0">
                <a:solidFill>
                  <a:srgbClr val="FF0000"/>
                </a:solidFill>
                <a:effectLst/>
                <a:latin typeface="Times New Roman" panose="02020603050405020304" pitchFamily="18" charset="0"/>
                <a:ea typeface="Calibri" panose="020F0502020204030204" pitchFamily="34" charset="0"/>
              </a:rPr>
              <a:t>TÌM HIỂU TRI THỨC NGỮ VĂN </a:t>
            </a:r>
            <a:endParaRPr lang="en-US" sz="2400" dirty="0">
              <a:solidFill>
                <a:srgbClr val="FF0000"/>
              </a:solidFill>
            </a:endParaRPr>
          </a:p>
        </p:txBody>
      </p:sp>
      <p:graphicFrame>
        <p:nvGraphicFramePr>
          <p:cNvPr id="2" name="Table 1"/>
          <p:cNvGraphicFramePr>
            <a:graphicFrameLocks noGrp="1"/>
          </p:cNvGraphicFramePr>
          <p:nvPr/>
        </p:nvGraphicFramePr>
        <p:xfrm>
          <a:off x="350108" y="676404"/>
          <a:ext cx="11491784" cy="6064632"/>
        </p:xfrm>
        <a:graphic>
          <a:graphicData uri="http://schemas.openxmlformats.org/drawingml/2006/table">
            <a:tbl>
              <a:tblPr firstRow="1" firstCol="1" bandRow="1">
                <a:tableStyleId>{2D5ABB26-0587-4C30-8999-92F81FD0307C}</a:tableStyleId>
              </a:tblPr>
              <a:tblGrid>
                <a:gridCol w="1754660"/>
                <a:gridCol w="9737124"/>
              </a:tblGrid>
              <a:tr h="121442">
                <a:tc gridSpan="2">
                  <a:txBody>
                    <a:bodyPr/>
                    <a:lstStyle/>
                    <a:p>
                      <a:pPr algn="ctr">
                        <a:lnSpc>
                          <a:spcPct val="115000"/>
                        </a:lnSpc>
                        <a:spcAft>
                          <a:spcPts val="1000"/>
                        </a:spcAft>
                      </a:pPr>
                      <a:r>
                        <a:rPr lang="vi-VN" sz="2300" b="1" dirty="0">
                          <a:effectLst/>
                        </a:rPr>
                        <a:t>2. </a:t>
                      </a:r>
                      <a:r>
                        <a:rPr lang="en-US" sz="2300" b="1" dirty="0" err="1">
                          <a:effectLst/>
                        </a:rPr>
                        <a:t>Tìm</a:t>
                      </a:r>
                      <a:r>
                        <a:rPr lang="en-US" sz="2300" b="1" dirty="0">
                          <a:effectLst/>
                        </a:rPr>
                        <a:t> </a:t>
                      </a:r>
                      <a:r>
                        <a:rPr lang="en-US" sz="2300" b="1" dirty="0" err="1">
                          <a:effectLst/>
                        </a:rPr>
                        <a:t>hiểu</a:t>
                      </a:r>
                      <a:r>
                        <a:rPr lang="en-US" sz="2300" b="1" dirty="0">
                          <a:effectLst/>
                        </a:rPr>
                        <a:t> </a:t>
                      </a:r>
                      <a:r>
                        <a:rPr lang="en-US" sz="2300" b="1" dirty="0" err="1">
                          <a:effectLst/>
                        </a:rPr>
                        <a:t>chung</a:t>
                      </a:r>
                      <a:r>
                        <a:rPr lang="en-US" sz="2300" b="1" dirty="0">
                          <a:effectLst/>
                        </a:rPr>
                        <a:t> về </a:t>
                      </a:r>
                      <a:r>
                        <a:rPr lang="en-US" sz="2300" b="1" dirty="0" err="1">
                          <a:effectLst/>
                        </a:rPr>
                        <a:t>truyện</a:t>
                      </a:r>
                      <a:r>
                        <a:rPr lang="en-US" sz="2300" b="1" dirty="0">
                          <a:effectLst/>
                        </a:rPr>
                        <a:t> </a:t>
                      </a:r>
                      <a:r>
                        <a:rPr lang="en-US" sz="2300" b="1" dirty="0" err="1">
                          <a:effectLst/>
                        </a:rPr>
                        <a:t>thơ</a:t>
                      </a:r>
                      <a:r>
                        <a:rPr lang="en-US" sz="2300" b="1" dirty="0">
                          <a:effectLst/>
                        </a:rPr>
                        <a:t> </a:t>
                      </a:r>
                      <a:r>
                        <a:rPr lang="en-US" sz="2300" b="1" dirty="0" err="1">
                          <a:effectLst/>
                        </a:rPr>
                        <a:t>Nôm</a:t>
                      </a:r>
                      <a:endParaRPr lang="en-US" sz="2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059" marR="43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2792367">
                <a:tc>
                  <a:txBody>
                    <a:bodyPr/>
                    <a:lstStyle/>
                    <a:p>
                      <a:pPr>
                        <a:lnSpc>
                          <a:spcPct val="115000"/>
                        </a:lnSpc>
                        <a:spcAft>
                          <a:spcPts val="1000"/>
                        </a:spcAft>
                      </a:pPr>
                      <a:r>
                        <a:rPr lang="en-US" sz="2300" dirty="0">
                          <a:solidFill>
                            <a:srgbClr val="0070C0"/>
                          </a:solidFill>
                          <a:effectLst/>
                        </a:rPr>
                        <a:t>5. </a:t>
                      </a:r>
                      <a:r>
                        <a:rPr lang="en-US" sz="2300" dirty="0" err="1">
                          <a:solidFill>
                            <a:srgbClr val="0070C0"/>
                          </a:solidFill>
                          <a:effectLst/>
                        </a:rPr>
                        <a:t>Đặc</a:t>
                      </a:r>
                      <a:r>
                        <a:rPr lang="en-US" sz="2300" dirty="0">
                          <a:solidFill>
                            <a:srgbClr val="0070C0"/>
                          </a:solidFill>
                          <a:effectLst/>
                        </a:rPr>
                        <a:t> </a:t>
                      </a:r>
                      <a:r>
                        <a:rPr lang="en-US" sz="2300" dirty="0" err="1">
                          <a:solidFill>
                            <a:srgbClr val="0070C0"/>
                          </a:solidFill>
                          <a:effectLst/>
                        </a:rPr>
                        <a:t>điểm</a:t>
                      </a:r>
                      <a:r>
                        <a:rPr lang="en-US" sz="2300" dirty="0">
                          <a:solidFill>
                            <a:srgbClr val="0070C0"/>
                          </a:solidFill>
                          <a:effectLst/>
                        </a:rPr>
                        <a:t> hình </a:t>
                      </a:r>
                      <a:r>
                        <a:rPr lang="en-US" sz="2300" dirty="0" err="1">
                          <a:solidFill>
                            <a:srgbClr val="0070C0"/>
                          </a:solidFill>
                          <a:effectLst/>
                        </a:rPr>
                        <a:t>thức</a:t>
                      </a:r>
                      <a:r>
                        <a:rPr lang="en-US" sz="2300" dirty="0">
                          <a:solidFill>
                            <a:srgbClr val="0070C0"/>
                          </a:solidFill>
                          <a:effectLst/>
                        </a:rPr>
                        <a:t> </a:t>
                      </a:r>
                      <a:r>
                        <a:rPr lang="en-US" sz="2300" dirty="0" err="1">
                          <a:solidFill>
                            <a:srgbClr val="0070C0"/>
                          </a:solidFill>
                          <a:effectLst/>
                        </a:rPr>
                        <a:t>nghệ</a:t>
                      </a:r>
                      <a:r>
                        <a:rPr lang="en-US" sz="2300" dirty="0">
                          <a:solidFill>
                            <a:srgbClr val="0070C0"/>
                          </a:solidFill>
                          <a:effectLst/>
                        </a:rPr>
                        <a:t> </a:t>
                      </a:r>
                      <a:r>
                        <a:rPr lang="en-US" sz="2300" dirty="0" err="1">
                          <a:solidFill>
                            <a:srgbClr val="0070C0"/>
                          </a:solidFill>
                          <a:effectLst/>
                        </a:rPr>
                        <a:t>thuật</a:t>
                      </a:r>
                      <a:endParaRPr lang="en-US" sz="2300" dirty="0">
                        <a:solidFill>
                          <a:srgbClr val="0070C0"/>
                        </a:solidFill>
                        <a:effectLst/>
                      </a:endParaRPr>
                    </a:p>
                    <a:p>
                      <a:pPr>
                        <a:lnSpc>
                          <a:spcPct val="115000"/>
                        </a:lnSpc>
                        <a:spcAft>
                          <a:spcPts val="1000"/>
                        </a:spcAft>
                      </a:pPr>
                      <a:r>
                        <a:rPr lang="en-US" sz="2300" dirty="0">
                          <a:solidFill>
                            <a:srgbClr val="0070C0"/>
                          </a:solidFill>
                          <a:effectLst/>
                        </a:rPr>
                        <a:t>(</a:t>
                      </a:r>
                      <a:r>
                        <a:rPr lang="en-US" sz="2300" dirty="0" err="1">
                          <a:solidFill>
                            <a:srgbClr val="0070C0"/>
                          </a:solidFill>
                          <a:effectLst/>
                        </a:rPr>
                        <a:t>cốt</a:t>
                      </a:r>
                      <a:r>
                        <a:rPr lang="en-US" sz="2300" dirty="0">
                          <a:solidFill>
                            <a:srgbClr val="0070C0"/>
                          </a:solidFill>
                          <a:effectLst/>
                        </a:rPr>
                        <a:t> </a:t>
                      </a:r>
                      <a:r>
                        <a:rPr lang="en-US" sz="2300" dirty="0" err="1">
                          <a:solidFill>
                            <a:srgbClr val="0070C0"/>
                          </a:solidFill>
                          <a:effectLst/>
                        </a:rPr>
                        <a:t>truyện</a:t>
                      </a:r>
                      <a:r>
                        <a:rPr lang="en-US" sz="2300" dirty="0">
                          <a:solidFill>
                            <a:srgbClr val="0070C0"/>
                          </a:solidFill>
                          <a:effectLst/>
                        </a:rPr>
                        <a:t>, </a:t>
                      </a:r>
                      <a:r>
                        <a:rPr lang="en-US" sz="2300" dirty="0" err="1">
                          <a:solidFill>
                            <a:srgbClr val="0070C0"/>
                          </a:solidFill>
                          <a:effectLst/>
                        </a:rPr>
                        <a:t>nhân</a:t>
                      </a:r>
                      <a:r>
                        <a:rPr lang="en-US" sz="2300" dirty="0">
                          <a:solidFill>
                            <a:srgbClr val="0070C0"/>
                          </a:solidFill>
                          <a:effectLst/>
                        </a:rPr>
                        <a:t> </a:t>
                      </a:r>
                      <a:r>
                        <a:rPr lang="en-US" sz="2300" dirty="0" err="1">
                          <a:solidFill>
                            <a:srgbClr val="0070C0"/>
                          </a:solidFill>
                          <a:effectLst/>
                        </a:rPr>
                        <a:t>vật</a:t>
                      </a:r>
                      <a:r>
                        <a:rPr lang="en-US" sz="2300" dirty="0">
                          <a:solidFill>
                            <a:srgbClr val="0070C0"/>
                          </a:solidFill>
                          <a:effectLst/>
                        </a:rPr>
                        <a:t>,</a:t>
                      </a:r>
                      <a:r>
                        <a:rPr lang="vi-VN" sz="2300" dirty="0">
                          <a:solidFill>
                            <a:srgbClr val="0070C0"/>
                          </a:solidFill>
                          <a:effectLst/>
                        </a:rPr>
                        <a:t> lời thoại</a:t>
                      </a:r>
                      <a:r>
                        <a:rPr lang="en-US" sz="2300" dirty="0">
                          <a:solidFill>
                            <a:srgbClr val="0070C0"/>
                          </a:solidFill>
                          <a:effectLst/>
                        </a:rPr>
                        <a:t>)</a:t>
                      </a:r>
                      <a:endParaRPr lang="en-US" sz="23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059" marR="43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vi-VN" sz="2300" dirty="0">
                          <a:effectLst/>
                        </a:rPr>
                        <a:t>- </a:t>
                      </a:r>
                      <a:r>
                        <a:rPr lang="en-US" sz="2300" dirty="0" err="1">
                          <a:effectLst/>
                        </a:rPr>
                        <a:t>Cốt</a:t>
                      </a:r>
                      <a:r>
                        <a:rPr lang="en-US" sz="2300" dirty="0">
                          <a:effectLst/>
                        </a:rPr>
                        <a:t> </a:t>
                      </a:r>
                      <a:r>
                        <a:rPr lang="en-US" sz="2300" dirty="0" err="1">
                          <a:effectLst/>
                        </a:rPr>
                        <a:t>truyện</a:t>
                      </a:r>
                      <a:r>
                        <a:rPr lang="vi-VN" sz="2300" dirty="0">
                          <a:effectLst/>
                        </a:rPr>
                        <a:t>: </a:t>
                      </a:r>
                      <a:r>
                        <a:rPr lang="en-US" sz="2300" dirty="0" err="1">
                          <a:effectLst/>
                        </a:rPr>
                        <a:t>thường</a:t>
                      </a:r>
                      <a:r>
                        <a:rPr lang="en-US" sz="2300" dirty="0">
                          <a:effectLst/>
                        </a:rPr>
                        <a:t> </a:t>
                      </a:r>
                      <a:r>
                        <a:rPr lang="en-US" sz="2300" dirty="0" err="1">
                          <a:effectLst/>
                        </a:rPr>
                        <a:t>theo</a:t>
                      </a:r>
                      <a:r>
                        <a:rPr lang="en-US" sz="2300" dirty="0">
                          <a:effectLst/>
                        </a:rPr>
                        <a:t> </a:t>
                      </a:r>
                      <a:r>
                        <a:rPr lang="en-US" sz="2300" dirty="0" err="1">
                          <a:effectLst/>
                        </a:rPr>
                        <a:t>một</a:t>
                      </a:r>
                      <a:r>
                        <a:rPr lang="en-US" sz="2300" dirty="0">
                          <a:effectLst/>
                        </a:rPr>
                        <a:t> </a:t>
                      </a:r>
                      <a:r>
                        <a:rPr lang="en-US" sz="2300" dirty="0" err="1">
                          <a:effectLst/>
                        </a:rPr>
                        <a:t>trong</a:t>
                      </a:r>
                      <a:r>
                        <a:rPr lang="en-US" sz="2300" dirty="0">
                          <a:effectLst/>
                        </a:rPr>
                        <a:t> </a:t>
                      </a:r>
                      <a:r>
                        <a:rPr lang="en-US" sz="2300" dirty="0" err="1">
                          <a:effectLst/>
                        </a:rPr>
                        <a:t>hai</a:t>
                      </a:r>
                      <a:r>
                        <a:rPr lang="en-US" sz="2300" dirty="0">
                          <a:effectLst/>
                        </a:rPr>
                        <a:t> mô hình: </a:t>
                      </a:r>
                      <a:endParaRPr lang="en-US" sz="2300" dirty="0">
                        <a:effectLst/>
                      </a:endParaRPr>
                    </a:p>
                    <a:p>
                      <a:pPr>
                        <a:lnSpc>
                          <a:spcPct val="115000"/>
                        </a:lnSpc>
                        <a:spcAft>
                          <a:spcPts val="1000"/>
                        </a:spcAft>
                      </a:pPr>
                      <a:r>
                        <a:rPr lang="vi-VN" sz="2300" dirty="0">
                          <a:effectLst/>
                        </a:rPr>
                        <a:t>+ </a:t>
                      </a:r>
                      <a:r>
                        <a:rPr lang="en-US" sz="2300" dirty="0" err="1">
                          <a:effectLst/>
                        </a:rPr>
                        <a:t>gặp</a:t>
                      </a:r>
                      <a:r>
                        <a:rPr lang="en-US" sz="2300" dirty="0">
                          <a:effectLst/>
                        </a:rPr>
                        <a:t> </a:t>
                      </a:r>
                      <a:r>
                        <a:rPr lang="en-US" sz="2300" dirty="0" err="1">
                          <a:effectLst/>
                        </a:rPr>
                        <a:t>gỡ</a:t>
                      </a:r>
                      <a:r>
                        <a:rPr lang="en-US" sz="2300" dirty="0">
                          <a:effectLst/>
                        </a:rPr>
                        <a:t> (</a:t>
                      </a:r>
                      <a:r>
                        <a:rPr lang="en-US" sz="2300" dirty="0" err="1">
                          <a:effectLst/>
                        </a:rPr>
                        <a:t>hội</a:t>
                      </a:r>
                      <a:r>
                        <a:rPr lang="en-US" sz="2300" dirty="0">
                          <a:effectLst/>
                        </a:rPr>
                        <a:t> </a:t>
                      </a:r>
                      <a:r>
                        <a:rPr lang="en-US" sz="2300" dirty="0" err="1">
                          <a:effectLst/>
                        </a:rPr>
                        <a:t>ngộ</a:t>
                      </a:r>
                      <a:r>
                        <a:rPr lang="en-US" sz="2300" dirty="0">
                          <a:effectLst/>
                        </a:rPr>
                        <a:t>) - tai </a:t>
                      </a:r>
                      <a:r>
                        <a:rPr lang="en-US" sz="2300" dirty="0" err="1">
                          <a:effectLst/>
                        </a:rPr>
                        <a:t>biến</a:t>
                      </a:r>
                      <a:r>
                        <a:rPr lang="en-US" sz="2300" dirty="0">
                          <a:effectLst/>
                        </a:rPr>
                        <a:t> (</a:t>
                      </a:r>
                      <a:r>
                        <a:rPr lang="en-US" sz="2300" dirty="0" err="1">
                          <a:effectLst/>
                        </a:rPr>
                        <a:t>lưu</a:t>
                      </a:r>
                      <a:r>
                        <a:rPr lang="en-US" sz="2300" dirty="0">
                          <a:effectLst/>
                        </a:rPr>
                        <a:t> </a:t>
                      </a:r>
                      <a:r>
                        <a:rPr lang="en-US" sz="2300" dirty="0" err="1">
                          <a:effectLst/>
                        </a:rPr>
                        <a:t>lạc</a:t>
                      </a:r>
                      <a:r>
                        <a:rPr lang="en-US" sz="2300" dirty="0">
                          <a:effectLst/>
                        </a:rPr>
                        <a:t>) - </a:t>
                      </a:r>
                      <a:r>
                        <a:rPr lang="en-US" sz="2300" dirty="0" err="1">
                          <a:effectLst/>
                        </a:rPr>
                        <a:t>đoàn</a:t>
                      </a:r>
                      <a:r>
                        <a:rPr lang="en-US" sz="2300" dirty="0">
                          <a:effectLst/>
                        </a:rPr>
                        <a:t> </a:t>
                      </a:r>
                      <a:r>
                        <a:rPr lang="en-US" sz="2300" dirty="0" err="1">
                          <a:effectLst/>
                        </a:rPr>
                        <a:t>tụ</a:t>
                      </a:r>
                      <a:r>
                        <a:rPr lang="en-US" sz="2300" dirty="0">
                          <a:effectLst/>
                        </a:rPr>
                        <a:t> (</a:t>
                      </a:r>
                      <a:r>
                        <a:rPr lang="en-US" sz="2300" dirty="0" err="1">
                          <a:effectLst/>
                        </a:rPr>
                        <a:t>đoàn</a:t>
                      </a:r>
                      <a:r>
                        <a:rPr lang="en-US" sz="2300" dirty="0">
                          <a:effectLst/>
                        </a:rPr>
                        <a:t> </a:t>
                      </a:r>
                      <a:r>
                        <a:rPr lang="en-US" sz="2300" dirty="0" err="1">
                          <a:effectLst/>
                        </a:rPr>
                        <a:t>viên</a:t>
                      </a:r>
                      <a:r>
                        <a:rPr lang="en-US" sz="2300" dirty="0">
                          <a:effectLst/>
                        </a:rPr>
                        <a:t>)</a:t>
                      </a:r>
                      <a:r>
                        <a:rPr lang="vi-VN" sz="2300" dirty="0">
                          <a:effectLst/>
                        </a:rPr>
                        <a:t>; </a:t>
                      </a:r>
                      <a:endParaRPr lang="en-US" sz="2300" dirty="0">
                        <a:effectLst/>
                      </a:endParaRPr>
                    </a:p>
                    <a:p>
                      <a:pPr>
                        <a:lnSpc>
                          <a:spcPct val="115000"/>
                        </a:lnSpc>
                        <a:spcAft>
                          <a:spcPts val="1000"/>
                        </a:spcAft>
                      </a:pPr>
                      <a:r>
                        <a:rPr lang="vi-VN" sz="2300" dirty="0">
                          <a:effectLst/>
                        </a:rPr>
                        <a:t>+ </a:t>
                      </a:r>
                      <a:r>
                        <a:rPr lang="en-US" sz="2300" dirty="0" err="1">
                          <a:effectLst/>
                        </a:rPr>
                        <a:t>nhân</a:t>
                      </a:r>
                      <a:r>
                        <a:rPr lang="en-US" sz="2300" dirty="0">
                          <a:effectLst/>
                        </a:rPr>
                        <a:t> - </a:t>
                      </a:r>
                      <a:r>
                        <a:rPr lang="en-US" sz="2300" dirty="0" err="1">
                          <a:effectLst/>
                        </a:rPr>
                        <a:t>quả</a:t>
                      </a:r>
                      <a:r>
                        <a:rPr lang="en-US" sz="2300" dirty="0">
                          <a:effectLst/>
                        </a:rPr>
                        <a:t> (ở </a:t>
                      </a:r>
                      <a:r>
                        <a:rPr lang="en-US" sz="2300" dirty="0" err="1">
                          <a:effectLst/>
                        </a:rPr>
                        <a:t>hiền</a:t>
                      </a:r>
                      <a:r>
                        <a:rPr lang="en-US" sz="2300" dirty="0">
                          <a:effectLst/>
                        </a:rPr>
                        <a:t> </a:t>
                      </a:r>
                      <a:r>
                        <a:rPr lang="en-US" sz="2300" dirty="0" err="1">
                          <a:effectLst/>
                        </a:rPr>
                        <a:t>gặp</a:t>
                      </a:r>
                      <a:r>
                        <a:rPr lang="en-US" sz="2300" dirty="0">
                          <a:effectLst/>
                        </a:rPr>
                        <a:t> </a:t>
                      </a:r>
                      <a:r>
                        <a:rPr lang="en-US" sz="2300" dirty="0" err="1">
                          <a:effectLst/>
                        </a:rPr>
                        <a:t>lành</a:t>
                      </a:r>
                      <a:r>
                        <a:rPr lang="en-US" sz="2300" dirty="0">
                          <a:effectLst/>
                        </a:rPr>
                        <a:t>, ở </a:t>
                      </a:r>
                      <a:r>
                        <a:rPr lang="en-US" sz="2300" dirty="0" err="1">
                          <a:effectLst/>
                        </a:rPr>
                        <a:t>ác</a:t>
                      </a:r>
                      <a:r>
                        <a:rPr lang="en-US" sz="2300" dirty="0">
                          <a:effectLst/>
                        </a:rPr>
                        <a:t> </a:t>
                      </a:r>
                      <a:r>
                        <a:rPr lang="en-US" sz="2300" dirty="0" err="1">
                          <a:effectLst/>
                        </a:rPr>
                        <a:t>gặp</a:t>
                      </a:r>
                      <a:r>
                        <a:rPr lang="en-US" sz="2300" dirty="0">
                          <a:effectLst/>
                        </a:rPr>
                        <a:t> </a:t>
                      </a:r>
                      <a:r>
                        <a:rPr lang="en-US" sz="2300" dirty="0" err="1">
                          <a:effectLst/>
                        </a:rPr>
                        <a:t>dữ</a:t>
                      </a:r>
                      <a:r>
                        <a:rPr lang="en-US" sz="2300" dirty="0">
                          <a:effectLst/>
                        </a:rPr>
                        <a:t>).</a:t>
                      </a:r>
                      <a:endParaRPr lang="en-US" sz="2300" dirty="0">
                        <a:effectLst/>
                      </a:endParaRPr>
                    </a:p>
                    <a:p>
                      <a:pPr>
                        <a:lnSpc>
                          <a:spcPct val="115000"/>
                        </a:lnSpc>
                        <a:spcAft>
                          <a:spcPts val="1000"/>
                        </a:spcAft>
                      </a:pPr>
                      <a:r>
                        <a:rPr lang="vi-VN" sz="2300" dirty="0">
                          <a:effectLst/>
                        </a:rPr>
                        <a:t>- Nhân vật: </a:t>
                      </a:r>
                      <a:endParaRPr lang="en-US" sz="2300" dirty="0">
                        <a:effectLst/>
                      </a:endParaRPr>
                    </a:p>
                    <a:p>
                      <a:pPr>
                        <a:lnSpc>
                          <a:spcPct val="115000"/>
                        </a:lnSpc>
                        <a:spcAft>
                          <a:spcPts val="1000"/>
                        </a:spcAft>
                      </a:pPr>
                      <a:r>
                        <a:rPr lang="vi-VN" sz="2300" dirty="0">
                          <a:effectLst/>
                        </a:rPr>
                        <a:t>+ Các tuyến nhân vật: chính diện/ phản diện; </a:t>
                      </a:r>
                      <a:endParaRPr lang="en-US" sz="2300" dirty="0">
                        <a:effectLst/>
                      </a:endParaRPr>
                    </a:p>
                    <a:p>
                      <a:pPr>
                        <a:lnSpc>
                          <a:spcPct val="115000"/>
                        </a:lnSpc>
                        <a:spcAft>
                          <a:spcPts val="1000"/>
                        </a:spcAft>
                      </a:pPr>
                      <a:r>
                        <a:rPr lang="vi-VN" sz="2300" dirty="0">
                          <a:effectLst/>
                        </a:rPr>
                        <a:t>+ </a:t>
                      </a:r>
                      <a:r>
                        <a:rPr lang="en-US" sz="2300" dirty="0" err="1">
                          <a:effectLst/>
                        </a:rPr>
                        <a:t>Nhân</a:t>
                      </a:r>
                      <a:r>
                        <a:rPr lang="en-US" sz="2300" dirty="0">
                          <a:effectLst/>
                        </a:rPr>
                        <a:t> </a:t>
                      </a:r>
                      <a:r>
                        <a:rPr lang="en-US" sz="2300" dirty="0" err="1">
                          <a:effectLst/>
                        </a:rPr>
                        <a:t>vật</a:t>
                      </a:r>
                      <a:r>
                        <a:rPr lang="en-US" sz="2300" dirty="0">
                          <a:effectLst/>
                        </a:rPr>
                        <a:t> </a:t>
                      </a:r>
                      <a:r>
                        <a:rPr lang="en-US" sz="2300" dirty="0" err="1">
                          <a:effectLst/>
                        </a:rPr>
                        <a:t>chính</a:t>
                      </a:r>
                      <a:r>
                        <a:rPr lang="en-US" sz="2300" dirty="0">
                          <a:effectLst/>
                        </a:rPr>
                        <a:t> </a:t>
                      </a:r>
                      <a:r>
                        <a:rPr lang="en-US" sz="2300" dirty="0" err="1">
                          <a:effectLst/>
                        </a:rPr>
                        <a:t>thường</a:t>
                      </a:r>
                      <a:r>
                        <a:rPr lang="en-US" sz="2300" dirty="0">
                          <a:effectLst/>
                        </a:rPr>
                        <a:t> </a:t>
                      </a:r>
                      <a:r>
                        <a:rPr lang="en-US" sz="2300" dirty="0" err="1">
                          <a:effectLst/>
                        </a:rPr>
                        <a:t>được</a:t>
                      </a:r>
                      <a:r>
                        <a:rPr lang="en-US" sz="2300" dirty="0">
                          <a:effectLst/>
                        </a:rPr>
                        <a:t> </a:t>
                      </a:r>
                      <a:r>
                        <a:rPr lang="en-US" sz="2300" dirty="0" err="1">
                          <a:effectLst/>
                        </a:rPr>
                        <a:t>xây</a:t>
                      </a:r>
                      <a:r>
                        <a:rPr lang="en-US" sz="2300" dirty="0">
                          <a:effectLst/>
                        </a:rPr>
                        <a:t> </a:t>
                      </a:r>
                      <a:r>
                        <a:rPr lang="en-US" sz="2300" dirty="0" err="1">
                          <a:effectLst/>
                        </a:rPr>
                        <a:t>dựng</a:t>
                      </a:r>
                      <a:r>
                        <a:rPr lang="en-US" sz="2300" dirty="0">
                          <a:effectLst/>
                        </a:rPr>
                        <a:t> </a:t>
                      </a:r>
                      <a:r>
                        <a:rPr lang="en-US" sz="2300" dirty="0" err="1">
                          <a:effectLst/>
                        </a:rPr>
                        <a:t>theo</a:t>
                      </a:r>
                      <a:r>
                        <a:rPr lang="en-US" sz="2300" dirty="0">
                          <a:effectLst/>
                        </a:rPr>
                        <a:t> </a:t>
                      </a:r>
                      <a:r>
                        <a:rPr lang="en-US" sz="2300" dirty="0" err="1">
                          <a:effectLst/>
                        </a:rPr>
                        <a:t>khuôn</a:t>
                      </a:r>
                      <a:r>
                        <a:rPr lang="en-US" sz="2300" dirty="0">
                          <a:effectLst/>
                        </a:rPr>
                        <a:t> </a:t>
                      </a:r>
                      <a:r>
                        <a:rPr lang="en-US" sz="2300" dirty="0" err="1">
                          <a:effectLst/>
                        </a:rPr>
                        <a:t>mẫu</a:t>
                      </a:r>
                      <a:r>
                        <a:rPr lang="en-US" sz="2300" dirty="0">
                          <a:effectLst/>
                        </a:rPr>
                        <a:t> như: </a:t>
                      </a:r>
                      <a:r>
                        <a:rPr lang="vi-VN" sz="2300" dirty="0">
                          <a:effectLst/>
                        </a:rPr>
                        <a:t>c</a:t>
                      </a:r>
                      <a:r>
                        <a:rPr lang="en-US" sz="2300" dirty="0">
                          <a:effectLst/>
                        </a:rPr>
                        <a:t>hàng </a:t>
                      </a:r>
                      <a:r>
                        <a:rPr lang="en-US" sz="2300" dirty="0" err="1">
                          <a:effectLst/>
                        </a:rPr>
                        <a:t>trai</a:t>
                      </a:r>
                      <a:r>
                        <a:rPr lang="en-US" sz="2300" dirty="0">
                          <a:effectLst/>
                        </a:rPr>
                        <a:t> tài giỏi, </a:t>
                      </a:r>
                      <a:r>
                        <a:rPr lang="en-US" sz="2300" dirty="0" err="1">
                          <a:effectLst/>
                        </a:rPr>
                        <a:t>nghĩa</a:t>
                      </a:r>
                      <a:r>
                        <a:rPr lang="en-US" sz="2300" dirty="0">
                          <a:effectLst/>
                        </a:rPr>
                        <a:t> </a:t>
                      </a:r>
                      <a:r>
                        <a:rPr lang="en-US" sz="2300" dirty="0" err="1">
                          <a:effectLst/>
                        </a:rPr>
                        <a:t>khí</a:t>
                      </a:r>
                      <a:r>
                        <a:rPr lang="en-US" sz="2300" dirty="0">
                          <a:effectLst/>
                        </a:rPr>
                        <a:t>; cô </a:t>
                      </a:r>
                      <a:r>
                        <a:rPr lang="en-US" sz="2300" dirty="0" err="1">
                          <a:effectLst/>
                        </a:rPr>
                        <a:t>gái</a:t>
                      </a:r>
                      <a:r>
                        <a:rPr lang="en-US" sz="2300" dirty="0">
                          <a:effectLst/>
                        </a:rPr>
                        <a:t> </a:t>
                      </a:r>
                      <a:r>
                        <a:rPr lang="en-US" sz="2300" dirty="0" err="1">
                          <a:effectLst/>
                        </a:rPr>
                        <a:t>xinh</a:t>
                      </a:r>
                      <a:r>
                        <a:rPr lang="en-US" sz="2300" dirty="0">
                          <a:effectLst/>
                        </a:rPr>
                        <a:t> đẹp, </a:t>
                      </a:r>
                      <a:r>
                        <a:rPr lang="en-US" sz="2300" dirty="0" err="1">
                          <a:effectLst/>
                        </a:rPr>
                        <a:t>nết</a:t>
                      </a:r>
                      <a:r>
                        <a:rPr lang="en-US" sz="2300" dirty="0">
                          <a:effectLst/>
                        </a:rPr>
                        <a:t> </a:t>
                      </a:r>
                      <a:r>
                        <a:rPr lang="en-US" sz="2300" dirty="0" err="1">
                          <a:effectLst/>
                        </a:rPr>
                        <a:t>na</a:t>
                      </a:r>
                      <a:r>
                        <a:rPr lang="en-US" sz="2300" dirty="0">
                          <a:effectLst/>
                        </a:rPr>
                        <a:t>,... </a:t>
                      </a:r>
                      <a:endParaRPr lang="en-US" sz="2300" dirty="0">
                        <a:effectLst/>
                      </a:endParaRPr>
                    </a:p>
                    <a:p>
                      <a:pPr>
                        <a:lnSpc>
                          <a:spcPct val="115000"/>
                        </a:lnSpc>
                        <a:spcAft>
                          <a:spcPts val="1000"/>
                        </a:spcAft>
                      </a:pPr>
                      <a:r>
                        <a:rPr lang="vi-VN" sz="2300" dirty="0">
                          <a:effectLst/>
                        </a:rPr>
                        <a:t>+ </a:t>
                      </a:r>
                      <a:r>
                        <a:rPr lang="en-US" sz="2300" dirty="0" err="1">
                          <a:effectLst/>
                        </a:rPr>
                        <a:t>Bên</a:t>
                      </a:r>
                      <a:r>
                        <a:rPr lang="en-US" sz="2300" dirty="0">
                          <a:effectLst/>
                        </a:rPr>
                        <a:t> </a:t>
                      </a:r>
                      <a:r>
                        <a:rPr lang="en-US" sz="2300" dirty="0" err="1">
                          <a:effectLst/>
                        </a:rPr>
                        <a:t>cạnh</a:t>
                      </a:r>
                      <a:r>
                        <a:rPr lang="en-US" sz="2300" dirty="0">
                          <a:effectLst/>
                        </a:rPr>
                        <a:t> </a:t>
                      </a:r>
                      <a:r>
                        <a:rPr lang="en-US" sz="2300" dirty="0" err="1">
                          <a:effectLst/>
                        </a:rPr>
                        <a:t>nhân</a:t>
                      </a:r>
                      <a:r>
                        <a:rPr lang="en-US" sz="2300" dirty="0">
                          <a:effectLst/>
                        </a:rPr>
                        <a:t> </a:t>
                      </a:r>
                      <a:r>
                        <a:rPr lang="en-US" sz="2300" dirty="0" err="1">
                          <a:effectLst/>
                        </a:rPr>
                        <a:t>vật</a:t>
                      </a:r>
                      <a:r>
                        <a:rPr lang="en-US" sz="2300" dirty="0">
                          <a:effectLst/>
                        </a:rPr>
                        <a:t> là con </a:t>
                      </a:r>
                      <a:r>
                        <a:rPr lang="en-US" sz="2300" dirty="0" err="1">
                          <a:effectLst/>
                        </a:rPr>
                        <a:t>người</a:t>
                      </a:r>
                      <a:r>
                        <a:rPr lang="en-US" sz="2300" dirty="0">
                          <a:effectLst/>
                        </a:rPr>
                        <a:t>, </a:t>
                      </a:r>
                      <a:r>
                        <a:rPr lang="en-US" sz="2300" dirty="0" err="1">
                          <a:effectLst/>
                        </a:rPr>
                        <a:t>trong</a:t>
                      </a:r>
                      <a:r>
                        <a:rPr lang="en-US" sz="2300" dirty="0">
                          <a:effectLst/>
                        </a:rPr>
                        <a:t> các </a:t>
                      </a:r>
                      <a:r>
                        <a:rPr lang="en-US" sz="2300" dirty="0" err="1">
                          <a:effectLst/>
                        </a:rPr>
                        <a:t>truyện</a:t>
                      </a:r>
                      <a:r>
                        <a:rPr lang="en-US" sz="2300" dirty="0">
                          <a:effectLst/>
                        </a:rPr>
                        <a:t> </a:t>
                      </a:r>
                      <a:r>
                        <a:rPr lang="en-US" sz="2300" dirty="0" err="1">
                          <a:effectLst/>
                        </a:rPr>
                        <a:t>thơ</a:t>
                      </a:r>
                      <a:r>
                        <a:rPr lang="en-US" sz="2300" dirty="0">
                          <a:effectLst/>
                        </a:rPr>
                        <a:t> </a:t>
                      </a:r>
                      <a:r>
                        <a:rPr lang="en-US" sz="2300" dirty="0" err="1">
                          <a:effectLst/>
                        </a:rPr>
                        <a:t>Nôm</a:t>
                      </a:r>
                      <a:r>
                        <a:rPr lang="en-US" sz="2300" dirty="0">
                          <a:effectLst/>
                        </a:rPr>
                        <a:t> mô </a:t>
                      </a:r>
                      <a:r>
                        <a:rPr lang="en-US" sz="2300" dirty="0" err="1">
                          <a:effectLst/>
                        </a:rPr>
                        <a:t>phỏng</a:t>
                      </a:r>
                      <a:r>
                        <a:rPr lang="en-US" sz="2300" dirty="0">
                          <a:effectLst/>
                        </a:rPr>
                        <a:t> </a:t>
                      </a:r>
                      <a:r>
                        <a:rPr lang="en-US" sz="2300" dirty="0" err="1">
                          <a:effectLst/>
                        </a:rPr>
                        <a:t>truyện</a:t>
                      </a:r>
                      <a:r>
                        <a:rPr lang="en-US" sz="2300" dirty="0">
                          <a:effectLst/>
                        </a:rPr>
                        <a:t> </a:t>
                      </a:r>
                      <a:r>
                        <a:rPr lang="en-US" sz="2300" dirty="0" err="1">
                          <a:effectLst/>
                        </a:rPr>
                        <a:t>cổ</a:t>
                      </a:r>
                      <a:r>
                        <a:rPr lang="en-US" sz="2300" dirty="0">
                          <a:effectLst/>
                        </a:rPr>
                        <a:t> </a:t>
                      </a:r>
                      <a:r>
                        <a:rPr lang="en-US" sz="2300" dirty="0" err="1">
                          <a:effectLst/>
                        </a:rPr>
                        <a:t>tích</a:t>
                      </a:r>
                      <a:r>
                        <a:rPr lang="en-US" sz="2300" dirty="0">
                          <a:effectLst/>
                        </a:rPr>
                        <a:t> </a:t>
                      </a:r>
                      <a:r>
                        <a:rPr lang="en-US" sz="2300" dirty="0" err="1">
                          <a:effectLst/>
                        </a:rPr>
                        <a:t>thần</a:t>
                      </a:r>
                      <a:r>
                        <a:rPr lang="en-US" sz="2300" dirty="0">
                          <a:effectLst/>
                        </a:rPr>
                        <a:t> </a:t>
                      </a:r>
                      <a:r>
                        <a:rPr lang="en-US" sz="2300" dirty="0" err="1">
                          <a:effectLst/>
                        </a:rPr>
                        <a:t>kì</a:t>
                      </a:r>
                      <a:r>
                        <a:rPr lang="en-US" sz="2300" dirty="0">
                          <a:effectLst/>
                        </a:rPr>
                        <a:t> còn có </a:t>
                      </a:r>
                      <a:r>
                        <a:rPr lang="en-US" sz="2300" dirty="0" err="1">
                          <a:effectLst/>
                        </a:rPr>
                        <a:t>những</a:t>
                      </a:r>
                      <a:r>
                        <a:rPr lang="en-US" sz="2300" dirty="0">
                          <a:effectLst/>
                        </a:rPr>
                        <a:t> </a:t>
                      </a:r>
                      <a:r>
                        <a:rPr lang="en-US" sz="2300" dirty="0" err="1">
                          <a:effectLst/>
                        </a:rPr>
                        <a:t>nhân</a:t>
                      </a:r>
                      <a:r>
                        <a:rPr lang="en-US" sz="2300" dirty="0">
                          <a:effectLst/>
                        </a:rPr>
                        <a:t> </a:t>
                      </a:r>
                      <a:r>
                        <a:rPr lang="en-US" sz="2300" dirty="0" err="1">
                          <a:effectLst/>
                        </a:rPr>
                        <a:t>vật</a:t>
                      </a:r>
                      <a:r>
                        <a:rPr lang="en-US" sz="2300" dirty="0">
                          <a:effectLst/>
                        </a:rPr>
                        <a:t> </a:t>
                      </a:r>
                      <a:r>
                        <a:rPr lang="en-US" sz="2300" dirty="0" err="1">
                          <a:effectLst/>
                        </a:rPr>
                        <a:t>kì</a:t>
                      </a:r>
                      <a:r>
                        <a:rPr lang="en-US" sz="2300" dirty="0">
                          <a:effectLst/>
                        </a:rPr>
                        <a:t> </a:t>
                      </a:r>
                      <a:r>
                        <a:rPr lang="en-US" sz="2300" dirty="0" err="1">
                          <a:effectLst/>
                        </a:rPr>
                        <a:t>ảo</a:t>
                      </a:r>
                      <a:r>
                        <a:rPr lang="en-US" sz="2300" dirty="0">
                          <a:effectLst/>
                        </a:rPr>
                        <a:t> như </a:t>
                      </a:r>
                      <a:r>
                        <a:rPr lang="en-US" sz="2300" dirty="0" err="1">
                          <a:effectLst/>
                        </a:rPr>
                        <a:t>đồ</a:t>
                      </a:r>
                      <a:r>
                        <a:rPr lang="en-US" sz="2300" dirty="0">
                          <a:effectLst/>
                        </a:rPr>
                        <a:t> </a:t>
                      </a:r>
                      <a:r>
                        <a:rPr lang="en-US" sz="2300" dirty="0" err="1">
                          <a:effectLst/>
                        </a:rPr>
                        <a:t>vật</a:t>
                      </a:r>
                      <a:r>
                        <a:rPr lang="en-US" sz="2300" dirty="0">
                          <a:effectLst/>
                        </a:rPr>
                        <a:t> hay </a:t>
                      </a:r>
                      <a:r>
                        <a:rPr lang="en-US" sz="2300" dirty="0" err="1">
                          <a:effectLst/>
                        </a:rPr>
                        <a:t>loài</a:t>
                      </a:r>
                      <a:r>
                        <a:rPr lang="en-US" sz="2300" dirty="0">
                          <a:effectLst/>
                        </a:rPr>
                        <a:t> </a:t>
                      </a:r>
                      <a:r>
                        <a:rPr lang="en-US" sz="2300" dirty="0" err="1">
                          <a:effectLst/>
                        </a:rPr>
                        <a:t>vật</a:t>
                      </a:r>
                      <a:r>
                        <a:rPr lang="en-US" sz="2300" dirty="0">
                          <a:effectLst/>
                        </a:rPr>
                        <a:t> </a:t>
                      </a:r>
                      <a:r>
                        <a:rPr lang="en-US" sz="2300" dirty="0" err="1">
                          <a:effectLst/>
                        </a:rPr>
                        <a:t>thần</a:t>
                      </a:r>
                      <a:r>
                        <a:rPr lang="en-US" sz="2300" dirty="0">
                          <a:effectLst/>
                        </a:rPr>
                        <a:t> </a:t>
                      </a:r>
                      <a:r>
                        <a:rPr lang="en-US" sz="2300" dirty="0" err="1">
                          <a:effectLst/>
                        </a:rPr>
                        <a:t>kì</a:t>
                      </a:r>
                      <a:r>
                        <a:rPr lang="en-US" sz="2300" dirty="0">
                          <a:effectLst/>
                        </a:rPr>
                        <a:t>. </a:t>
                      </a:r>
                      <a:r>
                        <a:rPr lang="vi-VN" sz="2300" dirty="0">
                          <a:effectLst/>
                        </a:rPr>
                        <a:t>+ </a:t>
                      </a:r>
                      <a:r>
                        <a:rPr lang="en-US" sz="2300" dirty="0" err="1">
                          <a:effectLst/>
                        </a:rPr>
                        <a:t>Đặc</a:t>
                      </a:r>
                      <a:r>
                        <a:rPr lang="en-US" sz="2300" dirty="0">
                          <a:effectLst/>
                        </a:rPr>
                        <a:t> </a:t>
                      </a:r>
                      <a:r>
                        <a:rPr lang="en-US" sz="2300" dirty="0" err="1">
                          <a:effectLst/>
                        </a:rPr>
                        <a:t>điểm</a:t>
                      </a:r>
                      <a:r>
                        <a:rPr lang="en-US" sz="2300" dirty="0">
                          <a:effectLst/>
                        </a:rPr>
                        <a:t>, tính </a:t>
                      </a:r>
                      <a:r>
                        <a:rPr lang="en-US" sz="2300" dirty="0" err="1">
                          <a:effectLst/>
                        </a:rPr>
                        <a:t>cách</a:t>
                      </a:r>
                      <a:r>
                        <a:rPr lang="en-US" sz="2300" dirty="0">
                          <a:effectLst/>
                        </a:rPr>
                        <a:t> </a:t>
                      </a:r>
                      <a:r>
                        <a:rPr lang="en-US" sz="2300" dirty="0" err="1">
                          <a:effectLst/>
                        </a:rPr>
                        <a:t>của</a:t>
                      </a:r>
                      <a:r>
                        <a:rPr lang="en-US" sz="2300" dirty="0">
                          <a:effectLst/>
                        </a:rPr>
                        <a:t> </a:t>
                      </a:r>
                      <a:r>
                        <a:rPr lang="en-US" sz="2300" dirty="0" err="1">
                          <a:effectLst/>
                        </a:rPr>
                        <a:t>nhân</a:t>
                      </a:r>
                      <a:r>
                        <a:rPr lang="en-US" sz="2300" dirty="0">
                          <a:effectLst/>
                        </a:rPr>
                        <a:t> </a:t>
                      </a:r>
                      <a:r>
                        <a:rPr lang="en-US" sz="2300" dirty="0" err="1">
                          <a:effectLst/>
                        </a:rPr>
                        <a:t>vật</a:t>
                      </a:r>
                      <a:r>
                        <a:rPr lang="en-US" sz="2300" dirty="0">
                          <a:effectLst/>
                        </a:rPr>
                        <a:t> </a:t>
                      </a:r>
                      <a:r>
                        <a:rPr lang="en-US" sz="2300" dirty="0" err="1">
                          <a:effectLst/>
                        </a:rPr>
                        <a:t>trong</a:t>
                      </a:r>
                      <a:r>
                        <a:rPr lang="en-US" sz="2300" dirty="0">
                          <a:effectLst/>
                        </a:rPr>
                        <a:t> </a:t>
                      </a:r>
                      <a:r>
                        <a:rPr lang="en-US" sz="2300" dirty="0" err="1">
                          <a:effectLst/>
                        </a:rPr>
                        <a:t>truyện</a:t>
                      </a:r>
                      <a:r>
                        <a:rPr lang="en-US" sz="2300" dirty="0">
                          <a:effectLst/>
                        </a:rPr>
                        <a:t> </a:t>
                      </a:r>
                      <a:r>
                        <a:rPr lang="en-US" sz="2300" dirty="0" err="1">
                          <a:effectLst/>
                        </a:rPr>
                        <a:t>thơ</a:t>
                      </a:r>
                      <a:r>
                        <a:rPr lang="en-US" sz="2300" dirty="0">
                          <a:effectLst/>
                        </a:rPr>
                        <a:t> </a:t>
                      </a:r>
                      <a:r>
                        <a:rPr lang="en-US" sz="2300" dirty="0" err="1">
                          <a:effectLst/>
                        </a:rPr>
                        <a:t>Nôm</a:t>
                      </a:r>
                      <a:r>
                        <a:rPr lang="en-US" sz="2300" dirty="0">
                          <a:effectLst/>
                        </a:rPr>
                        <a:t> cũng </a:t>
                      </a:r>
                      <a:r>
                        <a:rPr lang="en-US" sz="2300" dirty="0" err="1">
                          <a:effectLst/>
                        </a:rPr>
                        <a:t>thường</a:t>
                      </a:r>
                      <a:r>
                        <a:rPr lang="en-US" sz="2300" dirty="0">
                          <a:effectLst/>
                        </a:rPr>
                        <a:t> </a:t>
                      </a:r>
                      <a:r>
                        <a:rPr lang="en-US" sz="2300" dirty="0" err="1">
                          <a:effectLst/>
                        </a:rPr>
                        <a:t>được</a:t>
                      </a:r>
                      <a:r>
                        <a:rPr lang="en-US" sz="2300" dirty="0">
                          <a:effectLst/>
                        </a:rPr>
                        <a:t> </a:t>
                      </a:r>
                      <a:r>
                        <a:rPr lang="en-US" sz="2300" dirty="0" err="1">
                          <a:effectLst/>
                        </a:rPr>
                        <a:t>thể</a:t>
                      </a:r>
                      <a:r>
                        <a:rPr lang="en-US" sz="2300" dirty="0">
                          <a:effectLst/>
                        </a:rPr>
                        <a:t> </a:t>
                      </a:r>
                      <a:r>
                        <a:rPr lang="en-US" sz="2300" dirty="0" err="1">
                          <a:effectLst/>
                        </a:rPr>
                        <a:t>hiện</a:t>
                      </a:r>
                      <a:r>
                        <a:rPr lang="en-US" sz="2300" dirty="0">
                          <a:effectLst/>
                        </a:rPr>
                        <a:t> qua </a:t>
                      </a:r>
                      <a:r>
                        <a:rPr lang="en-US" sz="2300" dirty="0" err="1">
                          <a:effectLst/>
                        </a:rPr>
                        <a:t>hành</a:t>
                      </a:r>
                      <a:r>
                        <a:rPr lang="en-US" sz="2300" dirty="0">
                          <a:effectLst/>
                        </a:rPr>
                        <a:t> </a:t>
                      </a:r>
                      <a:r>
                        <a:rPr lang="en-US" sz="2300" dirty="0" err="1">
                          <a:effectLst/>
                        </a:rPr>
                        <a:t>động</a:t>
                      </a:r>
                      <a:r>
                        <a:rPr lang="en-US" sz="2300" dirty="0">
                          <a:effectLst/>
                        </a:rPr>
                        <a:t>, </a:t>
                      </a:r>
                      <a:r>
                        <a:rPr lang="en-US" sz="2300" dirty="0" err="1">
                          <a:effectLst/>
                        </a:rPr>
                        <a:t>ngôn</a:t>
                      </a:r>
                      <a:r>
                        <a:rPr lang="en-US" sz="2300" dirty="0">
                          <a:effectLst/>
                        </a:rPr>
                        <a:t> </a:t>
                      </a:r>
                      <a:r>
                        <a:rPr lang="en-US" sz="2300" dirty="0" err="1">
                          <a:effectLst/>
                        </a:rPr>
                        <a:t>ngữ</a:t>
                      </a:r>
                      <a:r>
                        <a:rPr lang="en-US" sz="2300" dirty="0">
                          <a:effectLst/>
                        </a:rPr>
                        <a:t> (</a:t>
                      </a:r>
                      <a:r>
                        <a:rPr lang="en-US" sz="2300" dirty="0" err="1">
                          <a:effectLst/>
                        </a:rPr>
                        <a:t>lời</a:t>
                      </a:r>
                      <a:r>
                        <a:rPr lang="en-US" sz="2300" dirty="0">
                          <a:effectLst/>
                        </a:rPr>
                        <a:t> </a:t>
                      </a:r>
                      <a:r>
                        <a:rPr lang="en-US" sz="2300" dirty="0" err="1">
                          <a:effectLst/>
                        </a:rPr>
                        <a:t>thoại</a:t>
                      </a:r>
                      <a:r>
                        <a:rPr lang="en-US" sz="2300" dirty="0">
                          <a:effectLst/>
                        </a:rPr>
                        <a:t>), tâm </a:t>
                      </a:r>
                      <a:r>
                        <a:rPr lang="en-US" sz="2300" dirty="0" err="1">
                          <a:effectLst/>
                        </a:rPr>
                        <a:t>trạng</a:t>
                      </a:r>
                      <a:r>
                        <a:rPr lang="en-US" sz="2300" dirty="0">
                          <a:effectLst/>
                        </a:rPr>
                        <a:t>, cảm </a:t>
                      </a:r>
                      <a:r>
                        <a:rPr lang="en-US" sz="2300" dirty="0" err="1">
                          <a:effectLst/>
                        </a:rPr>
                        <a:t>xúc</a:t>
                      </a:r>
                      <a:r>
                        <a:rPr lang="en-US" sz="2300" dirty="0">
                          <a:effectLst/>
                        </a:rPr>
                        <a:t>,...</a:t>
                      </a:r>
                      <a:endParaRPr lang="en-US" sz="2300" dirty="0">
                        <a:effectLst/>
                      </a:endParaRPr>
                    </a:p>
                    <a:p>
                      <a:pPr>
                        <a:lnSpc>
                          <a:spcPct val="115000"/>
                        </a:lnSpc>
                        <a:spcAft>
                          <a:spcPts val="1000"/>
                        </a:spcAft>
                      </a:pPr>
                      <a:r>
                        <a:rPr lang="vi-VN" sz="2300" dirty="0">
                          <a:effectLst/>
                        </a:rPr>
                        <a:t>- Lời thoại: đa số là đối thoại; một số truyện có cả độc thoại, ...</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059" marR="43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9000">
              <a:schemeClr val="accent2">
                <a:lumMod val="20000"/>
                <a:lumOff val="80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4" name="图片 23"/>
          <p:cNvPicPr>
            <a:picLocks noChangeAspect="1"/>
          </p:cNvPicPr>
          <p:nvPr/>
        </p:nvPicPr>
        <p:blipFill>
          <a:blip r:embed="rId1" cstate="screen"/>
          <a:stretch>
            <a:fillRect/>
          </a:stretch>
        </p:blipFill>
        <p:spPr>
          <a:xfrm rot="16200000">
            <a:off x="2667323" y="-2667324"/>
            <a:ext cx="6857355" cy="12192002"/>
          </a:xfrm>
          <a:prstGeom prst="rect">
            <a:avLst/>
          </a:prstGeom>
        </p:spPr>
      </p:pic>
      <p:sp>
        <p:nvSpPr>
          <p:cNvPr id="26" name="文本框 25"/>
          <p:cNvSpPr txBox="1"/>
          <p:nvPr/>
        </p:nvSpPr>
        <p:spPr>
          <a:xfrm>
            <a:off x="5776282" y="1261104"/>
            <a:ext cx="5351145" cy="2800767"/>
          </a:xfrm>
          <a:prstGeom prst="rect">
            <a:avLst/>
          </a:prstGeom>
          <a:noFill/>
        </p:spPr>
        <p:txBody>
          <a:bodyPr wrap="none" rtlCol="0">
            <a:spAutoFit/>
          </a:bodyPr>
          <a:lstStyle/>
          <a:p>
            <a:pPr algn="ctr"/>
            <a:r>
              <a:rPr lang="en-US" altLang="zh-CN" sz="8800" b="1" dirty="0">
                <a:solidFill>
                  <a:srgbClr val="0070C0"/>
                </a:solidFill>
                <a:latin typeface="#9Slide03 Bebas Neue Bold" panose="020B0606020202050201" pitchFamily="34" charset="0"/>
                <a:cs typeface="+mn-ea"/>
                <a:sym typeface="+mn-lt"/>
              </a:rPr>
              <a:t>II. TRẢI NGHIỆM</a:t>
            </a:r>
            <a:endParaRPr lang="en-US" altLang="zh-CN" sz="8800" b="1" dirty="0">
              <a:solidFill>
                <a:srgbClr val="0070C0"/>
              </a:solidFill>
              <a:latin typeface="#9Slide03 Bebas Neue Bold" panose="020B0606020202050201" pitchFamily="34" charset="0"/>
              <a:cs typeface="+mn-ea"/>
              <a:sym typeface="+mn-lt"/>
            </a:endParaRPr>
          </a:p>
          <a:p>
            <a:pPr algn="ctr"/>
            <a:r>
              <a:rPr lang="en-US" altLang="zh-CN" sz="8800" b="1" dirty="0">
                <a:solidFill>
                  <a:srgbClr val="0070C0"/>
                </a:solidFill>
                <a:latin typeface="#9Slide03 Bebas Neue Bold" panose="020B0606020202050201" pitchFamily="34" charset="0"/>
                <a:cs typeface="+mn-ea"/>
                <a:sym typeface="+mn-lt"/>
              </a:rPr>
              <a:t>CÙNG VĂN BẢN </a:t>
            </a:r>
            <a:endParaRPr lang="zh-CN" altLang="en-US" sz="8800" b="1" dirty="0">
              <a:solidFill>
                <a:srgbClr val="0070C0"/>
              </a:solidFill>
              <a:latin typeface="#9Slide03 Bebas Neue Bold" panose="020B0606020202050201" pitchFamily="34" charset="0"/>
              <a:cs typeface="+mn-ea"/>
              <a:sym typeface="+mn-lt"/>
            </a:endParaRPr>
          </a:p>
        </p:txBody>
      </p:sp>
      <p:pic>
        <p:nvPicPr>
          <p:cNvPr id="9" name="图片 8"/>
          <p:cNvPicPr>
            <a:picLocks noChangeAspect="1"/>
          </p:cNvPicPr>
          <p:nvPr/>
        </p:nvPicPr>
        <p:blipFill rotWithShape="1">
          <a:blip r:embed="rId2" cstate="screen"/>
          <a:srcRect/>
          <a:stretch>
            <a:fillRect/>
          </a:stretch>
        </p:blipFill>
        <p:spPr>
          <a:xfrm>
            <a:off x="-789140" y="0"/>
            <a:ext cx="5500841" cy="71388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Isosceles Triangle 2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nvGraphicFramePr>
        <p:xfrm>
          <a:off x="624161" y="368179"/>
          <a:ext cx="11380573" cy="5831716"/>
        </p:xfrm>
        <a:graphic>
          <a:graphicData uri="http://schemas.openxmlformats.org/drawingml/2006/table">
            <a:tbl>
              <a:tblPr firstRow="1" firstCol="1" bandRow="1">
                <a:tableStyleId>{E8B1032C-EA38-4F05-BA0D-38AFFFC7BED3}</a:tableStyleId>
              </a:tblPr>
              <a:tblGrid>
                <a:gridCol w="9100607"/>
                <a:gridCol w="2279966"/>
              </a:tblGrid>
              <a:tr h="813126">
                <a:tc gridSpan="2">
                  <a:txBody>
                    <a:bodyPr/>
                    <a:lstStyle/>
                    <a:p>
                      <a:pPr algn="ctr">
                        <a:lnSpc>
                          <a:spcPct val="115000"/>
                        </a:lnSpc>
                        <a:spcAft>
                          <a:spcPts val="1000"/>
                        </a:spcAft>
                      </a:pPr>
                      <a:r>
                        <a:rPr lang="vi-VN" sz="2600" b="0" dirty="0">
                          <a:solidFill>
                            <a:srgbClr val="FF0000"/>
                          </a:solidFill>
                          <a:effectLst/>
                        </a:rPr>
                        <a:t>Phiếu học tập 03:</a:t>
                      </a:r>
                      <a:endParaRPr lang="en-US" sz="2600" b="0" dirty="0">
                        <a:solidFill>
                          <a:srgbClr val="FF0000"/>
                        </a:solidFill>
                        <a:effectLst/>
                      </a:endParaRPr>
                    </a:p>
                    <a:p>
                      <a:pPr>
                        <a:lnSpc>
                          <a:spcPct val="115000"/>
                        </a:lnSpc>
                        <a:spcAft>
                          <a:spcPts val="1000"/>
                        </a:spcAft>
                      </a:pPr>
                      <a:r>
                        <a:rPr lang="vi-VN" sz="2600" b="0" dirty="0">
                          <a:solidFill>
                            <a:srgbClr val="FF0000"/>
                          </a:solidFill>
                          <a:effectLst/>
                        </a:rPr>
                        <a:t>Hãy </a:t>
                      </a:r>
                      <a:r>
                        <a:rPr lang="en-US" sz="2600" b="0" dirty="0" err="1">
                          <a:solidFill>
                            <a:srgbClr val="FF0000"/>
                          </a:solidFill>
                          <a:effectLst/>
                        </a:rPr>
                        <a:t>sắp</a:t>
                      </a:r>
                      <a:r>
                        <a:rPr lang="en-US" sz="2600" b="0" dirty="0">
                          <a:solidFill>
                            <a:srgbClr val="FF0000"/>
                          </a:solidFill>
                          <a:effectLst/>
                        </a:rPr>
                        <a:t> </a:t>
                      </a:r>
                      <a:r>
                        <a:rPr lang="en-US" sz="2600" b="0" dirty="0" err="1">
                          <a:solidFill>
                            <a:srgbClr val="FF0000"/>
                          </a:solidFill>
                          <a:effectLst/>
                        </a:rPr>
                        <a:t>xếp</a:t>
                      </a:r>
                      <a:r>
                        <a:rPr lang="en-US" sz="2600" b="0" dirty="0">
                          <a:solidFill>
                            <a:srgbClr val="FF0000"/>
                          </a:solidFill>
                          <a:effectLst/>
                        </a:rPr>
                        <a:t> </a:t>
                      </a:r>
                      <a:r>
                        <a:rPr lang="en-US" sz="2600" b="0" dirty="0" err="1">
                          <a:solidFill>
                            <a:srgbClr val="FF0000"/>
                          </a:solidFill>
                          <a:effectLst/>
                        </a:rPr>
                        <a:t>theo</a:t>
                      </a:r>
                      <a:r>
                        <a:rPr lang="en-US" sz="2600" b="0" dirty="0">
                          <a:solidFill>
                            <a:srgbClr val="FF0000"/>
                          </a:solidFill>
                          <a:effectLst/>
                        </a:rPr>
                        <a:t> </a:t>
                      </a:r>
                      <a:r>
                        <a:rPr lang="en-US" sz="2600" b="0" dirty="0" err="1">
                          <a:solidFill>
                            <a:srgbClr val="FF0000"/>
                          </a:solidFill>
                          <a:effectLst/>
                        </a:rPr>
                        <a:t>trình</a:t>
                      </a:r>
                      <a:r>
                        <a:rPr lang="en-US" sz="2600" b="0" dirty="0">
                          <a:solidFill>
                            <a:srgbClr val="FF0000"/>
                          </a:solidFill>
                          <a:effectLst/>
                        </a:rPr>
                        <a:t> </a:t>
                      </a:r>
                      <a:r>
                        <a:rPr lang="en-US" sz="2600" b="0" dirty="0" err="1">
                          <a:solidFill>
                            <a:srgbClr val="FF0000"/>
                          </a:solidFill>
                          <a:effectLst/>
                        </a:rPr>
                        <a:t>tự</a:t>
                      </a:r>
                      <a:r>
                        <a:rPr lang="en-US" sz="2600" b="0" dirty="0">
                          <a:solidFill>
                            <a:srgbClr val="FF0000"/>
                          </a:solidFill>
                          <a:effectLst/>
                        </a:rPr>
                        <a:t> </a:t>
                      </a:r>
                      <a:r>
                        <a:rPr lang="en-US" sz="2600" b="0" dirty="0" err="1">
                          <a:solidFill>
                            <a:srgbClr val="FF0000"/>
                          </a:solidFill>
                          <a:effectLst/>
                        </a:rPr>
                        <a:t>diễn</a:t>
                      </a:r>
                      <a:r>
                        <a:rPr lang="en-US" sz="2600" b="0" dirty="0">
                          <a:solidFill>
                            <a:srgbClr val="FF0000"/>
                          </a:solidFill>
                          <a:effectLst/>
                        </a:rPr>
                        <a:t> </a:t>
                      </a:r>
                      <a:r>
                        <a:rPr lang="en-US" sz="2600" b="0" dirty="0" err="1">
                          <a:solidFill>
                            <a:srgbClr val="FF0000"/>
                          </a:solidFill>
                          <a:effectLst/>
                        </a:rPr>
                        <a:t>biến</a:t>
                      </a:r>
                      <a:r>
                        <a:rPr lang="en-US" sz="2600" b="0" dirty="0">
                          <a:solidFill>
                            <a:srgbClr val="FF0000"/>
                          </a:solidFill>
                          <a:effectLst/>
                        </a:rPr>
                        <a:t> </a:t>
                      </a:r>
                      <a:r>
                        <a:rPr lang="en-US" sz="2600" b="0" dirty="0" err="1">
                          <a:solidFill>
                            <a:srgbClr val="FF0000"/>
                          </a:solidFill>
                          <a:effectLst/>
                        </a:rPr>
                        <a:t>sự</a:t>
                      </a:r>
                      <a:r>
                        <a:rPr lang="en-US" sz="2600" b="0" dirty="0">
                          <a:solidFill>
                            <a:srgbClr val="FF0000"/>
                          </a:solidFill>
                          <a:effectLst/>
                        </a:rPr>
                        <a:t> </a:t>
                      </a:r>
                      <a:r>
                        <a:rPr lang="en-US" sz="2600" b="0" dirty="0" err="1">
                          <a:solidFill>
                            <a:srgbClr val="FF0000"/>
                          </a:solidFill>
                          <a:effectLst/>
                        </a:rPr>
                        <a:t>kiện</a:t>
                      </a:r>
                      <a:r>
                        <a:rPr lang="en-US" sz="2600" b="0" dirty="0">
                          <a:solidFill>
                            <a:srgbClr val="FF0000"/>
                          </a:solidFill>
                          <a:effectLst/>
                        </a:rPr>
                        <a:t> </a:t>
                      </a:r>
                      <a:r>
                        <a:rPr lang="vi-VN" sz="2600" b="0" dirty="0">
                          <a:solidFill>
                            <a:srgbClr val="FF0000"/>
                          </a:solidFill>
                          <a:effectLst/>
                        </a:rPr>
                        <a:t>sau cho hợp lí để </a:t>
                      </a:r>
                      <a:r>
                        <a:rPr lang="en-US" sz="2600" b="0" dirty="0" err="1">
                          <a:solidFill>
                            <a:srgbClr val="FF0000"/>
                          </a:solidFill>
                          <a:effectLst/>
                        </a:rPr>
                        <a:t>tóm</a:t>
                      </a:r>
                      <a:r>
                        <a:rPr lang="en-US" sz="2600" b="0" dirty="0">
                          <a:solidFill>
                            <a:srgbClr val="FF0000"/>
                          </a:solidFill>
                          <a:effectLst/>
                        </a:rPr>
                        <a:t> </a:t>
                      </a:r>
                      <a:r>
                        <a:rPr lang="en-US" sz="2600" b="0" dirty="0" err="1">
                          <a:solidFill>
                            <a:srgbClr val="FF0000"/>
                          </a:solidFill>
                          <a:effectLst/>
                        </a:rPr>
                        <a:t>tắt</a:t>
                      </a:r>
                      <a:r>
                        <a:rPr lang="en-US" sz="2600" b="0" dirty="0">
                          <a:solidFill>
                            <a:srgbClr val="FF0000"/>
                          </a:solidFill>
                          <a:effectLst/>
                        </a:rPr>
                        <a:t> </a:t>
                      </a:r>
                      <a:r>
                        <a:rPr lang="en-US" sz="2600" b="0" dirty="0" err="1">
                          <a:solidFill>
                            <a:srgbClr val="FF0000"/>
                          </a:solidFill>
                          <a:effectLst/>
                        </a:rPr>
                        <a:t>cốt</a:t>
                      </a:r>
                      <a:r>
                        <a:rPr lang="en-US" sz="2600" b="0" dirty="0">
                          <a:solidFill>
                            <a:srgbClr val="FF0000"/>
                          </a:solidFill>
                          <a:effectLst/>
                        </a:rPr>
                        <a:t> </a:t>
                      </a:r>
                      <a:r>
                        <a:rPr lang="en-US" sz="2600" b="0" dirty="0" err="1">
                          <a:solidFill>
                            <a:srgbClr val="FF0000"/>
                          </a:solidFill>
                          <a:effectLst/>
                        </a:rPr>
                        <a:t>Truyện</a:t>
                      </a:r>
                      <a:r>
                        <a:rPr lang="en-US" sz="2600" b="0" dirty="0">
                          <a:solidFill>
                            <a:srgbClr val="FF0000"/>
                          </a:solidFill>
                          <a:effectLst/>
                        </a:rPr>
                        <a:t> </a:t>
                      </a:r>
                      <a:r>
                        <a:rPr lang="en-US" sz="2600" b="0" dirty="0" err="1">
                          <a:solidFill>
                            <a:srgbClr val="FF0000"/>
                          </a:solidFill>
                          <a:effectLst/>
                        </a:rPr>
                        <a:t>Lục</a:t>
                      </a:r>
                      <a:r>
                        <a:rPr lang="en-US" sz="2600" b="0" dirty="0">
                          <a:solidFill>
                            <a:srgbClr val="FF0000"/>
                          </a:solidFill>
                          <a:effectLst/>
                        </a:rPr>
                        <a:t> Vân Tiên</a:t>
                      </a:r>
                      <a:endParaRPr lang="en-US" sz="2600" b="0" dirty="0">
                        <a:solidFill>
                          <a:srgbClr val="FF0000"/>
                        </a:solidFill>
                        <a:effectLst/>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568488">
                <a:tc>
                  <a:txBody>
                    <a:bodyPr/>
                    <a:lstStyle/>
                    <a:p>
                      <a:pPr algn="just">
                        <a:lnSpc>
                          <a:spcPct val="115000"/>
                        </a:lnSpc>
                        <a:spcAft>
                          <a:spcPts val="1000"/>
                        </a:spcAft>
                      </a:pPr>
                      <a:r>
                        <a:rPr lang="vi-VN" sz="2600" b="1">
                          <a:effectLst/>
                        </a:rPr>
                        <a:t>Các sự kiện</a:t>
                      </a:r>
                      <a:endParaRPr lang="en-US" sz="2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600" b="1" dirty="0">
                          <a:effectLst/>
                        </a:rPr>
                        <a:t>Thứ tự sự kiện sắp xếp</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071">
                <a:tc>
                  <a:txBody>
                    <a:bodyPr/>
                    <a:lstStyle/>
                    <a:p>
                      <a:pPr algn="just">
                        <a:lnSpc>
                          <a:spcPct val="115000"/>
                        </a:lnSpc>
                        <a:spcAft>
                          <a:spcPts val="1000"/>
                        </a:spcAft>
                      </a:pPr>
                      <a:r>
                        <a:rPr lang="vi-VN" sz="2600" b="0">
                          <a:effectLst/>
                        </a:rPr>
                        <a:t>a) Kiều Nguyệt Nga cảm tạ ơn đức ấy và tự nguyện suốt đời gắn bó với chàng.</a:t>
                      </a:r>
                      <a:endParaRPr lang="en-US" sz="2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600" b="0">
                          <a:effectLst/>
                        </a:rPr>
                        <a:t>..............</a:t>
                      </a:r>
                      <a:endParaRPr lang="en-US" sz="2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3779">
                <a:tc>
                  <a:txBody>
                    <a:bodyPr/>
                    <a:lstStyle/>
                    <a:p>
                      <a:pPr algn="just">
                        <a:lnSpc>
                          <a:spcPct val="115000"/>
                        </a:lnSpc>
                        <a:spcAft>
                          <a:spcPts val="1000"/>
                        </a:spcAft>
                      </a:pPr>
                      <a:r>
                        <a:rPr lang="vi-VN" sz="2600" b="0">
                          <a:effectLst/>
                        </a:rPr>
                        <a:t>b) </a:t>
                      </a:r>
                      <a:r>
                        <a:rPr lang="en-US" sz="2600" b="0">
                          <a:effectLst/>
                        </a:rPr>
                        <a:t>Lục Vân Tiên</a:t>
                      </a:r>
                      <a:r>
                        <a:rPr lang="vi-VN" sz="2600" b="0">
                          <a:effectLst/>
                        </a:rPr>
                        <a:t> đã kết bạn với các sĩ tử. Lúc sắp thi, chàng hay tin mẹ mất, nên đã bỏ thi, về quê, chịu tang mẹ.</a:t>
                      </a:r>
                      <a:endParaRPr lang="en-US" sz="2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600" b="0">
                          <a:effectLst/>
                        </a:rPr>
                        <a:t>.............</a:t>
                      </a:r>
                      <a:endParaRPr lang="en-US" sz="2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071">
                <a:tc>
                  <a:txBody>
                    <a:bodyPr/>
                    <a:lstStyle/>
                    <a:p>
                      <a:pPr algn="just">
                        <a:lnSpc>
                          <a:spcPct val="115000"/>
                        </a:lnSpc>
                        <a:spcAft>
                          <a:spcPts val="1000"/>
                        </a:spcAft>
                      </a:pPr>
                      <a:r>
                        <a:rPr lang="vi-VN" sz="2600" b="0">
                          <a:effectLst/>
                        </a:rPr>
                        <a:t>c) Chàng được cứu sống, được tiên cho thuốc sáng mắt lại.</a:t>
                      </a:r>
                      <a:endParaRPr lang="en-US" sz="2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600" b="0">
                          <a:effectLst/>
                        </a:rPr>
                        <a:t>............</a:t>
                      </a:r>
                      <a:endParaRPr lang="en-US" sz="2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3779">
                <a:tc>
                  <a:txBody>
                    <a:bodyPr/>
                    <a:lstStyle/>
                    <a:p>
                      <a:pPr algn="just">
                        <a:lnSpc>
                          <a:spcPct val="115000"/>
                        </a:lnSpc>
                        <a:spcAft>
                          <a:spcPts val="1000"/>
                        </a:spcAft>
                      </a:pPr>
                      <a:r>
                        <a:rPr lang="vi-VN" sz="2600" b="0">
                          <a:effectLst/>
                        </a:rPr>
                        <a:t>d) B</a:t>
                      </a:r>
                      <a:r>
                        <a:rPr lang="en-US" sz="2600" b="0">
                          <a:effectLst/>
                        </a:rPr>
                        <a:t>ọn gian ác bị trừng phạt, những người nhân nghĩa được đền đáp. Lục Vân Tiên và Kiều Nguyệt Nga nên vợ nên chồng, sống cuộc đời hạnh phúc</a:t>
                      </a:r>
                      <a:r>
                        <a:rPr lang="vi-VN" sz="2600" b="0">
                          <a:effectLst/>
                        </a:rPr>
                        <a:t>.</a:t>
                      </a:r>
                      <a:endParaRPr lang="en-US" sz="2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600" b="0" dirty="0">
                          <a:effectLst/>
                        </a:rPr>
                        <a:t>..........</a:t>
                      </a:r>
                      <a:endParaRPr lang="en-US" sz="2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Isosceles Triangle 2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nvGraphicFramePr>
        <p:xfrm>
          <a:off x="405713" y="407931"/>
          <a:ext cx="11380573" cy="6045212"/>
        </p:xfrm>
        <a:graphic>
          <a:graphicData uri="http://schemas.openxmlformats.org/drawingml/2006/table">
            <a:tbl>
              <a:tblPr firstRow="1" firstCol="1" bandRow="1">
                <a:tableStyleId>{E8B1032C-EA38-4F05-BA0D-38AFFFC7BED3}</a:tableStyleId>
              </a:tblPr>
              <a:tblGrid>
                <a:gridCol w="8997779"/>
                <a:gridCol w="2382794"/>
              </a:tblGrid>
              <a:tr h="813126">
                <a:tc gridSpan="2">
                  <a:txBody>
                    <a:bodyPr/>
                    <a:lstStyle/>
                    <a:p>
                      <a:pPr algn="ctr">
                        <a:lnSpc>
                          <a:spcPct val="115000"/>
                        </a:lnSpc>
                        <a:spcAft>
                          <a:spcPts val="1000"/>
                        </a:spcAft>
                      </a:pPr>
                      <a:r>
                        <a:rPr lang="vi-VN" sz="2400" b="1" dirty="0">
                          <a:solidFill>
                            <a:srgbClr val="FF0000"/>
                          </a:solidFill>
                          <a:effectLst/>
                        </a:rPr>
                        <a:t>Phiếu học tập 03:</a:t>
                      </a:r>
                      <a:r>
                        <a:rPr lang="en-US" sz="2400" b="1" dirty="0">
                          <a:solidFill>
                            <a:srgbClr val="FF0000"/>
                          </a:solidFill>
                          <a:effectLst/>
                        </a:rPr>
                        <a:t> </a:t>
                      </a:r>
                      <a:r>
                        <a:rPr lang="vi-VN" sz="2400" b="1" dirty="0">
                          <a:solidFill>
                            <a:srgbClr val="FF0000"/>
                          </a:solidFill>
                          <a:effectLst/>
                        </a:rPr>
                        <a:t>Hãy </a:t>
                      </a:r>
                      <a:r>
                        <a:rPr lang="en-US" sz="2400" b="1" dirty="0" err="1">
                          <a:solidFill>
                            <a:srgbClr val="FF0000"/>
                          </a:solidFill>
                          <a:effectLst/>
                        </a:rPr>
                        <a:t>sắp</a:t>
                      </a:r>
                      <a:r>
                        <a:rPr lang="en-US" sz="2400" b="1" dirty="0">
                          <a:solidFill>
                            <a:srgbClr val="FF0000"/>
                          </a:solidFill>
                          <a:effectLst/>
                        </a:rPr>
                        <a:t> </a:t>
                      </a:r>
                      <a:r>
                        <a:rPr lang="en-US" sz="2400" b="1" dirty="0" err="1">
                          <a:solidFill>
                            <a:srgbClr val="FF0000"/>
                          </a:solidFill>
                          <a:effectLst/>
                        </a:rPr>
                        <a:t>xếp</a:t>
                      </a:r>
                      <a:r>
                        <a:rPr lang="en-US" sz="2400" b="1" dirty="0">
                          <a:solidFill>
                            <a:srgbClr val="FF0000"/>
                          </a:solidFill>
                          <a:effectLst/>
                        </a:rPr>
                        <a:t> </a:t>
                      </a:r>
                      <a:r>
                        <a:rPr lang="en-US" sz="2400" b="1" dirty="0" err="1">
                          <a:solidFill>
                            <a:srgbClr val="FF0000"/>
                          </a:solidFill>
                          <a:effectLst/>
                        </a:rPr>
                        <a:t>theo</a:t>
                      </a:r>
                      <a:r>
                        <a:rPr lang="en-US" sz="2400" b="1" dirty="0">
                          <a:solidFill>
                            <a:srgbClr val="FF0000"/>
                          </a:solidFill>
                          <a:effectLst/>
                        </a:rPr>
                        <a:t> </a:t>
                      </a:r>
                      <a:r>
                        <a:rPr lang="en-US" sz="2400" b="1" dirty="0" err="1">
                          <a:solidFill>
                            <a:srgbClr val="FF0000"/>
                          </a:solidFill>
                          <a:effectLst/>
                        </a:rPr>
                        <a:t>trình</a:t>
                      </a:r>
                      <a:r>
                        <a:rPr lang="en-US" sz="2400" b="1" dirty="0">
                          <a:solidFill>
                            <a:srgbClr val="FF0000"/>
                          </a:solidFill>
                          <a:effectLst/>
                        </a:rPr>
                        <a:t> </a:t>
                      </a:r>
                      <a:r>
                        <a:rPr lang="en-US" sz="2400" b="1" dirty="0" err="1">
                          <a:solidFill>
                            <a:srgbClr val="FF0000"/>
                          </a:solidFill>
                          <a:effectLst/>
                        </a:rPr>
                        <a:t>tự</a:t>
                      </a:r>
                      <a:r>
                        <a:rPr lang="en-US" sz="2400" b="1" dirty="0">
                          <a:solidFill>
                            <a:srgbClr val="FF0000"/>
                          </a:solidFill>
                          <a:effectLst/>
                        </a:rPr>
                        <a:t> </a:t>
                      </a:r>
                      <a:r>
                        <a:rPr lang="en-US" sz="2400" b="1" dirty="0" err="1">
                          <a:solidFill>
                            <a:srgbClr val="FF0000"/>
                          </a:solidFill>
                          <a:effectLst/>
                        </a:rPr>
                        <a:t>diễn</a:t>
                      </a:r>
                      <a:r>
                        <a:rPr lang="en-US" sz="2400" b="1" dirty="0">
                          <a:solidFill>
                            <a:srgbClr val="FF0000"/>
                          </a:solidFill>
                          <a:effectLst/>
                        </a:rPr>
                        <a:t> </a:t>
                      </a:r>
                      <a:r>
                        <a:rPr lang="en-US" sz="2400" b="1" dirty="0" err="1">
                          <a:solidFill>
                            <a:srgbClr val="FF0000"/>
                          </a:solidFill>
                          <a:effectLst/>
                        </a:rPr>
                        <a:t>biến</a:t>
                      </a:r>
                      <a:r>
                        <a:rPr lang="en-US" sz="2400" b="1" dirty="0">
                          <a:solidFill>
                            <a:srgbClr val="FF0000"/>
                          </a:solidFill>
                          <a:effectLst/>
                        </a:rPr>
                        <a:t> </a:t>
                      </a:r>
                      <a:r>
                        <a:rPr lang="en-US" sz="2400" b="1" dirty="0" err="1">
                          <a:solidFill>
                            <a:srgbClr val="FF0000"/>
                          </a:solidFill>
                          <a:effectLst/>
                        </a:rPr>
                        <a:t>sự</a:t>
                      </a:r>
                      <a:r>
                        <a:rPr lang="en-US" sz="2400" b="1" dirty="0">
                          <a:solidFill>
                            <a:srgbClr val="FF0000"/>
                          </a:solidFill>
                          <a:effectLst/>
                        </a:rPr>
                        <a:t> </a:t>
                      </a:r>
                      <a:r>
                        <a:rPr lang="en-US" sz="2400" b="1" dirty="0" err="1">
                          <a:solidFill>
                            <a:srgbClr val="FF0000"/>
                          </a:solidFill>
                          <a:effectLst/>
                        </a:rPr>
                        <a:t>kiện</a:t>
                      </a:r>
                      <a:r>
                        <a:rPr lang="en-US" sz="2400" b="1" dirty="0">
                          <a:solidFill>
                            <a:srgbClr val="FF0000"/>
                          </a:solidFill>
                          <a:effectLst/>
                        </a:rPr>
                        <a:t> </a:t>
                      </a:r>
                      <a:r>
                        <a:rPr lang="vi-VN" sz="2400" b="1" dirty="0">
                          <a:solidFill>
                            <a:srgbClr val="FF0000"/>
                          </a:solidFill>
                          <a:effectLst/>
                        </a:rPr>
                        <a:t>sau cho hợp lí để </a:t>
                      </a:r>
                      <a:r>
                        <a:rPr lang="en-US" sz="2400" b="1" dirty="0" err="1">
                          <a:solidFill>
                            <a:srgbClr val="FF0000"/>
                          </a:solidFill>
                          <a:effectLst/>
                        </a:rPr>
                        <a:t>tóm</a:t>
                      </a:r>
                      <a:r>
                        <a:rPr lang="en-US" sz="2400" b="1" dirty="0">
                          <a:solidFill>
                            <a:srgbClr val="FF0000"/>
                          </a:solidFill>
                          <a:effectLst/>
                        </a:rPr>
                        <a:t> </a:t>
                      </a:r>
                      <a:r>
                        <a:rPr lang="en-US" sz="2400" b="1" dirty="0" err="1">
                          <a:solidFill>
                            <a:srgbClr val="FF0000"/>
                          </a:solidFill>
                          <a:effectLst/>
                        </a:rPr>
                        <a:t>tắt</a:t>
                      </a:r>
                      <a:r>
                        <a:rPr lang="en-US" sz="2400" b="1" dirty="0">
                          <a:solidFill>
                            <a:srgbClr val="FF0000"/>
                          </a:solidFill>
                          <a:effectLst/>
                        </a:rPr>
                        <a:t> </a:t>
                      </a:r>
                      <a:r>
                        <a:rPr lang="en-US" sz="2400" b="1" dirty="0" err="1">
                          <a:solidFill>
                            <a:srgbClr val="FF0000"/>
                          </a:solidFill>
                          <a:effectLst/>
                        </a:rPr>
                        <a:t>cốt</a:t>
                      </a:r>
                      <a:r>
                        <a:rPr lang="en-US" sz="2400" b="1" dirty="0">
                          <a:solidFill>
                            <a:srgbClr val="FF0000"/>
                          </a:solidFill>
                          <a:effectLst/>
                        </a:rPr>
                        <a:t> </a:t>
                      </a:r>
                      <a:r>
                        <a:rPr lang="en-US" sz="2400" b="1" dirty="0" err="1">
                          <a:solidFill>
                            <a:srgbClr val="FF0000"/>
                          </a:solidFill>
                          <a:effectLst/>
                        </a:rPr>
                        <a:t>Truyện</a:t>
                      </a:r>
                      <a:r>
                        <a:rPr lang="en-US" sz="2400" b="1" dirty="0">
                          <a:solidFill>
                            <a:srgbClr val="FF0000"/>
                          </a:solidFill>
                          <a:effectLst/>
                        </a:rPr>
                        <a:t> </a:t>
                      </a:r>
                      <a:r>
                        <a:rPr lang="en-US" sz="2400" b="1" dirty="0" err="1">
                          <a:solidFill>
                            <a:srgbClr val="FF0000"/>
                          </a:solidFill>
                          <a:effectLst/>
                        </a:rPr>
                        <a:t>Lục</a:t>
                      </a:r>
                      <a:r>
                        <a:rPr lang="en-US" sz="2400" b="1" dirty="0">
                          <a:solidFill>
                            <a:srgbClr val="FF0000"/>
                          </a:solidFill>
                          <a:effectLst/>
                        </a:rPr>
                        <a:t> Vân Tiên</a:t>
                      </a:r>
                      <a:endParaRPr lang="en-US" sz="2400" b="1" dirty="0">
                        <a:solidFill>
                          <a:srgbClr val="FF0000"/>
                        </a:solidFill>
                        <a:effectLst/>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568488">
                <a:tc>
                  <a:txBody>
                    <a:bodyPr/>
                    <a:lstStyle/>
                    <a:p>
                      <a:pPr algn="just">
                        <a:lnSpc>
                          <a:spcPct val="115000"/>
                        </a:lnSpc>
                        <a:spcAft>
                          <a:spcPts val="1000"/>
                        </a:spcAft>
                      </a:pPr>
                      <a:r>
                        <a:rPr lang="vi-VN" sz="2400" b="1" dirty="0">
                          <a:effectLst/>
                        </a:rPr>
                        <a:t>Các sự kiện</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400" b="1" dirty="0">
                          <a:effectLst/>
                        </a:rPr>
                        <a:t>Thứ tự sự kiện sắp xếp</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3779">
                <a:tc>
                  <a:txBody>
                    <a:bodyPr/>
                    <a:lstStyle/>
                    <a:p>
                      <a:pPr algn="just">
                        <a:lnSpc>
                          <a:spcPct val="115000"/>
                        </a:lnSpc>
                        <a:spcAft>
                          <a:spcPts val="1000"/>
                        </a:spcAft>
                      </a:pPr>
                      <a:r>
                        <a:rPr lang="vi-VN" sz="2400" b="0" dirty="0">
                          <a:effectLst/>
                        </a:rPr>
                        <a:t>e) </a:t>
                      </a:r>
                      <a:r>
                        <a:rPr lang="en-US" sz="2400" b="0" dirty="0" err="1">
                          <a:effectLst/>
                        </a:rPr>
                        <a:t>Lục</a:t>
                      </a:r>
                      <a:r>
                        <a:rPr lang="en-US" sz="2400" b="0" dirty="0">
                          <a:effectLst/>
                        </a:rPr>
                        <a:t> Vân Tiên lại đi thi, </a:t>
                      </a:r>
                      <a:r>
                        <a:rPr lang="en-US" sz="2400" b="0" dirty="0" err="1">
                          <a:effectLst/>
                        </a:rPr>
                        <a:t>đậu</a:t>
                      </a:r>
                      <a:r>
                        <a:rPr lang="en-US" sz="2400" b="0" dirty="0">
                          <a:effectLst/>
                        </a:rPr>
                        <a:t> </a:t>
                      </a:r>
                      <a:r>
                        <a:rPr lang="en-US" sz="2400" b="0" dirty="0" err="1">
                          <a:effectLst/>
                        </a:rPr>
                        <a:t>Trạng</a:t>
                      </a:r>
                      <a:r>
                        <a:rPr lang="en-US" sz="2400" b="0" dirty="0">
                          <a:effectLst/>
                        </a:rPr>
                        <a:t> </a:t>
                      </a:r>
                      <a:r>
                        <a:rPr lang="en-US" sz="2400" b="0" dirty="0" err="1">
                          <a:effectLst/>
                        </a:rPr>
                        <a:t>nguyên</a:t>
                      </a:r>
                      <a:r>
                        <a:rPr lang="en-US" sz="2400" b="0" dirty="0">
                          <a:effectLst/>
                        </a:rPr>
                        <a:t>; </a:t>
                      </a:r>
                      <a:r>
                        <a:rPr lang="vi-VN" sz="2400" b="0" dirty="0">
                          <a:effectLst/>
                        </a:rPr>
                        <a:t>chàng </a:t>
                      </a:r>
                      <a:r>
                        <a:rPr lang="en-US" sz="2400" b="0" dirty="0">
                          <a:effectLst/>
                        </a:rPr>
                        <a:t>đi </a:t>
                      </a:r>
                      <a:r>
                        <a:rPr lang="en-US" sz="2400" b="0" dirty="0" err="1">
                          <a:effectLst/>
                        </a:rPr>
                        <a:t>dẹp</a:t>
                      </a:r>
                      <a:r>
                        <a:rPr lang="en-US" sz="2400" b="0" dirty="0">
                          <a:effectLst/>
                        </a:rPr>
                        <a:t> </a:t>
                      </a:r>
                      <a:r>
                        <a:rPr lang="en-US" sz="2400" b="0" dirty="0" err="1">
                          <a:effectLst/>
                        </a:rPr>
                        <a:t>giặc</a:t>
                      </a:r>
                      <a:r>
                        <a:rPr lang="en-US" sz="2400" b="0" dirty="0">
                          <a:effectLst/>
                        </a:rPr>
                        <a:t> Ô Qua</a:t>
                      </a:r>
                      <a:r>
                        <a:rPr lang="vi-VN" sz="2400" b="0" dirty="0">
                          <a:effectLst/>
                        </a:rPr>
                        <a:t>, chiến thắng trở về, chàng </a:t>
                      </a:r>
                      <a:r>
                        <a:rPr lang="en-US" sz="2400" b="0" dirty="0" err="1">
                          <a:effectLst/>
                        </a:rPr>
                        <a:t>gặp</a:t>
                      </a:r>
                      <a:r>
                        <a:rPr lang="en-US" sz="2400" b="0" dirty="0">
                          <a:effectLst/>
                        </a:rPr>
                        <a:t> lại </a:t>
                      </a:r>
                      <a:r>
                        <a:rPr lang="en-US" sz="2400" b="0" dirty="0" err="1">
                          <a:effectLst/>
                        </a:rPr>
                        <a:t>Kiều</a:t>
                      </a:r>
                      <a:r>
                        <a:rPr lang="en-US" sz="2400" b="0" dirty="0">
                          <a:effectLst/>
                        </a:rPr>
                        <a:t> </a:t>
                      </a:r>
                      <a:r>
                        <a:rPr lang="en-US" sz="2400" b="0" dirty="0" err="1">
                          <a:effectLst/>
                        </a:rPr>
                        <a:t>Nguyệt</a:t>
                      </a:r>
                      <a:r>
                        <a:rPr lang="en-US" sz="2400" b="0" dirty="0">
                          <a:effectLst/>
                        </a:rPr>
                        <a:t> Nga</a:t>
                      </a:r>
                      <a:r>
                        <a:rPr lang="vi-VN" sz="2400" b="0" dirty="0">
                          <a:effectLst/>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400" b="0" dirty="0">
                          <a:effectLst/>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3779">
                <a:tc>
                  <a:txBody>
                    <a:bodyPr/>
                    <a:lstStyle/>
                    <a:p>
                      <a:pPr algn="just">
                        <a:lnSpc>
                          <a:spcPct val="115000"/>
                        </a:lnSpc>
                        <a:spcAft>
                          <a:spcPts val="1000"/>
                        </a:spcAft>
                      </a:pPr>
                      <a:r>
                        <a:rPr lang="vi-VN" sz="2400" b="0">
                          <a:effectLst/>
                        </a:rPr>
                        <a:t>f) Sau khi được Phật Bà Quan Âm cứu thì Bùi Kiệm lại đòi lấy nàng, Kiều Nguyệt Nga đã trốn khỏi nhà họ Bùi, nương nhờ một bà lão dệt vải..</a:t>
                      </a: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400" b="0">
                          <a:effectLst/>
                        </a:rPr>
                        <a:t>............</a:t>
                      </a: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3779">
                <a:tc>
                  <a:txBody>
                    <a:bodyPr/>
                    <a:lstStyle/>
                    <a:p>
                      <a:pPr algn="just">
                        <a:lnSpc>
                          <a:spcPct val="115000"/>
                        </a:lnSpc>
                        <a:spcAft>
                          <a:spcPts val="1000"/>
                        </a:spcAft>
                      </a:pPr>
                      <a:r>
                        <a:rPr lang="vi-VN" sz="2400" b="0">
                          <a:effectLst/>
                        </a:rPr>
                        <a:t>g) Hay tin Vân Tiên chết, Kiều Nguyệt Nga thề chọn đời không lấy ai, nàng bị bắt để cống giặc Ô Qua, nàng nhảy xuống sông tự tử.</a:t>
                      </a: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400" b="0">
                          <a:effectLst/>
                        </a:rPr>
                        <a:t>............</a:t>
                      </a: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3779">
                <a:tc>
                  <a:txBody>
                    <a:bodyPr/>
                    <a:lstStyle/>
                    <a:p>
                      <a:pPr algn="just">
                        <a:lnSpc>
                          <a:spcPct val="115000"/>
                        </a:lnSpc>
                        <a:spcAft>
                          <a:spcPts val="1000"/>
                        </a:spcAft>
                      </a:pPr>
                      <a:r>
                        <a:rPr lang="vi-VN" sz="2400" b="0" dirty="0">
                          <a:effectLst/>
                        </a:rPr>
                        <a:t>h) Lục Vân Tiên gặp bọn cướp Phong lai, chàng đánh tan bọn cướp, cứu Kiều Nguyệt Nga. </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400" b="0" dirty="0">
                          <a:effectLst/>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071">
                <a:tc>
                  <a:txBody>
                    <a:bodyPr/>
                    <a:lstStyle/>
                    <a:p>
                      <a:pPr algn="just">
                        <a:lnSpc>
                          <a:spcPct val="115000"/>
                        </a:lnSpc>
                        <a:spcAft>
                          <a:spcPts val="1000"/>
                        </a:spcAft>
                      </a:pPr>
                      <a:r>
                        <a:rPr lang="vi-VN" sz="2400" b="0" dirty="0">
                          <a:effectLst/>
                        </a:rPr>
                        <a:t>l) Vân Tiên bị đau mắt nặng, rồi bị mù hai mắt, lại bị bạn xấu hãm hại.</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400" b="0">
                          <a:effectLst/>
                        </a:rPr>
                        <a:t>..........</a:t>
                      </a: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071">
                <a:tc>
                  <a:txBody>
                    <a:bodyPr/>
                    <a:lstStyle/>
                    <a:p>
                      <a:pPr algn="just">
                        <a:lnSpc>
                          <a:spcPct val="115000"/>
                        </a:lnSpc>
                        <a:spcAft>
                          <a:spcPts val="1000"/>
                        </a:spcAft>
                      </a:pPr>
                      <a:r>
                        <a:rPr lang="vi-VN" sz="2400" b="0">
                          <a:effectLst/>
                        </a:rPr>
                        <a:t>m) </a:t>
                      </a:r>
                      <a:r>
                        <a:rPr lang="en-US" sz="2400" b="0">
                          <a:effectLst/>
                        </a:rPr>
                        <a:t>Lục Vân Tiên</a:t>
                      </a:r>
                      <a:r>
                        <a:rPr lang="vi-VN" sz="2400" b="0">
                          <a:effectLst/>
                        </a:rPr>
                        <a:t> về thăm cha mẹ, chuẩn bị đi thi.</a:t>
                      </a: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vi-VN" sz="2400" b="0" dirty="0">
                          <a:effectLst/>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789" marR="637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l="6468" t="-4012" r="-1768" b="18147"/>
          <a:stretch>
            <a:fillRect/>
          </a:stretch>
        </p:blipFill>
        <p:spPr>
          <a:xfrm>
            <a:off x="144379" y="-1014794"/>
            <a:ext cx="12618719" cy="5991055"/>
          </a:xfrm>
        </p:spPr>
      </p:pic>
      <p:sp>
        <p:nvSpPr>
          <p:cNvPr id="6" name="Rectangle 5"/>
          <p:cNvSpPr/>
          <p:nvPr/>
        </p:nvSpPr>
        <p:spPr>
          <a:xfrm>
            <a:off x="712841" y="3875639"/>
            <a:ext cx="10644969" cy="2674963"/>
          </a:xfrm>
          <a:prstGeom prst="rect">
            <a:avLst/>
          </a:prstGeom>
        </p:spPr>
        <p:txBody>
          <a:bodyPr wrap="square">
            <a:spAutoFit/>
          </a:bodyPr>
          <a:lstStyle/>
          <a:p>
            <a:pPr algn="ctr">
              <a:lnSpc>
                <a:spcPct val="115000"/>
              </a:lnSpc>
            </a:pPr>
            <a:r>
              <a:rPr lang="en-US" sz="3200" b="1" dirty="0" err="1">
                <a:solidFill>
                  <a:srgbClr val="0070C0"/>
                </a:solidFill>
                <a:latin typeface="#9Slide03 AmpleSoft Bold" panose="02000000000000000000" pitchFamily="2" charset="0"/>
                <a:ea typeface="MS Mincho"/>
                <a:cs typeface="Times New Roman" panose="02020603050405020304" pitchFamily="18" charset="0"/>
              </a:rPr>
              <a:t>Tiết</a:t>
            </a:r>
            <a:r>
              <a:rPr lang="en-US" sz="3200" b="1" dirty="0">
                <a:solidFill>
                  <a:srgbClr val="0070C0"/>
                </a:solidFill>
                <a:latin typeface="#9Slide03 AmpleSoft Bold" panose="02000000000000000000" pitchFamily="2" charset="0"/>
                <a:ea typeface="MS Mincho"/>
                <a:cs typeface="Times New Roman" panose="02020603050405020304" pitchFamily="18" charset="0"/>
              </a:rPr>
              <a:t> … ĐỌC HIỂU VĂN BẢN</a:t>
            </a:r>
            <a:endParaRPr lang="en-US" sz="3200" dirty="0">
              <a:solidFill>
                <a:srgbClr val="0070C0"/>
              </a:solidFill>
              <a:latin typeface="#9Slide03 AmpleSoft Bold" panose="02000000000000000000" pitchFamily="2" charset="0"/>
              <a:ea typeface="Times New Roman" panose="02020603050405020304" pitchFamily="18" charset="0"/>
            </a:endParaRPr>
          </a:p>
          <a:p>
            <a:pPr algn="ctr">
              <a:lnSpc>
                <a:spcPct val="115000"/>
              </a:lnSpc>
              <a:spcAft>
                <a:spcPts val="800"/>
              </a:spcAft>
            </a:pPr>
            <a:r>
              <a:rPr lang="vi-VN" sz="4800" b="1" dirty="0">
                <a:solidFill>
                  <a:srgbClr val="FF0000"/>
                </a:solidFill>
                <a:latin typeface="#9Slide03 AmpleSoft Bold" panose="02000000000000000000" pitchFamily="2" charset="0"/>
                <a:ea typeface="Calibri" panose="020F0502020204030204" pitchFamily="34" charset="0"/>
                <a:cs typeface="Times New Roman" panose="02020603050405020304" pitchFamily="18" charset="0"/>
              </a:rPr>
              <a:t>LỤC VÂN TIÊN CỨU KIỀU NGUYỆT NGA</a:t>
            </a:r>
            <a:endParaRPr lang="en-US" sz="4800" dirty="0">
              <a:latin typeface="#9Slide03 AmpleSoft Bold" panose="02000000000000000000" pitchFamily="2" charset="0"/>
              <a:ea typeface="Calibri" panose="020F0502020204030204" pitchFamily="34" charset="0"/>
              <a:cs typeface="Times New Roman" panose="02020603050405020304" pitchFamily="18" charset="0"/>
            </a:endParaRPr>
          </a:p>
          <a:p>
            <a:pPr algn="just">
              <a:lnSpc>
                <a:spcPct val="115000"/>
              </a:lnSpc>
              <a:spcAft>
                <a:spcPts val="800"/>
              </a:spcAft>
            </a:pPr>
            <a:r>
              <a:rPr lang="pt-BR" sz="2800" b="1" dirty="0">
                <a:latin typeface="#9Slide03 AmpleSoft Bold" panose="02000000000000000000" pitchFamily="2" charset="0"/>
                <a:ea typeface="Calibri" panose="020F0502020204030204" pitchFamily="34" charset="0"/>
                <a:cs typeface="Times New Roman" panose="02020603050405020304" pitchFamily="18" charset="0"/>
              </a:rPr>
              <a:t>                                       (T</a:t>
            </a:r>
            <a:r>
              <a:rPr lang="vi-VN" sz="2800" b="1" dirty="0">
                <a:latin typeface="#9Slide03 AmpleSoft Bold" panose="02000000000000000000" pitchFamily="2" charset="0"/>
                <a:ea typeface="Calibri" panose="020F0502020204030204" pitchFamily="34" charset="0"/>
                <a:cs typeface="Times New Roman" panose="02020603050405020304" pitchFamily="18" charset="0"/>
              </a:rPr>
              <a:t>rích “</a:t>
            </a:r>
            <a:r>
              <a:rPr lang="vi-VN" sz="2800" b="1" i="1" dirty="0">
                <a:latin typeface="#9Slide03 AmpleSoft Bold" panose="02000000000000000000" pitchFamily="2" charset="0"/>
                <a:ea typeface="Calibri" panose="020F0502020204030204" pitchFamily="34" charset="0"/>
                <a:cs typeface="Times New Roman" panose="02020603050405020304" pitchFamily="18" charset="0"/>
              </a:rPr>
              <a:t>Truyện Lục Vân Tiên</a:t>
            </a:r>
            <a:r>
              <a:rPr lang="vi-VN" sz="2800" b="1" dirty="0">
                <a:latin typeface="#9Slide03 AmpleSoft Bold" panose="02000000000000000000" pitchFamily="2" charset="0"/>
                <a:ea typeface="Calibri" panose="020F0502020204030204" pitchFamily="34" charset="0"/>
                <a:cs typeface="Times New Roman" panose="02020603050405020304" pitchFamily="18" charset="0"/>
              </a:rPr>
              <a:t>”)</a:t>
            </a:r>
            <a:endParaRPr lang="en-US" sz="2800" dirty="0">
              <a:latin typeface="#9Slide03 AmpleSoft Bold" panose="02000000000000000000" pitchFamily="2" charset="0"/>
              <a:ea typeface="Calibri" panose="020F0502020204030204" pitchFamily="34" charset="0"/>
              <a:cs typeface="Times New Roman" panose="02020603050405020304" pitchFamily="18" charset="0"/>
            </a:endParaRPr>
          </a:p>
          <a:p>
            <a:pPr algn="ctr">
              <a:lnSpc>
                <a:spcPct val="115000"/>
              </a:lnSpc>
              <a:tabLst>
                <a:tab pos="57150" algn="l"/>
              </a:tabLst>
            </a:pPr>
            <a:r>
              <a:rPr lang="en-US" sz="2800" dirty="0">
                <a:solidFill>
                  <a:srgbClr val="0070C0"/>
                </a:solidFill>
                <a:latin typeface="#9Slide03 AmpleSoft Bold" panose="02000000000000000000" pitchFamily="2" charset="0"/>
                <a:ea typeface="Arial" panose="020B0604020202020204" pitchFamily="34" charset="0"/>
                <a:cs typeface="Times New Roman" panose="02020603050405020304" pitchFamily="18" charset="0"/>
              </a:rPr>
              <a:t>                                                  </a:t>
            </a:r>
            <a:r>
              <a:rPr lang="vi-VN" sz="2800" b="1" dirty="0">
                <a:latin typeface="#9Slide03 AmpleSoft Bold" panose="02000000000000000000" pitchFamily="2" charset="0"/>
                <a:ea typeface="Calibri" panose="020F0502020204030204" pitchFamily="34" charset="0"/>
              </a:rPr>
              <a:t>NGUYỄN ĐÌNH CHIỂU</a:t>
            </a:r>
            <a:endParaRPr lang="en-US" sz="2800" dirty="0">
              <a:solidFill>
                <a:srgbClr val="0070C0"/>
              </a:solidFill>
              <a:latin typeface="#9Slide03 AmpleSoft Bold" panose="02000000000000000000" pitchFamily="2" charset="0"/>
              <a:ea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Isosceles Triangle 2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nvGraphicFramePr>
        <p:xfrm>
          <a:off x="757980" y="572455"/>
          <a:ext cx="11207578" cy="5772786"/>
        </p:xfrm>
        <a:graphic>
          <a:graphicData uri="http://schemas.openxmlformats.org/drawingml/2006/table">
            <a:tbl>
              <a:tblPr firstRow="1" firstCol="1" bandRow="1"/>
              <a:tblGrid>
                <a:gridCol w="1569308"/>
                <a:gridCol w="9638270"/>
              </a:tblGrid>
              <a:tr h="163564">
                <a:tc gridSpan="2">
                  <a:txBody>
                    <a:bodyPr/>
                    <a:lstStyle/>
                    <a:p>
                      <a:pPr algn="ctr">
                        <a:lnSpc>
                          <a:spcPct val="115000"/>
                        </a:lnSpc>
                        <a:spcAft>
                          <a:spcPts val="1000"/>
                        </a:spcAf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03: </a:t>
                      </a:r>
                      <a:r>
                        <a:rPr lang="vi-VN"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óm tắt </a:t>
                      </a:r>
                      <a:r>
                        <a:rPr lang="en-US" sz="28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Truyện Lục Vân Tiên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9690" marR="4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cPr/>
                </a:tc>
              </a:tr>
              <a:tr h="384546">
                <a:tc>
                  <a:txBody>
                    <a:bodyPr/>
                    <a:lstStyle/>
                    <a:p>
                      <a:pPr algn="just">
                        <a:lnSpc>
                          <a:spcPct val="115000"/>
                        </a:lnSpc>
                        <a:spcAft>
                          <a:spcPts val="100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Thứ tự sắp xếp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9690" marR="4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b) -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c)-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d)-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e) -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f)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g)-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h) -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l) -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m)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9690" marR="4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803228">
                <a:tc>
                  <a:txBody>
                    <a:bodyPr/>
                    <a:lstStyle/>
                    <a:p>
                      <a:pPr algn="just">
                        <a:lnSpc>
                          <a:spcPct val="115000"/>
                        </a:lnSpc>
                        <a:spcAft>
                          <a:spcPts val="10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Chuỗi các sự kiện của cốt truyện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Lục Vân Tiên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690" marR="4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10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Vân Tiên</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về thăm cha mẹ, chuẩn bị đi thi.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(2) Lục Vân Tiên gặp bọn cướp Phong lai, chàng đánh tan bọn cướp, cứu Kiều Nguyệt Nga.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(3) Kiều Nguyệt Nga cảm tạ ơn đức ấy và tự nguyện suốt đời gắn bó với chàng.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Vân Tiên</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đã kết bạn với các sĩ tử. Lúc sắp thi, chàng hay tin mẹ mất, nên đã bỏ thi, về quê, chịu tang mẹ.</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(5) Vân Tiên bị đau mắt nặng, rồi bị mù hai mắt, lại bị bạn xấu hãm hại.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(6) Chàng được cứu sống, được tiên cho thuốc sáng mắt lại.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690" marR="4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Isosceles Triangle 2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nvGraphicFramePr>
        <p:xfrm>
          <a:off x="537662" y="237911"/>
          <a:ext cx="11324823" cy="6426328"/>
        </p:xfrm>
        <a:graphic>
          <a:graphicData uri="http://schemas.openxmlformats.org/drawingml/2006/table">
            <a:tbl>
              <a:tblPr firstRow="1" firstCol="1" bandRow="1"/>
              <a:tblGrid>
                <a:gridCol w="1585725"/>
                <a:gridCol w="9739098"/>
              </a:tblGrid>
              <a:tr h="163564">
                <a:tc gridSpan="2">
                  <a:txBody>
                    <a:bodyPr/>
                    <a:lstStyle/>
                    <a:p>
                      <a:pPr algn="ctr">
                        <a:lnSpc>
                          <a:spcPct val="150000"/>
                        </a:lnSpc>
                        <a:spcAft>
                          <a:spcPts val="1000"/>
                        </a:spcAft>
                      </a:pPr>
                      <a:r>
                        <a:rPr lang="vi-VN"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03: </a:t>
                      </a:r>
                      <a:r>
                        <a:rPr lang="vi-VN"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óm tắt </a:t>
                      </a:r>
                      <a:r>
                        <a:rPr lang="en-US" sz="28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Truyện Lục Vân Tiên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9690" marR="4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cPr/>
                </a:tc>
              </a:tr>
              <a:tr h="384546">
                <a:tc>
                  <a:txBody>
                    <a:bodyPr/>
                    <a:lstStyle/>
                    <a:p>
                      <a:pPr algn="just">
                        <a:lnSpc>
                          <a:spcPct val="150000"/>
                        </a:lnSpc>
                        <a:spcAft>
                          <a:spcPts val="100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Thứ tự sắp xếp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9690" marR="4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pP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b) -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c)-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d)-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e) -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f)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g)-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h) -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l) -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m)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vi-VN"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9690" marR="4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803228">
                <a:tc>
                  <a:txBody>
                    <a:bodyPr/>
                    <a:lstStyle/>
                    <a:p>
                      <a:pPr algn="just">
                        <a:lnSpc>
                          <a:spcPct val="150000"/>
                        </a:lnSpc>
                        <a:spcAft>
                          <a:spcPts val="1000"/>
                        </a:spcAft>
                      </a:pPr>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Chuỗi các sự kiện của cốt truyện </a:t>
                      </a:r>
                      <a:r>
                        <a:rPr lang="vi-VN" sz="2400" i="1">
                          <a:effectLst/>
                          <a:latin typeface="Times New Roman" panose="02020603050405020304" pitchFamily="18" charset="0"/>
                          <a:ea typeface="Times New Roman" panose="02020603050405020304" pitchFamily="18" charset="0"/>
                          <a:cs typeface="Times New Roman" panose="02020603050405020304" pitchFamily="18" charset="0"/>
                        </a:rPr>
                        <a:t>Lục Vân Tiên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49690" marR="4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(7) Hay tin Vân Tiên chết, Kiều Nguyệt Nga thề chọn đời không lấy ai, nàng bị bắt để cống giặc Ô Qua, nàng nhảy xuống sông tự tử.</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(8) Sau khi được Phật Bà Quan Âm cứu thì Bùi Kiệm lại đòi lấy nàng, Kiều Nguyệt Nga đã trốn khỏi nhà họ Bùi, nương nhờ một bà lão dệt vải.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(9)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Vân Tiên lại đi thi,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chàng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đi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dẹp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Ô Qua</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chiến thắng trở về, chàng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lại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Nga</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(10) B</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Vân Tiên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Nga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690" marR="49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05136" y="338395"/>
            <a:ext cx="4695566" cy="627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90036" y="338395"/>
            <a:ext cx="6098058" cy="710194"/>
          </a:xfrm>
          <a:prstGeom prst="rect">
            <a:avLst/>
          </a:prstGeom>
          <a:noFill/>
        </p:spPr>
        <p:txBody>
          <a:bodyPr wrap="square">
            <a:spAutoFit/>
          </a:bodyPr>
          <a:lstStyle/>
          <a:p>
            <a:pPr algn="ctr">
              <a:lnSpc>
                <a:spcPct val="115000"/>
              </a:lnSpc>
              <a:spcAft>
                <a:spcPts val="600"/>
              </a:spcAft>
            </a:pPr>
            <a:r>
              <a:rPr lang="en-US" sz="4000" dirty="0" err="1">
                <a:solidFill>
                  <a:srgbClr val="FF0000"/>
                </a:solidFill>
                <a:effectLst/>
                <a:latin typeface="#9Slide03 Bebas Neue Bold" panose="020B0606020202050201" pitchFamily="34" charset="0"/>
                <a:ea typeface="MS Mincho" panose="02020609040205080304" pitchFamily="49" charset="-128"/>
              </a:rPr>
              <a:t>Chuyên</a:t>
            </a:r>
            <a:r>
              <a:rPr lang="en-US" sz="4000" dirty="0">
                <a:solidFill>
                  <a:srgbClr val="FF0000"/>
                </a:solidFill>
                <a:effectLst/>
                <a:latin typeface="#9Slide03 Bebas Neue Bold" panose="020B0606020202050201" pitchFamily="34" charset="0"/>
                <a:ea typeface="MS Mincho" panose="02020609040205080304" pitchFamily="49" charset="-128"/>
              </a:rPr>
              <a:t> </a:t>
            </a:r>
            <a:r>
              <a:rPr lang="en-US" sz="4000" dirty="0" err="1">
                <a:solidFill>
                  <a:srgbClr val="FF0000"/>
                </a:solidFill>
                <a:effectLst/>
                <a:latin typeface="#9Slide03 Bebas Neue Bold" panose="020B0606020202050201" pitchFamily="34" charset="0"/>
                <a:ea typeface="MS Mincho" panose="02020609040205080304" pitchFamily="49" charset="-128"/>
              </a:rPr>
              <a:t>mục</a:t>
            </a:r>
            <a:r>
              <a:rPr lang="en-US" sz="4000" dirty="0">
                <a:solidFill>
                  <a:srgbClr val="FF0000"/>
                </a:solidFill>
                <a:effectLst/>
                <a:latin typeface="#9Slide03 Bebas Neue Bold" panose="020B0606020202050201" pitchFamily="34" charset="0"/>
                <a:ea typeface="MS Mincho" panose="02020609040205080304" pitchFamily="49" charset="-128"/>
              </a:rPr>
              <a:t> “</a:t>
            </a:r>
            <a:r>
              <a:rPr lang="en-US" sz="4000" dirty="0" err="1">
                <a:solidFill>
                  <a:srgbClr val="FF0000"/>
                </a:solidFill>
                <a:effectLst/>
                <a:latin typeface="#9Slide03 Bebas Neue Bold" panose="020B0606020202050201" pitchFamily="34" charset="0"/>
                <a:ea typeface="MS Mincho" panose="02020609040205080304" pitchFamily="49" charset="-128"/>
              </a:rPr>
              <a:t>Người</a:t>
            </a:r>
            <a:r>
              <a:rPr lang="en-US" sz="4000" dirty="0">
                <a:solidFill>
                  <a:srgbClr val="FF0000"/>
                </a:solidFill>
                <a:effectLst/>
                <a:latin typeface="#9Slide03 Bebas Neue Bold" panose="020B0606020202050201" pitchFamily="34" charset="0"/>
                <a:ea typeface="MS Mincho" panose="02020609040205080304" pitchFamily="49" charset="-128"/>
              </a:rPr>
              <a:t> </a:t>
            </a:r>
            <a:r>
              <a:rPr lang="en-US" sz="4000" dirty="0" err="1">
                <a:solidFill>
                  <a:srgbClr val="FF0000"/>
                </a:solidFill>
                <a:effectLst/>
                <a:latin typeface="#9Slide03 Bebas Neue Bold" panose="020B0606020202050201" pitchFamily="34" charset="0"/>
                <a:ea typeface="MS Mincho" panose="02020609040205080304" pitchFamily="49" charset="-128"/>
              </a:rPr>
              <a:t>nổi</a:t>
            </a:r>
            <a:r>
              <a:rPr lang="en-US" sz="4000" dirty="0">
                <a:solidFill>
                  <a:srgbClr val="FF0000"/>
                </a:solidFill>
                <a:effectLst/>
                <a:latin typeface="#9Slide03 Bebas Neue Bold" panose="020B0606020202050201" pitchFamily="34" charset="0"/>
                <a:ea typeface="MS Mincho" panose="02020609040205080304" pitchFamily="49" charset="-128"/>
              </a:rPr>
              <a:t> </a:t>
            </a:r>
            <a:r>
              <a:rPr lang="en-US" sz="4000" dirty="0" err="1">
                <a:solidFill>
                  <a:srgbClr val="FF0000"/>
                </a:solidFill>
                <a:effectLst/>
                <a:latin typeface="#9Slide03 Bebas Neue Bold" panose="020B0606020202050201" pitchFamily="34" charset="0"/>
                <a:ea typeface="MS Mincho" panose="02020609040205080304" pitchFamily="49" charset="-128"/>
              </a:rPr>
              <a:t>tiếng</a:t>
            </a:r>
            <a:r>
              <a:rPr lang="en-US" sz="4000" dirty="0">
                <a:solidFill>
                  <a:srgbClr val="FF0000"/>
                </a:solidFill>
                <a:effectLst/>
                <a:latin typeface="#9Slide03 Bebas Neue Bold" panose="020B0606020202050201" pitchFamily="34" charset="0"/>
                <a:ea typeface="MS Mincho" panose="02020609040205080304" pitchFamily="49" charset="-128"/>
              </a:rPr>
              <a:t>”</a:t>
            </a:r>
            <a:endParaRPr lang="en-US" sz="3600" dirty="0">
              <a:solidFill>
                <a:srgbClr val="FF0000"/>
              </a:solidFill>
              <a:effectLst/>
              <a:latin typeface="#9Slide03 Bebas Neue Bold" panose="020B0606020202050201" pitchFamily="34" charset="0"/>
              <a:ea typeface="Times New Roman" panose="02020603050405020304" pitchFamily="18" charset="0"/>
            </a:endParaRPr>
          </a:p>
        </p:txBody>
      </p:sp>
      <p:sp>
        <p:nvSpPr>
          <p:cNvPr id="5" name="TextBox 4"/>
          <p:cNvSpPr txBox="1"/>
          <p:nvPr/>
        </p:nvSpPr>
        <p:spPr>
          <a:xfrm>
            <a:off x="183806" y="1393531"/>
            <a:ext cx="6910517" cy="5000856"/>
          </a:xfrm>
          <a:prstGeom prst="rect">
            <a:avLst/>
          </a:prstGeom>
          <a:noFill/>
        </p:spPr>
        <p:txBody>
          <a:bodyPr wrap="square">
            <a:spAutoFit/>
          </a:bodyPr>
          <a:lstStyle/>
          <a:p>
            <a:pPr>
              <a:lnSpc>
                <a:spcPct val="150000"/>
              </a:lnSpc>
              <a:spcAft>
                <a:spcPts val="600"/>
              </a:spcAft>
            </a:pPr>
            <a:r>
              <a:rPr lang="en-US" sz="2800"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Calibri" panose="020F0502020204030204" pitchFamily="34" charset="0"/>
              </a:rPr>
              <a:t>Đóng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vai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phỏng</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vấn</a:t>
            </a:r>
            <a:r>
              <a:rPr lang="en-US" sz="2800" dirty="0">
                <a:effectLst/>
                <a:latin typeface="Times New Roman" panose="02020603050405020304" pitchFamily="18" charset="0"/>
                <a:ea typeface="Calibri" panose="020F0502020204030204" pitchFamily="34" charset="0"/>
              </a:rPr>
              <a:t> 1 MC – 1 HS để </a:t>
            </a:r>
            <a:r>
              <a:rPr lang="en-US" sz="2800" dirty="0" err="1">
                <a:effectLst/>
                <a:latin typeface="Times New Roman" panose="02020603050405020304" pitchFamily="18" charset="0"/>
                <a:ea typeface="Calibri" panose="020F0502020204030204" pitchFamily="34" charset="0"/>
              </a:rPr>
              <a:t>tìm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hiểu</a:t>
            </a:r>
            <a:r>
              <a:rPr lang="en-US" sz="2800" dirty="0">
                <a:effectLst/>
                <a:latin typeface="Times New Roman" panose="02020603050405020304" pitchFamily="18" charset="0"/>
                <a:ea typeface="Calibri" panose="020F0502020204030204" pitchFamily="34" charset="0"/>
              </a:rPr>
              <a:t> về </a:t>
            </a:r>
            <a:r>
              <a:rPr lang="en-US" sz="2800" dirty="0" err="1">
                <a:effectLst/>
                <a:latin typeface="Times New Roman" panose="02020603050405020304" pitchFamily="18" charset="0"/>
                <a:ea typeface="Calibri" panose="020F0502020204030204" pitchFamily="34" charset="0"/>
              </a:rPr>
              <a:t>cuộc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nghiệp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Nguyễn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Chiểu</a:t>
            </a:r>
            <a:r>
              <a:rPr lang="en-US" sz="2800"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marR="177165" algn="just">
              <a:lnSpc>
                <a:spcPct val="150000"/>
              </a:lnSpc>
              <a:spcAft>
                <a:spcPts val="1000"/>
              </a:spcAft>
              <a:tabLst>
                <a:tab pos="57150" algn="l"/>
              </a:tabLst>
            </a:pPr>
            <a:r>
              <a:rPr lang="de-D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Xuất thân, quê quán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177165" algn="just">
              <a:lnSpc>
                <a:spcPct val="150000"/>
              </a:lnSpc>
              <a:spcAft>
                <a:spcPts val="1000"/>
              </a:spcAft>
              <a:tabLst>
                <a:tab pos="57150" algn="l"/>
              </a:tabLst>
            </a:pPr>
            <a:r>
              <a:rPr lang="de-D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Vị trí văn học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177165" algn="just">
              <a:lnSpc>
                <a:spcPct val="150000"/>
              </a:lnSpc>
              <a:spcAft>
                <a:spcPts val="1000"/>
              </a:spcAft>
              <a:tabLst>
                <a:tab pos="57150" algn="l"/>
              </a:tabLst>
            </a:pPr>
            <a:r>
              <a:rPr lang="de-D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Cuộc đời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177165" algn="just">
              <a:lnSpc>
                <a:spcPct val="150000"/>
              </a:lnSpc>
              <a:spcAft>
                <a:spcPts val="1000"/>
              </a:spcAft>
              <a:tabLst>
                <a:tab pos="57150" algn="l"/>
              </a:tabLst>
            </a:pPr>
            <a:r>
              <a:rPr lang="de-DE"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phẩm chính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p:nvPr/>
        </p:nvPicPr>
        <p:blipFill>
          <a:blip r:embed="rId1"/>
          <a:stretch>
            <a:fillRect/>
          </a:stretch>
        </p:blipFill>
        <p:spPr>
          <a:xfrm>
            <a:off x="-8709" y="11575"/>
            <a:ext cx="12191999" cy="6858000"/>
          </a:xfrm>
          <a:prstGeom prst="rect">
            <a:avLst/>
          </a:prstGeom>
        </p:spPr>
      </p:pic>
      <p:pic>
        <p:nvPicPr>
          <p:cNvPr id="35" name="Picture Placeholder 34"/>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35" t="660" r="6473" b="3738"/>
          <a:stretch>
            <a:fillRect/>
          </a:stretch>
        </p:blipFill>
        <p:spPr>
          <a:xfrm>
            <a:off x="8410918" y="23503"/>
            <a:ext cx="3781082" cy="3405497"/>
          </a:xfrm>
        </p:spPr>
      </p:pic>
      <p:pic>
        <p:nvPicPr>
          <p:cNvPr id="11" name="Picture Placeholder 10"/>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957" r="2957"/>
          <a:stretch>
            <a:fillRect/>
          </a:stretch>
        </p:blipFill>
        <p:spPr/>
      </p:pic>
      <p:sp>
        <p:nvSpPr>
          <p:cNvPr id="13" name="Rectangle: Rounded Corners 12"/>
          <p:cNvSpPr/>
          <p:nvPr/>
        </p:nvSpPr>
        <p:spPr>
          <a:xfrm rot="2700000">
            <a:off x="9902624" y="2806981"/>
            <a:ext cx="1133093" cy="1096387"/>
          </a:xfrm>
          <a:prstGeom prst="roundRect">
            <a:avLst>
              <a:gd name="adj" fmla="val 10556"/>
            </a:avLst>
          </a:prstGeom>
          <a:solidFill>
            <a:schemeClr val="accent5">
              <a:lumMod val="40000"/>
              <a:lumOff val="60000"/>
              <a:alpha val="9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Rounded Corners 24"/>
          <p:cNvSpPr/>
          <p:nvPr/>
        </p:nvSpPr>
        <p:spPr>
          <a:xfrm rot="2700000">
            <a:off x="7918762" y="1646536"/>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Freeform: Shape 2"/>
          <p:cNvSpPr/>
          <p:nvPr/>
        </p:nvSpPr>
        <p:spPr>
          <a:xfrm rot="2700000">
            <a:off x="7806575" y="5554862"/>
            <a:ext cx="2469171" cy="2469169"/>
          </a:xfrm>
          <a:custGeom>
            <a:avLst/>
            <a:gdLst>
              <a:gd name="connsiteX0" fmla="*/ 78377 w 2469171"/>
              <a:gd name="connsiteY0" fmla="*/ 78378 h 2469169"/>
              <a:gd name="connsiteX1" fmla="*/ 267597 w 2469171"/>
              <a:gd name="connsiteY1" fmla="*/ 0 h 2469169"/>
              <a:gd name="connsiteX2" fmla="*/ 2267429 w 2469171"/>
              <a:gd name="connsiteY2" fmla="*/ 0 h 2469169"/>
              <a:gd name="connsiteX3" fmla="*/ 2456648 w 2469171"/>
              <a:gd name="connsiteY3" fmla="*/ 78378 h 2469169"/>
              <a:gd name="connsiteX4" fmla="*/ 2469171 w 2469171"/>
              <a:gd name="connsiteY4" fmla="*/ 96950 h 2469169"/>
              <a:gd name="connsiteX5" fmla="*/ 96953 w 2469171"/>
              <a:gd name="connsiteY5" fmla="*/ 2469169 h 2469169"/>
              <a:gd name="connsiteX6" fmla="*/ 78377 w 2469171"/>
              <a:gd name="connsiteY6" fmla="*/ 2456645 h 2469169"/>
              <a:gd name="connsiteX7" fmla="*/ 0 w 2469171"/>
              <a:gd name="connsiteY7" fmla="*/ 2267425 h 2469169"/>
              <a:gd name="connsiteX8" fmla="*/ 0 w 2469171"/>
              <a:gd name="connsiteY8" fmla="*/ 267597 h 2469169"/>
              <a:gd name="connsiteX9" fmla="*/ 78377 w 2469171"/>
              <a:gd name="connsiteY9" fmla="*/ 78378 h 246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9171" h="2469169">
                <a:moveTo>
                  <a:pt x="78377" y="78378"/>
                </a:moveTo>
                <a:cubicBezTo>
                  <a:pt x="126802" y="29952"/>
                  <a:pt x="193702" y="1"/>
                  <a:pt x="267597" y="0"/>
                </a:cubicBezTo>
                <a:lnTo>
                  <a:pt x="2267429" y="0"/>
                </a:lnTo>
                <a:cubicBezTo>
                  <a:pt x="2341324" y="0"/>
                  <a:pt x="2408223" y="29952"/>
                  <a:pt x="2456648" y="78378"/>
                </a:cubicBezTo>
                <a:lnTo>
                  <a:pt x="2469171" y="96950"/>
                </a:lnTo>
                <a:lnTo>
                  <a:pt x="96953" y="2469169"/>
                </a:lnTo>
                <a:lnTo>
                  <a:pt x="78377" y="2456645"/>
                </a:lnTo>
                <a:cubicBezTo>
                  <a:pt x="29952" y="2408219"/>
                  <a:pt x="0" y="2341320"/>
                  <a:pt x="0" y="2267425"/>
                </a:cubicBezTo>
                <a:lnTo>
                  <a:pt x="0" y="267597"/>
                </a:lnTo>
                <a:cubicBezTo>
                  <a:pt x="0" y="193702"/>
                  <a:pt x="29951" y="126803"/>
                  <a:pt x="78377" y="78378"/>
                </a:cubicBezTo>
                <a:close/>
              </a:path>
            </a:pathLst>
          </a:cu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6" name="TextBox 35"/>
          <p:cNvSpPr txBox="1"/>
          <p:nvPr/>
        </p:nvSpPr>
        <p:spPr>
          <a:xfrm>
            <a:off x="889686" y="462286"/>
            <a:ext cx="6638267" cy="1215204"/>
          </a:xfrm>
          <a:prstGeom prst="rect">
            <a:avLst/>
          </a:prstGeom>
          <a:noFill/>
        </p:spPr>
        <p:txBody>
          <a:bodyPr wrap="square" lIns="0" tIns="0" rIns="0" bIns="0" rtlCol="0">
            <a:spAutoFit/>
          </a:bodyPr>
          <a:lstStyle/>
          <a:p>
            <a:pPr>
              <a:lnSpc>
                <a:spcPct val="150000"/>
              </a:lnSpc>
            </a:pPr>
            <a:r>
              <a:rPr lang="en-US" sz="2800" b="1" dirty="0">
                <a:solidFill>
                  <a:srgbClr val="FF0000"/>
                </a:solidFill>
              </a:rPr>
              <a:t>1. </a:t>
            </a:r>
            <a:r>
              <a:rPr lang="vi-VN" sz="2800" b="1" dirty="0">
                <a:solidFill>
                  <a:srgbClr val="FF0000"/>
                </a:solidFill>
              </a:rPr>
              <a:t>Tìm hiểu về tác giả, tác phẩm</a:t>
            </a:r>
            <a:endParaRPr lang="en-US" sz="2800" dirty="0">
              <a:solidFill>
                <a:srgbClr val="FF0000"/>
              </a:solidFill>
            </a:endParaRPr>
          </a:p>
          <a:p>
            <a:pPr>
              <a:lnSpc>
                <a:spcPct val="150000"/>
              </a:lnSpc>
            </a:pPr>
            <a:r>
              <a:rPr lang="vi-VN" sz="2800" b="1" dirty="0">
                <a:solidFill>
                  <a:srgbClr val="FF0000"/>
                </a:solidFill>
              </a:rPr>
              <a:t>a. </a:t>
            </a:r>
            <a:r>
              <a:rPr lang="en-US" sz="2800" b="1" dirty="0" err="1">
                <a:solidFill>
                  <a:srgbClr val="FF0000"/>
                </a:solidFill>
              </a:rPr>
              <a:t>Tác</a:t>
            </a:r>
            <a:r>
              <a:rPr lang="en-US" sz="2800" b="1" dirty="0">
                <a:solidFill>
                  <a:srgbClr val="FF0000"/>
                </a:solidFill>
              </a:rPr>
              <a:t> </a:t>
            </a:r>
            <a:r>
              <a:rPr lang="en-US" sz="2800" b="1" dirty="0" err="1">
                <a:solidFill>
                  <a:srgbClr val="FF0000"/>
                </a:solidFill>
              </a:rPr>
              <a:t>giả</a:t>
            </a:r>
            <a:r>
              <a:rPr lang="en-US" sz="2800" b="1" dirty="0">
                <a:solidFill>
                  <a:srgbClr val="FF0000"/>
                </a:solidFill>
              </a:rPr>
              <a:t> </a:t>
            </a:r>
            <a:r>
              <a:rPr lang="en-US" sz="2800" b="1" dirty="0" err="1">
                <a:solidFill>
                  <a:srgbClr val="FF0000"/>
                </a:solidFill>
              </a:rPr>
              <a:t>Nguyễn</a:t>
            </a:r>
            <a:r>
              <a:rPr lang="en-US" sz="2800" b="1" dirty="0">
                <a:solidFill>
                  <a:srgbClr val="FF0000"/>
                </a:solidFill>
              </a:rPr>
              <a:t> </a:t>
            </a:r>
            <a:r>
              <a:rPr lang="en-US" sz="2800" b="1" dirty="0" err="1">
                <a:solidFill>
                  <a:srgbClr val="FF0000"/>
                </a:solidFill>
              </a:rPr>
              <a:t>Đình</a:t>
            </a:r>
            <a:r>
              <a:rPr lang="en-US" sz="2800" b="1" dirty="0">
                <a:solidFill>
                  <a:srgbClr val="FF0000"/>
                </a:solidFill>
              </a:rPr>
              <a:t> </a:t>
            </a:r>
            <a:r>
              <a:rPr lang="en-US" sz="2800" b="1" dirty="0" err="1">
                <a:solidFill>
                  <a:srgbClr val="FF0000"/>
                </a:solidFill>
              </a:rPr>
              <a:t>Chiểu</a:t>
            </a:r>
            <a:endParaRPr lang="en-US" sz="2800" dirty="0">
              <a:solidFill>
                <a:srgbClr val="FF0000"/>
              </a:solidFill>
            </a:endParaRPr>
          </a:p>
        </p:txBody>
      </p:sp>
      <p:sp>
        <p:nvSpPr>
          <p:cNvPr id="4" name="TextBox 3"/>
          <p:cNvSpPr txBox="1"/>
          <p:nvPr/>
        </p:nvSpPr>
        <p:spPr>
          <a:xfrm>
            <a:off x="203161" y="1871245"/>
            <a:ext cx="7429881" cy="3246530"/>
          </a:xfrm>
          <a:prstGeom prst="rect">
            <a:avLst/>
          </a:prstGeom>
          <a:noFill/>
        </p:spPr>
        <p:txBody>
          <a:bodyPr wrap="square">
            <a:spAutoFit/>
          </a:bodyPr>
          <a:lstStyle/>
          <a:p>
            <a:pPr marL="285750" lvl="0" indent="-285750">
              <a:lnSpc>
                <a:spcPct val="150000"/>
              </a:lnSpc>
              <a:buFont typeface="Wingdings" panose="05000000000000000000" pitchFamily="2" charset="2"/>
              <a:buChar char="ü"/>
            </a:pPr>
            <a:r>
              <a:rPr lang="en-US" sz="2800" dirty="0" err="1"/>
              <a:t>Nguyễn</a:t>
            </a:r>
            <a:r>
              <a:rPr lang="en-US" sz="2800" dirty="0"/>
              <a:t> </a:t>
            </a:r>
            <a:r>
              <a:rPr lang="en-US" sz="2800" dirty="0" err="1"/>
              <a:t>Đình</a:t>
            </a:r>
            <a:r>
              <a:rPr lang="en-US" sz="2800" dirty="0"/>
              <a:t> </a:t>
            </a:r>
            <a:r>
              <a:rPr lang="en-US" sz="2800" dirty="0" err="1"/>
              <a:t>Chiểu</a:t>
            </a:r>
            <a:r>
              <a:rPr lang="en-US" sz="2800" dirty="0"/>
              <a:t> (1822 - 1888) </a:t>
            </a:r>
            <a:r>
              <a:rPr lang="en-US" sz="2800" dirty="0" err="1"/>
              <a:t>sinh</a:t>
            </a:r>
            <a:r>
              <a:rPr lang="en-US" sz="2800" dirty="0"/>
              <a:t> </a:t>
            </a:r>
            <a:r>
              <a:rPr lang="en-US" sz="2800" dirty="0" err="1"/>
              <a:t>ra</a:t>
            </a:r>
            <a:r>
              <a:rPr lang="en-US" sz="2800" dirty="0"/>
              <a:t> </a:t>
            </a:r>
            <a:r>
              <a:rPr lang="en-US" sz="2800" dirty="0" err="1"/>
              <a:t>và</a:t>
            </a:r>
            <a:r>
              <a:rPr lang="en-US" sz="2800" dirty="0"/>
              <a:t> </a:t>
            </a:r>
            <a:r>
              <a:rPr lang="en-US" sz="2800" dirty="0" err="1"/>
              <a:t>lớn</a:t>
            </a:r>
            <a:r>
              <a:rPr lang="en-US" sz="2800" dirty="0"/>
              <a:t> lên ở </a:t>
            </a:r>
            <a:r>
              <a:rPr lang="en-US" sz="2800" dirty="0" err="1"/>
              <a:t>tỉnh</a:t>
            </a:r>
            <a:r>
              <a:rPr lang="en-US" sz="2800" dirty="0"/>
              <a:t> Gia </a:t>
            </a:r>
            <a:r>
              <a:rPr lang="en-US" sz="2800" dirty="0" err="1"/>
              <a:t>Định</a:t>
            </a:r>
            <a:r>
              <a:rPr lang="en-US" sz="2800" dirty="0"/>
              <a:t> (nay là Thành </a:t>
            </a:r>
            <a:r>
              <a:rPr lang="en-US" sz="2800" dirty="0" err="1"/>
              <a:t>phố</a:t>
            </a:r>
            <a:r>
              <a:rPr lang="en-US" sz="2800" dirty="0"/>
              <a:t> </a:t>
            </a:r>
            <a:r>
              <a:rPr lang="en-US" sz="2800" dirty="0" err="1"/>
              <a:t>Hồ</a:t>
            </a:r>
            <a:r>
              <a:rPr lang="en-US" sz="2800" dirty="0"/>
              <a:t> Chí Minh).</a:t>
            </a:r>
            <a:endParaRPr lang="en-US" sz="2800" dirty="0"/>
          </a:p>
          <a:p>
            <a:pPr marL="285750" lvl="0" indent="-285750">
              <a:lnSpc>
                <a:spcPct val="150000"/>
              </a:lnSpc>
              <a:buFont typeface="Wingdings" panose="05000000000000000000" pitchFamily="2" charset="2"/>
              <a:buChar char="ü"/>
            </a:pPr>
            <a:r>
              <a:rPr lang="en-US" sz="2800" dirty="0" err="1"/>
              <a:t>Nguyễn</a:t>
            </a:r>
            <a:r>
              <a:rPr lang="en-US" sz="2800" dirty="0"/>
              <a:t> </a:t>
            </a:r>
            <a:r>
              <a:rPr lang="en-US" sz="2800" dirty="0" err="1"/>
              <a:t>Đình</a:t>
            </a:r>
            <a:r>
              <a:rPr lang="en-US" sz="2800" dirty="0"/>
              <a:t> </a:t>
            </a:r>
            <a:r>
              <a:rPr lang="en-US" sz="2800" dirty="0" err="1"/>
              <a:t>Chiểu</a:t>
            </a:r>
            <a:r>
              <a:rPr lang="en-US" sz="2800" dirty="0"/>
              <a:t> là </a:t>
            </a:r>
            <a:r>
              <a:rPr lang="en-US" sz="2800" dirty="0" err="1"/>
              <a:t>một</a:t>
            </a:r>
            <a:r>
              <a:rPr lang="en-US" sz="2800" dirty="0"/>
              <a:t> </a:t>
            </a:r>
            <a:r>
              <a:rPr lang="en-US" sz="2800" dirty="0" err="1"/>
              <a:t>trong</a:t>
            </a:r>
            <a:r>
              <a:rPr lang="en-US" sz="2800" dirty="0"/>
              <a:t> </a:t>
            </a:r>
            <a:r>
              <a:rPr lang="en-US" sz="2800" dirty="0" err="1"/>
              <a:t>những</a:t>
            </a:r>
            <a:r>
              <a:rPr lang="en-US" sz="2800" dirty="0"/>
              <a:t> nhà </a:t>
            </a:r>
            <a:r>
              <a:rPr lang="en-US" sz="2800" dirty="0" err="1"/>
              <a:t>văn</a:t>
            </a:r>
            <a:r>
              <a:rPr lang="en-US" sz="2800" dirty="0"/>
              <a:t> Nam </a:t>
            </a:r>
            <a:r>
              <a:rPr lang="en-US" sz="2800" dirty="0" err="1"/>
              <a:t>Bộ</a:t>
            </a:r>
            <a:r>
              <a:rPr lang="en-US" sz="2800" dirty="0"/>
              <a:t> </a:t>
            </a:r>
            <a:r>
              <a:rPr lang="en-US" sz="2800" dirty="0" err="1"/>
              <a:t>xuất</a:t>
            </a:r>
            <a:r>
              <a:rPr lang="en-US" sz="2800" dirty="0"/>
              <a:t> </a:t>
            </a:r>
            <a:r>
              <a:rPr lang="en-US" sz="2800" dirty="0" err="1"/>
              <a:t>sắc</a:t>
            </a:r>
            <a:r>
              <a:rPr lang="en-US" sz="2800" dirty="0"/>
              <a:t> </a:t>
            </a:r>
            <a:r>
              <a:rPr lang="en-US" sz="2800" dirty="0" err="1"/>
              <a:t>nhất</a:t>
            </a:r>
            <a:r>
              <a:rPr lang="en-US" sz="2800" dirty="0"/>
              <a:t> </a:t>
            </a:r>
            <a:r>
              <a:rPr lang="en-US" sz="2800" dirty="0" err="1"/>
              <a:t>thời</a:t>
            </a:r>
            <a:r>
              <a:rPr lang="en-US" sz="2800" dirty="0"/>
              <a:t> </a:t>
            </a:r>
            <a:r>
              <a:rPr lang="en-US" sz="2800" dirty="0" err="1"/>
              <a:t>trung</a:t>
            </a:r>
            <a:r>
              <a:rPr lang="en-US" sz="2800" dirty="0"/>
              <a:t> </a:t>
            </a:r>
            <a:r>
              <a:rPr lang="en-US" sz="2800" dirty="0" err="1"/>
              <a:t>đại</a:t>
            </a:r>
            <a:r>
              <a:rPr lang="en-US" sz="2800" dirty="0"/>
              <a:t>.</a:t>
            </a:r>
            <a:endParaRPr lang="en-US" sz="2800" dirty="0"/>
          </a:p>
        </p:txBody>
      </p:sp>
      <p:pic>
        <p:nvPicPr>
          <p:cNvPr id="7" name="Picture Placeholder 6" descr="A painting of people sitting at a table&#10;&#10;Description automatically generated"/>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7439" t="-1986" r="-4825" b="15064"/>
          <a:stretch>
            <a:fillRect/>
          </a:stretch>
        </p:blipFill>
        <p:spPr>
          <a:xfrm>
            <a:off x="7421079" y="2561716"/>
            <a:ext cx="2714324" cy="2597425"/>
          </a:xfr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1000"/>
                                        <p:tgtEl>
                                          <p:spTgt spid="36">
                                            <p:txEl>
                                              <p:pRg st="0" end="0"/>
                                            </p:txEl>
                                          </p:spTgt>
                                        </p:tgtEl>
                                      </p:cBhvr>
                                    </p:animEffect>
                                    <p:anim calcmode="lin" valueType="num">
                                      <p:cBhvr>
                                        <p:cTn id="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
                                            <p:txEl>
                                              <p:pRg st="1" end="1"/>
                                            </p:txEl>
                                          </p:spTgt>
                                        </p:tgtEl>
                                        <p:attrNameLst>
                                          <p:attrName>style.visibility</p:attrName>
                                        </p:attrNameLst>
                                      </p:cBhvr>
                                      <p:to>
                                        <p:strVal val="visible"/>
                                      </p:to>
                                    </p:set>
                                    <p:animEffect transition="in" filter="fade">
                                      <p:cBhvr>
                                        <p:cTn id="14" dur="1000"/>
                                        <p:tgtEl>
                                          <p:spTgt spid="36">
                                            <p:txEl>
                                              <p:pRg st="1" end="1"/>
                                            </p:txEl>
                                          </p:spTgt>
                                        </p:tgtEl>
                                      </p:cBhvr>
                                    </p:animEffect>
                                    <p:anim calcmode="lin" valueType="num">
                                      <p:cBhvr>
                                        <p:cTn id="15"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arn(inVertical)">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barn(inVertical)">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p:nvPr/>
        </p:nvPicPr>
        <p:blipFill>
          <a:blip r:embed="rId1"/>
          <a:stretch>
            <a:fillRect/>
          </a:stretch>
        </p:blipFill>
        <p:spPr>
          <a:xfrm>
            <a:off x="-8709" y="11575"/>
            <a:ext cx="12191999" cy="6858000"/>
          </a:xfrm>
          <a:prstGeom prst="rect">
            <a:avLst/>
          </a:prstGeom>
        </p:spPr>
      </p:pic>
      <p:pic>
        <p:nvPicPr>
          <p:cNvPr id="35" name="Picture Placeholder 34"/>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35" t="660" r="6473" b="3738"/>
          <a:stretch>
            <a:fillRect/>
          </a:stretch>
        </p:blipFill>
        <p:spPr>
          <a:xfrm>
            <a:off x="8410918" y="23503"/>
            <a:ext cx="3781082" cy="3405497"/>
          </a:xfrm>
        </p:spPr>
      </p:pic>
      <p:pic>
        <p:nvPicPr>
          <p:cNvPr id="11" name="Picture Placeholder 10"/>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957" r="2957"/>
          <a:stretch>
            <a:fillRect/>
          </a:stretch>
        </p:blipFill>
        <p:spPr/>
      </p:pic>
      <p:sp>
        <p:nvSpPr>
          <p:cNvPr id="13" name="Rectangle: Rounded Corners 12"/>
          <p:cNvSpPr/>
          <p:nvPr/>
        </p:nvSpPr>
        <p:spPr>
          <a:xfrm rot="2700000">
            <a:off x="9902624" y="2806981"/>
            <a:ext cx="1133093" cy="1096387"/>
          </a:xfrm>
          <a:prstGeom prst="roundRect">
            <a:avLst>
              <a:gd name="adj" fmla="val 10556"/>
            </a:avLst>
          </a:prstGeom>
          <a:solidFill>
            <a:schemeClr val="accent5">
              <a:lumMod val="40000"/>
              <a:lumOff val="60000"/>
              <a:alpha val="9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Rounded Corners 24"/>
          <p:cNvSpPr/>
          <p:nvPr/>
        </p:nvSpPr>
        <p:spPr>
          <a:xfrm rot="2700000">
            <a:off x="7918762" y="1646536"/>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Freeform: Shape 2"/>
          <p:cNvSpPr/>
          <p:nvPr/>
        </p:nvSpPr>
        <p:spPr>
          <a:xfrm rot="2700000">
            <a:off x="7806575" y="5554862"/>
            <a:ext cx="2469171" cy="2469169"/>
          </a:xfrm>
          <a:custGeom>
            <a:avLst/>
            <a:gdLst>
              <a:gd name="connsiteX0" fmla="*/ 78377 w 2469171"/>
              <a:gd name="connsiteY0" fmla="*/ 78378 h 2469169"/>
              <a:gd name="connsiteX1" fmla="*/ 267597 w 2469171"/>
              <a:gd name="connsiteY1" fmla="*/ 0 h 2469169"/>
              <a:gd name="connsiteX2" fmla="*/ 2267429 w 2469171"/>
              <a:gd name="connsiteY2" fmla="*/ 0 h 2469169"/>
              <a:gd name="connsiteX3" fmla="*/ 2456648 w 2469171"/>
              <a:gd name="connsiteY3" fmla="*/ 78378 h 2469169"/>
              <a:gd name="connsiteX4" fmla="*/ 2469171 w 2469171"/>
              <a:gd name="connsiteY4" fmla="*/ 96950 h 2469169"/>
              <a:gd name="connsiteX5" fmla="*/ 96953 w 2469171"/>
              <a:gd name="connsiteY5" fmla="*/ 2469169 h 2469169"/>
              <a:gd name="connsiteX6" fmla="*/ 78377 w 2469171"/>
              <a:gd name="connsiteY6" fmla="*/ 2456645 h 2469169"/>
              <a:gd name="connsiteX7" fmla="*/ 0 w 2469171"/>
              <a:gd name="connsiteY7" fmla="*/ 2267425 h 2469169"/>
              <a:gd name="connsiteX8" fmla="*/ 0 w 2469171"/>
              <a:gd name="connsiteY8" fmla="*/ 267597 h 2469169"/>
              <a:gd name="connsiteX9" fmla="*/ 78377 w 2469171"/>
              <a:gd name="connsiteY9" fmla="*/ 78378 h 246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9171" h="2469169">
                <a:moveTo>
                  <a:pt x="78377" y="78378"/>
                </a:moveTo>
                <a:cubicBezTo>
                  <a:pt x="126802" y="29952"/>
                  <a:pt x="193702" y="1"/>
                  <a:pt x="267597" y="0"/>
                </a:cubicBezTo>
                <a:lnTo>
                  <a:pt x="2267429" y="0"/>
                </a:lnTo>
                <a:cubicBezTo>
                  <a:pt x="2341324" y="0"/>
                  <a:pt x="2408223" y="29952"/>
                  <a:pt x="2456648" y="78378"/>
                </a:cubicBezTo>
                <a:lnTo>
                  <a:pt x="2469171" y="96950"/>
                </a:lnTo>
                <a:lnTo>
                  <a:pt x="96953" y="2469169"/>
                </a:lnTo>
                <a:lnTo>
                  <a:pt x="78377" y="2456645"/>
                </a:lnTo>
                <a:cubicBezTo>
                  <a:pt x="29952" y="2408219"/>
                  <a:pt x="0" y="2341320"/>
                  <a:pt x="0" y="2267425"/>
                </a:cubicBezTo>
                <a:lnTo>
                  <a:pt x="0" y="267597"/>
                </a:lnTo>
                <a:cubicBezTo>
                  <a:pt x="0" y="193702"/>
                  <a:pt x="29951" y="126803"/>
                  <a:pt x="78377" y="78378"/>
                </a:cubicBezTo>
                <a:close/>
              </a:path>
            </a:pathLst>
          </a:cu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6" name="TextBox 35"/>
          <p:cNvSpPr txBox="1"/>
          <p:nvPr/>
        </p:nvSpPr>
        <p:spPr>
          <a:xfrm>
            <a:off x="889686" y="462286"/>
            <a:ext cx="6638267" cy="1215204"/>
          </a:xfrm>
          <a:prstGeom prst="rect">
            <a:avLst/>
          </a:prstGeom>
          <a:noFill/>
        </p:spPr>
        <p:txBody>
          <a:bodyPr wrap="square" lIns="0" tIns="0" rIns="0" bIns="0" rtlCol="0">
            <a:spAutoFit/>
          </a:bodyPr>
          <a:lstStyle/>
          <a:p>
            <a:pPr>
              <a:lnSpc>
                <a:spcPct val="150000"/>
              </a:lnSpc>
            </a:pPr>
            <a:r>
              <a:rPr lang="en-US" sz="2800" b="1" dirty="0">
                <a:solidFill>
                  <a:srgbClr val="FF0000"/>
                </a:solidFill>
              </a:rPr>
              <a:t>1. </a:t>
            </a:r>
            <a:r>
              <a:rPr lang="vi-VN" sz="2800" b="1" dirty="0">
                <a:solidFill>
                  <a:srgbClr val="FF0000"/>
                </a:solidFill>
              </a:rPr>
              <a:t>Tìm hiểu về tác giả, tác phẩm</a:t>
            </a:r>
            <a:endParaRPr lang="en-US" sz="2800" dirty="0">
              <a:solidFill>
                <a:srgbClr val="FF0000"/>
              </a:solidFill>
            </a:endParaRPr>
          </a:p>
          <a:p>
            <a:pPr>
              <a:lnSpc>
                <a:spcPct val="150000"/>
              </a:lnSpc>
            </a:pPr>
            <a:r>
              <a:rPr lang="vi-VN" sz="2800" b="1" dirty="0">
                <a:solidFill>
                  <a:srgbClr val="FF0000"/>
                </a:solidFill>
              </a:rPr>
              <a:t>a. </a:t>
            </a:r>
            <a:r>
              <a:rPr lang="en-US" sz="2800" b="1" dirty="0" err="1">
                <a:solidFill>
                  <a:srgbClr val="FF0000"/>
                </a:solidFill>
              </a:rPr>
              <a:t>Tác</a:t>
            </a:r>
            <a:r>
              <a:rPr lang="en-US" sz="2800" b="1" dirty="0">
                <a:solidFill>
                  <a:srgbClr val="FF0000"/>
                </a:solidFill>
              </a:rPr>
              <a:t> </a:t>
            </a:r>
            <a:r>
              <a:rPr lang="en-US" sz="2800" b="1" dirty="0" err="1">
                <a:solidFill>
                  <a:srgbClr val="FF0000"/>
                </a:solidFill>
              </a:rPr>
              <a:t>giả</a:t>
            </a:r>
            <a:r>
              <a:rPr lang="en-US" sz="2800" b="1" dirty="0">
                <a:solidFill>
                  <a:srgbClr val="FF0000"/>
                </a:solidFill>
              </a:rPr>
              <a:t> </a:t>
            </a:r>
            <a:r>
              <a:rPr lang="en-US" sz="2800" b="1" dirty="0" err="1">
                <a:solidFill>
                  <a:srgbClr val="FF0000"/>
                </a:solidFill>
              </a:rPr>
              <a:t>Nguyễn</a:t>
            </a:r>
            <a:r>
              <a:rPr lang="en-US" sz="2800" b="1" dirty="0">
                <a:solidFill>
                  <a:srgbClr val="FF0000"/>
                </a:solidFill>
              </a:rPr>
              <a:t> </a:t>
            </a:r>
            <a:r>
              <a:rPr lang="en-US" sz="2800" b="1" dirty="0" err="1">
                <a:solidFill>
                  <a:srgbClr val="FF0000"/>
                </a:solidFill>
              </a:rPr>
              <a:t>Đình</a:t>
            </a:r>
            <a:r>
              <a:rPr lang="en-US" sz="2800" b="1" dirty="0">
                <a:solidFill>
                  <a:srgbClr val="FF0000"/>
                </a:solidFill>
              </a:rPr>
              <a:t> </a:t>
            </a:r>
            <a:r>
              <a:rPr lang="en-US" sz="2800" b="1" dirty="0" err="1">
                <a:solidFill>
                  <a:srgbClr val="FF0000"/>
                </a:solidFill>
              </a:rPr>
              <a:t>Chiểu</a:t>
            </a:r>
            <a:endParaRPr lang="en-US" sz="2800" dirty="0">
              <a:solidFill>
                <a:srgbClr val="FF0000"/>
              </a:solidFill>
            </a:endParaRPr>
          </a:p>
        </p:txBody>
      </p:sp>
      <p:sp>
        <p:nvSpPr>
          <p:cNvPr id="4" name="TextBox 3"/>
          <p:cNvSpPr txBox="1"/>
          <p:nvPr/>
        </p:nvSpPr>
        <p:spPr>
          <a:xfrm>
            <a:off x="203161" y="1871245"/>
            <a:ext cx="7429881" cy="4832092"/>
          </a:xfrm>
          <a:prstGeom prst="rect">
            <a:avLst/>
          </a:prstGeom>
          <a:noFill/>
        </p:spPr>
        <p:txBody>
          <a:bodyPr wrap="square">
            <a:spAutoFit/>
          </a:bodyPr>
          <a:lstStyle/>
          <a:p>
            <a:pPr lvl="0" algn="just"/>
            <a:r>
              <a:rPr lang="en-US" sz="2800" dirty="0"/>
              <a:t>* </a:t>
            </a:r>
            <a:r>
              <a:rPr lang="en-US" sz="2800" dirty="0" err="1"/>
              <a:t>Cuộc</a:t>
            </a:r>
            <a:r>
              <a:rPr lang="en-US" sz="2800" dirty="0"/>
              <a:t> </a:t>
            </a:r>
            <a:r>
              <a:rPr lang="en-US" sz="2800" dirty="0" err="1"/>
              <a:t>đời</a:t>
            </a:r>
            <a:r>
              <a:rPr lang="en-US" sz="2800" dirty="0"/>
              <a:t> </a:t>
            </a:r>
            <a:r>
              <a:rPr lang="en-US" sz="2800" dirty="0" err="1"/>
              <a:t>Nguyễn</a:t>
            </a:r>
            <a:r>
              <a:rPr lang="en-US" sz="2800" dirty="0"/>
              <a:t> </a:t>
            </a:r>
            <a:r>
              <a:rPr lang="en-US" sz="2800" dirty="0" err="1"/>
              <a:t>Đình</a:t>
            </a:r>
            <a:r>
              <a:rPr lang="en-US" sz="2800" dirty="0"/>
              <a:t> </a:t>
            </a:r>
            <a:r>
              <a:rPr lang="en-US" sz="2800" dirty="0" err="1"/>
              <a:t>Chiểu</a:t>
            </a:r>
            <a:r>
              <a:rPr lang="en-US" sz="2800" dirty="0"/>
              <a:t> </a:t>
            </a:r>
            <a:r>
              <a:rPr lang="en-US" sz="2800" dirty="0" err="1"/>
              <a:t>trải</a:t>
            </a:r>
            <a:r>
              <a:rPr lang="en-US" sz="2800" dirty="0"/>
              <a:t> qua nhiều </a:t>
            </a:r>
            <a:r>
              <a:rPr lang="en-US" sz="2800" dirty="0" err="1"/>
              <a:t>thăng</a:t>
            </a:r>
            <a:r>
              <a:rPr lang="en-US" sz="2800" dirty="0"/>
              <a:t> </a:t>
            </a:r>
            <a:r>
              <a:rPr lang="en-US" sz="2800" dirty="0" err="1"/>
              <a:t>trầm</a:t>
            </a:r>
            <a:r>
              <a:rPr lang="en-US" sz="2800" dirty="0"/>
              <a:t>. </a:t>
            </a:r>
            <a:endParaRPr lang="en-US" sz="2800" dirty="0"/>
          </a:p>
          <a:p>
            <a:pPr marL="457200" indent="-457200" algn="just">
              <a:buFont typeface="Wingdings" panose="05000000000000000000" pitchFamily="2" charset="2"/>
              <a:buChar char="ü"/>
            </a:pPr>
            <a:r>
              <a:rPr lang="vi-VN" sz="2800" dirty="0"/>
              <a:t> Là tấm gương về nghị lực sống: Ông từng thi đỗ tú tài, bị ốm nặng, mù hai mắt. Ông không khuất phục số phận, vừa học cách làm thuốc chữa bệnh cho dân, vừa mở trường dạy học.</a:t>
            </a:r>
            <a:endParaRPr lang="en-US" sz="2800" dirty="0"/>
          </a:p>
          <a:p>
            <a:pPr marL="457200" indent="-457200" algn="just">
              <a:buFont typeface="Wingdings" panose="05000000000000000000" pitchFamily="2" charset="2"/>
              <a:buChar char="ü"/>
            </a:pPr>
            <a:r>
              <a:rPr lang="vi-VN" sz="2800" dirty="0"/>
              <a:t> Là tấm gương về lòng yêu nước: tham gia kháng chiến chống thực dân Pháp. </a:t>
            </a:r>
            <a:endParaRPr lang="en-US" sz="2800" dirty="0"/>
          </a:p>
          <a:p>
            <a:pPr marL="457200" lvl="0" indent="-457200" algn="just">
              <a:buFont typeface="Wingdings" panose="05000000000000000000" pitchFamily="2" charset="2"/>
              <a:buChar char="ü"/>
            </a:pPr>
            <a:r>
              <a:rPr lang="en-US" sz="2800" dirty="0" err="1"/>
              <a:t>Nguyễn</a:t>
            </a:r>
            <a:r>
              <a:rPr lang="en-US" sz="2800" dirty="0"/>
              <a:t> </a:t>
            </a:r>
            <a:r>
              <a:rPr lang="en-US" sz="2800" dirty="0" err="1"/>
              <a:t>Đình</a:t>
            </a:r>
            <a:r>
              <a:rPr lang="en-US" sz="2800" dirty="0"/>
              <a:t> </a:t>
            </a:r>
            <a:r>
              <a:rPr lang="en-US" sz="2800" dirty="0" err="1"/>
              <a:t>Chiểu</a:t>
            </a:r>
            <a:r>
              <a:rPr lang="en-US" sz="2800" dirty="0"/>
              <a:t> để lại di </a:t>
            </a:r>
            <a:r>
              <a:rPr lang="en-US" sz="2800" dirty="0" err="1"/>
              <a:t>sản</a:t>
            </a:r>
            <a:r>
              <a:rPr lang="en-US" sz="2800" dirty="0"/>
              <a:t> </a:t>
            </a:r>
            <a:r>
              <a:rPr lang="en-US" sz="2800" dirty="0" err="1"/>
              <a:t>văn</a:t>
            </a:r>
            <a:r>
              <a:rPr lang="en-US" sz="2800" dirty="0"/>
              <a:t> </a:t>
            </a:r>
            <a:r>
              <a:rPr lang="en-US" sz="2800" dirty="0" err="1"/>
              <a:t>chương</a:t>
            </a:r>
            <a:r>
              <a:rPr lang="en-US" sz="2800" dirty="0"/>
              <a:t> </a:t>
            </a:r>
            <a:r>
              <a:rPr lang="en-US" sz="2800" dirty="0" err="1"/>
              <a:t>đồ</a:t>
            </a:r>
            <a:r>
              <a:rPr lang="en-US" sz="2800" dirty="0"/>
              <a:t> </a:t>
            </a:r>
            <a:r>
              <a:rPr lang="en-US" sz="2800" dirty="0" err="1"/>
              <a:t>sộ</a:t>
            </a:r>
            <a:r>
              <a:rPr lang="en-US" sz="2800" dirty="0"/>
              <a:t>, </a:t>
            </a:r>
            <a:r>
              <a:rPr lang="en-US" sz="2800" dirty="0" err="1"/>
              <a:t>gồm</a:t>
            </a:r>
            <a:r>
              <a:rPr lang="en-US" sz="2800" dirty="0"/>
              <a:t> nhiều </a:t>
            </a:r>
            <a:r>
              <a:rPr lang="en-US" sz="2800" dirty="0" err="1"/>
              <a:t>tác</a:t>
            </a:r>
            <a:r>
              <a:rPr lang="en-US" sz="2800" dirty="0"/>
              <a:t> </a:t>
            </a:r>
            <a:r>
              <a:rPr lang="en-US" sz="2800" dirty="0" err="1"/>
              <a:t>phẩm</a:t>
            </a:r>
            <a:r>
              <a:rPr lang="en-US" sz="2800" dirty="0"/>
              <a:t> </a:t>
            </a:r>
            <a:r>
              <a:rPr lang="en-US" sz="2800" dirty="0" err="1"/>
              <a:t>truyện</a:t>
            </a:r>
            <a:r>
              <a:rPr lang="en-US" sz="2800" dirty="0"/>
              <a:t> </a:t>
            </a:r>
            <a:r>
              <a:rPr lang="en-US" sz="2800" dirty="0" err="1"/>
              <a:t>thơ</a:t>
            </a:r>
            <a:r>
              <a:rPr lang="en-US" sz="2800" dirty="0"/>
              <a:t> </a:t>
            </a:r>
            <a:r>
              <a:rPr lang="en-US" sz="2800" dirty="0" err="1"/>
              <a:t>Nôm</a:t>
            </a:r>
            <a:r>
              <a:rPr lang="en-US" sz="2800" dirty="0"/>
              <a:t>, </a:t>
            </a:r>
            <a:r>
              <a:rPr lang="en-US" sz="2800" dirty="0" err="1"/>
              <a:t>văn</a:t>
            </a:r>
            <a:r>
              <a:rPr lang="en-US" sz="2800" dirty="0"/>
              <a:t> </a:t>
            </a:r>
            <a:r>
              <a:rPr lang="en-US" sz="2800" dirty="0" err="1"/>
              <a:t>tế</a:t>
            </a:r>
            <a:r>
              <a:rPr lang="en-US" sz="2800" dirty="0"/>
              <a:t> </a:t>
            </a:r>
            <a:r>
              <a:rPr lang="en-US" sz="2800" dirty="0" err="1"/>
              <a:t>và</a:t>
            </a:r>
            <a:r>
              <a:rPr lang="en-US" sz="2800" dirty="0"/>
              <a:t> </a:t>
            </a:r>
            <a:r>
              <a:rPr lang="en-US" sz="2800" dirty="0" err="1"/>
              <a:t>thơ</a:t>
            </a:r>
            <a:r>
              <a:rPr lang="en-US" sz="2800" dirty="0"/>
              <a:t> </a:t>
            </a:r>
            <a:r>
              <a:rPr lang="en-US" sz="2800" dirty="0" err="1"/>
              <a:t>Đường</a:t>
            </a:r>
            <a:r>
              <a:rPr lang="en-US" sz="2800" dirty="0"/>
              <a:t> </a:t>
            </a:r>
            <a:r>
              <a:rPr lang="en-US" sz="2800" dirty="0" err="1"/>
              <a:t>luật</a:t>
            </a:r>
            <a:r>
              <a:rPr lang="en-US" sz="2800" dirty="0"/>
              <a:t>.</a:t>
            </a:r>
            <a:endParaRPr lang="en-US" sz="2800" dirty="0"/>
          </a:p>
        </p:txBody>
      </p:sp>
      <p:pic>
        <p:nvPicPr>
          <p:cNvPr id="7" name="Picture Placeholder 6" descr="A painting of people sitting at a table&#10;&#10;Description automatically generated"/>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7439" t="-1986" r="-4825" b="15064"/>
          <a:stretch>
            <a:fillRect/>
          </a:stretch>
        </p:blipFill>
        <p:spPr>
          <a:xfrm>
            <a:off x="7421079" y="2561716"/>
            <a:ext cx="2714324" cy="2597425"/>
          </a:xfr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p:nvPr/>
        </p:nvPicPr>
        <p:blipFill>
          <a:blip r:embed="rId1"/>
          <a:stretch>
            <a:fillRect/>
          </a:stretch>
        </p:blipFill>
        <p:spPr>
          <a:xfrm>
            <a:off x="1" y="-23503"/>
            <a:ext cx="12191999" cy="6858000"/>
          </a:xfrm>
          <a:prstGeom prst="rect">
            <a:avLst/>
          </a:prstGeom>
        </p:spPr>
      </p:pic>
      <p:pic>
        <p:nvPicPr>
          <p:cNvPr id="35" name="Picture Placeholder 3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36" b="2136"/>
          <a:stretch>
            <a:fillRect/>
          </a:stretch>
        </p:blipFill>
        <p:spPr>
          <a:xfrm>
            <a:off x="8410918" y="23503"/>
            <a:ext cx="3781082" cy="3405497"/>
          </a:xfrm>
        </p:spPr>
      </p:pic>
      <p:pic>
        <p:nvPicPr>
          <p:cNvPr id="11" name="Picture Placeholder 10"/>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4593" t="-1046" r="1290" b="17035"/>
          <a:stretch>
            <a:fillRect/>
          </a:stretch>
        </p:blipFill>
        <p:spPr>
          <a:xfrm>
            <a:off x="9366172" y="3753378"/>
            <a:ext cx="2286256" cy="2286256"/>
          </a:xfrm>
        </p:spPr>
      </p:pic>
      <p:sp>
        <p:nvSpPr>
          <p:cNvPr id="13" name="Rectangle: Rounded Corners 12"/>
          <p:cNvSpPr/>
          <p:nvPr/>
        </p:nvSpPr>
        <p:spPr>
          <a:xfrm rot="2700000">
            <a:off x="9902624" y="2806981"/>
            <a:ext cx="1133093" cy="1096387"/>
          </a:xfrm>
          <a:prstGeom prst="roundRect">
            <a:avLst>
              <a:gd name="adj" fmla="val 10556"/>
            </a:avLst>
          </a:prstGeom>
          <a:solidFill>
            <a:schemeClr val="accent5">
              <a:lumMod val="40000"/>
              <a:lumOff val="60000"/>
              <a:alpha val="9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Rounded Corners 24"/>
          <p:cNvSpPr/>
          <p:nvPr/>
        </p:nvSpPr>
        <p:spPr>
          <a:xfrm rot="2700000">
            <a:off x="7918762" y="1646536"/>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Freeform: Shape 2"/>
          <p:cNvSpPr/>
          <p:nvPr/>
        </p:nvSpPr>
        <p:spPr>
          <a:xfrm rot="2700000">
            <a:off x="7806575" y="5554862"/>
            <a:ext cx="2469171" cy="2469169"/>
          </a:xfrm>
          <a:custGeom>
            <a:avLst/>
            <a:gdLst>
              <a:gd name="connsiteX0" fmla="*/ 78377 w 2469171"/>
              <a:gd name="connsiteY0" fmla="*/ 78378 h 2469169"/>
              <a:gd name="connsiteX1" fmla="*/ 267597 w 2469171"/>
              <a:gd name="connsiteY1" fmla="*/ 0 h 2469169"/>
              <a:gd name="connsiteX2" fmla="*/ 2267429 w 2469171"/>
              <a:gd name="connsiteY2" fmla="*/ 0 h 2469169"/>
              <a:gd name="connsiteX3" fmla="*/ 2456648 w 2469171"/>
              <a:gd name="connsiteY3" fmla="*/ 78378 h 2469169"/>
              <a:gd name="connsiteX4" fmla="*/ 2469171 w 2469171"/>
              <a:gd name="connsiteY4" fmla="*/ 96950 h 2469169"/>
              <a:gd name="connsiteX5" fmla="*/ 96953 w 2469171"/>
              <a:gd name="connsiteY5" fmla="*/ 2469169 h 2469169"/>
              <a:gd name="connsiteX6" fmla="*/ 78377 w 2469171"/>
              <a:gd name="connsiteY6" fmla="*/ 2456645 h 2469169"/>
              <a:gd name="connsiteX7" fmla="*/ 0 w 2469171"/>
              <a:gd name="connsiteY7" fmla="*/ 2267425 h 2469169"/>
              <a:gd name="connsiteX8" fmla="*/ 0 w 2469171"/>
              <a:gd name="connsiteY8" fmla="*/ 267597 h 2469169"/>
              <a:gd name="connsiteX9" fmla="*/ 78377 w 2469171"/>
              <a:gd name="connsiteY9" fmla="*/ 78378 h 246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9171" h="2469169">
                <a:moveTo>
                  <a:pt x="78377" y="78378"/>
                </a:moveTo>
                <a:cubicBezTo>
                  <a:pt x="126802" y="29952"/>
                  <a:pt x="193702" y="1"/>
                  <a:pt x="267597" y="0"/>
                </a:cubicBezTo>
                <a:lnTo>
                  <a:pt x="2267429" y="0"/>
                </a:lnTo>
                <a:cubicBezTo>
                  <a:pt x="2341324" y="0"/>
                  <a:pt x="2408223" y="29952"/>
                  <a:pt x="2456648" y="78378"/>
                </a:cubicBezTo>
                <a:lnTo>
                  <a:pt x="2469171" y="96950"/>
                </a:lnTo>
                <a:lnTo>
                  <a:pt x="96953" y="2469169"/>
                </a:lnTo>
                <a:lnTo>
                  <a:pt x="78377" y="2456645"/>
                </a:lnTo>
                <a:cubicBezTo>
                  <a:pt x="29952" y="2408219"/>
                  <a:pt x="0" y="2341320"/>
                  <a:pt x="0" y="2267425"/>
                </a:cubicBezTo>
                <a:lnTo>
                  <a:pt x="0" y="267597"/>
                </a:lnTo>
                <a:cubicBezTo>
                  <a:pt x="0" y="193702"/>
                  <a:pt x="29951" y="126803"/>
                  <a:pt x="78377" y="78378"/>
                </a:cubicBezTo>
                <a:close/>
              </a:path>
            </a:pathLst>
          </a:cu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4" name="TextBox 3"/>
          <p:cNvSpPr txBox="1"/>
          <p:nvPr/>
        </p:nvSpPr>
        <p:spPr>
          <a:xfrm>
            <a:off x="310098" y="1037479"/>
            <a:ext cx="7429881" cy="4783041"/>
          </a:xfrm>
          <a:prstGeom prst="rect">
            <a:avLst/>
          </a:prstGeom>
          <a:noFill/>
        </p:spPr>
        <p:txBody>
          <a:bodyPr wrap="square">
            <a:spAutoFit/>
          </a:bodyPr>
          <a:lstStyle/>
          <a:p>
            <a:pPr marL="457200" indent="-457200">
              <a:lnSpc>
                <a:spcPct val="150000"/>
              </a:lnSpc>
              <a:buFont typeface="Wingdings" panose="05000000000000000000" pitchFamily="2" charset="2"/>
              <a:buChar char="ü"/>
            </a:pPr>
            <a:r>
              <a:rPr lang="en-US" sz="2800" dirty="0"/>
              <a:t>Các </a:t>
            </a:r>
            <a:r>
              <a:rPr lang="en-US" sz="2800" dirty="0" err="1"/>
              <a:t>tác</a:t>
            </a:r>
            <a:r>
              <a:rPr lang="en-US" sz="2800" dirty="0"/>
              <a:t> </a:t>
            </a:r>
            <a:r>
              <a:rPr lang="en-US" sz="2800" dirty="0" err="1"/>
              <a:t>phẩm</a:t>
            </a:r>
            <a:r>
              <a:rPr lang="en-US" sz="2800" dirty="0"/>
              <a:t> </a:t>
            </a:r>
            <a:r>
              <a:rPr lang="en-US" sz="2800" dirty="0" err="1"/>
              <a:t>truyện</a:t>
            </a:r>
            <a:r>
              <a:rPr lang="en-US" sz="2800" dirty="0"/>
              <a:t> </a:t>
            </a:r>
            <a:r>
              <a:rPr lang="en-US" sz="2800" dirty="0" err="1"/>
              <a:t>thơ</a:t>
            </a:r>
            <a:r>
              <a:rPr lang="en-US" sz="2800" dirty="0"/>
              <a:t> </a:t>
            </a:r>
            <a:r>
              <a:rPr lang="en-US" sz="2800" dirty="0" err="1"/>
              <a:t>Nôm</a:t>
            </a:r>
            <a:r>
              <a:rPr lang="en-US" sz="2800" dirty="0"/>
              <a:t>: </a:t>
            </a:r>
            <a:r>
              <a:rPr lang="en-US" sz="2800" i="1" dirty="0" err="1"/>
              <a:t>Truyện</a:t>
            </a:r>
            <a:r>
              <a:rPr lang="en-US" sz="2800" i="1" dirty="0"/>
              <a:t> </a:t>
            </a:r>
            <a:r>
              <a:rPr lang="en-US" sz="2800" i="1" dirty="0" err="1"/>
              <a:t>Lục</a:t>
            </a:r>
            <a:r>
              <a:rPr lang="en-US" sz="2800" i="1" dirty="0"/>
              <a:t> Vân Tiên, </a:t>
            </a:r>
            <a:r>
              <a:rPr lang="en-US" sz="2800" i="1" dirty="0" err="1"/>
              <a:t>Dương</a:t>
            </a:r>
            <a:r>
              <a:rPr lang="en-US" sz="2800" i="1" dirty="0"/>
              <a:t> </a:t>
            </a:r>
            <a:r>
              <a:rPr lang="en-US" sz="2800" i="1" dirty="0" err="1"/>
              <a:t>Từ</a:t>
            </a:r>
            <a:r>
              <a:rPr lang="en-US" sz="2800" i="1" dirty="0"/>
              <a:t> - Hà </a:t>
            </a:r>
            <a:r>
              <a:rPr lang="en-US" sz="2800" i="1" dirty="0" err="1"/>
              <a:t>Mậu</a:t>
            </a:r>
            <a:r>
              <a:rPr lang="en-US" sz="2800" i="1" dirty="0"/>
              <a:t>, </a:t>
            </a:r>
            <a:r>
              <a:rPr lang="en-US" sz="2800" i="1" dirty="0" err="1"/>
              <a:t>Ngư</a:t>
            </a:r>
            <a:r>
              <a:rPr lang="en-US" sz="2800" i="1" dirty="0"/>
              <a:t> </a:t>
            </a:r>
            <a:r>
              <a:rPr lang="en-US" sz="2800" i="1" dirty="0" err="1"/>
              <a:t>Tiều</a:t>
            </a:r>
            <a:r>
              <a:rPr lang="en-US" sz="2800" i="1" dirty="0"/>
              <a:t> y </a:t>
            </a:r>
            <a:r>
              <a:rPr lang="en-US" sz="2800" i="1" dirty="0" err="1"/>
              <a:t>thuật</a:t>
            </a:r>
            <a:r>
              <a:rPr lang="en-US" sz="2800" i="1" dirty="0"/>
              <a:t> </a:t>
            </a:r>
            <a:r>
              <a:rPr lang="en-US" sz="2800" i="1" dirty="0" err="1"/>
              <a:t>vấn</a:t>
            </a:r>
            <a:r>
              <a:rPr lang="en-US" sz="2800" i="1" dirty="0"/>
              <a:t> </a:t>
            </a:r>
            <a:r>
              <a:rPr lang="en-US" sz="2800" i="1" dirty="0" err="1"/>
              <a:t>đáp</a:t>
            </a:r>
            <a:r>
              <a:rPr lang="en-US" sz="2800" i="1" dirty="0"/>
              <a:t>.</a:t>
            </a:r>
            <a:endParaRPr lang="en-US" sz="2800" dirty="0"/>
          </a:p>
          <a:p>
            <a:pPr marL="457200" indent="-457200">
              <a:lnSpc>
                <a:spcPct val="150000"/>
              </a:lnSpc>
              <a:buFont typeface="Wingdings" panose="05000000000000000000" pitchFamily="2" charset="2"/>
              <a:buChar char="ü"/>
            </a:pPr>
            <a:r>
              <a:rPr lang="en-US" sz="2800" dirty="0"/>
              <a:t>Văn </a:t>
            </a:r>
            <a:r>
              <a:rPr lang="en-US" sz="2800" dirty="0" err="1"/>
              <a:t>tế</a:t>
            </a:r>
            <a:r>
              <a:rPr lang="en-US" sz="2800" dirty="0"/>
              <a:t>: </a:t>
            </a:r>
            <a:r>
              <a:rPr lang="en-US" sz="2800" i="1" dirty="0"/>
              <a:t>Văn </a:t>
            </a:r>
            <a:r>
              <a:rPr lang="en-US" sz="2800" i="1" dirty="0" err="1"/>
              <a:t>tế</a:t>
            </a:r>
            <a:r>
              <a:rPr lang="en-US" sz="2800" i="1" dirty="0"/>
              <a:t> </a:t>
            </a:r>
            <a:r>
              <a:rPr lang="en-US" sz="2800" i="1" dirty="0" err="1"/>
              <a:t>nghĩa</a:t>
            </a:r>
            <a:r>
              <a:rPr lang="en-US" sz="2800" i="1" dirty="0"/>
              <a:t> </a:t>
            </a:r>
            <a:r>
              <a:rPr lang="en-US" sz="2800" i="1" dirty="0" err="1"/>
              <a:t>sĩ</a:t>
            </a:r>
            <a:r>
              <a:rPr lang="en-US" sz="2800" i="1" dirty="0"/>
              <a:t> Cần </a:t>
            </a:r>
            <a:r>
              <a:rPr lang="en-US" sz="2800" i="1" dirty="0" err="1"/>
              <a:t>Giuộc</a:t>
            </a:r>
            <a:r>
              <a:rPr lang="en-US" sz="2800" i="1" dirty="0"/>
              <a:t>, Văn </a:t>
            </a:r>
            <a:r>
              <a:rPr lang="en-US" sz="2800" i="1" dirty="0" err="1"/>
              <a:t>tế</a:t>
            </a:r>
            <a:r>
              <a:rPr lang="en-US" sz="2800" dirty="0"/>
              <a:t> </a:t>
            </a:r>
            <a:r>
              <a:rPr lang="en-US" sz="2800" dirty="0" err="1"/>
              <a:t>Trương</a:t>
            </a:r>
            <a:r>
              <a:rPr lang="en-US" sz="2800" dirty="0"/>
              <a:t> </a:t>
            </a:r>
            <a:r>
              <a:rPr lang="en-US" sz="2800" dirty="0" err="1"/>
              <a:t>Định</a:t>
            </a:r>
            <a:r>
              <a:rPr lang="en-US" sz="2800" dirty="0"/>
              <a:t>,...</a:t>
            </a:r>
            <a:endParaRPr lang="en-US" sz="2800" dirty="0"/>
          </a:p>
          <a:p>
            <a:pPr marL="457200" indent="-457200">
              <a:lnSpc>
                <a:spcPct val="150000"/>
              </a:lnSpc>
              <a:buFont typeface="Wingdings" panose="05000000000000000000" pitchFamily="2" charset="2"/>
              <a:buChar char="ü"/>
            </a:pPr>
            <a:r>
              <a:rPr lang="en-US" sz="2800" dirty="0"/>
              <a:t> </a:t>
            </a:r>
            <a:r>
              <a:rPr lang="en-US" sz="2800" dirty="0" err="1"/>
              <a:t>Thơ</a:t>
            </a:r>
            <a:r>
              <a:rPr lang="en-US" sz="2800" dirty="0"/>
              <a:t> </a:t>
            </a:r>
            <a:r>
              <a:rPr lang="en-US" sz="2800" dirty="0" err="1"/>
              <a:t>Đường</a:t>
            </a:r>
            <a:r>
              <a:rPr lang="en-US" sz="2800" dirty="0"/>
              <a:t> </a:t>
            </a:r>
            <a:r>
              <a:rPr lang="en-US" sz="2800" dirty="0" err="1"/>
              <a:t>luật</a:t>
            </a:r>
            <a:r>
              <a:rPr lang="en-US" sz="2800" dirty="0"/>
              <a:t>: </a:t>
            </a:r>
            <a:r>
              <a:rPr lang="en-US" sz="2800" i="1" dirty="0" err="1"/>
              <a:t>Chạy</a:t>
            </a:r>
            <a:r>
              <a:rPr lang="en-US" sz="2800" i="1" dirty="0"/>
              <a:t> </a:t>
            </a:r>
            <a:r>
              <a:rPr lang="en-US" sz="2800" i="1" dirty="0" err="1"/>
              <a:t>giặc</a:t>
            </a:r>
            <a:r>
              <a:rPr lang="en-US" sz="2800" dirty="0"/>
              <a:t>, </a:t>
            </a:r>
            <a:r>
              <a:rPr lang="en-US" sz="2800" i="1" dirty="0" err="1"/>
              <a:t>Xúc</a:t>
            </a:r>
            <a:r>
              <a:rPr lang="en-US" sz="2800" i="1" dirty="0"/>
              <a:t> </a:t>
            </a:r>
            <a:r>
              <a:rPr lang="en-US" sz="2800" i="1" dirty="0" err="1"/>
              <a:t>cảnh</a:t>
            </a:r>
            <a:r>
              <a:rPr lang="en-US" sz="2800" i="1" dirty="0"/>
              <a:t>,...</a:t>
            </a:r>
            <a:endParaRPr lang="en-US" sz="2800" dirty="0"/>
          </a:p>
          <a:p>
            <a:pPr marL="571500" indent="-571500">
              <a:lnSpc>
                <a:spcPct val="150000"/>
              </a:lnSpc>
              <a:buClr>
                <a:srgbClr val="FF0000"/>
              </a:buClr>
              <a:buFont typeface="Wingdings" panose="05000000000000000000" pitchFamily="2" charset="2"/>
              <a:buChar char="ü"/>
            </a:pPr>
            <a:endParaRPr lang="en-US" sz="4000" dirty="0"/>
          </a:p>
        </p:txBody>
      </p:sp>
      <p:pic>
        <p:nvPicPr>
          <p:cNvPr id="7" name="Picture Placeholder 6"/>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775" r="775"/>
          <a:stretch>
            <a:fillRect/>
          </a:stretch>
        </p:blipFill>
        <p:spPr>
          <a:xfrm>
            <a:off x="7421079" y="2561716"/>
            <a:ext cx="2714324" cy="2597425"/>
          </a:xfr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stretch>
            <a:fillRect/>
          </a:stretch>
        </p:blipFill>
        <p:spPr>
          <a:xfrm>
            <a:off x="1451" y="11575"/>
            <a:ext cx="12191999" cy="6858000"/>
          </a:xfrm>
          <a:prstGeom prst="rect">
            <a:avLst/>
          </a:prstGeom>
        </p:spPr>
      </p:pic>
      <p:sp>
        <p:nvSpPr>
          <p:cNvPr id="7" name="TextBox 6"/>
          <p:cNvSpPr txBox="1"/>
          <p:nvPr/>
        </p:nvSpPr>
        <p:spPr>
          <a:xfrm>
            <a:off x="679577" y="401024"/>
            <a:ext cx="6131292" cy="530466"/>
          </a:xfrm>
          <a:prstGeom prst="rect">
            <a:avLst/>
          </a:prstGeom>
          <a:noFill/>
        </p:spPr>
        <p:txBody>
          <a:bodyPr wrap="square" lIns="0" tIns="0" rIns="0" bIns="0" rtlCol="0">
            <a:spAutoFit/>
          </a:bodyPr>
          <a:lstStyle/>
          <a:p>
            <a:pPr algn="ctr">
              <a:lnSpc>
                <a:spcPct val="115000"/>
              </a:lnSpc>
              <a:spcAft>
                <a:spcPts val="800"/>
              </a:spcAft>
              <a:tabLst>
                <a:tab pos="1386840" algn="l"/>
              </a:tabLst>
            </a:pP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phẩm</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b="1" i="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Truyện Lục Vân Tiên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Placeholder 8"/>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7423" t="-22653" r="38353" b="22653"/>
          <a:stretch>
            <a:fillRect/>
          </a:stretch>
        </p:blipFill>
        <p:spPr>
          <a:xfrm>
            <a:off x="8154618" y="0"/>
            <a:ext cx="4037382" cy="5485632"/>
          </a:xfrm>
        </p:spPr>
      </p:pic>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0909" b="20909"/>
          <a:stretch>
            <a:fillRect/>
          </a:stretch>
        </p:blipFill>
        <p:spPr/>
      </p:pic>
      <p:sp>
        <p:nvSpPr>
          <p:cNvPr id="64" name="Rectangle: Rounded Corners 63"/>
          <p:cNvSpPr/>
          <p:nvPr/>
        </p:nvSpPr>
        <p:spPr>
          <a:xfrm rot="2700000">
            <a:off x="7936270" y="2369130"/>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Rectangle: Rounded Corners 64"/>
          <p:cNvSpPr/>
          <p:nvPr/>
        </p:nvSpPr>
        <p:spPr>
          <a:xfrm rot="2731827">
            <a:off x="9909502" y="915227"/>
            <a:ext cx="631264" cy="631264"/>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p:cNvSpPr txBox="1"/>
          <p:nvPr/>
        </p:nvSpPr>
        <p:spPr>
          <a:xfrm>
            <a:off x="218304" y="1230859"/>
            <a:ext cx="7719461" cy="4662430"/>
          </a:xfrm>
          <a:prstGeom prst="rect">
            <a:avLst/>
          </a:prstGeom>
          <a:noFill/>
        </p:spPr>
        <p:txBody>
          <a:bodyPr wrap="square">
            <a:spAutoFit/>
          </a:bodyPr>
          <a:lstStyle/>
          <a:p>
            <a:pPr algn="just">
              <a:lnSpc>
                <a:spcPct val="115000"/>
              </a:lnSpc>
              <a:spcAft>
                <a:spcPts val="800"/>
              </a:spcAft>
              <a:tabLst>
                <a:tab pos="1386840" algn="l"/>
              </a:tabLs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loại</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Truyện thơ Nôm lục bát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1386840" algn="l"/>
              </a:tabLs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t>Kể</a:t>
            </a:r>
            <a:r>
              <a:rPr lang="en-US" sz="2800" dirty="0"/>
              <a:t> về </a:t>
            </a:r>
            <a:r>
              <a:rPr lang="en-US" sz="2800" dirty="0" err="1"/>
              <a:t>cuộc</a:t>
            </a:r>
            <a:r>
              <a:rPr lang="en-US" sz="2800" dirty="0"/>
              <a:t> </a:t>
            </a:r>
            <a:r>
              <a:rPr lang="en-US" sz="2800" dirty="0" err="1"/>
              <a:t>đời</a:t>
            </a:r>
            <a:r>
              <a:rPr lang="en-US" sz="2800" dirty="0"/>
              <a:t> </a:t>
            </a:r>
            <a:r>
              <a:rPr lang="en-US" sz="2800" dirty="0" err="1"/>
              <a:t>Lục</a:t>
            </a:r>
            <a:r>
              <a:rPr lang="en-US" sz="2800" dirty="0"/>
              <a:t> Vân Tiên - </a:t>
            </a:r>
            <a:r>
              <a:rPr lang="en-US" sz="2800" dirty="0" err="1"/>
              <a:t>một</a:t>
            </a:r>
            <a:r>
              <a:rPr lang="en-US" sz="2800" dirty="0"/>
              <a:t> </a:t>
            </a:r>
            <a:r>
              <a:rPr lang="en-US" sz="2800" dirty="0" err="1"/>
              <a:t>chàng</a:t>
            </a:r>
            <a:r>
              <a:rPr lang="en-US" sz="2800" dirty="0"/>
              <a:t> </a:t>
            </a:r>
            <a:r>
              <a:rPr lang="en-US" sz="2800" dirty="0" err="1"/>
              <a:t>trai</a:t>
            </a:r>
            <a:r>
              <a:rPr lang="en-US" sz="2800" dirty="0"/>
              <a:t> </a:t>
            </a:r>
            <a:r>
              <a:rPr lang="en-US" sz="2800" dirty="0" err="1"/>
              <a:t>khôi</a:t>
            </a:r>
            <a:r>
              <a:rPr lang="en-US" sz="2800" dirty="0"/>
              <a:t> </a:t>
            </a:r>
            <a:r>
              <a:rPr lang="en-US" sz="2800" dirty="0" err="1"/>
              <a:t>ngô</a:t>
            </a:r>
            <a:r>
              <a:rPr lang="en-US" sz="2800" dirty="0"/>
              <a:t> </a:t>
            </a:r>
            <a:r>
              <a:rPr lang="en-US" sz="2800" dirty="0" err="1"/>
              <a:t>tuấn</a:t>
            </a:r>
            <a:r>
              <a:rPr lang="en-US" sz="2800" dirty="0"/>
              <a:t> </a:t>
            </a:r>
            <a:r>
              <a:rPr lang="en-US" sz="2800" dirty="0" err="1"/>
              <a:t>tú</a:t>
            </a:r>
            <a:r>
              <a:rPr lang="en-US" sz="2800" dirty="0"/>
              <a:t>, </a:t>
            </a:r>
            <a:r>
              <a:rPr lang="en-US" sz="2800" dirty="0" err="1"/>
              <a:t>văn</a:t>
            </a:r>
            <a:r>
              <a:rPr lang="en-US" sz="2800" dirty="0"/>
              <a:t> </a:t>
            </a:r>
            <a:r>
              <a:rPr lang="en-US" sz="2800" dirty="0" err="1"/>
              <a:t>võ</a:t>
            </a:r>
            <a:r>
              <a:rPr lang="en-US" sz="2800" dirty="0"/>
              <a:t> song </a:t>
            </a:r>
            <a:r>
              <a:rPr lang="en-US" sz="2800" dirty="0" err="1"/>
              <a:t>toàn</a:t>
            </a:r>
            <a:r>
              <a:rPr lang="en-US" sz="2800" dirty="0"/>
              <a:t>, tài </a:t>
            </a:r>
            <a:r>
              <a:rPr lang="en-US" sz="2800" dirty="0" err="1"/>
              <a:t>trí</a:t>
            </a:r>
            <a:r>
              <a:rPr lang="en-US" sz="2800" dirty="0"/>
              <a:t>, </a:t>
            </a:r>
            <a:r>
              <a:rPr lang="en-US" sz="2800" dirty="0" err="1"/>
              <a:t>nghĩa</a:t>
            </a:r>
            <a:r>
              <a:rPr lang="en-US" sz="2800" dirty="0"/>
              <a:t> </a:t>
            </a:r>
            <a:r>
              <a:rPr lang="en-US" sz="2800" dirty="0" err="1"/>
              <a:t>hiệp</a:t>
            </a:r>
            <a:r>
              <a:rPr lang="en-US" sz="2800" dirty="0"/>
              <a:t>. </a:t>
            </a:r>
            <a:r>
              <a:rPr lang="en-US" sz="2800" dirty="0" err="1"/>
              <a:t>Gặp</a:t>
            </a:r>
            <a:r>
              <a:rPr lang="en-US" sz="2800" dirty="0"/>
              <a:t> nhiều </a:t>
            </a:r>
            <a:r>
              <a:rPr lang="en-US" sz="2800" dirty="0" err="1"/>
              <a:t>trắc</a:t>
            </a:r>
            <a:r>
              <a:rPr lang="en-US" sz="2800" dirty="0"/>
              <a:t> </a:t>
            </a:r>
            <a:r>
              <a:rPr lang="en-US" sz="2800" dirty="0" err="1"/>
              <a:t>trở</a:t>
            </a:r>
            <a:r>
              <a:rPr lang="en-US" sz="2800" dirty="0"/>
              <a:t> </a:t>
            </a:r>
            <a:r>
              <a:rPr lang="en-US" sz="2800" dirty="0" err="1"/>
              <a:t>trong</a:t>
            </a:r>
            <a:r>
              <a:rPr lang="en-US" sz="2800" dirty="0"/>
              <a:t> </a:t>
            </a:r>
            <a:r>
              <a:rPr lang="en-US" sz="2800" dirty="0" err="1"/>
              <a:t>cuộc</a:t>
            </a:r>
            <a:r>
              <a:rPr lang="en-US" sz="2800" dirty="0"/>
              <a:t> </a:t>
            </a:r>
            <a:r>
              <a:rPr lang="en-US" sz="2800" dirty="0" err="1"/>
              <a:t>sống</a:t>
            </a:r>
            <a:r>
              <a:rPr lang="en-US" sz="2800" dirty="0"/>
              <a:t> </a:t>
            </a:r>
            <a:r>
              <a:rPr lang="en-US" sz="2800" dirty="0" err="1"/>
              <a:t>nhưng</a:t>
            </a:r>
            <a:r>
              <a:rPr lang="en-US" sz="2800" dirty="0"/>
              <a:t> Vân Tiên đã </a:t>
            </a:r>
            <a:r>
              <a:rPr lang="en-US" sz="2800" dirty="0" err="1"/>
              <a:t>vượt</a:t>
            </a:r>
            <a:r>
              <a:rPr lang="en-US" sz="2800" dirty="0"/>
              <a:t> qua, </a:t>
            </a:r>
            <a:r>
              <a:rPr lang="en-US" sz="2800" dirty="0" err="1"/>
              <a:t>lập</a:t>
            </a:r>
            <a:r>
              <a:rPr lang="en-US" sz="2800" dirty="0"/>
              <a:t> </a:t>
            </a:r>
            <a:r>
              <a:rPr lang="en-US" sz="2800" dirty="0" err="1"/>
              <a:t>được</a:t>
            </a:r>
            <a:r>
              <a:rPr lang="en-US" sz="2800" dirty="0"/>
              <a:t> </a:t>
            </a:r>
            <a:r>
              <a:rPr lang="en-US" sz="2800" dirty="0" err="1"/>
              <a:t>công</a:t>
            </a:r>
            <a:r>
              <a:rPr lang="en-US" sz="2800" dirty="0"/>
              <a:t> </a:t>
            </a:r>
            <a:r>
              <a:rPr lang="en-US" sz="2800" dirty="0" err="1"/>
              <a:t>trạng</a:t>
            </a:r>
            <a:r>
              <a:rPr lang="en-US" sz="2800" dirty="0"/>
              <a:t> </a:t>
            </a:r>
            <a:r>
              <a:rPr lang="en-US" sz="2800" dirty="0" err="1"/>
              <a:t>lớn</a:t>
            </a:r>
            <a:r>
              <a:rPr lang="en-US" sz="2800" dirty="0"/>
              <a:t> </a:t>
            </a:r>
            <a:r>
              <a:rPr lang="en-US" sz="2800" dirty="0" err="1"/>
              <a:t>lao</a:t>
            </a:r>
            <a:r>
              <a:rPr lang="en-US" sz="2800" dirty="0"/>
              <a:t>, có </a:t>
            </a:r>
            <a:r>
              <a:rPr lang="en-US" sz="2800" dirty="0" err="1"/>
              <a:t>kết</a:t>
            </a:r>
            <a:r>
              <a:rPr lang="en-US" sz="2800" dirty="0"/>
              <a:t> </a:t>
            </a:r>
            <a:r>
              <a:rPr lang="en-US" sz="2800" dirty="0" err="1"/>
              <a:t>cục</a:t>
            </a:r>
            <a:r>
              <a:rPr lang="en-US" sz="2800" dirty="0"/>
              <a:t> </a:t>
            </a:r>
            <a:r>
              <a:rPr lang="en-US" sz="2800" dirty="0" err="1"/>
              <a:t>hạnh</a:t>
            </a:r>
            <a:r>
              <a:rPr lang="en-US" sz="2800" dirty="0"/>
              <a:t> </a:t>
            </a:r>
            <a:r>
              <a:rPr lang="en-US" sz="2800" dirty="0" err="1"/>
              <a:t>phúc</a:t>
            </a:r>
            <a:r>
              <a:rPr lang="en-US" sz="2800" dirty="0"/>
              <a:t> </a:t>
            </a:r>
            <a:r>
              <a:rPr lang="en-US" sz="2800" dirty="0" err="1"/>
              <a:t>viên</a:t>
            </a:r>
            <a:r>
              <a:rPr lang="en-US" sz="2800" dirty="0"/>
              <a:t> </a:t>
            </a:r>
            <a:r>
              <a:rPr lang="en-US" sz="2800" dirty="0" err="1"/>
              <a:t>mãn</a:t>
            </a:r>
            <a:r>
              <a:rPr lang="en-US" sz="2800" dirty="0"/>
              <a:t> </a:t>
            </a:r>
            <a:r>
              <a:rPr lang="en-US" sz="2800" dirty="0" err="1"/>
              <a:t>bên</a:t>
            </a:r>
            <a:r>
              <a:rPr lang="en-US" sz="2800" dirty="0"/>
              <a:t> </a:t>
            </a:r>
            <a:r>
              <a:rPr lang="en-US" sz="2800" dirty="0" err="1"/>
              <a:t>nàng</a:t>
            </a:r>
            <a:r>
              <a:rPr lang="en-US" sz="2800" dirty="0"/>
              <a:t> </a:t>
            </a:r>
            <a:r>
              <a:rPr lang="en-US" sz="2800" dirty="0" err="1"/>
              <a:t>Kiều</a:t>
            </a:r>
            <a:r>
              <a:rPr lang="en-US" sz="2800" dirty="0"/>
              <a:t> </a:t>
            </a:r>
            <a:r>
              <a:rPr lang="en-US" sz="2800" dirty="0" err="1"/>
              <a:t>Nguyệt</a:t>
            </a:r>
            <a:r>
              <a:rPr lang="en-US" sz="2800" dirty="0"/>
              <a:t> Nga.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stretch>
            <a:fillRect/>
          </a:stretch>
        </p:blipFill>
        <p:spPr>
          <a:xfrm>
            <a:off x="1451" y="11575"/>
            <a:ext cx="12191999" cy="6858000"/>
          </a:xfrm>
          <a:prstGeom prst="rect">
            <a:avLst/>
          </a:prstGeom>
        </p:spPr>
      </p:pic>
      <p:sp>
        <p:nvSpPr>
          <p:cNvPr id="7" name="TextBox 6"/>
          <p:cNvSpPr txBox="1"/>
          <p:nvPr/>
        </p:nvSpPr>
        <p:spPr>
          <a:xfrm>
            <a:off x="679577" y="401024"/>
            <a:ext cx="6131292" cy="530466"/>
          </a:xfrm>
          <a:prstGeom prst="rect">
            <a:avLst/>
          </a:prstGeom>
          <a:noFill/>
        </p:spPr>
        <p:txBody>
          <a:bodyPr wrap="square" lIns="0" tIns="0" rIns="0" bIns="0" rtlCol="0">
            <a:spAutoFit/>
          </a:bodyPr>
          <a:lstStyle/>
          <a:p>
            <a:pPr algn="ctr">
              <a:lnSpc>
                <a:spcPct val="115000"/>
              </a:lnSpc>
              <a:spcAft>
                <a:spcPts val="800"/>
              </a:spcAft>
              <a:tabLst>
                <a:tab pos="1386840" algn="l"/>
              </a:tabLst>
            </a:pP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phẩm</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b="1" i="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Truyện Lục Vân Tiên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Placeholder 8"/>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7423" t="-22653" r="38353" b="22653"/>
          <a:stretch>
            <a:fillRect/>
          </a:stretch>
        </p:blipFill>
        <p:spPr>
          <a:xfrm>
            <a:off x="8154618" y="0"/>
            <a:ext cx="4037382" cy="5485632"/>
          </a:xfrm>
        </p:spPr>
      </p:pic>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0909" b="20909"/>
          <a:stretch>
            <a:fillRect/>
          </a:stretch>
        </p:blipFill>
        <p:spPr/>
      </p:pic>
      <p:sp>
        <p:nvSpPr>
          <p:cNvPr id="64" name="Rectangle: Rounded Corners 63"/>
          <p:cNvSpPr/>
          <p:nvPr/>
        </p:nvSpPr>
        <p:spPr>
          <a:xfrm rot="2700000">
            <a:off x="7936270" y="2369130"/>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Rectangle: Rounded Corners 64"/>
          <p:cNvSpPr/>
          <p:nvPr/>
        </p:nvSpPr>
        <p:spPr>
          <a:xfrm rot="2731827">
            <a:off x="9909502" y="915227"/>
            <a:ext cx="631264" cy="631264"/>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p:cNvSpPr txBox="1"/>
          <p:nvPr/>
        </p:nvSpPr>
        <p:spPr>
          <a:xfrm>
            <a:off x="218304" y="1230859"/>
            <a:ext cx="7719461" cy="4539191"/>
          </a:xfrm>
          <a:prstGeom prst="rect">
            <a:avLst/>
          </a:prstGeom>
          <a:noFill/>
        </p:spPr>
        <p:txBody>
          <a:bodyPr wrap="square">
            <a:spAutoFit/>
          </a:bodyPr>
          <a:lstStyle/>
          <a:p>
            <a:pPr algn="just">
              <a:lnSpc>
                <a:spcPct val="150000"/>
              </a:lnSpc>
            </a:pPr>
            <a:r>
              <a:rPr lang="en-US" sz="2800" dirty="0"/>
              <a:t> </a:t>
            </a:r>
            <a:endParaRPr lang="en-US" sz="2800" dirty="0"/>
          </a:p>
          <a:p>
            <a:pPr algn="just">
              <a:lnSpc>
                <a:spcPct val="150000"/>
              </a:lnSpc>
            </a:pPr>
            <a:r>
              <a:rPr lang="en-US" sz="2800" b="1" dirty="0"/>
              <a:t>- </a:t>
            </a:r>
            <a:r>
              <a:rPr lang="en-US" sz="2800" b="1" dirty="0" err="1"/>
              <a:t>Chủ</a:t>
            </a:r>
            <a:r>
              <a:rPr lang="en-US" sz="2800" b="1" dirty="0"/>
              <a:t> </a:t>
            </a:r>
            <a:r>
              <a:rPr lang="en-US" sz="2800" b="1" dirty="0" err="1"/>
              <a:t>đề</a:t>
            </a:r>
            <a:r>
              <a:rPr lang="en-US" sz="2800" dirty="0"/>
              <a:t>: </a:t>
            </a:r>
            <a:endParaRPr lang="en-US" sz="2800" dirty="0"/>
          </a:p>
          <a:p>
            <a:pPr algn="just">
              <a:lnSpc>
                <a:spcPct val="150000"/>
              </a:lnSpc>
            </a:pPr>
            <a:r>
              <a:rPr lang="en-US" sz="2800" dirty="0"/>
              <a:t>+ </a:t>
            </a:r>
            <a:r>
              <a:rPr lang="en-US" sz="2800" dirty="0" err="1"/>
              <a:t>Ngợi</a:t>
            </a:r>
            <a:r>
              <a:rPr lang="en-US" sz="2800" dirty="0"/>
              <a:t> ca </a:t>
            </a:r>
            <a:r>
              <a:rPr lang="en-US" sz="2800" dirty="0" err="1"/>
              <a:t>những</a:t>
            </a:r>
            <a:r>
              <a:rPr lang="en-US" sz="2800" dirty="0"/>
              <a:t> con </a:t>
            </a:r>
            <a:r>
              <a:rPr lang="en-US" sz="2800" dirty="0" err="1"/>
              <a:t>người</a:t>
            </a:r>
            <a:r>
              <a:rPr lang="en-US" sz="2800" dirty="0"/>
              <a:t> </a:t>
            </a:r>
            <a:r>
              <a:rPr lang="en-US" sz="2800" dirty="0" err="1"/>
              <a:t>hiểu</a:t>
            </a:r>
            <a:r>
              <a:rPr lang="en-US" sz="2800" dirty="0"/>
              <a:t> </a:t>
            </a:r>
            <a:r>
              <a:rPr lang="en-US" sz="2800" dirty="0" err="1"/>
              <a:t>thảo</a:t>
            </a:r>
            <a:r>
              <a:rPr lang="en-US" sz="2800" dirty="0"/>
              <a:t>, </a:t>
            </a:r>
            <a:r>
              <a:rPr lang="en-US" sz="2800" dirty="0" err="1"/>
              <a:t>nhân</a:t>
            </a:r>
            <a:r>
              <a:rPr lang="en-US" sz="2800" dirty="0"/>
              <a:t> </a:t>
            </a:r>
            <a:r>
              <a:rPr lang="en-US" sz="2800" dirty="0" err="1"/>
              <a:t>hậu</a:t>
            </a:r>
            <a:r>
              <a:rPr lang="en-US" sz="2800" dirty="0"/>
              <a:t>, </a:t>
            </a:r>
            <a:r>
              <a:rPr lang="en-US" sz="2800" dirty="0" err="1"/>
              <a:t>thủy</a:t>
            </a:r>
            <a:r>
              <a:rPr lang="en-US" sz="2800" dirty="0"/>
              <a:t> </a:t>
            </a:r>
            <a:r>
              <a:rPr lang="en-US" sz="2800" dirty="0" err="1"/>
              <a:t>chung</a:t>
            </a:r>
            <a:r>
              <a:rPr lang="en-US" sz="2800" dirty="0"/>
              <a:t>, </a:t>
            </a:r>
            <a:r>
              <a:rPr lang="en-US" sz="2800" dirty="0" err="1"/>
              <a:t>nghĩa</a:t>
            </a:r>
            <a:r>
              <a:rPr lang="en-US" sz="2800" dirty="0"/>
              <a:t> </a:t>
            </a:r>
            <a:r>
              <a:rPr lang="en-US" sz="2800" dirty="0" err="1"/>
              <a:t>khí</a:t>
            </a:r>
            <a:r>
              <a:rPr lang="en-US" sz="2800" dirty="0"/>
              <a:t>; lên </a:t>
            </a:r>
            <a:r>
              <a:rPr lang="en-US" sz="2800" dirty="0" err="1"/>
              <a:t>án</a:t>
            </a:r>
            <a:r>
              <a:rPr lang="en-US" sz="2800" dirty="0"/>
              <a:t> </a:t>
            </a:r>
            <a:r>
              <a:rPr lang="en-US" sz="2800" dirty="0" err="1"/>
              <a:t>những</a:t>
            </a:r>
            <a:r>
              <a:rPr lang="en-US" sz="2800" dirty="0"/>
              <a:t> </a:t>
            </a:r>
            <a:r>
              <a:rPr lang="en-US" sz="2800" dirty="0" err="1"/>
              <a:t>kẻ</a:t>
            </a:r>
            <a:r>
              <a:rPr lang="en-US" sz="2800" dirty="0"/>
              <a:t> </a:t>
            </a:r>
            <a:r>
              <a:rPr lang="en-US" sz="2800" dirty="0" err="1"/>
              <a:t>bất</a:t>
            </a:r>
            <a:r>
              <a:rPr lang="en-US" sz="2800" dirty="0"/>
              <a:t> </a:t>
            </a:r>
            <a:r>
              <a:rPr lang="en-US" sz="2800" dirty="0" err="1"/>
              <a:t>nhân</a:t>
            </a:r>
            <a:r>
              <a:rPr lang="en-US" sz="2800" dirty="0"/>
              <a:t>, phi </a:t>
            </a:r>
            <a:r>
              <a:rPr lang="en-US" sz="2800" dirty="0" err="1"/>
              <a:t>nghĩa</a:t>
            </a:r>
            <a:r>
              <a:rPr lang="en-US" sz="2800" dirty="0"/>
              <a:t>, </a:t>
            </a:r>
            <a:r>
              <a:rPr lang="en-US" sz="2800" dirty="0" err="1"/>
              <a:t>tráo</a:t>
            </a:r>
            <a:r>
              <a:rPr lang="en-US" sz="2800" dirty="0"/>
              <a:t> </a:t>
            </a:r>
            <a:r>
              <a:rPr lang="en-US" sz="2800" dirty="0" err="1"/>
              <a:t>trở</a:t>
            </a:r>
            <a:r>
              <a:rPr lang="en-US" sz="2800" dirty="0"/>
              <a:t>.</a:t>
            </a:r>
            <a:endParaRPr lang="en-US" sz="2800" dirty="0"/>
          </a:p>
          <a:p>
            <a:pPr algn="just">
              <a:lnSpc>
                <a:spcPct val="150000"/>
              </a:lnSpc>
            </a:pPr>
            <a:r>
              <a:rPr lang="en-US" sz="2800" dirty="0"/>
              <a:t> + </a:t>
            </a:r>
            <a:r>
              <a:rPr lang="en-US" sz="2800" dirty="0" err="1"/>
              <a:t>Thể</a:t>
            </a:r>
            <a:r>
              <a:rPr lang="en-US" sz="2800" dirty="0"/>
              <a:t> </a:t>
            </a:r>
            <a:r>
              <a:rPr lang="en-US" sz="2800" dirty="0" err="1"/>
              <a:t>hiện</a:t>
            </a:r>
            <a:r>
              <a:rPr lang="en-US" sz="2800" dirty="0"/>
              <a:t> </a:t>
            </a:r>
            <a:r>
              <a:rPr lang="en-US" sz="2800" dirty="0" err="1"/>
              <a:t>ước</a:t>
            </a:r>
            <a:r>
              <a:rPr lang="en-US" sz="2800" dirty="0"/>
              <a:t> </a:t>
            </a:r>
            <a:r>
              <a:rPr lang="en-US" sz="2800" dirty="0" err="1"/>
              <a:t>mơ</a:t>
            </a:r>
            <a:r>
              <a:rPr lang="en-US" sz="2800" dirty="0"/>
              <a:t> </a:t>
            </a:r>
            <a:r>
              <a:rPr lang="en-US" sz="2800" dirty="0" err="1"/>
              <a:t>của</a:t>
            </a:r>
            <a:r>
              <a:rPr lang="en-US" sz="2800" dirty="0"/>
              <a:t> </a:t>
            </a:r>
            <a:r>
              <a:rPr lang="en-US" sz="2800" dirty="0" err="1"/>
              <a:t>nhân</a:t>
            </a:r>
            <a:r>
              <a:rPr lang="en-US" sz="2800" dirty="0"/>
              <a:t> </a:t>
            </a:r>
            <a:r>
              <a:rPr lang="en-US" sz="2800" dirty="0" err="1"/>
              <a:t>dân</a:t>
            </a:r>
            <a:r>
              <a:rPr lang="en-US" sz="2800" dirty="0"/>
              <a:t> về </a:t>
            </a:r>
            <a:r>
              <a:rPr lang="en-US" sz="2800" dirty="0" err="1"/>
              <a:t>mẫu</a:t>
            </a:r>
            <a:r>
              <a:rPr lang="en-US" sz="2800" dirty="0"/>
              <a:t> </a:t>
            </a:r>
            <a:r>
              <a:rPr lang="en-US" sz="2800" dirty="0" err="1"/>
              <a:t>người</a:t>
            </a:r>
            <a:r>
              <a:rPr lang="en-US" sz="2800" dirty="0"/>
              <a:t> </a:t>
            </a:r>
            <a:r>
              <a:rPr lang="en-US" sz="2800" dirty="0" err="1"/>
              <a:t>anh</a:t>
            </a:r>
            <a:r>
              <a:rPr lang="en-US" sz="2800" dirty="0"/>
              <a:t> </a:t>
            </a:r>
            <a:r>
              <a:rPr lang="en-US" sz="2800" dirty="0" err="1"/>
              <a:t>hùng</a:t>
            </a:r>
            <a:r>
              <a:rPr lang="en-US" sz="2800" dirty="0"/>
              <a:t> “</a:t>
            </a:r>
            <a:r>
              <a:rPr lang="en-US" sz="2800" dirty="0" err="1"/>
              <a:t>cứu</a:t>
            </a:r>
            <a:r>
              <a:rPr lang="en-US" sz="2800" dirty="0"/>
              <a:t> </a:t>
            </a:r>
            <a:r>
              <a:rPr lang="en-US" sz="2800" dirty="0" err="1"/>
              <a:t>khổ</a:t>
            </a:r>
            <a:r>
              <a:rPr lang="en-US" sz="2800" dirty="0"/>
              <a:t>, </a:t>
            </a:r>
            <a:r>
              <a:rPr lang="en-US" sz="2800" dirty="0" err="1"/>
              <a:t>phò</a:t>
            </a:r>
            <a:r>
              <a:rPr lang="en-US" sz="2800" dirty="0"/>
              <a:t> </a:t>
            </a:r>
            <a:r>
              <a:rPr lang="en-US" sz="2800" dirty="0" err="1"/>
              <a:t>nguy</a:t>
            </a:r>
            <a:r>
              <a:rPr lang="en-US" sz="2800" dirty="0"/>
              <a:t>” </a:t>
            </a:r>
            <a:r>
              <a:rPr lang="en-US" sz="2800" dirty="0" err="1"/>
              <a:t>và</a:t>
            </a:r>
            <a:r>
              <a:rPr lang="en-US" sz="2800" dirty="0"/>
              <a:t> </a:t>
            </a:r>
            <a:r>
              <a:rPr lang="en-US" sz="2800" dirty="0" err="1"/>
              <a:t>khát</a:t>
            </a:r>
            <a:r>
              <a:rPr lang="en-US" sz="2800" dirty="0"/>
              <a:t> </a:t>
            </a:r>
            <a:r>
              <a:rPr lang="en-US" sz="2800" dirty="0" err="1"/>
              <a:t>vọng</a:t>
            </a:r>
            <a:r>
              <a:rPr lang="en-US" sz="2800" dirty="0"/>
              <a:t> </a:t>
            </a:r>
            <a:r>
              <a:rPr lang="en-US" sz="2800" dirty="0" err="1"/>
              <a:t>công</a:t>
            </a:r>
            <a:r>
              <a:rPr lang="en-US" sz="2800" dirty="0"/>
              <a:t> </a:t>
            </a:r>
            <a:r>
              <a:rPr lang="en-US" sz="2800" dirty="0" err="1"/>
              <a:t>lí</a:t>
            </a:r>
            <a:r>
              <a:rPr lang="en-US" sz="2800" dirty="0"/>
              <a:t>.</a:t>
            </a:r>
            <a:endParaRPr lang="en-US" sz="28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stretch>
            <a:fillRect/>
          </a:stretch>
        </p:blipFill>
        <p:spPr>
          <a:xfrm>
            <a:off x="1451" y="11575"/>
            <a:ext cx="12191999" cy="6858000"/>
          </a:xfrm>
          <a:prstGeom prst="rect">
            <a:avLst/>
          </a:prstGeom>
        </p:spPr>
      </p:pic>
      <p:sp>
        <p:nvSpPr>
          <p:cNvPr id="7" name="TextBox 6"/>
          <p:cNvSpPr txBox="1"/>
          <p:nvPr/>
        </p:nvSpPr>
        <p:spPr>
          <a:xfrm>
            <a:off x="679577" y="401024"/>
            <a:ext cx="6131292" cy="530466"/>
          </a:xfrm>
          <a:prstGeom prst="rect">
            <a:avLst/>
          </a:prstGeom>
          <a:noFill/>
        </p:spPr>
        <p:txBody>
          <a:bodyPr wrap="square" lIns="0" tIns="0" rIns="0" bIns="0" rtlCol="0">
            <a:spAutoFit/>
          </a:bodyPr>
          <a:lstStyle/>
          <a:p>
            <a:pPr algn="ctr">
              <a:lnSpc>
                <a:spcPct val="115000"/>
              </a:lnSpc>
              <a:spcAft>
                <a:spcPts val="800"/>
              </a:spcAft>
              <a:tabLst>
                <a:tab pos="1386840" algn="l"/>
              </a:tabLst>
            </a:pP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phẩm</a:t>
            </a: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3200" b="1" i="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Truyện Lục Vân Tiên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Placeholder 8"/>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7423" t="-22653" r="38353" b="22653"/>
          <a:stretch>
            <a:fillRect/>
          </a:stretch>
        </p:blipFill>
        <p:spPr>
          <a:xfrm>
            <a:off x="8154618" y="0"/>
            <a:ext cx="4037382" cy="5485632"/>
          </a:xfrm>
        </p:spPr>
      </p:pic>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0909" b="20909"/>
          <a:stretch>
            <a:fillRect/>
          </a:stretch>
        </p:blipFill>
        <p:spPr/>
      </p:pic>
      <p:sp>
        <p:nvSpPr>
          <p:cNvPr id="64" name="Rectangle: Rounded Corners 63"/>
          <p:cNvSpPr/>
          <p:nvPr/>
        </p:nvSpPr>
        <p:spPr>
          <a:xfrm rot="2700000">
            <a:off x="7936270" y="2369130"/>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Rectangle: Rounded Corners 64"/>
          <p:cNvSpPr/>
          <p:nvPr/>
        </p:nvSpPr>
        <p:spPr>
          <a:xfrm rot="2731827">
            <a:off x="9909502" y="915227"/>
            <a:ext cx="631264" cy="631264"/>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p:cNvSpPr txBox="1"/>
          <p:nvPr/>
        </p:nvSpPr>
        <p:spPr>
          <a:xfrm>
            <a:off x="218304" y="1230859"/>
            <a:ext cx="7719461" cy="4816190"/>
          </a:xfrm>
          <a:prstGeom prst="rect">
            <a:avLst/>
          </a:prstGeom>
          <a:noFill/>
        </p:spPr>
        <p:txBody>
          <a:bodyPr wrap="square">
            <a:spAutoFit/>
          </a:bodyPr>
          <a:lstStyle/>
          <a:p>
            <a:pPr algn="just">
              <a:lnSpc>
                <a:spcPct val="150000"/>
              </a:lnSpc>
            </a:pPr>
            <a:r>
              <a:rPr lang="en-US" sz="4000" dirty="0"/>
              <a:t> </a:t>
            </a:r>
            <a:r>
              <a:rPr lang="en-US" sz="2800" dirty="0"/>
              <a:t>* </a:t>
            </a:r>
            <a:r>
              <a:rPr lang="en-US" sz="2800" b="1" dirty="0" err="1"/>
              <a:t>Nghệ</a:t>
            </a:r>
            <a:r>
              <a:rPr lang="en-US" sz="2800" b="1" dirty="0"/>
              <a:t> </a:t>
            </a:r>
            <a:r>
              <a:rPr lang="en-US" sz="2800" b="1" dirty="0" err="1"/>
              <a:t>thuật</a:t>
            </a:r>
            <a:r>
              <a:rPr lang="en-US" sz="2800" dirty="0"/>
              <a:t>: </a:t>
            </a:r>
            <a:endParaRPr lang="en-US" sz="2800" dirty="0"/>
          </a:p>
          <a:p>
            <a:pPr marL="457200" indent="-457200">
              <a:lnSpc>
                <a:spcPct val="150000"/>
              </a:lnSpc>
              <a:buFont typeface="Wingdings" panose="05000000000000000000" pitchFamily="2" charset="2"/>
              <a:buChar char="ü"/>
            </a:pPr>
            <a:r>
              <a:rPr lang="en-US" sz="2800" dirty="0"/>
              <a:t> </a:t>
            </a:r>
            <a:r>
              <a:rPr lang="en-US" sz="2800" dirty="0" err="1"/>
              <a:t>Nghệ</a:t>
            </a:r>
            <a:r>
              <a:rPr lang="en-US" sz="2800" dirty="0"/>
              <a:t> </a:t>
            </a:r>
            <a:r>
              <a:rPr lang="en-US" sz="2800" dirty="0" err="1"/>
              <a:t>thuật</a:t>
            </a:r>
            <a:r>
              <a:rPr lang="en-US" sz="2800" dirty="0"/>
              <a:t> </a:t>
            </a:r>
            <a:r>
              <a:rPr lang="en-US" sz="2800" dirty="0" err="1"/>
              <a:t>xây</a:t>
            </a:r>
            <a:r>
              <a:rPr lang="en-US" sz="2800" dirty="0"/>
              <a:t> </a:t>
            </a:r>
            <a:r>
              <a:rPr lang="en-US" sz="2800" dirty="0" err="1"/>
              <a:t>dựng</a:t>
            </a:r>
            <a:r>
              <a:rPr lang="en-US" sz="2800" dirty="0"/>
              <a:t> </a:t>
            </a:r>
            <a:r>
              <a:rPr lang="en-US" sz="2800" dirty="0" err="1"/>
              <a:t>nhân</a:t>
            </a:r>
            <a:r>
              <a:rPr lang="en-US" sz="2800" dirty="0"/>
              <a:t> </a:t>
            </a:r>
            <a:r>
              <a:rPr lang="en-US" sz="2800" dirty="0" err="1"/>
              <a:t>vật</a:t>
            </a:r>
            <a:r>
              <a:rPr lang="en-US" sz="2800" dirty="0"/>
              <a:t> có tính </a:t>
            </a:r>
            <a:r>
              <a:rPr lang="en-US" sz="2800" dirty="0" err="1"/>
              <a:t>cách</a:t>
            </a:r>
            <a:r>
              <a:rPr lang="en-US" sz="2800" dirty="0"/>
              <a:t> </a:t>
            </a:r>
            <a:r>
              <a:rPr lang="en-US" sz="2800" dirty="0" err="1"/>
              <a:t>rõ</a:t>
            </a:r>
            <a:r>
              <a:rPr lang="en-US" sz="2800" dirty="0"/>
              <a:t> </a:t>
            </a:r>
            <a:r>
              <a:rPr lang="en-US" sz="2800" dirty="0" err="1"/>
              <a:t>nét</a:t>
            </a:r>
            <a:r>
              <a:rPr lang="en-US" sz="2800" dirty="0"/>
              <a:t>, </a:t>
            </a:r>
            <a:r>
              <a:rPr lang="en-US" sz="2800" dirty="0" err="1"/>
              <a:t>sinh</a:t>
            </a:r>
            <a:r>
              <a:rPr lang="en-US" sz="2800" dirty="0"/>
              <a:t> </a:t>
            </a:r>
            <a:r>
              <a:rPr lang="en-US" sz="2800" dirty="0" err="1"/>
              <a:t>động</a:t>
            </a:r>
            <a:r>
              <a:rPr lang="en-US" sz="2800" dirty="0"/>
              <a:t>.</a:t>
            </a:r>
            <a:endParaRPr lang="en-US" sz="2800" dirty="0"/>
          </a:p>
          <a:p>
            <a:pPr marL="457200" indent="-457200">
              <a:lnSpc>
                <a:spcPct val="150000"/>
              </a:lnSpc>
              <a:buFont typeface="Wingdings" panose="05000000000000000000" pitchFamily="2" charset="2"/>
              <a:buChar char="ü"/>
            </a:pPr>
            <a:r>
              <a:rPr lang="en-US" sz="2800" dirty="0"/>
              <a:t> </a:t>
            </a:r>
            <a:r>
              <a:rPr lang="en-US" sz="2800" dirty="0" err="1"/>
              <a:t>Nghệ</a:t>
            </a:r>
            <a:r>
              <a:rPr lang="en-US" sz="2800" dirty="0"/>
              <a:t> </a:t>
            </a:r>
            <a:r>
              <a:rPr lang="en-US" sz="2800" dirty="0" err="1"/>
              <a:t>thuật</a:t>
            </a:r>
            <a:r>
              <a:rPr lang="en-US" sz="2800" dirty="0"/>
              <a:t> </a:t>
            </a:r>
            <a:r>
              <a:rPr lang="en-US" sz="2800" dirty="0" err="1"/>
              <a:t>sử</a:t>
            </a:r>
            <a:r>
              <a:rPr lang="en-US" sz="2800" dirty="0"/>
              <a:t> </a:t>
            </a:r>
            <a:r>
              <a:rPr lang="en-US" sz="2800" dirty="0" err="1"/>
              <a:t>dụng</a:t>
            </a:r>
            <a:r>
              <a:rPr lang="en-US" sz="2800" dirty="0"/>
              <a:t> </a:t>
            </a:r>
            <a:r>
              <a:rPr lang="en-US" sz="2800" dirty="0" err="1"/>
              <a:t>ngôn</a:t>
            </a:r>
            <a:r>
              <a:rPr lang="en-US" sz="2800" dirty="0"/>
              <a:t> </a:t>
            </a:r>
            <a:r>
              <a:rPr lang="en-US" sz="2800" dirty="0" err="1"/>
              <a:t>ngữ</a:t>
            </a:r>
            <a:r>
              <a:rPr lang="en-US" sz="2800" dirty="0"/>
              <a:t>: </a:t>
            </a:r>
            <a:r>
              <a:rPr lang="en-US" sz="2800" dirty="0" err="1"/>
              <a:t>ngôn</a:t>
            </a:r>
            <a:r>
              <a:rPr lang="en-US" sz="2800" dirty="0"/>
              <a:t> </a:t>
            </a:r>
            <a:r>
              <a:rPr lang="en-US" sz="2800" dirty="0" err="1"/>
              <a:t>ngữ</a:t>
            </a:r>
            <a:r>
              <a:rPr lang="en-US" sz="2800" dirty="0"/>
              <a:t> </a:t>
            </a:r>
            <a:r>
              <a:rPr lang="en-US" sz="2800" dirty="0" err="1"/>
              <a:t>mộc</a:t>
            </a:r>
            <a:r>
              <a:rPr lang="en-US" sz="2800" dirty="0"/>
              <a:t> </a:t>
            </a:r>
            <a:r>
              <a:rPr lang="en-US" sz="2800" dirty="0" err="1"/>
              <a:t>mạc</a:t>
            </a:r>
            <a:r>
              <a:rPr lang="en-US" sz="2800" dirty="0"/>
              <a:t>, </a:t>
            </a:r>
            <a:r>
              <a:rPr lang="en-US" sz="2800" dirty="0" err="1"/>
              <a:t>gần</a:t>
            </a:r>
            <a:r>
              <a:rPr lang="en-US" sz="2800" dirty="0"/>
              <a:t> </a:t>
            </a:r>
            <a:r>
              <a:rPr lang="en-US" sz="2800" dirty="0" err="1"/>
              <a:t>gũi</a:t>
            </a:r>
            <a:r>
              <a:rPr lang="en-US" sz="2800" dirty="0"/>
              <a:t> </a:t>
            </a:r>
            <a:r>
              <a:rPr lang="en-US" sz="2800" dirty="0" err="1"/>
              <a:t>với</a:t>
            </a:r>
            <a:r>
              <a:rPr lang="en-US" sz="2800" dirty="0"/>
              <a:t> </a:t>
            </a:r>
            <a:r>
              <a:rPr lang="en-US" sz="2800" dirty="0" err="1"/>
              <a:t>lời</a:t>
            </a:r>
            <a:r>
              <a:rPr lang="en-US" sz="2800" dirty="0"/>
              <a:t> ăn </a:t>
            </a:r>
            <a:r>
              <a:rPr lang="en-US" sz="2800" dirty="0" err="1"/>
              <a:t>tiếng</a:t>
            </a:r>
            <a:r>
              <a:rPr lang="en-US" sz="2800" dirty="0"/>
              <a:t> </a:t>
            </a:r>
            <a:r>
              <a:rPr lang="en-US" sz="2800" dirty="0" err="1"/>
              <a:t>nói</a:t>
            </a:r>
            <a:r>
              <a:rPr lang="en-US" sz="2800" dirty="0"/>
              <a:t> </a:t>
            </a:r>
            <a:r>
              <a:rPr lang="en-US" sz="2800" dirty="0" err="1"/>
              <a:t>của</a:t>
            </a:r>
            <a:r>
              <a:rPr lang="en-US" sz="2800" dirty="0"/>
              <a:t> </a:t>
            </a:r>
            <a:r>
              <a:rPr lang="en-US" sz="2800" dirty="0" err="1"/>
              <a:t>nhân</a:t>
            </a:r>
            <a:r>
              <a:rPr lang="en-US" sz="2800" dirty="0"/>
              <a:t> </a:t>
            </a:r>
            <a:r>
              <a:rPr lang="en-US" sz="2800" dirty="0" err="1"/>
              <a:t>dân</a:t>
            </a:r>
            <a:r>
              <a:rPr lang="en-US" sz="2800" dirty="0"/>
              <a:t>; </a:t>
            </a:r>
            <a:r>
              <a:rPr lang="en-US" sz="2800" dirty="0" err="1"/>
              <a:t>kết</a:t>
            </a:r>
            <a:r>
              <a:rPr lang="en-US" sz="2800" dirty="0"/>
              <a:t> </a:t>
            </a:r>
            <a:r>
              <a:rPr lang="en-US" sz="2800" dirty="0" err="1"/>
              <a:t>hợp</a:t>
            </a:r>
            <a:r>
              <a:rPr lang="en-US" sz="2800" dirty="0"/>
              <a:t> tính </a:t>
            </a:r>
            <a:r>
              <a:rPr lang="en-US" sz="2800" dirty="0" err="1"/>
              <a:t>cổ</a:t>
            </a:r>
            <a:r>
              <a:rPr lang="en-US" sz="2800" dirty="0"/>
              <a:t> </a:t>
            </a:r>
            <a:r>
              <a:rPr lang="en-US" sz="2800" dirty="0" err="1"/>
              <a:t>điển</a:t>
            </a:r>
            <a:r>
              <a:rPr lang="en-US" sz="2800" dirty="0"/>
              <a:t>, </a:t>
            </a:r>
            <a:r>
              <a:rPr lang="en-US" sz="2800" dirty="0" err="1"/>
              <a:t>bác</a:t>
            </a:r>
            <a:r>
              <a:rPr lang="en-US" sz="2800" dirty="0"/>
              <a:t> học </a:t>
            </a:r>
            <a:r>
              <a:rPr lang="en-US" sz="2800" dirty="0" err="1"/>
              <a:t>với</a:t>
            </a:r>
            <a:r>
              <a:rPr lang="en-US" sz="2800" dirty="0"/>
              <a:t> </a:t>
            </a:r>
            <a:r>
              <a:rPr lang="en-US" sz="2800" dirty="0" err="1"/>
              <a:t>chất</a:t>
            </a:r>
            <a:r>
              <a:rPr lang="en-US" sz="2800" dirty="0"/>
              <a:t> </a:t>
            </a:r>
            <a:r>
              <a:rPr lang="en-US" sz="2800" dirty="0" err="1"/>
              <a:t>dân</a:t>
            </a:r>
            <a:r>
              <a:rPr lang="en-US" sz="2800" dirty="0"/>
              <a:t> </a:t>
            </a:r>
            <a:r>
              <a:rPr lang="en-US" sz="2800" dirty="0" err="1"/>
              <a:t>gian</a:t>
            </a:r>
            <a:r>
              <a:rPr lang="en-US" sz="2800" dirty="0"/>
              <a:t> </a:t>
            </a:r>
            <a:r>
              <a:rPr lang="en-US" sz="2800" dirty="0" err="1"/>
              <a:t>và</a:t>
            </a:r>
            <a:r>
              <a:rPr lang="en-US" sz="2800" dirty="0"/>
              <a:t> </a:t>
            </a:r>
            <a:r>
              <a:rPr lang="en-US" sz="2800" dirty="0" err="1"/>
              <a:t>đậm</a:t>
            </a:r>
            <a:r>
              <a:rPr lang="en-US" sz="2800" dirty="0"/>
              <a:t> </a:t>
            </a:r>
            <a:r>
              <a:rPr lang="en-US" sz="2800" dirty="0" err="1"/>
              <a:t>đà</a:t>
            </a:r>
            <a:r>
              <a:rPr lang="en-US" sz="2800" dirty="0"/>
              <a:t> </a:t>
            </a:r>
            <a:r>
              <a:rPr lang="en-US" sz="2800" dirty="0" err="1"/>
              <a:t>màu</a:t>
            </a:r>
            <a:r>
              <a:rPr lang="en-US" sz="2800" dirty="0"/>
              <a:t> </a:t>
            </a:r>
            <a:r>
              <a:rPr lang="en-US" sz="2800" dirty="0" err="1"/>
              <a:t>sắc</a:t>
            </a:r>
            <a:r>
              <a:rPr lang="en-US" sz="2800" dirty="0"/>
              <a:t> Nam </a:t>
            </a:r>
            <a:r>
              <a:rPr lang="en-US" sz="2800" dirty="0" err="1"/>
              <a:t>Bộ</a:t>
            </a:r>
            <a:r>
              <a:rPr lang="en-US" sz="2800" dirty="0"/>
              <a:t>.</a:t>
            </a:r>
            <a:endParaRPr lang="en-US" sz="28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Placeholder 8"/>
          <p:cNvPicPr>
            <a:picLocks noChangeAspect="1"/>
          </p:cNvPicPr>
          <p:nvPr/>
        </p:nvPicPr>
        <p:blipFill>
          <a:blip r:embed="rId1">
            <a:extLst>
              <a:ext uri="{28A0092B-C50C-407E-A947-70E740481C1C}">
                <a14:useLocalDpi xmlns:a14="http://schemas.microsoft.com/office/drawing/2010/main" val="0"/>
              </a:ext>
            </a:extLst>
          </a:blip>
          <a:srcRect r="1" b="848"/>
          <a:stretch>
            <a:fillRect/>
          </a:stretch>
        </p:blipFill>
        <p:spPr>
          <a:xfrm>
            <a:off x="1596596" y="902127"/>
            <a:ext cx="8801100" cy="5955873"/>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
        <p:nvSpPr>
          <p:cNvPr id="4" name="TextBox 3"/>
          <p:cNvSpPr txBox="1"/>
          <p:nvPr/>
        </p:nvSpPr>
        <p:spPr>
          <a:xfrm>
            <a:off x="1075038" y="138542"/>
            <a:ext cx="9530147" cy="625043"/>
          </a:xfrm>
          <a:prstGeom prst="rect">
            <a:avLst/>
          </a:prstGeom>
          <a:noFill/>
        </p:spPr>
        <p:txBody>
          <a:bodyPr wrap="square">
            <a:spAutoFit/>
          </a:bodyPr>
          <a:lstStyle/>
          <a:p>
            <a:pPr marR="91440">
              <a:lnSpc>
                <a:spcPct val="115000"/>
              </a:lnSpc>
              <a:spcAft>
                <a:spcPts val="1000"/>
              </a:spcAft>
            </a:pP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2. </a:t>
            </a:r>
            <a:r>
              <a:rPr lang="vi-VN"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Văn bản </a:t>
            </a:r>
            <a:r>
              <a:rPr lang="en-US" sz="3200" b="1" dirty="0" err="1">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Lục</a:t>
            </a:r>
            <a:r>
              <a:rPr lang="en-US" sz="3200" b="1"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 Vân Tiên </a:t>
            </a:r>
            <a:r>
              <a:rPr lang="en-US" sz="3200" b="1" dirty="0" err="1">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cứu</a:t>
            </a:r>
            <a:r>
              <a:rPr lang="en-US" sz="3200" b="1"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Kiều</a:t>
            </a:r>
            <a:r>
              <a:rPr lang="en-US" sz="3200" b="1"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Nguyệt</a:t>
            </a:r>
            <a:r>
              <a:rPr lang="en-US" sz="3200" b="1"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 Nga</a:t>
            </a:r>
            <a:endParaRPr lang="en-US" sz="3200"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28738" y="333069"/>
            <a:ext cx="6260820" cy="6606745"/>
          </a:xfrm>
          <a:custGeom>
            <a:avLst/>
            <a:gdLst>
              <a:gd name="connsiteX0" fmla="*/ 2718857 w 6311298"/>
              <a:gd name="connsiteY0" fmla="*/ 0 h 5505949"/>
              <a:gd name="connsiteX1" fmla="*/ 2923176 w 6311298"/>
              <a:gd name="connsiteY1" fmla="*/ 18600 h 5505949"/>
              <a:gd name="connsiteX2" fmla="*/ 4520587 w 6311298"/>
              <a:gd name="connsiteY2" fmla="*/ 2632068 h 5505949"/>
              <a:gd name="connsiteX3" fmla="*/ 5746505 w 6311298"/>
              <a:gd name="connsiteY3" fmla="*/ 4929314 h 5505949"/>
              <a:gd name="connsiteX4" fmla="*/ 3536138 w 6311298"/>
              <a:gd name="connsiteY4" fmla="*/ 5505949 h 5505949"/>
              <a:gd name="connsiteX5" fmla="*/ 202008 w 6311298"/>
              <a:gd name="connsiteY5" fmla="*/ 4129462 h 5505949"/>
              <a:gd name="connsiteX6" fmla="*/ 2718857 w 6311298"/>
              <a:gd name="connsiteY6" fmla="*/ 0 h 550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298" h="5505949">
                <a:moveTo>
                  <a:pt x="2718857" y="0"/>
                </a:moveTo>
                <a:cubicBezTo>
                  <a:pt x="2783869" y="0"/>
                  <a:pt x="2848879" y="9300"/>
                  <a:pt x="2923176" y="18600"/>
                </a:cubicBezTo>
                <a:cubicBezTo>
                  <a:pt x="4892079" y="232515"/>
                  <a:pt x="3935490" y="1934523"/>
                  <a:pt x="4520587" y="2632068"/>
                </a:cubicBezTo>
                <a:cubicBezTo>
                  <a:pt x="5105686" y="3320312"/>
                  <a:pt x="7343915" y="3748138"/>
                  <a:pt x="5746505" y="4929314"/>
                </a:cubicBezTo>
                <a:cubicBezTo>
                  <a:pt x="5244993" y="5301336"/>
                  <a:pt x="4418427" y="5505949"/>
                  <a:pt x="3536138" y="5505949"/>
                </a:cubicBezTo>
                <a:cubicBezTo>
                  <a:pt x="2300930" y="5505949"/>
                  <a:pt x="944989" y="5096723"/>
                  <a:pt x="202008" y="4129462"/>
                </a:cubicBezTo>
                <a:cubicBezTo>
                  <a:pt x="-503824" y="3218004"/>
                  <a:pt x="712807" y="0"/>
                  <a:pt x="2718857" y="0"/>
                </a:cubicBezTo>
                <a:close/>
              </a:path>
            </a:pathLst>
          </a:custGeom>
          <a:solidFill>
            <a:schemeClr val="bg1">
              <a:lumMod val="8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_矩形 1"/>
          <p:cNvSpPr/>
          <p:nvPr>
            <p:custDataLst>
              <p:tags r:id="rId1"/>
            </p:custDataLst>
          </p:nvPr>
        </p:nvSpPr>
        <p:spPr bwMode="auto">
          <a:xfrm>
            <a:off x="988905" y="849399"/>
            <a:ext cx="7143159"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0960" rIns="60960">
            <a:spAutoFit/>
          </a:bodyPr>
          <a:lstStyle>
            <a:lvl1pPr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ct val="0"/>
              </a:spcBef>
              <a:spcAft>
                <a:spcPct val="0"/>
              </a:spcAft>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ct val="0"/>
              </a:spcBef>
              <a:spcAft>
                <a:spcPct val="0"/>
              </a:spcAft>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ct val="0"/>
              </a:spcBef>
              <a:spcAft>
                <a:spcPct val="0"/>
              </a:spcAft>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ct val="0"/>
              </a:spcBef>
              <a:spcAft>
                <a:spcPct val="0"/>
              </a:spcAft>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pPr>
            <a:r>
              <a:rPr lang="en-US" altLang="zh-CN" sz="6600" spc="-300" dirty="0">
                <a:solidFill>
                  <a:prstClr val="black">
                    <a:alpha val="4000"/>
                  </a:prstClr>
                </a:solidFill>
                <a:latin typeface="思源黑体" panose="020B0500000000000000" pitchFamily="34" charset="-122"/>
                <a:ea typeface="思源黑体" panose="020B0500000000000000" pitchFamily="34" charset="-122"/>
                <a:sym typeface="Helvetica" pitchFamily="34" charset="0"/>
              </a:rPr>
              <a:t>Nature Tourism</a:t>
            </a:r>
            <a:endParaRPr lang="en-US" altLang="zh-CN" sz="6600" spc="-300" dirty="0">
              <a:solidFill>
                <a:prstClr val="black">
                  <a:alpha val="4000"/>
                </a:prstClr>
              </a:solidFill>
              <a:latin typeface="思源黑体" panose="020B0500000000000000" pitchFamily="34" charset="-122"/>
              <a:ea typeface="思源黑体" panose="020B0500000000000000" pitchFamily="34" charset="-122"/>
              <a:sym typeface="Helvetica" pitchFamily="34" charset="0"/>
            </a:endParaRPr>
          </a:p>
        </p:txBody>
      </p:sp>
      <p:sp>
        <p:nvSpPr>
          <p:cNvPr id="27" name="矩形 26"/>
          <p:cNvSpPr/>
          <p:nvPr/>
        </p:nvSpPr>
        <p:spPr>
          <a:xfrm>
            <a:off x="5358776" y="1451227"/>
            <a:ext cx="4950197" cy="2185214"/>
          </a:xfrm>
          <a:prstGeom prst="rect">
            <a:avLst/>
          </a:prstGeom>
        </p:spPr>
        <p:txBody>
          <a:bodyPr wrap="square">
            <a:spAutoFit/>
          </a:bodyPr>
          <a:lstStyle/>
          <a:p>
            <a:pPr algn="ctr"/>
            <a:r>
              <a:rPr lang="en-US" altLang="zh-CN" sz="4800" b="1" dirty="0">
                <a:solidFill>
                  <a:srgbClr val="0070C0"/>
                </a:solidFill>
                <a:latin typeface="#9Slide03 Bebas Neue Bold" panose="020B0606020202050201" pitchFamily="34" charset="0"/>
                <a:ea typeface="思源黑体" panose="020B0500000000000000" pitchFamily="34" charset="-122"/>
                <a:cs typeface="Times New Roman" panose="02020603050405020304" pitchFamily="18" charset="0"/>
              </a:rPr>
              <a:t>HOẠT ĐỘNG 1</a:t>
            </a:r>
            <a:endParaRPr lang="en-US" altLang="zh-CN" sz="4800" b="1" dirty="0">
              <a:solidFill>
                <a:srgbClr val="0070C0"/>
              </a:solidFill>
              <a:latin typeface="#9Slide03 Bebas Neue Bold" panose="020B0606020202050201" pitchFamily="34" charset="0"/>
              <a:ea typeface="思源黑体" panose="020B0500000000000000" pitchFamily="34" charset="-122"/>
              <a:cs typeface="Times New Roman" panose="02020603050405020304" pitchFamily="18" charset="0"/>
            </a:endParaRPr>
          </a:p>
          <a:p>
            <a:pPr algn="ctr"/>
            <a:r>
              <a:rPr lang="en-US" altLang="zh-CN" sz="8800" b="1" dirty="0">
                <a:solidFill>
                  <a:srgbClr val="FF0000"/>
                </a:solidFill>
                <a:latin typeface="#9Slide03 Bebas Neue Bold" panose="020B0606020202050201" pitchFamily="34" charset="0"/>
                <a:ea typeface="思源黑体" panose="020B0500000000000000" pitchFamily="34" charset="-122"/>
                <a:cs typeface="Times New Roman" panose="02020603050405020304" pitchFamily="18" charset="0"/>
              </a:rPr>
              <a:t>KHỞI ĐỘNG  </a:t>
            </a:r>
            <a:endParaRPr lang="zh-CN" altLang="en-US" sz="7200" b="1" dirty="0">
              <a:solidFill>
                <a:srgbClr val="FF0000"/>
              </a:solidFill>
              <a:latin typeface="#9Slide03 Bebas Neue Bold" panose="020B0606020202050201" pitchFamily="34" charset="0"/>
              <a:ea typeface="思源黑体" panose="020B0500000000000000" pitchFamily="34" charset="-122"/>
              <a:cs typeface="Times New Roman" panose="02020603050405020304" pitchFamily="18" charset="0"/>
            </a:endParaRPr>
          </a:p>
        </p:txBody>
      </p:sp>
      <p:pic>
        <p:nvPicPr>
          <p:cNvPr id="3" name="图片占位符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523627" y="689684"/>
            <a:ext cx="5793908" cy="5436431"/>
          </a:xfr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p:nvPr/>
        </p:nvPicPr>
        <p:blipFill>
          <a:blip r:embed="rId1"/>
          <a:stretch>
            <a:fillRect/>
          </a:stretch>
        </p:blipFill>
        <p:spPr>
          <a:xfrm>
            <a:off x="-8709" y="11575"/>
            <a:ext cx="12191999" cy="6858000"/>
          </a:xfrm>
          <a:prstGeom prst="rect">
            <a:avLst/>
          </a:prstGeom>
        </p:spPr>
      </p:pic>
      <p:pic>
        <p:nvPicPr>
          <p:cNvPr id="35" name="Picture Placeholder 3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136" b="21136"/>
          <a:stretch>
            <a:fillRect/>
          </a:stretch>
        </p:blipFill>
        <p:spPr>
          <a:xfrm>
            <a:off x="8410918" y="23503"/>
            <a:ext cx="3781082" cy="3405497"/>
          </a:xfrm>
        </p:spPr>
      </p:pic>
      <p:pic>
        <p:nvPicPr>
          <p:cNvPr id="32" name="Picture Placeholder 31"/>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842" t="-8333" r="40944" b="8333"/>
          <a:stretch>
            <a:fillRect/>
          </a:stretch>
        </p:blipFill>
        <p:spPr>
          <a:xfrm>
            <a:off x="7423119" y="2313774"/>
            <a:ext cx="2624829" cy="2624830"/>
          </a:xfrm>
        </p:spPr>
      </p:pic>
      <p:pic>
        <p:nvPicPr>
          <p:cNvPr id="11" name="Picture Placeholder 10"/>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2099" r="22099"/>
          <a:stretch>
            <a:fillRect/>
          </a:stretch>
        </p:blipFill>
        <p:spPr/>
      </p:pic>
      <p:sp>
        <p:nvSpPr>
          <p:cNvPr id="13" name="Rectangle: Rounded Corners 12"/>
          <p:cNvSpPr/>
          <p:nvPr/>
        </p:nvSpPr>
        <p:spPr>
          <a:xfrm rot="2700000">
            <a:off x="9902624" y="2806981"/>
            <a:ext cx="1133093" cy="1096387"/>
          </a:xfrm>
          <a:prstGeom prst="roundRect">
            <a:avLst>
              <a:gd name="adj" fmla="val 10556"/>
            </a:avLst>
          </a:prstGeom>
          <a:solidFill>
            <a:schemeClr val="accent5">
              <a:lumMod val="40000"/>
              <a:lumOff val="60000"/>
              <a:alpha val="9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Rounded Corners 24"/>
          <p:cNvSpPr/>
          <p:nvPr/>
        </p:nvSpPr>
        <p:spPr>
          <a:xfrm rot="2700000">
            <a:off x="7918762" y="1646536"/>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Freeform: Shape 2"/>
          <p:cNvSpPr/>
          <p:nvPr/>
        </p:nvSpPr>
        <p:spPr>
          <a:xfrm rot="2700000">
            <a:off x="7806575" y="5554862"/>
            <a:ext cx="2469171" cy="2469169"/>
          </a:xfrm>
          <a:custGeom>
            <a:avLst/>
            <a:gdLst>
              <a:gd name="connsiteX0" fmla="*/ 78377 w 2469171"/>
              <a:gd name="connsiteY0" fmla="*/ 78378 h 2469169"/>
              <a:gd name="connsiteX1" fmla="*/ 267597 w 2469171"/>
              <a:gd name="connsiteY1" fmla="*/ 0 h 2469169"/>
              <a:gd name="connsiteX2" fmla="*/ 2267429 w 2469171"/>
              <a:gd name="connsiteY2" fmla="*/ 0 h 2469169"/>
              <a:gd name="connsiteX3" fmla="*/ 2456648 w 2469171"/>
              <a:gd name="connsiteY3" fmla="*/ 78378 h 2469169"/>
              <a:gd name="connsiteX4" fmla="*/ 2469171 w 2469171"/>
              <a:gd name="connsiteY4" fmla="*/ 96950 h 2469169"/>
              <a:gd name="connsiteX5" fmla="*/ 96953 w 2469171"/>
              <a:gd name="connsiteY5" fmla="*/ 2469169 h 2469169"/>
              <a:gd name="connsiteX6" fmla="*/ 78377 w 2469171"/>
              <a:gd name="connsiteY6" fmla="*/ 2456645 h 2469169"/>
              <a:gd name="connsiteX7" fmla="*/ 0 w 2469171"/>
              <a:gd name="connsiteY7" fmla="*/ 2267425 h 2469169"/>
              <a:gd name="connsiteX8" fmla="*/ 0 w 2469171"/>
              <a:gd name="connsiteY8" fmla="*/ 267597 h 2469169"/>
              <a:gd name="connsiteX9" fmla="*/ 78377 w 2469171"/>
              <a:gd name="connsiteY9" fmla="*/ 78378 h 246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9171" h="2469169">
                <a:moveTo>
                  <a:pt x="78377" y="78378"/>
                </a:moveTo>
                <a:cubicBezTo>
                  <a:pt x="126802" y="29952"/>
                  <a:pt x="193702" y="1"/>
                  <a:pt x="267597" y="0"/>
                </a:cubicBezTo>
                <a:lnTo>
                  <a:pt x="2267429" y="0"/>
                </a:lnTo>
                <a:cubicBezTo>
                  <a:pt x="2341324" y="0"/>
                  <a:pt x="2408223" y="29952"/>
                  <a:pt x="2456648" y="78378"/>
                </a:cubicBezTo>
                <a:lnTo>
                  <a:pt x="2469171" y="96950"/>
                </a:lnTo>
                <a:lnTo>
                  <a:pt x="96953" y="2469169"/>
                </a:lnTo>
                <a:lnTo>
                  <a:pt x="78377" y="2456645"/>
                </a:lnTo>
                <a:cubicBezTo>
                  <a:pt x="29952" y="2408219"/>
                  <a:pt x="0" y="2341320"/>
                  <a:pt x="0" y="2267425"/>
                </a:cubicBezTo>
                <a:lnTo>
                  <a:pt x="0" y="267597"/>
                </a:lnTo>
                <a:cubicBezTo>
                  <a:pt x="0" y="193702"/>
                  <a:pt x="29951" y="126803"/>
                  <a:pt x="78377" y="78378"/>
                </a:cubicBezTo>
                <a:close/>
              </a:path>
            </a:pathLst>
          </a:cu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6" name="TextBox 35"/>
          <p:cNvSpPr txBox="1"/>
          <p:nvPr/>
        </p:nvSpPr>
        <p:spPr>
          <a:xfrm>
            <a:off x="1637070" y="462286"/>
            <a:ext cx="5890883" cy="1199367"/>
          </a:xfrm>
          <a:prstGeom prst="rect">
            <a:avLst/>
          </a:prstGeom>
          <a:noFill/>
        </p:spPr>
        <p:txBody>
          <a:bodyPr wrap="square" lIns="0" tIns="0" rIns="0" bIns="0" rtlCol="0">
            <a:spAutoFit/>
          </a:bodyPr>
          <a:lstStyle/>
          <a:p>
            <a:pPr>
              <a:lnSpc>
                <a:spcPct val="115000"/>
              </a:lnSpc>
              <a:spcAft>
                <a:spcPts val="800"/>
              </a:spcAft>
            </a:pP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200"/>
              </a:spcAft>
            </a:pPr>
            <a:r>
              <a:rPr lang="vi-VN"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Đọc, giải thích từ khó.</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372979" y="2566934"/>
            <a:ext cx="6845968" cy="3108543"/>
          </a:xfrm>
          <a:prstGeom prst="rect">
            <a:avLst/>
          </a:prstGeom>
          <a:noFill/>
        </p:spPr>
        <p:txBody>
          <a:bodyPr wrap="square">
            <a:spAutoFit/>
          </a:bodyPr>
          <a:lstStyle/>
          <a:p>
            <a:pPr algn="ctr"/>
            <a:r>
              <a:rPr lang="en-US" sz="2800" b="1" dirty="0">
                <a:solidFill>
                  <a:srgbClr val="0D0D0D"/>
                </a:solidFill>
                <a:latin typeface="Times New Roman" panose="02020603050405020304" pitchFamily="18" charset="0"/>
                <a:ea typeface="MS Mincho" panose="02020609040205080304" pitchFamily="49" charset="-128"/>
              </a:rPr>
              <a:t>L</a:t>
            </a:r>
            <a:r>
              <a:rPr lang="vi-VN" sz="2800" b="1" dirty="0">
                <a:solidFill>
                  <a:srgbClr val="0D0D0D"/>
                </a:solidFill>
                <a:effectLst/>
                <a:latin typeface="Times New Roman" panose="02020603050405020304" pitchFamily="18" charset="0"/>
                <a:ea typeface="MS Mincho" panose="02020609040205080304" pitchFamily="49" charset="-128"/>
              </a:rPr>
              <a:t>ưu ý về cách đọc truyện thơ: </a:t>
            </a:r>
            <a:endParaRPr lang="en-US" sz="2800" b="1" dirty="0">
              <a:solidFill>
                <a:srgbClr val="0D0D0D"/>
              </a:solidFill>
              <a:effectLst/>
              <a:latin typeface="Times New Roman" panose="02020603050405020304" pitchFamily="18" charset="0"/>
              <a:ea typeface="MS Mincho" panose="02020609040205080304" pitchFamily="49" charset="-128"/>
            </a:endParaRPr>
          </a:p>
          <a:p>
            <a:pPr marL="457200" indent="-457200" algn="just">
              <a:buClr>
                <a:srgbClr val="FF0000"/>
              </a:buClr>
              <a:buFont typeface="Wingdings" panose="05000000000000000000" pitchFamily="2" charset="2"/>
              <a:buChar char="Ø"/>
            </a:pPr>
            <a:r>
              <a:rPr lang="en-US" sz="2800" dirty="0">
                <a:solidFill>
                  <a:srgbClr val="0D0D0D"/>
                </a:solidFill>
                <a:latin typeface="Times New Roman" panose="02020603050405020304" pitchFamily="18" charset="0"/>
                <a:ea typeface="MS Mincho" panose="02020609040205080304" pitchFamily="49" charset="-128"/>
              </a:rPr>
              <a:t>Đ</a:t>
            </a:r>
            <a:r>
              <a:rPr lang="vi-VN" sz="2800" dirty="0">
                <a:solidFill>
                  <a:srgbClr val="0D0D0D"/>
                </a:solidFill>
                <a:effectLst/>
                <a:latin typeface="Times New Roman" panose="02020603050405020304" pitchFamily="18" charset="0"/>
                <a:ea typeface="MS Mincho" panose="02020609040205080304" pitchFamily="49" charset="-128"/>
              </a:rPr>
              <a:t>ọc rõ ràng, chú ý giọng điệu phù hợp từng đoạn. </a:t>
            </a:r>
            <a:endParaRPr lang="en-US" sz="2800" dirty="0">
              <a:solidFill>
                <a:srgbClr val="0D0D0D"/>
              </a:solidFill>
              <a:effectLst/>
              <a:latin typeface="Times New Roman" panose="02020603050405020304" pitchFamily="18" charset="0"/>
              <a:ea typeface="MS Mincho" panose="02020609040205080304" pitchFamily="49" charset="-128"/>
            </a:endParaRPr>
          </a:p>
          <a:p>
            <a:pPr marL="457200" indent="-457200" algn="just">
              <a:buClr>
                <a:srgbClr val="FF0000"/>
              </a:buClr>
              <a:buFont typeface="Wingdings" panose="05000000000000000000" pitchFamily="2" charset="2"/>
              <a:buChar char="Ø"/>
            </a:pPr>
            <a:r>
              <a:rPr lang="vi-VN" sz="2800" dirty="0">
                <a:solidFill>
                  <a:srgbClr val="0D0D0D"/>
                </a:solidFill>
                <a:effectLst/>
                <a:latin typeface="Times New Roman" panose="02020603050405020304" pitchFamily="18" charset="0"/>
                <a:ea typeface="MS Mincho" panose="02020609040205080304" pitchFamily="49" charset="-128"/>
              </a:rPr>
              <a:t>Đoạn nói về hành động của Lục Vân Tiên thì giọng điệu mạnh mẽ, dứt khoát. </a:t>
            </a:r>
            <a:endParaRPr lang="en-US" sz="2800" dirty="0">
              <a:solidFill>
                <a:srgbClr val="0D0D0D"/>
              </a:solidFill>
              <a:effectLst/>
              <a:latin typeface="Times New Roman" panose="02020603050405020304" pitchFamily="18" charset="0"/>
              <a:ea typeface="MS Mincho" panose="02020609040205080304" pitchFamily="49" charset="-128"/>
            </a:endParaRPr>
          </a:p>
          <a:p>
            <a:pPr marL="457200" indent="-457200" algn="just">
              <a:buClr>
                <a:srgbClr val="FF0000"/>
              </a:buClr>
              <a:buFont typeface="Wingdings" panose="05000000000000000000" pitchFamily="2" charset="2"/>
              <a:buChar char="Ø"/>
            </a:pPr>
            <a:r>
              <a:rPr lang="vi-VN" sz="2800" dirty="0">
                <a:solidFill>
                  <a:srgbClr val="0D0D0D"/>
                </a:solidFill>
                <a:effectLst/>
                <a:latin typeface="Times New Roman" panose="02020603050405020304" pitchFamily="18" charset="0"/>
                <a:ea typeface="MS Mincho" panose="02020609040205080304" pitchFamily="49" charset="-128"/>
              </a:rPr>
              <a:t>Đoạn nói về lời của Kiều Nguyệt Nga thì giọng nhẹ nhàng, da diết.</a:t>
            </a:r>
            <a:endParaRPr lang="en-US" sz="28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1000"/>
                                        <p:tgtEl>
                                          <p:spTgt spid="36">
                                            <p:txEl>
                                              <p:pRg st="0" end="0"/>
                                            </p:txEl>
                                          </p:spTgt>
                                        </p:tgtEl>
                                      </p:cBhvr>
                                    </p:animEffect>
                                    <p:anim calcmode="lin" valueType="num">
                                      <p:cBhvr>
                                        <p:cTn id="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6">
                                            <p:txEl>
                                              <p:pRg st="1" end="1"/>
                                            </p:txEl>
                                          </p:spTgt>
                                        </p:tgtEl>
                                        <p:attrNameLst>
                                          <p:attrName>style.visibility</p:attrName>
                                        </p:attrNameLst>
                                      </p:cBhvr>
                                      <p:to>
                                        <p:strVal val="visible"/>
                                      </p:to>
                                    </p:set>
                                    <p:animEffect transition="in" filter="barn(inVertical)">
                                      <p:cBhvr>
                                        <p:cTn id="14" dur="500"/>
                                        <p:tgtEl>
                                          <p:spTgt spid="3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nvGraphicFramePr>
        <p:xfrm>
          <a:off x="879413" y="1084505"/>
          <a:ext cx="10103716" cy="5571066"/>
        </p:xfrm>
        <a:graphic>
          <a:graphicData uri="http://schemas.openxmlformats.org/drawingml/2006/table">
            <a:tbl>
              <a:tblPr firstRow="1" firstCol="1" bandRow="1"/>
              <a:tblGrid>
                <a:gridCol w="7405167"/>
                <a:gridCol w="1190893"/>
                <a:gridCol w="1507656"/>
              </a:tblGrid>
              <a:tr h="1203562">
                <a:tc>
                  <a:txBody>
                    <a:bodyPr/>
                    <a:lstStyle/>
                    <a:p>
                      <a:pPr algn="l" fontAlgn="ctr">
                        <a:lnSpc>
                          <a:spcPct val="115000"/>
                        </a:lnSpc>
                        <a:spcBef>
                          <a:spcPts val="0"/>
                        </a:spcBef>
                        <a:spcAft>
                          <a:spcPts val="1000"/>
                        </a:spcAft>
                      </a:pPr>
                      <a:r>
                        <a:rPr lang="en-US" sz="3100" b="1" i="0" u="none" strike="noStrike">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4000" b="0" i="0" u="none" strike="noStrike">
                        <a:effectLst/>
                        <a:latin typeface="Arial" panose="020B0604020202020204" pitchFamily="34" charset="0"/>
                      </a:endParaRPr>
                    </a:p>
                  </a:txBody>
                  <a:tcPr marL="153755" marR="153755" marT="21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Bef>
                          <a:spcPts val="0"/>
                        </a:spcBef>
                        <a:spcAft>
                          <a:spcPts val="1000"/>
                        </a:spcAft>
                      </a:pPr>
                      <a:r>
                        <a:rPr lang="en-US" sz="3100" b="1" i="0" u="none" strike="noStrike">
                          <a:effectLst/>
                          <a:latin typeface="Times New Roman" panose="02020603050405020304" pitchFamily="18" charset="0"/>
                          <a:ea typeface="Calibri" panose="020F0502020204030204" pitchFamily="34" charset="0"/>
                          <a:cs typeface="Times New Roman" panose="02020603050405020304" pitchFamily="18" charset="0"/>
                        </a:rPr>
                        <a:t>Đạt</a:t>
                      </a:r>
                      <a:endParaRPr lang="en-US" sz="4000" b="0" i="0" u="none" strike="noStrike">
                        <a:effectLst/>
                        <a:latin typeface="Arial" panose="020B0604020202020204" pitchFamily="34" charset="0"/>
                      </a:endParaRPr>
                    </a:p>
                  </a:txBody>
                  <a:tcPr marL="153755" marR="153755" marT="21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Bef>
                          <a:spcPts val="0"/>
                        </a:spcBef>
                        <a:spcAft>
                          <a:spcPts val="1000"/>
                        </a:spcAft>
                      </a:pPr>
                      <a:r>
                        <a:rPr lang="vi-VN" sz="3100" b="1" i="0" u="none" strike="noStrike">
                          <a:effectLst/>
                          <a:latin typeface="Times New Roman" panose="02020603050405020304" pitchFamily="18" charset="0"/>
                          <a:ea typeface="Calibri" panose="020F0502020204030204" pitchFamily="34" charset="0"/>
                          <a:cs typeface="Times New Roman" panose="02020603050405020304" pitchFamily="18" charset="0"/>
                        </a:rPr>
                        <a:t>Chưa đạt</a:t>
                      </a:r>
                      <a:endParaRPr lang="vi-VN" sz="4000" b="0" i="0" u="none" strike="noStrike">
                        <a:effectLst/>
                        <a:latin typeface="Arial" panose="020B0604020202020204" pitchFamily="34" charset="0"/>
                      </a:endParaRPr>
                    </a:p>
                  </a:txBody>
                  <a:tcPr marL="153755" marR="153755" marT="213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53460">
                <a:tc>
                  <a:txBody>
                    <a:bodyPr/>
                    <a:lstStyle/>
                    <a:p>
                      <a:pPr algn="l" fontAlgn="t">
                        <a:lnSpc>
                          <a:spcPct val="115000"/>
                        </a:lnSpc>
                        <a:spcBef>
                          <a:spcPts val="0"/>
                        </a:spcBef>
                        <a:spcAft>
                          <a:spcPts val="1000"/>
                        </a:spcAft>
                      </a:pPr>
                      <a:r>
                        <a:rPr lang="en-US" sz="3100" b="0" i="0" u="none" strike="noStrike">
                          <a:effectLst/>
                          <a:latin typeface="Times New Roman" panose="02020603050405020304" pitchFamily="18" charset="0"/>
                          <a:ea typeface="Calibri" panose="020F0502020204030204" pitchFamily="34" charset="0"/>
                          <a:cs typeface="Times New Roman" panose="02020603050405020304" pitchFamily="18" charset="0"/>
                        </a:rPr>
                        <a:t>Đọc to, rõ, trôi chảy</a:t>
                      </a:r>
                      <a:endParaRPr lang="en-US" sz="4000" b="0" i="0" u="none" strike="noStrike">
                        <a:effectLst/>
                        <a:latin typeface="Arial" panose="020B0604020202020204" pitchFamily="34" charset="0"/>
                      </a:endParaRPr>
                    </a:p>
                  </a:txBody>
                  <a:tcPr marL="153755" marR="153755" marT="21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en-US" sz="31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0" i="0" u="none" strike="noStrike">
                        <a:effectLst/>
                        <a:latin typeface="Arial" panose="020B0604020202020204" pitchFamily="34" charset="0"/>
                      </a:endParaRPr>
                    </a:p>
                  </a:txBody>
                  <a:tcPr marL="153755" marR="153755" marT="21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en-US" sz="31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0" i="0" u="none" strike="noStrike">
                        <a:effectLst/>
                        <a:latin typeface="Arial" panose="020B0604020202020204" pitchFamily="34" charset="0"/>
                      </a:endParaRPr>
                    </a:p>
                  </a:txBody>
                  <a:tcPr marL="153755" marR="153755" marT="21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53460">
                <a:tc>
                  <a:txBody>
                    <a:bodyPr/>
                    <a:lstStyle/>
                    <a:p>
                      <a:pPr algn="l" fontAlgn="t">
                        <a:lnSpc>
                          <a:spcPct val="115000"/>
                        </a:lnSpc>
                        <a:spcBef>
                          <a:spcPts val="0"/>
                        </a:spcBef>
                        <a:spcAft>
                          <a:spcPts val="1000"/>
                        </a:spcAft>
                      </a:pPr>
                      <a:r>
                        <a:rPr lang="en-US" sz="3100" b="0" i="0" u="none" strike="noStrike">
                          <a:effectLst/>
                          <a:latin typeface="Times New Roman" panose="02020603050405020304" pitchFamily="18" charset="0"/>
                          <a:ea typeface="Calibri" panose="020F0502020204030204" pitchFamily="34" charset="0"/>
                          <a:cs typeface="Times New Roman" panose="02020603050405020304" pitchFamily="18" charset="0"/>
                        </a:rPr>
                        <a:t>Ngắt nhịp hợp lí</a:t>
                      </a:r>
                      <a:endParaRPr lang="en-US" sz="4000" b="0" i="0" u="none" strike="noStrike">
                        <a:effectLst/>
                        <a:latin typeface="Arial" panose="020B0604020202020204" pitchFamily="34" charset="0"/>
                      </a:endParaRPr>
                    </a:p>
                  </a:txBody>
                  <a:tcPr marL="153755" marR="153755" marT="21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en-US" sz="31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0" i="0" u="none" strike="noStrike">
                        <a:effectLst/>
                        <a:latin typeface="Arial" panose="020B0604020202020204" pitchFamily="34" charset="0"/>
                      </a:endParaRPr>
                    </a:p>
                  </a:txBody>
                  <a:tcPr marL="153755" marR="153755" marT="21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en-US" sz="31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0" i="0" u="none" strike="noStrike">
                        <a:effectLst/>
                        <a:latin typeface="Arial" panose="020B0604020202020204" pitchFamily="34" charset="0"/>
                      </a:endParaRPr>
                    </a:p>
                  </a:txBody>
                  <a:tcPr marL="153755" marR="153755" marT="21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53460">
                <a:tc>
                  <a:txBody>
                    <a:bodyPr/>
                    <a:lstStyle/>
                    <a:p>
                      <a:pPr algn="l" fontAlgn="t">
                        <a:lnSpc>
                          <a:spcPct val="115000"/>
                        </a:lnSpc>
                        <a:spcBef>
                          <a:spcPts val="0"/>
                        </a:spcBef>
                        <a:spcAft>
                          <a:spcPts val="1000"/>
                        </a:spcAft>
                      </a:pPr>
                      <a:r>
                        <a:rPr lang="en-US" sz="3100" b="0" i="0" u="none" strike="noStrike">
                          <a:effectLst/>
                          <a:latin typeface="Times New Roman" panose="02020603050405020304" pitchFamily="18" charset="0"/>
                          <a:ea typeface="Calibri" panose="020F0502020204030204" pitchFamily="34" charset="0"/>
                          <a:cs typeface="Times New Roman" panose="02020603050405020304" pitchFamily="18" charset="0"/>
                        </a:rPr>
                        <a:t>Tốc độ phù hợp</a:t>
                      </a:r>
                      <a:endParaRPr lang="en-US" sz="4000" b="0" i="0" u="none" strike="noStrike">
                        <a:effectLst/>
                        <a:latin typeface="Arial" panose="020B0604020202020204" pitchFamily="34" charset="0"/>
                      </a:endParaRPr>
                    </a:p>
                  </a:txBody>
                  <a:tcPr marL="153755" marR="153755" marT="21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en-US" sz="31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0" i="0" u="none" strike="noStrike">
                        <a:effectLst/>
                        <a:latin typeface="Arial" panose="020B0604020202020204" pitchFamily="34" charset="0"/>
                      </a:endParaRPr>
                    </a:p>
                  </a:txBody>
                  <a:tcPr marL="153755" marR="153755" marT="21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en-US" sz="31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0" i="0" u="none" strike="noStrike">
                        <a:effectLst/>
                        <a:latin typeface="Arial" panose="020B0604020202020204" pitchFamily="34" charset="0"/>
                      </a:endParaRPr>
                    </a:p>
                  </a:txBody>
                  <a:tcPr marL="153755" marR="153755" marT="21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203562">
                <a:tc>
                  <a:txBody>
                    <a:bodyPr/>
                    <a:lstStyle/>
                    <a:p>
                      <a:pPr algn="l" fontAlgn="t">
                        <a:lnSpc>
                          <a:spcPct val="115000"/>
                        </a:lnSpc>
                        <a:spcBef>
                          <a:spcPts val="0"/>
                        </a:spcBef>
                        <a:spcAft>
                          <a:spcPts val="1000"/>
                        </a:spcAft>
                      </a:pPr>
                      <a:r>
                        <a:rPr lang="vi-VN" sz="3100" b="0" i="0" u="none" strike="noStrike">
                          <a:effectLst/>
                          <a:latin typeface="Times New Roman" panose="02020603050405020304" pitchFamily="18" charset="0"/>
                          <a:ea typeface="Calibri" panose="020F0502020204030204" pitchFamily="34" charset="0"/>
                          <a:cs typeface="Times New Roman" panose="02020603050405020304" pitchFamily="18" charset="0"/>
                        </a:rPr>
                        <a:t>Phân biệt được lời người kể chuyện và lời nhân vật</a:t>
                      </a:r>
                      <a:endParaRPr lang="vi-VN" sz="4000" b="0" i="0" u="none" strike="noStrike">
                        <a:effectLst/>
                        <a:latin typeface="Arial" panose="020B0604020202020204" pitchFamily="34" charset="0"/>
                      </a:endParaRPr>
                    </a:p>
                  </a:txBody>
                  <a:tcPr marL="153755" marR="153755" marT="21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en-US" sz="31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0" i="0" u="none" strike="noStrike">
                        <a:effectLst/>
                        <a:latin typeface="Arial" panose="020B0604020202020204" pitchFamily="34" charset="0"/>
                      </a:endParaRPr>
                    </a:p>
                  </a:txBody>
                  <a:tcPr marL="153755" marR="153755" marT="21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en-US" sz="31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0" i="0" u="none" strike="noStrike">
                        <a:effectLst/>
                        <a:latin typeface="Arial" panose="020B0604020202020204" pitchFamily="34" charset="0"/>
                      </a:endParaRPr>
                    </a:p>
                  </a:txBody>
                  <a:tcPr marL="153755" marR="153755" marT="21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203562">
                <a:tc>
                  <a:txBody>
                    <a:bodyPr/>
                    <a:lstStyle/>
                    <a:p>
                      <a:pPr algn="l" fontAlgn="t">
                        <a:lnSpc>
                          <a:spcPct val="115000"/>
                        </a:lnSpc>
                        <a:spcBef>
                          <a:spcPts val="0"/>
                        </a:spcBef>
                        <a:spcAft>
                          <a:spcPts val="1000"/>
                        </a:spcAft>
                      </a:pPr>
                      <a:r>
                        <a:rPr lang="vi-VN" sz="3100" b="0" i="0" u="none" strike="noStrike">
                          <a:effectLst/>
                          <a:latin typeface="Times New Roman" panose="02020603050405020304" pitchFamily="18" charset="0"/>
                          <a:ea typeface="Calibri" panose="020F0502020204030204" pitchFamily="34" charset="0"/>
                          <a:cs typeface="Times New Roman" panose="02020603050405020304" pitchFamily="18" charset="0"/>
                        </a:rPr>
                        <a:t>Lựa chọn được giọng đọc phù hợp với tính cách nhân vật thể hiện trong đoạn trích </a:t>
                      </a:r>
                      <a:endParaRPr lang="vi-VN" sz="4000" b="0" i="0" u="none" strike="noStrike">
                        <a:effectLst/>
                        <a:latin typeface="Arial" panose="020B0604020202020204" pitchFamily="34" charset="0"/>
                      </a:endParaRPr>
                    </a:p>
                  </a:txBody>
                  <a:tcPr marL="153755" marR="153755" marT="21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en-US" sz="31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0" i="0" u="none" strike="noStrike">
                        <a:effectLst/>
                        <a:latin typeface="Arial" panose="020B0604020202020204" pitchFamily="34" charset="0"/>
                      </a:endParaRPr>
                    </a:p>
                  </a:txBody>
                  <a:tcPr marL="153755" marR="153755" marT="21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1000"/>
                        </a:spcAft>
                      </a:pPr>
                      <a:r>
                        <a:rPr lang="en-US" sz="3100" b="0"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b="0" i="0" u="none" strike="noStrike" dirty="0">
                        <a:effectLst/>
                        <a:latin typeface="Arial" panose="020B0604020202020204" pitchFamily="34" charset="0"/>
                      </a:endParaRPr>
                    </a:p>
                  </a:txBody>
                  <a:tcPr marL="153755" marR="153755" marT="213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4" name="TextBox 3"/>
          <p:cNvSpPr txBox="1"/>
          <p:nvPr/>
        </p:nvSpPr>
        <p:spPr>
          <a:xfrm>
            <a:off x="2733766" y="288485"/>
            <a:ext cx="6104238" cy="548099"/>
          </a:xfrm>
          <a:prstGeom prst="rect">
            <a:avLst/>
          </a:prstGeom>
          <a:noFill/>
        </p:spPr>
        <p:txBody>
          <a:bodyPr wrap="square">
            <a:spAutoFit/>
          </a:bodyPr>
          <a:lstStyle/>
          <a:p>
            <a:pPr>
              <a:lnSpc>
                <a:spcPct val="115000"/>
              </a:lnSpc>
              <a:spcAft>
                <a:spcPts val="1000"/>
              </a:spcAf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ảng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việc đọc văn bản:</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p:nvPr/>
        </p:nvPicPr>
        <p:blipFill>
          <a:blip r:embed="rId1"/>
          <a:stretch>
            <a:fillRect/>
          </a:stretch>
        </p:blipFill>
        <p:spPr>
          <a:xfrm>
            <a:off x="-8709" y="11575"/>
            <a:ext cx="12191999" cy="6858000"/>
          </a:xfrm>
          <a:prstGeom prst="rect">
            <a:avLst/>
          </a:prstGeom>
        </p:spPr>
      </p:pic>
      <p:pic>
        <p:nvPicPr>
          <p:cNvPr id="35" name="Picture Placeholder 3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136" b="21136"/>
          <a:stretch>
            <a:fillRect/>
          </a:stretch>
        </p:blipFill>
        <p:spPr>
          <a:xfrm>
            <a:off x="8410918" y="23503"/>
            <a:ext cx="3781082" cy="3405497"/>
          </a:xfrm>
        </p:spPr>
      </p:pic>
      <p:pic>
        <p:nvPicPr>
          <p:cNvPr id="32" name="Picture Placeholder 31"/>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842" t="-8333" r="40944" b="8333"/>
          <a:stretch>
            <a:fillRect/>
          </a:stretch>
        </p:blipFill>
        <p:spPr>
          <a:xfrm>
            <a:off x="7423119" y="2313774"/>
            <a:ext cx="2624829" cy="2624830"/>
          </a:xfrm>
        </p:spPr>
      </p:pic>
      <p:pic>
        <p:nvPicPr>
          <p:cNvPr id="11" name="Picture Placeholder 10"/>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2099" r="22099"/>
          <a:stretch>
            <a:fillRect/>
          </a:stretch>
        </p:blipFill>
        <p:spPr/>
      </p:pic>
      <p:sp>
        <p:nvSpPr>
          <p:cNvPr id="13" name="Rectangle: Rounded Corners 12"/>
          <p:cNvSpPr/>
          <p:nvPr/>
        </p:nvSpPr>
        <p:spPr>
          <a:xfrm rot="2700000">
            <a:off x="9902624" y="2806981"/>
            <a:ext cx="1133093" cy="1096387"/>
          </a:xfrm>
          <a:prstGeom prst="roundRect">
            <a:avLst>
              <a:gd name="adj" fmla="val 10556"/>
            </a:avLst>
          </a:prstGeom>
          <a:solidFill>
            <a:schemeClr val="accent5">
              <a:lumMod val="40000"/>
              <a:lumOff val="60000"/>
              <a:alpha val="9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Rectangle: Rounded Corners 24"/>
          <p:cNvSpPr/>
          <p:nvPr/>
        </p:nvSpPr>
        <p:spPr>
          <a:xfrm rot="2700000">
            <a:off x="7918762" y="1646536"/>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Freeform: Shape 2"/>
          <p:cNvSpPr/>
          <p:nvPr/>
        </p:nvSpPr>
        <p:spPr>
          <a:xfrm rot="2700000">
            <a:off x="7806575" y="5554862"/>
            <a:ext cx="2469171" cy="2469169"/>
          </a:xfrm>
          <a:custGeom>
            <a:avLst/>
            <a:gdLst>
              <a:gd name="connsiteX0" fmla="*/ 78377 w 2469171"/>
              <a:gd name="connsiteY0" fmla="*/ 78378 h 2469169"/>
              <a:gd name="connsiteX1" fmla="*/ 267597 w 2469171"/>
              <a:gd name="connsiteY1" fmla="*/ 0 h 2469169"/>
              <a:gd name="connsiteX2" fmla="*/ 2267429 w 2469171"/>
              <a:gd name="connsiteY2" fmla="*/ 0 h 2469169"/>
              <a:gd name="connsiteX3" fmla="*/ 2456648 w 2469171"/>
              <a:gd name="connsiteY3" fmla="*/ 78378 h 2469169"/>
              <a:gd name="connsiteX4" fmla="*/ 2469171 w 2469171"/>
              <a:gd name="connsiteY4" fmla="*/ 96950 h 2469169"/>
              <a:gd name="connsiteX5" fmla="*/ 96953 w 2469171"/>
              <a:gd name="connsiteY5" fmla="*/ 2469169 h 2469169"/>
              <a:gd name="connsiteX6" fmla="*/ 78377 w 2469171"/>
              <a:gd name="connsiteY6" fmla="*/ 2456645 h 2469169"/>
              <a:gd name="connsiteX7" fmla="*/ 0 w 2469171"/>
              <a:gd name="connsiteY7" fmla="*/ 2267425 h 2469169"/>
              <a:gd name="connsiteX8" fmla="*/ 0 w 2469171"/>
              <a:gd name="connsiteY8" fmla="*/ 267597 h 2469169"/>
              <a:gd name="connsiteX9" fmla="*/ 78377 w 2469171"/>
              <a:gd name="connsiteY9" fmla="*/ 78378 h 246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9171" h="2469169">
                <a:moveTo>
                  <a:pt x="78377" y="78378"/>
                </a:moveTo>
                <a:cubicBezTo>
                  <a:pt x="126802" y="29952"/>
                  <a:pt x="193702" y="1"/>
                  <a:pt x="267597" y="0"/>
                </a:cubicBezTo>
                <a:lnTo>
                  <a:pt x="2267429" y="0"/>
                </a:lnTo>
                <a:cubicBezTo>
                  <a:pt x="2341324" y="0"/>
                  <a:pt x="2408223" y="29952"/>
                  <a:pt x="2456648" y="78378"/>
                </a:cubicBezTo>
                <a:lnTo>
                  <a:pt x="2469171" y="96950"/>
                </a:lnTo>
                <a:lnTo>
                  <a:pt x="96953" y="2469169"/>
                </a:lnTo>
                <a:lnTo>
                  <a:pt x="78377" y="2456645"/>
                </a:lnTo>
                <a:cubicBezTo>
                  <a:pt x="29952" y="2408219"/>
                  <a:pt x="0" y="2341320"/>
                  <a:pt x="0" y="2267425"/>
                </a:cubicBezTo>
                <a:lnTo>
                  <a:pt x="0" y="267597"/>
                </a:lnTo>
                <a:cubicBezTo>
                  <a:pt x="0" y="193702"/>
                  <a:pt x="29951" y="126803"/>
                  <a:pt x="78377" y="78378"/>
                </a:cubicBezTo>
                <a:close/>
              </a:path>
            </a:pathLst>
          </a:cu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6" name="TextBox 35"/>
          <p:cNvSpPr txBox="1"/>
          <p:nvPr/>
        </p:nvSpPr>
        <p:spPr>
          <a:xfrm>
            <a:off x="1637070" y="462286"/>
            <a:ext cx="5890883" cy="1199367"/>
          </a:xfrm>
          <a:prstGeom prst="rect">
            <a:avLst/>
          </a:prstGeom>
          <a:noFill/>
        </p:spPr>
        <p:txBody>
          <a:bodyPr wrap="square" lIns="0" tIns="0" rIns="0" bIns="0" rtlCol="0">
            <a:spAutoFit/>
          </a:bodyPr>
          <a:lstStyle/>
          <a:p>
            <a:pPr>
              <a:lnSpc>
                <a:spcPct val="115000"/>
              </a:lnSpc>
              <a:spcAft>
                <a:spcPts val="800"/>
              </a:spcAft>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Vị</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trí</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200"/>
              </a:spcAft>
            </a:pPr>
            <a:r>
              <a:rPr lang="en-US" sz="32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372979" y="2566934"/>
            <a:ext cx="6845968" cy="1953868"/>
          </a:xfrm>
          <a:prstGeom prst="rect">
            <a:avLst/>
          </a:prstGeom>
          <a:noFill/>
        </p:spPr>
        <p:txBody>
          <a:bodyPr wrap="square">
            <a:spAutoFit/>
          </a:bodyPr>
          <a:lstStyle/>
          <a:p>
            <a:pPr algn="ctr">
              <a:lnSpc>
                <a:spcPct val="150000"/>
              </a:lnSpc>
            </a:pPr>
            <a:r>
              <a:rPr lang="vi-VN" sz="2800" dirty="0"/>
              <a:t>Văn bản</a:t>
            </a:r>
            <a:r>
              <a:rPr lang="en-US" sz="2800" dirty="0"/>
              <a:t> </a:t>
            </a:r>
            <a:r>
              <a:rPr lang="en-US" sz="2800" dirty="0" err="1"/>
              <a:t>nằm</a:t>
            </a:r>
            <a:r>
              <a:rPr lang="en-US" sz="2800" dirty="0"/>
              <a:t> ở </a:t>
            </a:r>
            <a:r>
              <a:rPr lang="en-US" sz="2800" dirty="0" err="1"/>
              <a:t>phần</a:t>
            </a:r>
            <a:r>
              <a:rPr lang="en-US" sz="2800" dirty="0"/>
              <a:t> </a:t>
            </a:r>
            <a:r>
              <a:rPr lang="en-US" sz="2800" dirty="0" err="1"/>
              <a:t>đầu</a:t>
            </a:r>
            <a:r>
              <a:rPr lang="en-US" sz="2800" dirty="0"/>
              <a:t> </a:t>
            </a:r>
            <a:r>
              <a:rPr lang="en-US" sz="2800" dirty="0" err="1"/>
              <a:t>tác</a:t>
            </a:r>
            <a:r>
              <a:rPr lang="en-US" sz="2800" dirty="0"/>
              <a:t> </a:t>
            </a:r>
            <a:r>
              <a:rPr lang="en-US" sz="2800" dirty="0" err="1"/>
              <a:t>phẩm</a:t>
            </a:r>
            <a:r>
              <a:rPr lang="en-US" sz="2800" dirty="0"/>
              <a:t> </a:t>
            </a:r>
            <a:r>
              <a:rPr lang="vi-VN" sz="2800" i="1" dirty="0"/>
              <a:t>Truyện Lục vân Tiên</a:t>
            </a:r>
            <a:r>
              <a:rPr lang="vi-VN" sz="2800" dirty="0"/>
              <a:t> </a:t>
            </a:r>
            <a:r>
              <a:rPr lang="en-US" sz="2800" dirty="0"/>
              <a:t>(</a:t>
            </a:r>
            <a:r>
              <a:rPr lang="en-US" sz="2800" dirty="0" err="1"/>
              <a:t>phần</a:t>
            </a:r>
            <a:r>
              <a:rPr lang="en-US" sz="2800" dirty="0"/>
              <a:t> </a:t>
            </a:r>
            <a:r>
              <a:rPr lang="en-US" sz="2800" i="1" dirty="0" err="1"/>
              <a:t>Gặp</a:t>
            </a:r>
            <a:r>
              <a:rPr lang="en-US" sz="2800" i="1" dirty="0"/>
              <a:t> </a:t>
            </a:r>
            <a:r>
              <a:rPr lang="en-US" sz="2800" i="1" dirty="0" err="1"/>
              <a:t>gỡ</a:t>
            </a:r>
            <a:r>
              <a:rPr lang="en-US" sz="2800" dirty="0"/>
              <a:t>), </a:t>
            </a:r>
            <a:r>
              <a:rPr lang="en-US" sz="2800" dirty="0" err="1"/>
              <a:t>gồm</a:t>
            </a:r>
            <a:r>
              <a:rPr lang="en-US" sz="2800" dirty="0"/>
              <a:t> </a:t>
            </a:r>
            <a:r>
              <a:rPr lang="vi-VN" sz="2800" dirty="0"/>
              <a:t>58 </a:t>
            </a:r>
            <a:r>
              <a:rPr lang="en-US" sz="2800" dirty="0" err="1"/>
              <a:t>câu</a:t>
            </a:r>
            <a:r>
              <a:rPr lang="en-US" sz="2800" dirty="0"/>
              <a:t>, </a:t>
            </a:r>
            <a:r>
              <a:rPr lang="en-US" sz="2800" dirty="0" err="1"/>
              <a:t>từ</a:t>
            </a:r>
            <a:r>
              <a:rPr lang="en-US" sz="2800" dirty="0"/>
              <a:t> </a:t>
            </a:r>
            <a:r>
              <a:rPr lang="en-US" sz="2800" dirty="0" err="1"/>
              <a:t>câu</a:t>
            </a:r>
            <a:r>
              <a:rPr lang="en-US" sz="2800" dirty="0"/>
              <a:t> 123 đến </a:t>
            </a:r>
            <a:r>
              <a:rPr lang="en-US" sz="2800" dirty="0" err="1"/>
              <a:t>câu</a:t>
            </a:r>
            <a:r>
              <a:rPr lang="en-US" sz="2800" dirty="0"/>
              <a:t> 180.</a:t>
            </a:r>
            <a:endParaRPr lang="en-US" sz="4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1000"/>
                                        <p:tgtEl>
                                          <p:spTgt spid="36">
                                            <p:txEl>
                                              <p:pRg st="0" end="0"/>
                                            </p:txEl>
                                          </p:spTgt>
                                        </p:tgtEl>
                                      </p:cBhvr>
                                    </p:animEffect>
                                    <p:anim calcmode="lin" valueType="num">
                                      <p:cBhvr>
                                        <p:cTn id="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6">
                                            <p:txEl>
                                              <p:pRg st="1" end="1"/>
                                            </p:txEl>
                                          </p:spTgt>
                                        </p:tgtEl>
                                        <p:attrNameLst>
                                          <p:attrName>style.visibility</p:attrName>
                                        </p:attrNameLst>
                                      </p:cBhvr>
                                      <p:to>
                                        <p:strVal val="visible"/>
                                      </p:to>
                                    </p:set>
                                    <p:animEffect transition="in" filter="barn(inVertical)">
                                      <p:cBhvr>
                                        <p:cTn id="14" dur="500"/>
                                        <p:tgtEl>
                                          <p:spTgt spid="3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cstate="screen"/>
          <a:stretch>
            <a:fillRect/>
          </a:stretch>
        </p:blipFill>
        <p:spPr>
          <a:xfrm rot="16200000">
            <a:off x="2667323" y="-2667324"/>
            <a:ext cx="6857355" cy="12192002"/>
          </a:xfrm>
          <a:prstGeom prst="rect">
            <a:avLst/>
          </a:prstGeom>
        </p:spPr>
      </p:pic>
      <p:sp>
        <p:nvSpPr>
          <p:cNvPr id="26" name="文本框 25"/>
          <p:cNvSpPr txBox="1"/>
          <p:nvPr/>
        </p:nvSpPr>
        <p:spPr>
          <a:xfrm>
            <a:off x="4849038" y="1261104"/>
            <a:ext cx="6568605" cy="3838358"/>
          </a:xfrm>
          <a:prstGeom prst="rect">
            <a:avLst/>
          </a:prstGeom>
          <a:noFill/>
        </p:spPr>
        <p:txBody>
          <a:bodyPr wrap="square" rtlCol="0">
            <a:spAutoFit/>
          </a:bodyPr>
          <a:lstStyle/>
          <a:p>
            <a:pPr algn="ctr">
              <a:lnSpc>
                <a:spcPct val="150000"/>
              </a:lnSpc>
            </a:pPr>
            <a:r>
              <a:rPr lang="en-US" sz="8800" b="1" dirty="0">
                <a:solidFill>
                  <a:srgbClr val="FF0000"/>
                </a:solidFill>
                <a:latin typeface="#9Slide03 Bebas Neue Bold" panose="020B0606020202050201" pitchFamily="34" charset="0"/>
              </a:rPr>
              <a:t>III. </a:t>
            </a:r>
            <a:r>
              <a:rPr lang="vi-VN" sz="8800" b="1" dirty="0">
                <a:solidFill>
                  <a:srgbClr val="FF0000"/>
                </a:solidFill>
                <a:latin typeface="#9Slide03 Bebas Neue Bold" panose="020B0606020202050201" pitchFamily="34" charset="0"/>
              </a:rPr>
              <a:t>SUY NGẪM </a:t>
            </a:r>
            <a:endParaRPr lang="en-US" sz="8800" b="1" dirty="0">
              <a:solidFill>
                <a:srgbClr val="FF0000"/>
              </a:solidFill>
              <a:latin typeface="#9Slide03 Bebas Neue Bold" panose="020B0606020202050201" pitchFamily="34" charset="0"/>
            </a:endParaRPr>
          </a:p>
          <a:p>
            <a:pPr algn="ctr">
              <a:lnSpc>
                <a:spcPct val="150000"/>
              </a:lnSpc>
            </a:pPr>
            <a:r>
              <a:rPr lang="vi-VN" sz="8800" b="1" dirty="0">
                <a:solidFill>
                  <a:srgbClr val="FF0000"/>
                </a:solidFill>
                <a:latin typeface="#9Slide03 Bebas Neue Bold" panose="020B0606020202050201" pitchFamily="34" charset="0"/>
              </a:rPr>
              <a:t>VÀ PHẢN HỒI</a:t>
            </a:r>
            <a:endParaRPr lang="en-US" sz="8800" dirty="0">
              <a:solidFill>
                <a:srgbClr val="FF0000"/>
              </a:solidFill>
              <a:latin typeface="#9Slide03 Bebas Neue Bold" panose="020B0606020202050201" pitchFamily="34" charset="0"/>
            </a:endParaRPr>
          </a:p>
        </p:txBody>
      </p:sp>
      <p:pic>
        <p:nvPicPr>
          <p:cNvPr id="9" name="图片 8"/>
          <p:cNvPicPr>
            <a:picLocks noChangeAspect="1"/>
          </p:cNvPicPr>
          <p:nvPr/>
        </p:nvPicPr>
        <p:blipFill rotWithShape="1">
          <a:blip r:embed="rId2" cstate="screen"/>
          <a:srcRect/>
          <a:stretch>
            <a:fillRect/>
          </a:stretch>
        </p:blipFill>
        <p:spPr>
          <a:xfrm>
            <a:off x="-789140" y="0"/>
            <a:ext cx="5500841" cy="71388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62117" y="200237"/>
            <a:ext cx="9971903" cy="625043"/>
          </a:xfrm>
          <a:prstGeom prst="rect">
            <a:avLst/>
          </a:prstGeom>
          <a:noFill/>
        </p:spPr>
        <p:txBody>
          <a:bodyPr wrap="square">
            <a:spAutoFit/>
          </a:bodyPr>
          <a:lstStyle/>
          <a:p>
            <a:pPr algn="ctr">
              <a:lnSpc>
                <a:spcPct val="115000"/>
              </a:lnSpc>
              <a:spcBef>
                <a:spcPts val="300"/>
              </a:spcBef>
              <a:spcAft>
                <a:spcPts val="300"/>
              </a:spcAft>
            </a:pP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1.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Một</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số</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yếu</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tố</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của</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truyện</a:t>
            </a:r>
            <a:r>
              <a:rPr lang="vi-VN"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thơ Nôm trong văn bản</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6" name="TextBox 5"/>
          <p:cNvSpPr txBox="1"/>
          <p:nvPr/>
        </p:nvSpPr>
        <p:spPr>
          <a:xfrm>
            <a:off x="2103227" y="1122588"/>
            <a:ext cx="7253416" cy="558486"/>
          </a:xfrm>
          <a:prstGeom prst="rect">
            <a:avLst/>
          </a:prstGeom>
          <a:noFill/>
        </p:spPr>
        <p:txBody>
          <a:bodyPr wrap="square">
            <a:spAutoFit/>
          </a:bodyPr>
          <a:lstStyle/>
          <a:p>
            <a:pPr>
              <a:lnSpc>
                <a:spcPct val="115000"/>
              </a:lnSpc>
              <a:spcAft>
                <a:spcPts val="1000"/>
              </a:spcAft>
            </a:pPr>
            <a:r>
              <a:rPr lang="vi-VN" sz="2800" b="1" dirty="0">
                <a:solidFill>
                  <a:srgbClr val="0070C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a. Nội dung chính và cốt truyện của văn bản.</a:t>
            </a:r>
            <a:endParaRPr lang="en-US" sz="2800" dirty="0">
              <a:solidFill>
                <a:srgbClr val="0070C0"/>
              </a:solidFill>
              <a:effectLst/>
              <a:highlight>
                <a:srgbClr val="FFFFFF"/>
              </a:highlight>
              <a:latin typeface="#9Slide03 AmpleSoft Bold" panose="02000000000000000000" pitchFamily="2"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nvGraphicFramePr>
        <p:xfrm>
          <a:off x="537663" y="1588963"/>
          <a:ext cx="10905066" cy="4580085"/>
        </p:xfrm>
        <a:graphic>
          <a:graphicData uri="http://schemas.openxmlformats.org/drawingml/2006/table">
            <a:tbl>
              <a:tblPr firstRow="1" firstCol="1" bandRow="1"/>
              <a:tblGrid>
                <a:gridCol w="10905066"/>
              </a:tblGrid>
              <a:tr h="1397826">
                <a:tc>
                  <a:txBody>
                    <a:bodyPr/>
                    <a:lstStyle/>
                    <a:p>
                      <a:pPr algn="ctr" fontAlgn="t">
                        <a:lnSpc>
                          <a:spcPct val="115000"/>
                        </a:lnSpc>
                        <a:spcBef>
                          <a:spcPts val="0"/>
                        </a:spcBef>
                        <a:spcAft>
                          <a:spcPts val="1000"/>
                        </a:spcAft>
                        <a:tabLst>
                          <a:tab pos="1386840" algn="l"/>
                        </a:tabLst>
                      </a:pPr>
                      <a:r>
                        <a:rPr lang="en-US" sz="2800" b="1" i="0" u="none" strike="noStrike"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PHIẾU HT </a:t>
                      </a:r>
                      <a:r>
                        <a:rPr lang="en-US" sz="2800" b="1" i="0" u="none" strike="noStrike"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số</a:t>
                      </a:r>
                      <a:r>
                        <a:rPr lang="en-US" sz="2800" b="1" i="0" u="none" strike="noStrike"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04</a:t>
                      </a:r>
                      <a:endParaRPr lang="en-US" sz="4200" b="0" i="0" u="none" strike="noStrike" dirty="0">
                        <a:effectLst/>
                        <a:latin typeface="Arial" panose="020B0604020202020204" pitchFamily="34" charset="0"/>
                      </a:endParaRPr>
                    </a:p>
                    <a:p>
                      <a:pPr algn="just" fontAlgn="t">
                        <a:lnSpc>
                          <a:spcPct val="115000"/>
                        </a:lnSpc>
                        <a:spcBef>
                          <a:spcPts val="0"/>
                        </a:spcBef>
                        <a:spcAft>
                          <a:spcPts val="1000"/>
                        </a:spcAft>
                        <a:tabLst>
                          <a:tab pos="1386840" algn="l"/>
                        </a:tabLst>
                      </a:pPr>
                      <a:r>
                        <a:rPr lang="en-US" sz="2800" b="1" i="0" u="none" strike="noStrike"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TÌM HIỂU NỘI DUNG CHÍNH VÀ CỐT TRUYỆN</a:t>
                      </a:r>
                      <a:endParaRPr lang="en-US" sz="4200" b="0" i="0" u="none" strike="noStrike" dirty="0">
                        <a:effectLst/>
                        <a:latin typeface="Arial" panose="020B0604020202020204" pitchFamily="34" charset="0"/>
                      </a:endParaRPr>
                    </a:p>
                  </a:txBody>
                  <a:tcPr marL="161460" marR="161460" marT="22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3182259">
                <a:tc>
                  <a:txBody>
                    <a:bodyPr/>
                    <a:lstStyle/>
                    <a:p>
                      <a:pPr algn="just" fontAlgn="t">
                        <a:lnSpc>
                          <a:spcPct val="115000"/>
                        </a:lnSpc>
                        <a:spcBef>
                          <a:spcPts val="0"/>
                        </a:spcBef>
                        <a:spcAft>
                          <a:spcPts val="1000"/>
                        </a:spcAft>
                        <a:tabLst>
                          <a:tab pos="1386840" algn="l"/>
                        </a:tabLst>
                      </a:pPr>
                      <a:r>
                        <a:rPr lang="vi-VN" sz="2800" b="0" i="1" u="none" strike="noStrike"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1. Theo em, nhan đề “Lục Vân Tiên cứu Kiều Nguyệt Nga” có thể hiện được nội dung bao quát của văn bản không? Vì sao?</a:t>
                      </a:r>
                      <a:endParaRPr lang="vi-VN" sz="4200" b="0" i="0" u="none" strike="noStrike" dirty="0">
                        <a:effectLst/>
                        <a:latin typeface="Arial" panose="020B0604020202020204" pitchFamily="34" charset="0"/>
                      </a:endParaRPr>
                    </a:p>
                    <a:p>
                      <a:pPr algn="just" fontAlgn="t">
                        <a:lnSpc>
                          <a:spcPct val="115000"/>
                        </a:lnSpc>
                        <a:spcBef>
                          <a:spcPts val="0"/>
                        </a:spcBef>
                        <a:spcAft>
                          <a:spcPts val="1000"/>
                        </a:spcAft>
                        <a:tabLst>
                          <a:tab pos="1386840" algn="l"/>
                        </a:tabLst>
                      </a:pPr>
                      <a:r>
                        <a:rPr lang="vi-VN" sz="2800" b="0" i="1" u="none" strike="noStrike"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2. Tóm tắt các sự việc được kể và xác định bố cục của văn bản.</a:t>
                      </a:r>
                      <a:endParaRPr lang="vi-VN" sz="4200" b="0" i="0" u="none" strike="noStrike" dirty="0">
                        <a:effectLst/>
                        <a:latin typeface="Arial" panose="020B0604020202020204" pitchFamily="34" charset="0"/>
                      </a:endParaRPr>
                    </a:p>
                    <a:p>
                      <a:pPr algn="just" fontAlgn="t">
                        <a:lnSpc>
                          <a:spcPct val="115000"/>
                        </a:lnSpc>
                        <a:spcBef>
                          <a:spcPts val="0"/>
                        </a:spcBef>
                        <a:spcAft>
                          <a:spcPts val="1000"/>
                        </a:spcAft>
                        <a:tabLst>
                          <a:tab pos="1386840" algn="l"/>
                        </a:tabLst>
                      </a:pPr>
                      <a:r>
                        <a:rPr lang="vi-VN" sz="2800" b="0" i="1" u="none" strike="noStrike"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3. Nhân vật trong truyện thơ Nôm được chia thành hai tuyến nhân vật đối lập nhau. Đặc điểm đó được thể hiện như thế nào ở đoạn trích này?</a:t>
                      </a:r>
                      <a:endParaRPr lang="vi-VN" sz="4200" b="0" i="0" u="none" strike="noStrike" dirty="0">
                        <a:effectLst/>
                        <a:latin typeface="Arial" panose="020B0604020202020204" pitchFamily="34" charset="0"/>
                      </a:endParaRPr>
                    </a:p>
                  </a:txBody>
                  <a:tcPr marL="161460" marR="161460" marT="224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bl>
          </a:graphicData>
        </a:graphic>
      </p:graphicFrame>
      <p:sp>
        <p:nvSpPr>
          <p:cNvPr id="3" name="TextBox 2"/>
          <p:cNvSpPr txBox="1"/>
          <p:nvPr/>
        </p:nvSpPr>
        <p:spPr>
          <a:xfrm>
            <a:off x="2471351" y="288485"/>
            <a:ext cx="4757352" cy="584775"/>
          </a:xfrm>
          <a:prstGeom prst="rect">
            <a:avLst/>
          </a:prstGeom>
          <a:noFill/>
        </p:spPr>
        <p:txBody>
          <a:bodyPr wrap="square" rtlCol="0">
            <a:spAutoFit/>
          </a:bodyPr>
          <a:lstStyle/>
          <a:p>
            <a:r>
              <a:rPr lang="en-US" sz="3200" b="1" dirty="0">
                <a:solidFill>
                  <a:srgbClr val="0070C0"/>
                </a:solidFill>
                <a:latin typeface="#9Slide03 AmpleSoft Bold" panose="02000000000000000000" pitchFamily="2" charset="0"/>
              </a:rPr>
              <a:t>THẢO LUẬN THEO CẶP</a:t>
            </a:r>
            <a:endParaRPr lang="en-US" sz="3200" b="1" dirty="0">
              <a:solidFill>
                <a:srgbClr val="0070C0"/>
              </a:solidFill>
              <a:latin typeface="#9Slide03 AmpleSoft Bold"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62117" y="200237"/>
            <a:ext cx="9971903" cy="625043"/>
          </a:xfrm>
          <a:prstGeom prst="rect">
            <a:avLst/>
          </a:prstGeom>
          <a:noFill/>
        </p:spPr>
        <p:txBody>
          <a:bodyPr wrap="square">
            <a:spAutoFit/>
          </a:bodyPr>
          <a:lstStyle/>
          <a:p>
            <a:pPr algn="ctr">
              <a:lnSpc>
                <a:spcPct val="115000"/>
              </a:lnSpc>
              <a:spcBef>
                <a:spcPts val="300"/>
              </a:spcBef>
              <a:spcAft>
                <a:spcPts val="300"/>
              </a:spcAft>
            </a:pP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1.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Một</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số</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yếu</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tố</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của</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truyện</a:t>
            </a:r>
            <a:r>
              <a:rPr lang="vi-VN"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thơ Nôm trong văn bản</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6" name="TextBox 5"/>
          <p:cNvSpPr txBox="1"/>
          <p:nvPr/>
        </p:nvSpPr>
        <p:spPr>
          <a:xfrm>
            <a:off x="2103227" y="1122588"/>
            <a:ext cx="7253416" cy="558486"/>
          </a:xfrm>
          <a:prstGeom prst="rect">
            <a:avLst/>
          </a:prstGeom>
          <a:noFill/>
        </p:spPr>
        <p:txBody>
          <a:bodyPr wrap="square">
            <a:spAutoFit/>
          </a:bodyPr>
          <a:lstStyle/>
          <a:p>
            <a:pPr>
              <a:lnSpc>
                <a:spcPct val="115000"/>
              </a:lnSpc>
              <a:spcAft>
                <a:spcPts val="1000"/>
              </a:spcAft>
            </a:pPr>
            <a:r>
              <a:rPr lang="vi-VN" sz="2800" b="1" dirty="0">
                <a:solidFill>
                  <a:srgbClr val="0070C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a. Nội dung chính và cốt truyện của văn bản.</a:t>
            </a:r>
            <a:endParaRPr lang="en-US" sz="2800" dirty="0">
              <a:solidFill>
                <a:srgbClr val="0070C0"/>
              </a:solidFill>
              <a:effectLst/>
              <a:highlight>
                <a:srgbClr val="FFFFFF"/>
              </a:highligh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3" name="TextBox 2"/>
          <p:cNvSpPr txBox="1"/>
          <p:nvPr/>
        </p:nvSpPr>
        <p:spPr>
          <a:xfrm>
            <a:off x="568411" y="2088313"/>
            <a:ext cx="11182865" cy="3631250"/>
          </a:xfrm>
          <a:prstGeom prst="rect">
            <a:avLst/>
          </a:prstGeom>
          <a:noFill/>
        </p:spPr>
        <p:txBody>
          <a:bodyPr wrap="square">
            <a:spAutoFit/>
          </a:bodyPr>
          <a:lstStyle/>
          <a:p>
            <a:pPr>
              <a:lnSpc>
                <a:spcPct val="150000"/>
              </a:lnSpc>
              <a:spcAft>
                <a:spcPts val="1000"/>
              </a:spcAft>
            </a:pPr>
            <a:r>
              <a:rPr lang="en-US" sz="2800" b="1"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Nhan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văn bản</a:t>
            </a:r>
            <a:r>
              <a:rPr lang="vi-VN"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đã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dung bao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VB vì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VB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về việc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Vân Tiên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Nguyệt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Nga.</a:t>
            </a:r>
            <a:endParaRPr lang="en-US" sz="2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10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việc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50000"/>
              </a:lnSpc>
              <a:spcAft>
                <a:spcPts val="1000"/>
              </a:spcAft>
              <a:buFont typeface="Wingdings" panose="05000000000000000000" pitchFamily="2" charset="2"/>
              <a:buChar char="ü"/>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Vân Tiên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cướp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Phong Lai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50000"/>
              </a:lnSpc>
              <a:spcAft>
                <a:spcPts val="1000"/>
              </a:spcAft>
              <a:buFont typeface="Wingdings" panose="05000000000000000000" pitchFamily="2" charset="2"/>
              <a:buChar char="ü"/>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Nga muốn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Vân Tiên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2" end="2"/>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62117" y="200237"/>
            <a:ext cx="9971903" cy="625043"/>
          </a:xfrm>
          <a:prstGeom prst="rect">
            <a:avLst/>
          </a:prstGeom>
          <a:noFill/>
        </p:spPr>
        <p:txBody>
          <a:bodyPr wrap="square">
            <a:spAutoFit/>
          </a:bodyPr>
          <a:lstStyle/>
          <a:p>
            <a:pPr algn="ctr">
              <a:lnSpc>
                <a:spcPct val="115000"/>
              </a:lnSpc>
              <a:spcBef>
                <a:spcPts val="300"/>
              </a:spcBef>
              <a:spcAft>
                <a:spcPts val="300"/>
              </a:spcAft>
            </a:pP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1.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Một</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số</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yếu</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tố</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của</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truyện</a:t>
            </a:r>
            <a:r>
              <a:rPr lang="vi-VN"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thơ Nôm trong văn bản</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6" name="TextBox 5"/>
          <p:cNvSpPr txBox="1"/>
          <p:nvPr/>
        </p:nvSpPr>
        <p:spPr>
          <a:xfrm>
            <a:off x="2103227" y="1122588"/>
            <a:ext cx="7253416" cy="558486"/>
          </a:xfrm>
          <a:prstGeom prst="rect">
            <a:avLst/>
          </a:prstGeom>
          <a:noFill/>
        </p:spPr>
        <p:txBody>
          <a:bodyPr wrap="square">
            <a:spAutoFit/>
          </a:bodyPr>
          <a:lstStyle/>
          <a:p>
            <a:pPr>
              <a:lnSpc>
                <a:spcPct val="115000"/>
              </a:lnSpc>
              <a:spcAft>
                <a:spcPts val="1000"/>
              </a:spcAft>
            </a:pPr>
            <a:r>
              <a:rPr lang="vi-VN" sz="2800" b="1" dirty="0">
                <a:solidFill>
                  <a:srgbClr val="0070C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a. Nội dung chính và cốt truyện của văn bản.</a:t>
            </a:r>
            <a:endParaRPr lang="en-US" sz="2800" dirty="0">
              <a:solidFill>
                <a:srgbClr val="0070C0"/>
              </a:solidFill>
              <a:effectLst/>
              <a:highlight>
                <a:srgbClr val="FFFFFF"/>
              </a:highligh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3" name="TextBox 2"/>
          <p:cNvSpPr txBox="1"/>
          <p:nvPr/>
        </p:nvSpPr>
        <p:spPr>
          <a:xfrm>
            <a:off x="568411" y="2088313"/>
            <a:ext cx="11182865" cy="3892861"/>
          </a:xfrm>
          <a:prstGeom prst="rect">
            <a:avLst/>
          </a:prstGeom>
          <a:noFill/>
        </p:spPr>
        <p:txBody>
          <a:bodyPr wrap="square">
            <a:spAutoFit/>
          </a:bodyPr>
          <a:lstStyle/>
          <a:p>
            <a:pPr algn="just">
              <a:lnSpc>
                <a:spcPct val="150000"/>
              </a:lnSpc>
            </a:pPr>
            <a:r>
              <a:rPr lang="en-US" sz="2800" b="1" dirty="0">
                <a:highlight>
                  <a:srgbClr val="FFFFFF"/>
                </a:highlight>
              </a:rPr>
              <a:t> </a:t>
            </a:r>
            <a:r>
              <a:rPr lang="en-US" sz="2800" b="1" dirty="0" err="1">
                <a:highlight>
                  <a:srgbClr val="FFFFFF"/>
                </a:highlight>
              </a:rPr>
              <a:t>Bố</a:t>
            </a:r>
            <a:r>
              <a:rPr lang="en-US" sz="2800" b="1" dirty="0">
                <a:highlight>
                  <a:srgbClr val="FFFFFF"/>
                </a:highlight>
              </a:rPr>
              <a:t> </a:t>
            </a:r>
            <a:r>
              <a:rPr lang="en-US" sz="2800" b="1" dirty="0" err="1">
                <a:highlight>
                  <a:srgbClr val="FFFFFF"/>
                </a:highlight>
              </a:rPr>
              <a:t>cục</a:t>
            </a:r>
            <a:r>
              <a:rPr lang="en-US" sz="2800" b="1" dirty="0">
                <a:highlight>
                  <a:srgbClr val="FFFFFF"/>
                </a:highlight>
              </a:rPr>
              <a:t>: </a:t>
            </a:r>
            <a:r>
              <a:rPr lang="en-US" sz="2800" dirty="0">
                <a:highlight>
                  <a:srgbClr val="FFFFFF"/>
                </a:highlight>
              </a:rPr>
              <a:t>02 </a:t>
            </a:r>
            <a:r>
              <a:rPr lang="en-US" sz="2800" dirty="0" err="1">
                <a:highlight>
                  <a:srgbClr val="FFFFFF"/>
                </a:highlight>
              </a:rPr>
              <a:t>phần</a:t>
            </a:r>
            <a:endParaRPr lang="en-US" sz="2800" dirty="0">
              <a:highlight>
                <a:srgbClr val="FFFFFF"/>
              </a:highlight>
            </a:endParaRPr>
          </a:p>
          <a:p>
            <a:pPr marL="457200" indent="-457200" algn="just">
              <a:lnSpc>
                <a:spcPct val="150000"/>
              </a:lnSpc>
              <a:buFont typeface="Wingdings" panose="05000000000000000000" pitchFamily="2" charset="2"/>
              <a:buChar char="ü"/>
            </a:pPr>
            <a:r>
              <a:rPr lang="en-US" sz="2800" b="1" dirty="0" err="1">
                <a:highlight>
                  <a:srgbClr val="FFFFFF"/>
                </a:highlight>
              </a:rPr>
              <a:t>Phần</a:t>
            </a:r>
            <a:r>
              <a:rPr lang="en-US" sz="2800" b="1" dirty="0">
                <a:highlight>
                  <a:srgbClr val="FFFFFF"/>
                </a:highlight>
              </a:rPr>
              <a:t> 1: </a:t>
            </a:r>
            <a:r>
              <a:rPr lang="vi-VN" sz="2800" dirty="0">
                <a:highlight>
                  <a:srgbClr val="FFFFFF"/>
                </a:highlight>
              </a:rPr>
              <a:t>“</a:t>
            </a:r>
            <a:r>
              <a:rPr lang="vi-VN" sz="2800" i="1" dirty="0">
                <a:highlight>
                  <a:srgbClr val="FFFFFF"/>
                </a:highlight>
              </a:rPr>
              <a:t>Vân Tiên ghé lại bên đàng... Bị Tiên một gậy thác rày thân vong</a:t>
            </a:r>
            <a:r>
              <a:rPr lang="vi-VN" sz="2800" dirty="0">
                <a:highlight>
                  <a:srgbClr val="FFFFFF"/>
                </a:highlight>
              </a:rPr>
              <a:t>”: Lục Vân Tiên tả đột hữu xông đánh bọn cướp, cứu Kiều Nguyệt Nga.</a:t>
            </a:r>
            <a:endParaRPr lang="en-US" sz="2800" dirty="0">
              <a:highlight>
                <a:srgbClr val="FFFFFF"/>
              </a:highlight>
            </a:endParaRPr>
          </a:p>
          <a:p>
            <a:pPr marL="457200" indent="-457200" algn="just">
              <a:lnSpc>
                <a:spcPct val="150000"/>
              </a:lnSpc>
              <a:buFont typeface="Wingdings" panose="05000000000000000000" pitchFamily="2" charset="2"/>
              <a:buChar char="ü"/>
            </a:pPr>
            <a:r>
              <a:rPr lang="en-US" sz="2800" b="1" dirty="0">
                <a:highlight>
                  <a:srgbClr val="FFFFFF"/>
                </a:highlight>
              </a:rPr>
              <a:t> </a:t>
            </a:r>
            <a:r>
              <a:rPr lang="en-US" sz="2800" b="1" dirty="0" err="1">
                <a:highlight>
                  <a:srgbClr val="FFFFFF"/>
                </a:highlight>
              </a:rPr>
              <a:t>Phần</a:t>
            </a:r>
            <a:r>
              <a:rPr lang="en-US" sz="2800" b="1" dirty="0">
                <a:highlight>
                  <a:srgbClr val="FFFFFF"/>
                </a:highlight>
              </a:rPr>
              <a:t> 2: </a:t>
            </a:r>
            <a:r>
              <a:rPr lang="en-US" sz="2800" dirty="0">
                <a:highlight>
                  <a:srgbClr val="FFFFFF"/>
                </a:highlight>
              </a:rPr>
              <a:t>“</a:t>
            </a:r>
            <a:r>
              <a:rPr lang="en-US" sz="2800" i="1" dirty="0" err="1">
                <a:highlight>
                  <a:srgbClr val="FFFFFF"/>
                </a:highlight>
              </a:rPr>
              <a:t>Dẹp</a:t>
            </a:r>
            <a:r>
              <a:rPr lang="en-US" sz="2800" i="1" dirty="0">
                <a:highlight>
                  <a:srgbClr val="FFFFFF"/>
                </a:highlight>
              </a:rPr>
              <a:t> </a:t>
            </a:r>
            <a:r>
              <a:rPr lang="en-US" sz="2800" i="1" dirty="0" err="1">
                <a:highlight>
                  <a:srgbClr val="FFFFFF"/>
                </a:highlight>
              </a:rPr>
              <a:t>rồi</a:t>
            </a:r>
            <a:r>
              <a:rPr lang="en-US" sz="2800" i="1" dirty="0">
                <a:highlight>
                  <a:srgbClr val="FFFFFF"/>
                </a:highlight>
              </a:rPr>
              <a:t> </a:t>
            </a:r>
            <a:r>
              <a:rPr lang="en-US" sz="2800" i="1" dirty="0" err="1">
                <a:highlight>
                  <a:srgbClr val="FFFFFF"/>
                </a:highlight>
              </a:rPr>
              <a:t>lũ</a:t>
            </a:r>
            <a:r>
              <a:rPr lang="en-US" sz="2800" i="1" dirty="0">
                <a:highlight>
                  <a:srgbClr val="FFFFFF"/>
                </a:highlight>
              </a:rPr>
              <a:t> </a:t>
            </a:r>
            <a:r>
              <a:rPr lang="en-US" sz="2800" i="1" dirty="0" err="1">
                <a:highlight>
                  <a:srgbClr val="FFFFFF"/>
                </a:highlight>
              </a:rPr>
              <a:t>kiến</a:t>
            </a:r>
            <a:r>
              <a:rPr lang="en-US" sz="2800" i="1" dirty="0">
                <a:highlight>
                  <a:srgbClr val="FFFFFF"/>
                </a:highlight>
              </a:rPr>
              <a:t> </a:t>
            </a:r>
            <a:r>
              <a:rPr lang="en-US" sz="2800" i="1" dirty="0" err="1">
                <a:highlight>
                  <a:srgbClr val="FFFFFF"/>
                </a:highlight>
              </a:rPr>
              <a:t>chòm</a:t>
            </a:r>
            <a:r>
              <a:rPr lang="en-US" sz="2800" i="1" dirty="0">
                <a:highlight>
                  <a:srgbClr val="FFFFFF"/>
                </a:highlight>
              </a:rPr>
              <a:t> </a:t>
            </a:r>
            <a:r>
              <a:rPr lang="en-US" sz="2800" i="1" dirty="0" err="1">
                <a:highlight>
                  <a:srgbClr val="FFFFFF"/>
                </a:highlight>
              </a:rPr>
              <a:t>ong</a:t>
            </a:r>
            <a:r>
              <a:rPr lang="en-US" sz="2800" dirty="0">
                <a:highlight>
                  <a:srgbClr val="FFFFFF"/>
                </a:highlight>
              </a:rPr>
              <a:t>” đến hết: </a:t>
            </a:r>
            <a:r>
              <a:rPr lang="en-US" sz="2800" dirty="0" err="1">
                <a:highlight>
                  <a:srgbClr val="FFFFFF"/>
                </a:highlight>
              </a:rPr>
              <a:t>Nguyệt</a:t>
            </a:r>
            <a:r>
              <a:rPr lang="en-US" sz="2800" dirty="0">
                <a:highlight>
                  <a:srgbClr val="FFFFFF"/>
                </a:highlight>
              </a:rPr>
              <a:t> Nga muốn </a:t>
            </a:r>
            <a:r>
              <a:rPr lang="en-US" sz="2800" dirty="0" err="1">
                <a:highlight>
                  <a:srgbClr val="FFFFFF"/>
                </a:highlight>
              </a:rPr>
              <a:t>đền</a:t>
            </a:r>
            <a:r>
              <a:rPr lang="en-US" sz="2800" dirty="0">
                <a:highlight>
                  <a:srgbClr val="FFFFFF"/>
                </a:highlight>
              </a:rPr>
              <a:t> </a:t>
            </a:r>
            <a:r>
              <a:rPr lang="en-US" sz="2800" dirty="0" err="1">
                <a:highlight>
                  <a:srgbClr val="FFFFFF"/>
                </a:highlight>
              </a:rPr>
              <a:t>công</a:t>
            </a:r>
            <a:r>
              <a:rPr lang="en-US" sz="2800" dirty="0">
                <a:highlight>
                  <a:srgbClr val="FFFFFF"/>
                </a:highlight>
              </a:rPr>
              <a:t> </a:t>
            </a:r>
            <a:r>
              <a:rPr lang="en-US" sz="2800" dirty="0" err="1">
                <a:highlight>
                  <a:srgbClr val="FFFFFF"/>
                </a:highlight>
              </a:rPr>
              <a:t>cứu</a:t>
            </a:r>
            <a:r>
              <a:rPr lang="en-US" sz="2800" dirty="0">
                <a:highlight>
                  <a:srgbClr val="FFFFFF"/>
                </a:highlight>
              </a:rPr>
              <a:t> </a:t>
            </a:r>
            <a:r>
              <a:rPr lang="en-US" sz="2800" dirty="0" err="1">
                <a:highlight>
                  <a:srgbClr val="FFFFFF"/>
                </a:highlight>
              </a:rPr>
              <a:t>mạng</a:t>
            </a:r>
            <a:r>
              <a:rPr lang="en-US" sz="2800" dirty="0">
                <a:highlight>
                  <a:srgbClr val="FFFFFF"/>
                </a:highlight>
              </a:rPr>
              <a:t> </a:t>
            </a:r>
            <a:r>
              <a:rPr lang="en-US" sz="2800" dirty="0" err="1">
                <a:highlight>
                  <a:srgbClr val="FFFFFF"/>
                </a:highlight>
              </a:rPr>
              <a:t>nhưng</a:t>
            </a:r>
            <a:r>
              <a:rPr lang="en-US" sz="2800" dirty="0">
                <a:highlight>
                  <a:srgbClr val="FFFFFF"/>
                </a:highlight>
              </a:rPr>
              <a:t> </a:t>
            </a:r>
            <a:r>
              <a:rPr lang="en-US" sz="2800" dirty="0" err="1">
                <a:highlight>
                  <a:srgbClr val="FFFFFF"/>
                </a:highlight>
              </a:rPr>
              <a:t>bị</a:t>
            </a:r>
            <a:r>
              <a:rPr lang="en-US" sz="2800" dirty="0">
                <a:highlight>
                  <a:srgbClr val="FFFFFF"/>
                </a:highlight>
              </a:rPr>
              <a:t> Vân Tiên </a:t>
            </a:r>
            <a:r>
              <a:rPr lang="en-US" sz="2800" dirty="0" err="1">
                <a:highlight>
                  <a:srgbClr val="FFFFFF"/>
                </a:highlight>
              </a:rPr>
              <a:t>từ</a:t>
            </a:r>
            <a:r>
              <a:rPr lang="en-US" sz="2800" dirty="0">
                <a:highlight>
                  <a:srgbClr val="FFFFFF"/>
                </a:highlight>
              </a:rPr>
              <a:t> </a:t>
            </a:r>
            <a:r>
              <a:rPr lang="en-US" sz="2800" dirty="0" err="1">
                <a:highlight>
                  <a:srgbClr val="FFFFFF"/>
                </a:highlight>
              </a:rPr>
              <a:t>chối</a:t>
            </a:r>
            <a:r>
              <a:rPr lang="en-US" sz="2800" dirty="0">
                <a:highlight>
                  <a:srgbClr val="FFFFFF"/>
                </a:highlight>
              </a:rPr>
              <a:t>.</a:t>
            </a:r>
            <a:endParaRPr lang="en-US" sz="2800" dirty="0">
              <a:highlight>
                <a:srgbClr val="FFFF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62117" y="200237"/>
            <a:ext cx="9971903" cy="625043"/>
          </a:xfrm>
          <a:prstGeom prst="rect">
            <a:avLst/>
          </a:prstGeom>
          <a:noFill/>
        </p:spPr>
        <p:txBody>
          <a:bodyPr wrap="square">
            <a:spAutoFit/>
          </a:bodyPr>
          <a:lstStyle/>
          <a:p>
            <a:pPr algn="ctr">
              <a:lnSpc>
                <a:spcPct val="115000"/>
              </a:lnSpc>
              <a:spcBef>
                <a:spcPts val="300"/>
              </a:spcBef>
              <a:spcAft>
                <a:spcPts val="300"/>
              </a:spcAft>
            </a:pP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1.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Một</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số</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yếu</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tố</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của</a:t>
            </a:r>
            <a:r>
              <a:rPr lang="en-US"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truyện</a:t>
            </a:r>
            <a:r>
              <a:rPr lang="vi-VN"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 thơ Nôm trong văn bản</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6" name="TextBox 5"/>
          <p:cNvSpPr txBox="1"/>
          <p:nvPr/>
        </p:nvSpPr>
        <p:spPr>
          <a:xfrm>
            <a:off x="2103227" y="1122588"/>
            <a:ext cx="7253416" cy="558486"/>
          </a:xfrm>
          <a:prstGeom prst="rect">
            <a:avLst/>
          </a:prstGeom>
          <a:noFill/>
        </p:spPr>
        <p:txBody>
          <a:bodyPr wrap="square">
            <a:spAutoFit/>
          </a:bodyPr>
          <a:lstStyle/>
          <a:p>
            <a:pPr>
              <a:lnSpc>
                <a:spcPct val="115000"/>
              </a:lnSpc>
              <a:spcAft>
                <a:spcPts val="1000"/>
              </a:spcAft>
            </a:pPr>
            <a:r>
              <a:rPr lang="vi-VN" sz="2800" b="1" dirty="0">
                <a:solidFill>
                  <a:srgbClr val="0070C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a. Nội dung chính và cốt truyện của văn bản.</a:t>
            </a:r>
            <a:endParaRPr lang="en-US" sz="2800" dirty="0">
              <a:solidFill>
                <a:srgbClr val="0070C0"/>
              </a:solidFill>
              <a:effectLst/>
              <a:highlight>
                <a:srgbClr val="FFFFFF"/>
              </a:highligh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3" name="TextBox 2"/>
          <p:cNvSpPr txBox="1"/>
          <p:nvPr/>
        </p:nvSpPr>
        <p:spPr>
          <a:xfrm>
            <a:off x="568411" y="2088313"/>
            <a:ext cx="11182865" cy="2600199"/>
          </a:xfrm>
          <a:prstGeom prst="rect">
            <a:avLst/>
          </a:prstGeom>
          <a:noFill/>
        </p:spPr>
        <p:txBody>
          <a:bodyPr wrap="square">
            <a:spAutoFit/>
          </a:bodyPr>
          <a:lstStyle/>
          <a:p>
            <a:pPr>
              <a:lnSpc>
                <a:spcPct val="150000"/>
              </a:lnSpc>
            </a:pPr>
            <a:r>
              <a:rPr lang="en-US" sz="2800" dirty="0">
                <a:highlight>
                  <a:srgbClr val="FFFFFF"/>
                </a:highlight>
              </a:rPr>
              <a:t> </a:t>
            </a:r>
            <a:r>
              <a:rPr lang="en-US" sz="2800" b="1" dirty="0">
                <a:highlight>
                  <a:srgbClr val="FFFFFF"/>
                </a:highlight>
              </a:rPr>
              <a:t>* </a:t>
            </a:r>
            <a:r>
              <a:rPr lang="vi-VN" sz="2800" b="1" dirty="0">
                <a:highlight>
                  <a:srgbClr val="FFFFFF"/>
                </a:highlight>
              </a:rPr>
              <a:t>Nhân vật:</a:t>
            </a:r>
            <a:r>
              <a:rPr lang="vi-VN" sz="2800" dirty="0">
                <a:highlight>
                  <a:srgbClr val="FFFFFF"/>
                </a:highlight>
              </a:rPr>
              <a:t> Hai tuyến nhân vật đối lập trong đoạn trích:</a:t>
            </a:r>
            <a:endParaRPr lang="en-US" sz="2800" dirty="0">
              <a:highlight>
                <a:srgbClr val="FFFFFF"/>
              </a:highlight>
            </a:endParaRPr>
          </a:p>
          <a:p>
            <a:pPr marL="457200" indent="-457200">
              <a:lnSpc>
                <a:spcPct val="150000"/>
              </a:lnSpc>
              <a:buFont typeface="Wingdings" panose="05000000000000000000" pitchFamily="2" charset="2"/>
              <a:buChar char="ü"/>
            </a:pPr>
            <a:r>
              <a:rPr lang="vi-VN" sz="2800" dirty="0">
                <a:highlight>
                  <a:srgbClr val="FFFFFF"/>
                </a:highlight>
              </a:rPr>
              <a:t>Tuyến chính nghĩa: gồm Lục Vân Tiên, Kiều Nguyệt Nga, Kim Liên (người hầu của Kiều Nguyệt Nga)</a:t>
            </a:r>
            <a:endParaRPr lang="en-US" sz="2800" dirty="0">
              <a:highlight>
                <a:srgbClr val="FFFFFF"/>
              </a:highlight>
            </a:endParaRPr>
          </a:p>
          <a:p>
            <a:pPr marL="457200" indent="-457200">
              <a:lnSpc>
                <a:spcPct val="150000"/>
              </a:lnSpc>
              <a:buFont typeface="Wingdings" panose="05000000000000000000" pitchFamily="2" charset="2"/>
              <a:buChar char="ü"/>
            </a:pPr>
            <a:r>
              <a:rPr lang="vi-VN" sz="2800" dirty="0">
                <a:highlight>
                  <a:srgbClr val="FFFFFF"/>
                </a:highlight>
              </a:rPr>
              <a:t>Tuyến phi nghĩa: Bọn cướp Phong Lai</a:t>
            </a:r>
            <a:endParaRPr lang="en-US" sz="2800" dirty="0">
              <a:highlight>
                <a:srgbClr val="FFFFFF"/>
              </a:highlight>
            </a:endParaRPr>
          </a:p>
        </p:txBody>
      </p:sp>
      <p:pic>
        <p:nvPicPr>
          <p:cNvPr id="9" name="Picture 8" descr="A cartoon of a person running away from a car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56418" y="5095751"/>
            <a:ext cx="3997150" cy="1739957"/>
          </a:xfrm>
          <a:prstGeom prst="rect">
            <a:avLst/>
          </a:prstGeom>
        </p:spPr>
      </p:pic>
      <p:pic>
        <p:nvPicPr>
          <p:cNvPr id="13" name="Picture 12" descr="A group of men fighting with sword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979" y="5039978"/>
            <a:ext cx="4077295" cy="1800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stretch>
            <a:fillRect/>
          </a:stretch>
        </p:blipFill>
        <p:spPr>
          <a:xfrm>
            <a:off x="1451" y="11575"/>
            <a:ext cx="12191999" cy="6858000"/>
          </a:xfrm>
          <a:prstGeom prst="rect">
            <a:avLst/>
          </a:prstGeom>
        </p:spPr>
      </p:pic>
      <p:sp>
        <p:nvSpPr>
          <p:cNvPr id="7" name="TextBox 6"/>
          <p:cNvSpPr txBox="1"/>
          <p:nvPr/>
        </p:nvSpPr>
        <p:spPr>
          <a:xfrm>
            <a:off x="1301456" y="275994"/>
            <a:ext cx="4444826" cy="532710"/>
          </a:xfrm>
          <a:prstGeom prst="rect">
            <a:avLst/>
          </a:prstGeom>
          <a:noFill/>
        </p:spPr>
        <p:txBody>
          <a:bodyPr wrap="square" lIns="0" tIns="0" rIns="0" bIns="0" rtlCol="0">
            <a:spAutoFit/>
          </a:bodyPr>
          <a:lstStyle/>
          <a:p>
            <a:pPr algn="just">
              <a:lnSpc>
                <a:spcPct val="115000"/>
              </a:lnSpc>
              <a:spcAft>
                <a:spcPts val="800"/>
              </a:spcAft>
            </a:pPr>
            <a:r>
              <a:rPr lang="en-US" sz="32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b</a:t>
            </a:r>
            <a:r>
              <a:rPr lang="vi-VN" sz="32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Nhân vật Lục vân Tiên.</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pic>
        <p:nvPicPr>
          <p:cNvPr id="9" name="Picture Placeholder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4855" r="24855"/>
          <a:stretch>
            <a:fillRect/>
          </a:stretch>
        </p:blipFill>
        <p:spPr/>
      </p:pic>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18" b="1018"/>
          <a:stretch>
            <a:fillRect/>
          </a:stretch>
        </p:blipFill>
        <p:spPr/>
      </p:pic>
      <p:sp>
        <p:nvSpPr>
          <p:cNvPr id="64" name="Rectangle: Rounded Corners 63"/>
          <p:cNvSpPr/>
          <p:nvPr/>
        </p:nvSpPr>
        <p:spPr>
          <a:xfrm rot="2700000">
            <a:off x="7936270" y="2369130"/>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Rectangle: Rounded Corners 64"/>
          <p:cNvSpPr/>
          <p:nvPr/>
        </p:nvSpPr>
        <p:spPr>
          <a:xfrm rot="2731827">
            <a:off x="9909502" y="915227"/>
            <a:ext cx="631264" cy="631264"/>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p:cNvSpPr txBox="1"/>
          <p:nvPr/>
        </p:nvSpPr>
        <p:spPr>
          <a:xfrm>
            <a:off x="177652" y="1442615"/>
            <a:ext cx="7719461" cy="4539191"/>
          </a:xfrm>
          <a:prstGeom prst="rect">
            <a:avLst/>
          </a:prstGeom>
          <a:noFill/>
        </p:spPr>
        <p:txBody>
          <a:bodyPr wrap="square">
            <a:spAutoFit/>
          </a:bodyPr>
          <a:lstStyle/>
          <a:p>
            <a:pPr algn="just">
              <a:lnSpc>
                <a:spcPct val="150000"/>
              </a:lnSpc>
            </a:pPr>
            <a:r>
              <a:rPr lang="vi-VN" sz="2800" b="1" dirty="0"/>
              <a:t>1.1. Khi đánh bọn cướp đường </a:t>
            </a:r>
            <a:r>
              <a:rPr lang="vi-VN" sz="2800" dirty="0"/>
              <a:t>(14 dòng đầu)</a:t>
            </a:r>
            <a:endParaRPr lang="en-US" sz="2800" dirty="0"/>
          </a:p>
          <a:p>
            <a:pPr algn="just">
              <a:lnSpc>
                <a:spcPct val="150000"/>
              </a:lnSpc>
            </a:pPr>
            <a:r>
              <a:rPr lang="vi-VN" sz="2800" b="1" dirty="0"/>
              <a:t>- Hoàn cảnh: </a:t>
            </a:r>
            <a:r>
              <a:rPr lang="en-US" sz="2800" dirty="0"/>
              <a:t>Vân Tiên </a:t>
            </a:r>
            <a:r>
              <a:rPr lang="en-US" sz="2800" dirty="0" err="1"/>
              <a:t>đối</a:t>
            </a:r>
            <a:r>
              <a:rPr lang="en-US" sz="2800" dirty="0"/>
              <a:t> mặt </a:t>
            </a:r>
            <a:r>
              <a:rPr lang="en-US" sz="2800" dirty="0" err="1"/>
              <a:t>với</a:t>
            </a:r>
            <a:r>
              <a:rPr lang="en-US" sz="2800" dirty="0"/>
              <a:t> </a:t>
            </a:r>
            <a:r>
              <a:rPr lang="en-US" sz="2800" dirty="0" err="1"/>
              <a:t>toán</a:t>
            </a:r>
            <a:r>
              <a:rPr lang="en-US" sz="2800" dirty="0"/>
              <a:t> </a:t>
            </a:r>
            <a:r>
              <a:rPr lang="en-US" sz="2800" dirty="0" err="1"/>
              <a:t>cướp</a:t>
            </a:r>
            <a:r>
              <a:rPr lang="en-US" sz="2800" dirty="0"/>
              <a:t> </a:t>
            </a:r>
            <a:r>
              <a:rPr lang="en-US" sz="2800" dirty="0" err="1"/>
              <a:t>trong</a:t>
            </a:r>
            <a:r>
              <a:rPr lang="en-US" sz="2800" dirty="0"/>
              <a:t> </a:t>
            </a:r>
            <a:r>
              <a:rPr lang="vi-VN" sz="2800" dirty="0"/>
              <a:t>hoàn cảnh khó khăn, không cân sức: </a:t>
            </a:r>
            <a:r>
              <a:rPr lang="en-US" sz="2800" dirty="0" err="1"/>
              <a:t>Bọn</a:t>
            </a:r>
            <a:r>
              <a:rPr lang="en-US" sz="2800" dirty="0"/>
              <a:t> </a:t>
            </a:r>
            <a:r>
              <a:rPr lang="en-US" sz="2800" dirty="0" err="1"/>
              <a:t>cướp</a:t>
            </a:r>
            <a:r>
              <a:rPr lang="vi-VN" sz="2800" dirty="0"/>
              <a:t> hùng hổ, hung tàn, đông đúc và </a:t>
            </a:r>
            <a:r>
              <a:rPr lang="en-US" sz="2800" dirty="0" err="1"/>
              <a:t>đầy</a:t>
            </a:r>
            <a:r>
              <a:rPr lang="en-US" sz="2800" dirty="0"/>
              <a:t> đủ </a:t>
            </a:r>
            <a:r>
              <a:rPr lang="en-US" sz="2800" dirty="0" err="1"/>
              <a:t>giáo</a:t>
            </a:r>
            <a:r>
              <a:rPr lang="en-US" sz="2800" dirty="0"/>
              <a:t> </a:t>
            </a:r>
            <a:r>
              <a:rPr lang="en-US" sz="2800" dirty="0" err="1"/>
              <a:t>gươm</a:t>
            </a:r>
            <a:r>
              <a:rPr lang="en-US" sz="2800" dirty="0"/>
              <a:t>;</a:t>
            </a:r>
            <a:r>
              <a:rPr lang="vi-VN" sz="2800" dirty="0"/>
              <a:t> một bên là một mình chàng </a:t>
            </a:r>
            <a:r>
              <a:rPr lang="en-US" sz="2800" dirty="0" err="1"/>
              <a:t>đơn</a:t>
            </a:r>
            <a:r>
              <a:rPr lang="en-US" sz="2800" dirty="0"/>
              <a:t> thương </a:t>
            </a:r>
            <a:r>
              <a:rPr lang="en-US" sz="2800" dirty="0" err="1"/>
              <a:t>độc</a:t>
            </a:r>
            <a:r>
              <a:rPr lang="en-US" sz="2800" dirty="0"/>
              <a:t> </a:t>
            </a:r>
            <a:r>
              <a:rPr lang="en-US" sz="2800" dirty="0" err="1"/>
              <a:t>mã</a:t>
            </a:r>
            <a:r>
              <a:rPr lang="en-US" sz="2800" dirty="0"/>
              <a:t>.</a:t>
            </a:r>
            <a:endParaRPr lang="en-US" sz="2800" dirty="0"/>
          </a:p>
          <a:p>
            <a:pPr marL="457200" indent="-457200" algn="just">
              <a:lnSpc>
                <a:spcPct val="150000"/>
              </a:lnSpc>
              <a:buFont typeface="Wingdings" panose="05000000000000000000" pitchFamily="2" charset="2"/>
              <a:buChar char="Ø"/>
            </a:pPr>
            <a:r>
              <a:rPr lang="en-US" sz="2800" dirty="0"/>
              <a:t>  </a:t>
            </a:r>
            <a:r>
              <a:rPr lang="en-US" sz="2800" b="1" dirty="0"/>
              <a:t>Hoàn </a:t>
            </a:r>
            <a:r>
              <a:rPr lang="en-US" sz="2800" b="1" dirty="0" err="1"/>
              <a:t>cảnh</a:t>
            </a:r>
            <a:r>
              <a:rPr lang="en-US" sz="2800" b="1" dirty="0"/>
              <a:t> làm </a:t>
            </a:r>
            <a:r>
              <a:rPr lang="en-US" sz="2800" b="1" dirty="0" err="1"/>
              <a:t>nổi</a:t>
            </a:r>
            <a:r>
              <a:rPr lang="en-US" sz="2800" b="1" dirty="0"/>
              <a:t> </a:t>
            </a:r>
            <a:r>
              <a:rPr lang="en-US" sz="2800" b="1" dirty="0" err="1"/>
              <a:t>bật</a:t>
            </a:r>
            <a:r>
              <a:rPr lang="en-US" sz="2800" b="1" dirty="0"/>
              <a:t> </a:t>
            </a:r>
            <a:r>
              <a:rPr lang="en-US" sz="2800" b="1" dirty="0" err="1"/>
              <a:t>sự</a:t>
            </a:r>
            <a:r>
              <a:rPr lang="en-US" sz="2800" b="1" dirty="0"/>
              <a:t> </a:t>
            </a:r>
            <a:r>
              <a:rPr lang="en-US" sz="2800" b="1" dirty="0" err="1"/>
              <a:t>dũng</a:t>
            </a:r>
            <a:r>
              <a:rPr lang="en-US" sz="2800" b="1" dirty="0"/>
              <a:t> cảm, </a:t>
            </a:r>
            <a:r>
              <a:rPr lang="en-US" sz="2800" b="1" dirty="0" err="1"/>
              <a:t>trượng</a:t>
            </a:r>
            <a:r>
              <a:rPr lang="en-US" sz="2800" b="1" dirty="0"/>
              <a:t> </a:t>
            </a:r>
            <a:r>
              <a:rPr lang="en-US" sz="2800" b="1" dirty="0" err="1"/>
              <a:t>nghĩa</a:t>
            </a:r>
            <a:r>
              <a:rPr lang="en-US" sz="2800" b="1" dirty="0"/>
              <a:t> </a:t>
            </a:r>
            <a:r>
              <a:rPr lang="en-US" sz="2800" b="1" dirty="0" err="1"/>
              <a:t>của</a:t>
            </a:r>
            <a:r>
              <a:rPr lang="en-US" sz="2800" b="1" dirty="0"/>
              <a:t> </a:t>
            </a:r>
            <a:r>
              <a:rPr lang="en-US" sz="2800" b="1" dirty="0" err="1"/>
              <a:t>chàng</a:t>
            </a:r>
            <a:r>
              <a:rPr lang="en-US" sz="2800" b="1" dirty="0"/>
              <a:t> </a:t>
            </a:r>
            <a:r>
              <a:rPr lang="en-US" sz="2800" b="1" dirty="0" err="1"/>
              <a:t>trai</a:t>
            </a:r>
            <a:r>
              <a:rPr lang="en-US" sz="2800" b="1" dirty="0"/>
              <a:t> </a:t>
            </a:r>
            <a:r>
              <a:rPr lang="en-US" sz="2800" b="1" dirty="0" err="1"/>
              <a:t>trẻ</a:t>
            </a:r>
            <a:r>
              <a:rPr lang="en-US" sz="2800" b="1" dirty="0"/>
              <a:t>.</a:t>
            </a:r>
            <a:endParaRPr lang="en-US" sz="2800" b="1"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66583" y="906940"/>
            <a:ext cx="6145427" cy="4539191"/>
          </a:xfrm>
          <a:prstGeom prst="rect">
            <a:avLst/>
          </a:prstGeom>
          <a:noFill/>
        </p:spPr>
        <p:txBody>
          <a:bodyPr wrap="square" rtlCol="0">
            <a:spAutoFit/>
          </a:bodyPr>
          <a:lstStyle/>
          <a:p>
            <a:pPr algn="just">
              <a:lnSpc>
                <a:spcPct val="150000"/>
              </a:lnSpc>
            </a:pPr>
            <a:r>
              <a:rPr lang="vi-VN" sz="2800" i="1" dirty="0">
                <a:solidFill>
                  <a:srgbClr val="FF0000"/>
                </a:solidFill>
              </a:rPr>
              <a:t>- </a:t>
            </a:r>
            <a:r>
              <a:rPr lang="en-US" sz="2800" i="1" dirty="0">
                <a:solidFill>
                  <a:srgbClr val="FF0000"/>
                </a:solidFill>
              </a:rPr>
              <a:t>Em </a:t>
            </a:r>
            <a:r>
              <a:rPr lang="en-US" sz="2800" i="1" dirty="0" err="1">
                <a:solidFill>
                  <a:srgbClr val="FF0000"/>
                </a:solidFill>
              </a:rPr>
              <a:t>hiểu</a:t>
            </a:r>
            <a:r>
              <a:rPr lang="en-US" sz="2800" i="1" dirty="0">
                <a:solidFill>
                  <a:srgbClr val="FF0000"/>
                </a:solidFill>
              </a:rPr>
              <a:t> thế nào là </a:t>
            </a:r>
            <a:r>
              <a:rPr lang="en-US" sz="2800" i="1" dirty="0" err="1">
                <a:solidFill>
                  <a:srgbClr val="FF0000"/>
                </a:solidFill>
              </a:rPr>
              <a:t>công</a:t>
            </a:r>
            <a:r>
              <a:rPr lang="en-US" sz="2800" i="1" dirty="0">
                <a:solidFill>
                  <a:srgbClr val="FF0000"/>
                </a:solidFill>
              </a:rPr>
              <a:t> </a:t>
            </a:r>
            <a:r>
              <a:rPr lang="en-US" sz="2800" i="1" dirty="0" err="1">
                <a:solidFill>
                  <a:srgbClr val="FF0000"/>
                </a:solidFill>
              </a:rPr>
              <a:t>lí</a:t>
            </a:r>
            <a:r>
              <a:rPr lang="en-US" sz="2800" i="1" dirty="0">
                <a:solidFill>
                  <a:srgbClr val="FF0000"/>
                </a:solidFill>
              </a:rPr>
              <a:t>, </a:t>
            </a:r>
            <a:r>
              <a:rPr lang="en-US" sz="2800" i="1" dirty="0" err="1">
                <a:solidFill>
                  <a:srgbClr val="FF0000"/>
                </a:solidFill>
              </a:rPr>
              <a:t>khát</a:t>
            </a:r>
            <a:r>
              <a:rPr lang="en-US" sz="2800" i="1" dirty="0">
                <a:solidFill>
                  <a:srgbClr val="FF0000"/>
                </a:solidFill>
              </a:rPr>
              <a:t> </a:t>
            </a:r>
            <a:r>
              <a:rPr lang="en-US" sz="2800" i="1" dirty="0" err="1">
                <a:solidFill>
                  <a:srgbClr val="FF0000"/>
                </a:solidFill>
              </a:rPr>
              <a:t>vọng</a:t>
            </a:r>
            <a:r>
              <a:rPr lang="en-US" sz="2800" i="1" dirty="0">
                <a:solidFill>
                  <a:srgbClr val="FF0000"/>
                </a:solidFill>
              </a:rPr>
              <a:t>? </a:t>
            </a:r>
            <a:endParaRPr lang="en-US" sz="2800" dirty="0">
              <a:solidFill>
                <a:srgbClr val="FF0000"/>
              </a:solidFill>
            </a:endParaRPr>
          </a:p>
          <a:p>
            <a:pPr algn="just">
              <a:lnSpc>
                <a:spcPct val="150000"/>
              </a:lnSpc>
            </a:pPr>
            <a:r>
              <a:rPr lang="vi-VN" sz="2800" i="1" dirty="0">
                <a:solidFill>
                  <a:srgbClr val="FF0000"/>
                </a:solidFill>
              </a:rPr>
              <a:t>- </a:t>
            </a:r>
            <a:r>
              <a:rPr lang="en-US" sz="2800" i="1" dirty="0">
                <a:solidFill>
                  <a:srgbClr val="FF0000"/>
                </a:solidFill>
              </a:rPr>
              <a:t>Em đã </a:t>
            </a:r>
            <a:r>
              <a:rPr lang="en-US" sz="2800" i="1" dirty="0" err="1">
                <a:solidFill>
                  <a:srgbClr val="FF0000"/>
                </a:solidFill>
              </a:rPr>
              <a:t>từng</a:t>
            </a:r>
            <a:r>
              <a:rPr lang="en-US" sz="2800" i="1" dirty="0">
                <a:solidFill>
                  <a:srgbClr val="FF0000"/>
                </a:solidFill>
              </a:rPr>
              <a:t> </a:t>
            </a:r>
            <a:r>
              <a:rPr lang="en-US" sz="2800" i="1" dirty="0" err="1">
                <a:solidFill>
                  <a:srgbClr val="FF0000"/>
                </a:solidFill>
              </a:rPr>
              <a:t>đọc</a:t>
            </a:r>
            <a:r>
              <a:rPr lang="en-US" sz="2800" i="1" dirty="0">
                <a:solidFill>
                  <a:srgbClr val="FF0000"/>
                </a:solidFill>
              </a:rPr>
              <a:t> hay học </a:t>
            </a:r>
            <a:r>
              <a:rPr lang="en-US" sz="2800" i="1" dirty="0" err="1">
                <a:solidFill>
                  <a:srgbClr val="FF0000"/>
                </a:solidFill>
              </a:rPr>
              <a:t>những</a:t>
            </a:r>
            <a:r>
              <a:rPr lang="en-US" sz="2800" i="1" dirty="0">
                <a:solidFill>
                  <a:srgbClr val="FF0000"/>
                </a:solidFill>
              </a:rPr>
              <a:t> VB </a:t>
            </a:r>
            <a:r>
              <a:rPr lang="en-US" sz="2800" i="1" dirty="0" err="1">
                <a:solidFill>
                  <a:srgbClr val="FF0000"/>
                </a:solidFill>
              </a:rPr>
              <a:t>văn</a:t>
            </a:r>
            <a:r>
              <a:rPr lang="en-US" sz="2800" i="1" dirty="0">
                <a:solidFill>
                  <a:srgbClr val="FF0000"/>
                </a:solidFill>
              </a:rPr>
              <a:t> học </a:t>
            </a:r>
            <a:r>
              <a:rPr lang="en-US" sz="2800" i="1" dirty="0" err="1">
                <a:solidFill>
                  <a:srgbClr val="FF0000"/>
                </a:solidFill>
              </a:rPr>
              <a:t>thể</a:t>
            </a:r>
            <a:r>
              <a:rPr lang="en-US" sz="2800" i="1" dirty="0">
                <a:solidFill>
                  <a:srgbClr val="FF0000"/>
                </a:solidFill>
              </a:rPr>
              <a:t> </a:t>
            </a:r>
            <a:r>
              <a:rPr lang="en-US" sz="2800" i="1" dirty="0" err="1">
                <a:solidFill>
                  <a:srgbClr val="FF0000"/>
                </a:solidFill>
              </a:rPr>
              <a:t>hiện</a:t>
            </a:r>
            <a:r>
              <a:rPr lang="en-US" sz="2800" i="1" dirty="0">
                <a:solidFill>
                  <a:srgbClr val="FF0000"/>
                </a:solidFill>
              </a:rPr>
              <a:t> </a:t>
            </a:r>
            <a:r>
              <a:rPr lang="en-US" sz="2800" i="1" dirty="0" err="1">
                <a:solidFill>
                  <a:srgbClr val="FF0000"/>
                </a:solidFill>
              </a:rPr>
              <a:t>ước</a:t>
            </a:r>
            <a:r>
              <a:rPr lang="en-US" sz="2800" i="1" dirty="0">
                <a:solidFill>
                  <a:srgbClr val="FF0000"/>
                </a:solidFill>
              </a:rPr>
              <a:t> </a:t>
            </a:r>
            <a:r>
              <a:rPr lang="en-US" sz="2800" i="1" dirty="0" err="1">
                <a:solidFill>
                  <a:srgbClr val="FF0000"/>
                </a:solidFill>
              </a:rPr>
              <a:t>mơ</a:t>
            </a:r>
            <a:r>
              <a:rPr lang="en-US" sz="2800" i="1" dirty="0">
                <a:solidFill>
                  <a:srgbClr val="FF0000"/>
                </a:solidFill>
              </a:rPr>
              <a:t> </a:t>
            </a:r>
            <a:r>
              <a:rPr lang="en-US" sz="2800" i="1" dirty="0" err="1">
                <a:solidFill>
                  <a:srgbClr val="FF0000"/>
                </a:solidFill>
              </a:rPr>
              <a:t>của</a:t>
            </a:r>
            <a:r>
              <a:rPr lang="en-US" sz="2800" i="1" dirty="0">
                <a:solidFill>
                  <a:srgbClr val="FF0000"/>
                </a:solidFill>
              </a:rPr>
              <a:t> </a:t>
            </a:r>
            <a:r>
              <a:rPr lang="en-US" sz="2800" i="1" dirty="0" err="1">
                <a:solidFill>
                  <a:srgbClr val="FF0000"/>
                </a:solidFill>
              </a:rPr>
              <a:t>nhân</a:t>
            </a:r>
            <a:r>
              <a:rPr lang="en-US" sz="2800" i="1" dirty="0">
                <a:solidFill>
                  <a:srgbClr val="FF0000"/>
                </a:solidFill>
              </a:rPr>
              <a:t> </a:t>
            </a:r>
            <a:r>
              <a:rPr lang="en-US" sz="2800" i="1" dirty="0" err="1">
                <a:solidFill>
                  <a:srgbClr val="FF0000"/>
                </a:solidFill>
              </a:rPr>
              <a:t>dân</a:t>
            </a:r>
            <a:r>
              <a:rPr lang="en-US" sz="2800" i="1" dirty="0">
                <a:solidFill>
                  <a:srgbClr val="FF0000"/>
                </a:solidFill>
              </a:rPr>
              <a:t> về </a:t>
            </a:r>
            <a:r>
              <a:rPr lang="en-US" sz="2800" i="1" dirty="0" err="1">
                <a:solidFill>
                  <a:srgbClr val="FF0000"/>
                </a:solidFill>
              </a:rPr>
              <a:t>sự</a:t>
            </a:r>
            <a:r>
              <a:rPr lang="en-US" sz="2800" i="1" dirty="0">
                <a:solidFill>
                  <a:srgbClr val="FF0000"/>
                </a:solidFill>
              </a:rPr>
              <a:t> </a:t>
            </a:r>
            <a:r>
              <a:rPr lang="en-US" sz="2800" i="1" dirty="0" err="1">
                <a:solidFill>
                  <a:srgbClr val="FF0000"/>
                </a:solidFill>
              </a:rPr>
              <a:t>công</a:t>
            </a:r>
            <a:r>
              <a:rPr lang="en-US" sz="2800" i="1" dirty="0">
                <a:solidFill>
                  <a:srgbClr val="FF0000"/>
                </a:solidFill>
              </a:rPr>
              <a:t> </a:t>
            </a:r>
            <a:r>
              <a:rPr lang="en-US" sz="2800" i="1" dirty="0" err="1">
                <a:solidFill>
                  <a:srgbClr val="FF0000"/>
                </a:solidFill>
              </a:rPr>
              <a:t>bằng</a:t>
            </a:r>
            <a:r>
              <a:rPr lang="en-US" sz="2800" i="1" dirty="0">
                <a:solidFill>
                  <a:srgbClr val="FF0000"/>
                </a:solidFill>
              </a:rPr>
              <a:t> </a:t>
            </a:r>
            <a:r>
              <a:rPr lang="en-US" sz="2800" i="1" dirty="0" err="1">
                <a:solidFill>
                  <a:srgbClr val="FF0000"/>
                </a:solidFill>
              </a:rPr>
              <a:t>trong</a:t>
            </a:r>
            <a:r>
              <a:rPr lang="en-US" sz="2800" i="1" dirty="0">
                <a:solidFill>
                  <a:srgbClr val="FF0000"/>
                </a:solidFill>
              </a:rPr>
              <a:t> </a:t>
            </a:r>
            <a:r>
              <a:rPr lang="en-US" sz="2800" i="1" dirty="0" err="1">
                <a:solidFill>
                  <a:srgbClr val="FF0000"/>
                </a:solidFill>
              </a:rPr>
              <a:t>cuộc</a:t>
            </a:r>
            <a:r>
              <a:rPr lang="en-US" sz="2800" i="1" dirty="0">
                <a:solidFill>
                  <a:srgbClr val="FF0000"/>
                </a:solidFill>
              </a:rPr>
              <a:t> </a:t>
            </a:r>
            <a:r>
              <a:rPr lang="en-US" sz="2800" i="1" dirty="0" err="1">
                <a:solidFill>
                  <a:srgbClr val="FF0000"/>
                </a:solidFill>
              </a:rPr>
              <a:t>sống</a:t>
            </a:r>
            <a:r>
              <a:rPr lang="en-US" sz="2800" i="1" dirty="0">
                <a:solidFill>
                  <a:srgbClr val="FF0000"/>
                </a:solidFill>
              </a:rPr>
              <a:t>, </a:t>
            </a:r>
            <a:r>
              <a:rPr lang="en-US" sz="2800" i="1" dirty="0" err="1">
                <a:solidFill>
                  <a:srgbClr val="FF0000"/>
                </a:solidFill>
              </a:rPr>
              <a:t>xã</a:t>
            </a:r>
            <a:r>
              <a:rPr lang="en-US" sz="2800" i="1" dirty="0">
                <a:solidFill>
                  <a:srgbClr val="FF0000"/>
                </a:solidFill>
              </a:rPr>
              <a:t> </a:t>
            </a:r>
            <a:r>
              <a:rPr lang="en-US" sz="2800" i="1" dirty="0" err="1">
                <a:solidFill>
                  <a:srgbClr val="FF0000"/>
                </a:solidFill>
              </a:rPr>
              <a:t>hội</a:t>
            </a:r>
            <a:r>
              <a:rPr lang="en-US" sz="2800" i="1" dirty="0">
                <a:solidFill>
                  <a:srgbClr val="FF0000"/>
                </a:solidFill>
              </a:rPr>
              <a:t> chưa?</a:t>
            </a:r>
            <a:r>
              <a:rPr lang="vi-VN" sz="2800" i="1" dirty="0">
                <a:solidFill>
                  <a:srgbClr val="FF0000"/>
                </a:solidFill>
              </a:rPr>
              <a:t> Đó là tác phẩm nào? </a:t>
            </a:r>
            <a:endParaRPr lang="en-US" sz="2800" dirty="0">
              <a:solidFill>
                <a:srgbClr val="FF0000"/>
              </a:solidFill>
            </a:endParaRPr>
          </a:p>
          <a:p>
            <a:pPr algn="just">
              <a:lnSpc>
                <a:spcPct val="150000"/>
              </a:lnSpc>
            </a:pPr>
            <a:r>
              <a:rPr lang="vi-VN" sz="2800" i="1" dirty="0">
                <a:solidFill>
                  <a:srgbClr val="FF0000"/>
                </a:solidFill>
              </a:rPr>
              <a:t>- </a:t>
            </a:r>
            <a:r>
              <a:rPr lang="en-US" sz="2800" i="1" dirty="0" err="1">
                <a:solidFill>
                  <a:srgbClr val="FF0000"/>
                </a:solidFill>
              </a:rPr>
              <a:t>Khát</a:t>
            </a:r>
            <a:r>
              <a:rPr lang="en-US" sz="2800" i="1" dirty="0">
                <a:solidFill>
                  <a:srgbClr val="FF0000"/>
                </a:solidFill>
              </a:rPr>
              <a:t> </a:t>
            </a:r>
            <a:r>
              <a:rPr lang="en-US" sz="2800" i="1" dirty="0" err="1">
                <a:solidFill>
                  <a:srgbClr val="FF0000"/>
                </a:solidFill>
              </a:rPr>
              <a:t>vọng</a:t>
            </a:r>
            <a:r>
              <a:rPr lang="en-US" sz="2800" i="1" dirty="0">
                <a:solidFill>
                  <a:srgbClr val="FF0000"/>
                </a:solidFill>
              </a:rPr>
              <a:t>, </a:t>
            </a:r>
            <a:r>
              <a:rPr lang="en-US" sz="2800" i="1" dirty="0" err="1">
                <a:solidFill>
                  <a:srgbClr val="FF0000"/>
                </a:solidFill>
              </a:rPr>
              <a:t>ước</a:t>
            </a:r>
            <a:r>
              <a:rPr lang="en-US" sz="2800" i="1" dirty="0">
                <a:solidFill>
                  <a:srgbClr val="FF0000"/>
                </a:solidFill>
              </a:rPr>
              <a:t> </a:t>
            </a:r>
            <a:r>
              <a:rPr lang="en-US" sz="2800" i="1" dirty="0" err="1">
                <a:solidFill>
                  <a:srgbClr val="FF0000"/>
                </a:solidFill>
              </a:rPr>
              <a:t>mơ</a:t>
            </a:r>
            <a:r>
              <a:rPr lang="en-US" sz="2800" i="1" dirty="0">
                <a:solidFill>
                  <a:srgbClr val="FF0000"/>
                </a:solidFill>
              </a:rPr>
              <a:t> ấy </a:t>
            </a:r>
            <a:r>
              <a:rPr lang="en-US" sz="2800" i="1" dirty="0" err="1">
                <a:solidFill>
                  <a:srgbClr val="FF0000"/>
                </a:solidFill>
              </a:rPr>
              <a:t>thể</a:t>
            </a:r>
            <a:r>
              <a:rPr lang="en-US" sz="2800" i="1" dirty="0">
                <a:solidFill>
                  <a:srgbClr val="FF0000"/>
                </a:solidFill>
              </a:rPr>
              <a:t> </a:t>
            </a:r>
            <a:r>
              <a:rPr lang="en-US" sz="2800" i="1" dirty="0" err="1">
                <a:solidFill>
                  <a:srgbClr val="FF0000"/>
                </a:solidFill>
              </a:rPr>
              <a:t>hiện</a:t>
            </a:r>
            <a:r>
              <a:rPr lang="en-US" sz="2800" i="1" dirty="0">
                <a:solidFill>
                  <a:srgbClr val="FF0000"/>
                </a:solidFill>
              </a:rPr>
              <a:t> </a:t>
            </a:r>
            <a:r>
              <a:rPr lang="en-US" sz="2800" i="1" dirty="0" err="1">
                <a:solidFill>
                  <a:srgbClr val="FF0000"/>
                </a:solidFill>
              </a:rPr>
              <a:t>điều</a:t>
            </a:r>
            <a:r>
              <a:rPr lang="en-US" sz="2800" i="1" dirty="0">
                <a:solidFill>
                  <a:srgbClr val="FF0000"/>
                </a:solidFill>
              </a:rPr>
              <a:t> gì ở tâm </a:t>
            </a:r>
            <a:r>
              <a:rPr lang="en-US" sz="2800" i="1" dirty="0" err="1">
                <a:solidFill>
                  <a:srgbClr val="FF0000"/>
                </a:solidFill>
              </a:rPr>
              <a:t>hồn</a:t>
            </a:r>
            <a:r>
              <a:rPr lang="en-US" sz="2800" i="1" dirty="0">
                <a:solidFill>
                  <a:srgbClr val="FF0000"/>
                </a:solidFill>
              </a:rPr>
              <a:t> con </a:t>
            </a:r>
            <a:r>
              <a:rPr lang="en-US" sz="2800" i="1" dirty="0" err="1">
                <a:solidFill>
                  <a:srgbClr val="FF0000"/>
                </a:solidFill>
              </a:rPr>
              <a:t>người</a:t>
            </a:r>
            <a:r>
              <a:rPr lang="en-US" sz="2800" i="1" dirty="0">
                <a:solidFill>
                  <a:srgbClr val="FF0000"/>
                </a:solidFill>
              </a:rPr>
              <a:t>?</a:t>
            </a:r>
            <a:endParaRPr lang="en-US" sz="2800" dirty="0">
              <a:solidFill>
                <a:srgbClr val="FF0000"/>
              </a:solidFill>
            </a:endParaRPr>
          </a:p>
        </p:txBody>
      </p:sp>
      <p:pic>
        <p:nvPicPr>
          <p:cNvPr id="4" name="Picture 3" descr="A gavel on a stand&#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12908" y="-86497"/>
            <a:ext cx="4176584"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stretch>
            <a:fillRect/>
          </a:stretch>
        </p:blipFill>
        <p:spPr>
          <a:xfrm>
            <a:off x="1451" y="11575"/>
            <a:ext cx="12191999" cy="6858000"/>
          </a:xfrm>
          <a:prstGeom prst="rect">
            <a:avLst/>
          </a:prstGeom>
        </p:spPr>
      </p:pic>
      <p:sp>
        <p:nvSpPr>
          <p:cNvPr id="7" name="TextBox 6"/>
          <p:cNvSpPr txBox="1"/>
          <p:nvPr/>
        </p:nvSpPr>
        <p:spPr>
          <a:xfrm>
            <a:off x="1329962" y="1815511"/>
            <a:ext cx="4444826" cy="1854610"/>
          </a:xfrm>
          <a:prstGeom prst="rect">
            <a:avLst/>
          </a:prstGeom>
          <a:noFill/>
        </p:spPr>
        <p:txBody>
          <a:bodyPr wrap="square" lIns="0" tIns="0" rIns="0" bIns="0" rtlCol="0">
            <a:spAutoFit/>
          </a:bodyPr>
          <a:lstStyle/>
          <a:p>
            <a:pPr algn="ctr">
              <a:lnSpc>
                <a:spcPct val="115000"/>
              </a:lnSpc>
              <a:spcAft>
                <a:spcPts val="800"/>
              </a:spcAft>
            </a:pPr>
            <a:r>
              <a:rPr lang="en-US" sz="5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b</a:t>
            </a:r>
            <a:r>
              <a:rPr lang="vi-VN" sz="5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Nhân vật Lục vân Tiên.</a:t>
            </a:r>
            <a:endParaRPr lang="en-US" sz="54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pic>
        <p:nvPicPr>
          <p:cNvPr id="9" name="Picture Placeholder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4855" r="24855"/>
          <a:stretch>
            <a:fillRect/>
          </a:stretch>
        </p:blipFill>
        <p:spPr/>
      </p:pic>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18" b="1018"/>
          <a:stretch>
            <a:fillRect/>
          </a:stretch>
        </p:blipFill>
        <p:spPr/>
      </p:pic>
      <p:sp>
        <p:nvSpPr>
          <p:cNvPr id="64" name="Rectangle: Rounded Corners 63"/>
          <p:cNvSpPr/>
          <p:nvPr/>
        </p:nvSpPr>
        <p:spPr>
          <a:xfrm rot="2700000">
            <a:off x="7936270" y="2369130"/>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Rectangle: Rounded Corners 64"/>
          <p:cNvSpPr/>
          <p:nvPr/>
        </p:nvSpPr>
        <p:spPr>
          <a:xfrm rot="2731827">
            <a:off x="9909502" y="915227"/>
            <a:ext cx="631264" cy="631264"/>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Grp="1" noRot="1" noChangeAspect="1" noMove="1" noResize="1" noEditPoints="1" noAdjustHandles="1" noChangeArrowheads="1" noChangeShapeType="1" noTextEdit="1"/>
          </p:cNvSpPr>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Grp="1" noRot="1" noChangeAspect="1" noMove="1" noResize="1" noEditPoints="1" noAdjustHandles="1" noChangeArrowheads="1" noChangeShapeType="1" noTextEdit="1"/>
          </p:cNvSpPr>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rectangular rectangle with black and red text&#10;&#10;Description automatically generated"/>
          <p:cNvPicPr>
            <a:picLocks noChangeAspect="1"/>
          </p:cNvPicPr>
          <p:nvPr/>
        </p:nvPicPr>
        <p:blipFill>
          <a:blip r:embed="rId1">
            <a:duotone>
              <a:prstClr val="black"/>
              <a:prstClr val="white"/>
            </a:duotone>
            <a:extLst>
              <a:ext uri="{28A0092B-C50C-407E-A947-70E740481C1C}">
                <a14:useLocalDpi xmlns:a14="http://schemas.microsoft.com/office/drawing/2010/main" val="0"/>
              </a:ext>
            </a:extLst>
          </a:blip>
          <a:stretch>
            <a:fillRect/>
          </a:stretch>
        </p:blipFill>
        <p:spPr>
          <a:xfrm>
            <a:off x="5943599" y="1494835"/>
            <a:ext cx="5920735" cy="4733306"/>
          </a:xfrm>
          <a:prstGeom prst="rect">
            <a:avLst/>
          </a:prstGeom>
        </p:spPr>
      </p:pic>
      <p:sp>
        <p:nvSpPr>
          <p:cNvPr id="7" name="TextBox 6"/>
          <p:cNvSpPr txBox="1"/>
          <p:nvPr/>
        </p:nvSpPr>
        <p:spPr>
          <a:xfrm>
            <a:off x="327666" y="223490"/>
            <a:ext cx="6098058" cy="3693575"/>
          </a:xfrm>
          <a:prstGeom prst="rect">
            <a:avLst/>
          </a:prstGeom>
          <a:noFill/>
        </p:spPr>
        <p:txBody>
          <a:bodyPr wrap="square">
            <a:spAutoFit/>
          </a:bodyPr>
          <a:lstStyle/>
          <a:p>
            <a:pPr>
              <a:lnSpc>
                <a:spcPct val="115000"/>
              </a:lnSpc>
              <a:spcAft>
                <a:spcPts val="1000"/>
              </a:spcAft>
              <a:tabLst>
                <a:tab pos="1386840" algn="l"/>
              </a:tabLst>
            </a:pPr>
            <a:r>
              <a:rPr lang="en-US" sz="2400" dirty="0">
                <a:solidFill>
                  <a:srgbClr val="0D0D0D"/>
                </a:solidFill>
                <a:effectLst/>
                <a:latin typeface="#9Slide03 AmpleSoft Bold" panose="02000000000000000000" pitchFamily="2" charset="0"/>
                <a:ea typeface="MS Mincho" panose="02020609040205080304" pitchFamily="49" charset="-128"/>
                <a:cs typeface="Times New Roman" panose="02020603050405020304" pitchFamily="18" charset="0"/>
              </a:rPr>
              <a:t> </a:t>
            </a:r>
            <a:endParaRPr lang="en-US" sz="24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algn="ctr">
              <a:lnSpc>
                <a:spcPct val="115000"/>
              </a:lnSpc>
              <a:spcAft>
                <a:spcPts val="1000"/>
              </a:spcAft>
            </a:pPr>
            <a:r>
              <a:rPr lang="en-US" sz="3200" b="1" dirty="0">
                <a:solidFill>
                  <a:srgbClr val="FF0000"/>
                </a:solidFill>
                <a:effectLst/>
                <a:latin typeface="#9Slide03 AmpleSoft Bold" panose="02000000000000000000" pitchFamily="2" charset="0"/>
                <a:ea typeface="MS Mincho" panose="02020609040205080304" pitchFamily="49" charset="-128"/>
                <a:cs typeface="Times New Roman" panose="02020603050405020304" pitchFamily="18" charset="0"/>
              </a:rPr>
              <a:t>*</a:t>
            </a:r>
            <a:r>
              <a:rPr lang="pt-BR"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THẢO LUẬN  </a:t>
            </a:r>
            <a:r>
              <a:rPr lang="vi-VN" sz="3200" b="1" dirty="0">
                <a:solidFill>
                  <a:srgbClr val="FF0000"/>
                </a:solidFill>
                <a:effectLst/>
                <a:latin typeface="#9Slide03 AmpleSoft Bold" panose="02000000000000000000" pitchFamily="2" charset="0"/>
                <a:ea typeface="Times New Roman" panose="02020603050405020304" pitchFamily="18" charset="0"/>
                <a:cs typeface="Times New Roman" panose="02020603050405020304" pitchFamily="18" charset="0"/>
              </a:rPr>
              <a:t>NHÓM</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Wingdings" panose="05000000000000000000" pitchFamily="2" charset="2"/>
              <a:buChar char="Ø"/>
              <a:tabLst>
                <a:tab pos="1386840" algn="l"/>
              </a:tabLst>
            </a:pPr>
            <a:r>
              <a:rPr lang="en-US" sz="2400" dirty="0" err="1">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Thời</a:t>
            </a:r>
            <a:r>
              <a:rPr lang="en-US" sz="2400" dirty="0">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 </a:t>
            </a:r>
            <a:r>
              <a:rPr lang="en-US" sz="2400" dirty="0" err="1">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gian</a:t>
            </a:r>
            <a:r>
              <a:rPr lang="en-US" sz="2400" dirty="0">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 05 </a:t>
            </a:r>
            <a:r>
              <a:rPr lang="en-US" sz="2400" dirty="0" err="1">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phút</a:t>
            </a:r>
            <a:endParaRPr lang="en-US" sz="2400" dirty="0">
              <a:effectLst/>
              <a:latin typeface="#9Slide03 Ample" panose="02000000000000000000" pitchFamily="2"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Wingdings" panose="05000000000000000000" pitchFamily="2" charset="2"/>
              <a:buChar char="Ø"/>
              <a:tabLst>
                <a:tab pos="1386840" algn="l"/>
              </a:tabLst>
            </a:pPr>
            <a:r>
              <a:rPr lang="en-US" sz="2400" dirty="0" err="1">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Nhóm</a:t>
            </a:r>
            <a:r>
              <a:rPr lang="en-US" sz="2400" dirty="0">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 1, 2: </a:t>
            </a:r>
            <a:r>
              <a:rPr lang="en-US" sz="2400" dirty="0" err="1">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Tìm</a:t>
            </a:r>
            <a:r>
              <a:rPr lang="en-US" sz="2400" dirty="0">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 </a:t>
            </a:r>
            <a:r>
              <a:rPr lang="en-US" sz="2400" dirty="0" err="1">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hiểu</a:t>
            </a:r>
            <a:r>
              <a:rPr lang="en-US" sz="2400" dirty="0">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 hình </a:t>
            </a:r>
            <a:r>
              <a:rPr lang="en-US" sz="2400" dirty="0" err="1">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tượng</a:t>
            </a:r>
            <a:r>
              <a:rPr lang="en-US" sz="2400" dirty="0">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 </a:t>
            </a:r>
            <a:r>
              <a:rPr lang="en-US" sz="2400" dirty="0" err="1">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Lục</a:t>
            </a:r>
            <a:r>
              <a:rPr lang="en-US" sz="2400" dirty="0">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 Vân Tiên – Hoàn </a:t>
            </a:r>
            <a:r>
              <a:rPr lang="en-US" sz="2400" dirty="0" err="1">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thành</a:t>
            </a:r>
            <a:r>
              <a:rPr lang="en-US" sz="2400" dirty="0">
                <a:solidFill>
                  <a:srgbClr val="0D0D0D"/>
                </a:solidFill>
                <a:effectLst/>
                <a:latin typeface="#9Slide03 Ample" panose="02000000000000000000" pitchFamily="2" charset="0"/>
                <a:ea typeface="MS Mincho" panose="02020609040205080304" pitchFamily="49" charset="-128"/>
                <a:cs typeface="Times New Roman" panose="02020603050405020304" pitchFamily="18" charset="0"/>
              </a:rPr>
              <a:t> </a:t>
            </a:r>
            <a:r>
              <a:rPr lang="en-US" sz="2400" dirty="0">
                <a:solidFill>
                  <a:srgbClr val="FF0000"/>
                </a:solidFill>
                <a:effectLst/>
                <a:latin typeface="#9Slide03 Ample" panose="02000000000000000000" pitchFamily="2" charset="0"/>
                <a:ea typeface="MS Mincho" panose="02020609040205080304" pitchFamily="49" charset="-128"/>
                <a:cs typeface="Times New Roman" panose="02020603050405020304" pitchFamily="18" charset="0"/>
              </a:rPr>
              <a:t>PHT </a:t>
            </a:r>
            <a:r>
              <a:rPr lang="en-US" sz="2400" dirty="0" err="1">
                <a:solidFill>
                  <a:srgbClr val="FF0000"/>
                </a:solidFill>
                <a:effectLst/>
                <a:latin typeface="#9Slide03 Ample" panose="02000000000000000000" pitchFamily="2" charset="0"/>
                <a:ea typeface="MS Mincho" panose="02020609040205080304" pitchFamily="49" charset="-128"/>
                <a:cs typeface="Times New Roman" panose="02020603050405020304" pitchFamily="18" charset="0"/>
              </a:rPr>
              <a:t>số</a:t>
            </a:r>
            <a:r>
              <a:rPr lang="en-US" sz="2400" dirty="0">
                <a:solidFill>
                  <a:srgbClr val="FF0000"/>
                </a:solidFill>
                <a:effectLst/>
                <a:latin typeface="#9Slide03 Ample" panose="02000000000000000000" pitchFamily="2" charset="0"/>
                <a:ea typeface="MS Mincho" panose="02020609040205080304" pitchFamily="49" charset="-128"/>
                <a:cs typeface="Times New Roman" panose="02020603050405020304" pitchFamily="18" charset="0"/>
              </a:rPr>
              <a:t> </a:t>
            </a:r>
            <a:r>
              <a:rPr lang="vi-VN" sz="2400" dirty="0">
                <a:solidFill>
                  <a:srgbClr val="FF0000"/>
                </a:solidFill>
                <a:effectLst/>
                <a:latin typeface="#9Slide03 Ample" panose="02000000000000000000" pitchFamily="2" charset="0"/>
                <a:ea typeface="MS Mincho" panose="02020609040205080304" pitchFamily="49" charset="-128"/>
                <a:cs typeface="Times New Roman" panose="02020603050405020304" pitchFamily="18" charset="0"/>
              </a:rPr>
              <a:t>05</a:t>
            </a:r>
            <a:endParaRPr lang="en-US" sz="2400" dirty="0">
              <a:solidFill>
                <a:srgbClr val="FF0000"/>
              </a:solidFill>
              <a:effectLst/>
              <a:latin typeface="#9Slide03 Ample" panose="02000000000000000000" pitchFamily="2" charset="0"/>
              <a:ea typeface="MS Mincho" panose="02020609040205080304" pitchFamily="49" charset="-128"/>
              <a:cs typeface="Times New Roman" panose="02020603050405020304" pitchFamily="18" charset="0"/>
            </a:endParaRPr>
          </a:p>
          <a:p>
            <a:pPr marL="342900" indent="-342900">
              <a:lnSpc>
                <a:spcPct val="115000"/>
              </a:lnSpc>
              <a:spcAft>
                <a:spcPts val="1000"/>
              </a:spcAft>
              <a:buFont typeface="Wingdings" panose="05000000000000000000" pitchFamily="2" charset="2"/>
              <a:buChar char="Ø"/>
              <a:tabLst>
                <a:tab pos="1386840" algn="l"/>
              </a:tabLst>
            </a:pPr>
            <a:r>
              <a:rPr lang="en-US" sz="2400" dirty="0" err="1">
                <a:solidFill>
                  <a:srgbClr val="0D0D0D"/>
                </a:solidFill>
                <a:effectLst/>
                <a:latin typeface="#9Slide03 Ample" panose="02000000000000000000" pitchFamily="2" charset="0"/>
                <a:ea typeface="MS Mincho" panose="02020609040205080304" pitchFamily="49" charset="-128"/>
              </a:rPr>
              <a:t>Nhóm</a:t>
            </a:r>
            <a:r>
              <a:rPr lang="en-US" sz="2400" dirty="0">
                <a:solidFill>
                  <a:srgbClr val="0D0D0D"/>
                </a:solidFill>
                <a:effectLst/>
                <a:latin typeface="#9Slide03 Ample" panose="02000000000000000000" pitchFamily="2" charset="0"/>
                <a:ea typeface="MS Mincho" panose="02020609040205080304" pitchFamily="49" charset="-128"/>
              </a:rPr>
              <a:t> 3, 4: </a:t>
            </a:r>
            <a:r>
              <a:rPr lang="en-US" sz="2400" dirty="0" err="1">
                <a:solidFill>
                  <a:srgbClr val="0D0D0D"/>
                </a:solidFill>
                <a:effectLst/>
                <a:latin typeface="#9Slide03 Ample" panose="02000000000000000000" pitchFamily="2" charset="0"/>
                <a:ea typeface="MS Mincho" panose="02020609040205080304" pitchFamily="49" charset="-128"/>
              </a:rPr>
              <a:t>Tìm</a:t>
            </a:r>
            <a:r>
              <a:rPr lang="en-US" sz="2400" dirty="0">
                <a:solidFill>
                  <a:srgbClr val="0D0D0D"/>
                </a:solidFill>
                <a:effectLst/>
                <a:latin typeface="#9Slide03 Ample" panose="02000000000000000000" pitchFamily="2" charset="0"/>
                <a:ea typeface="MS Mincho" panose="02020609040205080304" pitchFamily="49" charset="-128"/>
              </a:rPr>
              <a:t> </a:t>
            </a:r>
            <a:r>
              <a:rPr lang="en-US" sz="2400" dirty="0" err="1">
                <a:solidFill>
                  <a:srgbClr val="0D0D0D"/>
                </a:solidFill>
                <a:effectLst/>
                <a:latin typeface="#9Slide03 Ample" panose="02000000000000000000" pitchFamily="2" charset="0"/>
                <a:ea typeface="MS Mincho" panose="02020609040205080304" pitchFamily="49" charset="-128"/>
              </a:rPr>
              <a:t>hiểu</a:t>
            </a:r>
            <a:r>
              <a:rPr lang="en-US" sz="2400" dirty="0">
                <a:solidFill>
                  <a:srgbClr val="0D0D0D"/>
                </a:solidFill>
                <a:effectLst/>
                <a:latin typeface="#9Slide03 Ample" panose="02000000000000000000" pitchFamily="2" charset="0"/>
                <a:ea typeface="MS Mincho" panose="02020609040205080304" pitchFamily="49" charset="-128"/>
              </a:rPr>
              <a:t> hình </a:t>
            </a:r>
            <a:r>
              <a:rPr lang="en-US" sz="2400" dirty="0" err="1">
                <a:solidFill>
                  <a:srgbClr val="0D0D0D"/>
                </a:solidFill>
                <a:effectLst/>
                <a:latin typeface="#9Slide03 Ample" panose="02000000000000000000" pitchFamily="2" charset="0"/>
                <a:ea typeface="MS Mincho" panose="02020609040205080304" pitchFamily="49" charset="-128"/>
              </a:rPr>
              <a:t>tượng</a:t>
            </a:r>
            <a:r>
              <a:rPr lang="en-US" sz="2400" dirty="0">
                <a:solidFill>
                  <a:srgbClr val="0D0D0D"/>
                </a:solidFill>
                <a:effectLst/>
                <a:latin typeface="#9Slide03 Ample" panose="02000000000000000000" pitchFamily="2" charset="0"/>
                <a:ea typeface="MS Mincho" panose="02020609040205080304" pitchFamily="49" charset="-128"/>
              </a:rPr>
              <a:t> </a:t>
            </a:r>
            <a:r>
              <a:rPr lang="en-US" sz="2400" dirty="0" err="1">
                <a:solidFill>
                  <a:srgbClr val="0D0D0D"/>
                </a:solidFill>
                <a:effectLst/>
                <a:latin typeface="#9Slide03 Ample" panose="02000000000000000000" pitchFamily="2" charset="0"/>
                <a:ea typeface="MS Mincho" panose="02020609040205080304" pitchFamily="49" charset="-128"/>
              </a:rPr>
              <a:t>Kiều</a:t>
            </a:r>
            <a:r>
              <a:rPr lang="en-US" sz="2400" dirty="0">
                <a:solidFill>
                  <a:srgbClr val="0D0D0D"/>
                </a:solidFill>
                <a:effectLst/>
                <a:latin typeface="#9Slide03 Ample" panose="02000000000000000000" pitchFamily="2" charset="0"/>
                <a:ea typeface="MS Mincho" panose="02020609040205080304" pitchFamily="49" charset="-128"/>
              </a:rPr>
              <a:t> </a:t>
            </a:r>
            <a:r>
              <a:rPr lang="en-US" sz="2400" dirty="0" err="1">
                <a:solidFill>
                  <a:srgbClr val="0D0D0D"/>
                </a:solidFill>
                <a:effectLst/>
                <a:latin typeface="#9Slide03 Ample" panose="02000000000000000000" pitchFamily="2" charset="0"/>
                <a:ea typeface="MS Mincho" panose="02020609040205080304" pitchFamily="49" charset="-128"/>
              </a:rPr>
              <a:t>Nguyệt</a:t>
            </a:r>
            <a:r>
              <a:rPr lang="en-US" sz="2400" dirty="0">
                <a:solidFill>
                  <a:srgbClr val="0D0D0D"/>
                </a:solidFill>
                <a:effectLst/>
                <a:latin typeface="#9Slide03 Ample" panose="02000000000000000000" pitchFamily="2" charset="0"/>
                <a:ea typeface="MS Mincho" panose="02020609040205080304" pitchFamily="49" charset="-128"/>
              </a:rPr>
              <a:t> Nga – Hoàn </a:t>
            </a:r>
            <a:r>
              <a:rPr lang="en-US" sz="2400" dirty="0" err="1">
                <a:solidFill>
                  <a:srgbClr val="0D0D0D"/>
                </a:solidFill>
                <a:effectLst/>
                <a:latin typeface="#9Slide03 Ample" panose="02000000000000000000" pitchFamily="2" charset="0"/>
                <a:ea typeface="MS Mincho" panose="02020609040205080304" pitchFamily="49" charset="-128"/>
              </a:rPr>
              <a:t>thành</a:t>
            </a:r>
            <a:r>
              <a:rPr lang="en-US" sz="2400" dirty="0">
                <a:solidFill>
                  <a:srgbClr val="0D0D0D"/>
                </a:solidFill>
                <a:effectLst/>
                <a:latin typeface="#9Slide03 Ample" panose="02000000000000000000" pitchFamily="2" charset="0"/>
                <a:ea typeface="MS Mincho" panose="02020609040205080304" pitchFamily="49" charset="-128"/>
              </a:rPr>
              <a:t> </a:t>
            </a:r>
            <a:r>
              <a:rPr lang="en-US" sz="2400" dirty="0">
                <a:solidFill>
                  <a:srgbClr val="FF0000"/>
                </a:solidFill>
                <a:effectLst/>
                <a:latin typeface="#9Slide03 Ample" panose="02000000000000000000" pitchFamily="2" charset="0"/>
                <a:ea typeface="MS Mincho" panose="02020609040205080304" pitchFamily="49" charset="-128"/>
              </a:rPr>
              <a:t>PHT </a:t>
            </a:r>
            <a:r>
              <a:rPr lang="en-US" sz="2400" dirty="0" err="1">
                <a:solidFill>
                  <a:srgbClr val="FF0000"/>
                </a:solidFill>
                <a:effectLst/>
                <a:latin typeface="#9Slide03 Ample" panose="02000000000000000000" pitchFamily="2" charset="0"/>
                <a:ea typeface="MS Mincho" panose="02020609040205080304" pitchFamily="49" charset="-128"/>
              </a:rPr>
              <a:t>số</a:t>
            </a:r>
            <a:r>
              <a:rPr lang="en-US" sz="2400" dirty="0">
                <a:solidFill>
                  <a:srgbClr val="FF0000"/>
                </a:solidFill>
                <a:effectLst/>
                <a:latin typeface="#9Slide03 Ample" panose="02000000000000000000" pitchFamily="2" charset="0"/>
                <a:ea typeface="MS Mincho" panose="02020609040205080304" pitchFamily="49" charset="-128"/>
              </a:rPr>
              <a:t> </a:t>
            </a:r>
            <a:r>
              <a:rPr lang="vi-VN" sz="2400" dirty="0">
                <a:solidFill>
                  <a:srgbClr val="FF0000"/>
                </a:solidFill>
                <a:effectLst/>
                <a:latin typeface="#9Slide03 Ample" panose="02000000000000000000" pitchFamily="2" charset="0"/>
                <a:ea typeface="MS Mincho" panose="02020609040205080304" pitchFamily="49" charset="-128"/>
              </a:rPr>
              <a:t>06</a:t>
            </a:r>
            <a:endParaRPr lang="en-US" sz="2400" dirty="0">
              <a:effectLst/>
              <a:latin typeface="#9Slide03 Ample" panose="02000000000000000000" pitchFamily="2"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nvGraphicFramePr>
        <p:xfrm>
          <a:off x="358346" y="288485"/>
          <a:ext cx="11483644" cy="6420967"/>
        </p:xfrm>
        <a:graphic>
          <a:graphicData uri="http://schemas.openxmlformats.org/drawingml/2006/table">
            <a:tbl>
              <a:tblPr firstRow="1" firstCol="1" bandRow="1">
                <a:noFill/>
                <a:tableStyleId>{5C22544A-7EE6-4342-B048-85BDC9FD1C3A}</a:tableStyleId>
              </a:tblPr>
              <a:tblGrid>
                <a:gridCol w="5549949"/>
                <a:gridCol w="5933695"/>
              </a:tblGrid>
              <a:tr h="2527775">
                <a:tc gridSpan="2">
                  <a:txBody>
                    <a:bodyPr/>
                    <a:lstStyle/>
                    <a:p>
                      <a:pPr algn="ctr">
                        <a:lnSpc>
                          <a:spcPct val="115000"/>
                        </a:lnSpc>
                        <a:spcAft>
                          <a:spcPts val="1000"/>
                        </a:spcAft>
                        <a:tabLst>
                          <a:tab pos="1386840" algn="l"/>
                        </a:tabLst>
                      </a:pPr>
                      <a:r>
                        <a:rPr lang="en-US" sz="2400" b="0" cap="none" spc="0" dirty="0">
                          <a:ln>
                            <a:noFill/>
                          </a:ln>
                          <a:solidFill>
                            <a:srgbClr val="FF0000"/>
                          </a:solidFill>
                          <a:effectLst>
                            <a:outerShdw blurRad="38100" dist="19050" dir="2700000" algn="tl">
                              <a:schemeClr val="dk1">
                                <a:alpha val="40000"/>
                              </a:schemeClr>
                            </a:outerShdw>
                          </a:effectLst>
                        </a:rPr>
                        <a:t>PHIẾU </a:t>
                      </a:r>
                      <a:r>
                        <a:rPr lang="vi-VN" sz="2400" b="0" cap="none" spc="0" dirty="0">
                          <a:ln>
                            <a:noFill/>
                          </a:ln>
                          <a:solidFill>
                            <a:srgbClr val="FF0000"/>
                          </a:solidFill>
                          <a:effectLst>
                            <a:outerShdw blurRad="38100" dist="19050" dir="2700000" algn="tl">
                              <a:schemeClr val="dk1">
                                <a:alpha val="40000"/>
                              </a:schemeClr>
                            </a:outerShdw>
                          </a:effectLst>
                        </a:rPr>
                        <a:t>HT số 05</a:t>
                      </a:r>
                      <a:endParaRPr lang="en-US" sz="2400" b="0" cap="none" spc="0" dirty="0">
                        <a:solidFill>
                          <a:srgbClr val="FF0000"/>
                        </a:solidFill>
                        <a:effectLst/>
                      </a:endParaRPr>
                    </a:p>
                    <a:p>
                      <a:pPr>
                        <a:lnSpc>
                          <a:spcPct val="130000"/>
                        </a:lnSpc>
                        <a:spcAft>
                          <a:spcPts val="1000"/>
                        </a:spcAft>
                      </a:pPr>
                      <a:r>
                        <a:rPr lang="vi-VN" sz="2400" b="0" cap="none" spc="0" dirty="0">
                          <a:ln>
                            <a:noFill/>
                          </a:ln>
                          <a:solidFill>
                            <a:srgbClr val="FF0000"/>
                          </a:solidFill>
                          <a:effectLst>
                            <a:outerShdw blurRad="38100" dist="19050" dir="2700000" algn="tl">
                              <a:schemeClr val="dk1">
                                <a:alpha val="40000"/>
                              </a:schemeClr>
                            </a:outerShdw>
                          </a:effectLst>
                        </a:rPr>
                        <a:t>Tìm hiểu về nhân vật</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Lục</a:t>
                      </a:r>
                      <a:r>
                        <a:rPr lang="en-US" sz="2400" b="0" cap="none" spc="0" dirty="0">
                          <a:ln>
                            <a:noFill/>
                          </a:ln>
                          <a:solidFill>
                            <a:srgbClr val="FF0000"/>
                          </a:solidFill>
                          <a:effectLst>
                            <a:outerShdw blurRad="38100" dist="19050" dir="2700000" algn="tl">
                              <a:schemeClr val="dk1">
                                <a:alpha val="40000"/>
                              </a:schemeClr>
                            </a:outerShdw>
                          </a:effectLst>
                        </a:rPr>
                        <a:t> Vân Tiên</a:t>
                      </a:r>
                      <a:endParaRPr lang="en-US" sz="2400" b="0" cap="none" spc="0" dirty="0">
                        <a:solidFill>
                          <a:srgbClr val="FF0000"/>
                        </a:solidFill>
                        <a:effectLst/>
                      </a:endParaRPr>
                    </a:p>
                    <a:p>
                      <a:pPr>
                        <a:lnSpc>
                          <a:spcPct val="130000"/>
                        </a:lnSpc>
                        <a:spcAft>
                          <a:spcPts val="1000"/>
                        </a:spcAft>
                      </a:pPr>
                      <a:r>
                        <a:rPr lang="vi-VN" sz="2400" b="0" cap="none" spc="0" dirty="0">
                          <a:ln>
                            <a:noFill/>
                          </a:ln>
                          <a:solidFill>
                            <a:srgbClr val="FF0000"/>
                          </a:solidFill>
                          <a:effectLst>
                            <a:outerShdw blurRad="38100" dist="19050" dir="2700000" algn="tl">
                              <a:schemeClr val="dk1">
                                <a:alpha val="40000"/>
                              </a:schemeClr>
                            </a:outerShdw>
                          </a:effectLst>
                        </a:rPr>
                        <a:t>(1) </a:t>
                      </a:r>
                      <a:r>
                        <a:rPr lang="en-US" sz="2400" b="0" cap="none" spc="0" dirty="0" err="1">
                          <a:ln>
                            <a:noFill/>
                          </a:ln>
                          <a:solidFill>
                            <a:srgbClr val="FF0000"/>
                          </a:solidFill>
                          <a:effectLst>
                            <a:outerShdw blurRad="38100" dist="19050" dir="2700000" algn="tl">
                              <a:schemeClr val="dk1">
                                <a:alpha val="40000"/>
                              </a:schemeClr>
                            </a:outerShdw>
                          </a:effectLst>
                        </a:rPr>
                        <a:t>Nhân</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vật</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Lục</a:t>
                      </a:r>
                      <a:r>
                        <a:rPr lang="en-US" sz="2400" b="0" cap="none" spc="0" dirty="0">
                          <a:ln>
                            <a:noFill/>
                          </a:ln>
                          <a:solidFill>
                            <a:srgbClr val="FF0000"/>
                          </a:solidFill>
                          <a:effectLst>
                            <a:outerShdw blurRad="38100" dist="19050" dir="2700000" algn="tl">
                              <a:schemeClr val="dk1">
                                <a:alpha val="40000"/>
                              </a:schemeClr>
                            </a:outerShdw>
                          </a:effectLst>
                        </a:rPr>
                        <a:t> Vân Tiên </a:t>
                      </a:r>
                      <a:r>
                        <a:rPr lang="en-US" sz="2400" b="0" cap="none" spc="0" dirty="0" err="1">
                          <a:ln>
                            <a:noFill/>
                          </a:ln>
                          <a:solidFill>
                            <a:srgbClr val="FF0000"/>
                          </a:solidFill>
                          <a:effectLst>
                            <a:outerShdw blurRad="38100" dist="19050" dir="2700000" algn="tl">
                              <a:schemeClr val="dk1">
                                <a:alpha val="40000"/>
                              </a:schemeClr>
                            </a:outerShdw>
                          </a:effectLst>
                        </a:rPr>
                        <a:t>hiện</a:t>
                      </a:r>
                      <a:r>
                        <a:rPr lang="en-US" sz="2400" b="0" cap="none" spc="0" dirty="0">
                          <a:ln>
                            <a:noFill/>
                          </a:ln>
                          <a:solidFill>
                            <a:srgbClr val="FF0000"/>
                          </a:solidFill>
                          <a:effectLst>
                            <a:outerShdw blurRad="38100" dist="19050" dir="2700000" algn="tl">
                              <a:schemeClr val="dk1">
                                <a:alpha val="40000"/>
                              </a:schemeClr>
                            </a:outerShdw>
                          </a:effectLst>
                        </a:rPr>
                        <a:t> lên </a:t>
                      </a:r>
                      <a:r>
                        <a:rPr lang="en-US" sz="2400" b="0" cap="none" spc="0" dirty="0" err="1">
                          <a:ln>
                            <a:noFill/>
                          </a:ln>
                          <a:solidFill>
                            <a:srgbClr val="FF0000"/>
                          </a:solidFill>
                          <a:effectLst>
                            <a:outerShdw blurRad="38100" dist="19050" dir="2700000" algn="tl">
                              <a:schemeClr val="dk1">
                                <a:alpha val="40000"/>
                              </a:schemeClr>
                            </a:outerShdw>
                          </a:effectLst>
                        </a:rPr>
                        <a:t>với</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những</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phẩm</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chất</a:t>
                      </a:r>
                      <a:r>
                        <a:rPr lang="en-US" sz="2400" b="0" cap="none" spc="0" dirty="0">
                          <a:ln>
                            <a:noFill/>
                          </a:ln>
                          <a:solidFill>
                            <a:srgbClr val="FF0000"/>
                          </a:solidFill>
                          <a:effectLst>
                            <a:outerShdw blurRad="38100" dist="19050" dir="2700000" algn="tl">
                              <a:schemeClr val="dk1">
                                <a:alpha val="40000"/>
                              </a:schemeClr>
                            </a:outerShdw>
                          </a:effectLst>
                        </a:rPr>
                        <a:t> nào? Đó có </a:t>
                      </a:r>
                      <a:r>
                        <a:rPr lang="en-US" sz="2400" b="0" cap="none" spc="0" dirty="0" err="1">
                          <a:ln>
                            <a:noFill/>
                          </a:ln>
                          <a:solidFill>
                            <a:srgbClr val="FF0000"/>
                          </a:solidFill>
                          <a:effectLst>
                            <a:outerShdw blurRad="38100" dist="19050" dir="2700000" algn="tl">
                              <a:schemeClr val="dk1">
                                <a:alpha val="40000"/>
                              </a:schemeClr>
                            </a:outerShdw>
                          </a:effectLst>
                        </a:rPr>
                        <a:t>phải</a:t>
                      </a:r>
                      <a:r>
                        <a:rPr lang="en-US" sz="2400" b="0" cap="none" spc="0" dirty="0">
                          <a:ln>
                            <a:noFill/>
                          </a:ln>
                          <a:solidFill>
                            <a:srgbClr val="FF0000"/>
                          </a:solidFill>
                          <a:effectLst>
                            <a:outerShdw blurRad="38100" dist="19050" dir="2700000" algn="tl">
                              <a:schemeClr val="dk1">
                                <a:alpha val="40000"/>
                              </a:schemeClr>
                            </a:outerShdw>
                          </a:effectLst>
                        </a:rPr>
                        <a:t> là </a:t>
                      </a:r>
                      <a:r>
                        <a:rPr lang="en-US" sz="2400" b="0" cap="none" spc="0" dirty="0" err="1">
                          <a:ln>
                            <a:noFill/>
                          </a:ln>
                          <a:solidFill>
                            <a:srgbClr val="FF0000"/>
                          </a:solidFill>
                          <a:effectLst>
                            <a:outerShdw blurRad="38100" dist="19050" dir="2700000" algn="tl">
                              <a:schemeClr val="dk1">
                                <a:alpha val="40000"/>
                              </a:schemeClr>
                            </a:outerShdw>
                          </a:effectLst>
                        </a:rPr>
                        <a:t>phẩm</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chất</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của</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người</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anh</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hùng</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không</a:t>
                      </a:r>
                      <a:r>
                        <a:rPr lang="en-US" sz="2400" b="0" cap="none" spc="0" dirty="0">
                          <a:ln>
                            <a:noFill/>
                          </a:ln>
                          <a:solidFill>
                            <a:srgbClr val="FF0000"/>
                          </a:solidFill>
                          <a:effectLst>
                            <a:outerShdw blurRad="38100" dist="19050" dir="2700000" algn="tl">
                              <a:schemeClr val="dk1">
                                <a:alpha val="40000"/>
                              </a:schemeClr>
                            </a:outerShdw>
                          </a:effectLst>
                        </a:rPr>
                        <a:t>? Vì </a:t>
                      </a:r>
                      <a:r>
                        <a:rPr lang="en-US" sz="2400" b="0" cap="none" spc="0" dirty="0" err="1">
                          <a:ln>
                            <a:noFill/>
                          </a:ln>
                          <a:solidFill>
                            <a:srgbClr val="FF0000"/>
                          </a:solidFill>
                          <a:effectLst>
                            <a:outerShdw blurRad="38100" dist="19050" dir="2700000" algn="tl">
                              <a:schemeClr val="dk1">
                                <a:alpha val="40000"/>
                              </a:schemeClr>
                            </a:outerShdw>
                          </a:effectLst>
                        </a:rPr>
                        <a:t>sao</a:t>
                      </a:r>
                      <a:r>
                        <a:rPr lang="en-US" sz="2400" b="0" cap="none" spc="0" dirty="0">
                          <a:ln>
                            <a:noFill/>
                          </a:ln>
                          <a:solidFill>
                            <a:srgbClr val="FF0000"/>
                          </a:solidFill>
                          <a:effectLst>
                            <a:outerShdw blurRad="38100" dist="19050" dir="2700000" algn="tl">
                              <a:schemeClr val="dk1">
                                <a:alpha val="40000"/>
                              </a:schemeClr>
                            </a:outerShdw>
                          </a:effectLst>
                        </a:rPr>
                        <a:t>? </a:t>
                      </a:r>
                      <a:endParaRPr lang="en-US" sz="2400" b="0" cap="none" spc="0" dirty="0">
                        <a:solidFill>
                          <a:srgbClr val="FF0000"/>
                        </a:solidFill>
                        <a:effectLst/>
                      </a:endParaRPr>
                    </a:p>
                    <a:p>
                      <a:pPr>
                        <a:lnSpc>
                          <a:spcPct val="130000"/>
                        </a:lnSpc>
                        <a:spcAft>
                          <a:spcPts val="1000"/>
                        </a:spcAft>
                        <a:tabLst>
                          <a:tab pos="1386840" algn="l"/>
                        </a:tabLst>
                      </a:pPr>
                      <a:r>
                        <a:rPr lang="vi-VN" sz="2400" b="0" cap="none" spc="0" dirty="0">
                          <a:ln>
                            <a:noFill/>
                          </a:ln>
                          <a:solidFill>
                            <a:srgbClr val="FF0000"/>
                          </a:solidFill>
                          <a:effectLst>
                            <a:outerShdw blurRad="38100" dist="19050" dir="2700000" algn="tl">
                              <a:schemeClr val="dk1">
                                <a:alpha val="40000"/>
                              </a:schemeClr>
                            </a:outerShdw>
                          </a:effectLst>
                        </a:rPr>
                        <a:t>(2) </a:t>
                      </a:r>
                      <a:r>
                        <a:rPr lang="en-US" sz="2400" b="0" cap="none" spc="0" dirty="0" err="1">
                          <a:ln>
                            <a:noFill/>
                          </a:ln>
                          <a:solidFill>
                            <a:srgbClr val="FF0000"/>
                          </a:solidFill>
                          <a:effectLst>
                            <a:outerShdw blurRad="38100" dist="19050" dir="2700000" algn="tl">
                              <a:schemeClr val="dk1">
                                <a:alpha val="40000"/>
                              </a:schemeClr>
                            </a:outerShdw>
                          </a:effectLst>
                        </a:rPr>
                        <a:t>Phân</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tích</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một</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số</a:t>
                      </a:r>
                      <a:r>
                        <a:rPr lang="en-US" sz="2400" b="0" cap="none" spc="0" dirty="0">
                          <a:ln>
                            <a:noFill/>
                          </a:ln>
                          <a:solidFill>
                            <a:srgbClr val="FF0000"/>
                          </a:solidFill>
                          <a:effectLst>
                            <a:outerShdw blurRad="38100" dist="19050" dir="2700000" algn="tl">
                              <a:schemeClr val="dk1">
                                <a:alpha val="40000"/>
                              </a:schemeClr>
                            </a:outerShdw>
                          </a:effectLst>
                        </a:rPr>
                        <a:t> chi </a:t>
                      </a:r>
                      <a:r>
                        <a:rPr lang="en-US" sz="2400" b="0" cap="none" spc="0" dirty="0" err="1">
                          <a:ln>
                            <a:noFill/>
                          </a:ln>
                          <a:solidFill>
                            <a:srgbClr val="FF0000"/>
                          </a:solidFill>
                          <a:effectLst>
                            <a:outerShdw blurRad="38100" dist="19050" dir="2700000" algn="tl">
                              <a:schemeClr val="dk1">
                                <a:alpha val="40000"/>
                              </a:schemeClr>
                            </a:outerShdw>
                          </a:effectLst>
                        </a:rPr>
                        <a:t>tiết</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miêu</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tả</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hành</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động</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lời</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nói</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của</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Lục</a:t>
                      </a:r>
                      <a:r>
                        <a:rPr lang="en-US" sz="2400" b="0" cap="none" spc="0" dirty="0">
                          <a:ln>
                            <a:noFill/>
                          </a:ln>
                          <a:solidFill>
                            <a:srgbClr val="FF0000"/>
                          </a:solidFill>
                          <a:effectLst>
                            <a:outerShdw blurRad="38100" dist="19050" dir="2700000" algn="tl">
                              <a:schemeClr val="dk1">
                                <a:alpha val="40000"/>
                              </a:schemeClr>
                            </a:outerShdw>
                          </a:effectLst>
                        </a:rPr>
                        <a:t> Vân Tiên để làm </a:t>
                      </a:r>
                      <a:r>
                        <a:rPr lang="en-US" sz="2400" b="0" cap="none" spc="0" dirty="0" err="1">
                          <a:ln>
                            <a:noFill/>
                          </a:ln>
                          <a:solidFill>
                            <a:srgbClr val="FF0000"/>
                          </a:solidFill>
                          <a:effectLst>
                            <a:outerShdw blurRad="38100" dist="19050" dir="2700000" algn="tl">
                              <a:schemeClr val="dk1">
                                <a:alpha val="40000"/>
                              </a:schemeClr>
                            </a:outerShdw>
                          </a:effectLst>
                        </a:rPr>
                        <a:t>rõ</a:t>
                      </a:r>
                      <a:r>
                        <a:rPr lang="en-US" sz="2400" b="0" cap="none" spc="0" dirty="0">
                          <a:ln>
                            <a:noFill/>
                          </a:ln>
                          <a:solidFill>
                            <a:srgbClr val="FF0000"/>
                          </a:solidFill>
                          <a:effectLst>
                            <a:outerShdw blurRad="38100" dist="19050" dir="2700000" algn="tl">
                              <a:schemeClr val="dk1">
                                <a:alpha val="40000"/>
                              </a:schemeClr>
                            </a:outerShdw>
                          </a:effectLst>
                        </a:rPr>
                        <a:t> ý </a:t>
                      </a:r>
                      <a:r>
                        <a:rPr lang="en-US" sz="2400" b="0" cap="none" spc="0" dirty="0" err="1">
                          <a:ln>
                            <a:noFill/>
                          </a:ln>
                          <a:solidFill>
                            <a:srgbClr val="FF0000"/>
                          </a:solidFill>
                          <a:effectLst>
                            <a:outerShdw blurRad="38100" dist="19050" dir="2700000" algn="tl">
                              <a:schemeClr val="dk1">
                                <a:alpha val="40000"/>
                              </a:schemeClr>
                            </a:outerShdw>
                          </a:effectLst>
                        </a:rPr>
                        <a:t>kiến</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của</a:t>
                      </a:r>
                      <a:r>
                        <a:rPr lang="en-US" sz="2400" b="0" cap="none" spc="0" dirty="0">
                          <a:ln>
                            <a:noFill/>
                          </a:ln>
                          <a:solidFill>
                            <a:srgbClr val="FF0000"/>
                          </a:solidFill>
                          <a:effectLst>
                            <a:outerShdw blurRad="38100" dist="19050" dir="2700000" algn="tl">
                              <a:schemeClr val="dk1">
                                <a:alpha val="40000"/>
                              </a:schemeClr>
                            </a:outerShdw>
                          </a:effectLst>
                        </a:rPr>
                        <a:t> </a:t>
                      </a:r>
                      <a:r>
                        <a:rPr lang="en-US" sz="2400" b="0" cap="none" spc="0" dirty="0" err="1">
                          <a:ln>
                            <a:noFill/>
                          </a:ln>
                          <a:solidFill>
                            <a:srgbClr val="FF0000"/>
                          </a:solidFill>
                          <a:effectLst>
                            <a:outerShdw blurRad="38100" dist="19050" dir="2700000" algn="tl">
                              <a:schemeClr val="dk1">
                                <a:alpha val="40000"/>
                              </a:schemeClr>
                            </a:outerShdw>
                          </a:effectLst>
                        </a:rPr>
                        <a:t>em</a:t>
                      </a:r>
                      <a:r>
                        <a:rPr lang="en-US" sz="2400" b="0" cap="none" spc="0" dirty="0">
                          <a:ln>
                            <a:noFill/>
                          </a:ln>
                          <a:solidFill>
                            <a:srgbClr val="FF0000"/>
                          </a:solidFill>
                          <a:effectLst>
                            <a:outerShdw blurRad="38100" dist="19050" dir="2700000" algn="tl">
                              <a:schemeClr val="dk1">
                                <a:alpha val="40000"/>
                              </a:schemeClr>
                            </a:outerShdw>
                          </a:effectLst>
                        </a:rPr>
                        <a:t>.</a:t>
                      </a:r>
                      <a:endParaRPr lang="en-US" sz="2400" b="0" cap="none" spc="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08" marR="53541" marT="16974" marB="12730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tc>
              </a:tr>
              <a:tr h="935849">
                <a:tc gridSpan="2">
                  <a:txBody>
                    <a:bodyPr/>
                    <a:lstStyle/>
                    <a:p>
                      <a:pPr>
                        <a:lnSpc>
                          <a:spcPct val="130000"/>
                        </a:lnSpc>
                        <a:spcAft>
                          <a:spcPts val="1000"/>
                        </a:spcAft>
                        <a:tabLst>
                          <a:tab pos="1386840" algn="l"/>
                        </a:tabLst>
                      </a:pPr>
                      <a:r>
                        <a:rPr lang="vi-VN" sz="1800" b="0" cap="none" spc="0" dirty="0">
                          <a:ln>
                            <a:noFill/>
                          </a:ln>
                          <a:solidFill>
                            <a:schemeClr val="tx1"/>
                          </a:solidFill>
                          <a:effectLst>
                            <a:outerShdw blurRad="38100" dist="19050" dir="2700000" algn="tl">
                              <a:schemeClr val="dk1">
                                <a:alpha val="40000"/>
                              </a:schemeClr>
                            </a:outerShdw>
                          </a:effectLst>
                        </a:rPr>
                        <a:t>- Những phẩm chất của Lục Vân Tiên:..................................................</a:t>
                      </a:r>
                      <a:endParaRPr lang="en-US" sz="1800" b="0" cap="none" spc="0" dirty="0">
                        <a:solidFill>
                          <a:schemeClr val="tx1"/>
                        </a:solidFill>
                        <a:effectLst/>
                      </a:endParaRPr>
                    </a:p>
                    <a:p>
                      <a:pPr>
                        <a:lnSpc>
                          <a:spcPct val="130000"/>
                        </a:lnSpc>
                        <a:spcAft>
                          <a:spcPts val="1000"/>
                        </a:spcAft>
                        <a:tabLst>
                          <a:tab pos="1386840" algn="l"/>
                        </a:tabLst>
                      </a:pPr>
                      <a:r>
                        <a:rPr lang="vi-VN" sz="1800" b="0" cap="none" spc="0" dirty="0">
                          <a:ln>
                            <a:noFill/>
                          </a:ln>
                          <a:solidFill>
                            <a:schemeClr val="tx1"/>
                          </a:solidFill>
                          <a:effectLst>
                            <a:outerShdw blurRad="38100" dist="19050" dir="2700000" algn="tl">
                              <a:schemeClr val="dk1">
                                <a:alpha val="40000"/>
                              </a:schemeClr>
                            </a:outerShdw>
                          </a:effectLst>
                        </a:rPr>
                        <a:t>Lí giải: ..............................................</a:t>
                      </a:r>
                      <a:endParaRPr lang="en-US" sz="18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08" marR="53541" marT="16974" marB="127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tc>
              </a:tr>
              <a:tr h="376662">
                <a:tc gridSpan="2">
                  <a:txBody>
                    <a:bodyPr/>
                    <a:lstStyle/>
                    <a:p>
                      <a:pPr>
                        <a:lnSpc>
                          <a:spcPct val="130000"/>
                        </a:lnSpc>
                        <a:spcAft>
                          <a:spcPts val="1000"/>
                        </a:spcAft>
                        <a:tabLst>
                          <a:tab pos="1386840" algn="l"/>
                        </a:tabLst>
                      </a:pPr>
                      <a:r>
                        <a:rPr lang="vi-VN" sz="1800" b="0" cap="none" spc="0">
                          <a:ln>
                            <a:noFill/>
                          </a:ln>
                          <a:solidFill>
                            <a:schemeClr val="tx1"/>
                          </a:solidFill>
                          <a:effectLst>
                            <a:outerShdw blurRad="38100" dist="19050" dir="2700000" algn="tl">
                              <a:schemeClr val="dk1">
                                <a:alpha val="40000"/>
                              </a:schemeClr>
                            </a:outerShdw>
                          </a:effectLst>
                        </a:rPr>
                        <a:t>- Phân tích làm rõ ý kiến thông qua</a:t>
                      </a:r>
                      <a:endParaRPr lang="en-US" sz="18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08" marR="53541" marT="16974" marB="127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cPr/>
                </a:tc>
              </a:tr>
              <a:tr h="1730781">
                <a:tc>
                  <a:txBody>
                    <a:bodyPr/>
                    <a:lstStyle/>
                    <a:p>
                      <a:pPr>
                        <a:lnSpc>
                          <a:spcPct val="130000"/>
                        </a:lnSpc>
                        <a:spcAft>
                          <a:spcPts val="1000"/>
                        </a:spcAft>
                        <a:tabLst>
                          <a:tab pos="1386840" algn="l"/>
                        </a:tabLst>
                      </a:pPr>
                      <a:r>
                        <a:rPr lang="vi-VN" sz="1800" b="0" cap="none" spc="0" dirty="0">
                          <a:ln>
                            <a:noFill/>
                          </a:ln>
                          <a:solidFill>
                            <a:schemeClr val="tx1"/>
                          </a:solidFill>
                          <a:effectLst>
                            <a:outerShdw blurRad="38100" dist="19050" dir="2700000" algn="tl">
                              <a:schemeClr val="dk1">
                                <a:alpha val="40000"/>
                              </a:schemeClr>
                            </a:outerShdw>
                          </a:effectLst>
                        </a:rPr>
                        <a:t>- Hành động:....</a:t>
                      </a:r>
                      <a:endParaRPr lang="en-US" sz="1800" b="0" cap="none" spc="0" dirty="0">
                        <a:solidFill>
                          <a:schemeClr val="tx1"/>
                        </a:solidFill>
                        <a:effectLst/>
                      </a:endParaRPr>
                    </a:p>
                    <a:p>
                      <a:pPr>
                        <a:lnSpc>
                          <a:spcPct val="130000"/>
                        </a:lnSpc>
                        <a:spcAft>
                          <a:spcPts val="1000"/>
                        </a:spcAft>
                        <a:tabLst>
                          <a:tab pos="1386840" algn="l"/>
                        </a:tabLst>
                      </a:pPr>
                      <a:r>
                        <a:rPr lang="vi-VN" sz="1800" b="0" cap="none" spc="0" dirty="0">
                          <a:ln>
                            <a:noFill/>
                          </a:ln>
                          <a:solidFill>
                            <a:schemeClr val="tx1"/>
                          </a:solidFill>
                          <a:effectLst>
                            <a:outerShdw blurRad="38100" dist="19050" dir="2700000" algn="tl">
                              <a:schemeClr val="dk1">
                                <a:alpha val="40000"/>
                              </a:schemeClr>
                            </a:outerShdw>
                          </a:effectLst>
                        </a:rPr>
                        <a:t>- Lời nói:.........</a:t>
                      </a:r>
                      <a:endParaRPr lang="en-US" sz="1800" b="0" cap="none" spc="0" dirty="0">
                        <a:solidFill>
                          <a:schemeClr val="tx1"/>
                        </a:solidFill>
                        <a:effectLst/>
                      </a:endParaRPr>
                    </a:p>
                    <a:p>
                      <a:pPr>
                        <a:lnSpc>
                          <a:spcPct val="130000"/>
                        </a:lnSpc>
                        <a:spcAft>
                          <a:spcPts val="1000"/>
                        </a:spcAft>
                        <a:tabLst>
                          <a:tab pos="1386840" algn="l"/>
                        </a:tabLst>
                      </a:pPr>
                      <a:r>
                        <a:rPr lang="vi-VN" sz="1800" b="0" cap="none" spc="0" dirty="0">
                          <a:ln>
                            <a:noFill/>
                          </a:ln>
                          <a:solidFill>
                            <a:schemeClr val="tx1"/>
                          </a:solidFill>
                          <a:effectLst>
                            <a:outerShdw blurRad="38100" dist="19050" dir="2700000" algn="tl">
                              <a:schemeClr val="dk1">
                                <a:alpha val="40000"/>
                              </a:schemeClr>
                            </a:outerShdw>
                          </a:effectLst>
                        </a:rPr>
                        <a:t> </a:t>
                      </a:r>
                      <a:endParaRPr lang="en-US" sz="18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408" marR="53541" marT="16974" marB="127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Aft>
                          <a:spcPts val="1000"/>
                        </a:spcAft>
                        <a:tabLst>
                          <a:tab pos="1386840" algn="l"/>
                        </a:tabLst>
                      </a:pPr>
                      <a:r>
                        <a:rPr lang="vi-VN" sz="1800" b="0" cap="none" spc="0" dirty="0">
                          <a:ln>
                            <a:noFill/>
                          </a:ln>
                          <a:solidFill>
                            <a:schemeClr val="tx1"/>
                          </a:solidFill>
                          <a:effectLst>
                            <a:outerShdw blurRad="38100" dist="19050" dir="2700000" algn="tl">
                              <a:schemeClr val="dk1">
                                <a:alpha val="40000"/>
                              </a:schemeClr>
                            </a:outerShdw>
                          </a:effectLst>
                        </a:rPr>
                        <a:t>- Nhận xét:..........</a:t>
                      </a:r>
                      <a:endParaRPr lang="en-US" sz="1800" b="0" cap="none" spc="0" dirty="0">
                        <a:solidFill>
                          <a:schemeClr val="tx1"/>
                        </a:solidFill>
                        <a:effectLst/>
                      </a:endParaRPr>
                    </a:p>
                    <a:p>
                      <a:pPr>
                        <a:lnSpc>
                          <a:spcPct val="130000"/>
                        </a:lnSpc>
                        <a:spcAft>
                          <a:spcPts val="1000"/>
                        </a:spcAft>
                        <a:tabLst>
                          <a:tab pos="1386840" algn="l"/>
                        </a:tabLst>
                      </a:pPr>
                      <a:r>
                        <a:rPr lang="vi-VN" sz="1800" b="0" cap="none" spc="0" dirty="0">
                          <a:ln>
                            <a:noFill/>
                          </a:ln>
                          <a:solidFill>
                            <a:schemeClr val="tx1"/>
                          </a:solidFill>
                          <a:effectLst>
                            <a:outerShdw blurRad="38100" dist="19050" dir="2700000" algn="tl">
                              <a:schemeClr val="dk1">
                                <a:alpha val="40000"/>
                              </a:schemeClr>
                            </a:outerShdw>
                          </a:effectLst>
                        </a:rPr>
                        <a:t>.............................</a:t>
                      </a:r>
                      <a:endParaRPr lang="en-US" sz="1800" b="0" cap="none" spc="0" dirty="0">
                        <a:solidFill>
                          <a:schemeClr val="tx1"/>
                        </a:solidFill>
                        <a:effectLst/>
                      </a:endParaRPr>
                    </a:p>
                  </a:txBody>
                  <a:tcPr marL="59408" marR="53541" marT="16974" marB="1273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Isosceles Triangle 33"/>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nvGraphicFramePr>
        <p:xfrm>
          <a:off x="430427" y="353873"/>
          <a:ext cx="11331146" cy="6277887"/>
        </p:xfrm>
        <a:graphic>
          <a:graphicData uri="http://schemas.openxmlformats.org/drawingml/2006/table">
            <a:tbl>
              <a:tblPr firstRow="1" firstCol="1" bandRow="1">
                <a:solidFill>
                  <a:schemeClr val="bg1">
                    <a:lumMod val="95000"/>
                  </a:schemeClr>
                </a:solidFill>
                <a:tableStyleId>{5C22544A-7EE6-4342-B048-85BDC9FD1C3A}</a:tableStyleId>
              </a:tblPr>
              <a:tblGrid>
                <a:gridCol w="5577395"/>
                <a:gridCol w="5753751"/>
              </a:tblGrid>
              <a:tr h="2286642">
                <a:tc gridSpan="2">
                  <a:txBody>
                    <a:bodyPr/>
                    <a:lstStyle/>
                    <a:p>
                      <a:pPr algn="ctr">
                        <a:lnSpc>
                          <a:spcPct val="115000"/>
                        </a:lnSpc>
                        <a:spcAft>
                          <a:spcPts val="1000"/>
                        </a:spcAft>
                        <a:tabLst>
                          <a:tab pos="1386840" algn="l"/>
                        </a:tabLst>
                      </a:pPr>
                      <a:r>
                        <a:rPr lang="en-US" sz="2400" b="0" cap="none" spc="0" dirty="0">
                          <a:ln>
                            <a:noFill/>
                          </a:ln>
                          <a:solidFill>
                            <a:schemeClr val="bg1"/>
                          </a:solidFill>
                          <a:effectLst>
                            <a:outerShdw blurRad="38100" dist="19050" dir="2700000" algn="tl">
                              <a:schemeClr val="dk1">
                                <a:alpha val="40000"/>
                              </a:schemeClr>
                            </a:outerShdw>
                          </a:effectLst>
                        </a:rPr>
                        <a:t>PHIẾU </a:t>
                      </a:r>
                      <a:r>
                        <a:rPr lang="vi-VN" sz="2400" b="0" cap="none" spc="0" dirty="0">
                          <a:ln>
                            <a:noFill/>
                          </a:ln>
                          <a:solidFill>
                            <a:schemeClr val="bg1"/>
                          </a:solidFill>
                          <a:effectLst>
                            <a:outerShdw blurRad="38100" dist="19050" dir="2700000" algn="tl">
                              <a:schemeClr val="dk1">
                                <a:alpha val="40000"/>
                              </a:schemeClr>
                            </a:outerShdw>
                          </a:effectLst>
                        </a:rPr>
                        <a:t>HT số 06</a:t>
                      </a:r>
                      <a:endParaRPr lang="en-US" sz="2400" b="0" cap="none" spc="0" dirty="0">
                        <a:solidFill>
                          <a:schemeClr val="bg1"/>
                        </a:solidFill>
                        <a:effectLst/>
                      </a:endParaRPr>
                    </a:p>
                    <a:p>
                      <a:pPr>
                        <a:lnSpc>
                          <a:spcPct val="130000"/>
                        </a:lnSpc>
                        <a:spcAft>
                          <a:spcPts val="1000"/>
                        </a:spcAft>
                      </a:pPr>
                      <a:r>
                        <a:rPr lang="vi-VN" sz="2400" b="0" cap="none" spc="0" dirty="0">
                          <a:ln>
                            <a:noFill/>
                          </a:ln>
                          <a:solidFill>
                            <a:schemeClr val="bg1"/>
                          </a:solidFill>
                          <a:effectLst>
                            <a:outerShdw blurRad="38100" dist="19050" dir="2700000" algn="tl">
                              <a:schemeClr val="dk1">
                                <a:alpha val="40000"/>
                              </a:schemeClr>
                            </a:outerShdw>
                          </a:effectLst>
                        </a:rPr>
                        <a:t>Tìm hiểu về nhân vật</a:t>
                      </a:r>
                      <a:r>
                        <a:rPr lang="en-US" sz="2400" b="0" cap="none" spc="0" dirty="0">
                          <a:ln>
                            <a:noFill/>
                          </a:ln>
                          <a:solidFill>
                            <a:schemeClr val="bg1"/>
                          </a:solidFill>
                          <a:effectLst>
                            <a:outerShdw blurRad="38100" dist="19050" dir="2700000" algn="tl">
                              <a:schemeClr val="dk1">
                                <a:alpha val="40000"/>
                              </a:schemeClr>
                            </a:outerShdw>
                          </a:effectLst>
                        </a:rPr>
                        <a:t> </a:t>
                      </a:r>
                      <a:r>
                        <a:rPr lang="en-US" sz="2400" b="0" cap="none" spc="0" dirty="0" err="1">
                          <a:ln>
                            <a:noFill/>
                          </a:ln>
                          <a:solidFill>
                            <a:schemeClr val="bg1"/>
                          </a:solidFill>
                          <a:effectLst>
                            <a:outerShdw blurRad="38100" dist="19050" dir="2700000" algn="tl">
                              <a:schemeClr val="dk1">
                                <a:alpha val="40000"/>
                              </a:schemeClr>
                            </a:outerShdw>
                          </a:effectLst>
                        </a:rPr>
                        <a:t>Kiều</a:t>
                      </a:r>
                      <a:r>
                        <a:rPr lang="en-US" sz="2400" b="0" cap="none" spc="0" dirty="0">
                          <a:ln>
                            <a:noFill/>
                          </a:ln>
                          <a:solidFill>
                            <a:schemeClr val="bg1"/>
                          </a:solidFill>
                          <a:effectLst>
                            <a:outerShdw blurRad="38100" dist="19050" dir="2700000" algn="tl">
                              <a:schemeClr val="dk1">
                                <a:alpha val="40000"/>
                              </a:schemeClr>
                            </a:outerShdw>
                          </a:effectLst>
                        </a:rPr>
                        <a:t> </a:t>
                      </a:r>
                      <a:r>
                        <a:rPr lang="en-US" sz="2400" b="0" cap="none" spc="0" dirty="0" err="1">
                          <a:ln>
                            <a:noFill/>
                          </a:ln>
                          <a:solidFill>
                            <a:schemeClr val="bg1"/>
                          </a:solidFill>
                          <a:effectLst>
                            <a:outerShdw blurRad="38100" dist="19050" dir="2700000" algn="tl">
                              <a:schemeClr val="dk1">
                                <a:alpha val="40000"/>
                              </a:schemeClr>
                            </a:outerShdw>
                          </a:effectLst>
                        </a:rPr>
                        <a:t>Nguyệt</a:t>
                      </a:r>
                      <a:r>
                        <a:rPr lang="en-US" sz="2400" b="0" cap="none" spc="0" dirty="0">
                          <a:ln>
                            <a:noFill/>
                          </a:ln>
                          <a:solidFill>
                            <a:schemeClr val="bg1"/>
                          </a:solidFill>
                          <a:effectLst>
                            <a:outerShdw blurRad="38100" dist="19050" dir="2700000" algn="tl">
                              <a:schemeClr val="dk1">
                                <a:alpha val="40000"/>
                              </a:schemeClr>
                            </a:outerShdw>
                          </a:effectLst>
                        </a:rPr>
                        <a:t> Nga</a:t>
                      </a:r>
                      <a:endParaRPr lang="en-US" sz="2400" b="0" cap="none" spc="0" dirty="0">
                        <a:solidFill>
                          <a:schemeClr val="bg1"/>
                        </a:solidFill>
                        <a:effectLst/>
                      </a:endParaRPr>
                    </a:p>
                    <a:p>
                      <a:pPr>
                        <a:lnSpc>
                          <a:spcPct val="130000"/>
                        </a:lnSpc>
                        <a:spcAft>
                          <a:spcPts val="1000"/>
                        </a:spcAft>
                      </a:pPr>
                      <a:r>
                        <a:rPr lang="vi-VN" sz="2400" b="0" cap="none" spc="0" dirty="0">
                          <a:ln>
                            <a:noFill/>
                          </a:ln>
                          <a:solidFill>
                            <a:schemeClr val="bg1"/>
                          </a:solidFill>
                          <a:effectLst>
                            <a:outerShdw blurRad="38100" dist="19050" dir="2700000" algn="tl">
                              <a:schemeClr val="dk1">
                                <a:alpha val="40000"/>
                              </a:schemeClr>
                            </a:outerShdw>
                          </a:effectLst>
                        </a:rPr>
                        <a:t>Yêu cầu: </a:t>
                      </a:r>
                      <a:r>
                        <a:rPr lang="en-US" sz="2400" b="0" cap="none" spc="0" dirty="0" err="1">
                          <a:ln>
                            <a:noFill/>
                          </a:ln>
                          <a:solidFill>
                            <a:schemeClr val="bg1"/>
                          </a:solidFill>
                          <a:effectLst>
                            <a:outerShdw blurRad="38100" dist="19050" dir="2700000" algn="tl">
                              <a:schemeClr val="dk1">
                                <a:alpha val="40000"/>
                              </a:schemeClr>
                            </a:outerShdw>
                          </a:effectLst>
                        </a:rPr>
                        <a:t>Phân</a:t>
                      </a:r>
                      <a:r>
                        <a:rPr lang="en-US" sz="2400" b="0" cap="none" spc="0" dirty="0">
                          <a:ln>
                            <a:noFill/>
                          </a:ln>
                          <a:solidFill>
                            <a:schemeClr val="bg1"/>
                          </a:solidFill>
                          <a:effectLst>
                            <a:outerShdw blurRad="38100" dist="19050" dir="2700000" algn="tl">
                              <a:schemeClr val="dk1">
                                <a:alpha val="40000"/>
                              </a:schemeClr>
                            </a:outerShdw>
                          </a:effectLst>
                        </a:rPr>
                        <a:t> </a:t>
                      </a:r>
                      <a:r>
                        <a:rPr lang="en-US" sz="2400" b="0" cap="none" spc="0" dirty="0" err="1">
                          <a:ln>
                            <a:noFill/>
                          </a:ln>
                          <a:solidFill>
                            <a:schemeClr val="bg1"/>
                          </a:solidFill>
                          <a:effectLst>
                            <a:outerShdw blurRad="38100" dist="19050" dir="2700000" algn="tl">
                              <a:schemeClr val="dk1">
                                <a:alpha val="40000"/>
                              </a:schemeClr>
                            </a:outerShdw>
                          </a:effectLst>
                        </a:rPr>
                        <a:t>tích</a:t>
                      </a:r>
                      <a:r>
                        <a:rPr lang="en-US" sz="2400" b="0" cap="none" spc="0" dirty="0">
                          <a:ln>
                            <a:noFill/>
                          </a:ln>
                          <a:solidFill>
                            <a:schemeClr val="bg1"/>
                          </a:solidFill>
                          <a:effectLst>
                            <a:outerShdw blurRad="38100" dist="19050" dir="2700000" algn="tl">
                              <a:schemeClr val="dk1">
                                <a:alpha val="40000"/>
                              </a:schemeClr>
                            </a:outerShdw>
                          </a:effectLst>
                        </a:rPr>
                        <a:t> </a:t>
                      </a:r>
                      <a:r>
                        <a:rPr lang="en-US" sz="2400" b="0" cap="none" spc="0" dirty="0" err="1">
                          <a:ln>
                            <a:noFill/>
                          </a:ln>
                          <a:solidFill>
                            <a:schemeClr val="bg1"/>
                          </a:solidFill>
                          <a:effectLst>
                            <a:outerShdw blurRad="38100" dist="19050" dir="2700000" algn="tl">
                              <a:schemeClr val="dk1">
                                <a:alpha val="40000"/>
                              </a:schemeClr>
                            </a:outerShdw>
                          </a:effectLst>
                        </a:rPr>
                        <a:t>đặc</a:t>
                      </a:r>
                      <a:r>
                        <a:rPr lang="en-US" sz="2400" b="0" cap="none" spc="0" dirty="0">
                          <a:ln>
                            <a:noFill/>
                          </a:ln>
                          <a:solidFill>
                            <a:schemeClr val="bg1"/>
                          </a:solidFill>
                          <a:effectLst>
                            <a:outerShdw blurRad="38100" dist="19050" dir="2700000" algn="tl">
                              <a:schemeClr val="dk1">
                                <a:alpha val="40000"/>
                              </a:schemeClr>
                            </a:outerShdw>
                          </a:effectLst>
                        </a:rPr>
                        <a:t> </a:t>
                      </a:r>
                      <a:r>
                        <a:rPr lang="en-US" sz="2400" b="0" cap="none" spc="0" dirty="0" err="1">
                          <a:ln>
                            <a:noFill/>
                          </a:ln>
                          <a:solidFill>
                            <a:schemeClr val="bg1"/>
                          </a:solidFill>
                          <a:effectLst>
                            <a:outerShdw blurRad="38100" dist="19050" dir="2700000" algn="tl">
                              <a:schemeClr val="dk1">
                                <a:alpha val="40000"/>
                              </a:schemeClr>
                            </a:outerShdw>
                          </a:effectLst>
                        </a:rPr>
                        <a:t>điểm</a:t>
                      </a:r>
                      <a:r>
                        <a:rPr lang="en-US" sz="2400" b="0" cap="none" spc="0" dirty="0">
                          <a:ln>
                            <a:noFill/>
                          </a:ln>
                          <a:solidFill>
                            <a:schemeClr val="bg1"/>
                          </a:solidFill>
                          <a:effectLst>
                            <a:outerShdw blurRad="38100" dist="19050" dir="2700000" algn="tl">
                              <a:schemeClr val="dk1">
                                <a:alpha val="40000"/>
                              </a:schemeClr>
                            </a:outerShdw>
                          </a:effectLst>
                        </a:rPr>
                        <a:t> </a:t>
                      </a:r>
                      <a:r>
                        <a:rPr lang="en-US" sz="2400" b="0" cap="none" spc="0" dirty="0" err="1">
                          <a:ln>
                            <a:noFill/>
                          </a:ln>
                          <a:solidFill>
                            <a:schemeClr val="bg1"/>
                          </a:solidFill>
                          <a:effectLst>
                            <a:outerShdw blurRad="38100" dist="19050" dir="2700000" algn="tl">
                              <a:schemeClr val="dk1">
                                <a:alpha val="40000"/>
                              </a:schemeClr>
                            </a:outerShdw>
                          </a:effectLst>
                        </a:rPr>
                        <a:t>của</a:t>
                      </a:r>
                      <a:r>
                        <a:rPr lang="en-US" sz="2400" b="0" cap="none" spc="0" dirty="0">
                          <a:ln>
                            <a:noFill/>
                          </a:ln>
                          <a:solidFill>
                            <a:schemeClr val="bg1"/>
                          </a:solidFill>
                          <a:effectLst>
                            <a:outerShdw blurRad="38100" dist="19050" dir="2700000" algn="tl">
                              <a:schemeClr val="dk1">
                                <a:alpha val="40000"/>
                              </a:schemeClr>
                            </a:outerShdw>
                          </a:effectLst>
                        </a:rPr>
                        <a:t> </a:t>
                      </a:r>
                      <a:r>
                        <a:rPr lang="en-US" sz="2400" b="0" cap="none" spc="0" dirty="0" err="1">
                          <a:ln>
                            <a:noFill/>
                          </a:ln>
                          <a:solidFill>
                            <a:schemeClr val="bg1"/>
                          </a:solidFill>
                          <a:effectLst>
                            <a:outerShdw blurRad="38100" dist="19050" dir="2700000" algn="tl">
                              <a:schemeClr val="dk1">
                                <a:alpha val="40000"/>
                              </a:schemeClr>
                            </a:outerShdw>
                          </a:effectLst>
                        </a:rPr>
                        <a:t>nhân</a:t>
                      </a:r>
                      <a:r>
                        <a:rPr lang="en-US" sz="2400" b="0" cap="none" spc="0" dirty="0">
                          <a:ln>
                            <a:noFill/>
                          </a:ln>
                          <a:solidFill>
                            <a:schemeClr val="bg1"/>
                          </a:solidFill>
                          <a:effectLst>
                            <a:outerShdw blurRad="38100" dist="19050" dir="2700000" algn="tl">
                              <a:schemeClr val="dk1">
                                <a:alpha val="40000"/>
                              </a:schemeClr>
                            </a:outerShdw>
                          </a:effectLst>
                        </a:rPr>
                        <a:t> </a:t>
                      </a:r>
                      <a:r>
                        <a:rPr lang="en-US" sz="2400" b="0" cap="none" spc="0" dirty="0" err="1">
                          <a:ln>
                            <a:noFill/>
                          </a:ln>
                          <a:solidFill>
                            <a:schemeClr val="bg1"/>
                          </a:solidFill>
                          <a:effectLst>
                            <a:outerShdw blurRad="38100" dist="19050" dir="2700000" algn="tl">
                              <a:schemeClr val="dk1">
                                <a:alpha val="40000"/>
                              </a:schemeClr>
                            </a:outerShdw>
                          </a:effectLst>
                        </a:rPr>
                        <a:t>vật</a:t>
                      </a:r>
                      <a:r>
                        <a:rPr lang="en-US" sz="2400" b="0" cap="none" spc="0" dirty="0">
                          <a:ln>
                            <a:noFill/>
                          </a:ln>
                          <a:solidFill>
                            <a:schemeClr val="bg1"/>
                          </a:solidFill>
                          <a:effectLst>
                            <a:outerShdw blurRad="38100" dist="19050" dir="2700000" algn="tl">
                              <a:schemeClr val="dk1">
                                <a:alpha val="40000"/>
                              </a:schemeClr>
                            </a:outerShdw>
                          </a:effectLst>
                        </a:rPr>
                        <a:t> </a:t>
                      </a:r>
                      <a:r>
                        <a:rPr lang="en-US" sz="2400" b="0" cap="none" spc="0" dirty="0" err="1">
                          <a:ln>
                            <a:noFill/>
                          </a:ln>
                          <a:solidFill>
                            <a:schemeClr val="bg1"/>
                          </a:solidFill>
                          <a:effectLst>
                            <a:outerShdw blurRad="38100" dist="19050" dir="2700000" algn="tl">
                              <a:schemeClr val="dk1">
                                <a:alpha val="40000"/>
                              </a:schemeClr>
                            </a:outerShdw>
                          </a:effectLst>
                        </a:rPr>
                        <a:t>Kiều</a:t>
                      </a:r>
                      <a:r>
                        <a:rPr lang="en-US" sz="2400" b="0" cap="none" spc="0" dirty="0">
                          <a:ln>
                            <a:noFill/>
                          </a:ln>
                          <a:solidFill>
                            <a:schemeClr val="bg1"/>
                          </a:solidFill>
                          <a:effectLst>
                            <a:outerShdw blurRad="38100" dist="19050" dir="2700000" algn="tl">
                              <a:schemeClr val="dk1">
                                <a:alpha val="40000"/>
                              </a:schemeClr>
                            </a:outerShdw>
                          </a:effectLst>
                        </a:rPr>
                        <a:t> </a:t>
                      </a:r>
                      <a:r>
                        <a:rPr lang="en-US" sz="2400" b="0" cap="none" spc="0" dirty="0" err="1">
                          <a:ln>
                            <a:noFill/>
                          </a:ln>
                          <a:solidFill>
                            <a:schemeClr val="bg1"/>
                          </a:solidFill>
                          <a:effectLst>
                            <a:outerShdw blurRad="38100" dist="19050" dir="2700000" algn="tl">
                              <a:schemeClr val="dk1">
                                <a:alpha val="40000"/>
                              </a:schemeClr>
                            </a:outerShdw>
                          </a:effectLst>
                        </a:rPr>
                        <a:t>Nguyệt</a:t>
                      </a:r>
                      <a:r>
                        <a:rPr lang="en-US" sz="2400" b="0" cap="none" spc="0" dirty="0">
                          <a:ln>
                            <a:noFill/>
                          </a:ln>
                          <a:solidFill>
                            <a:schemeClr val="bg1"/>
                          </a:solidFill>
                          <a:effectLst>
                            <a:outerShdw blurRad="38100" dist="19050" dir="2700000" algn="tl">
                              <a:schemeClr val="dk1">
                                <a:alpha val="40000"/>
                              </a:schemeClr>
                            </a:outerShdw>
                          </a:effectLst>
                        </a:rPr>
                        <a:t> Nga (</a:t>
                      </a:r>
                      <a:r>
                        <a:rPr lang="en-US" sz="2400" b="0" cap="none" spc="0" dirty="0" err="1">
                          <a:ln>
                            <a:noFill/>
                          </a:ln>
                          <a:solidFill>
                            <a:schemeClr val="bg1"/>
                          </a:solidFill>
                          <a:effectLst>
                            <a:outerShdw blurRad="38100" dist="19050" dir="2700000" algn="tl">
                              <a:schemeClr val="dk1">
                                <a:alpha val="40000"/>
                              </a:schemeClr>
                            </a:outerShdw>
                          </a:effectLst>
                        </a:rPr>
                        <a:t>lưu</a:t>
                      </a:r>
                      <a:r>
                        <a:rPr lang="en-US" sz="2400" b="0" cap="none" spc="0" dirty="0">
                          <a:ln>
                            <a:noFill/>
                          </a:ln>
                          <a:solidFill>
                            <a:schemeClr val="bg1"/>
                          </a:solidFill>
                          <a:effectLst>
                            <a:outerShdw blurRad="38100" dist="19050" dir="2700000" algn="tl">
                              <a:schemeClr val="dk1">
                                <a:alpha val="40000"/>
                              </a:schemeClr>
                            </a:outerShdw>
                          </a:effectLst>
                        </a:rPr>
                        <a:t> ý </a:t>
                      </a:r>
                      <a:r>
                        <a:rPr lang="en-US" sz="2400" b="0" cap="none" spc="0" dirty="0" err="1">
                          <a:ln>
                            <a:noFill/>
                          </a:ln>
                          <a:solidFill>
                            <a:schemeClr val="bg1"/>
                          </a:solidFill>
                          <a:effectLst>
                            <a:outerShdw blurRad="38100" dist="19050" dir="2700000" algn="tl">
                              <a:schemeClr val="dk1">
                                <a:alpha val="40000"/>
                              </a:schemeClr>
                            </a:outerShdw>
                          </a:effectLst>
                        </a:rPr>
                        <a:t>những</a:t>
                      </a:r>
                      <a:r>
                        <a:rPr lang="en-US" sz="2400" b="0" cap="none" spc="0" dirty="0">
                          <a:ln>
                            <a:noFill/>
                          </a:ln>
                          <a:solidFill>
                            <a:schemeClr val="bg1"/>
                          </a:solidFill>
                          <a:effectLst>
                            <a:outerShdw blurRad="38100" dist="19050" dir="2700000" algn="tl">
                              <a:schemeClr val="dk1">
                                <a:alpha val="40000"/>
                              </a:schemeClr>
                            </a:outerShdw>
                          </a:effectLst>
                        </a:rPr>
                        <a:t> </a:t>
                      </a:r>
                      <a:r>
                        <a:rPr lang="en-US" sz="2400" b="0" cap="none" spc="0" dirty="0" err="1">
                          <a:ln>
                            <a:noFill/>
                          </a:ln>
                          <a:solidFill>
                            <a:schemeClr val="bg1"/>
                          </a:solidFill>
                          <a:effectLst>
                            <a:outerShdw blurRad="38100" dist="19050" dir="2700000" algn="tl">
                              <a:schemeClr val="dk1">
                                <a:alpha val="40000"/>
                              </a:schemeClr>
                            </a:outerShdw>
                          </a:effectLst>
                        </a:rPr>
                        <a:t>cử</a:t>
                      </a:r>
                      <a:r>
                        <a:rPr lang="en-US" sz="2400" b="0" cap="none" spc="0" dirty="0">
                          <a:ln>
                            <a:noFill/>
                          </a:ln>
                          <a:solidFill>
                            <a:schemeClr val="bg1"/>
                          </a:solidFill>
                          <a:effectLst>
                            <a:outerShdw blurRad="38100" dist="19050" dir="2700000" algn="tl">
                              <a:schemeClr val="dk1">
                                <a:alpha val="40000"/>
                              </a:schemeClr>
                            </a:outerShdw>
                          </a:effectLst>
                        </a:rPr>
                        <a:t> chỉ, </a:t>
                      </a:r>
                      <a:r>
                        <a:rPr lang="en-US" sz="2400" b="0" cap="none" spc="0" dirty="0" err="1">
                          <a:ln>
                            <a:noFill/>
                          </a:ln>
                          <a:solidFill>
                            <a:schemeClr val="bg1"/>
                          </a:solidFill>
                          <a:effectLst>
                            <a:outerShdw blurRad="38100" dist="19050" dir="2700000" algn="tl">
                              <a:schemeClr val="dk1">
                                <a:alpha val="40000"/>
                              </a:schemeClr>
                            </a:outerShdw>
                          </a:effectLst>
                        </a:rPr>
                        <a:t>lời</a:t>
                      </a:r>
                      <a:r>
                        <a:rPr lang="en-US" sz="2400" b="0" cap="none" spc="0" dirty="0">
                          <a:ln>
                            <a:noFill/>
                          </a:ln>
                          <a:solidFill>
                            <a:schemeClr val="bg1"/>
                          </a:solidFill>
                          <a:effectLst>
                            <a:outerShdw blurRad="38100" dist="19050" dir="2700000" algn="tl">
                              <a:schemeClr val="dk1">
                                <a:alpha val="40000"/>
                              </a:schemeClr>
                            </a:outerShdw>
                          </a:effectLst>
                        </a:rPr>
                        <a:t> </a:t>
                      </a:r>
                      <a:r>
                        <a:rPr lang="en-US" sz="2400" b="0" cap="none" spc="0" dirty="0" err="1">
                          <a:ln>
                            <a:noFill/>
                          </a:ln>
                          <a:solidFill>
                            <a:schemeClr val="bg1"/>
                          </a:solidFill>
                          <a:effectLst>
                            <a:outerShdw blurRad="38100" dist="19050" dir="2700000" algn="tl">
                              <a:schemeClr val="dk1">
                                <a:alpha val="40000"/>
                              </a:schemeClr>
                            </a:outerShdw>
                          </a:effectLst>
                        </a:rPr>
                        <a:t>nói</a:t>
                      </a:r>
                      <a:r>
                        <a:rPr lang="en-US" sz="2400" b="0" cap="none" spc="0" dirty="0">
                          <a:ln>
                            <a:noFill/>
                          </a:ln>
                          <a:solidFill>
                            <a:schemeClr val="bg1"/>
                          </a:solidFill>
                          <a:effectLst>
                            <a:outerShdw blurRad="38100" dist="19050" dir="2700000" algn="tl">
                              <a:schemeClr val="dk1">
                                <a:alpha val="40000"/>
                              </a:schemeClr>
                            </a:outerShdw>
                          </a:effectLst>
                        </a:rPr>
                        <a:t> </a:t>
                      </a:r>
                      <a:r>
                        <a:rPr lang="en-US" sz="2400" b="0" cap="none" spc="0" dirty="0" err="1">
                          <a:ln>
                            <a:noFill/>
                          </a:ln>
                          <a:solidFill>
                            <a:schemeClr val="bg1"/>
                          </a:solidFill>
                          <a:effectLst>
                            <a:outerShdw blurRad="38100" dist="19050" dir="2700000" algn="tl">
                              <a:schemeClr val="dk1">
                                <a:alpha val="40000"/>
                              </a:schemeClr>
                            </a:outerShdw>
                          </a:effectLst>
                        </a:rPr>
                        <a:t>của</a:t>
                      </a:r>
                      <a:r>
                        <a:rPr lang="en-US" sz="2400" b="0" cap="none" spc="0" dirty="0">
                          <a:ln>
                            <a:noFill/>
                          </a:ln>
                          <a:solidFill>
                            <a:schemeClr val="bg1"/>
                          </a:solidFill>
                          <a:effectLst>
                            <a:outerShdw blurRad="38100" dist="19050" dir="2700000" algn="tl">
                              <a:schemeClr val="dk1">
                                <a:alpha val="40000"/>
                              </a:schemeClr>
                            </a:outerShdw>
                          </a:effectLst>
                        </a:rPr>
                        <a:t> </a:t>
                      </a:r>
                      <a:r>
                        <a:rPr lang="en-US" sz="2400" b="0" cap="none" spc="0" dirty="0" err="1">
                          <a:ln>
                            <a:noFill/>
                          </a:ln>
                          <a:solidFill>
                            <a:schemeClr val="bg1"/>
                          </a:solidFill>
                          <a:effectLst>
                            <a:outerShdw blurRad="38100" dist="19050" dir="2700000" algn="tl">
                              <a:schemeClr val="dk1">
                                <a:alpha val="40000"/>
                              </a:schemeClr>
                            </a:outerShdw>
                          </a:effectLst>
                        </a:rPr>
                        <a:t>nàng</a:t>
                      </a:r>
                      <a:r>
                        <a:rPr lang="en-US" sz="2400" b="0" cap="none" spc="0" dirty="0">
                          <a:ln>
                            <a:noFill/>
                          </a:ln>
                          <a:solidFill>
                            <a:schemeClr val="bg1"/>
                          </a:solidFill>
                          <a:effectLst>
                            <a:outerShdw blurRad="38100" dist="19050" dir="2700000" algn="tl">
                              <a:schemeClr val="dk1">
                                <a:alpha val="40000"/>
                              </a:schemeClr>
                            </a:outerShdw>
                          </a:effectLst>
                        </a:rPr>
                        <a:t> khi </a:t>
                      </a:r>
                      <a:r>
                        <a:rPr lang="en-US" sz="2400" b="0" cap="none" spc="0" dirty="0" err="1">
                          <a:ln>
                            <a:noFill/>
                          </a:ln>
                          <a:solidFill>
                            <a:schemeClr val="bg1"/>
                          </a:solidFill>
                          <a:effectLst>
                            <a:outerShdw blurRad="38100" dist="19050" dir="2700000" algn="tl">
                              <a:schemeClr val="dk1">
                                <a:alpha val="40000"/>
                              </a:schemeClr>
                            </a:outerShdw>
                          </a:effectLst>
                        </a:rPr>
                        <a:t>đáp</a:t>
                      </a:r>
                      <a:r>
                        <a:rPr lang="en-US" sz="2400" b="0" cap="none" spc="0" dirty="0">
                          <a:ln>
                            <a:noFill/>
                          </a:ln>
                          <a:solidFill>
                            <a:schemeClr val="bg1"/>
                          </a:solidFill>
                          <a:effectLst>
                            <a:outerShdw blurRad="38100" dist="19050" dir="2700000" algn="tl">
                              <a:schemeClr val="dk1">
                                <a:alpha val="40000"/>
                              </a:schemeClr>
                            </a:outerShdw>
                          </a:effectLst>
                        </a:rPr>
                        <a:t> </a:t>
                      </a:r>
                      <a:r>
                        <a:rPr lang="en-US" sz="2400" b="0" cap="none" spc="0" dirty="0" err="1">
                          <a:ln>
                            <a:noFill/>
                          </a:ln>
                          <a:solidFill>
                            <a:schemeClr val="bg1"/>
                          </a:solidFill>
                          <a:effectLst>
                            <a:outerShdw blurRad="38100" dist="19050" dir="2700000" algn="tl">
                              <a:schemeClr val="dk1">
                                <a:alpha val="40000"/>
                              </a:schemeClr>
                            </a:outerShdw>
                          </a:effectLst>
                        </a:rPr>
                        <a:t>lời</a:t>
                      </a:r>
                      <a:r>
                        <a:rPr lang="en-US" sz="2400" b="0" cap="none" spc="0" dirty="0">
                          <a:ln>
                            <a:noFill/>
                          </a:ln>
                          <a:solidFill>
                            <a:schemeClr val="bg1"/>
                          </a:solidFill>
                          <a:effectLst>
                            <a:outerShdw blurRad="38100" dist="19050" dir="2700000" algn="tl">
                              <a:schemeClr val="dk1">
                                <a:alpha val="40000"/>
                              </a:schemeClr>
                            </a:outerShdw>
                          </a:effectLst>
                        </a:rPr>
                        <a:t> </a:t>
                      </a:r>
                      <a:r>
                        <a:rPr lang="en-US" sz="2400" b="0" cap="none" spc="0" dirty="0" err="1">
                          <a:ln>
                            <a:noFill/>
                          </a:ln>
                          <a:solidFill>
                            <a:schemeClr val="bg1"/>
                          </a:solidFill>
                          <a:effectLst>
                            <a:outerShdw blurRad="38100" dist="19050" dir="2700000" algn="tl">
                              <a:schemeClr val="dk1">
                                <a:alpha val="40000"/>
                              </a:schemeClr>
                            </a:outerShdw>
                          </a:effectLst>
                        </a:rPr>
                        <a:t>Lục</a:t>
                      </a:r>
                      <a:r>
                        <a:rPr lang="en-US" sz="2400" b="0" cap="none" spc="0" dirty="0">
                          <a:ln>
                            <a:noFill/>
                          </a:ln>
                          <a:solidFill>
                            <a:schemeClr val="bg1"/>
                          </a:solidFill>
                          <a:effectLst>
                            <a:outerShdw blurRad="38100" dist="19050" dir="2700000" algn="tl">
                              <a:schemeClr val="dk1">
                                <a:alpha val="40000"/>
                              </a:schemeClr>
                            </a:outerShdw>
                          </a:effectLst>
                        </a:rPr>
                        <a:t> Vân Tiên)</a:t>
                      </a:r>
                      <a:endParaRPr lang="en-US" sz="2400" b="0" cap="none" spc="0" dirty="0">
                        <a:solidFill>
                          <a:schemeClr val="bg1"/>
                        </a:solidFill>
                        <a:effectLst/>
                      </a:endParaRPr>
                    </a:p>
                  </a:txBody>
                  <a:tcPr marL="58761" marR="58761" marT="892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cPr/>
                </a:tc>
              </a:tr>
              <a:tr h="313585">
                <a:tc gridSpan="2">
                  <a:txBody>
                    <a:bodyPr/>
                    <a:lstStyle/>
                    <a:p>
                      <a:pPr algn="ctr">
                        <a:lnSpc>
                          <a:spcPct val="115000"/>
                        </a:lnSpc>
                        <a:spcAft>
                          <a:spcPts val="1000"/>
                        </a:spcAft>
                        <a:tabLst>
                          <a:tab pos="1386840" algn="l"/>
                        </a:tabLst>
                      </a:pPr>
                      <a:r>
                        <a:rPr lang="en-US" sz="2400" b="0" cap="none" spc="0" dirty="0">
                          <a:ln>
                            <a:noFill/>
                          </a:ln>
                          <a:solidFill>
                            <a:schemeClr val="tx1"/>
                          </a:solidFill>
                          <a:effectLst>
                            <a:outerShdw blurRad="38100" dist="19050" dir="2700000" algn="tl">
                              <a:schemeClr val="dk1">
                                <a:alpha val="40000"/>
                              </a:schemeClr>
                            </a:outerShdw>
                          </a:effectLst>
                        </a:rPr>
                        <a:t> </a:t>
                      </a:r>
                      <a:endParaRPr lang="en-US" sz="24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761" marR="58761" marT="892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cPr/>
                </a:tc>
              </a:tr>
              <a:tr h="313585">
                <a:tc gridSpan="2">
                  <a:txBody>
                    <a:bodyPr/>
                    <a:lstStyle/>
                    <a:p>
                      <a:pPr algn="ctr">
                        <a:lnSpc>
                          <a:spcPct val="115000"/>
                        </a:lnSpc>
                        <a:spcAft>
                          <a:spcPts val="1000"/>
                        </a:spcAft>
                        <a:tabLst>
                          <a:tab pos="1386840" algn="l"/>
                        </a:tabLst>
                      </a:pPr>
                      <a:r>
                        <a:rPr lang="en-US" sz="2400" b="0" cap="none" spc="0">
                          <a:ln>
                            <a:noFill/>
                          </a:ln>
                          <a:solidFill>
                            <a:schemeClr val="tx1"/>
                          </a:solidFill>
                          <a:effectLst>
                            <a:outerShdw blurRad="38100" dist="19050" dir="2700000" algn="tl">
                              <a:schemeClr val="dk1">
                                <a:alpha val="40000"/>
                              </a:schemeClr>
                            </a:outerShdw>
                          </a:effectLst>
                        </a:rPr>
                        <a:t> </a:t>
                      </a:r>
                      <a:endParaRPr lang="en-US"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761" marR="58761" marT="892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cPr/>
                </a:tc>
              </a:tr>
              <a:tr h="921786">
                <a:tc gridSpan="2">
                  <a:txBody>
                    <a:bodyPr/>
                    <a:lstStyle/>
                    <a:p>
                      <a:pPr>
                        <a:lnSpc>
                          <a:spcPct val="130000"/>
                        </a:lnSpc>
                        <a:spcAft>
                          <a:spcPts val="1000"/>
                        </a:spcAft>
                        <a:tabLst>
                          <a:tab pos="1386840" algn="l"/>
                        </a:tabLst>
                      </a:pPr>
                      <a:r>
                        <a:rPr lang="vi-VN" sz="2400" b="0" cap="none" spc="0">
                          <a:ln>
                            <a:noFill/>
                          </a:ln>
                          <a:solidFill>
                            <a:schemeClr val="tx1"/>
                          </a:solidFill>
                          <a:effectLst>
                            <a:outerShdw blurRad="38100" dist="19050" dir="2700000" algn="tl">
                              <a:schemeClr val="dk1">
                                <a:alpha val="40000"/>
                              </a:schemeClr>
                            </a:outerShdw>
                          </a:effectLst>
                        </a:rPr>
                        <a:t>- Những phẩm chất của </a:t>
                      </a:r>
                      <a:r>
                        <a:rPr lang="en-US" sz="2400" b="0" cap="none" spc="0">
                          <a:ln>
                            <a:noFill/>
                          </a:ln>
                          <a:solidFill>
                            <a:schemeClr val="tx1"/>
                          </a:solidFill>
                          <a:effectLst>
                            <a:outerShdw blurRad="38100" dist="19050" dir="2700000" algn="tl">
                              <a:schemeClr val="dk1">
                                <a:alpha val="40000"/>
                              </a:schemeClr>
                            </a:outerShdw>
                          </a:effectLst>
                        </a:rPr>
                        <a:t>Kiều Nguyệt Nga</a:t>
                      </a:r>
                      <a:r>
                        <a:rPr lang="vi-VN" sz="2400" b="0" cap="none" spc="0">
                          <a:ln>
                            <a:noFill/>
                          </a:ln>
                          <a:solidFill>
                            <a:schemeClr val="tx1"/>
                          </a:solidFill>
                          <a:effectLst>
                            <a:outerShdw blurRad="38100" dist="19050" dir="2700000" algn="tl">
                              <a:schemeClr val="dk1">
                                <a:alpha val="40000"/>
                              </a:schemeClr>
                            </a:outerShdw>
                          </a:effectLst>
                        </a:rPr>
                        <a:t>:..................................................</a:t>
                      </a:r>
                      <a:endParaRPr lang="en-US" sz="2400" b="0" cap="none" spc="0">
                        <a:solidFill>
                          <a:schemeClr val="tx1"/>
                        </a:solidFill>
                        <a:effectLst/>
                      </a:endParaRPr>
                    </a:p>
                    <a:p>
                      <a:pPr>
                        <a:lnSpc>
                          <a:spcPct val="130000"/>
                        </a:lnSpc>
                        <a:spcAft>
                          <a:spcPts val="1000"/>
                        </a:spcAft>
                        <a:tabLst>
                          <a:tab pos="1386840" algn="l"/>
                        </a:tabLst>
                      </a:pPr>
                      <a:r>
                        <a:rPr lang="vi-VN" sz="2400" b="0" cap="none" spc="0">
                          <a:ln>
                            <a:noFill/>
                          </a:ln>
                          <a:solidFill>
                            <a:schemeClr val="tx1"/>
                          </a:solidFill>
                          <a:effectLst>
                            <a:outerShdw blurRad="38100" dist="19050" dir="2700000" algn="tl">
                              <a:schemeClr val="dk1">
                                <a:alpha val="40000"/>
                              </a:schemeClr>
                            </a:outerShdw>
                          </a:effectLst>
                        </a:rPr>
                        <a:t> </a:t>
                      </a:r>
                      <a:endParaRPr lang="en-US"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761" marR="58761" marT="892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cPr/>
                </a:tc>
              </a:tr>
              <a:tr h="333668">
                <a:tc gridSpan="2">
                  <a:txBody>
                    <a:bodyPr/>
                    <a:lstStyle/>
                    <a:p>
                      <a:pPr>
                        <a:lnSpc>
                          <a:spcPct val="130000"/>
                        </a:lnSpc>
                        <a:spcAft>
                          <a:spcPts val="1000"/>
                        </a:spcAft>
                        <a:tabLst>
                          <a:tab pos="1386840" algn="l"/>
                        </a:tabLst>
                      </a:pPr>
                      <a:r>
                        <a:rPr lang="vi-VN" sz="2400" b="0" cap="none" spc="0">
                          <a:ln>
                            <a:noFill/>
                          </a:ln>
                          <a:solidFill>
                            <a:schemeClr val="tx1"/>
                          </a:solidFill>
                          <a:effectLst>
                            <a:outerShdw blurRad="38100" dist="19050" dir="2700000" algn="tl">
                              <a:schemeClr val="dk1">
                                <a:alpha val="40000"/>
                              </a:schemeClr>
                            </a:outerShdw>
                          </a:effectLst>
                        </a:rPr>
                        <a:t>- Phân tích làm rõ nhận xét trên</a:t>
                      </a:r>
                      <a:endParaRPr lang="en-US"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761" marR="58761" marT="892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cPr/>
                </a:tc>
              </a:tr>
              <a:tr h="1401801">
                <a:tc>
                  <a:txBody>
                    <a:bodyPr/>
                    <a:lstStyle/>
                    <a:p>
                      <a:pPr>
                        <a:lnSpc>
                          <a:spcPct val="130000"/>
                        </a:lnSpc>
                        <a:spcAft>
                          <a:spcPts val="1000"/>
                        </a:spcAft>
                        <a:tabLst>
                          <a:tab pos="1386840" algn="l"/>
                        </a:tabLst>
                      </a:pPr>
                      <a:r>
                        <a:rPr lang="vi-VN" sz="2400" b="0" cap="none" spc="0" dirty="0">
                          <a:ln>
                            <a:noFill/>
                          </a:ln>
                          <a:solidFill>
                            <a:schemeClr val="tx1"/>
                          </a:solidFill>
                          <a:effectLst>
                            <a:outerShdw blurRad="38100" dist="19050" dir="2700000" algn="tl">
                              <a:schemeClr val="dk1">
                                <a:alpha val="40000"/>
                              </a:schemeClr>
                            </a:outerShdw>
                          </a:effectLst>
                        </a:rPr>
                        <a:t>- Cử chỉ, lời nói: .............</a:t>
                      </a:r>
                      <a:endParaRPr lang="en-US" sz="2400" b="0" cap="none" spc="0" dirty="0">
                        <a:solidFill>
                          <a:schemeClr val="tx1"/>
                        </a:solidFill>
                        <a:effectLst/>
                      </a:endParaRPr>
                    </a:p>
                    <a:p>
                      <a:pPr>
                        <a:lnSpc>
                          <a:spcPct val="130000"/>
                        </a:lnSpc>
                        <a:spcAft>
                          <a:spcPts val="1000"/>
                        </a:spcAft>
                        <a:tabLst>
                          <a:tab pos="1386840" algn="l"/>
                        </a:tabLst>
                      </a:pPr>
                      <a:r>
                        <a:rPr lang="vi-VN" sz="2400" b="0" cap="none" spc="0" dirty="0">
                          <a:ln>
                            <a:noFill/>
                          </a:ln>
                          <a:solidFill>
                            <a:schemeClr val="tx1"/>
                          </a:solidFill>
                          <a:effectLst>
                            <a:outerShdw blurRad="38100" dist="19050" dir="2700000" algn="tl">
                              <a:schemeClr val="dk1">
                                <a:alpha val="40000"/>
                              </a:schemeClr>
                            </a:outerShdw>
                          </a:effectLst>
                        </a:rPr>
                        <a:t> </a:t>
                      </a:r>
                      <a:endParaRPr lang="en-US" sz="24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761" marR="58761" marT="892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30000"/>
                        </a:lnSpc>
                        <a:spcAft>
                          <a:spcPts val="1000"/>
                        </a:spcAft>
                        <a:tabLst>
                          <a:tab pos="1386840" algn="l"/>
                        </a:tabLst>
                      </a:pPr>
                      <a:r>
                        <a:rPr lang="vi-VN" sz="2400" b="0" cap="none" spc="0" dirty="0">
                          <a:ln>
                            <a:noFill/>
                          </a:ln>
                          <a:solidFill>
                            <a:schemeClr val="tx1"/>
                          </a:solidFill>
                          <a:effectLst>
                            <a:outerShdw blurRad="38100" dist="19050" dir="2700000" algn="tl">
                              <a:schemeClr val="dk1">
                                <a:alpha val="40000"/>
                              </a:schemeClr>
                            </a:outerShdw>
                          </a:effectLst>
                        </a:rPr>
                        <a:t>- Nhận xét:..........</a:t>
                      </a:r>
                      <a:endParaRPr lang="en-US" sz="2400" b="0" cap="none" spc="0" dirty="0">
                        <a:solidFill>
                          <a:schemeClr val="tx1"/>
                        </a:solidFill>
                        <a:effectLst/>
                      </a:endParaRPr>
                    </a:p>
                    <a:p>
                      <a:pPr>
                        <a:lnSpc>
                          <a:spcPct val="130000"/>
                        </a:lnSpc>
                        <a:spcAft>
                          <a:spcPts val="1000"/>
                        </a:spcAft>
                        <a:tabLst>
                          <a:tab pos="1386840" algn="l"/>
                        </a:tabLst>
                      </a:pPr>
                      <a:r>
                        <a:rPr lang="vi-VN" sz="2400" b="0" cap="none" spc="0" dirty="0">
                          <a:ln>
                            <a:noFill/>
                          </a:ln>
                          <a:solidFill>
                            <a:schemeClr val="tx1"/>
                          </a:solidFill>
                          <a:effectLst>
                            <a:outerShdw blurRad="38100" dist="19050" dir="2700000" algn="tl">
                              <a:schemeClr val="dk1">
                                <a:alpha val="40000"/>
                              </a:schemeClr>
                            </a:outerShdw>
                          </a:effectLst>
                        </a:rPr>
                        <a:t> </a:t>
                      </a:r>
                      <a:endParaRPr lang="en-US" sz="24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761" marR="58761" marT="892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stretch>
            <a:fillRect/>
          </a:stretch>
        </p:blipFill>
        <p:spPr>
          <a:xfrm>
            <a:off x="0" y="0"/>
            <a:ext cx="12191999" cy="6858000"/>
          </a:xfrm>
          <a:prstGeom prst="rect">
            <a:avLst/>
          </a:prstGeom>
        </p:spPr>
      </p:pic>
      <p:sp>
        <p:nvSpPr>
          <p:cNvPr id="7" name="TextBox 6"/>
          <p:cNvSpPr txBox="1"/>
          <p:nvPr/>
        </p:nvSpPr>
        <p:spPr>
          <a:xfrm>
            <a:off x="1301456" y="275994"/>
            <a:ext cx="4444826" cy="532710"/>
          </a:xfrm>
          <a:prstGeom prst="rect">
            <a:avLst/>
          </a:prstGeom>
          <a:noFill/>
        </p:spPr>
        <p:txBody>
          <a:bodyPr wrap="square" lIns="0" tIns="0" rIns="0" bIns="0" rtlCol="0">
            <a:spAutoFit/>
          </a:bodyPr>
          <a:lstStyle/>
          <a:p>
            <a:pPr algn="just">
              <a:lnSpc>
                <a:spcPct val="115000"/>
              </a:lnSpc>
              <a:spcAft>
                <a:spcPts val="800"/>
              </a:spcAft>
            </a:pPr>
            <a:r>
              <a:rPr lang="en-US" sz="32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b</a:t>
            </a:r>
            <a:r>
              <a:rPr lang="vi-VN" sz="32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Nhân vật Lục vân Tiên.</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pic>
        <p:nvPicPr>
          <p:cNvPr id="9" name="Picture Placeholder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4855" r="24855"/>
          <a:stretch>
            <a:fillRect/>
          </a:stretch>
        </p:blipFill>
        <p:spPr/>
      </p:pic>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18" b="1018"/>
          <a:stretch>
            <a:fillRect/>
          </a:stretch>
        </p:blipFill>
        <p:spPr/>
      </p:pic>
      <p:sp>
        <p:nvSpPr>
          <p:cNvPr id="64" name="Rectangle: Rounded Corners 63"/>
          <p:cNvSpPr/>
          <p:nvPr/>
        </p:nvSpPr>
        <p:spPr>
          <a:xfrm rot="2700000">
            <a:off x="7936270" y="2369130"/>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Rectangle: Rounded Corners 64"/>
          <p:cNvSpPr/>
          <p:nvPr/>
        </p:nvSpPr>
        <p:spPr>
          <a:xfrm rot="2731827">
            <a:off x="9909502" y="915227"/>
            <a:ext cx="631264" cy="631264"/>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p:cNvSpPr txBox="1"/>
          <p:nvPr/>
        </p:nvSpPr>
        <p:spPr>
          <a:xfrm>
            <a:off x="574618" y="1396138"/>
            <a:ext cx="7719461" cy="2600199"/>
          </a:xfrm>
          <a:prstGeom prst="rect">
            <a:avLst/>
          </a:prstGeom>
          <a:noFill/>
        </p:spPr>
        <p:txBody>
          <a:bodyPr wrap="square">
            <a:spAutoFit/>
          </a:bodyPr>
          <a:lstStyle/>
          <a:p>
            <a:pPr marL="457200" indent="-457200" algn="just">
              <a:lnSpc>
                <a:spcPct val="150000"/>
              </a:lnSpc>
              <a:buFont typeface="Wingdings" panose="05000000000000000000" pitchFamily="2" charset="2"/>
              <a:buChar char="v"/>
            </a:pPr>
            <a:r>
              <a:rPr lang="vi-VN" sz="2800" dirty="0"/>
              <a:t>Nhân vật Lục vân Tiên </a:t>
            </a:r>
            <a:r>
              <a:rPr lang="en-US" sz="2800" dirty="0" err="1"/>
              <a:t>hiện</a:t>
            </a:r>
            <a:r>
              <a:rPr lang="en-US" sz="2800" dirty="0"/>
              <a:t> lên </a:t>
            </a:r>
            <a:r>
              <a:rPr lang="en-US" sz="2800" dirty="0" err="1"/>
              <a:t>với</a:t>
            </a:r>
            <a:r>
              <a:rPr lang="en-US" sz="2800" dirty="0"/>
              <a:t> </a:t>
            </a:r>
            <a:r>
              <a:rPr lang="en-US" sz="2800" dirty="0" err="1"/>
              <a:t>những</a:t>
            </a:r>
            <a:r>
              <a:rPr lang="en-US" sz="2800" dirty="0"/>
              <a:t> </a:t>
            </a:r>
            <a:r>
              <a:rPr lang="en-US" sz="2800" dirty="0" err="1"/>
              <a:t>phẩm</a:t>
            </a:r>
            <a:r>
              <a:rPr lang="en-US" sz="2800" dirty="0"/>
              <a:t> </a:t>
            </a:r>
            <a:r>
              <a:rPr lang="en-US" sz="2800" dirty="0" err="1"/>
              <a:t>chất</a:t>
            </a:r>
            <a:r>
              <a:rPr lang="en-US" sz="2800" dirty="0"/>
              <a:t> </a:t>
            </a:r>
            <a:r>
              <a:rPr lang="en-US" sz="2800" dirty="0" err="1"/>
              <a:t>của</a:t>
            </a:r>
            <a:r>
              <a:rPr lang="en-US" sz="2800" dirty="0"/>
              <a:t> </a:t>
            </a:r>
            <a:r>
              <a:rPr lang="en-US" sz="2800" dirty="0" err="1"/>
              <a:t>người</a:t>
            </a:r>
            <a:r>
              <a:rPr lang="en-US" sz="2800" dirty="0"/>
              <a:t> </a:t>
            </a:r>
            <a:r>
              <a:rPr lang="en-US" sz="2800" dirty="0" err="1"/>
              <a:t>anh</a:t>
            </a:r>
            <a:r>
              <a:rPr lang="en-US" sz="2800" dirty="0"/>
              <a:t> </a:t>
            </a:r>
            <a:r>
              <a:rPr lang="en-US" sz="2800" dirty="0" err="1"/>
              <a:t>hùng</a:t>
            </a:r>
            <a:r>
              <a:rPr lang="vi-VN" sz="2800" dirty="0"/>
              <a:t>: Có vẻ đẹp lí tưởng của một trang nam nhi: tài giỏi, văn võ song toàn, tài đức đầy đủ.</a:t>
            </a:r>
            <a:endParaRPr lang="en-US" sz="2800" dirty="0"/>
          </a:p>
        </p:txBody>
      </p:sp>
      <p:sp>
        <p:nvSpPr>
          <p:cNvPr id="6" name="TextBox 5"/>
          <p:cNvSpPr txBox="1"/>
          <p:nvPr/>
        </p:nvSpPr>
        <p:spPr>
          <a:xfrm>
            <a:off x="574618" y="4161762"/>
            <a:ext cx="8983362" cy="2600199"/>
          </a:xfrm>
          <a:prstGeom prst="rect">
            <a:avLst/>
          </a:prstGeom>
          <a:noFill/>
        </p:spPr>
        <p:txBody>
          <a:bodyPr wrap="square">
            <a:spAutoFit/>
          </a:bodyPr>
          <a:lstStyle/>
          <a:p>
            <a:pPr marL="457200" indent="-457200" algn="just">
              <a:lnSpc>
                <a:spcPct val="150000"/>
              </a:lnSpc>
              <a:buFont typeface="Wingdings" panose="05000000000000000000" pitchFamily="2" charset="2"/>
              <a:buChar char="v"/>
            </a:pPr>
            <a:r>
              <a:rPr lang="en-US" sz="2800" b="1" dirty="0"/>
              <a:t>Anh </a:t>
            </a:r>
            <a:r>
              <a:rPr lang="en-US" sz="2800" b="1" dirty="0" err="1"/>
              <a:t>hùng</a:t>
            </a:r>
            <a:r>
              <a:rPr lang="en-US" sz="2800" b="1" dirty="0"/>
              <a:t> </a:t>
            </a:r>
            <a:r>
              <a:rPr lang="en-US" sz="2800" b="1" dirty="0" err="1"/>
              <a:t>hào</a:t>
            </a:r>
            <a:r>
              <a:rPr lang="en-US" sz="2800" b="1" dirty="0"/>
              <a:t> </a:t>
            </a:r>
            <a:r>
              <a:rPr lang="en-US" sz="2800" b="1" dirty="0" err="1"/>
              <a:t>hiệp</a:t>
            </a:r>
            <a:r>
              <a:rPr lang="en-US" sz="2800" b="1" dirty="0"/>
              <a:t>,</a:t>
            </a:r>
            <a:r>
              <a:rPr lang="vi-VN" sz="2800" b="1" dirty="0"/>
              <a:t> trượng nghĩa,</a:t>
            </a:r>
            <a:r>
              <a:rPr lang="en-US" sz="2800" b="1" dirty="0"/>
              <a:t> giàu </a:t>
            </a:r>
            <a:r>
              <a:rPr lang="en-US" sz="2800" b="1" dirty="0" err="1"/>
              <a:t>lòng</a:t>
            </a:r>
            <a:r>
              <a:rPr lang="en-US" sz="2800" b="1" dirty="0"/>
              <a:t> </a:t>
            </a:r>
            <a:r>
              <a:rPr lang="en-US" sz="2800" b="1" dirty="0" err="1"/>
              <a:t>nhân</a:t>
            </a:r>
            <a:r>
              <a:rPr lang="en-US" sz="2800" b="1" dirty="0"/>
              <a:t> </a:t>
            </a:r>
            <a:r>
              <a:rPr lang="en-US" sz="2800" b="1" dirty="0" err="1"/>
              <a:t>ái</a:t>
            </a:r>
            <a:r>
              <a:rPr lang="en-US" sz="2800" b="1" dirty="0"/>
              <a:t>, </a:t>
            </a:r>
            <a:r>
              <a:rPr lang="en-US" sz="2800" b="1" dirty="0" err="1"/>
              <a:t>dám</a:t>
            </a:r>
            <a:r>
              <a:rPr lang="en-US" sz="2800" b="1" dirty="0"/>
              <a:t> </a:t>
            </a:r>
            <a:r>
              <a:rPr lang="en-US" sz="2800" b="1" dirty="0" err="1"/>
              <a:t>xả</a:t>
            </a:r>
            <a:r>
              <a:rPr lang="en-US" sz="2800" b="1" dirty="0"/>
              <a:t> </a:t>
            </a:r>
            <a:r>
              <a:rPr lang="en-US" sz="2800" b="1" dirty="0" err="1"/>
              <a:t>thân</a:t>
            </a:r>
            <a:r>
              <a:rPr lang="en-US" sz="2800" b="1" dirty="0"/>
              <a:t> </a:t>
            </a:r>
            <a:r>
              <a:rPr lang="vi-VN" sz="2800" b="1" dirty="0"/>
              <a:t>vào chốn nguy hiểm, cứu giúp người lương thiện, trừng trị bọn gian ác để cứu giúp dân lành</a:t>
            </a:r>
            <a:r>
              <a:rPr lang="en-US" sz="2800" b="1" dirty="0"/>
              <a:t>:</a:t>
            </a:r>
            <a:endParaRPr lang="en-US" sz="4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stretch>
            <a:fillRect/>
          </a:stretch>
        </p:blipFill>
        <p:spPr>
          <a:xfrm>
            <a:off x="0" y="0"/>
            <a:ext cx="12191999" cy="6858000"/>
          </a:xfrm>
          <a:prstGeom prst="rect">
            <a:avLst/>
          </a:prstGeom>
        </p:spPr>
      </p:pic>
      <p:sp>
        <p:nvSpPr>
          <p:cNvPr id="7" name="TextBox 6"/>
          <p:cNvSpPr txBox="1"/>
          <p:nvPr/>
        </p:nvSpPr>
        <p:spPr>
          <a:xfrm>
            <a:off x="1301456" y="275994"/>
            <a:ext cx="4444826" cy="532710"/>
          </a:xfrm>
          <a:prstGeom prst="rect">
            <a:avLst/>
          </a:prstGeom>
          <a:noFill/>
        </p:spPr>
        <p:txBody>
          <a:bodyPr wrap="square" lIns="0" tIns="0" rIns="0" bIns="0" rtlCol="0">
            <a:spAutoFit/>
          </a:bodyPr>
          <a:lstStyle/>
          <a:p>
            <a:pPr algn="just">
              <a:lnSpc>
                <a:spcPct val="115000"/>
              </a:lnSpc>
              <a:spcAft>
                <a:spcPts val="800"/>
              </a:spcAft>
            </a:pPr>
            <a:r>
              <a:rPr lang="en-US" sz="3200" b="1" dirty="0">
                <a:solidFill>
                  <a:srgbClr val="0070C0"/>
                </a:solidFill>
                <a:latin typeface="#9Slide03 AmpleSoft Bold" panose="02000000000000000000" pitchFamily="2" charset="0"/>
                <a:ea typeface="Times New Roman" panose="02020603050405020304" pitchFamily="18" charset="0"/>
                <a:cs typeface="Times New Roman" panose="02020603050405020304" pitchFamily="18" charset="0"/>
              </a:rPr>
              <a:t>b</a:t>
            </a:r>
            <a:r>
              <a:rPr lang="vi-VN" sz="32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Nhân vật Lục vân Tiên.</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pic>
        <p:nvPicPr>
          <p:cNvPr id="9" name="Picture Placeholder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4855" r="24855"/>
          <a:stretch>
            <a:fillRect/>
          </a:stretch>
        </p:blipFill>
        <p:spPr/>
      </p:pic>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18" b="1018"/>
          <a:stretch>
            <a:fillRect/>
          </a:stretch>
        </p:blipFill>
        <p:spPr/>
      </p:pic>
      <p:sp>
        <p:nvSpPr>
          <p:cNvPr id="64" name="Rectangle: Rounded Corners 63"/>
          <p:cNvSpPr/>
          <p:nvPr/>
        </p:nvSpPr>
        <p:spPr>
          <a:xfrm rot="2700000">
            <a:off x="7936270" y="2369130"/>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Rectangle: Rounded Corners 64"/>
          <p:cNvSpPr/>
          <p:nvPr/>
        </p:nvSpPr>
        <p:spPr>
          <a:xfrm rot="2731827">
            <a:off x="9909502" y="915227"/>
            <a:ext cx="631264" cy="631264"/>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Rounded Corners 1"/>
          <p:cNvSpPr/>
          <p:nvPr/>
        </p:nvSpPr>
        <p:spPr>
          <a:xfrm rot="2700000">
            <a:off x="254886" y="1688576"/>
            <a:ext cx="550020" cy="54280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p:cNvSpPr txBox="1"/>
          <p:nvPr/>
        </p:nvSpPr>
        <p:spPr>
          <a:xfrm>
            <a:off x="1093693" y="1509725"/>
            <a:ext cx="7082148" cy="523220"/>
          </a:xfrm>
          <a:prstGeom prst="rect">
            <a:avLst/>
          </a:prstGeom>
          <a:noFill/>
        </p:spPr>
        <p:txBody>
          <a:bodyPr wrap="square">
            <a:spAutoFit/>
          </a:bodyPr>
          <a:lstStyle/>
          <a:p>
            <a:pPr marL="285750" indent="-285750" algn="just">
              <a:buFont typeface="Wingdings" panose="05000000000000000000" pitchFamily="2" charset="2"/>
              <a:buChar char="ü"/>
            </a:pPr>
            <a:r>
              <a:rPr lang="en-US" sz="2800" dirty="0"/>
              <a:t> </a:t>
            </a:r>
            <a:r>
              <a:rPr lang="en-US" sz="2800" dirty="0" err="1"/>
              <a:t>Lời</a:t>
            </a:r>
            <a:r>
              <a:rPr lang="en-US" sz="2800" dirty="0"/>
              <a:t> </a:t>
            </a:r>
            <a:r>
              <a:rPr lang="en-US" sz="2800" dirty="0" err="1"/>
              <a:t>nói</a:t>
            </a:r>
            <a:r>
              <a:rPr lang="en-US" sz="2800" dirty="0"/>
              <a:t>: </a:t>
            </a:r>
            <a:r>
              <a:rPr lang="vi-VN" sz="2800" i="1" dirty="0"/>
              <a:t>“bớ đảng hung đồ... hồ đồ hại dân” </a:t>
            </a:r>
            <a:endParaRPr lang="en-US" sz="2800" dirty="0"/>
          </a:p>
        </p:txBody>
      </p:sp>
      <p:sp>
        <p:nvSpPr>
          <p:cNvPr id="10" name="TextBox 9"/>
          <p:cNvSpPr txBox="1"/>
          <p:nvPr/>
        </p:nvSpPr>
        <p:spPr>
          <a:xfrm>
            <a:off x="617839" y="4459954"/>
            <a:ext cx="8414464" cy="954107"/>
          </a:xfrm>
          <a:prstGeom prst="rect">
            <a:avLst/>
          </a:prstGeom>
          <a:noFill/>
        </p:spPr>
        <p:txBody>
          <a:bodyPr wrap="square">
            <a:spAutoFit/>
          </a:bodyPr>
          <a:lstStyle/>
          <a:p>
            <a:pPr marL="285750" indent="-285750" algn="just">
              <a:buFont typeface="Wingdings" panose="05000000000000000000" pitchFamily="2" charset="2"/>
              <a:buChar char="Ø"/>
            </a:pPr>
            <a:r>
              <a:rPr lang="en-US" sz="2800" dirty="0"/>
              <a:t> </a:t>
            </a:r>
            <a:r>
              <a:rPr lang="vi-VN" sz="2800" b="1" dirty="0"/>
              <a:t>Ngôn ngữ </a:t>
            </a:r>
            <a:r>
              <a:rPr lang="vi-VN" sz="2800" dirty="0"/>
              <a:t>đối thoại hết sức mộc mạc, thẳng thắn, rõ ràng thể hiện phẩm chất của một bậc quân tử anh hùng.</a:t>
            </a:r>
            <a:endParaRPr lang="en-US" sz="5400" dirty="0">
              <a:solidFill>
                <a:srgbClr val="FF0000"/>
              </a:solidFill>
            </a:endParaRPr>
          </a:p>
        </p:txBody>
      </p:sp>
      <p:sp>
        <p:nvSpPr>
          <p:cNvPr id="14" name="TextBox 13"/>
          <p:cNvSpPr txBox="1"/>
          <p:nvPr/>
        </p:nvSpPr>
        <p:spPr>
          <a:xfrm>
            <a:off x="529896" y="5673102"/>
            <a:ext cx="8525675" cy="954107"/>
          </a:xfrm>
          <a:prstGeom prst="rect">
            <a:avLst/>
          </a:prstGeom>
          <a:noFill/>
        </p:spPr>
        <p:txBody>
          <a:bodyPr wrap="square">
            <a:spAutoFit/>
          </a:bodyPr>
          <a:lstStyle/>
          <a:p>
            <a:pPr marL="285750" indent="-285750" algn="just">
              <a:buFont typeface="Wingdings" panose="05000000000000000000" pitchFamily="2" charset="2"/>
              <a:buChar char="Ø"/>
            </a:pPr>
            <a:r>
              <a:rPr lang="en-US" sz="2800" dirty="0"/>
              <a:t> </a:t>
            </a:r>
            <a:r>
              <a:rPr lang="vi-VN" sz="2800" b="1" dirty="0"/>
              <a:t>Hành động: </a:t>
            </a:r>
            <a:r>
              <a:rPr lang="vi-VN" sz="2800" dirty="0"/>
              <a:t>thể hiện sự mạnh mẽ, dứt khoát</a:t>
            </a:r>
            <a:r>
              <a:rPr lang="en-US" sz="2800" dirty="0"/>
              <a:t>. </a:t>
            </a:r>
            <a:r>
              <a:rPr lang="vi-VN" sz="2800" dirty="0"/>
              <a:t>Làm nổi bật tài năng võ nghệ cao cường của Vân Tiên</a:t>
            </a:r>
            <a:r>
              <a:rPr lang="en-US" sz="2800" dirty="0"/>
              <a:t>.</a:t>
            </a:r>
            <a:endParaRPr lang="en-US" sz="2800"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195656" y="3706502"/>
            <a:ext cx="1402479" cy="88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16269" y="2326756"/>
            <a:ext cx="7082148" cy="1384995"/>
          </a:xfrm>
          <a:prstGeom prst="rect">
            <a:avLst/>
          </a:prstGeom>
          <a:noFill/>
        </p:spPr>
        <p:txBody>
          <a:bodyPr wrap="square">
            <a:spAutoFit/>
          </a:bodyPr>
          <a:lstStyle/>
          <a:p>
            <a:pPr marL="285750" indent="-285750" algn="just">
              <a:buFont typeface="Wingdings" panose="05000000000000000000" pitchFamily="2" charset="2"/>
              <a:buChar char="ü"/>
            </a:pPr>
            <a:r>
              <a:rPr lang="en-US" sz="2800" dirty="0"/>
              <a:t> </a:t>
            </a:r>
            <a:r>
              <a:rPr lang="en-US" sz="2800" dirty="0" err="1"/>
              <a:t>Hành</a:t>
            </a:r>
            <a:r>
              <a:rPr lang="en-US" sz="2800" dirty="0"/>
              <a:t> </a:t>
            </a:r>
            <a:r>
              <a:rPr lang="en-US" sz="2800" dirty="0" err="1"/>
              <a:t>động</a:t>
            </a:r>
            <a:r>
              <a:rPr lang="en-US" sz="2800" dirty="0"/>
              <a:t>: </a:t>
            </a:r>
            <a:r>
              <a:rPr lang="vi-VN" sz="2800" dirty="0"/>
              <a:t>“</a:t>
            </a:r>
            <a:r>
              <a:rPr lang="en-US" sz="2800" i="1" dirty="0" err="1"/>
              <a:t>Ghé</a:t>
            </a:r>
            <a:r>
              <a:rPr lang="en-US" sz="2800" i="1" dirty="0"/>
              <a:t> </a:t>
            </a:r>
            <a:r>
              <a:rPr lang="en-US" sz="2800" i="1" dirty="0" err="1"/>
              <a:t>lai</a:t>
            </a:r>
            <a:r>
              <a:rPr lang="en-US" sz="2800" i="1" dirty="0"/>
              <a:t> </a:t>
            </a:r>
            <a:r>
              <a:rPr lang="en-US" sz="2800" i="1" dirty="0" err="1"/>
              <a:t>bên</a:t>
            </a:r>
            <a:r>
              <a:rPr lang="en-US" sz="2800" i="1" dirty="0"/>
              <a:t> </a:t>
            </a:r>
            <a:r>
              <a:rPr lang="en-US" sz="2800" i="1" dirty="0" err="1"/>
              <a:t>đàng</a:t>
            </a:r>
            <a:r>
              <a:rPr lang="en-US" sz="2800" i="1" dirty="0"/>
              <a:t>, </a:t>
            </a:r>
            <a:r>
              <a:rPr lang="en-US" sz="2800" i="1" dirty="0" err="1"/>
              <a:t>bẻ</a:t>
            </a:r>
            <a:r>
              <a:rPr lang="en-US" sz="2800" i="1" dirty="0"/>
              <a:t> </a:t>
            </a:r>
            <a:r>
              <a:rPr lang="en-US" sz="2800" i="1" dirty="0" err="1"/>
              <a:t>cây</a:t>
            </a:r>
            <a:r>
              <a:rPr lang="en-US" sz="2800" i="1" dirty="0"/>
              <a:t> làm </a:t>
            </a:r>
            <a:r>
              <a:rPr lang="en-US" sz="2800" i="1" dirty="0" err="1"/>
              <a:t>gậy</a:t>
            </a:r>
            <a:r>
              <a:rPr lang="en-US" sz="2800" i="1" dirty="0"/>
              <a:t> </a:t>
            </a:r>
            <a:r>
              <a:rPr lang="en-US" sz="2800" i="1" dirty="0" err="1"/>
              <a:t>nhằm</a:t>
            </a:r>
            <a:r>
              <a:rPr lang="en-US" sz="2800" i="1" dirty="0"/>
              <a:t> </a:t>
            </a:r>
            <a:r>
              <a:rPr lang="en-US" sz="2800" i="1" dirty="0" err="1"/>
              <a:t>làng</a:t>
            </a:r>
            <a:r>
              <a:rPr lang="en-US" sz="2800" i="1" dirty="0"/>
              <a:t> </a:t>
            </a:r>
            <a:r>
              <a:rPr lang="en-US" sz="2800" i="1" dirty="0" err="1"/>
              <a:t>xông</a:t>
            </a:r>
            <a:r>
              <a:rPr lang="en-US" sz="2800" i="1" dirty="0"/>
              <a:t> </a:t>
            </a:r>
            <a:r>
              <a:rPr lang="en-US" sz="2800" i="1" dirty="0" err="1"/>
              <a:t>vô</a:t>
            </a:r>
            <a:r>
              <a:rPr lang="en-US" sz="2800" i="1" dirty="0"/>
              <a:t>”</a:t>
            </a:r>
            <a:r>
              <a:rPr lang="vi-VN" sz="2800" i="1" dirty="0"/>
              <a:t>;  </a:t>
            </a:r>
            <a:r>
              <a:rPr lang="vi-VN" sz="2800" dirty="0"/>
              <a:t>“</a:t>
            </a:r>
            <a:r>
              <a:rPr lang="vi-VN" sz="2800" i="1" dirty="0"/>
              <a:t>tả đột hữu xung/</a:t>
            </a:r>
            <a:r>
              <a:rPr lang="en-US" sz="2800" i="1" dirty="0"/>
              <a:t>…</a:t>
            </a:r>
            <a:endParaRPr lang="en-US" sz="28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barn(inVertical)">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4"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stretch>
            <a:fillRect/>
          </a:stretch>
        </p:blipFill>
        <p:spPr>
          <a:xfrm>
            <a:off x="0" y="0"/>
            <a:ext cx="12191999" cy="6858000"/>
          </a:xfrm>
          <a:prstGeom prst="rect">
            <a:avLst/>
          </a:prstGeom>
        </p:spPr>
      </p:pic>
      <p:sp>
        <p:nvSpPr>
          <p:cNvPr id="7" name="TextBox 6"/>
          <p:cNvSpPr txBox="1"/>
          <p:nvPr/>
        </p:nvSpPr>
        <p:spPr>
          <a:xfrm>
            <a:off x="1301456" y="275994"/>
            <a:ext cx="4444826" cy="532710"/>
          </a:xfrm>
          <a:prstGeom prst="rect">
            <a:avLst/>
          </a:prstGeom>
          <a:noFill/>
        </p:spPr>
        <p:txBody>
          <a:bodyPr wrap="square" lIns="0" tIns="0" rIns="0" bIns="0" rtlCol="0">
            <a:spAutoFit/>
          </a:bodyPr>
          <a:lstStyle/>
          <a:p>
            <a:pPr algn="just">
              <a:lnSpc>
                <a:spcPct val="115000"/>
              </a:lnSpc>
              <a:spcAft>
                <a:spcPts val="800"/>
              </a:spcAft>
            </a:pPr>
            <a:r>
              <a:rPr lang="en-US" sz="32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b</a:t>
            </a:r>
            <a:r>
              <a:rPr lang="vi-VN" sz="32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Nhân vật Lục vân Tiên.</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pic>
        <p:nvPicPr>
          <p:cNvPr id="9" name="Picture Placeholder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4855" r="24855"/>
          <a:stretch>
            <a:fillRect/>
          </a:stretch>
        </p:blipFill>
        <p:spPr/>
      </p:pic>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18" b="1018"/>
          <a:stretch>
            <a:fillRect/>
          </a:stretch>
        </p:blipFill>
        <p:spPr/>
      </p:pic>
      <p:sp>
        <p:nvSpPr>
          <p:cNvPr id="64" name="Rectangle: Rounded Corners 63"/>
          <p:cNvSpPr/>
          <p:nvPr/>
        </p:nvSpPr>
        <p:spPr>
          <a:xfrm rot="2700000">
            <a:off x="7936270" y="2369130"/>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Rectangle: Rounded Corners 64"/>
          <p:cNvSpPr/>
          <p:nvPr/>
        </p:nvSpPr>
        <p:spPr>
          <a:xfrm rot="2731827">
            <a:off x="9909502" y="915227"/>
            <a:ext cx="631264" cy="631264"/>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Rounded Corners 1"/>
          <p:cNvSpPr/>
          <p:nvPr/>
        </p:nvSpPr>
        <p:spPr>
          <a:xfrm rot="2700000">
            <a:off x="254886" y="1688576"/>
            <a:ext cx="550020" cy="54280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9"/>
          <p:cNvSpPr txBox="1"/>
          <p:nvPr/>
        </p:nvSpPr>
        <p:spPr>
          <a:xfrm>
            <a:off x="412506" y="2420638"/>
            <a:ext cx="8414464" cy="1584536"/>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sz="4000" dirty="0"/>
              <a:t> </a:t>
            </a:r>
            <a:r>
              <a:rPr lang="en-US" sz="2800" dirty="0" err="1"/>
              <a:t>Sử</a:t>
            </a:r>
            <a:r>
              <a:rPr lang="en-US" sz="2800" dirty="0"/>
              <a:t> </a:t>
            </a:r>
            <a:r>
              <a:rPr lang="en-US" sz="2800" dirty="0" err="1"/>
              <a:t>dụng</a:t>
            </a:r>
            <a:r>
              <a:rPr lang="en-US" sz="2800" dirty="0"/>
              <a:t> các </a:t>
            </a:r>
            <a:r>
              <a:rPr lang="en-US" sz="2800" dirty="0" err="1"/>
              <a:t>động</a:t>
            </a:r>
            <a:r>
              <a:rPr lang="en-US" sz="2800" dirty="0"/>
              <a:t> </a:t>
            </a:r>
            <a:r>
              <a:rPr lang="en-US" sz="2800" dirty="0" err="1"/>
              <a:t>từ</a:t>
            </a:r>
            <a:r>
              <a:rPr lang="en-US" sz="2800" dirty="0"/>
              <a:t> </a:t>
            </a:r>
            <a:r>
              <a:rPr lang="en-US" sz="2800" dirty="0" err="1"/>
              <a:t>mạnh</a:t>
            </a:r>
            <a:r>
              <a:rPr lang="en-US" sz="2800" dirty="0"/>
              <a:t>, </a:t>
            </a:r>
            <a:r>
              <a:rPr lang="en-US" sz="2800" dirty="0" err="1"/>
              <a:t>phép</a:t>
            </a:r>
            <a:r>
              <a:rPr lang="en-US" sz="2800" dirty="0"/>
              <a:t> so </a:t>
            </a:r>
            <a:r>
              <a:rPr lang="en-US" sz="2800" dirty="0" err="1"/>
              <a:t>sánh</a:t>
            </a:r>
            <a:r>
              <a:rPr lang="en-US" sz="2800" dirty="0"/>
              <a:t>  </a:t>
            </a:r>
            <a:r>
              <a:rPr lang="en-US" sz="2800" dirty="0" err="1"/>
              <a:t>kết</a:t>
            </a:r>
            <a:r>
              <a:rPr lang="en-US" sz="2800" dirty="0"/>
              <a:t> </a:t>
            </a:r>
            <a:r>
              <a:rPr lang="en-US" sz="2800" dirty="0" err="1"/>
              <a:t>hợp</a:t>
            </a:r>
            <a:r>
              <a:rPr lang="en-US" sz="2800" dirty="0"/>
              <a:t> </a:t>
            </a:r>
            <a:r>
              <a:rPr lang="en-US" sz="2800" dirty="0" err="1"/>
              <a:t>điển</a:t>
            </a:r>
            <a:r>
              <a:rPr lang="en-US" sz="2800" dirty="0"/>
              <a:t> </a:t>
            </a:r>
            <a:r>
              <a:rPr lang="en-US" sz="2800" dirty="0" err="1"/>
              <a:t>tích</a:t>
            </a:r>
            <a:r>
              <a:rPr lang="en-US" sz="2800" dirty="0"/>
              <a:t> </a:t>
            </a:r>
            <a:endParaRPr lang="en-US" sz="7200" dirty="0">
              <a:solidFill>
                <a:srgbClr val="FF0000"/>
              </a:solidFill>
            </a:endParaRPr>
          </a:p>
        </p:txBody>
      </p:sp>
      <p:sp>
        <p:nvSpPr>
          <p:cNvPr id="14" name="TextBox 13"/>
          <p:cNvSpPr txBox="1"/>
          <p:nvPr/>
        </p:nvSpPr>
        <p:spPr>
          <a:xfrm>
            <a:off x="356901" y="4158030"/>
            <a:ext cx="8525675" cy="2230867"/>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sz="4000" dirty="0"/>
              <a:t> </a:t>
            </a:r>
            <a:r>
              <a:rPr lang="en-US" sz="2800" dirty="0" err="1"/>
              <a:t>Nhịp</a:t>
            </a:r>
            <a:r>
              <a:rPr lang="en-US" sz="2800" dirty="0"/>
              <a:t> </a:t>
            </a:r>
            <a:r>
              <a:rPr lang="en-US" sz="2800" dirty="0" err="1"/>
              <a:t>điệu</a:t>
            </a:r>
            <a:r>
              <a:rPr lang="en-US" sz="2800" dirty="0"/>
              <a:t> đ</a:t>
            </a:r>
            <a:r>
              <a:rPr lang="vi-VN" sz="2800" dirty="0"/>
              <a:t>oạn thơ có nhịp điệu mạnh mẽ sôi nổi</a:t>
            </a:r>
            <a:r>
              <a:rPr lang="en-US" sz="2800" dirty="0"/>
              <a:t>, </a:t>
            </a:r>
            <a:r>
              <a:rPr lang="en-US" sz="2800" dirty="0" err="1"/>
              <a:t>gấp</a:t>
            </a:r>
            <a:r>
              <a:rPr lang="en-US" sz="2800" dirty="0"/>
              <a:t> </a:t>
            </a:r>
            <a:r>
              <a:rPr lang="en-US" sz="2800" dirty="0" err="1"/>
              <a:t>gáp</a:t>
            </a:r>
            <a:r>
              <a:rPr lang="vi-VN" sz="2800" dirty="0"/>
              <a:t> đã tô đậm không khí hào hùng </a:t>
            </a:r>
            <a:r>
              <a:rPr lang="en-US" sz="2800" dirty="0" err="1"/>
              <a:t>nhưng</a:t>
            </a:r>
            <a:r>
              <a:rPr lang="en-US" sz="2800" dirty="0"/>
              <a:t> cũng </a:t>
            </a:r>
            <a:r>
              <a:rPr lang="en-US" sz="2800" dirty="0" err="1"/>
              <a:t>đầy</a:t>
            </a:r>
            <a:r>
              <a:rPr lang="en-US" sz="2800" dirty="0"/>
              <a:t> </a:t>
            </a:r>
            <a:r>
              <a:rPr lang="en-US" sz="2800" dirty="0" err="1"/>
              <a:t>hiểm</a:t>
            </a:r>
            <a:r>
              <a:rPr lang="en-US" sz="2800" dirty="0"/>
              <a:t> </a:t>
            </a:r>
            <a:r>
              <a:rPr lang="en-US" sz="2800" dirty="0" err="1"/>
              <a:t>nguy</a:t>
            </a:r>
            <a:r>
              <a:rPr lang="en-US" sz="2800" dirty="0"/>
              <a:t>, </a:t>
            </a:r>
            <a:r>
              <a:rPr lang="en-US" sz="2800" dirty="0" err="1"/>
              <a:t>căng</a:t>
            </a:r>
            <a:r>
              <a:rPr lang="en-US" sz="2800" dirty="0"/>
              <a:t> </a:t>
            </a:r>
            <a:r>
              <a:rPr lang="en-US" sz="2800" dirty="0" err="1"/>
              <a:t>thẳng</a:t>
            </a:r>
            <a:r>
              <a:rPr lang="en-US" sz="2800" dirty="0"/>
              <a:t> </a:t>
            </a:r>
            <a:r>
              <a:rPr lang="en-US" sz="2800" dirty="0" err="1"/>
              <a:t>của</a:t>
            </a:r>
            <a:r>
              <a:rPr lang="en-US" sz="2800" dirty="0"/>
              <a:t> </a:t>
            </a:r>
            <a:r>
              <a:rPr lang="en-US" sz="2800" dirty="0" err="1"/>
              <a:t>cuộc</a:t>
            </a:r>
            <a:r>
              <a:rPr lang="en-US" sz="2800" dirty="0"/>
              <a:t> </a:t>
            </a:r>
            <a:r>
              <a:rPr lang="en-US" sz="2800" dirty="0" err="1"/>
              <a:t>chiến</a:t>
            </a:r>
            <a:r>
              <a:rPr lang="en-US" sz="2800" dirty="0"/>
              <a:t>.</a:t>
            </a:r>
            <a:endParaRPr lang="en-US" sz="4000"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026358" y="1786518"/>
            <a:ext cx="1402479" cy="88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barn(inVertical)">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01456" y="275994"/>
            <a:ext cx="4444826" cy="532710"/>
          </a:xfrm>
          <a:prstGeom prst="rect">
            <a:avLst/>
          </a:prstGeom>
          <a:noFill/>
        </p:spPr>
        <p:txBody>
          <a:bodyPr wrap="square" lIns="0" tIns="0" rIns="0" bIns="0" rtlCol="0">
            <a:spAutoFit/>
          </a:bodyPr>
          <a:lstStyle/>
          <a:p>
            <a:pPr algn="just">
              <a:lnSpc>
                <a:spcPct val="115000"/>
              </a:lnSpc>
              <a:spcAft>
                <a:spcPts val="800"/>
              </a:spcAft>
            </a:pPr>
            <a:r>
              <a:rPr lang="en-US" sz="32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b</a:t>
            </a:r>
            <a:r>
              <a:rPr lang="vi-VN" sz="32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Nhân vật Lục vân Tiên.</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pic>
        <p:nvPicPr>
          <p:cNvPr id="9" name="Picture Placeholder 8"/>
          <p:cNvPicPr>
            <a:picLocks noGrp="1" noChangeAspect="1"/>
          </p:cNvPicPr>
          <p:nvPr>
            <p:ph type="pic" sz="quarter" idx="11"/>
          </p:nvPr>
        </p:nvPicPr>
        <p:blipFill rotWithShape="1">
          <a:blip r:embed="rId1">
            <a:extLst>
              <a:ext uri="{28A0092B-C50C-407E-A947-70E740481C1C}">
                <a14:useLocalDpi xmlns:a14="http://schemas.microsoft.com/office/drawing/2010/main" val="0"/>
              </a:ext>
            </a:extLst>
          </a:blip>
          <a:srcRect l="14833" t="-14301" r="39067" b="14301"/>
          <a:stretch>
            <a:fillRect/>
          </a:stretch>
        </p:blipFill>
        <p:spPr>
          <a:xfrm>
            <a:off x="8154618" y="0"/>
            <a:ext cx="4037382" cy="5485632"/>
          </a:xfrm>
        </p:spPr>
      </p:pic>
      <p:pic>
        <p:nvPicPr>
          <p:cNvPr id="13" name="Picture Placeholder 1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18" b="1018"/>
          <a:stretch>
            <a:fillRect/>
          </a:stretch>
        </p:blipFill>
        <p:spPr/>
      </p:pic>
      <p:sp>
        <p:nvSpPr>
          <p:cNvPr id="64" name="Rectangle: Rounded Corners 63"/>
          <p:cNvSpPr/>
          <p:nvPr/>
        </p:nvSpPr>
        <p:spPr>
          <a:xfrm rot="2700000">
            <a:off x="7936270" y="2369130"/>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Rectangle: Rounded Corners 64"/>
          <p:cNvSpPr/>
          <p:nvPr/>
        </p:nvSpPr>
        <p:spPr>
          <a:xfrm rot="2731827">
            <a:off x="9909502" y="915227"/>
            <a:ext cx="631264" cy="631264"/>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p:cNvSpPr txBox="1"/>
          <p:nvPr/>
        </p:nvSpPr>
        <p:spPr>
          <a:xfrm>
            <a:off x="363735" y="1214024"/>
            <a:ext cx="7976966" cy="1133965"/>
          </a:xfrm>
          <a:prstGeom prst="rect">
            <a:avLst/>
          </a:prstGeom>
          <a:noFill/>
        </p:spPr>
        <p:txBody>
          <a:bodyPr wrap="square">
            <a:spAutoFit/>
          </a:bodyPr>
          <a:lstStyle/>
          <a:p>
            <a:pPr algn="just">
              <a:lnSpc>
                <a:spcPct val="150000"/>
              </a:lnSpc>
            </a:pPr>
            <a:r>
              <a:rPr lang="en-US" sz="2400" b="1" dirty="0"/>
              <a:t>* </a:t>
            </a:r>
            <a:r>
              <a:rPr lang="vi-VN" sz="2400" b="1" dirty="0"/>
              <a:t>Cứu giúp người vì việc nghĩa, việc làm trượng nghĩa mà không màng đến danh lợi, ơn huệ:</a:t>
            </a:r>
            <a:endParaRPr lang="en-US" sz="3600" dirty="0"/>
          </a:p>
        </p:txBody>
      </p:sp>
      <p:sp>
        <p:nvSpPr>
          <p:cNvPr id="4" name="TextBox 3"/>
          <p:cNvSpPr txBox="1"/>
          <p:nvPr/>
        </p:nvSpPr>
        <p:spPr>
          <a:xfrm>
            <a:off x="506628" y="2602068"/>
            <a:ext cx="7834073" cy="4032194"/>
          </a:xfrm>
          <a:prstGeom prst="rect">
            <a:avLst/>
          </a:prstGeom>
          <a:noFill/>
        </p:spPr>
        <p:txBody>
          <a:bodyPr wrap="square">
            <a:spAutoFit/>
          </a:bodyPr>
          <a:lstStyle/>
          <a:p>
            <a:pPr algn="just">
              <a:lnSpc>
                <a:spcPct val="150000"/>
              </a:lnSpc>
              <a:spcAft>
                <a:spcPts val="1000"/>
              </a:spcAft>
            </a:pPr>
            <a:r>
              <a:rPr lang="vi-VN"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Lời nói: </a:t>
            </a:r>
            <a:r>
              <a:rPr lang="vi-VN"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“Ai than khóc ở trong xe nầy?”</a:t>
            </a:r>
            <a:r>
              <a:rPr lang="vi-VN"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Lục Vân Tiên ân cần hỏi han người gặp nạn, tính cách tận tâm, chu đáo.</a:t>
            </a:r>
            <a:endParaRPr lang="en-US" sz="24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Hành động: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chối</a:t>
            </a:r>
            <a:r>
              <a:rPr lang="vi-VN"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Khi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Kiều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Nguyệt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Nga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mong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muốn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đền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Vân Tiên): </a:t>
            </a:r>
            <a:r>
              <a:rPr lang="en-US"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Làm </a:t>
            </a:r>
            <a:r>
              <a:rPr lang="en-US" sz="2400"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ơn</a:t>
            </a:r>
            <a:r>
              <a:rPr lang="en-US"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há</a:t>
            </a:r>
            <a:r>
              <a:rPr lang="en-US"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trông</a:t>
            </a:r>
            <a:r>
              <a:rPr lang="en-US"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ơn</a:t>
            </a:r>
            <a:r>
              <a:rPr lang="en-US"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làm việc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là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bổn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hùng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Nhớ </a:t>
            </a:r>
            <a:r>
              <a:rPr lang="en-US" sz="2400"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vi/ Làm </a:t>
            </a:r>
            <a:r>
              <a:rPr lang="en-US" sz="2400"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thế ấy cũng phi </a:t>
            </a:r>
            <a:r>
              <a:rPr lang="en-US" sz="2400"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hùng</a:t>
            </a:r>
            <a:r>
              <a:rPr lang="en-US" sz="2400"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01456" y="275994"/>
            <a:ext cx="4444826" cy="532710"/>
          </a:xfrm>
          <a:prstGeom prst="rect">
            <a:avLst/>
          </a:prstGeom>
          <a:noFill/>
        </p:spPr>
        <p:txBody>
          <a:bodyPr wrap="square" lIns="0" tIns="0" rIns="0" bIns="0" rtlCol="0">
            <a:spAutoFit/>
          </a:bodyPr>
          <a:lstStyle/>
          <a:p>
            <a:pPr algn="just">
              <a:lnSpc>
                <a:spcPct val="115000"/>
              </a:lnSpc>
              <a:spcAft>
                <a:spcPts val="800"/>
              </a:spcAft>
            </a:pPr>
            <a:r>
              <a:rPr lang="en-US" sz="32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b</a:t>
            </a:r>
            <a:r>
              <a:rPr lang="vi-VN" sz="32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Nhân vật Lục vân Tiên.</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pic>
        <p:nvPicPr>
          <p:cNvPr id="9" name="Picture Placeholder 8"/>
          <p:cNvPicPr>
            <a:picLocks noGrp="1" noChangeAspect="1"/>
          </p:cNvPicPr>
          <p:nvPr>
            <p:ph type="pic" sz="quarter" idx="11"/>
          </p:nvPr>
        </p:nvPicPr>
        <p:blipFill>
          <a:blip r:embed="rId1">
            <a:extLst>
              <a:ext uri="{28A0092B-C50C-407E-A947-70E740481C1C}">
                <a14:useLocalDpi xmlns:a14="http://schemas.microsoft.com/office/drawing/2010/main" val="0"/>
              </a:ext>
            </a:extLst>
          </a:blip>
          <a:srcRect l="24855" r="24855"/>
          <a:stretch>
            <a:fillRect/>
          </a:stretch>
        </p:blipFill>
        <p:spPr/>
      </p:pic>
      <p:pic>
        <p:nvPicPr>
          <p:cNvPr id="13" name="Picture Placeholder 1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018" b="1018"/>
          <a:stretch>
            <a:fillRect/>
          </a:stretch>
        </p:blipFill>
        <p:spPr/>
      </p:pic>
      <p:sp>
        <p:nvSpPr>
          <p:cNvPr id="64" name="Rectangle: Rounded Corners 63"/>
          <p:cNvSpPr/>
          <p:nvPr/>
        </p:nvSpPr>
        <p:spPr>
          <a:xfrm rot="2700000">
            <a:off x="7936270" y="2369130"/>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Rectangle: Rounded Corners 64"/>
          <p:cNvSpPr/>
          <p:nvPr/>
        </p:nvSpPr>
        <p:spPr>
          <a:xfrm rot="2731827">
            <a:off x="9909502" y="915227"/>
            <a:ext cx="631264" cy="631264"/>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p:cNvSpPr txBox="1"/>
          <p:nvPr/>
        </p:nvSpPr>
        <p:spPr>
          <a:xfrm>
            <a:off x="562433" y="2139929"/>
            <a:ext cx="6605476" cy="2600199"/>
          </a:xfrm>
          <a:prstGeom prst="rect">
            <a:avLst/>
          </a:prstGeom>
          <a:noFill/>
        </p:spPr>
        <p:txBody>
          <a:bodyPr wrap="square">
            <a:spAutoFit/>
          </a:bodyPr>
          <a:lstStyle/>
          <a:p>
            <a:pPr algn="just">
              <a:lnSpc>
                <a:spcPct val="150000"/>
              </a:lnSpc>
            </a:pPr>
            <a:r>
              <a:rPr lang="en-US" sz="2800" b="1" i="1" dirty="0">
                <a:solidFill>
                  <a:srgbClr val="FF0000"/>
                </a:solidFill>
              </a:rPr>
              <a:t>Nhận </a:t>
            </a:r>
            <a:r>
              <a:rPr lang="en-US" sz="2800" b="1" i="1" dirty="0" err="1">
                <a:solidFill>
                  <a:srgbClr val="FF0000"/>
                </a:solidFill>
              </a:rPr>
              <a:t>xét</a:t>
            </a:r>
            <a:r>
              <a:rPr lang="en-US" sz="2800" b="1" i="1" dirty="0">
                <a:solidFill>
                  <a:srgbClr val="FF0000"/>
                </a:solidFill>
              </a:rPr>
              <a:t>:</a:t>
            </a:r>
            <a:r>
              <a:rPr lang="en-US" sz="2800" i="1" dirty="0">
                <a:solidFill>
                  <a:srgbClr val="FF0000"/>
                </a:solidFill>
              </a:rPr>
              <a:t> </a:t>
            </a:r>
            <a:r>
              <a:rPr lang="en-US" sz="2800" i="1" dirty="0" err="1">
                <a:solidFill>
                  <a:srgbClr val="FF0000"/>
                </a:solidFill>
              </a:rPr>
              <a:t>Lời</a:t>
            </a:r>
            <a:r>
              <a:rPr lang="en-US" sz="2800" i="1" dirty="0">
                <a:solidFill>
                  <a:srgbClr val="FF0000"/>
                </a:solidFill>
              </a:rPr>
              <a:t> </a:t>
            </a:r>
            <a:r>
              <a:rPr lang="en-US" sz="2800" i="1" dirty="0" err="1">
                <a:solidFill>
                  <a:srgbClr val="FF0000"/>
                </a:solidFill>
              </a:rPr>
              <a:t>nói</a:t>
            </a:r>
            <a:r>
              <a:rPr lang="vi-VN" sz="2800" i="1" dirty="0">
                <a:solidFill>
                  <a:srgbClr val="FF0000"/>
                </a:solidFill>
              </a:rPr>
              <a:t>, hành động</a:t>
            </a:r>
            <a:r>
              <a:rPr lang="en-US" sz="2800" i="1" dirty="0">
                <a:solidFill>
                  <a:srgbClr val="FF0000"/>
                </a:solidFill>
              </a:rPr>
              <a:t> đó </a:t>
            </a:r>
            <a:r>
              <a:rPr lang="en-US" sz="2800" i="1" dirty="0" err="1">
                <a:solidFill>
                  <a:srgbClr val="FF0000"/>
                </a:solidFill>
              </a:rPr>
              <a:t>cho</a:t>
            </a:r>
            <a:r>
              <a:rPr lang="en-US" sz="2800" i="1" dirty="0">
                <a:solidFill>
                  <a:srgbClr val="FF0000"/>
                </a:solidFill>
              </a:rPr>
              <a:t> thấy </a:t>
            </a:r>
            <a:r>
              <a:rPr lang="en-US" sz="2800" i="1" dirty="0" err="1">
                <a:solidFill>
                  <a:srgbClr val="FF0000"/>
                </a:solidFill>
              </a:rPr>
              <a:t>quan</a:t>
            </a:r>
            <a:r>
              <a:rPr lang="en-US" sz="2800" i="1" dirty="0">
                <a:solidFill>
                  <a:srgbClr val="FF0000"/>
                </a:solidFill>
              </a:rPr>
              <a:t> </a:t>
            </a:r>
            <a:r>
              <a:rPr lang="en-US" sz="2800" i="1" dirty="0" err="1">
                <a:solidFill>
                  <a:srgbClr val="FF0000"/>
                </a:solidFill>
              </a:rPr>
              <a:t>niệm</a:t>
            </a:r>
            <a:r>
              <a:rPr lang="en-US" sz="2800" i="1" dirty="0">
                <a:solidFill>
                  <a:srgbClr val="FF0000"/>
                </a:solidFill>
              </a:rPr>
              <a:t> </a:t>
            </a:r>
            <a:r>
              <a:rPr lang="en-US" sz="2800" i="1" dirty="0" err="1">
                <a:solidFill>
                  <a:srgbClr val="FF0000"/>
                </a:solidFill>
              </a:rPr>
              <a:t>lẽ</a:t>
            </a:r>
            <a:r>
              <a:rPr lang="en-US" sz="2800" i="1" dirty="0">
                <a:solidFill>
                  <a:srgbClr val="FF0000"/>
                </a:solidFill>
              </a:rPr>
              <a:t> </a:t>
            </a:r>
            <a:r>
              <a:rPr lang="en-US" sz="2800" i="1" dirty="0" err="1">
                <a:solidFill>
                  <a:srgbClr val="FF0000"/>
                </a:solidFill>
              </a:rPr>
              <a:t>sống</a:t>
            </a:r>
            <a:r>
              <a:rPr lang="en-US" sz="2800" i="1" dirty="0">
                <a:solidFill>
                  <a:srgbClr val="FF0000"/>
                </a:solidFill>
              </a:rPr>
              <a:t> </a:t>
            </a:r>
            <a:r>
              <a:rPr lang="en-US" sz="2800" i="1" dirty="0" err="1">
                <a:solidFill>
                  <a:srgbClr val="FF0000"/>
                </a:solidFill>
              </a:rPr>
              <a:t>của</a:t>
            </a:r>
            <a:r>
              <a:rPr lang="en-US" sz="2800" i="1" dirty="0">
                <a:solidFill>
                  <a:srgbClr val="FF0000"/>
                </a:solidFill>
              </a:rPr>
              <a:t> </a:t>
            </a:r>
            <a:r>
              <a:rPr lang="en-US" sz="2800" i="1" dirty="0" err="1">
                <a:solidFill>
                  <a:srgbClr val="FF0000"/>
                </a:solidFill>
              </a:rPr>
              <a:t>người</a:t>
            </a:r>
            <a:r>
              <a:rPr lang="en-US" sz="2800" i="1" dirty="0">
                <a:solidFill>
                  <a:srgbClr val="FF0000"/>
                </a:solidFill>
              </a:rPr>
              <a:t> </a:t>
            </a:r>
            <a:r>
              <a:rPr lang="en-US" sz="2800" i="1" dirty="0" err="1">
                <a:solidFill>
                  <a:srgbClr val="FF0000"/>
                </a:solidFill>
              </a:rPr>
              <a:t>anh</a:t>
            </a:r>
            <a:r>
              <a:rPr lang="en-US" sz="2800" i="1" dirty="0">
                <a:solidFill>
                  <a:srgbClr val="FF0000"/>
                </a:solidFill>
              </a:rPr>
              <a:t> </a:t>
            </a:r>
            <a:r>
              <a:rPr lang="en-US" sz="2800" i="1" dirty="0" err="1">
                <a:solidFill>
                  <a:srgbClr val="FF0000"/>
                </a:solidFill>
              </a:rPr>
              <a:t>hùng</a:t>
            </a:r>
            <a:r>
              <a:rPr lang="en-US" sz="2800" i="1" dirty="0">
                <a:solidFill>
                  <a:srgbClr val="FF0000"/>
                </a:solidFill>
              </a:rPr>
              <a:t>: </a:t>
            </a:r>
            <a:r>
              <a:rPr lang="en-US" sz="2800" i="1" dirty="0" err="1">
                <a:solidFill>
                  <a:srgbClr val="FF0000"/>
                </a:solidFill>
              </a:rPr>
              <a:t>Người</a:t>
            </a:r>
            <a:r>
              <a:rPr lang="en-US" sz="2800" i="1" dirty="0">
                <a:solidFill>
                  <a:srgbClr val="FF0000"/>
                </a:solidFill>
              </a:rPr>
              <a:t> </a:t>
            </a:r>
            <a:r>
              <a:rPr lang="en-US" sz="2800" i="1" dirty="0" err="1">
                <a:solidFill>
                  <a:srgbClr val="FF0000"/>
                </a:solidFill>
              </a:rPr>
              <a:t>anh</a:t>
            </a:r>
            <a:r>
              <a:rPr lang="en-US" sz="2800" i="1" dirty="0">
                <a:solidFill>
                  <a:srgbClr val="FF0000"/>
                </a:solidFill>
              </a:rPr>
              <a:t> </a:t>
            </a:r>
            <a:r>
              <a:rPr lang="en-US" sz="2800" i="1" dirty="0" err="1">
                <a:solidFill>
                  <a:srgbClr val="FF0000"/>
                </a:solidFill>
              </a:rPr>
              <a:t>hùng</a:t>
            </a:r>
            <a:r>
              <a:rPr lang="en-US" sz="2800" i="1" dirty="0">
                <a:solidFill>
                  <a:srgbClr val="FF0000"/>
                </a:solidFill>
              </a:rPr>
              <a:t> thấy việc </a:t>
            </a:r>
            <a:r>
              <a:rPr lang="en-US" sz="2800" i="1" dirty="0" err="1">
                <a:solidFill>
                  <a:srgbClr val="FF0000"/>
                </a:solidFill>
              </a:rPr>
              <a:t>nghĩa</a:t>
            </a:r>
            <a:r>
              <a:rPr lang="en-US" sz="2800" i="1" dirty="0">
                <a:solidFill>
                  <a:srgbClr val="FF0000"/>
                </a:solidFill>
              </a:rPr>
              <a:t> là </a:t>
            </a:r>
            <a:r>
              <a:rPr lang="en-US" sz="2800" i="1" dirty="0" err="1">
                <a:solidFill>
                  <a:srgbClr val="FF0000"/>
                </a:solidFill>
              </a:rPr>
              <a:t>phải</a:t>
            </a:r>
            <a:r>
              <a:rPr lang="en-US" sz="2800" i="1" dirty="0">
                <a:solidFill>
                  <a:srgbClr val="FF0000"/>
                </a:solidFill>
              </a:rPr>
              <a:t> làm, làm việc </a:t>
            </a:r>
            <a:r>
              <a:rPr lang="en-US" sz="2800" i="1" dirty="0" err="1">
                <a:solidFill>
                  <a:srgbClr val="FF0000"/>
                </a:solidFill>
              </a:rPr>
              <a:t>nghĩa</a:t>
            </a:r>
            <a:r>
              <a:rPr lang="en-US" sz="2800" i="1" dirty="0">
                <a:solidFill>
                  <a:srgbClr val="FF0000"/>
                </a:solidFill>
              </a:rPr>
              <a:t> </a:t>
            </a:r>
            <a:r>
              <a:rPr lang="en-US" sz="2800" i="1" dirty="0" err="1">
                <a:solidFill>
                  <a:srgbClr val="FF0000"/>
                </a:solidFill>
              </a:rPr>
              <a:t>không</a:t>
            </a:r>
            <a:r>
              <a:rPr lang="en-US" sz="2800" i="1" dirty="0">
                <a:solidFill>
                  <a:srgbClr val="FF0000"/>
                </a:solidFill>
              </a:rPr>
              <a:t> cần </a:t>
            </a:r>
            <a:r>
              <a:rPr lang="en-US" sz="2800" i="1" dirty="0" err="1">
                <a:solidFill>
                  <a:srgbClr val="FF0000"/>
                </a:solidFill>
              </a:rPr>
              <a:t>trả</a:t>
            </a:r>
            <a:r>
              <a:rPr lang="en-US" sz="2800" i="1" dirty="0">
                <a:solidFill>
                  <a:srgbClr val="FF0000"/>
                </a:solidFill>
              </a:rPr>
              <a:t> </a:t>
            </a:r>
            <a:r>
              <a:rPr lang="en-US" sz="2800" i="1" dirty="0" err="1">
                <a:solidFill>
                  <a:srgbClr val="FF0000"/>
                </a:solidFill>
              </a:rPr>
              <a:t>ơn</a:t>
            </a:r>
            <a:r>
              <a:rPr lang="en-US" sz="2800" i="1" dirty="0">
                <a:solidFill>
                  <a:srgbClr val="FF0000"/>
                </a:solidFill>
              </a:rPr>
              <a:t>.</a:t>
            </a:r>
            <a:endParaRPr lang="en-US" sz="5400" i="1" dirty="0">
              <a:solidFill>
                <a:srgbClr val="FF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0818" y="281371"/>
            <a:ext cx="8672362" cy="744756"/>
          </a:xfrm>
          <a:prstGeom prst="rect">
            <a:avLst/>
          </a:prstGeom>
          <a:noFill/>
        </p:spPr>
        <p:txBody>
          <a:bodyPr wrap="square" lIns="0" tIns="0" rIns="0" bIns="0" rtlCol="0">
            <a:spAutoFit/>
          </a:bodyPr>
          <a:lstStyle/>
          <a:p>
            <a:pPr>
              <a:lnSpc>
                <a:spcPct val="150000"/>
              </a:lnSpc>
            </a:pPr>
            <a:r>
              <a:rPr lang="en-US" sz="3600" dirty="0">
                <a:solidFill>
                  <a:srgbClr val="FF0000"/>
                </a:solidFill>
                <a:latin typeface="#9Slide03 AmpleSoft Bold" panose="02000000000000000000" pitchFamily="2" charset="0"/>
                <a:ea typeface="Roboto Condensed ExtraBold" panose="02000000000000000000" pitchFamily="2" charset="0"/>
              </a:rPr>
              <a:t>c. </a:t>
            </a:r>
            <a:r>
              <a:rPr lang="en-US" sz="3600" dirty="0" err="1">
                <a:solidFill>
                  <a:srgbClr val="FF0000"/>
                </a:solidFill>
                <a:latin typeface="#9Slide03 AmpleSoft Bold" panose="02000000000000000000" pitchFamily="2" charset="0"/>
                <a:ea typeface="Roboto Condensed ExtraBold" panose="02000000000000000000" pitchFamily="2" charset="0"/>
              </a:rPr>
              <a:t>Nhân</a:t>
            </a:r>
            <a:r>
              <a:rPr lang="en-US" sz="3600" dirty="0">
                <a:solidFill>
                  <a:srgbClr val="FF0000"/>
                </a:solidFill>
                <a:latin typeface="#9Slide03 AmpleSoft Bold" panose="02000000000000000000" pitchFamily="2" charset="0"/>
                <a:ea typeface="Roboto Condensed ExtraBold" panose="02000000000000000000" pitchFamily="2" charset="0"/>
              </a:rPr>
              <a:t> </a:t>
            </a:r>
            <a:r>
              <a:rPr lang="en-US" sz="3600" dirty="0" err="1">
                <a:solidFill>
                  <a:srgbClr val="FF0000"/>
                </a:solidFill>
                <a:latin typeface="#9Slide03 AmpleSoft Bold" panose="02000000000000000000" pitchFamily="2" charset="0"/>
                <a:ea typeface="Roboto Condensed ExtraBold" panose="02000000000000000000" pitchFamily="2" charset="0"/>
              </a:rPr>
              <a:t>vật</a:t>
            </a:r>
            <a:r>
              <a:rPr lang="en-US" sz="3600" dirty="0">
                <a:solidFill>
                  <a:srgbClr val="FF0000"/>
                </a:solidFill>
                <a:latin typeface="#9Slide03 AmpleSoft Bold" panose="02000000000000000000" pitchFamily="2" charset="0"/>
                <a:ea typeface="Roboto Condensed ExtraBold" panose="02000000000000000000" pitchFamily="2" charset="0"/>
              </a:rPr>
              <a:t> </a:t>
            </a:r>
            <a:r>
              <a:rPr lang="en-US" sz="3600" dirty="0" err="1">
                <a:solidFill>
                  <a:srgbClr val="FF0000"/>
                </a:solidFill>
                <a:latin typeface="#9Slide03 AmpleSoft Bold" panose="02000000000000000000" pitchFamily="2" charset="0"/>
                <a:ea typeface="Roboto Condensed ExtraBold" panose="02000000000000000000" pitchFamily="2" charset="0"/>
              </a:rPr>
              <a:t>Kiều</a:t>
            </a:r>
            <a:r>
              <a:rPr lang="en-US" sz="3600" dirty="0">
                <a:solidFill>
                  <a:srgbClr val="FF0000"/>
                </a:solidFill>
                <a:latin typeface="#9Slide03 AmpleSoft Bold" panose="02000000000000000000" pitchFamily="2" charset="0"/>
                <a:ea typeface="Roboto Condensed ExtraBold" panose="02000000000000000000" pitchFamily="2" charset="0"/>
              </a:rPr>
              <a:t> </a:t>
            </a:r>
            <a:r>
              <a:rPr lang="en-US" sz="3600" dirty="0" err="1">
                <a:solidFill>
                  <a:srgbClr val="FF0000"/>
                </a:solidFill>
                <a:latin typeface="#9Slide03 AmpleSoft Bold" panose="02000000000000000000" pitchFamily="2" charset="0"/>
                <a:ea typeface="Roboto Condensed ExtraBold" panose="02000000000000000000" pitchFamily="2" charset="0"/>
              </a:rPr>
              <a:t>Nguyệt</a:t>
            </a:r>
            <a:r>
              <a:rPr lang="en-US" sz="3600" dirty="0">
                <a:solidFill>
                  <a:srgbClr val="FF0000"/>
                </a:solidFill>
                <a:latin typeface="#9Slide03 AmpleSoft Bold" panose="02000000000000000000" pitchFamily="2" charset="0"/>
                <a:ea typeface="Roboto Condensed ExtraBold" panose="02000000000000000000" pitchFamily="2" charset="0"/>
              </a:rPr>
              <a:t> Nga</a:t>
            </a:r>
            <a:endParaRPr lang="en-US" sz="3600" dirty="0">
              <a:solidFill>
                <a:srgbClr val="FF0000"/>
              </a:solidFill>
              <a:latin typeface="#9Slide03 AmpleSoft Bold" panose="02000000000000000000" pitchFamily="2" charset="0"/>
              <a:ea typeface="Roboto Condensed ExtraBold" panose="02000000000000000000" pitchFamily="2" charset="0"/>
            </a:endParaRPr>
          </a:p>
        </p:txBody>
      </p:sp>
      <p:sp>
        <p:nvSpPr>
          <p:cNvPr id="77" name="Rectangle: Rounded Corners 76"/>
          <p:cNvSpPr/>
          <p:nvPr/>
        </p:nvSpPr>
        <p:spPr>
          <a:xfrm rot="2700000">
            <a:off x="3110145" y="2831154"/>
            <a:ext cx="558808" cy="515737"/>
          </a:xfrm>
          <a:prstGeom prst="roundRect">
            <a:avLst>
              <a:gd name="adj" fmla="val 10556"/>
            </a:avLst>
          </a:prstGeom>
          <a:solidFill>
            <a:schemeClr val="accent5">
              <a:lumMod val="60000"/>
              <a:lumOff val="4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Rectangle: Rounded Corners 77"/>
          <p:cNvSpPr/>
          <p:nvPr/>
        </p:nvSpPr>
        <p:spPr>
          <a:xfrm rot="2731827">
            <a:off x="357753" y="2848863"/>
            <a:ext cx="2972615" cy="1365708"/>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3" name="Picture Placeholder 12"/>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l="25248" t="966" r="-25248" b="44880"/>
          <a:stretch>
            <a:fillRect/>
          </a:stretch>
        </p:blipFill>
        <p:spPr>
          <a:xfrm>
            <a:off x="-114431" y="2261938"/>
            <a:ext cx="4260533" cy="4607638"/>
          </a:xfrm>
        </p:spPr>
      </p:pic>
      <p:pic>
        <p:nvPicPr>
          <p:cNvPr id="16" name="Picture Placeholder 1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2099" r="22099"/>
          <a:stretch>
            <a:fillRect/>
          </a:stretch>
        </p:blipFill>
        <p:spPr>
          <a:xfrm>
            <a:off x="2791177" y="2770899"/>
            <a:ext cx="3464815" cy="3662804"/>
          </a:xfrm>
        </p:spPr>
      </p:pic>
      <p:pic>
        <p:nvPicPr>
          <p:cNvPr id="19" name="Picture Placeholder 18"/>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835" r="15835"/>
          <a:stretch>
            <a:fillRect/>
          </a:stretch>
        </p:blipFill>
        <p:spPr>
          <a:xfrm>
            <a:off x="1167446" y="1872356"/>
            <a:ext cx="2267287" cy="2352155"/>
          </a:xfrm>
        </p:spPr>
      </p:pic>
      <p:sp>
        <p:nvSpPr>
          <p:cNvPr id="3" name="TextBox 2"/>
          <p:cNvSpPr txBox="1"/>
          <p:nvPr/>
        </p:nvSpPr>
        <p:spPr>
          <a:xfrm>
            <a:off x="6096000" y="2335026"/>
            <a:ext cx="5669316" cy="3032818"/>
          </a:xfrm>
          <a:prstGeom prst="rect">
            <a:avLst/>
          </a:prstGeom>
          <a:noFill/>
        </p:spPr>
        <p:txBody>
          <a:bodyPr wrap="square">
            <a:spAutoFit/>
          </a:bodyPr>
          <a:lstStyle/>
          <a:p>
            <a:pPr algn="just">
              <a:lnSpc>
                <a:spcPct val="115000"/>
              </a:lnSpc>
              <a:spcAft>
                <a:spcPts val="1000"/>
              </a:spcAft>
            </a:pPr>
            <a:r>
              <a:rPr lang="vi-VN" sz="2800" dirty="0">
                <a:solidFill>
                  <a:srgbClr val="0070C0"/>
                </a:solidFill>
                <a:effectLst/>
                <a:latin typeface="#9Slide03 AmpleSoft" panose="02000000000000000000" pitchFamily="2" charset="0"/>
                <a:ea typeface="Times New Roman" panose="02020603050405020304" pitchFamily="18" charset="0"/>
                <a:cs typeface="Times New Roman" panose="02020603050405020304" pitchFamily="18" charset="0"/>
              </a:rPr>
              <a:t>Kiều Nguyệt Nga có đầy đủ phẩm chất của một người phụ nữ lí tưởng: công, dung, ngôn, hạnh, hiếu nghĩa, có tài văn chương (thể hiện qua cách xưng hô, nói năng với Lục vân Tiên)</a:t>
            </a:r>
            <a:endParaRPr lang="en-US" sz="2800" dirty="0">
              <a:solidFill>
                <a:srgbClr val="0070C0"/>
              </a:solidFill>
              <a:effectLst/>
              <a:latin typeface="#9Slide03 AmpleSoft" panose="02000000000000000000" pitchFamily="2"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93588" y="882226"/>
            <a:ext cx="7047472" cy="3892861"/>
          </a:xfrm>
          <a:prstGeom prst="rect">
            <a:avLst/>
          </a:prstGeom>
          <a:noFill/>
        </p:spPr>
        <p:txBody>
          <a:bodyPr wrap="square" rtlCol="0">
            <a:spAutoFit/>
          </a:bodyPr>
          <a:lstStyle/>
          <a:p>
            <a:pPr algn="just">
              <a:lnSpc>
                <a:spcPct val="150000"/>
              </a:lnSpc>
            </a:pPr>
            <a:r>
              <a:rPr lang="en-US" sz="2800" b="1" dirty="0">
                <a:solidFill>
                  <a:srgbClr val="FF0000"/>
                </a:solidFill>
              </a:rPr>
              <a:t> </a:t>
            </a:r>
            <a:r>
              <a:rPr lang="vi-VN" sz="2800" dirty="0">
                <a:solidFill>
                  <a:srgbClr val="FF0000"/>
                </a:solidFill>
              </a:rPr>
              <a:t>- </a:t>
            </a:r>
            <a:r>
              <a:rPr lang="en-US" sz="2800" dirty="0" err="1">
                <a:solidFill>
                  <a:srgbClr val="FF0000"/>
                </a:solidFill>
              </a:rPr>
              <a:t>Công</a:t>
            </a:r>
            <a:r>
              <a:rPr lang="en-US" sz="2800" dirty="0">
                <a:solidFill>
                  <a:srgbClr val="FF0000"/>
                </a:solidFill>
              </a:rPr>
              <a:t> </a:t>
            </a:r>
            <a:r>
              <a:rPr lang="en-US" sz="2800" dirty="0" err="1">
                <a:solidFill>
                  <a:srgbClr val="FF0000"/>
                </a:solidFill>
              </a:rPr>
              <a:t>lý</a:t>
            </a:r>
            <a:r>
              <a:rPr lang="en-US" sz="2800" dirty="0">
                <a:solidFill>
                  <a:srgbClr val="FF0000"/>
                </a:solidFill>
              </a:rPr>
              <a:t>: </a:t>
            </a:r>
            <a:r>
              <a:rPr lang="vi-VN" sz="2800" dirty="0"/>
              <a:t>là l</a:t>
            </a:r>
            <a:r>
              <a:rPr lang="en-US" sz="2800" dirty="0"/>
              <a:t>ẽ </a:t>
            </a:r>
            <a:r>
              <a:rPr lang="en-US" sz="2800" dirty="0" err="1"/>
              <a:t>phải</a:t>
            </a:r>
            <a:r>
              <a:rPr lang="en-US" sz="2800" dirty="0"/>
              <a:t>, </a:t>
            </a:r>
            <a:r>
              <a:rPr lang="en-US" sz="2800" dirty="0" err="1"/>
              <a:t>lẽ</a:t>
            </a:r>
            <a:r>
              <a:rPr lang="en-US" sz="2800" dirty="0"/>
              <a:t> </a:t>
            </a:r>
            <a:r>
              <a:rPr lang="en-US" sz="2800" dirty="0" err="1"/>
              <a:t>công</a:t>
            </a:r>
            <a:r>
              <a:rPr lang="en-US" sz="2800" dirty="0"/>
              <a:t> </a:t>
            </a:r>
            <a:r>
              <a:rPr lang="en-US" sz="2800" dirty="0" err="1"/>
              <a:t>bằng</a:t>
            </a:r>
            <a:r>
              <a:rPr lang="en-US" sz="2800" dirty="0"/>
              <a:t>, </a:t>
            </a:r>
            <a:r>
              <a:rPr lang="en-US" sz="2800" dirty="0" err="1"/>
              <a:t>phù</a:t>
            </a:r>
            <a:r>
              <a:rPr lang="en-US" sz="2800" dirty="0"/>
              <a:t> </a:t>
            </a:r>
            <a:r>
              <a:rPr lang="en-US" sz="2800" dirty="0" err="1"/>
              <a:t>hợp</a:t>
            </a:r>
            <a:r>
              <a:rPr lang="en-US" sz="2800" dirty="0"/>
              <a:t> </a:t>
            </a:r>
            <a:r>
              <a:rPr lang="en-US" sz="2800" dirty="0" err="1"/>
              <a:t>với</a:t>
            </a:r>
            <a:r>
              <a:rPr lang="en-US" sz="2800" dirty="0"/>
              <a:t> </a:t>
            </a:r>
            <a:r>
              <a:rPr lang="en-US" sz="2800" dirty="0" err="1"/>
              <a:t>pháp</a:t>
            </a:r>
            <a:r>
              <a:rPr lang="en-US" sz="2800" dirty="0"/>
              <a:t> </a:t>
            </a:r>
            <a:r>
              <a:rPr lang="en-US" sz="2800" dirty="0" err="1"/>
              <a:t>luật</a:t>
            </a:r>
            <a:r>
              <a:rPr lang="en-US" sz="2800" dirty="0"/>
              <a:t> </a:t>
            </a:r>
            <a:r>
              <a:rPr lang="en-US" sz="2800" dirty="0" err="1"/>
              <a:t>đương</a:t>
            </a:r>
            <a:r>
              <a:rPr lang="en-US" sz="2800" dirty="0"/>
              <a:t> </a:t>
            </a:r>
            <a:r>
              <a:rPr lang="en-US" sz="2800" dirty="0" err="1"/>
              <a:t>thời</a:t>
            </a:r>
            <a:r>
              <a:rPr lang="en-US" sz="2800" dirty="0"/>
              <a:t>, </a:t>
            </a:r>
            <a:r>
              <a:rPr lang="en-US" sz="2800" dirty="0" err="1"/>
              <a:t>không</a:t>
            </a:r>
            <a:r>
              <a:rPr lang="en-US" sz="2800" dirty="0"/>
              <a:t> </a:t>
            </a:r>
            <a:r>
              <a:rPr lang="en-US" sz="2800" dirty="0" err="1"/>
              <a:t>thiên</a:t>
            </a:r>
            <a:r>
              <a:rPr lang="en-US" sz="2800" dirty="0"/>
              <a:t> </a:t>
            </a:r>
            <a:r>
              <a:rPr lang="en-US" sz="2800" dirty="0" err="1"/>
              <a:t>lệch</a:t>
            </a:r>
            <a:r>
              <a:rPr lang="en-US" sz="2800" dirty="0"/>
              <a:t>, </a:t>
            </a:r>
            <a:r>
              <a:rPr lang="en-US" sz="2800" dirty="0" err="1"/>
              <a:t>không</a:t>
            </a:r>
            <a:r>
              <a:rPr lang="en-US" sz="2800" dirty="0"/>
              <a:t> </a:t>
            </a:r>
            <a:r>
              <a:rPr lang="en-US" sz="2800" dirty="0" err="1"/>
              <a:t>tư</a:t>
            </a:r>
            <a:r>
              <a:rPr lang="en-US" sz="2800" dirty="0"/>
              <a:t> </a:t>
            </a:r>
            <a:r>
              <a:rPr lang="en-US" sz="2800" dirty="0" err="1"/>
              <a:t>vị</a:t>
            </a:r>
            <a:r>
              <a:rPr lang="en-US" sz="2800" dirty="0"/>
              <a:t>.  </a:t>
            </a:r>
            <a:endParaRPr lang="en-US" sz="2800" dirty="0"/>
          </a:p>
          <a:p>
            <a:pPr algn="just">
              <a:lnSpc>
                <a:spcPct val="150000"/>
              </a:lnSpc>
            </a:pPr>
            <a:r>
              <a:rPr lang="vi-VN" sz="2800" dirty="0">
                <a:solidFill>
                  <a:srgbClr val="FF0000"/>
                </a:solidFill>
              </a:rPr>
              <a:t>- </a:t>
            </a:r>
            <a:r>
              <a:rPr lang="en-US" sz="2800" dirty="0" err="1">
                <a:solidFill>
                  <a:srgbClr val="FF0000"/>
                </a:solidFill>
              </a:rPr>
              <a:t>Khát</a:t>
            </a:r>
            <a:r>
              <a:rPr lang="en-US" sz="2800" dirty="0">
                <a:solidFill>
                  <a:srgbClr val="FF0000"/>
                </a:solidFill>
              </a:rPr>
              <a:t> </a:t>
            </a:r>
            <a:r>
              <a:rPr lang="en-US" sz="2800" dirty="0" err="1">
                <a:solidFill>
                  <a:srgbClr val="FF0000"/>
                </a:solidFill>
              </a:rPr>
              <a:t>vọng</a:t>
            </a:r>
            <a:r>
              <a:rPr lang="en-US" sz="2800" dirty="0">
                <a:solidFill>
                  <a:srgbClr val="FF0000"/>
                </a:solidFill>
              </a:rPr>
              <a:t>: </a:t>
            </a:r>
            <a:r>
              <a:rPr lang="en-US" sz="2800" dirty="0"/>
              <a:t>là </a:t>
            </a:r>
            <a:r>
              <a:rPr lang="en-US" sz="2800" dirty="0" err="1"/>
              <a:t>mong</a:t>
            </a:r>
            <a:r>
              <a:rPr lang="en-US" sz="2800" dirty="0"/>
              <a:t> muốn </a:t>
            </a:r>
            <a:r>
              <a:rPr lang="en-US" sz="2800" dirty="0" err="1"/>
              <a:t>hướng</a:t>
            </a:r>
            <a:r>
              <a:rPr lang="en-US" sz="2800" dirty="0"/>
              <a:t> </a:t>
            </a:r>
            <a:r>
              <a:rPr lang="en-US" sz="2800" dirty="0" err="1"/>
              <a:t>tới</a:t>
            </a:r>
            <a:r>
              <a:rPr lang="en-US" sz="2800" dirty="0"/>
              <a:t> </a:t>
            </a:r>
            <a:r>
              <a:rPr lang="en-US" sz="2800" dirty="0" err="1"/>
              <a:t>những</a:t>
            </a:r>
            <a:r>
              <a:rPr lang="en-US" sz="2800" dirty="0"/>
              <a:t> </a:t>
            </a:r>
            <a:r>
              <a:rPr lang="en-US" sz="2800" dirty="0" err="1"/>
              <a:t>điều</a:t>
            </a:r>
            <a:r>
              <a:rPr lang="en-US" sz="2800" dirty="0"/>
              <a:t> </a:t>
            </a:r>
            <a:r>
              <a:rPr lang="en-US" sz="2800" dirty="0" err="1"/>
              <a:t>lớn</a:t>
            </a:r>
            <a:r>
              <a:rPr lang="en-US" sz="2800" dirty="0"/>
              <a:t> </a:t>
            </a:r>
            <a:r>
              <a:rPr lang="en-US" sz="2800" dirty="0" err="1"/>
              <a:t>lao</a:t>
            </a:r>
            <a:r>
              <a:rPr lang="en-US" sz="2800" dirty="0"/>
              <a:t>, </a:t>
            </a:r>
            <a:r>
              <a:rPr lang="en-US" sz="2800" dirty="0" err="1"/>
              <a:t>tốt</a:t>
            </a:r>
            <a:r>
              <a:rPr lang="en-US" sz="2800" dirty="0"/>
              <a:t> đẹp </a:t>
            </a:r>
            <a:r>
              <a:rPr lang="en-US" sz="2800" dirty="0" err="1"/>
              <a:t>và</a:t>
            </a:r>
            <a:r>
              <a:rPr lang="en-US" sz="2800" dirty="0"/>
              <a:t> </a:t>
            </a:r>
            <a:r>
              <a:rPr lang="en-US" sz="2800" dirty="0" err="1"/>
              <a:t>được</a:t>
            </a:r>
            <a:r>
              <a:rPr lang="en-US" sz="2800" dirty="0"/>
              <a:t> thôi </a:t>
            </a:r>
            <a:r>
              <a:rPr lang="en-US" sz="2800" dirty="0" err="1"/>
              <a:t>thúc</a:t>
            </a:r>
            <a:r>
              <a:rPr lang="en-US" sz="2800" dirty="0"/>
              <a:t> </a:t>
            </a:r>
            <a:r>
              <a:rPr lang="en-US" sz="2800" dirty="0" err="1"/>
              <a:t>bởi</a:t>
            </a:r>
            <a:r>
              <a:rPr lang="en-US" sz="2800" dirty="0"/>
              <a:t> </a:t>
            </a:r>
            <a:r>
              <a:rPr lang="en-US" sz="2800" dirty="0" err="1"/>
              <a:t>sự</a:t>
            </a:r>
            <a:r>
              <a:rPr lang="en-US" sz="2800" dirty="0"/>
              <a:t> </a:t>
            </a:r>
            <a:r>
              <a:rPr lang="en-US" sz="2800" dirty="0" err="1"/>
              <a:t>trỗi</a:t>
            </a:r>
            <a:r>
              <a:rPr lang="en-US" sz="2800" dirty="0"/>
              <a:t> </a:t>
            </a:r>
            <a:r>
              <a:rPr lang="en-US" sz="2800" dirty="0" err="1"/>
              <a:t>dậy</a:t>
            </a:r>
            <a:r>
              <a:rPr lang="en-US" sz="2800" dirty="0"/>
              <a:t> </a:t>
            </a:r>
            <a:r>
              <a:rPr lang="en-US" sz="2800" dirty="0" err="1"/>
              <a:t>mãnh</a:t>
            </a:r>
            <a:r>
              <a:rPr lang="en-US" sz="2800" dirty="0"/>
              <a:t> </a:t>
            </a:r>
            <a:r>
              <a:rPr lang="en-US" sz="2800" dirty="0" err="1"/>
              <a:t>liệt</a:t>
            </a:r>
            <a:r>
              <a:rPr lang="en-US" sz="2800" dirty="0"/>
              <a:t> </a:t>
            </a:r>
            <a:r>
              <a:rPr lang="en-US" sz="2800" dirty="0" err="1"/>
              <a:t>từ</a:t>
            </a:r>
            <a:r>
              <a:rPr lang="en-US" sz="2800" dirty="0"/>
              <a:t> </a:t>
            </a:r>
            <a:r>
              <a:rPr lang="en-US" sz="2800" dirty="0" err="1"/>
              <a:t>trong</a:t>
            </a:r>
            <a:r>
              <a:rPr lang="en-US" sz="2800" dirty="0"/>
              <a:t> </a:t>
            </a:r>
            <a:r>
              <a:rPr lang="en-US" sz="2800" dirty="0" err="1"/>
              <a:t>trái</a:t>
            </a:r>
            <a:r>
              <a:rPr lang="en-US" sz="2800" dirty="0"/>
              <a:t> </a:t>
            </a:r>
            <a:r>
              <a:rPr lang="en-US" sz="2800" dirty="0" err="1"/>
              <a:t>tim</a:t>
            </a:r>
            <a:r>
              <a:rPr lang="en-US" sz="2800" dirty="0"/>
              <a:t> con </a:t>
            </a:r>
            <a:r>
              <a:rPr lang="en-US" sz="2800" dirty="0" err="1"/>
              <a:t>người</a:t>
            </a:r>
            <a:r>
              <a:rPr lang="en-US" sz="2800" dirty="0"/>
              <a:t>. </a:t>
            </a:r>
            <a:endParaRPr lang="en-US" sz="2800" dirty="0"/>
          </a:p>
        </p:txBody>
      </p:sp>
      <p:pic>
        <p:nvPicPr>
          <p:cNvPr id="4" name="Picture 3" descr="A gavel on a stand&#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12908" y="-86497"/>
            <a:ext cx="4176584"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403" y="63422"/>
            <a:ext cx="8672362" cy="744756"/>
          </a:xfrm>
          <a:prstGeom prst="rect">
            <a:avLst/>
          </a:prstGeom>
          <a:noFill/>
        </p:spPr>
        <p:txBody>
          <a:bodyPr wrap="square" lIns="0" tIns="0" rIns="0" bIns="0" rtlCol="0">
            <a:spAutoFit/>
          </a:bodyPr>
          <a:lstStyle/>
          <a:p>
            <a:pPr>
              <a:lnSpc>
                <a:spcPct val="150000"/>
              </a:lnSpc>
            </a:pPr>
            <a:r>
              <a:rPr lang="en-US" sz="3600" dirty="0">
                <a:solidFill>
                  <a:srgbClr val="FF0000"/>
                </a:solidFill>
                <a:latin typeface="#9Slide03 AmpleSoft Bold" panose="02000000000000000000" pitchFamily="2" charset="0"/>
                <a:ea typeface="Roboto Condensed ExtraBold" panose="02000000000000000000" pitchFamily="2" charset="0"/>
              </a:rPr>
              <a:t>c. </a:t>
            </a:r>
            <a:r>
              <a:rPr lang="en-US" sz="3600" dirty="0" err="1">
                <a:solidFill>
                  <a:srgbClr val="FF0000"/>
                </a:solidFill>
                <a:latin typeface="#9Slide03 AmpleSoft Bold" panose="02000000000000000000" pitchFamily="2" charset="0"/>
                <a:ea typeface="Roboto Condensed ExtraBold" panose="02000000000000000000" pitchFamily="2" charset="0"/>
              </a:rPr>
              <a:t>Nhân</a:t>
            </a:r>
            <a:r>
              <a:rPr lang="en-US" sz="3600" dirty="0">
                <a:solidFill>
                  <a:srgbClr val="FF0000"/>
                </a:solidFill>
                <a:latin typeface="#9Slide03 AmpleSoft Bold" panose="02000000000000000000" pitchFamily="2" charset="0"/>
                <a:ea typeface="Roboto Condensed ExtraBold" panose="02000000000000000000" pitchFamily="2" charset="0"/>
              </a:rPr>
              <a:t> </a:t>
            </a:r>
            <a:r>
              <a:rPr lang="en-US" sz="3600" dirty="0" err="1">
                <a:solidFill>
                  <a:srgbClr val="FF0000"/>
                </a:solidFill>
                <a:latin typeface="#9Slide03 AmpleSoft Bold" panose="02000000000000000000" pitchFamily="2" charset="0"/>
                <a:ea typeface="Roboto Condensed ExtraBold" panose="02000000000000000000" pitchFamily="2" charset="0"/>
              </a:rPr>
              <a:t>vật</a:t>
            </a:r>
            <a:r>
              <a:rPr lang="en-US" sz="3600" dirty="0">
                <a:solidFill>
                  <a:srgbClr val="FF0000"/>
                </a:solidFill>
                <a:latin typeface="#9Slide03 AmpleSoft Bold" panose="02000000000000000000" pitchFamily="2" charset="0"/>
                <a:ea typeface="Roboto Condensed ExtraBold" panose="02000000000000000000" pitchFamily="2" charset="0"/>
              </a:rPr>
              <a:t> </a:t>
            </a:r>
            <a:r>
              <a:rPr lang="en-US" sz="3600" dirty="0" err="1">
                <a:solidFill>
                  <a:srgbClr val="FF0000"/>
                </a:solidFill>
                <a:latin typeface="#9Slide03 AmpleSoft Bold" panose="02000000000000000000" pitchFamily="2" charset="0"/>
                <a:ea typeface="Roboto Condensed ExtraBold" panose="02000000000000000000" pitchFamily="2" charset="0"/>
              </a:rPr>
              <a:t>Kiều</a:t>
            </a:r>
            <a:r>
              <a:rPr lang="en-US" sz="3600" dirty="0">
                <a:solidFill>
                  <a:srgbClr val="FF0000"/>
                </a:solidFill>
                <a:latin typeface="#9Slide03 AmpleSoft Bold" panose="02000000000000000000" pitchFamily="2" charset="0"/>
                <a:ea typeface="Roboto Condensed ExtraBold" panose="02000000000000000000" pitchFamily="2" charset="0"/>
              </a:rPr>
              <a:t> </a:t>
            </a:r>
            <a:r>
              <a:rPr lang="en-US" sz="3600" dirty="0" err="1">
                <a:solidFill>
                  <a:srgbClr val="FF0000"/>
                </a:solidFill>
                <a:latin typeface="#9Slide03 AmpleSoft Bold" panose="02000000000000000000" pitchFamily="2" charset="0"/>
                <a:ea typeface="Roboto Condensed ExtraBold" panose="02000000000000000000" pitchFamily="2" charset="0"/>
              </a:rPr>
              <a:t>Nguyệt</a:t>
            </a:r>
            <a:r>
              <a:rPr lang="en-US" sz="3600" dirty="0">
                <a:solidFill>
                  <a:srgbClr val="FF0000"/>
                </a:solidFill>
                <a:latin typeface="#9Slide03 AmpleSoft Bold" panose="02000000000000000000" pitchFamily="2" charset="0"/>
                <a:ea typeface="Roboto Condensed ExtraBold" panose="02000000000000000000" pitchFamily="2" charset="0"/>
              </a:rPr>
              <a:t> Nga</a:t>
            </a:r>
            <a:endParaRPr lang="en-US" sz="3600" dirty="0">
              <a:solidFill>
                <a:srgbClr val="FF0000"/>
              </a:solidFill>
              <a:latin typeface="#9Slide03 AmpleSoft Bold" panose="02000000000000000000" pitchFamily="2" charset="0"/>
              <a:ea typeface="Roboto Condensed ExtraBold" panose="02000000000000000000" pitchFamily="2" charset="0"/>
            </a:endParaRPr>
          </a:p>
        </p:txBody>
      </p:sp>
      <p:sp>
        <p:nvSpPr>
          <p:cNvPr id="77" name="Rectangle: Rounded Corners 76"/>
          <p:cNvSpPr/>
          <p:nvPr/>
        </p:nvSpPr>
        <p:spPr>
          <a:xfrm rot="2700000">
            <a:off x="3110145" y="2831154"/>
            <a:ext cx="558808" cy="515737"/>
          </a:xfrm>
          <a:prstGeom prst="roundRect">
            <a:avLst>
              <a:gd name="adj" fmla="val 10556"/>
            </a:avLst>
          </a:prstGeom>
          <a:solidFill>
            <a:schemeClr val="accent5">
              <a:lumMod val="60000"/>
              <a:lumOff val="4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Rectangle: Rounded Corners 77"/>
          <p:cNvSpPr/>
          <p:nvPr/>
        </p:nvSpPr>
        <p:spPr>
          <a:xfrm rot="2731827">
            <a:off x="357753" y="2848863"/>
            <a:ext cx="2972615" cy="1365708"/>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3" name="Picture Placeholder 12"/>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l="25248" t="966" r="-25248" b="44880"/>
          <a:stretch>
            <a:fillRect/>
          </a:stretch>
        </p:blipFill>
        <p:spPr>
          <a:xfrm>
            <a:off x="-114431" y="2261938"/>
            <a:ext cx="4260533" cy="4607638"/>
          </a:xfrm>
        </p:spPr>
      </p:pic>
      <p:pic>
        <p:nvPicPr>
          <p:cNvPr id="16" name="Picture Placeholder 1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2099" r="22099"/>
          <a:stretch>
            <a:fillRect/>
          </a:stretch>
        </p:blipFill>
        <p:spPr>
          <a:xfrm>
            <a:off x="2791177" y="2770899"/>
            <a:ext cx="3464815" cy="3662804"/>
          </a:xfrm>
        </p:spPr>
      </p:pic>
      <p:pic>
        <p:nvPicPr>
          <p:cNvPr id="19" name="Picture Placeholder 18"/>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835" r="15835"/>
          <a:stretch>
            <a:fillRect/>
          </a:stretch>
        </p:blipFill>
        <p:spPr>
          <a:xfrm>
            <a:off x="1167446" y="1872356"/>
            <a:ext cx="2267287" cy="2352155"/>
          </a:xfrm>
        </p:spPr>
      </p:pic>
      <p:sp>
        <p:nvSpPr>
          <p:cNvPr id="5" name="TextBox 4"/>
          <p:cNvSpPr txBox="1"/>
          <p:nvPr/>
        </p:nvSpPr>
        <p:spPr>
          <a:xfrm>
            <a:off x="5514696" y="1808465"/>
            <a:ext cx="6485146" cy="4832092"/>
          </a:xfrm>
          <a:prstGeom prst="rect">
            <a:avLst/>
          </a:prstGeom>
          <a:noFill/>
        </p:spPr>
        <p:txBody>
          <a:bodyPr wrap="square">
            <a:spAutoFit/>
          </a:bodyPr>
          <a:lstStyle/>
          <a:p>
            <a:pPr algn="just"/>
            <a:r>
              <a:rPr lang="en-US" sz="2800" dirty="0"/>
              <a:t> </a:t>
            </a:r>
            <a:endParaRPr lang="en-US" sz="2800" dirty="0"/>
          </a:p>
          <a:p>
            <a:pPr marL="457200" indent="-457200" algn="just">
              <a:buFont typeface="Wingdings" panose="05000000000000000000" pitchFamily="2" charset="2"/>
              <a:buChar char="ü"/>
            </a:pPr>
            <a:r>
              <a:rPr lang="en-US" sz="2800" b="1" dirty="0"/>
              <a:t> </a:t>
            </a:r>
            <a:r>
              <a:rPr lang="vi-VN" sz="2800" b="1" dirty="0"/>
              <a:t>Cách xưng hô</a:t>
            </a:r>
            <a:r>
              <a:rPr lang="en-US" sz="2800" b="1" dirty="0"/>
              <a:t> </a:t>
            </a:r>
            <a:r>
              <a:rPr lang="en-US" sz="2800" b="1" dirty="0" err="1"/>
              <a:t>trân</a:t>
            </a:r>
            <a:r>
              <a:rPr lang="en-US" sz="2800" b="1" dirty="0"/>
              <a:t> </a:t>
            </a:r>
            <a:r>
              <a:rPr lang="en-US" sz="2800" b="1" dirty="0" err="1"/>
              <a:t>trọng</a:t>
            </a:r>
            <a:r>
              <a:rPr lang="en-US" sz="2800" b="1" dirty="0"/>
              <a:t>, </a:t>
            </a:r>
            <a:r>
              <a:rPr lang="en-US" sz="2800" b="1" dirty="0" err="1"/>
              <a:t>khiêm</a:t>
            </a:r>
            <a:r>
              <a:rPr lang="en-US" sz="2800" b="1" dirty="0"/>
              <a:t> </a:t>
            </a:r>
            <a:r>
              <a:rPr lang="en-US" sz="2800" b="1" dirty="0" err="1"/>
              <a:t>nhường</a:t>
            </a:r>
            <a:r>
              <a:rPr lang="en-US" sz="2800" dirty="0"/>
              <a:t>: </a:t>
            </a:r>
            <a:r>
              <a:rPr lang="vi-VN" sz="2800" i="1" dirty="0"/>
              <a:t>quân tử - tiện thiếp, chàng - thiếp </a:t>
            </a:r>
            <a:r>
              <a:rPr lang="en-US" sz="2800" i="1" dirty="0">
                <a:sym typeface="Wingdings" panose="05000000000000000000" pitchFamily="2" charset="2"/>
              </a:rPr>
              <a:t></a:t>
            </a:r>
            <a:r>
              <a:rPr lang="en-US" sz="2800" i="1" dirty="0"/>
              <a:t> </a:t>
            </a:r>
            <a:r>
              <a:rPr lang="en-US" sz="2800" dirty="0" err="1"/>
              <a:t>thể</a:t>
            </a:r>
            <a:r>
              <a:rPr lang="en-US" sz="2800" dirty="0"/>
              <a:t> </a:t>
            </a:r>
            <a:r>
              <a:rPr lang="vi-VN" sz="2800" dirty="0"/>
              <a:t>hiện sự trang trọng, tôn kính với người </a:t>
            </a:r>
            <a:r>
              <a:rPr lang="en-US" sz="2800" dirty="0" err="1"/>
              <a:t>giúp</a:t>
            </a:r>
            <a:r>
              <a:rPr lang="en-US" sz="2800" dirty="0"/>
              <a:t> </a:t>
            </a:r>
            <a:r>
              <a:rPr lang="en-US" sz="2800" dirty="0" err="1"/>
              <a:t>mình</a:t>
            </a:r>
            <a:r>
              <a:rPr lang="en-US" sz="2800" dirty="0"/>
              <a:t>.</a:t>
            </a:r>
            <a:endParaRPr lang="en-US" sz="2800" dirty="0"/>
          </a:p>
          <a:p>
            <a:pPr marL="457200" indent="-457200" algn="just">
              <a:buFont typeface="Wingdings" panose="05000000000000000000" pitchFamily="2" charset="2"/>
              <a:buChar char="ü"/>
            </a:pPr>
            <a:r>
              <a:rPr lang="en-US" sz="2800" b="1" i="1" dirty="0"/>
              <a:t> </a:t>
            </a:r>
            <a:r>
              <a:rPr lang="vi-VN" sz="2800" b="1" dirty="0"/>
              <a:t>Lời bộc bạch chân tình: </a:t>
            </a:r>
            <a:r>
              <a:rPr lang="en-US" sz="2800" dirty="0"/>
              <a:t>“</a:t>
            </a:r>
            <a:r>
              <a:rPr lang="en-US" sz="2800" i="1" dirty="0" err="1"/>
              <a:t>Thưa</a:t>
            </a:r>
            <a:r>
              <a:rPr lang="en-US" sz="2800" i="1" dirty="0"/>
              <a:t> </a:t>
            </a:r>
            <a:r>
              <a:rPr lang="en-US" sz="2800" i="1" dirty="0" err="1"/>
              <a:t>rằng</a:t>
            </a:r>
            <a:r>
              <a:rPr lang="en-US" sz="2800" i="1" dirty="0"/>
              <a:t>,…/ Xin </a:t>
            </a:r>
            <a:r>
              <a:rPr lang="en-US" sz="2800" i="1" dirty="0" err="1"/>
              <a:t>cho</a:t>
            </a:r>
            <a:r>
              <a:rPr lang="en-US" sz="2800" i="1" dirty="0"/>
              <a:t> </a:t>
            </a:r>
            <a:r>
              <a:rPr lang="en-US" sz="2800" i="1" dirty="0" err="1"/>
              <a:t>tiện</a:t>
            </a:r>
            <a:r>
              <a:rPr lang="en-US" sz="2800" i="1" dirty="0"/>
              <a:t> </a:t>
            </a:r>
            <a:r>
              <a:rPr lang="en-US" sz="2800" i="1" dirty="0" err="1"/>
              <a:t>thiếp</a:t>
            </a:r>
            <a:r>
              <a:rPr lang="en-US" sz="2800" i="1" dirty="0"/>
              <a:t> </a:t>
            </a:r>
            <a:r>
              <a:rPr lang="en-US" sz="2800" i="1" dirty="0" err="1"/>
              <a:t>lạy</a:t>
            </a:r>
            <a:r>
              <a:rPr lang="en-US" sz="2800" i="1" dirty="0"/>
              <a:t> </a:t>
            </a:r>
            <a:r>
              <a:rPr lang="en-US" sz="2800" i="1" dirty="0" err="1"/>
              <a:t>rồi</a:t>
            </a:r>
            <a:r>
              <a:rPr lang="en-US" sz="2800" i="1" dirty="0"/>
              <a:t> sẽ </a:t>
            </a:r>
            <a:r>
              <a:rPr lang="en-US" sz="2800" i="1" dirty="0" err="1"/>
              <a:t>thưa</a:t>
            </a:r>
            <a:r>
              <a:rPr lang="en-US" sz="2800" i="1" dirty="0"/>
              <a:t>…”</a:t>
            </a:r>
            <a:r>
              <a:rPr lang="vi-VN" sz="2800" i="1" dirty="0"/>
              <a:t>, “Xin theo cùng thiếp</a:t>
            </a:r>
            <a:r>
              <a:rPr lang="vi-VN" sz="2800" dirty="0"/>
              <a:t>. </a:t>
            </a:r>
            <a:r>
              <a:rPr lang="vi-VN" sz="2800" dirty="0">
                <a:sym typeface="Wingdings" panose="05000000000000000000" pitchFamily="2" charset="2"/>
              </a:rPr>
              <a:t></a:t>
            </a:r>
            <a:r>
              <a:rPr lang="vi-VN" sz="2800" dirty="0"/>
              <a:t> Nàng vô cùng cảm kích trước ơn trọng của Vân Tiên; tha thiết mời Lục Vân Tiên về nơi cha làm quan để tiện bề báo đáp. </a:t>
            </a:r>
            <a:endParaRPr lang="en-US" sz="2800" dirty="0"/>
          </a:p>
        </p:txBody>
      </p:sp>
      <p:sp>
        <p:nvSpPr>
          <p:cNvPr id="2" name="TextBox 1"/>
          <p:cNvSpPr txBox="1"/>
          <p:nvPr/>
        </p:nvSpPr>
        <p:spPr>
          <a:xfrm>
            <a:off x="1439187" y="1100712"/>
            <a:ext cx="9916671" cy="954107"/>
          </a:xfrm>
          <a:prstGeom prst="rect">
            <a:avLst/>
          </a:prstGeom>
          <a:noFill/>
        </p:spPr>
        <p:txBody>
          <a:bodyPr wrap="square">
            <a:spAutoFit/>
          </a:bodyPr>
          <a:lstStyle/>
          <a:p>
            <a:pPr algn="just"/>
            <a:r>
              <a:rPr lang="vi-VN" sz="2800" dirty="0">
                <a:solidFill>
                  <a:srgbClr val="0070C0"/>
                </a:solidFill>
              </a:rPr>
              <a:t> </a:t>
            </a:r>
            <a:r>
              <a:rPr lang="vi-VN" sz="2800" b="1" dirty="0">
                <a:solidFill>
                  <a:srgbClr val="0070C0"/>
                </a:solidFill>
              </a:rPr>
              <a:t> </a:t>
            </a:r>
            <a:r>
              <a:rPr lang="en-US" sz="2800" b="1" dirty="0">
                <a:solidFill>
                  <a:srgbClr val="0070C0"/>
                </a:solidFill>
              </a:rPr>
              <a:t>Gia </a:t>
            </a:r>
            <a:r>
              <a:rPr lang="en-US" sz="2800" b="1" dirty="0" err="1">
                <a:solidFill>
                  <a:srgbClr val="0070C0"/>
                </a:solidFill>
              </a:rPr>
              <a:t>giáo</a:t>
            </a:r>
            <a:r>
              <a:rPr lang="en-US" sz="2800" b="1" dirty="0">
                <a:solidFill>
                  <a:srgbClr val="0070C0"/>
                </a:solidFill>
              </a:rPr>
              <a:t>, </a:t>
            </a:r>
            <a:r>
              <a:rPr lang="en-US" sz="2800" b="1" dirty="0" err="1">
                <a:solidFill>
                  <a:srgbClr val="0070C0"/>
                </a:solidFill>
              </a:rPr>
              <a:t>nền</a:t>
            </a:r>
            <a:r>
              <a:rPr lang="en-US" sz="2800" b="1" dirty="0">
                <a:solidFill>
                  <a:srgbClr val="0070C0"/>
                </a:solidFill>
              </a:rPr>
              <a:t> </a:t>
            </a:r>
            <a:r>
              <a:rPr lang="en-US" sz="2800" b="1" dirty="0" err="1">
                <a:solidFill>
                  <a:srgbClr val="0070C0"/>
                </a:solidFill>
              </a:rPr>
              <a:t>nếp</a:t>
            </a:r>
            <a:r>
              <a:rPr lang="en-US" sz="2800" b="1" dirty="0">
                <a:solidFill>
                  <a:srgbClr val="0070C0"/>
                </a:solidFill>
              </a:rPr>
              <a:t>:</a:t>
            </a:r>
            <a:r>
              <a:rPr lang="en-US" sz="2800" dirty="0">
                <a:solidFill>
                  <a:srgbClr val="0070C0"/>
                </a:solidFill>
              </a:rPr>
              <a:t> </a:t>
            </a:r>
            <a:r>
              <a:rPr lang="en-US" sz="2800" dirty="0" err="1">
                <a:solidFill>
                  <a:srgbClr val="0070C0"/>
                </a:solidFill>
              </a:rPr>
              <a:t>thể</a:t>
            </a:r>
            <a:r>
              <a:rPr lang="en-US" sz="2800" dirty="0">
                <a:solidFill>
                  <a:srgbClr val="0070C0"/>
                </a:solidFill>
              </a:rPr>
              <a:t> </a:t>
            </a:r>
            <a:r>
              <a:rPr lang="en-US" sz="2800" dirty="0" err="1">
                <a:solidFill>
                  <a:srgbClr val="0070C0"/>
                </a:solidFill>
              </a:rPr>
              <a:t>hiện</a:t>
            </a:r>
            <a:r>
              <a:rPr lang="en-US" sz="2800" dirty="0">
                <a:solidFill>
                  <a:srgbClr val="0070C0"/>
                </a:solidFill>
              </a:rPr>
              <a:t> qua </a:t>
            </a:r>
            <a:r>
              <a:rPr lang="en-US" sz="2800" dirty="0" err="1">
                <a:solidFill>
                  <a:srgbClr val="0070C0"/>
                </a:solidFill>
              </a:rPr>
              <a:t>lời</a:t>
            </a:r>
            <a:r>
              <a:rPr lang="en-US" sz="2800" dirty="0">
                <a:solidFill>
                  <a:srgbClr val="0070C0"/>
                </a:solidFill>
              </a:rPr>
              <a:t> </a:t>
            </a:r>
            <a:r>
              <a:rPr lang="en-US" sz="2800" dirty="0" err="1">
                <a:solidFill>
                  <a:srgbClr val="0070C0"/>
                </a:solidFill>
              </a:rPr>
              <a:t>nói</a:t>
            </a:r>
            <a:r>
              <a:rPr lang="en-US" sz="2800" dirty="0">
                <a:solidFill>
                  <a:srgbClr val="0070C0"/>
                </a:solidFill>
              </a:rPr>
              <a:t> </a:t>
            </a:r>
            <a:r>
              <a:rPr lang="en-US" sz="2800" dirty="0" err="1">
                <a:solidFill>
                  <a:srgbClr val="0070C0"/>
                </a:solidFill>
              </a:rPr>
              <a:t>và</a:t>
            </a:r>
            <a:r>
              <a:rPr lang="en-US" sz="2800" dirty="0">
                <a:solidFill>
                  <a:srgbClr val="0070C0"/>
                </a:solidFill>
              </a:rPr>
              <a:t> </a:t>
            </a:r>
            <a:r>
              <a:rPr lang="en-US" sz="2800" dirty="0" err="1">
                <a:solidFill>
                  <a:srgbClr val="0070C0"/>
                </a:solidFill>
              </a:rPr>
              <a:t>hành</a:t>
            </a:r>
            <a:r>
              <a:rPr lang="en-US" sz="2800" dirty="0">
                <a:solidFill>
                  <a:srgbClr val="0070C0"/>
                </a:solidFill>
              </a:rPr>
              <a:t> </a:t>
            </a:r>
            <a:r>
              <a:rPr lang="en-US" sz="2800" dirty="0" err="1">
                <a:solidFill>
                  <a:srgbClr val="0070C0"/>
                </a:solidFill>
              </a:rPr>
              <a:t>động</a:t>
            </a:r>
            <a:r>
              <a:rPr lang="en-US" sz="2800" dirty="0">
                <a:solidFill>
                  <a:srgbClr val="0070C0"/>
                </a:solidFill>
              </a:rPr>
              <a:t> </a:t>
            </a:r>
            <a:r>
              <a:rPr lang="en-US" sz="2800" dirty="0" err="1">
                <a:solidFill>
                  <a:srgbClr val="0070C0"/>
                </a:solidFill>
              </a:rPr>
              <a:t>rất</a:t>
            </a:r>
            <a:r>
              <a:rPr lang="en-US" sz="2800" dirty="0">
                <a:solidFill>
                  <a:srgbClr val="0070C0"/>
                </a:solidFill>
              </a:rPr>
              <a:t> </a:t>
            </a:r>
            <a:r>
              <a:rPr lang="en-US" sz="2800" dirty="0" err="1">
                <a:solidFill>
                  <a:srgbClr val="0070C0"/>
                </a:solidFill>
              </a:rPr>
              <a:t>mực</a:t>
            </a:r>
            <a:r>
              <a:rPr lang="en-US" sz="2800" dirty="0">
                <a:solidFill>
                  <a:srgbClr val="0070C0"/>
                </a:solidFill>
              </a:rPr>
              <a:t> </a:t>
            </a:r>
            <a:r>
              <a:rPr lang="en-US" sz="2800" dirty="0" err="1">
                <a:solidFill>
                  <a:srgbClr val="0070C0"/>
                </a:solidFill>
              </a:rPr>
              <a:t>đoan</a:t>
            </a:r>
            <a:r>
              <a:rPr lang="en-US" sz="2800" dirty="0">
                <a:solidFill>
                  <a:srgbClr val="0070C0"/>
                </a:solidFill>
              </a:rPr>
              <a:t> </a:t>
            </a:r>
            <a:r>
              <a:rPr lang="en-US" sz="2800" dirty="0" err="1">
                <a:solidFill>
                  <a:srgbClr val="0070C0"/>
                </a:solidFill>
              </a:rPr>
              <a:t>trang</a:t>
            </a:r>
            <a:r>
              <a:rPr lang="en-US" sz="2800" dirty="0">
                <a:solidFill>
                  <a:srgbClr val="0070C0"/>
                </a:solidFill>
              </a:rPr>
              <a:t> </a:t>
            </a:r>
            <a:r>
              <a:rPr lang="en-US" sz="2800" dirty="0" err="1">
                <a:solidFill>
                  <a:srgbClr val="0070C0"/>
                </a:solidFill>
              </a:rPr>
              <a:t>dịu</a:t>
            </a:r>
            <a:r>
              <a:rPr lang="en-US" sz="2800" dirty="0">
                <a:solidFill>
                  <a:srgbClr val="0070C0"/>
                </a:solidFill>
              </a:rPr>
              <a:t> </a:t>
            </a:r>
            <a:r>
              <a:rPr lang="en-US" sz="2800" dirty="0" err="1">
                <a:solidFill>
                  <a:srgbClr val="0070C0"/>
                </a:solidFill>
              </a:rPr>
              <a:t>dàng</a:t>
            </a:r>
            <a:r>
              <a:rPr lang="en-US" sz="2800" dirty="0">
                <a:solidFill>
                  <a:srgbClr val="0070C0"/>
                </a:solidFill>
              </a:rPr>
              <a:t>, </a:t>
            </a:r>
            <a:r>
              <a:rPr lang="en-US" sz="2800" dirty="0" err="1">
                <a:solidFill>
                  <a:srgbClr val="0070C0"/>
                </a:solidFill>
              </a:rPr>
              <a:t>khuôn</a:t>
            </a:r>
            <a:r>
              <a:rPr lang="en-US" sz="2800" dirty="0">
                <a:solidFill>
                  <a:srgbClr val="0070C0"/>
                </a:solidFill>
              </a:rPr>
              <a:t> </a:t>
            </a:r>
            <a:r>
              <a:rPr lang="en-US" sz="2800" dirty="0" err="1">
                <a:solidFill>
                  <a:srgbClr val="0070C0"/>
                </a:solidFill>
              </a:rPr>
              <a:t>phép</a:t>
            </a:r>
            <a:r>
              <a:rPr lang="en-US" sz="2800" dirty="0">
                <a:solidFill>
                  <a:srgbClr val="0070C0"/>
                </a:solidFill>
              </a:rPr>
              <a:t>:  </a:t>
            </a:r>
            <a:endParaRPr lang="en-US" sz="2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403" y="63422"/>
            <a:ext cx="8672362" cy="744756"/>
          </a:xfrm>
          <a:prstGeom prst="rect">
            <a:avLst/>
          </a:prstGeom>
          <a:noFill/>
        </p:spPr>
        <p:txBody>
          <a:bodyPr wrap="square" lIns="0" tIns="0" rIns="0" bIns="0" rtlCol="0">
            <a:spAutoFit/>
          </a:bodyPr>
          <a:lstStyle/>
          <a:p>
            <a:pPr>
              <a:lnSpc>
                <a:spcPct val="150000"/>
              </a:lnSpc>
            </a:pPr>
            <a:r>
              <a:rPr lang="en-US" sz="3600" dirty="0">
                <a:solidFill>
                  <a:srgbClr val="FF0000"/>
                </a:solidFill>
                <a:latin typeface="#9Slide03 AmpleSoft Bold" panose="02000000000000000000" pitchFamily="2" charset="0"/>
                <a:ea typeface="Roboto Condensed ExtraBold" panose="02000000000000000000" pitchFamily="2" charset="0"/>
              </a:rPr>
              <a:t>c. </a:t>
            </a:r>
            <a:r>
              <a:rPr lang="en-US" sz="3600" dirty="0" err="1">
                <a:solidFill>
                  <a:srgbClr val="FF0000"/>
                </a:solidFill>
                <a:latin typeface="#9Slide03 AmpleSoft Bold" panose="02000000000000000000" pitchFamily="2" charset="0"/>
                <a:ea typeface="Roboto Condensed ExtraBold" panose="02000000000000000000" pitchFamily="2" charset="0"/>
              </a:rPr>
              <a:t>Nhân</a:t>
            </a:r>
            <a:r>
              <a:rPr lang="en-US" sz="3600" dirty="0">
                <a:solidFill>
                  <a:srgbClr val="FF0000"/>
                </a:solidFill>
                <a:latin typeface="#9Slide03 AmpleSoft Bold" panose="02000000000000000000" pitchFamily="2" charset="0"/>
                <a:ea typeface="Roboto Condensed ExtraBold" panose="02000000000000000000" pitchFamily="2" charset="0"/>
              </a:rPr>
              <a:t> </a:t>
            </a:r>
            <a:r>
              <a:rPr lang="en-US" sz="3600" dirty="0" err="1">
                <a:solidFill>
                  <a:srgbClr val="FF0000"/>
                </a:solidFill>
                <a:latin typeface="#9Slide03 AmpleSoft Bold" panose="02000000000000000000" pitchFamily="2" charset="0"/>
                <a:ea typeface="Roboto Condensed ExtraBold" panose="02000000000000000000" pitchFamily="2" charset="0"/>
              </a:rPr>
              <a:t>vật</a:t>
            </a:r>
            <a:r>
              <a:rPr lang="en-US" sz="3600" dirty="0">
                <a:solidFill>
                  <a:srgbClr val="FF0000"/>
                </a:solidFill>
                <a:latin typeface="#9Slide03 AmpleSoft Bold" panose="02000000000000000000" pitchFamily="2" charset="0"/>
                <a:ea typeface="Roboto Condensed ExtraBold" panose="02000000000000000000" pitchFamily="2" charset="0"/>
              </a:rPr>
              <a:t> </a:t>
            </a:r>
            <a:r>
              <a:rPr lang="en-US" sz="3600" dirty="0" err="1">
                <a:solidFill>
                  <a:srgbClr val="FF0000"/>
                </a:solidFill>
                <a:latin typeface="#9Slide03 AmpleSoft Bold" panose="02000000000000000000" pitchFamily="2" charset="0"/>
                <a:ea typeface="Roboto Condensed ExtraBold" panose="02000000000000000000" pitchFamily="2" charset="0"/>
              </a:rPr>
              <a:t>Kiều</a:t>
            </a:r>
            <a:r>
              <a:rPr lang="en-US" sz="3600" dirty="0">
                <a:solidFill>
                  <a:srgbClr val="FF0000"/>
                </a:solidFill>
                <a:latin typeface="#9Slide03 AmpleSoft Bold" panose="02000000000000000000" pitchFamily="2" charset="0"/>
                <a:ea typeface="Roboto Condensed ExtraBold" panose="02000000000000000000" pitchFamily="2" charset="0"/>
              </a:rPr>
              <a:t> </a:t>
            </a:r>
            <a:r>
              <a:rPr lang="en-US" sz="3600" dirty="0" err="1">
                <a:solidFill>
                  <a:srgbClr val="FF0000"/>
                </a:solidFill>
                <a:latin typeface="#9Slide03 AmpleSoft Bold" panose="02000000000000000000" pitchFamily="2" charset="0"/>
                <a:ea typeface="Roboto Condensed ExtraBold" panose="02000000000000000000" pitchFamily="2" charset="0"/>
              </a:rPr>
              <a:t>Nguyệt</a:t>
            </a:r>
            <a:r>
              <a:rPr lang="en-US" sz="3600" dirty="0">
                <a:solidFill>
                  <a:srgbClr val="FF0000"/>
                </a:solidFill>
                <a:latin typeface="#9Slide03 AmpleSoft Bold" panose="02000000000000000000" pitchFamily="2" charset="0"/>
                <a:ea typeface="Roboto Condensed ExtraBold" panose="02000000000000000000" pitchFamily="2" charset="0"/>
              </a:rPr>
              <a:t> Nga</a:t>
            </a:r>
            <a:endParaRPr lang="en-US" sz="3600" dirty="0">
              <a:solidFill>
                <a:srgbClr val="FF0000"/>
              </a:solidFill>
              <a:latin typeface="#9Slide03 AmpleSoft Bold" panose="02000000000000000000" pitchFamily="2" charset="0"/>
              <a:ea typeface="Roboto Condensed ExtraBold" panose="02000000000000000000" pitchFamily="2" charset="0"/>
            </a:endParaRPr>
          </a:p>
        </p:txBody>
      </p:sp>
      <p:sp>
        <p:nvSpPr>
          <p:cNvPr id="77" name="Rectangle: Rounded Corners 76"/>
          <p:cNvSpPr/>
          <p:nvPr/>
        </p:nvSpPr>
        <p:spPr>
          <a:xfrm rot="2700000">
            <a:off x="3110145" y="2831154"/>
            <a:ext cx="558808" cy="515737"/>
          </a:xfrm>
          <a:prstGeom prst="roundRect">
            <a:avLst>
              <a:gd name="adj" fmla="val 10556"/>
            </a:avLst>
          </a:prstGeom>
          <a:solidFill>
            <a:schemeClr val="accent5">
              <a:lumMod val="60000"/>
              <a:lumOff val="4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Rectangle: Rounded Corners 77"/>
          <p:cNvSpPr/>
          <p:nvPr/>
        </p:nvSpPr>
        <p:spPr>
          <a:xfrm rot="2731827">
            <a:off x="357753" y="2848863"/>
            <a:ext cx="2972615" cy="1365708"/>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3" name="Picture Placeholder 12"/>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l="25248" t="966" r="-25248" b="44880"/>
          <a:stretch>
            <a:fillRect/>
          </a:stretch>
        </p:blipFill>
        <p:spPr>
          <a:xfrm>
            <a:off x="-114431" y="2261938"/>
            <a:ext cx="4260533" cy="4607638"/>
          </a:xfrm>
        </p:spPr>
      </p:pic>
      <p:pic>
        <p:nvPicPr>
          <p:cNvPr id="16" name="Picture Placeholder 1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2099" r="22099"/>
          <a:stretch>
            <a:fillRect/>
          </a:stretch>
        </p:blipFill>
        <p:spPr>
          <a:xfrm>
            <a:off x="1027293" y="877711"/>
            <a:ext cx="3464815" cy="3662804"/>
          </a:xfrm>
        </p:spPr>
      </p:pic>
      <p:pic>
        <p:nvPicPr>
          <p:cNvPr id="19" name="Picture Placeholder 18"/>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835" r="15835"/>
          <a:stretch>
            <a:fillRect/>
          </a:stretch>
        </p:blipFill>
        <p:spPr>
          <a:xfrm>
            <a:off x="2875025" y="3671534"/>
            <a:ext cx="2542153" cy="2502315"/>
          </a:xfrm>
        </p:spPr>
      </p:pic>
      <p:sp>
        <p:nvSpPr>
          <p:cNvPr id="5" name="TextBox 4"/>
          <p:cNvSpPr txBox="1"/>
          <p:nvPr/>
        </p:nvSpPr>
        <p:spPr>
          <a:xfrm>
            <a:off x="4787154" y="1232998"/>
            <a:ext cx="7238960" cy="5185522"/>
          </a:xfrm>
          <a:prstGeom prst="rect">
            <a:avLst/>
          </a:prstGeom>
          <a:noFill/>
        </p:spPr>
        <p:txBody>
          <a:bodyPr wrap="square">
            <a:spAutoFit/>
          </a:bodyPr>
          <a:lstStyle/>
          <a:p>
            <a:pPr marL="457200" indent="-457200" algn="just">
              <a:lnSpc>
                <a:spcPct val="150000"/>
              </a:lnSpc>
              <a:buFont typeface="Wingdings" panose="05000000000000000000" pitchFamily="2" charset="2"/>
              <a:buChar char="ü"/>
            </a:pPr>
            <a:r>
              <a:rPr lang="vi-VN" sz="2800" b="1" dirty="0"/>
              <a:t>Người con h</a:t>
            </a:r>
            <a:r>
              <a:rPr lang="en-US" sz="2800" b="1" dirty="0" err="1"/>
              <a:t>iếu</a:t>
            </a:r>
            <a:r>
              <a:rPr lang="en-US" sz="2800" b="1" dirty="0"/>
              <a:t> </a:t>
            </a:r>
            <a:r>
              <a:rPr lang="en-US" sz="2800" b="1" dirty="0" err="1"/>
              <a:t>thảo</a:t>
            </a:r>
            <a:r>
              <a:rPr lang="vi-VN" sz="2800" b="1" dirty="0"/>
              <a:t> với cha mẹ</a:t>
            </a:r>
            <a:r>
              <a:rPr lang="en-US" sz="2800" b="1" dirty="0"/>
              <a:t>:</a:t>
            </a:r>
            <a:r>
              <a:rPr lang="en-US" sz="2800" dirty="0"/>
              <a:t> khi cha </a:t>
            </a:r>
            <a:r>
              <a:rPr lang="en-US" sz="2800" dirty="0" err="1"/>
              <a:t>cho</a:t>
            </a:r>
            <a:r>
              <a:rPr lang="en-US" sz="2800" dirty="0"/>
              <a:t> </a:t>
            </a:r>
            <a:r>
              <a:rPr lang="en-US" sz="2800" dirty="0" err="1"/>
              <a:t>quân</a:t>
            </a:r>
            <a:r>
              <a:rPr lang="en-US" sz="2800" dirty="0"/>
              <a:t> </a:t>
            </a:r>
            <a:r>
              <a:rPr lang="en-US" sz="2800" dirty="0" err="1"/>
              <a:t>rước</a:t>
            </a:r>
            <a:r>
              <a:rPr lang="en-US" sz="2800" dirty="0"/>
              <a:t> đi để </a:t>
            </a:r>
            <a:r>
              <a:rPr lang="en-US" sz="2800" dirty="0" err="1"/>
              <a:t>định</a:t>
            </a:r>
            <a:r>
              <a:rPr lang="en-US" sz="2800" dirty="0"/>
              <a:t> </a:t>
            </a:r>
            <a:r>
              <a:rPr lang="en-US" sz="2800" dirty="0" err="1"/>
              <a:t>bề</a:t>
            </a:r>
            <a:r>
              <a:rPr lang="en-US" sz="2800" dirty="0"/>
              <a:t> </a:t>
            </a:r>
            <a:r>
              <a:rPr lang="en-US" sz="2800" dirty="0" err="1"/>
              <a:t>nghi</a:t>
            </a:r>
            <a:r>
              <a:rPr lang="en-US" sz="2800" dirty="0"/>
              <a:t> </a:t>
            </a:r>
            <a:r>
              <a:rPr lang="en-US" sz="2800" dirty="0" err="1"/>
              <a:t>gia</a:t>
            </a:r>
            <a:r>
              <a:rPr lang="en-US" sz="2800" dirty="0"/>
              <a:t>, </a:t>
            </a:r>
            <a:r>
              <a:rPr lang="en-US" sz="2800" dirty="0" err="1"/>
              <a:t>nàng</a:t>
            </a:r>
            <a:r>
              <a:rPr lang="en-US" sz="2800" dirty="0"/>
              <a:t> </a:t>
            </a:r>
            <a:r>
              <a:rPr lang="en-US" sz="2800" dirty="0" err="1"/>
              <a:t>nhất</a:t>
            </a:r>
            <a:r>
              <a:rPr lang="en-US" sz="2800" dirty="0"/>
              <a:t> </a:t>
            </a:r>
            <a:r>
              <a:rPr lang="en-US" sz="2800" dirty="0" err="1"/>
              <a:t>mực</a:t>
            </a:r>
            <a:r>
              <a:rPr lang="en-US" sz="2800" dirty="0"/>
              <a:t> nghe </a:t>
            </a:r>
            <a:r>
              <a:rPr lang="en-US" sz="2800" dirty="0" err="1"/>
              <a:t>theo</a:t>
            </a:r>
            <a:r>
              <a:rPr lang="en-US" sz="2800" dirty="0"/>
              <a:t> </a:t>
            </a:r>
            <a:r>
              <a:rPr lang="en-US" sz="2800" dirty="0" err="1"/>
              <a:t>và</a:t>
            </a:r>
            <a:r>
              <a:rPr lang="en-US" sz="2800" dirty="0"/>
              <a:t> </a:t>
            </a:r>
            <a:r>
              <a:rPr lang="en-US" sz="2800" dirty="0" err="1"/>
              <a:t>khẳng</a:t>
            </a:r>
            <a:r>
              <a:rPr lang="en-US" sz="2800" dirty="0"/>
              <a:t> </a:t>
            </a:r>
            <a:r>
              <a:rPr lang="en-US" sz="2800" dirty="0" err="1"/>
              <a:t>định</a:t>
            </a:r>
            <a:r>
              <a:rPr lang="en-US" sz="2800" dirty="0"/>
              <a:t> “</a:t>
            </a:r>
            <a:r>
              <a:rPr lang="en-US" sz="2800" i="1" dirty="0"/>
              <a:t>làm con đâu </a:t>
            </a:r>
            <a:r>
              <a:rPr lang="en-US" sz="2800" i="1" dirty="0" err="1"/>
              <a:t>dám</a:t>
            </a:r>
            <a:r>
              <a:rPr lang="en-US" sz="2800" i="1" dirty="0"/>
              <a:t> </a:t>
            </a:r>
            <a:r>
              <a:rPr lang="en-US" sz="2800" i="1" dirty="0" err="1"/>
              <a:t>cãi</a:t>
            </a:r>
            <a:r>
              <a:rPr lang="en-US" sz="2800" i="1" dirty="0"/>
              <a:t> cha</a:t>
            </a:r>
            <a:r>
              <a:rPr lang="en-US" sz="2800" dirty="0"/>
              <a:t>”.</a:t>
            </a:r>
            <a:endParaRPr lang="en-US" sz="2800" dirty="0"/>
          </a:p>
          <a:p>
            <a:pPr marL="457200" indent="-457200" algn="just">
              <a:lnSpc>
                <a:spcPct val="150000"/>
              </a:lnSpc>
              <a:buFont typeface="Wingdings" panose="05000000000000000000" pitchFamily="2" charset="2"/>
              <a:buChar char="ü"/>
            </a:pPr>
            <a:r>
              <a:rPr lang="en-US" sz="2800" b="1" dirty="0" err="1"/>
              <a:t>Ân</a:t>
            </a:r>
            <a:r>
              <a:rPr lang="en-US" sz="2800" b="1" dirty="0"/>
              <a:t> </a:t>
            </a:r>
            <a:r>
              <a:rPr lang="en-US" sz="2800" b="1" dirty="0" err="1"/>
              <a:t>nghĩa</a:t>
            </a:r>
            <a:r>
              <a:rPr lang="en-US" sz="2800" b="1" dirty="0"/>
              <a:t>, </a:t>
            </a:r>
            <a:r>
              <a:rPr lang="en-US" sz="2800" b="1" dirty="0" err="1"/>
              <a:t>mong</a:t>
            </a:r>
            <a:r>
              <a:rPr lang="en-US" sz="2800" b="1" dirty="0"/>
              <a:t> muốn </a:t>
            </a:r>
            <a:r>
              <a:rPr lang="en-US" sz="2800" b="1" dirty="0" err="1"/>
              <a:t>được</a:t>
            </a:r>
            <a:r>
              <a:rPr lang="en-US" sz="2800" b="1" dirty="0"/>
              <a:t> </a:t>
            </a:r>
            <a:r>
              <a:rPr lang="en-US" sz="2800" b="1" dirty="0" err="1"/>
              <a:t>đền</a:t>
            </a:r>
            <a:r>
              <a:rPr lang="en-US" sz="2800" b="1" dirty="0"/>
              <a:t> </a:t>
            </a:r>
            <a:r>
              <a:rPr lang="en-US" sz="2800" b="1" dirty="0" err="1"/>
              <a:t>ơn</a:t>
            </a:r>
            <a:r>
              <a:rPr lang="en-US" sz="2800" b="1" dirty="0"/>
              <a:t> </a:t>
            </a:r>
            <a:r>
              <a:rPr lang="en-US" sz="2800" b="1" dirty="0" err="1"/>
              <a:t>người</a:t>
            </a:r>
            <a:r>
              <a:rPr lang="en-US" sz="2800" b="1" dirty="0"/>
              <a:t> đã </a:t>
            </a:r>
            <a:r>
              <a:rPr lang="en-US" sz="2800" b="1" dirty="0" err="1"/>
              <a:t>cứu</a:t>
            </a:r>
            <a:r>
              <a:rPr lang="en-US" sz="2800" b="1" dirty="0"/>
              <a:t> </a:t>
            </a:r>
            <a:r>
              <a:rPr lang="en-US" sz="2800" b="1" dirty="0" err="1"/>
              <a:t>giúp</a:t>
            </a:r>
            <a:r>
              <a:rPr lang="en-US" sz="2800" b="1" dirty="0"/>
              <a:t> </a:t>
            </a:r>
            <a:r>
              <a:rPr lang="en-US" sz="2800" b="1" dirty="0" err="1"/>
              <a:t>mình</a:t>
            </a:r>
            <a:r>
              <a:rPr lang="en-US" sz="2800" b="1" dirty="0"/>
              <a:t>:</a:t>
            </a:r>
            <a:r>
              <a:rPr lang="en-US" sz="2800" dirty="0"/>
              <a:t> </a:t>
            </a:r>
            <a:r>
              <a:rPr lang="en-US" sz="2800" dirty="0" err="1"/>
              <a:t>nàng</a:t>
            </a:r>
            <a:r>
              <a:rPr lang="en-US" sz="2800" dirty="0"/>
              <a:t> </a:t>
            </a:r>
            <a:r>
              <a:rPr lang="en-US" sz="2800" dirty="0" err="1"/>
              <a:t>nói</a:t>
            </a:r>
            <a:r>
              <a:rPr lang="en-US" sz="2800" dirty="0"/>
              <a:t> </a:t>
            </a:r>
            <a:r>
              <a:rPr lang="en-US" sz="2800" dirty="0" err="1"/>
              <a:t>chuyện</a:t>
            </a:r>
            <a:r>
              <a:rPr lang="en-US" sz="2800" dirty="0"/>
              <a:t> </a:t>
            </a:r>
            <a:r>
              <a:rPr lang="en-US" sz="2800" dirty="0" err="1"/>
              <a:t>với</a:t>
            </a:r>
            <a:r>
              <a:rPr lang="en-US" sz="2800" dirty="0"/>
              <a:t> Vân Tiên </a:t>
            </a:r>
            <a:r>
              <a:rPr lang="en-US" sz="2800" dirty="0" err="1"/>
              <a:t>rất</a:t>
            </a:r>
            <a:r>
              <a:rPr lang="en-US" sz="2800" dirty="0"/>
              <a:t> </a:t>
            </a:r>
            <a:r>
              <a:rPr lang="en-US" sz="2800" dirty="0" err="1"/>
              <a:t>kính</a:t>
            </a:r>
            <a:r>
              <a:rPr lang="en-US" sz="2800" dirty="0"/>
              <a:t> </a:t>
            </a:r>
            <a:r>
              <a:rPr lang="en-US" sz="2800" dirty="0" err="1"/>
              <a:t>trọng</a:t>
            </a:r>
            <a:r>
              <a:rPr lang="en-US" sz="2800" dirty="0"/>
              <a:t>, hết </a:t>
            </a:r>
            <a:r>
              <a:rPr lang="en-US" sz="2800" dirty="0" err="1"/>
              <a:t>mực</a:t>
            </a:r>
            <a:r>
              <a:rPr lang="en-US" sz="2800" dirty="0"/>
              <a:t> cảm </a:t>
            </a:r>
            <a:r>
              <a:rPr lang="en-US" sz="2800" dirty="0" err="1"/>
              <a:t>ơn</a:t>
            </a:r>
            <a:r>
              <a:rPr lang="en-US" sz="2800" dirty="0"/>
              <a:t> </a:t>
            </a:r>
            <a:r>
              <a:rPr lang="en-US" sz="2800" dirty="0" err="1"/>
              <a:t>và</a:t>
            </a:r>
            <a:r>
              <a:rPr lang="en-US" sz="2800" dirty="0"/>
              <a:t> </a:t>
            </a:r>
            <a:r>
              <a:rPr lang="en-US" sz="2800" dirty="0" err="1"/>
              <a:t>mong</a:t>
            </a:r>
            <a:r>
              <a:rPr lang="en-US" sz="2800" dirty="0"/>
              <a:t> muốn </a:t>
            </a:r>
            <a:r>
              <a:rPr lang="en-US" sz="2800" dirty="0" err="1"/>
              <a:t>được</a:t>
            </a:r>
            <a:r>
              <a:rPr lang="en-US" sz="2800" dirty="0"/>
              <a:t> báo </a:t>
            </a:r>
            <a:r>
              <a:rPr lang="en-US" sz="2800" dirty="0" err="1"/>
              <a:t>đáp</a:t>
            </a:r>
            <a:r>
              <a:rPr lang="en-US" sz="2800" dirty="0"/>
              <a:t> </a:t>
            </a:r>
            <a:r>
              <a:rPr lang="en-US" sz="2800" dirty="0" err="1"/>
              <a:t>ơn</a:t>
            </a:r>
            <a:r>
              <a:rPr lang="en-US" sz="2800" dirty="0"/>
              <a:t> </a:t>
            </a:r>
            <a:r>
              <a:rPr lang="en-US" sz="2800" dirty="0" err="1"/>
              <a:t>cứu</a:t>
            </a:r>
            <a:r>
              <a:rPr lang="en-US" sz="2800" dirty="0"/>
              <a:t> </a:t>
            </a:r>
            <a:r>
              <a:rPr lang="en-US" sz="2800" dirty="0" err="1"/>
              <a:t>mạng</a:t>
            </a:r>
            <a:r>
              <a:rPr lang="en-US" sz="2800" dirty="0"/>
              <a:t>.</a:t>
            </a:r>
            <a:endParaRPr lang="en-US" sz="2800" dirty="0"/>
          </a:p>
        </p:txBody>
      </p:sp>
      <p:sp>
        <p:nvSpPr>
          <p:cNvPr id="2" name="TextBox 1"/>
          <p:cNvSpPr txBox="1"/>
          <p:nvPr/>
        </p:nvSpPr>
        <p:spPr>
          <a:xfrm>
            <a:off x="-1890792" y="5702026"/>
            <a:ext cx="1085892" cy="361637"/>
          </a:xfrm>
          <a:prstGeom prst="rect">
            <a:avLst/>
          </a:prstGeom>
          <a:noFill/>
        </p:spPr>
        <p:txBody>
          <a:bodyPr wrap="square">
            <a:spAutoFit/>
          </a:bodyPr>
          <a:lstStyle/>
          <a:p>
            <a:pPr algn="just">
              <a:lnSpc>
                <a:spcPct val="150000"/>
              </a:lnSpc>
            </a:pPr>
            <a:r>
              <a:rPr lang="vi-VN" sz="400" dirty="0">
                <a:solidFill>
                  <a:srgbClr val="7030A0"/>
                </a:solidFill>
                <a:effectLst/>
                <a:latin typeface="#9Slide05 Fourth" panose="00000500000000000000" pitchFamily="2" charset="0"/>
                <a:ea typeface="MS Mincho" panose="02020609040205080304" pitchFamily="49" charset="-128"/>
              </a:rPr>
              <a:t>Kiều Nguyệt Nga kết tinh cho vẻ đẹp tâm hồn của người phụ nữ Việt Nam truyền thống</a:t>
            </a:r>
            <a:r>
              <a:rPr lang="en-US" sz="400" dirty="0">
                <a:solidFill>
                  <a:srgbClr val="7030A0"/>
                </a:solidFill>
                <a:effectLst/>
                <a:latin typeface="#9Slide05 Fourth" panose="00000500000000000000" pitchFamily="2" charset="0"/>
                <a:ea typeface="MS Mincho" panose="02020609040205080304" pitchFamily="49" charset="-128"/>
              </a:rPr>
              <a:t>: </a:t>
            </a:r>
            <a:r>
              <a:rPr lang="en-US" sz="400" dirty="0" err="1">
                <a:solidFill>
                  <a:srgbClr val="7030A0"/>
                </a:solidFill>
                <a:effectLst/>
                <a:latin typeface="#9Slide05 Fourth" panose="00000500000000000000" pitchFamily="2" charset="0"/>
                <a:ea typeface="MS Mincho" panose="02020609040205080304" pitchFamily="49" charset="-128"/>
              </a:rPr>
              <a:t>thuỳ</a:t>
            </a:r>
            <a:r>
              <a:rPr lang="en-US" sz="400" dirty="0">
                <a:solidFill>
                  <a:srgbClr val="7030A0"/>
                </a:solidFill>
                <a:effectLst/>
                <a:latin typeface="#9Slide05 Fourth" panose="00000500000000000000" pitchFamily="2" charset="0"/>
                <a:ea typeface="MS Mincho" panose="02020609040205080304" pitchFamily="49" charset="-128"/>
              </a:rPr>
              <a:t> </a:t>
            </a:r>
            <a:r>
              <a:rPr lang="en-US" sz="400" dirty="0" err="1">
                <a:solidFill>
                  <a:srgbClr val="7030A0"/>
                </a:solidFill>
                <a:effectLst/>
                <a:latin typeface="#9Slide05 Fourth" panose="00000500000000000000" pitchFamily="2" charset="0"/>
                <a:ea typeface="MS Mincho" panose="02020609040205080304" pitchFamily="49" charset="-128"/>
              </a:rPr>
              <a:t>mị</a:t>
            </a:r>
            <a:r>
              <a:rPr lang="en-US" sz="400" dirty="0">
                <a:solidFill>
                  <a:srgbClr val="7030A0"/>
                </a:solidFill>
                <a:effectLst/>
                <a:latin typeface="#9Slide05 Fourth" panose="00000500000000000000" pitchFamily="2" charset="0"/>
                <a:ea typeface="MS Mincho" panose="02020609040205080304" pitchFamily="49" charset="-128"/>
              </a:rPr>
              <a:t>, </a:t>
            </a:r>
            <a:r>
              <a:rPr lang="en-US" sz="400" dirty="0" err="1">
                <a:solidFill>
                  <a:srgbClr val="7030A0"/>
                </a:solidFill>
                <a:effectLst/>
                <a:latin typeface="#9Slide05 Fourth" panose="00000500000000000000" pitchFamily="2" charset="0"/>
                <a:ea typeface="MS Mincho" panose="02020609040205080304" pitchFamily="49" charset="-128"/>
              </a:rPr>
              <a:t>nết</a:t>
            </a:r>
            <a:r>
              <a:rPr lang="en-US" sz="400" dirty="0">
                <a:solidFill>
                  <a:srgbClr val="7030A0"/>
                </a:solidFill>
                <a:effectLst/>
                <a:latin typeface="#9Slide05 Fourth" panose="00000500000000000000" pitchFamily="2" charset="0"/>
                <a:ea typeface="MS Mincho" panose="02020609040205080304" pitchFamily="49" charset="-128"/>
              </a:rPr>
              <a:t> </a:t>
            </a:r>
            <a:r>
              <a:rPr lang="en-US" sz="400" dirty="0" err="1">
                <a:solidFill>
                  <a:srgbClr val="7030A0"/>
                </a:solidFill>
                <a:effectLst/>
                <a:latin typeface="#9Slide05 Fourth" panose="00000500000000000000" pitchFamily="2" charset="0"/>
                <a:ea typeface="MS Mincho" panose="02020609040205080304" pitchFamily="49" charset="-128"/>
              </a:rPr>
              <a:t>na</a:t>
            </a:r>
            <a:r>
              <a:rPr lang="en-US" sz="400" dirty="0">
                <a:solidFill>
                  <a:srgbClr val="7030A0"/>
                </a:solidFill>
                <a:effectLst/>
                <a:latin typeface="#9Slide05 Fourth" panose="00000500000000000000" pitchFamily="2" charset="0"/>
                <a:ea typeface="MS Mincho" panose="02020609040205080304" pitchFamily="49" charset="-128"/>
              </a:rPr>
              <a:t>, </a:t>
            </a:r>
            <a:r>
              <a:rPr lang="en-US" sz="400" dirty="0" err="1">
                <a:solidFill>
                  <a:srgbClr val="7030A0"/>
                </a:solidFill>
                <a:effectLst/>
                <a:latin typeface="#9Slide05 Fourth" panose="00000500000000000000" pitchFamily="2" charset="0"/>
                <a:ea typeface="MS Mincho" panose="02020609040205080304" pitchFamily="49" charset="-128"/>
              </a:rPr>
              <a:t>trọng</a:t>
            </a:r>
            <a:r>
              <a:rPr lang="en-US" sz="400" dirty="0">
                <a:solidFill>
                  <a:srgbClr val="7030A0"/>
                </a:solidFill>
                <a:effectLst/>
                <a:latin typeface="#9Slide05 Fourth" panose="00000500000000000000" pitchFamily="2" charset="0"/>
                <a:ea typeface="MS Mincho" panose="02020609040205080304" pitchFamily="49" charset="-128"/>
              </a:rPr>
              <a:t> </a:t>
            </a:r>
            <a:r>
              <a:rPr lang="en-US" sz="400" dirty="0" err="1">
                <a:solidFill>
                  <a:srgbClr val="7030A0"/>
                </a:solidFill>
                <a:effectLst/>
                <a:latin typeface="#9Slide05 Fourth" panose="00000500000000000000" pitchFamily="2" charset="0"/>
                <a:ea typeface="MS Mincho" panose="02020609040205080304" pitchFamily="49" charset="-128"/>
              </a:rPr>
              <a:t>ân</a:t>
            </a:r>
            <a:r>
              <a:rPr lang="en-US" sz="400" dirty="0">
                <a:solidFill>
                  <a:srgbClr val="7030A0"/>
                </a:solidFill>
                <a:effectLst/>
                <a:latin typeface="#9Slide05 Fourth" panose="00000500000000000000" pitchFamily="2" charset="0"/>
                <a:ea typeface="MS Mincho" panose="02020609040205080304" pitchFamily="49" charset="-128"/>
              </a:rPr>
              <a:t> </a:t>
            </a:r>
            <a:r>
              <a:rPr lang="en-US" sz="400" dirty="0" err="1">
                <a:solidFill>
                  <a:srgbClr val="7030A0"/>
                </a:solidFill>
                <a:effectLst/>
                <a:latin typeface="#9Slide05 Fourth" panose="00000500000000000000" pitchFamily="2" charset="0"/>
                <a:ea typeface="MS Mincho" panose="02020609040205080304" pitchFamily="49" charset="-128"/>
              </a:rPr>
              <a:t>nghĩa</a:t>
            </a:r>
            <a:r>
              <a:rPr lang="en-US" sz="400" dirty="0">
                <a:solidFill>
                  <a:srgbClr val="7030A0"/>
                </a:solidFill>
                <a:effectLst/>
                <a:latin typeface="#9Slide05 Fourth" panose="00000500000000000000" pitchFamily="2" charset="0"/>
                <a:ea typeface="MS Mincho" panose="02020609040205080304" pitchFamily="49" charset="-128"/>
              </a:rPr>
              <a:t> </a:t>
            </a:r>
            <a:r>
              <a:rPr lang="en-US" sz="400" dirty="0" err="1">
                <a:solidFill>
                  <a:srgbClr val="7030A0"/>
                </a:solidFill>
                <a:effectLst/>
                <a:latin typeface="#9Slide05 Fourth" panose="00000500000000000000" pitchFamily="2" charset="0"/>
                <a:ea typeface="MS Mincho" panose="02020609040205080304" pitchFamily="49" charset="-128"/>
              </a:rPr>
              <a:t>ân</a:t>
            </a:r>
            <a:r>
              <a:rPr lang="en-US" sz="400" dirty="0">
                <a:solidFill>
                  <a:srgbClr val="7030A0"/>
                </a:solidFill>
                <a:effectLst/>
                <a:latin typeface="#9Slide05 Fourth" panose="00000500000000000000" pitchFamily="2" charset="0"/>
                <a:ea typeface="MS Mincho" panose="02020609040205080304" pitchFamily="49" charset="-128"/>
              </a:rPr>
              <a:t> </a:t>
            </a:r>
            <a:r>
              <a:rPr lang="en-US" sz="400" dirty="0" err="1">
                <a:solidFill>
                  <a:srgbClr val="7030A0"/>
                </a:solidFill>
                <a:effectLst/>
                <a:latin typeface="#9Slide05 Fourth" panose="00000500000000000000" pitchFamily="2" charset="0"/>
                <a:ea typeface="MS Mincho" panose="02020609040205080304" pitchFamily="49" charset="-128"/>
              </a:rPr>
              <a:t>tình</a:t>
            </a:r>
            <a:r>
              <a:rPr lang="en-US" sz="400" dirty="0">
                <a:solidFill>
                  <a:srgbClr val="7030A0"/>
                </a:solidFill>
                <a:effectLst/>
                <a:latin typeface="#9Slide05 Fourth" panose="00000500000000000000" pitchFamily="2" charset="0"/>
                <a:ea typeface="MS Mincho" panose="02020609040205080304" pitchFamily="49" charset="-128"/>
              </a:rPr>
              <a:t>.</a:t>
            </a:r>
            <a:endParaRPr lang="en-US" sz="400" dirty="0">
              <a:solidFill>
                <a:srgbClr val="7030A0"/>
              </a:solidFill>
              <a:latin typeface="#9Slide05 Fourth" panose="00000500000000000000"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vase of flowers and dried orange slices&#10;&#10;Description automatically generated"/>
          <p:cNvPicPr>
            <a:picLocks noGrp="1" noChangeAspect="1"/>
          </p:cNvPicPr>
          <p:nvPr>
            <p:ph type="pic" sz="quarter" idx="11"/>
          </p:nvPr>
        </p:nvPicPr>
        <p:blipFill>
          <a:blip r:embed="rId1">
            <a:extLst>
              <a:ext uri="{28A0092B-C50C-407E-A947-70E740481C1C}">
                <a14:useLocalDpi xmlns:a14="http://schemas.microsoft.com/office/drawing/2010/main" val="0"/>
              </a:ext>
            </a:extLst>
          </a:blip>
          <a:srcRect t="15111" b="15111"/>
          <a:stretch>
            <a:fillRect/>
          </a:stretch>
        </p:blipFill>
        <p:spPr/>
      </p:pic>
      <p:sp>
        <p:nvSpPr>
          <p:cNvPr id="6" name="TextBox 5"/>
          <p:cNvSpPr txBox="1"/>
          <p:nvPr/>
        </p:nvSpPr>
        <p:spPr>
          <a:xfrm>
            <a:off x="1059592" y="1148027"/>
            <a:ext cx="6098058" cy="1466107"/>
          </a:xfrm>
          <a:prstGeom prst="rect">
            <a:avLst/>
          </a:prstGeom>
          <a:noFill/>
        </p:spPr>
        <p:txBody>
          <a:bodyPr wrap="square">
            <a:spAutoFit/>
          </a:bodyPr>
          <a:lstStyle/>
          <a:p>
            <a:pPr algn="ctr">
              <a:lnSpc>
                <a:spcPct val="115000"/>
              </a:lnSpc>
              <a:spcAft>
                <a:spcPts val="1000"/>
              </a:spcAft>
            </a:pPr>
            <a:r>
              <a:rPr lang="pt-BR" sz="4000" b="1" dirty="0">
                <a:solidFill>
                  <a:srgbClr val="FF000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2</a:t>
            </a:r>
            <a:r>
              <a:rPr lang="vi-VN" sz="4000" b="1" dirty="0">
                <a:solidFill>
                  <a:srgbClr val="FF000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a:t>
            </a:r>
            <a:r>
              <a:rPr lang="vi-VN" sz="4000" dirty="0">
                <a:solidFill>
                  <a:srgbClr val="FF0000"/>
                </a:solidFill>
                <a:effectLst/>
                <a:highlight>
                  <a:srgbClr val="FFFFFF"/>
                </a:highlight>
                <a:latin typeface="#9Slide03 AmpleSoft Bold" panose="02000000000000000000" pitchFamily="2" charset="0"/>
                <a:ea typeface="Calibri" panose="020F0502020204030204" pitchFamily="34" charset="0"/>
                <a:cs typeface="Times New Roman" panose="02020603050405020304" pitchFamily="18" charset="0"/>
              </a:rPr>
              <a:t> </a:t>
            </a:r>
            <a:r>
              <a:rPr lang="en-US" sz="4000" b="1" dirty="0" err="1">
                <a:solidFill>
                  <a:srgbClr val="FF000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Chủ</a:t>
            </a:r>
            <a:r>
              <a:rPr lang="en-US" sz="4000" b="1" dirty="0">
                <a:solidFill>
                  <a:srgbClr val="FF000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 </a:t>
            </a:r>
            <a:r>
              <a:rPr lang="en-US" sz="4000" b="1" dirty="0" err="1">
                <a:solidFill>
                  <a:srgbClr val="FF000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đề</a:t>
            </a:r>
            <a:r>
              <a:rPr lang="en-US" sz="4000" b="1" dirty="0">
                <a:solidFill>
                  <a:srgbClr val="FF000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 </a:t>
            </a:r>
            <a:r>
              <a:rPr lang="en-US" sz="4000" b="1" dirty="0" err="1">
                <a:solidFill>
                  <a:srgbClr val="FF000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thông</a:t>
            </a:r>
            <a:r>
              <a:rPr lang="en-US" sz="4000" b="1" dirty="0">
                <a:solidFill>
                  <a:srgbClr val="FF000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 </a:t>
            </a:r>
            <a:r>
              <a:rPr lang="en-US" sz="4000" b="1" dirty="0" err="1">
                <a:solidFill>
                  <a:srgbClr val="FF000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điệp</a:t>
            </a:r>
            <a:r>
              <a:rPr lang="en-US" sz="4000" b="1" dirty="0">
                <a:solidFill>
                  <a:srgbClr val="FF000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 </a:t>
            </a:r>
            <a:r>
              <a:rPr lang="en-US" sz="4000" b="1" dirty="0" err="1">
                <a:solidFill>
                  <a:srgbClr val="FF000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của</a:t>
            </a:r>
            <a:r>
              <a:rPr lang="en-US" sz="4000" b="1" dirty="0">
                <a:solidFill>
                  <a:srgbClr val="FF000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 </a:t>
            </a:r>
            <a:r>
              <a:rPr lang="en-US" sz="4000" b="1" dirty="0" err="1">
                <a:solidFill>
                  <a:srgbClr val="FF000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văn</a:t>
            </a:r>
            <a:r>
              <a:rPr lang="en-US" sz="4000" b="1" dirty="0">
                <a:solidFill>
                  <a:srgbClr val="FF000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 </a:t>
            </a:r>
            <a:r>
              <a:rPr lang="en-US" sz="4000" b="1" dirty="0" err="1">
                <a:solidFill>
                  <a:srgbClr val="FF0000"/>
                </a:solidFill>
                <a:effectLst/>
                <a:highlight>
                  <a:srgbClr val="FFFFFF"/>
                </a:highlight>
                <a:latin typeface="#9Slide03 AmpleSoft Bold" panose="02000000000000000000" pitchFamily="2" charset="0"/>
                <a:ea typeface="Times New Roman" panose="02020603050405020304" pitchFamily="18" charset="0"/>
                <a:cs typeface="Times New Roman" panose="02020603050405020304" pitchFamily="18" charset="0"/>
              </a:rPr>
              <a:t>bản</a:t>
            </a:r>
            <a:endParaRPr lang="en-US" sz="4000" dirty="0">
              <a:effectLst/>
              <a:highlight>
                <a:srgbClr val="FFFFFF"/>
              </a:highlight>
              <a:latin typeface="#9Slide03 AmpleSoft Bold" panose="02000000000000000000" pitchFamily="2"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1000">
        <p14:switch dir="r"/>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nvGraphicFramePr>
        <p:xfrm>
          <a:off x="643467" y="1362089"/>
          <a:ext cx="10905066" cy="4839304"/>
        </p:xfrm>
        <a:graphic>
          <a:graphicData uri="http://schemas.openxmlformats.org/drawingml/2006/table">
            <a:tbl>
              <a:tblPr firstRow="1" firstCol="1" bandRow="1"/>
              <a:tblGrid>
                <a:gridCol w="10905066"/>
              </a:tblGrid>
              <a:tr h="4839304">
                <a:tc>
                  <a:txBody>
                    <a:bodyPr/>
                    <a:lstStyle/>
                    <a:p>
                      <a:pPr algn="ctr" fontAlgn="t">
                        <a:lnSpc>
                          <a:spcPct val="115000"/>
                        </a:lnSpc>
                        <a:spcBef>
                          <a:spcPts val="300"/>
                        </a:spcBef>
                        <a:spcAft>
                          <a:spcPts val="300"/>
                        </a:spcAft>
                      </a:pPr>
                      <a:r>
                        <a:rPr lang="vi-VN" sz="3000" b="1" i="0" u="none" strike="noStrike"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Phiếu HT số 07</a:t>
                      </a:r>
                      <a:endParaRPr lang="vi-VN" sz="4500" b="0" i="0" u="none" strike="noStrike" dirty="0">
                        <a:effectLst/>
                        <a:latin typeface="Arial" panose="020B0604020202020204" pitchFamily="34" charset="0"/>
                      </a:endParaRPr>
                    </a:p>
                    <a:p>
                      <a:pPr algn="ctr" fontAlgn="t">
                        <a:lnSpc>
                          <a:spcPct val="115000"/>
                        </a:lnSpc>
                        <a:spcBef>
                          <a:spcPts val="300"/>
                        </a:spcBef>
                        <a:spcAft>
                          <a:spcPts val="300"/>
                        </a:spcAft>
                      </a:pPr>
                      <a:r>
                        <a:rPr lang="vi-VN" sz="3000" b="1" i="0" u="none" strike="noStrike"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Tìm hiểu chủ đề, thông điệp của văn bản</a:t>
                      </a:r>
                      <a:endParaRPr lang="vi-VN" sz="4500" b="0" i="0" u="none" strike="noStrike" dirty="0">
                        <a:effectLst/>
                        <a:latin typeface="Arial" panose="020B0604020202020204" pitchFamily="34" charset="0"/>
                      </a:endParaRPr>
                    </a:p>
                    <a:p>
                      <a:pPr algn="just" fontAlgn="t">
                        <a:lnSpc>
                          <a:spcPct val="115000"/>
                        </a:lnSpc>
                        <a:spcBef>
                          <a:spcPts val="0"/>
                        </a:spcBef>
                        <a:spcAft>
                          <a:spcPts val="1000"/>
                        </a:spcAft>
                        <a:tabLst>
                          <a:tab pos="1386840" algn="l"/>
                        </a:tabLst>
                      </a:pPr>
                      <a:r>
                        <a:rPr lang="vi-VN" sz="3000" b="0" i="1" u="none" strike="noStrike"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(1) Xác định chủ đề của văn bản và phân tích các căn cứ giúp em xác định chủ đề đó.</a:t>
                      </a:r>
                      <a:endParaRPr lang="vi-VN" sz="4500" b="0" i="0" u="none" strike="noStrike" dirty="0">
                        <a:effectLst/>
                        <a:latin typeface="Arial" panose="020B0604020202020204" pitchFamily="34" charset="0"/>
                      </a:endParaRPr>
                    </a:p>
                    <a:p>
                      <a:pPr marL="45720" algn="just" fontAlgn="t">
                        <a:lnSpc>
                          <a:spcPct val="115000"/>
                        </a:lnSpc>
                        <a:spcBef>
                          <a:spcPts val="0"/>
                        </a:spcBef>
                        <a:spcAft>
                          <a:spcPts val="1000"/>
                        </a:spcAft>
                        <a:tabLst>
                          <a:tab pos="1386840" algn="l"/>
                        </a:tabLst>
                      </a:pPr>
                      <a:r>
                        <a:rPr lang="vi-VN" sz="3000" b="0" i="1" u="none" strike="noStrike"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(2) Tác giả muốn gửi gắm thông điệp gì qua văn bản? Ngày nay, thông điệp ấy có còn giá trị không? Vì sao?</a:t>
                      </a:r>
                      <a:endParaRPr lang="vi-VN" sz="4500" b="0" i="0" u="none" strike="noStrike" dirty="0">
                        <a:effectLst/>
                        <a:latin typeface="Arial" panose="020B0604020202020204" pitchFamily="34" charset="0"/>
                      </a:endParaRPr>
                    </a:p>
                    <a:p>
                      <a:pPr algn="just" fontAlgn="t">
                        <a:lnSpc>
                          <a:spcPct val="115000"/>
                        </a:lnSpc>
                        <a:spcBef>
                          <a:spcPts val="0"/>
                        </a:spcBef>
                        <a:spcAft>
                          <a:spcPts val="1000"/>
                        </a:spcAft>
                        <a:tabLst>
                          <a:tab pos="1386840" algn="l"/>
                        </a:tabLst>
                      </a:pPr>
                      <a:r>
                        <a:rPr lang="vi-VN" sz="3000" b="0" i="1" u="none" strike="noStrike"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(3) Tư tưởng và tình cảm của tác giả được thể hiện trong đoạn trích như thế nào?</a:t>
                      </a:r>
                      <a:r>
                        <a:rPr lang="vi-VN" sz="3500" b="0" i="1" u="none" strike="noStrike"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vi-VN" sz="4500" b="0" i="0" u="none" strike="noStrike" dirty="0">
                        <a:effectLst/>
                        <a:latin typeface="Arial" panose="020B0604020202020204" pitchFamily="34" charset="0"/>
                      </a:endParaRPr>
                    </a:p>
                  </a:txBody>
                  <a:tcPr marL="170039" marR="170039" marT="2361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bl>
          </a:graphicData>
        </a:graphic>
      </p:graphicFrame>
      <p:sp>
        <p:nvSpPr>
          <p:cNvPr id="3" name="TextBox 2"/>
          <p:cNvSpPr txBox="1"/>
          <p:nvPr/>
        </p:nvSpPr>
        <p:spPr>
          <a:xfrm>
            <a:off x="2743200" y="662323"/>
            <a:ext cx="5288692" cy="523220"/>
          </a:xfrm>
          <a:prstGeom prst="rect">
            <a:avLst/>
          </a:prstGeom>
          <a:noFill/>
        </p:spPr>
        <p:txBody>
          <a:bodyPr wrap="square" rtlCol="0">
            <a:spAutoFit/>
          </a:bodyPr>
          <a:lstStyle/>
          <a:p>
            <a:r>
              <a:rPr lang="en-US" sz="2800" b="1" dirty="0">
                <a:solidFill>
                  <a:srgbClr val="0070C0"/>
                </a:solidFill>
                <a:latin typeface="#9Slide03 AmpleSoft Bold" panose="02000000000000000000" pitchFamily="2" charset="0"/>
              </a:rPr>
              <a:t>THẢO LUẬN NHÓM</a:t>
            </a:r>
            <a:endParaRPr lang="en-US" sz="2800" b="1" dirty="0">
              <a:solidFill>
                <a:srgbClr val="0070C0"/>
              </a:solidFill>
              <a:latin typeface="#9Slide03 AmpleSoft Bold"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stretch>
            <a:fillRect/>
          </a:stretch>
        </p:blipFill>
        <p:spPr>
          <a:xfrm>
            <a:off x="1451" y="11575"/>
            <a:ext cx="12191999" cy="6858000"/>
          </a:xfrm>
          <a:prstGeom prst="rect">
            <a:avLst/>
          </a:prstGeom>
        </p:spPr>
      </p:pic>
      <p:pic>
        <p:nvPicPr>
          <p:cNvPr id="9" name="Picture Placeholder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6801" b="6801"/>
          <a:stretch>
            <a:fillRect/>
          </a:stretch>
        </p:blipFill>
        <p:spPr>
          <a:xfrm>
            <a:off x="8154618" y="0"/>
            <a:ext cx="4037382" cy="5485632"/>
          </a:xfrm>
        </p:spPr>
      </p:pic>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18" b="1018"/>
          <a:stretch>
            <a:fillRect/>
          </a:stretch>
        </p:blipFill>
        <p:spPr/>
      </p:pic>
      <p:sp>
        <p:nvSpPr>
          <p:cNvPr id="64" name="Rectangle: Rounded Corners 63"/>
          <p:cNvSpPr/>
          <p:nvPr/>
        </p:nvSpPr>
        <p:spPr>
          <a:xfrm rot="2700000">
            <a:off x="7936270" y="2369130"/>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Rectangle: Rounded Corners 64"/>
          <p:cNvSpPr/>
          <p:nvPr/>
        </p:nvSpPr>
        <p:spPr>
          <a:xfrm rot="2731827">
            <a:off x="9909502" y="915227"/>
            <a:ext cx="631264" cy="631264"/>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p:cNvSpPr txBox="1"/>
          <p:nvPr/>
        </p:nvSpPr>
        <p:spPr>
          <a:xfrm>
            <a:off x="930573" y="2421281"/>
            <a:ext cx="7719461" cy="742511"/>
          </a:xfrm>
          <a:prstGeom prst="rect">
            <a:avLst/>
          </a:prstGeom>
          <a:noFill/>
        </p:spPr>
        <p:txBody>
          <a:bodyPr wrap="square">
            <a:spAutoFit/>
          </a:bodyPr>
          <a:lstStyle/>
          <a:p>
            <a:pPr>
              <a:lnSpc>
                <a:spcPct val="150000"/>
              </a:lnSpc>
            </a:pPr>
            <a:r>
              <a:rPr lang="en-US" sz="3200" b="1" dirty="0"/>
              <a:t> </a:t>
            </a:r>
            <a:endParaRPr lang="en-US" sz="3200" dirty="0"/>
          </a:p>
        </p:txBody>
      </p:sp>
      <p:sp>
        <p:nvSpPr>
          <p:cNvPr id="6" name="TextBox 5"/>
          <p:cNvSpPr txBox="1"/>
          <p:nvPr/>
        </p:nvSpPr>
        <p:spPr>
          <a:xfrm>
            <a:off x="380509" y="916389"/>
            <a:ext cx="7622708" cy="5025222"/>
          </a:xfrm>
          <a:prstGeom prst="rect">
            <a:avLst/>
          </a:prstGeom>
          <a:noFill/>
        </p:spPr>
        <p:txBody>
          <a:bodyPr wrap="square">
            <a:spAutoFit/>
          </a:bodyPr>
          <a:lstStyle/>
          <a:p>
            <a:pPr algn="just">
              <a:lnSpc>
                <a:spcPct val="115000"/>
              </a:lnSpc>
              <a:spcAft>
                <a:spcPts val="1000"/>
              </a:spcAf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ca ngợi hành động đánh cướp cứu người;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 cao tinh thần “trọng nghĩa khinh tài” của Lục Vân Tiên và những phẩm chất đạo đức của Kiều Nguyện Nga.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ü"/>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 hiện khát vọng hành đạo giúp đời của Nguyễn Đình Chiểu.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stretch>
            <a:fillRect/>
          </a:stretch>
        </p:blipFill>
        <p:spPr>
          <a:xfrm>
            <a:off x="1451" y="11575"/>
            <a:ext cx="12191999" cy="6858000"/>
          </a:xfrm>
          <a:prstGeom prst="rect">
            <a:avLst/>
          </a:prstGeom>
        </p:spPr>
      </p:pic>
      <p:pic>
        <p:nvPicPr>
          <p:cNvPr id="9" name="Picture Placeholder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6801" b="6801"/>
          <a:stretch>
            <a:fillRect/>
          </a:stretch>
        </p:blipFill>
        <p:spPr>
          <a:xfrm>
            <a:off x="8154618" y="0"/>
            <a:ext cx="4037382" cy="5485632"/>
          </a:xfrm>
        </p:spPr>
      </p:pic>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18" b="1018"/>
          <a:stretch>
            <a:fillRect/>
          </a:stretch>
        </p:blipFill>
        <p:spPr/>
      </p:pic>
      <p:sp>
        <p:nvSpPr>
          <p:cNvPr id="64" name="Rectangle: Rounded Corners 63"/>
          <p:cNvSpPr/>
          <p:nvPr/>
        </p:nvSpPr>
        <p:spPr>
          <a:xfrm rot="2700000">
            <a:off x="7936270" y="2369130"/>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Rectangle: Rounded Corners 64"/>
          <p:cNvSpPr/>
          <p:nvPr/>
        </p:nvSpPr>
        <p:spPr>
          <a:xfrm rot="2731827">
            <a:off x="9909502" y="915227"/>
            <a:ext cx="631264" cy="631264"/>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p:cNvSpPr txBox="1"/>
          <p:nvPr/>
        </p:nvSpPr>
        <p:spPr>
          <a:xfrm>
            <a:off x="930573" y="2421281"/>
            <a:ext cx="7719461" cy="742511"/>
          </a:xfrm>
          <a:prstGeom prst="rect">
            <a:avLst/>
          </a:prstGeom>
          <a:noFill/>
        </p:spPr>
        <p:txBody>
          <a:bodyPr wrap="square">
            <a:spAutoFit/>
          </a:bodyPr>
          <a:lstStyle/>
          <a:p>
            <a:pPr>
              <a:lnSpc>
                <a:spcPct val="150000"/>
              </a:lnSpc>
            </a:pPr>
            <a:r>
              <a:rPr lang="en-US" sz="3200" b="1" dirty="0"/>
              <a:t> </a:t>
            </a:r>
            <a:endParaRPr lang="en-US" sz="3200" dirty="0"/>
          </a:p>
        </p:txBody>
      </p:sp>
      <p:sp>
        <p:nvSpPr>
          <p:cNvPr id="6" name="TextBox 5"/>
          <p:cNvSpPr txBox="1"/>
          <p:nvPr/>
        </p:nvSpPr>
        <p:spPr>
          <a:xfrm>
            <a:off x="380509" y="916389"/>
            <a:ext cx="7622708" cy="4732065"/>
          </a:xfrm>
          <a:prstGeom prst="rect">
            <a:avLst/>
          </a:prstGeom>
          <a:noFill/>
        </p:spPr>
        <p:txBody>
          <a:bodyPr wrap="square">
            <a:spAutoFit/>
          </a:bodyPr>
          <a:lstStyle/>
          <a:p>
            <a:pPr algn="just">
              <a:lnSpc>
                <a:spcPct val="115000"/>
              </a:lnSpc>
              <a:spcAft>
                <a:spcPts val="1000"/>
              </a:spcAf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t>* </a:t>
            </a:r>
            <a:r>
              <a:rPr lang="en-US" sz="2800" b="1" dirty="0" err="1"/>
              <a:t>Căn</a:t>
            </a:r>
            <a:r>
              <a:rPr lang="en-US" sz="2800" b="1" dirty="0"/>
              <a:t> cứ </a:t>
            </a:r>
            <a:r>
              <a:rPr lang="en-US" sz="2800" b="1" dirty="0" err="1"/>
              <a:t>xác</a:t>
            </a:r>
            <a:r>
              <a:rPr lang="en-US" sz="2800" b="1" dirty="0"/>
              <a:t> </a:t>
            </a:r>
            <a:r>
              <a:rPr lang="en-US" sz="2800" b="1" dirty="0" err="1"/>
              <a:t>định</a:t>
            </a:r>
            <a:r>
              <a:rPr lang="vi-VN" sz="2800" b="1" dirty="0"/>
              <a:t> chủ đề</a:t>
            </a:r>
            <a:r>
              <a:rPr lang="en-US" sz="2800" b="1" dirty="0"/>
              <a:t>:</a:t>
            </a:r>
            <a:r>
              <a:rPr lang="en-US" sz="2800" dirty="0"/>
              <a:t> </a:t>
            </a:r>
            <a:r>
              <a:rPr lang="vi-VN" sz="2800" dirty="0"/>
              <a:t>Dựa vào các thành tố cơ bản về nội dung như: </a:t>
            </a:r>
            <a:endParaRPr lang="en-US" sz="2800" dirty="0"/>
          </a:p>
          <a:p>
            <a:pPr marL="457200" indent="-457200" algn="just">
              <a:lnSpc>
                <a:spcPct val="150000"/>
              </a:lnSpc>
              <a:buFont typeface="Wingdings" panose="05000000000000000000" pitchFamily="2" charset="2"/>
              <a:buChar char="ü"/>
            </a:pPr>
            <a:r>
              <a:rPr lang="vi-VN" sz="2800" dirty="0"/>
              <a:t>các chi tiết miêu tả hành động, lời nói của nhân vật </a:t>
            </a:r>
            <a:r>
              <a:rPr lang="en-US" sz="2800" dirty="0" err="1"/>
              <a:t>cách</a:t>
            </a:r>
            <a:r>
              <a:rPr lang="en-US" sz="2800" dirty="0"/>
              <a:t> </a:t>
            </a:r>
            <a:r>
              <a:rPr lang="en-US" sz="2800" dirty="0" err="1"/>
              <a:t>miêu</a:t>
            </a:r>
            <a:r>
              <a:rPr lang="en-US" sz="2800" dirty="0"/>
              <a:t> </a:t>
            </a:r>
            <a:r>
              <a:rPr lang="en-US" sz="2800" dirty="0" err="1"/>
              <a:t>tả</a:t>
            </a:r>
            <a:r>
              <a:rPr lang="en-US" sz="2800" dirty="0"/>
              <a:t> </a:t>
            </a:r>
            <a:r>
              <a:rPr lang="en-US" sz="2800" dirty="0" err="1"/>
              <a:t>hành</a:t>
            </a:r>
            <a:r>
              <a:rPr lang="en-US" sz="2800" dirty="0"/>
              <a:t> </a:t>
            </a:r>
            <a:r>
              <a:rPr lang="en-US" sz="2800" dirty="0" err="1"/>
              <a:t>động</a:t>
            </a:r>
            <a:r>
              <a:rPr lang="en-US" sz="2800" dirty="0"/>
              <a:t>, </a:t>
            </a:r>
            <a:r>
              <a:rPr lang="en-US" sz="2800" dirty="0" err="1"/>
              <a:t>lời</a:t>
            </a:r>
            <a:r>
              <a:rPr lang="en-US" sz="2800" dirty="0"/>
              <a:t> </a:t>
            </a:r>
            <a:r>
              <a:rPr lang="en-US" sz="2800" dirty="0" err="1"/>
              <a:t>nói</a:t>
            </a:r>
            <a:r>
              <a:rPr lang="en-US" sz="2800" dirty="0"/>
              <a:t> </a:t>
            </a:r>
            <a:r>
              <a:rPr lang="en-US" sz="2800" dirty="0" err="1"/>
              <a:t>của</a:t>
            </a:r>
            <a:r>
              <a:rPr lang="vi-VN" sz="2800" dirty="0"/>
              <a:t> nhân vật;</a:t>
            </a:r>
            <a:endParaRPr lang="en-US" sz="2800" dirty="0"/>
          </a:p>
          <a:p>
            <a:pPr marL="457200" indent="-457200" algn="just">
              <a:lnSpc>
                <a:spcPct val="150000"/>
              </a:lnSpc>
              <a:buFont typeface="Wingdings" panose="05000000000000000000" pitchFamily="2" charset="2"/>
              <a:buChar char="ü"/>
            </a:pPr>
            <a:r>
              <a:rPr lang="vi-VN" sz="2800" dirty="0"/>
              <a:t>sự kiện, mạch cảm xúc chủ đạo của tác giartrong đoạn trích.</a:t>
            </a:r>
            <a:endParaRPr lang="en-US" sz="2800" dirty="0"/>
          </a:p>
          <a:p>
            <a:pPr marL="457200" indent="-457200" algn="just">
              <a:lnSpc>
                <a:spcPct val="150000"/>
              </a:lnSpc>
              <a:buFont typeface="Wingdings" panose="05000000000000000000" pitchFamily="2" charset="2"/>
              <a:buChar char="ü"/>
            </a:pPr>
            <a:r>
              <a:rPr lang="vi-VN" sz="2800" dirty="0"/>
              <a:t>nhan đề được người soạn sách đặt.</a:t>
            </a:r>
            <a:endParaRPr lang="en-US" sz="28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arn(inVertical)">
                                      <p:cBhvr>
                                        <p:cTn id="20" dur="500"/>
                                        <p:tgtEl>
                                          <p:spTgt spid="6">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arn(inVertical)">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stretch>
            <a:fillRect/>
          </a:stretch>
        </p:blipFill>
        <p:spPr>
          <a:xfrm>
            <a:off x="1451" y="11575"/>
            <a:ext cx="12191999" cy="6858000"/>
          </a:xfrm>
          <a:prstGeom prst="rect">
            <a:avLst/>
          </a:prstGeom>
        </p:spPr>
      </p:pic>
      <p:pic>
        <p:nvPicPr>
          <p:cNvPr id="9" name="Picture Placeholder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6801" b="6801"/>
          <a:stretch>
            <a:fillRect/>
          </a:stretch>
        </p:blipFill>
        <p:spPr>
          <a:xfrm>
            <a:off x="8154618" y="0"/>
            <a:ext cx="4037382" cy="5485632"/>
          </a:xfrm>
        </p:spPr>
      </p:pic>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18" b="1018"/>
          <a:stretch>
            <a:fillRect/>
          </a:stretch>
        </p:blipFill>
        <p:spPr/>
      </p:pic>
      <p:sp>
        <p:nvSpPr>
          <p:cNvPr id="64" name="Rectangle: Rounded Corners 63"/>
          <p:cNvSpPr/>
          <p:nvPr/>
        </p:nvSpPr>
        <p:spPr>
          <a:xfrm rot="2700000">
            <a:off x="7936270" y="2369130"/>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Rectangle: Rounded Corners 64"/>
          <p:cNvSpPr/>
          <p:nvPr/>
        </p:nvSpPr>
        <p:spPr>
          <a:xfrm rot="2731827">
            <a:off x="9909502" y="915227"/>
            <a:ext cx="631264" cy="631264"/>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p:cNvSpPr txBox="1"/>
          <p:nvPr/>
        </p:nvSpPr>
        <p:spPr>
          <a:xfrm>
            <a:off x="930573" y="2421281"/>
            <a:ext cx="7719461" cy="742511"/>
          </a:xfrm>
          <a:prstGeom prst="rect">
            <a:avLst/>
          </a:prstGeom>
          <a:noFill/>
        </p:spPr>
        <p:txBody>
          <a:bodyPr wrap="square">
            <a:spAutoFit/>
          </a:bodyPr>
          <a:lstStyle/>
          <a:p>
            <a:pPr>
              <a:lnSpc>
                <a:spcPct val="150000"/>
              </a:lnSpc>
            </a:pPr>
            <a:r>
              <a:rPr lang="en-US" sz="3200" b="1" dirty="0"/>
              <a:t> </a:t>
            </a:r>
            <a:endParaRPr lang="en-US" sz="3200" dirty="0"/>
          </a:p>
        </p:txBody>
      </p:sp>
      <p:sp>
        <p:nvSpPr>
          <p:cNvPr id="6" name="TextBox 5"/>
          <p:cNvSpPr txBox="1"/>
          <p:nvPr/>
        </p:nvSpPr>
        <p:spPr>
          <a:xfrm>
            <a:off x="380509" y="916389"/>
            <a:ext cx="7622708" cy="4539191"/>
          </a:xfrm>
          <a:prstGeom prst="rect">
            <a:avLst/>
          </a:prstGeom>
          <a:noFill/>
        </p:spPr>
        <p:txBody>
          <a:bodyPr wrap="square">
            <a:spAutoFit/>
          </a:bodyPr>
          <a:lstStyle/>
          <a:p>
            <a:pPr algn="ctr">
              <a:lnSpc>
                <a:spcPct val="150000"/>
              </a:lnSpc>
            </a:pPr>
            <a:r>
              <a:rPr lang="vi-VN" sz="2800" dirty="0"/>
              <a:t> </a:t>
            </a:r>
            <a:r>
              <a:rPr lang="vi-VN" sz="2800" b="1" dirty="0"/>
              <a:t>b. </a:t>
            </a:r>
            <a:r>
              <a:rPr lang="en-US" sz="2800" b="1" dirty="0"/>
              <a:t>Thông </a:t>
            </a:r>
            <a:r>
              <a:rPr lang="en-US" sz="2800" b="1" dirty="0" err="1"/>
              <a:t>điệp</a:t>
            </a:r>
            <a:r>
              <a:rPr lang="en-US" sz="2800" b="1" dirty="0"/>
              <a:t>:</a:t>
            </a:r>
            <a:r>
              <a:rPr lang="en-US" sz="2800" dirty="0"/>
              <a:t> </a:t>
            </a:r>
            <a:endParaRPr lang="en-US" sz="2800" dirty="0"/>
          </a:p>
          <a:p>
            <a:pPr algn="just">
              <a:lnSpc>
                <a:spcPct val="150000"/>
              </a:lnSpc>
            </a:pPr>
            <a:r>
              <a:rPr lang="en-US" sz="2800" dirty="0"/>
              <a:t>Qua việc </a:t>
            </a:r>
            <a:r>
              <a:rPr lang="en-US" sz="2800" dirty="0" err="1"/>
              <a:t>khắc</a:t>
            </a:r>
            <a:r>
              <a:rPr lang="en-US" sz="2800" dirty="0"/>
              <a:t> </a:t>
            </a:r>
            <a:r>
              <a:rPr lang="en-US" sz="2800" dirty="0" err="1"/>
              <a:t>hoạ</a:t>
            </a:r>
            <a:r>
              <a:rPr lang="en-US" sz="2800" dirty="0"/>
              <a:t> hình </a:t>
            </a:r>
            <a:r>
              <a:rPr lang="en-US" sz="2800" dirty="0" err="1"/>
              <a:t>tượng</a:t>
            </a:r>
            <a:r>
              <a:rPr lang="en-US" sz="2800" dirty="0"/>
              <a:t> </a:t>
            </a:r>
            <a:r>
              <a:rPr lang="en-US" sz="2800" dirty="0" err="1"/>
              <a:t>người</a:t>
            </a:r>
            <a:r>
              <a:rPr lang="en-US" sz="2800" dirty="0"/>
              <a:t> </a:t>
            </a:r>
            <a:r>
              <a:rPr lang="en-US" sz="2800" dirty="0" err="1"/>
              <a:t>anh</a:t>
            </a:r>
            <a:r>
              <a:rPr lang="en-US" sz="2800" dirty="0"/>
              <a:t> </a:t>
            </a:r>
            <a:r>
              <a:rPr lang="en-US" sz="2800" dirty="0" err="1"/>
              <a:t>hùng</a:t>
            </a:r>
            <a:r>
              <a:rPr lang="en-US" sz="2800" dirty="0"/>
              <a:t> </a:t>
            </a:r>
            <a:r>
              <a:rPr lang="en-US" sz="2800" dirty="0" err="1"/>
              <a:t>Lục</a:t>
            </a:r>
            <a:r>
              <a:rPr lang="en-US" sz="2800" dirty="0"/>
              <a:t> Vân Tiên </a:t>
            </a:r>
            <a:r>
              <a:rPr lang="en-US" sz="2800" dirty="0" err="1"/>
              <a:t>và</a:t>
            </a:r>
            <a:r>
              <a:rPr lang="en-US" sz="2800" dirty="0"/>
              <a:t> </a:t>
            </a:r>
            <a:r>
              <a:rPr lang="en-US" sz="2800" dirty="0" err="1"/>
              <a:t>người</a:t>
            </a:r>
            <a:r>
              <a:rPr lang="en-US" sz="2800" dirty="0"/>
              <a:t> con </a:t>
            </a:r>
            <a:r>
              <a:rPr lang="en-US" sz="2800" dirty="0" err="1"/>
              <a:t>gái</a:t>
            </a:r>
            <a:r>
              <a:rPr lang="en-US" sz="2800" dirty="0"/>
              <a:t> </a:t>
            </a:r>
            <a:r>
              <a:rPr lang="en-US" sz="2800" dirty="0" err="1"/>
              <a:t>nết</a:t>
            </a:r>
            <a:r>
              <a:rPr lang="en-US" sz="2800" dirty="0"/>
              <a:t> </a:t>
            </a:r>
            <a:r>
              <a:rPr lang="en-US" sz="2800" dirty="0" err="1"/>
              <a:t>na</a:t>
            </a:r>
            <a:r>
              <a:rPr lang="en-US" sz="2800" dirty="0"/>
              <a:t>, </a:t>
            </a:r>
            <a:r>
              <a:rPr lang="en-US" sz="2800" dirty="0" err="1"/>
              <a:t>ân</a:t>
            </a:r>
            <a:r>
              <a:rPr lang="en-US" sz="2800" dirty="0"/>
              <a:t> </a:t>
            </a:r>
            <a:r>
              <a:rPr lang="en-US" sz="2800" dirty="0" err="1"/>
              <a:t>tình</a:t>
            </a:r>
            <a:r>
              <a:rPr lang="en-US" sz="2800" dirty="0"/>
              <a:t> </a:t>
            </a:r>
            <a:r>
              <a:rPr lang="en-US" sz="2800" dirty="0" err="1"/>
              <a:t>Kiều</a:t>
            </a:r>
            <a:r>
              <a:rPr lang="en-US" sz="2800" dirty="0"/>
              <a:t> </a:t>
            </a:r>
            <a:r>
              <a:rPr lang="en-US" sz="2800" dirty="0" err="1"/>
              <a:t>Nguyệt</a:t>
            </a:r>
            <a:r>
              <a:rPr lang="en-US" sz="2800" dirty="0"/>
              <a:t> Nga, </a:t>
            </a:r>
            <a:r>
              <a:rPr lang="en-US" sz="2800" dirty="0" err="1"/>
              <a:t>đoạn</a:t>
            </a:r>
            <a:r>
              <a:rPr lang="en-US" sz="2800" dirty="0"/>
              <a:t> </a:t>
            </a:r>
            <a:r>
              <a:rPr lang="en-US" sz="2800" dirty="0" err="1"/>
              <a:t>trích</a:t>
            </a:r>
            <a:r>
              <a:rPr lang="en-US" sz="2800" dirty="0"/>
              <a:t> </a:t>
            </a:r>
            <a:r>
              <a:rPr lang="en-US" sz="2800" dirty="0" err="1"/>
              <a:t>thể</a:t>
            </a:r>
            <a:r>
              <a:rPr lang="en-US" sz="2800" dirty="0"/>
              <a:t> </a:t>
            </a:r>
            <a:r>
              <a:rPr lang="en-US" sz="2800" dirty="0" err="1"/>
              <a:t>hiện</a:t>
            </a:r>
            <a:r>
              <a:rPr lang="en-US" sz="2800" dirty="0"/>
              <a:t> </a:t>
            </a:r>
            <a:r>
              <a:rPr lang="en-US" sz="2800" dirty="0" err="1"/>
              <a:t>thông</a:t>
            </a:r>
            <a:r>
              <a:rPr lang="en-US" sz="2800" dirty="0"/>
              <a:t> </a:t>
            </a:r>
            <a:r>
              <a:rPr lang="en-US" sz="2800" dirty="0" err="1"/>
              <a:t>điệp</a:t>
            </a:r>
            <a:r>
              <a:rPr lang="en-US" sz="2800" dirty="0"/>
              <a:t> về</a:t>
            </a:r>
            <a:r>
              <a:rPr lang="vi-VN" sz="2800" dirty="0"/>
              <a:t>:</a:t>
            </a:r>
            <a:endParaRPr lang="en-US" sz="2800" dirty="0"/>
          </a:p>
          <a:p>
            <a:pPr marL="457200" indent="-457200" algn="just">
              <a:lnSpc>
                <a:spcPct val="150000"/>
              </a:lnSpc>
              <a:buFont typeface="Wingdings" panose="05000000000000000000" pitchFamily="2" charset="2"/>
              <a:buChar char="ü"/>
            </a:pPr>
            <a:r>
              <a:rPr lang="vi-VN" sz="2800" dirty="0"/>
              <a:t>Người anh hùng sinh ra để làm việc nghĩa, cứu giúp dân lành. </a:t>
            </a:r>
            <a:endParaRPr lang="en-US" sz="2800" dirty="0"/>
          </a:p>
          <a:p>
            <a:pPr marL="457200" indent="-457200" algn="just">
              <a:lnSpc>
                <a:spcPct val="150000"/>
              </a:lnSpc>
              <a:buFont typeface="Wingdings" panose="05000000000000000000" pitchFamily="2" charset="2"/>
              <a:buChar char="ü"/>
            </a:pPr>
            <a:r>
              <a:rPr lang="en-US" sz="2800" dirty="0"/>
              <a:t>Quan </a:t>
            </a:r>
            <a:r>
              <a:rPr lang="en-US" sz="2800" dirty="0" err="1"/>
              <a:t>niệm</a:t>
            </a:r>
            <a:r>
              <a:rPr lang="en-US" sz="2800" dirty="0"/>
              <a:t> </a:t>
            </a:r>
            <a:r>
              <a:rPr lang="en-US" sz="2800" dirty="0" err="1"/>
              <a:t>chịu</a:t>
            </a:r>
            <a:r>
              <a:rPr lang="en-US" sz="2800" dirty="0"/>
              <a:t> </a:t>
            </a:r>
            <a:r>
              <a:rPr lang="en-US" sz="2800" dirty="0" err="1"/>
              <a:t>ơn</a:t>
            </a:r>
            <a:r>
              <a:rPr lang="en-US" sz="2800" dirty="0"/>
              <a:t> thì </a:t>
            </a:r>
            <a:r>
              <a:rPr lang="en-US" sz="2800" dirty="0" err="1"/>
              <a:t>phải</a:t>
            </a:r>
            <a:r>
              <a:rPr lang="en-US" sz="2800" dirty="0"/>
              <a:t> </a:t>
            </a:r>
            <a:r>
              <a:rPr lang="en-US" sz="2800" dirty="0" err="1"/>
              <a:t>trả</a:t>
            </a:r>
            <a:r>
              <a:rPr lang="en-US" sz="2800" dirty="0"/>
              <a:t> </a:t>
            </a:r>
            <a:r>
              <a:rPr lang="en-US" sz="2800" dirty="0" err="1"/>
              <a:t>ơn</a:t>
            </a:r>
            <a:r>
              <a:rPr lang="en-US" sz="2800" dirty="0"/>
              <a:t> </a:t>
            </a:r>
            <a:r>
              <a:rPr lang="en-US" sz="2800" dirty="0" err="1"/>
              <a:t>của</a:t>
            </a:r>
            <a:r>
              <a:rPr lang="en-US" sz="2800" dirty="0"/>
              <a:t> </a:t>
            </a:r>
            <a:r>
              <a:rPr lang="en-US" sz="2800" dirty="0" err="1"/>
              <a:t>tác</a:t>
            </a:r>
            <a:r>
              <a:rPr lang="en-US" sz="2800" dirty="0"/>
              <a:t> </a:t>
            </a:r>
            <a:r>
              <a:rPr lang="en-US" sz="2800" dirty="0" err="1"/>
              <a:t>giả</a:t>
            </a:r>
            <a:r>
              <a:rPr lang="en-US" sz="2800" dirty="0"/>
              <a:t>.  </a:t>
            </a:r>
            <a:endParaRPr lang="en-US" sz="28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arn(inVertic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arn(inVertical)">
                                      <p:cBhvr>
                                        <p:cTn id="24" dur="500"/>
                                        <p:tgtEl>
                                          <p:spTgt spid="6">
                                            <p:txEl>
                                              <p:pRg st="2" end="2"/>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stretch>
            <a:fillRect/>
          </a:stretch>
        </p:blipFill>
        <p:spPr>
          <a:xfrm>
            <a:off x="1451" y="11575"/>
            <a:ext cx="12191999" cy="6858000"/>
          </a:xfrm>
          <a:prstGeom prst="rect">
            <a:avLst/>
          </a:prstGeom>
        </p:spPr>
      </p:pic>
      <p:pic>
        <p:nvPicPr>
          <p:cNvPr id="9" name="Picture Placeholder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6801" b="6801"/>
          <a:stretch>
            <a:fillRect/>
          </a:stretch>
        </p:blipFill>
        <p:spPr>
          <a:xfrm>
            <a:off x="8154618" y="0"/>
            <a:ext cx="4037382" cy="5485632"/>
          </a:xfrm>
        </p:spPr>
      </p:pic>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18" b="1018"/>
          <a:stretch>
            <a:fillRect/>
          </a:stretch>
        </p:blipFill>
        <p:spPr/>
      </p:pic>
      <p:sp>
        <p:nvSpPr>
          <p:cNvPr id="64" name="Rectangle: Rounded Corners 63"/>
          <p:cNvSpPr/>
          <p:nvPr/>
        </p:nvSpPr>
        <p:spPr>
          <a:xfrm rot="2700000">
            <a:off x="7936270" y="2369130"/>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Rectangle: Rounded Corners 64"/>
          <p:cNvSpPr/>
          <p:nvPr/>
        </p:nvSpPr>
        <p:spPr>
          <a:xfrm rot="2731827">
            <a:off x="9909502" y="915227"/>
            <a:ext cx="631264" cy="631264"/>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p:cNvSpPr txBox="1"/>
          <p:nvPr/>
        </p:nvSpPr>
        <p:spPr>
          <a:xfrm>
            <a:off x="930573" y="2421281"/>
            <a:ext cx="7719461" cy="742511"/>
          </a:xfrm>
          <a:prstGeom prst="rect">
            <a:avLst/>
          </a:prstGeom>
          <a:noFill/>
        </p:spPr>
        <p:txBody>
          <a:bodyPr wrap="square">
            <a:spAutoFit/>
          </a:bodyPr>
          <a:lstStyle/>
          <a:p>
            <a:pPr>
              <a:lnSpc>
                <a:spcPct val="150000"/>
              </a:lnSpc>
            </a:pPr>
            <a:r>
              <a:rPr lang="en-US" sz="3200" b="1" dirty="0"/>
              <a:t> </a:t>
            </a:r>
            <a:endParaRPr lang="en-US" sz="3200" dirty="0"/>
          </a:p>
        </p:txBody>
      </p:sp>
      <p:sp>
        <p:nvSpPr>
          <p:cNvPr id="6" name="TextBox 5"/>
          <p:cNvSpPr txBox="1"/>
          <p:nvPr/>
        </p:nvSpPr>
        <p:spPr>
          <a:xfrm>
            <a:off x="635475" y="524648"/>
            <a:ext cx="6532433" cy="5831853"/>
          </a:xfrm>
          <a:prstGeom prst="rect">
            <a:avLst/>
          </a:prstGeom>
          <a:noFill/>
        </p:spPr>
        <p:txBody>
          <a:bodyPr wrap="square">
            <a:spAutoFit/>
          </a:bodyPr>
          <a:lstStyle/>
          <a:p>
            <a:pPr algn="just">
              <a:lnSpc>
                <a:spcPct val="150000"/>
              </a:lnSpc>
            </a:pPr>
            <a:r>
              <a:rPr lang="vi-VN" sz="2800" dirty="0"/>
              <a:t> </a:t>
            </a:r>
            <a:r>
              <a:rPr lang="vi-VN" sz="2800" b="1" dirty="0">
                <a:solidFill>
                  <a:srgbClr val="FF0000"/>
                </a:solidFill>
              </a:rPr>
              <a:t>b. </a:t>
            </a:r>
            <a:r>
              <a:rPr lang="en-US" sz="2800" b="1" dirty="0">
                <a:solidFill>
                  <a:srgbClr val="FF0000"/>
                </a:solidFill>
              </a:rPr>
              <a:t>Thông </a:t>
            </a:r>
            <a:r>
              <a:rPr lang="en-US" sz="2800" b="1" dirty="0" err="1">
                <a:solidFill>
                  <a:srgbClr val="FF0000"/>
                </a:solidFill>
              </a:rPr>
              <a:t>điệp</a:t>
            </a:r>
            <a:r>
              <a:rPr lang="en-US" sz="2800" b="1" dirty="0">
                <a:solidFill>
                  <a:srgbClr val="FF0000"/>
                </a:solidFill>
              </a:rPr>
              <a:t>:</a:t>
            </a:r>
            <a:r>
              <a:rPr lang="en-US" sz="2800" dirty="0">
                <a:solidFill>
                  <a:srgbClr val="FF0000"/>
                </a:solidFill>
              </a:rPr>
              <a:t>  </a:t>
            </a:r>
            <a:endParaRPr lang="en-US" sz="2800" dirty="0">
              <a:solidFill>
                <a:srgbClr val="FF0000"/>
              </a:solidFill>
            </a:endParaRPr>
          </a:p>
          <a:p>
            <a:pPr algn="just">
              <a:lnSpc>
                <a:spcPct val="150000"/>
              </a:lnSpc>
            </a:pPr>
            <a:r>
              <a:rPr lang="en-US" sz="2800" dirty="0"/>
              <a:t>* Tinh </a:t>
            </a:r>
            <a:r>
              <a:rPr lang="en-US" sz="2800" dirty="0" err="1"/>
              <a:t>thần</a:t>
            </a:r>
            <a:r>
              <a:rPr lang="en-US" sz="2800" dirty="0"/>
              <a:t> </a:t>
            </a:r>
            <a:r>
              <a:rPr lang="en-US" sz="2800" dirty="0" err="1"/>
              <a:t>trượng</a:t>
            </a:r>
            <a:r>
              <a:rPr lang="en-US" sz="2800" dirty="0"/>
              <a:t> </a:t>
            </a:r>
            <a:r>
              <a:rPr lang="en-US" sz="2800" dirty="0" err="1"/>
              <a:t>nghĩa</a:t>
            </a:r>
            <a:r>
              <a:rPr lang="en-US" sz="2800" dirty="0"/>
              <a:t> “làm </a:t>
            </a:r>
            <a:r>
              <a:rPr lang="en-US" sz="2800" dirty="0" err="1"/>
              <a:t>ơn</a:t>
            </a:r>
            <a:r>
              <a:rPr lang="en-US" sz="2800" dirty="0"/>
              <a:t> </a:t>
            </a:r>
            <a:r>
              <a:rPr lang="en-US" sz="2800" dirty="0" err="1"/>
              <a:t>há</a:t>
            </a:r>
            <a:r>
              <a:rPr lang="en-US" sz="2800" dirty="0"/>
              <a:t> </a:t>
            </a:r>
            <a:r>
              <a:rPr lang="en-US" sz="2800" dirty="0" err="1"/>
              <a:t>dễ</a:t>
            </a:r>
            <a:r>
              <a:rPr lang="en-US" sz="2800" dirty="0"/>
              <a:t> </a:t>
            </a:r>
            <a:r>
              <a:rPr lang="en-US" sz="2800" dirty="0" err="1"/>
              <a:t>trông</a:t>
            </a:r>
            <a:r>
              <a:rPr lang="en-US" sz="2800" dirty="0"/>
              <a:t> </a:t>
            </a:r>
            <a:r>
              <a:rPr lang="en-US" sz="2800" dirty="0" err="1"/>
              <a:t>người</a:t>
            </a:r>
            <a:r>
              <a:rPr lang="en-US" sz="2800" dirty="0"/>
              <a:t> </a:t>
            </a:r>
            <a:r>
              <a:rPr lang="en-US" sz="2800" dirty="0" err="1"/>
              <a:t>trả</a:t>
            </a:r>
            <a:r>
              <a:rPr lang="en-US" sz="2800" dirty="0"/>
              <a:t> </a:t>
            </a:r>
            <a:r>
              <a:rPr lang="en-US" sz="2800" dirty="0" err="1"/>
              <a:t>ơn</a:t>
            </a:r>
            <a:r>
              <a:rPr lang="en-US" sz="2800" dirty="0"/>
              <a:t>” </a:t>
            </a:r>
            <a:r>
              <a:rPr lang="vi-VN" sz="2800" dirty="0"/>
              <a:t>ấy</a:t>
            </a:r>
            <a:r>
              <a:rPr lang="en-US" sz="2800" dirty="0"/>
              <a:t> đến ngày nay vẫn còn </a:t>
            </a:r>
            <a:r>
              <a:rPr lang="en-US" sz="2800" dirty="0" err="1"/>
              <a:t>nguyên</a:t>
            </a:r>
            <a:r>
              <a:rPr lang="en-US" sz="2800" dirty="0"/>
              <a:t> giá </a:t>
            </a:r>
            <a:r>
              <a:rPr lang="en-US" sz="2800" dirty="0" err="1"/>
              <a:t>trị</a:t>
            </a:r>
            <a:r>
              <a:rPr lang="en-US" sz="2800" dirty="0"/>
              <a:t>. </a:t>
            </a:r>
            <a:endParaRPr lang="en-US" sz="2800" dirty="0"/>
          </a:p>
          <a:p>
            <a:pPr algn="just">
              <a:lnSpc>
                <a:spcPct val="150000"/>
              </a:lnSpc>
            </a:pPr>
            <a:r>
              <a:rPr lang="vi-VN" sz="2800" dirty="0"/>
              <a:t>+ </a:t>
            </a:r>
            <a:r>
              <a:rPr lang="en-US" sz="2800" dirty="0"/>
              <a:t>Việc </a:t>
            </a:r>
            <a:r>
              <a:rPr lang="en-US" sz="2800" dirty="0" err="1"/>
              <a:t>chịu</a:t>
            </a:r>
            <a:r>
              <a:rPr lang="en-US" sz="2800" dirty="0"/>
              <a:t> </a:t>
            </a:r>
            <a:r>
              <a:rPr lang="en-US" sz="2800" dirty="0" err="1"/>
              <a:t>ơn</a:t>
            </a:r>
            <a:r>
              <a:rPr lang="en-US" sz="2800" dirty="0"/>
              <a:t> thì </a:t>
            </a:r>
            <a:r>
              <a:rPr lang="en-US" sz="2800" dirty="0" err="1"/>
              <a:t>phải</a:t>
            </a:r>
            <a:r>
              <a:rPr lang="en-US" sz="2800" dirty="0"/>
              <a:t> </a:t>
            </a:r>
            <a:r>
              <a:rPr lang="en-US" sz="2800" dirty="0" err="1"/>
              <a:t>trả</a:t>
            </a:r>
            <a:r>
              <a:rPr lang="en-US" sz="2800" dirty="0"/>
              <a:t> </a:t>
            </a:r>
            <a:r>
              <a:rPr lang="en-US" sz="2800" dirty="0" err="1"/>
              <a:t>ơn</a:t>
            </a:r>
            <a:r>
              <a:rPr lang="en-US" sz="2800" dirty="0"/>
              <a:t> cũng là </a:t>
            </a:r>
            <a:r>
              <a:rPr lang="en-US" sz="2800" dirty="0" err="1"/>
              <a:t>một</a:t>
            </a:r>
            <a:r>
              <a:rPr lang="en-US" sz="2800" dirty="0"/>
              <a:t> </a:t>
            </a:r>
            <a:r>
              <a:rPr lang="en-US" sz="2800" dirty="0" err="1"/>
              <a:t>thông</a:t>
            </a:r>
            <a:r>
              <a:rPr lang="en-US" sz="2800" dirty="0"/>
              <a:t> </a:t>
            </a:r>
            <a:r>
              <a:rPr lang="en-US" sz="2800" dirty="0" err="1"/>
              <a:t>điệp</a:t>
            </a:r>
            <a:r>
              <a:rPr lang="en-US" sz="2800" dirty="0"/>
              <a:t> nhiều ý </a:t>
            </a:r>
            <a:r>
              <a:rPr lang="en-US" sz="2800" dirty="0" err="1"/>
              <a:t>nghĩa</a:t>
            </a:r>
            <a:r>
              <a:rPr lang="en-US" sz="2800" dirty="0"/>
              <a:t> </a:t>
            </a:r>
            <a:r>
              <a:rPr lang="en-US" sz="2800" dirty="0" err="1"/>
              <a:t>cho</a:t>
            </a:r>
            <a:r>
              <a:rPr lang="en-US" sz="2800" dirty="0"/>
              <a:t> đến ngày nay vì nó </a:t>
            </a:r>
            <a:r>
              <a:rPr lang="en-US" sz="2800" dirty="0" err="1"/>
              <a:t>thể</a:t>
            </a:r>
            <a:r>
              <a:rPr lang="en-US" sz="2800" dirty="0"/>
              <a:t> </a:t>
            </a:r>
            <a:r>
              <a:rPr lang="en-US" sz="2800" dirty="0" err="1"/>
              <a:t>hiện</a:t>
            </a:r>
            <a:r>
              <a:rPr lang="en-US" sz="2800" dirty="0"/>
              <a:t> </a:t>
            </a:r>
            <a:r>
              <a:rPr lang="en-US" sz="2800" dirty="0" err="1"/>
              <a:t>tinh</a:t>
            </a:r>
            <a:r>
              <a:rPr lang="en-US" sz="2800" dirty="0"/>
              <a:t> </a:t>
            </a:r>
            <a:r>
              <a:rPr lang="en-US" sz="2800" dirty="0" err="1"/>
              <a:t>thần</a:t>
            </a:r>
            <a:r>
              <a:rPr lang="en-US" sz="2800" dirty="0"/>
              <a:t> </a:t>
            </a:r>
            <a:r>
              <a:rPr lang="en-US" sz="2800" dirty="0" err="1"/>
              <a:t>uống</a:t>
            </a:r>
            <a:r>
              <a:rPr lang="en-US" sz="2800" dirty="0"/>
              <a:t> </a:t>
            </a:r>
            <a:r>
              <a:rPr lang="en-US" sz="2800" dirty="0" err="1"/>
              <a:t>nước</a:t>
            </a:r>
            <a:r>
              <a:rPr lang="en-US" sz="2800" dirty="0"/>
              <a:t> nhớ </a:t>
            </a:r>
            <a:r>
              <a:rPr lang="en-US" sz="2800" dirty="0" err="1"/>
              <a:t>nguồn</a:t>
            </a:r>
            <a:r>
              <a:rPr lang="en-US" sz="2800" dirty="0"/>
              <a:t>, ăn </a:t>
            </a:r>
            <a:r>
              <a:rPr lang="en-US" sz="2800" dirty="0" err="1"/>
              <a:t>quả</a:t>
            </a:r>
            <a:r>
              <a:rPr lang="en-US" sz="2800" dirty="0"/>
              <a:t> nhớ </a:t>
            </a:r>
            <a:r>
              <a:rPr lang="en-US" sz="2800" dirty="0" err="1"/>
              <a:t>kẻ</a:t>
            </a:r>
            <a:r>
              <a:rPr lang="en-US" sz="2800" dirty="0"/>
              <a:t> </a:t>
            </a:r>
            <a:r>
              <a:rPr lang="en-US" sz="2800" dirty="0" err="1"/>
              <a:t>trồng</a:t>
            </a:r>
            <a:r>
              <a:rPr lang="en-US" sz="2800" dirty="0"/>
              <a:t> </a:t>
            </a:r>
            <a:r>
              <a:rPr lang="en-US" sz="2800" dirty="0" err="1"/>
              <a:t>cây</a:t>
            </a:r>
            <a:r>
              <a:rPr lang="en-US" sz="2800" dirty="0"/>
              <a:t>, </a:t>
            </a:r>
            <a:r>
              <a:rPr lang="en-US" sz="2800" dirty="0" err="1"/>
              <a:t>vốn</a:t>
            </a:r>
            <a:r>
              <a:rPr lang="en-US" sz="2800" dirty="0"/>
              <a:t> là </a:t>
            </a:r>
            <a:r>
              <a:rPr lang="en-US" sz="2800" dirty="0" err="1"/>
              <a:t>một</a:t>
            </a:r>
            <a:r>
              <a:rPr lang="en-US" sz="2800" dirty="0"/>
              <a:t> </a:t>
            </a:r>
            <a:r>
              <a:rPr lang="en-US" sz="2800" dirty="0" err="1"/>
              <a:t>đạo</a:t>
            </a:r>
            <a:r>
              <a:rPr lang="en-US" sz="2800" dirty="0"/>
              <a:t> </a:t>
            </a:r>
            <a:r>
              <a:rPr lang="en-US" sz="2800" dirty="0" err="1"/>
              <a:t>lí</a:t>
            </a:r>
            <a:r>
              <a:rPr lang="en-US" sz="2800" dirty="0"/>
              <a:t> </a:t>
            </a:r>
            <a:r>
              <a:rPr lang="en-US" sz="2800" dirty="0" err="1"/>
              <a:t>truyền</a:t>
            </a:r>
            <a:r>
              <a:rPr lang="en-US" sz="2800" dirty="0"/>
              <a:t> </a:t>
            </a:r>
            <a:r>
              <a:rPr lang="en-US" sz="2800" dirty="0" err="1"/>
              <a:t>thống</a:t>
            </a:r>
            <a:r>
              <a:rPr lang="en-US" sz="2800" dirty="0"/>
              <a:t> lâu </a:t>
            </a:r>
            <a:r>
              <a:rPr lang="en-US" sz="2800" dirty="0" err="1"/>
              <a:t>đời</a:t>
            </a:r>
            <a:r>
              <a:rPr lang="en-US" sz="2800" dirty="0"/>
              <a:t> </a:t>
            </a:r>
            <a:r>
              <a:rPr lang="en-US" sz="2800" dirty="0" err="1"/>
              <a:t>của</a:t>
            </a:r>
            <a:r>
              <a:rPr lang="en-US" sz="2800" dirty="0"/>
              <a:t> </a:t>
            </a:r>
            <a:r>
              <a:rPr lang="en-US" sz="2800" dirty="0" err="1"/>
              <a:t>dân</a:t>
            </a:r>
            <a:r>
              <a:rPr lang="en-US" sz="2800" dirty="0"/>
              <a:t> </a:t>
            </a:r>
            <a:r>
              <a:rPr lang="en-US" sz="2800" dirty="0" err="1"/>
              <a:t>tộc</a:t>
            </a:r>
            <a:r>
              <a:rPr lang="en-US" sz="2800" dirty="0"/>
              <a:t>.</a:t>
            </a:r>
            <a:endParaRPr lang="en-US" sz="28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stretch>
            <a:fillRect/>
          </a:stretch>
        </p:blipFill>
        <p:spPr>
          <a:xfrm>
            <a:off x="1451" y="11575"/>
            <a:ext cx="12191999" cy="6858000"/>
          </a:xfrm>
          <a:prstGeom prst="rect">
            <a:avLst/>
          </a:prstGeom>
        </p:spPr>
      </p:pic>
      <p:sp>
        <p:nvSpPr>
          <p:cNvPr id="7" name="TextBox 6"/>
          <p:cNvSpPr txBox="1"/>
          <p:nvPr/>
        </p:nvSpPr>
        <p:spPr>
          <a:xfrm>
            <a:off x="679577" y="91185"/>
            <a:ext cx="6131292" cy="1137491"/>
          </a:xfrm>
          <a:prstGeom prst="rect">
            <a:avLst/>
          </a:prstGeom>
          <a:noFill/>
        </p:spPr>
        <p:txBody>
          <a:bodyPr wrap="square" lIns="0" tIns="0" rIns="0" bIns="0" rtlCol="0">
            <a:spAutoFit/>
          </a:bodyPr>
          <a:lstStyle/>
          <a:p>
            <a:pPr algn="just">
              <a:lnSpc>
                <a:spcPct val="115000"/>
              </a:lnSpc>
              <a:spcBef>
                <a:spcPts val="300"/>
              </a:spcBef>
              <a:spcAft>
                <a:spcPts val="300"/>
              </a:spcAft>
            </a:pPr>
            <a:r>
              <a:rPr lang="en-US" sz="3200"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a:p>
            <a:pPr>
              <a:lnSpc>
                <a:spcPct val="115000"/>
              </a:lnSpc>
              <a:spcAft>
                <a:spcPts val="1000"/>
              </a:spcAft>
            </a:pPr>
            <a:r>
              <a:rPr lang="vi-VN"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c. Tư tưởng, tình cảm của tác giả:</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pic>
        <p:nvPicPr>
          <p:cNvPr id="9" name="Picture Placeholder 8"/>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6801" b="6801"/>
          <a:stretch>
            <a:fillRect/>
          </a:stretch>
        </p:blipFill>
        <p:spPr>
          <a:xfrm>
            <a:off x="8154618" y="0"/>
            <a:ext cx="4037382" cy="5485632"/>
          </a:xfrm>
        </p:spPr>
      </p:pic>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018" b="1018"/>
          <a:stretch>
            <a:fillRect/>
          </a:stretch>
        </p:blipFill>
        <p:spPr/>
      </p:pic>
      <p:sp>
        <p:nvSpPr>
          <p:cNvPr id="64" name="Rectangle: Rounded Corners 63"/>
          <p:cNvSpPr/>
          <p:nvPr/>
        </p:nvSpPr>
        <p:spPr>
          <a:xfrm rot="2700000">
            <a:off x="7936270" y="2369130"/>
            <a:ext cx="465876" cy="465876"/>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Rectangle: Rounded Corners 64"/>
          <p:cNvSpPr/>
          <p:nvPr/>
        </p:nvSpPr>
        <p:spPr>
          <a:xfrm rot="2731827">
            <a:off x="9909502" y="915227"/>
            <a:ext cx="631264" cy="631264"/>
          </a:xfrm>
          <a:prstGeom prst="roundRect">
            <a:avLst>
              <a:gd name="adj" fmla="val 10556"/>
            </a:avLst>
          </a:prstGeom>
          <a:solidFill>
            <a:schemeClr val="accent5">
              <a:lumMod val="40000"/>
              <a:lumOff val="60000"/>
            </a:schemeClr>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p:cNvSpPr txBox="1"/>
          <p:nvPr/>
        </p:nvSpPr>
        <p:spPr>
          <a:xfrm>
            <a:off x="690378" y="2898607"/>
            <a:ext cx="7614142" cy="3246530"/>
          </a:xfrm>
          <a:prstGeom prst="rect">
            <a:avLst/>
          </a:prstGeom>
          <a:noFill/>
        </p:spPr>
        <p:txBody>
          <a:bodyPr wrap="square">
            <a:spAutoFit/>
          </a:bodyPr>
          <a:lstStyle/>
          <a:p>
            <a:pPr algn="just">
              <a:lnSpc>
                <a:spcPct val="150000"/>
              </a:lnSpc>
            </a:pPr>
            <a:r>
              <a:rPr lang="vi-VN" sz="2800" dirty="0"/>
              <a:t>Ông đứng về phía chính nghĩa, đề cao ca ngợi những người anh hùng có tinh thần nghĩa hiệp như Lục Vân Tiên. Đó là những bậc văn, võ toàn tài, có đủ phẩm chất của bậc quân tử như: Nhân, Nghĩa, Lễ, Trí, Tín trong một xã hội loạn lạc.</a:t>
            </a:r>
            <a:endParaRPr lang="en-US" sz="6000" dirty="0"/>
          </a:p>
        </p:txBody>
      </p:sp>
      <p:grpSp>
        <p:nvGrpSpPr>
          <p:cNvPr id="5" name="组合 1"/>
          <p:cNvGrpSpPr/>
          <p:nvPr/>
        </p:nvGrpSpPr>
        <p:grpSpPr>
          <a:xfrm>
            <a:off x="51458" y="1887248"/>
            <a:ext cx="6532635" cy="1377369"/>
            <a:chOff x="-10920532" y="-3331468"/>
            <a:chExt cx="14198165" cy="4644416"/>
          </a:xfrm>
        </p:grpSpPr>
        <p:pic>
          <p:nvPicPr>
            <p:cNvPr id="6" name="Picture 3" descr="F:\1-原创素材\1_mm1102\PPT\PPT_014\materaials\pageimg_g20i.png"/>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920532" y="-3331468"/>
              <a:ext cx="2398709" cy="3938832"/>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80711" y="-1190760"/>
              <a:ext cx="1796922" cy="2503708"/>
            </a:xfrm>
            <a:prstGeom prst="rect">
              <a:avLst/>
            </a:prstGeom>
            <a:noFill/>
          </p:spPr>
          <p:txBody>
            <a:bodyPr wrap="square" rtlCol="0">
              <a:spAutoFit/>
            </a:bodyPr>
            <a:lstStyle/>
            <a:p>
              <a:pPr algn="just">
                <a:lnSpc>
                  <a:spcPct val="150000"/>
                </a:lnSpc>
              </a:pPr>
              <a:endParaRPr lang="en-US" altLang="zh-CN" sz="3200" dirty="0">
                <a:solidFill>
                  <a:schemeClr val="bg1"/>
                </a:solidFill>
                <a:latin typeface="Times New Roman" panose="02020603050405020304" pitchFamily="18" charset="0"/>
                <a:ea typeface="华康海报体W12(P)" pitchFamily="82" charset="-122"/>
                <a:cs typeface="Times New Roman" panose="02020603050405020304" pitchFamily="18"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cstate="screen"/>
          <a:stretch>
            <a:fillRect/>
          </a:stretch>
        </p:blipFill>
        <p:spPr>
          <a:xfrm rot="16200000">
            <a:off x="2667323" y="-2667324"/>
            <a:ext cx="6857355" cy="12192002"/>
          </a:xfrm>
          <a:prstGeom prst="rect">
            <a:avLst/>
          </a:prstGeom>
        </p:spPr>
      </p:pic>
      <p:sp>
        <p:nvSpPr>
          <p:cNvPr id="26" name="文本框 25"/>
          <p:cNvSpPr txBox="1"/>
          <p:nvPr/>
        </p:nvSpPr>
        <p:spPr>
          <a:xfrm>
            <a:off x="6597821" y="1261104"/>
            <a:ext cx="3708067" cy="3046988"/>
          </a:xfrm>
          <a:prstGeom prst="rect">
            <a:avLst/>
          </a:prstGeom>
          <a:noFill/>
        </p:spPr>
        <p:txBody>
          <a:bodyPr wrap="none" rtlCol="0">
            <a:spAutoFit/>
          </a:bodyPr>
          <a:lstStyle/>
          <a:p>
            <a:pPr algn="ctr"/>
            <a:r>
              <a:rPr lang="en-US" altLang="zh-CN" sz="9600" b="1" dirty="0">
                <a:solidFill>
                  <a:srgbClr val="FF0000"/>
                </a:solidFill>
                <a:latin typeface="#9Slide03 Bebas Neue Bold" panose="020B0606020202050201" pitchFamily="34" charset="0"/>
                <a:cs typeface="+mn-ea"/>
                <a:sym typeface="+mn-lt"/>
              </a:rPr>
              <a:t>IV.</a:t>
            </a:r>
            <a:endParaRPr lang="en-US" altLang="zh-CN" sz="9600" b="1" dirty="0">
              <a:solidFill>
                <a:srgbClr val="FF0000"/>
              </a:solidFill>
              <a:latin typeface="#9Slide03 Bebas Neue Bold" panose="020B0606020202050201" pitchFamily="34" charset="0"/>
              <a:cs typeface="+mn-ea"/>
              <a:sym typeface="+mn-lt"/>
            </a:endParaRPr>
          </a:p>
          <a:p>
            <a:pPr algn="ctr"/>
            <a:r>
              <a:rPr lang="en-US" altLang="zh-CN" sz="9600" b="1" dirty="0">
                <a:solidFill>
                  <a:srgbClr val="FF0000"/>
                </a:solidFill>
                <a:latin typeface="#9Slide03 Bebas Neue Bold" panose="020B0606020202050201" pitchFamily="34" charset="0"/>
                <a:cs typeface="+mn-ea"/>
                <a:sym typeface="+mn-lt"/>
              </a:rPr>
              <a:t>TỔNG KẾT</a:t>
            </a:r>
            <a:endParaRPr lang="zh-CN" altLang="en-US" sz="9600" b="1" dirty="0">
              <a:solidFill>
                <a:srgbClr val="FF0000"/>
              </a:solidFill>
              <a:latin typeface="#9Slide03 Bebas Neue Bold" panose="020B0606020202050201" pitchFamily="34" charset="0"/>
              <a:cs typeface="+mn-ea"/>
              <a:sym typeface="+mn-lt"/>
            </a:endParaRPr>
          </a:p>
        </p:txBody>
      </p:sp>
      <p:pic>
        <p:nvPicPr>
          <p:cNvPr id="9" name="图片 8"/>
          <p:cNvPicPr>
            <a:picLocks noChangeAspect="1"/>
          </p:cNvPicPr>
          <p:nvPr/>
        </p:nvPicPr>
        <p:blipFill rotWithShape="1">
          <a:blip r:embed="rId2" cstate="screen"/>
          <a:srcRect/>
          <a:stretch>
            <a:fillRect/>
          </a:stretch>
        </p:blipFill>
        <p:spPr>
          <a:xfrm>
            <a:off x="-789140" y="0"/>
            <a:ext cx="5500841" cy="71388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80085" y="227318"/>
            <a:ext cx="7047472" cy="5831853"/>
          </a:xfrm>
          <a:prstGeom prst="rect">
            <a:avLst/>
          </a:prstGeom>
          <a:noFill/>
        </p:spPr>
        <p:txBody>
          <a:bodyPr wrap="square" rtlCol="0">
            <a:spAutoFit/>
          </a:bodyPr>
          <a:lstStyle/>
          <a:p>
            <a:pPr algn="just">
              <a:lnSpc>
                <a:spcPct val="150000"/>
              </a:lnSpc>
            </a:pPr>
            <a:r>
              <a:rPr lang="en-US" sz="2800" b="1" dirty="0"/>
              <a:t> </a:t>
            </a:r>
            <a:r>
              <a:rPr lang="vi-VN" sz="2800" dirty="0"/>
              <a:t>- Một số tác phẩm văn học chứa đựng khát vọng công lí của cha ông ta: </a:t>
            </a:r>
            <a:endParaRPr lang="en-US" sz="2800" dirty="0"/>
          </a:p>
          <a:p>
            <a:pPr algn="just">
              <a:lnSpc>
                <a:spcPct val="150000"/>
              </a:lnSpc>
            </a:pPr>
            <a:r>
              <a:rPr lang="vi-VN" sz="2800" dirty="0">
                <a:solidFill>
                  <a:srgbClr val="FF0000"/>
                </a:solidFill>
              </a:rPr>
              <a:t>+ Văn học dân gian:</a:t>
            </a:r>
            <a:r>
              <a:rPr lang="vi-VN" sz="2800" i="1" dirty="0">
                <a:solidFill>
                  <a:srgbClr val="FF0000"/>
                </a:solidFill>
              </a:rPr>
              <a:t> </a:t>
            </a:r>
            <a:r>
              <a:rPr lang="vi-VN" sz="2800" i="1" dirty="0"/>
              <a:t>Thạch Sanh; Tấm Cám</a:t>
            </a:r>
            <a:r>
              <a:rPr lang="vi-VN" sz="2800" dirty="0"/>
              <a:t>, Quan Âm Thị Kính...</a:t>
            </a:r>
            <a:endParaRPr lang="en-US" sz="2800" dirty="0"/>
          </a:p>
          <a:p>
            <a:pPr algn="just">
              <a:lnSpc>
                <a:spcPct val="150000"/>
              </a:lnSpc>
            </a:pPr>
            <a:r>
              <a:rPr lang="vi-VN" sz="2800" dirty="0">
                <a:solidFill>
                  <a:srgbClr val="FF0000"/>
                </a:solidFill>
              </a:rPr>
              <a:t>+ Văn học viết: </a:t>
            </a:r>
            <a:r>
              <a:rPr lang="vi-VN" sz="2800" i="1" dirty="0"/>
              <a:t>Nam quốc sơn hà; Bình Ngô đại cáo </a:t>
            </a:r>
            <a:r>
              <a:rPr lang="vi-VN" sz="2800" dirty="0"/>
              <a:t>(Nguyễn Trãi);...</a:t>
            </a:r>
            <a:endParaRPr lang="en-US" sz="2800" dirty="0"/>
          </a:p>
          <a:p>
            <a:pPr algn="just">
              <a:lnSpc>
                <a:spcPct val="150000"/>
              </a:lnSpc>
            </a:pPr>
            <a:r>
              <a:rPr lang="vi-VN" sz="2800" dirty="0"/>
              <a:t>- </a:t>
            </a:r>
            <a:r>
              <a:rPr lang="en-US" sz="2800" dirty="0" err="1"/>
              <a:t>Khát</a:t>
            </a:r>
            <a:r>
              <a:rPr lang="en-US" sz="2800" dirty="0"/>
              <a:t> </a:t>
            </a:r>
            <a:r>
              <a:rPr lang="en-US" sz="2800" dirty="0" err="1"/>
              <a:t>vọng</a:t>
            </a:r>
            <a:r>
              <a:rPr lang="en-US" sz="2800" dirty="0"/>
              <a:t>, </a:t>
            </a:r>
            <a:r>
              <a:rPr lang="en-US" sz="2800" dirty="0" err="1"/>
              <a:t>ước</a:t>
            </a:r>
            <a:r>
              <a:rPr lang="en-US" sz="2800" dirty="0"/>
              <a:t> </a:t>
            </a:r>
            <a:r>
              <a:rPr lang="en-US" sz="2800" dirty="0" err="1"/>
              <a:t>mơ</a:t>
            </a:r>
            <a:r>
              <a:rPr lang="en-US" sz="2800" dirty="0"/>
              <a:t> ấy </a:t>
            </a:r>
            <a:r>
              <a:rPr lang="en-US" sz="2800" dirty="0" err="1"/>
              <a:t>thể</a:t>
            </a:r>
            <a:r>
              <a:rPr lang="en-US" sz="2800" dirty="0"/>
              <a:t> </a:t>
            </a:r>
            <a:r>
              <a:rPr lang="en-US" sz="2800" dirty="0" err="1"/>
              <a:t>hiện</a:t>
            </a:r>
            <a:r>
              <a:rPr lang="en-US" sz="2800" dirty="0"/>
              <a:t> </a:t>
            </a:r>
            <a:r>
              <a:rPr lang="vi-VN" sz="2800" dirty="0"/>
              <a:t>vẻ đẹp trong </a:t>
            </a:r>
            <a:r>
              <a:rPr lang="en-US" sz="2800" dirty="0"/>
              <a:t>tâm </a:t>
            </a:r>
            <a:r>
              <a:rPr lang="en-US" sz="2800" dirty="0" err="1"/>
              <a:t>hồn</a:t>
            </a:r>
            <a:r>
              <a:rPr lang="en-US" sz="2800" dirty="0"/>
              <a:t> con </a:t>
            </a:r>
            <a:r>
              <a:rPr lang="en-US" sz="2800" dirty="0" err="1"/>
              <a:t>người</a:t>
            </a:r>
            <a:r>
              <a:rPr lang="vi-VN" sz="2800" dirty="0"/>
              <a:t> Việt: luôn đề cao giá trị công lí, lẽ phải, sự công bằng. </a:t>
            </a:r>
            <a:endParaRPr lang="en-US" sz="2800" dirty="0"/>
          </a:p>
        </p:txBody>
      </p:sp>
      <p:pic>
        <p:nvPicPr>
          <p:cNvPr id="4" name="Picture 3" descr="A gavel on a stand&#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12908" y="-86497"/>
            <a:ext cx="4176584"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941869" y="447"/>
            <a:ext cx="3250132" cy="685710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pic>
        <p:nvPicPr>
          <p:cNvPr id="16" name="Picture Placeholder 15" descr="A bee on a purple flower&#10;&#10;Description automatically generated"/>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3012" b="3012"/>
          <a:stretch>
            <a:fillRect/>
          </a:stretch>
        </p:blipFill>
        <p:spPr>
          <a:xfrm>
            <a:off x="7777214" y="1463919"/>
            <a:ext cx="3359216" cy="3519026"/>
          </a:xfrm>
        </p:spPr>
      </p:pic>
      <p:pic>
        <p:nvPicPr>
          <p:cNvPr id="6" name="Mockup"/>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a:xfrm>
            <a:off x="7565456" y="1308119"/>
            <a:ext cx="4129391" cy="5549881"/>
          </a:xfrm>
          <a:custGeom>
            <a:avLst/>
            <a:gdLst>
              <a:gd name="connsiteX0" fmla="*/ 0 w 3835819"/>
              <a:gd name="connsiteY0" fmla="*/ 0 h 6560525"/>
              <a:gd name="connsiteX1" fmla="*/ 3835819 w 3835819"/>
              <a:gd name="connsiteY1" fmla="*/ 0 h 6560525"/>
              <a:gd name="connsiteX2" fmla="*/ 3835819 w 3835819"/>
              <a:gd name="connsiteY2" fmla="*/ 4957172 h 6560525"/>
              <a:gd name="connsiteX3" fmla="*/ 3453652 w 3835819"/>
              <a:gd name="connsiteY3" fmla="*/ 4957172 h 6560525"/>
              <a:gd name="connsiteX4" fmla="*/ 3453652 w 3835819"/>
              <a:gd name="connsiteY4" fmla="*/ 6560525 h 6560525"/>
              <a:gd name="connsiteX5" fmla="*/ 438784 w 3835819"/>
              <a:gd name="connsiteY5" fmla="*/ 6560525 h 6560525"/>
              <a:gd name="connsiteX6" fmla="*/ 438784 w 3835819"/>
              <a:gd name="connsiteY6" fmla="*/ 4957172 h 6560525"/>
              <a:gd name="connsiteX7" fmla="*/ 0 w 3835819"/>
              <a:gd name="connsiteY7" fmla="*/ 4957172 h 65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5819" h="6560525">
                <a:moveTo>
                  <a:pt x="0" y="0"/>
                </a:moveTo>
                <a:lnTo>
                  <a:pt x="3835819" y="0"/>
                </a:lnTo>
                <a:lnTo>
                  <a:pt x="3835819" y="4957172"/>
                </a:lnTo>
                <a:lnTo>
                  <a:pt x="3453652" y="4957172"/>
                </a:lnTo>
                <a:lnTo>
                  <a:pt x="3453652" y="6560525"/>
                </a:lnTo>
                <a:lnTo>
                  <a:pt x="438784" y="6560525"/>
                </a:lnTo>
                <a:lnTo>
                  <a:pt x="438784" y="4957172"/>
                </a:lnTo>
                <a:lnTo>
                  <a:pt x="0" y="4957172"/>
                </a:lnTo>
                <a:close/>
              </a:path>
            </a:pathLst>
          </a:custGeom>
        </p:spPr>
      </p:pic>
      <p:sp>
        <p:nvSpPr>
          <p:cNvPr id="5" name="TextBox 4"/>
          <p:cNvSpPr txBox="1"/>
          <p:nvPr/>
        </p:nvSpPr>
        <p:spPr>
          <a:xfrm>
            <a:off x="183281" y="894738"/>
            <a:ext cx="7382175" cy="3253648"/>
          </a:xfrm>
          <a:prstGeom prst="rect">
            <a:avLst/>
          </a:prstGeom>
          <a:noFill/>
        </p:spPr>
        <p:txBody>
          <a:bodyPr wrap="square">
            <a:spAutoFit/>
          </a:bodyPr>
          <a:lstStyle/>
          <a:p>
            <a:pPr marL="457200" indent="-457200" algn="just">
              <a:lnSpc>
                <a:spcPct val="150000"/>
              </a:lnSpc>
              <a:buFont typeface="Wingdings" panose="05000000000000000000" pitchFamily="2" charset="2"/>
              <a:buChar char="Ø"/>
            </a:pPr>
            <a:r>
              <a:rPr lang="en-US" sz="2800" dirty="0" err="1">
                <a:solidFill>
                  <a:srgbClr val="FF0000"/>
                </a:solidFill>
                <a:highlight>
                  <a:srgbClr val="FFFFFF"/>
                </a:highlight>
                <a:latin typeface="#9Slide03 AmpleSoft" panose="02000000000000000000" pitchFamily="2" charset="0"/>
              </a:rPr>
              <a:t>Khái</a:t>
            </a:r>
            <a:r>
              <a:rPr lang="en-US" sz="2800" dirty="0">
                <a:solidFill>
                  <a:srgbClr val="FF0000"/>
                </a:solidFill>
                <a:highlight>
                  <a:srgbClr val="FFFFFF"/>
                </a:highlight>
                <a:latin typeface="#9Slide03 AmpleSoft" panose="02000000000000000000" pitchFamily="2" charset="0"/>
              </a:rPr>
              <a:t> </a:t>
            </a:r>
            <a:r>
              <a:rPr lang="en-US" sz="2800" dirty="0" err="1">
                <a:solidFill>
                  <a:srgbClr val="FF0000"/>
                </a:solidFill>
                <a:highlight>
                  <a:srgbClr val="FFFFFF"/>
                </a:highlight>
                <a:latin typeface="#9Slide03 AmpleSoft" panose="02000000000000000000" pitchFamily="2" charset="0"/>
              </a:rPr>
              <a:t>quát</a:t>
            </a:r>
            <a:r>
              <a:rPr lang="en-US" sz="2800" dirty="0">
                <a:solidFill>
                  <a:srgbClr val="FF0000"/>
                </a:solidFill>
                <a:highlight>
                  <a:srgbClr val="FFFFFF"/>
                </a:highlight>
                <a:latin typeface="#9Slide03 AmpleSoft" panose="02000000000000000000" pitchFamily="2" charset="0"/>
              </a:rPr>
              <a:t> </a:t>
            </a:r>
            <a:r>
              <a:rPr lang="vi-VN" sz="2800" dirty="0">
                <a:solidFill>
                  <a:srgbClr val="FF0000"/>
                </a:solidFill>
                <a:highlight>
                  <a:srgbClr val="FFFFFF"/>
                </a:highlight>
                <a:latin typeface="#9Slide03 AmpleSoft" panose="02000000000000000000" pitchFamily="2" charset="0"/>
              </a:rPr>
              <a:t>nét đặc sắc về nghệ thuật</a:t>
            </a:r>
            <a:r>
              <a:rPr lang="en-US" sz="2800" dirty="0">
                <a:solidFill>
                  <a:srgbClr val="FF0000"/>
                </a:solidFill>
                <a:highlight>
                  <a:srgbClr val="FFFFFF"/>
                </a:highlight>
                <a:latin typeface="#9Slide03 AmpleSoft" panose="02000000000000000000" pitchFamily="2" charset="0"/>
              </a:rPr>
              <a:t> </a:t>
            </a:r>
            <a:r>
              <a:rPr lang="en-US" sz="2800" dirty="0" err="1">
                <a:solidFill>
                  <a:srgbClr val="FF0000"/>
                </a:solidFill>
                <a:highlight>
                  <a:srgbClr val="FFFFFF"/>
                </a:highlight>
                <a:latin typeface="#9Slide03 AmpleSoft" panose="02000000000000000000" pitchFamily="2" charset="0"/>
              </a:rPr>
              <a:t>và</a:t>
            </a:r>
            <a:r>
              <a:rPr lang="en-US" sz="2800" dirty="0">
                <a:solidFill>
                  <a:srgbClr val="FF0000"/>
                </a:solidFill>
                <a:highlight>
                  <a:srgbClr val="FFFFFF"/>
                </a:highlight>
                <a:latin typeface="#9Slide03 AmpleSoft" panose="02000000000000000000" pitchFamily="2" charset="0"/>
              </a:rPr>
              <a:t> </a:t>
            </a:r>
            <a:r>
              <a:rPr lang="en-US" sz="2800" dirty="0" err="1">
                <a:solidFill>
                  <a:srgbClr val="FF0000"/>
                </a:solidFill>
                <a:highlight>
                  <a:srgbClr val="FFFFFF"/>
                </a:highlight>
                <a:latin typeface="#9Slide03 AmpleSoft" panose="02000000000000000000" pitchFamily="2" charset="0"/>
              </a:rPr>
              <a:t>nội</a:t>
            </a:r>
            <a:r>
              <a:rPr lang="en-US" sz="2800" dirty="0">
                <a:solidFill>
                  <a:srgbClr val="FF0000"/>
                </a:solidFill>
                <a:highlight>
                  <a:srgbClr val="FFFFFF"/>
                </a:highlight>
                <a:latin typeface="#9Slide03 AmpleSoft" panose="02000000000000000000" pitchFamily="2" charset="0"/>
              </a:rPr>
              <a:t> dung </a:t>
            </a:r>
            <a:r>
              <a:rPr lang="en-US" sz="2800" dirty="0" err="1">
                <a:solidFill>
                  <a:srgbClr val="FF0000"/>
                </a:solidFill>
                <a:highlight>
                  <a:srgbClr val="FFFFFF"/>
                </a:highlight>
                <a:latin typeface="#9Slide03 AmpleSoft" panose="02000000000000000000" pitchFamily="2" charset="0"/>
              </a:rPr>
              <a:t>của</a:t>
            </a:r>
            <a:r>
              <a:rPr lang="en-US" sz="2800" dirty="0">
                <a:solidFill>
                  <a:srgbClr val="FF0000"/>
                </a:solidFill>
                <a:highlight>
                  <a:srgbClr val="FFFFFF"/>
                </a:highlight>
                <a:latin typeface="#9Slide03 AmpleSoft" panose="02000000000000000000" pitchFamily="2" charset="0"/>
              </a:rPr>
              <a:t> </a:t>
            </a:r>
            <a:r>
              <a:rPr lang="en-US" sz="2800" dirty="0" err="1">
                <a:solidFill>
                  <a:srgbClr val="FF0000"/>
                </a:solidFill>
                <a:highlight>
                  <a:srgbClr val="FFFFFF"/>
                </a:highlight>
                <a:latin typeface="#9Slide03 AmpleSoft" panose="02000000000000000000" pitchFamily="2" charset="0"/>
              </a:rPr>
              <a:t>văn</a:t>
            </a:r>
            <a:r>
              <a:rPr lang="en-US" sz="2800" dirty="0">
                <a:solidFill>
                  <a:srgbClr val="FF0000"/>
                </a:solidFill>
                <a:highlight>
                  <a:srgbClr val="FFFFFF"/>
                </a:highlight>
                <a:latin typeface="#9Slide03 AmpleSoft" panose="02000000000000000000" pitchFamily="2" charset="0"/>
              </a:rPr>
              <a:t> </a:t>
            </a:r>
            <a:r>
              <a:rPr lang="en-US" sz="2800" dirty="0" err="1">
                <a:solidFill>
                  <a:srgbClr val="FF0000"/>
                </a:solidFill>
                <a:highlight>
                  <a:srgbClr val="FFFFFF"/>
                </a:highlight>
                <a:latin typeface="#9Slide03 AmpleSoft" panose="02000000000000000000" pitchFamily="2" charset="0"/>
              </a:rPr>
              <a:t>bản</a:t>
            </a:r>
            <a:r>
              <a:rPr lang="en-US" sz="2800" dirty="0">
                <a:solidFill>
                  <a:srgbClr val="FF0000"/>
                </a:solidFill>
                <a:highlight>
                  <a:srgbClr val="FFFFFF"/>
                </a:highlight>
                <a:latin typeface="#9Slide03 AmpleSoft" panose="02000000000000000000" pitchFamily="2" charset="0"/>
              </a:rPr>
              <a:t> </a:t>
            </a:r>
            <a:r>
              <a:rPr lang="vi-VN" sz="2800" i="1" dirty="0">
                <a:solidFill>
                  <a:srgbClr val="FF0000"/>
                </a:solidFill>
                <a:highlight>
                  <a:srgbClr val="FFFFFF"/>
                </a:highlight>
                <a:latin typeface="#9Slide03 AmpleSoft" panose="02000000000000000000" pitchFamily="2" charset="0"/>
              </a:rPr>
              <a:t>Lục Vân Tiên cứu Kiều Nguyệt Nga</a:t>
            </a:r>
            <a:endParaRPr lang="en-US" sz="2800" dirty="0">
              <a:solidFill>
                <a:srgbClr val="FF0000"/>
              </a:solidFill>
              <a:highlight>
                <a:srgbClr val="FFFFFF"/>
              </a:highlight>
              <a:latin typeface="#9Slide03 AmpleSoft" panose="02000000000000000000" pitchFamily="2" charset="0"/>
            </a:endParaRPr>
          </a:p>
          <a:p>
            <a:pPr marL="457200" indent="-457200" algn="just">
              <a:lnSpc>
                <a:spcPct val="150000"/>
              </a:lnSpc>
              <a:buFont typeface="Wingdings" panose="05000000000000000000" pitchFamily="2" charset="2"/>
              <a:buChar char="Ø"/>
            </a:pPr>
            <a:r>
              <a:rPr lang="en-US" sz="2800" dirty="0">
                <a:solidFill>
                  <a:srgbClr val="FF0000"/>
                </a:solidFill>
                <a:highlight>
                  <a:srgbClr val="FFFFFF"/>
                </a:highlight>
                <a:latin typeface="#9Slide03 AmpleSoft" panose="02000000000000000000" pitchFamily="2" charset="0"/>
              </a:rPr>
              <a:t> </a:t>
            </a:r>
            <a:r>
              <a:rPr lang="en-US" sz="2800" dirty="0" err="1">
                <a:solidFill>
                  <a:srgbClr val="FF0000"/>
                </a:solidFill>
                <a:highlight>
                  <a:srgbClr val="FFFFFF"/>
                </a:highlight>
                <a:latin typeface="#9Slide03 AmpleSoft" panose="02000000000000000000" pitchFamily="2" charset="0"/>
              </a:rPr>
              <a:t>Hãy</a:t>
            </a:r>
            <a:r>
              <a:rPr lang="en-US" sz="2800" dirty="0">
                <a:solidFill>
                  <a:srgbClr val="FF0000"/>
                </a:solidFill>
                <a:highlight>
                  <a:srgbClr val="FFFFFF"/>
                </a:highlight>
                <a:latin typeface="#9Slide03 AmpleSoft" panose="02000000000000000000" pitchFamily="2" charset="0"/>
              </a:rPr>
              <a:t> </a:t>
            </a:r>
            <a:r>
              <a:rPr lang="en-US" sz="2800" dirty="0" err="1">
                <a:solidFill>
                  <a:srgbClr val="FF0000"/>
                </a:solidFill>
                <a:highlight>
                  <a:srgbClr val="FFFFFF"/>
                </a:highlight>
                <a:latin typeface="#9Slide03 AmpleSoft" panose="02000000000000000000" pitchFamily="2" charset="0"/>
              </a:rPr>
              <a:t>rút</a:t>
            </a:r>
            <a:r>
              <a:rPr lang="en-US" sz="2800" dirty="0">
                <a:solidFill>
                  <a:srgbClr val="FF0000"/>
                </a:solidFill>
                <a:highlight>
                  <a:srgbClr val="FFFFFF"/>
                </a:highlight>
                <a:latin typeface="#9Slide03 AmpleSoft" panose="02000000000000000000" pitchFamily="2" charset="0"/>
              </a:rPr>
              <a:t> </a:t>
            </a:r>
            <a:r>
              <a:rPr lang="en-US" sz="2800" dirty="0" err="1">
                <a:solidFill>
                  <a:srgbClr val="FF0000"/>
                </a:solidFill>
                <a:highlight>
                  <a:srgbClr val="FFFFFF"/>
                </a:highlight>
                <a:latin typeface="#9Slide03 AmpleSoft" panose="02000000000000000000" pitchFamily="2" charset="0"/>
              </a:rPr>
              <a:t>ra</a:t>
            </a:r>
            <a:r>
              <a:rPr lang="en-US" sz="2800" dirty="0">
                <a:solidFill>
                  <a:srgbClr val="FF0000"/>
                </a:solidFill>
                <a:highlight>
                  <a:srgbClr val="FFFFFF"/>
                </a:highlight>
                <a:latin typeface="#9Slide03 AmpleSoft" panose="02000000000000000000" pitchFamily="2" charset="0"/>
              </a:rPr>
              <a:t> </a:t>
            </a:r>
            <a:r>
              <a:rPr lang="en-US" sz="2800" dirty="0" err="1">
                <a:solidFill>
                  <a:srgbClr val="FF0000"/>
                </a:solidFill>
                <a:highlight>
                  <a:srgbClr val="FFFFFF"/>
                </a:highlight>
                <a:latin typeface="#9Slide03 AmpleSoft" panose="02000000000000000000" pitchFamily="2" charset="0"/>
              </a:rPr>
              <a:t>cách</a:t>
            </a:r>
            <a:r>
              <a:rPr lang="en-US" sz="2800" dirty="0">
                <a:solidFill>
                  <a:srgbClr val="FF0000"/>
                </a:solidFill>
                <a:highlight>
                  <a:srgbClr val="FFFFFF"/>
                </a:highlight>
                <a:latin typeface="#9Slide03 AmpleSoft" panose="02000000000000000000" pitchFamily="2" charset="0"/>
              </a:rPr>
              <a:t> </a:t>
            </a:r>
            <a:r>
              <a:rPr lang="en-US" sz="2800" dirty="0" err="1">
                <a:solidFill>
                  <a:srgbClr val="FF0000"/>
                </a:solidFill>
                <a:highlight>
                  <a:srgbClr val="FFFFFF"/>
                </a:highlight>
                <a:latin typeface="#9Slide03 AmpleSoft" panose="02000000000000000000" pitchFamily="2" charset="0"/>
              </a:rPr>
              <a:t>đọc</a:t>
            </a:r>
            <a:r>
              <a:rPr lang="en-US" sz="2800" dirty="0">
                <a:solidFill>
                  <a:srgbClr val="FF0000"/>
                </a:solidFill>
                <a:highlight>
                  <a:srgbClr val="FFFFFF"/>
                </a:highlight>
                <a:latin typeface="#9Slide03 AmpleSoft" panose="02000000000000000000" pitchFamily="2" charset="0"/>
              </a:rPr>
              <a:t> </a:t>
            </a:r>
            <a:r>
              <a:rPr lang="en-US" sz="2800" dirty="0" err="1">
                <a:solidFill>
                  <a:srgbClr val="FF0000"/>
                </a:solidFill>
                <a:highlight>
                  <a:srgbClr val="FFFFFF"/>
                </a:highlight>
                <a:latin typeface="#9Slide03 AmpleSoft" panose="02000000000000000000" pitchFamily="2" charset="0"/>
              </a:rPr>
              <a:t>văn</a:t>
            </a:r>
            <a:r>
              <a:rPr lang="en-US" sz="2800" dirty="0">
                <a:solidFill>
                  <a:srgbClr val="FF0000"/>
                </a:solidFill>
                <a:highlight>
                  <a:srgbClr val="FFFFFF"/>
                </a:highlight>
                <a:latin typeface="#9Slide03 AmpleSoft" panose="02000000000000000000" pitchFamily="2" charset="0"/>
              </a:rPr>
              <a:t> </a:t>
            </a:r>
            <a:r>
              <a:rPr lang="en-US" sz="2800" dirty="0" err="1">
                <a:solidFill>
                  <a:srgbClr val="FF0000"/>
                </a:solidFill>
                <a:highlight>
                  <a:srgbClr val="FFFFFF"/>
                </a:highlight>
                <a:latin typeface="#9Slide03 AmpleSoft" panose="02000000000000000000" pitchFamily="2" charset="0"/>
              </a:rPr>
              <a:t>bản</a:t>
            </a:r>
            <a:r>
              <a:rPr lang="en-US" sz="2800" dirty="0">
                <a:solidFill>
                  <a:srgbClr val="FF0000"/>
                </a:solidFill>
                <a:highlight>
                  <a:srgbClr val="FFFFFF"/>
                </a:highlight>
                <a:latin typeface="#9Slide03 AmpleSoft" panose="02000000000000000000" pitchFamily="2" charset="0"/>
              </a:rPr>
              <a:t> </a:t>
            </a:r>
            <a:r>
              <a:rPr lang="vi-VN" sz="2800" dirty="0">
                <a:solidFill>
                  <a:srgbClr val="FF0000"/>
                </a:solidFill>
                <a:highlight>
                  <a:srgbClr val="FFFFFF"/>
                </a:highlight>
                <a:latin typeface="#9Slide03 AmpleSoft" panose="02000000000000000000" pitchFamily="2" charset="0"/>
              </a:rPr>
              <a:t>truyện thơ Nôm</a:t>
            </a:r>
            <a:endParaRPr lang="en-US" sz="2800" dirty="0">
              <a:solidFill>
                <a:srgbClr val="FF0000"/>
              </a:solidFill>
              <a:highlight>
                <a:srgbClr val="FFFFFF"/>
              </a:highlight>
              <a:latin typeface="#9Slide03 AmpleSoft" panose="02000000000000000000"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4871" y="0"/>
            <a:ext cx="3250132" cy="685710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pic>
        <p:nvPicPr>
          <p:cNvPr id="16" name="Picture Placeholder 15" descr="A bee on a purple flower&#10;&#10;Description automatically generated"/>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3012" b="3012"/>
          <a:stretch>
            <a:fillRect/>
          </a:stretch>
        </p:blipFill>
        <p:spPr>
          <a:xfrm>
            <a:off x="803461" y="1454293"/>
            <a:ext cx="3407342" cy="3519026"/>
          </a:xfrm>
        </p:spPr>
      </p:pic>
      <p:pic>
        <p:nvPicPr>
          <p:cNvPr id="6" name="Mockup"/>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a:xfrm>
            <a:off x="545281" y="1307225"/>
            <a:ext cx="4129391" cy="5549881"/>
          </a:xfrm>
          <a:custGeom>
            <a:avLst/>
            <a:gdLst>
              <a:gd name="connsiteX0" fmla="*/ 0 w 3835819"/>
              <a:gd name="connsiteY0" fmla="*/ 0 h 6560525"/>
              <a:gd name="connsiteX1" fmla="*/ 3835819 w 3835819"/>
              <a:gd name="connsiteY1" fmla="*/ 0 h 6560525"/>
              <a:gd name="connsiteX2" fmla="*/ 3835819 w 3835819"/>
              <a:gd name="connsiteY2" fmla="*/ 4957172 h 6560525"/>
              <a:gd name="connsiteX3" fmla="*/ 3453652 w 3835819"/>
              <a:gd name="connsiteY3" fmla="*/ 4957172 h 6560525"/>
              <a:gd name="connsiteX4" fmla="*/ 3453652 w 3835819"/>
              <a:gd name="connsiteY4" fmla="*/ 6560525 h 6560525"/>
              <a:gd name="connsiteX5" fmla="*/ 438784 w 3835819"/>
              <a:gd name="connsiteY5" fmla="*/ 6560525 h 6560525"/>
              <a:gd name="connsiteX6" fmla="*/ 438784 w 3835819"/>
              <a:gd name="connsiteY6" fmla="*/ 4957172 h 6560525"/>
              <a:gd name="connsiteX7" fmla="*/ 0 w 3835819"/>
              <a:gd name="connsiteY7" fmla="*/ 4957172 h 65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5819" h="6560525">
                <a:moveTo>
                  <a:pt x="0" y="0"/>
                </a:moveTo>
                <a:lnTo>
                  <a:pt x="3835819" y="0"/>
                </a:lnTo>
                <a:lnTo>
                  <a:pt x="3835819" y="4957172"/>
                </a:lnTo>
                <a:lnTo>
                  <a:pt x="3453652" y="4957172"/>
                </a:lnTo>
                <a:lnTo>
                  <a:pt x="3453652" y="6560525"/>
                </a:lnTo>
                <a:lnTo>
                  <a:pt x="438784" y="6560525"/>
                </a:lnTo>
                <a:lnTo>
                  <a:pt x="438784" y="4957172"/>
                </a:lnTo>
                <a:lnTo>
                  <a:pt x="0" y="4957172"/>
                </a:lnTo>
                <a:close/>
              </a:path>
            </a:pathLst>
          </a:custGeom>
        </p:spPr>
      </p:pic>
      <p:sp>
        <p:nvSpPr>
          <p:cNvPr id="5" name="TextBox 4"/>
          <p:cNvSpPr txBox="1"/>
          <p:nvPr/>
        </p:nvSpPr>
        <p:spPr>
          <a:xfrm>
            <a:off x="4835310" y="513073"/>
            <a:ext cx="6986038" cy="5831853"/>
          </a:xfrm>
          <a:prstGeom prst="rect">
            <a:avLst/>
          </a:prstGeom>
          <a:noFill/>
        </p:spPr>
        <p:txBody>
          <a:bodyPr wrap="square">
            <a:spAutoFit/>
          </a:bodyPr>
          <a:lstStyle/>
          <a:p>
            <a:pPr algn="just">
              <a:lnSpc>
                <a:spcPct val="150000"/>
              </a:lnSpc>
            </a:pPr>
            <a:r>
              <a:rPr lang="en-US" sz="2800" b="1" dirty="0">
                <a:highlight>
                  <a:srgbClr val="FFFFFF"/>
                </a:highlight>
              </a:rPr>
              <a:t>1. </a:t>
            </a:r>
            <a:r>
              <a:rPr lang="vi-VN" sz="2800" b="1" dirty="0">
                <a:highlight>
                  <a:srgbClr val="FFFFFF"/>
                </a:highlight>
              </a:rPr>
              <a:t>Nghệ thuật</a:t>
            </a:r>
            <a:endParaRPr lang="en-US" sz="2800" dirty="0">
              <a:highlight>
                <a:srgbClr val="FFFFFF"/>
              </a:highlight>
            </a:endParaRPr>
          </a:p>
          <a:p>
            <a:pPr marL="457200" indent="-457200" algn="just">
              <a:lnSpc>
                <a:spcPct val="150000"/>
              </a:lnSpc>
              <a:buFont typeface="Wingdings" panose="05000000000000000000" pitchFamily="2" charset="2"/>
              <a:buChar char="ü"/>
            </a:pPr>
            <a:r>
              <a:rPr lang="en-US" sz="2800" dirty="0" err="1">
                <a:highlight>
                  <a:srgbClr val="FFFFFF"/>
                </a:highlight>
              </a:rPr>
              <a:t>Nghệ</a:t>
            </a:r>
            <a:r>
              <a:rPr lang="en-US" sz="2800" dirty="0">
                <a:highlight>
                  <a:srgbClr val="FFFFFF"/>
                </a:highlight>
              </a:rPr>
              <a:t> </a:t>
            </a:r>
            <a:r>
              <a:rPr lang="en-US" sz="2800" dirty="0" err="1">
                <a:highlight>
                  <a:srgbClr val="FFFFFF"/>
                </a:highlight>
              </a:rPr>
              <a:t>thuật</a:t>
            </a:r>
            <a:r>
              <a:rPr lang="en-US" sz="2800" dirty="0">
                <a:highlight>
                  <a:srgbClr val="FFFFFF"/>
                </a:highlight>
              </a:rPr>
              <a:t> </a:t>
            </a:r>
            <a:r>
              <a:rPr lang="en-US" sz="2800" dirty="0" err="1">
                <a:highlight>
                  <a:srgbClr val="FFFFFF"/>
                </a:highlight>
              </a:rPr>
              <a:t>xây</a:t>
            </a:r>
            <a:r>
              <a:rPr lang="en-US" sz="2800" dirty="0">
                <a:highlight>
                  <a:srgbClr val="FFFFFF"/>
                </a:highlight>
              </a:rPr>
              <a:t> </a:t>
            </a:r>
            <a:r>
              <a:rPr lang="en-US" sz="2800" dirty="0" err="1">
                <a:highlight>
                  <a:srgbClr val="FFFFFF"/>
                </a:highlight>
              </a:rPr>
              <a:t>dựng</a:t>
            </a:r>
            <a:r>
              <a:rPr lang="en-US" sz="2800" dirty="0">
                <a:highlight>
                  <a:srgbClr val="FFFFFF"/>
                </a:highlight>
              </a:rPr>
              <a:t> </a:t>
            </a:r>
            <a:r>
              <a:rPr lang="en-US" sz="2800" dirty="0" err="1">
                <a:highlight>
                  <a:srgbClr val="FFFFFF"/>
                </a:highlight>
              </a:rPr>
              <a:t>nhân</a:t>
            </a:r>
            <a:r>
              <a:rPr lang="en-US" sz="2800" dirty="0">
                <a:highlight>
                  <a:srgbClr val="FFFFFF"/>
                </a:highlight>
              </a:rPr>
              <a:t> </a:t>
            </a:r>
            <a:r>
              <a:rPr lang="en-US" sz="2800" dirty="0" err="1">
                <a:highlight>
                  <a:srgbClr val="FFFFFF"/>
                </a:highlight>
              </a:rPr>
              <a:t>vật</a:t>
            </a:r>
            <a:r>
              <a:rPr lang="en-US" sz="2800" dirty="0">
                <a:highlight>
                  <a:srgbClr val="FFFFFF"/>
                </a:highlight>
              </a:rPr>
              <a:t>: </a:t>
            </a:r>
            <a:r>
              <a:rPr lang="en-US" sz="2800" dirty="0" err="1">
                <a:highlight>
                  <a:srgbClr val="FFFFFF"/>
                </a:highlight>
              </a:rPr>
              <a:t>tập</a:t>
            </a:r>
            <a:r>
              <a:rPr lang="en-US" sz="2800" dirty="0">
                <a:highlight>
                  <a:srgbClr val="FFFFFF"/>
                </a:highlight>
              </a:rPr>
              <a:t> </a:t>
            </a:r>
            <a:r>
              <a:rPr lang="en-US" sz="2800" dirty="0" err="1">
                <a:highlight>
                  <a:srgbClr val="FFFFFF"/>
                </a:highlight>
              </a:rPr>
              <a:t>trung</a:t>
            </a:r>
            <a:r>
              <a:rPr lang="en-US" sz="2800" dirty="0">
                <a:highlight>
                  <a:srgbClr val="FFFFFF"/>
                </a:highlight>
              </a:rPr>
              <a:t> </a:t>
            </a:r>
            <a:r>
              <a:rPr lang="en-US" sz="2800" dirty="0" err="1">
                <a:highlight>
                  <a:srgbClr val="FFFFFF"/>
                </a:highlight>
              </a:rPr>
              <a:t>khắc</a:t>
            </a:r>
            <a:r>
              <a:rPr lang="en-US" sz="2800" dirty="0">
                <a:highlight>
                  <a:srgbClr val="FFFFFF"/>
                </a:highlight>
              </a:rPr>
              <a:t> </a:t>
            </a:r>
            <a:r>
              <a:rPr lang="en-US" sz="2800" dirty="0" err="1">
                <a:highlight>
                  <a:srgbClr val="FFFFFF"/>
                </a:highlight>
              </a:rPr>
              <a:t>hoạ</a:t>
            </a:r>
            <a:r>
              <a:rPr lang="en-US" sz="2800" dirty="0">
                <a:highlight>
                  <a:srgbClr val="FFFFFF"/>
                </a:highlight>
              </a:rPr>
              <a:t> con </a:t>
            </a:r>
            <a:r>
              <a:rPr lang="en-US" sz="2800" dirty="0" err="1">
                <a:highlight>
                  <a:srgbClr val="FFFFFF"/>
                </a:highlight>
              </a:rPr>
              <a:t>người</a:t>
            </a:r>
            <a:r>
              <a:rPr lang="en-US" sz="2800" dirty="0">
                <a:highlight>
                  <a:srgbClr val="FFFFFF"/>
                </a:highlight>
              </a:rPr>
              <a:t> </a:t>
            </a:r>
            <a:r>
              <a:rPr lang="en-US" sz="2800" dirty="0" err="1">
                <a:highlight>
                  <a:srgbClr val="FFFFFF"/>
                </a:highlight>
              </a:rPr>
              <a:t>ngoại</a:t>
            </a:r>
            <a:r>
              <a:rPr lang="en-US" sz="2800" dirty="0">
                <a:highlight>
                  <a:srgbClr val="FFFFFF"/>
                </a:highlight>
              </a:rPr>
              <a:t> </a:t>
            </a:r>
            <a:r>
              <a:rPr lang="en-US" sz="2800" dirty="0" err="1">
                <a:highlight>
                  <a:srgbClr val="FFFFFF"/>
                </a:highlight>
              </a:rPr>
              <a:t>hiện</a:t>
            </a:r>
            <a:r>
              <a:rPr lang="en-US" sz="2800" dirty="0">
                <a:highlight>
                  <a:srgbClr val="FFFFFF"/>
                </a:highlight>
              </a:rPr>
              <a:t>, </a:t>
            </a:r>
            <a:r>
              <a:rPr lang="en-US" sz="2800" dirty="0" err="1">
                <a:highlight>
                  <a:srgbClr val="FFFFFF"/>
                </a:highlight>
              </a:rPr>
              <a:t>quan</a:t>
            </a:r>
            <a:r>
              <a:rPr lang="en-US" sz="2800" dirty="0">
                <a:highlight>
                  <a:srgbClr val="FFFFFF"/>
                </a:highlight>
              </a:rPr>
              <a:t> tâm đến </a:t>
            </a:r>
            <a:r>
              <a:rPr lang="en-US" sz="2800" dirty="0" err="1">
                <a:highlight>
                  <a:srgbClr val="FFFFFF"/>
                </a:highlight>
              </a:rPr>
              <a:t>ngôn</a:t>
            </a:r>
            <a:r>
              <a:rPr lang="en-US" sz="2800" dirty="0">
                <a:highlight>
                  <a:srgbClr val="FFFFFF"/>
                </a:highlight>
              </a:rPr>
              <a:t> </a:t>
            </a:r>
            <a:r>
              <a:rPr lang="en-US" sz="2800" dirty="0" err="1">
                <a:highlight>
                  <a:srgbClr val="FFFFFF"/>
                </a:highlight>
              </a:rPr>
              <a:t>ngữ</a:t>
            </a:r>
            <a:r>
              <a:rPr lang="en-US" sz="2800" dirty="0">
                <a:highlight>
                  <a:srgbClr val="FFFFFF"/>
                </a:highlight>
              </a:rPr>
              <a:t> </a:t>
            </a:r>
            <a:r>
              <a:rPr lang="en-US" sz="2800" dirty="0" err="1">
                <a:highlight>
                  <a:srgbClr val="FFFFFF"/>
                </a:highlight>
              </a:rPr>
              <a:t>đối</a:t>
            </a:r>
            <a:r>
              <a:rPr lang="en-US" sz="2800" dirty="0">
                <a:highlight>
                  <a:srgbClr val="FFFFFF"/>
                </a:highlight>
              </a:rPr>
              <a:t> </a:t>
            </a:r>
            <a:r>
              <a:rPr lang="en-US" sz="2800" dirty="0" err="1">
                <a:highlight>
                  <a:srgbClr val="FFFFFF"/>
                </a:highlight>
              </a:rPr>
              <a:t>thoại</a:t>
            </a:r>
            <a:r>
              <a:rPr lang="en-US" sz="2800" dirty="0">
                <a:highlight>
                  <a:srgbClr val="FFFFFF"/>
                </a:highlight>
              </a:rPr>
              <a:t> </a:t>
            </a:r>
            <a:r>
              <a:rPr lang="en-US" sz="2800" dirty="0" err="1">
                <a:highlight>
                  <a:srgbClr val="FFFFFF"/>
                </a:highlight>
              </a:rPr>
              <a:t>của</a:t>
            </a:r>
            <a:r>
              <a:rPr lang="en-US" sz="2800" dirty="0">
                <a:highlight>
                  <a:srgbClr val="FFFFFF"/>
                </a:highlight>
              </a:rPr>
              <a:t> </a:t>
            </a:r>
            <a:r>
              <a:rPr lang="en-US" sz="2800" dirty="0" err="1">
                <a:highlight>
                  <a:srgbClr val="FFFFFF"/>
                </a:highlight>
              </a:rPr>
              <a:t>nhân</a:t>
            </a:r>
            <a:r>
              <a:rPr lang="en-US" sz="2800" dirty="0">
                <a:highlight>
                  <a:srgbClr val="FFFFFF"/>
                </a:highlight>
              </a:rPr>
              <a:t> </a:t>
            </a:r>
            <a:r>
              <a:rPr lang="en-US" sz="2800" dirty="0" err="1">
                <a:highlight>
                  <a:srgbClr val="FFFFFF"/>
                </a:highlight>
              </a:rPr>
              <a:t>vật</a:t>
            </a:r>
            <a:r>
              <a:rPr lang="en-US" sz="2800" dirty="0">
                <a:highlight>
                  <a:srgbClr val="FFFFFF"/>
                </a:highlight>
              </a:rPr>
              <a:t>.</a:t>
            </a:r>
            <a:endParaRPr lang="en-US" sz="2800" dirty="0">
              <a:highlight>
                <a:srgbClr val="FFFFFF"/>
              </a:highlight>
            </a:endParaRPr>
          </a:p>
          <a:p>
            <a:pPr marL="457200" indent="-457200" algn="just">
              <a:lnSpc>
                <a:spcPct val="150000"/>
              </a:lnSpc>
              <a:buFont typeface="Wingdings" panose="05000000000000000000" pitchFamily="2" charset="2"/>
              <a:buChar char="ü"/>
            </a:pPr>
            <a:r>
              <a:rPr lang="en-US" sz="2800" dirty="0" err="1">
                <a:highlight>
                  <a:srgbClr val="FFFFFF"/>
                </a:highlight>
              </a:rPr>
              <a:t>Nghệ</a:t>
            </a:r>
            <a:r>
              <a:rPr lang="en-US" sz="2800" dirty="0">
                <a:highlight>
                  <a:srgbClr val="FFFFFF"/>
                </a:highlight>
              </a:rPr>
              <a:t> </a:t>
            </a:r>
            <a:r>
              <a:rPr lang="en-US" sz="2800" dirty="0" err="1">
                <a:highlight>
                  <a:srgbClr val="FFFFFF"/>
                </a:highlight>
              </a:rPr>
              <a:t>thuật</a:t>
            </a:r>
            <a:r>
              <a:rPr lang="en-US" sz="2800" dirty="0">
                <a:highlight>
                  <a:srgbClr val="FFFFFF"/>
                </a:highlight>
              </a:rPr>
              <a:t> </a:t>
            </a:r>
            <a:r>
              <a:rPr lang="en-US" sz="2800" dirty="0" err="1">
                <a:highlight>
                  <a:srgbClr val="FFFFFF"/>
                </a:highlight>
              </a:rPr>
              <a:t>sử</a:t>
            </a:r>
            <a:r>
              <a:rPr lang="en-US" sz="2800" dirty="0">
                <a:highlight>
                  <a:srgbClr val="FFFFFF"/>
                </a:highlight>
              </a:rPr>
              <a:t> </a:t>
            </a:r>
            <a:r>
              <a:rPr lang="en-US" sz="2800" dirty="0" err="1">
                <a:highlight>
                  <a:srgbClr val="FFFFFF"/>
                </a:highlight>
              </a:rPr>
              <a:t>dụng</a:t>
            </a:r>
            <a:r>
              <a:rPr lang="en-US" sz="2800" dirty="0">
                <a:highlight>
                  <a:srgbClr val="FFFFFF"/>
                </a:highlight>
              </a:rPr>
              <a:t> </a:t>
            </a:r>
            <a:r>
              <a:rPr lang="en-US" sz="2800" dirty="0" err="1">
                <a:highlight>
                  <a:srgbClr val="FFFFFF"/>
                </a:highlight>
              </a:rPr>
              <a:t>ngôn</a:t>
            </a:r>
            <a:r>
              <a:rPr lang="en-US" sz="2800" dirty="0">
                <a:highlight>
                  <a:srgbClr val="FFFFFF"/>
                </a:highlight>
              </a:rPr>
              <a:t> </a:t>
            </a:r>
            <a:r>
              <a:rPr lang="en-US" sz="2800" dirty="0" err="1">
                <a:highlight>
                  <a:srgbClr val="FFFFFF"/>
                </a:highlight>
              </a:rPr>
              <a:t>ngữ</a:t>
            </a:r>
            <a:r>
              <a:rPr lang="en-US" sz="2800" dirty="0">
                <a:highlight>
                  <a:srgbClr val="FFFFFF"/>
                </a:highlight>
              </a:rPr>
              <a:t>: </a:t>
            </a:r>
            <a:r>
              <a:rPr lang="en-US" sz="2800" dirty="0" err="1">
                <a:highlight>
                  <a:srgbClr val="FFFFFF"/>
                </a:highlight>
              </a:rPr>
              <a:t>đậm</a:t>
            </a:r>
            <a:r>
              <a:rPr lang="en-US" sz="2800" dirty="0">
                <a:highlight>
                  <a:srgbClr val="FFFFFF"/>
                </a:highlight>
              </a:rPr>
              <a:t> </a:t>
            </a:r>
            <a:r>
              <a:rPr lang="en-US" sz="2800" dirty="0" err="1">
                <a:highlight>
                  <a:srgbClr val="FFFFFF"/>
                </a:highlight>
              </a:rPr>
              <a:t>chất</a:t>
            </a:r>
            <a:r>
              <a:rPr lang="en-US" sz="2800" dirty="0">
                <a:highlight>
                  <a:srgbClr val="FFFFFF"/>
                </a:highlight>
              </a:rPr>
              <a:t> Nam </a:t>
            </a:r>
            <a:r>
              <a:rPr lang="en-US" sz="2800" dirty="0" err="1">
                <a:highlight>
                  <a:srgbClr val="FFFFFF"/>
                </a:highlight>
              </a:rPr>
              <a:t>Bộ</a:t>
            </a:r>
            <a:r>
              <a:rPr lang="en-US" sz="2800" dirty="0">
                <a:highlight>
                  <a:srgbClr val="FFFFFF"/>
                </a:highlight>
              </a:rPr>
              <a:t> (</a:t>
            </a:r>
            <a:r>
              <a:rPr lang="en-US" sz="2800" i="1" dirty="0" err="1">
                <a:highlight>
                  <a:srgbClr val="FFFFFF"/>
                </a:highlight>
              </a:rPr>
              <a:t>đàng</a:t>
            </a:r>
            <a:r>
              <a:rPr lang="en-US" sz="2800" i="1" dirty="0">
                <a:highlight>
                  <a:srgbClr val="FFFFFF"/>
                </a:highlight>
              </a:rPr>
              <a:t>, </a:t>
            </a:r>
            <a:r>
              <a:rPr lang="en-US" sz="2800" i="1" dirty="0" err="1">
                <a:highlight>
                  <a:srgbClr val="FFFFFF"/>
                </a:highlight>
              </a:rPr>
              <a:t>xông</a:t>
            </a:r>
            <a:r>
              <a:rPr lang="en-US" sz="2800" i="1" dirty="0">
                <a:highlight>
                  <a:srgbClr val="FFFFFF"/>
                </a:highlight>
              </a:rPr>
              <a:t> </a:t>
            </a:r>
            <a:r>
              <a:rPr lang="en-US" sz="2800" i="1" dirty="0" err="1">
                <a:highlight>
                  <a:srgbClr val="FFFFFF"/>
                </a:highlight>
              </a:rPr>
              <a:t>vô</a:t>
            </a:r>
            <a:r>
              <a:rPr lang="en-US" sz="2800" i="1" dirty="0">
                <a:highlight>
                  <a:srgbClr val="FFFFFF"/>
                </a:highlight>
              </a:rPr>
              <a:t>, </a:t>
            </a:r>
            <a:r>
              <a:rPr lang="en-US" sz="2800" i="1" dirty="0" err="1">
                <a:highlight>
                  <a:srgbClr val="FFFFFF"/>
                </a:highlight>
              </a:rPr>
              <a:t>bức</a:t>
            </a:r>
            <a:r>
              <a:rPr lang="en-US" sz="2800" i="1" dirty="0">
                <a:highlight>
                  <a:srgbClr val="FFFFFF"/>
                </a:highlight>
              </a:rPr>
              <a:t> </a:t>
            </a:r>
            <a:r>
              <a:rPr lang="en-US" sz="2800" i="1" dirty="0" err="1">
                <a:highlight>
                  <a:srgbClr val="FFFFFF"/>
                </a:highlight>
              </a:rPr>
              <a:t>thơ</a:t>
            </a:r>
            <a:r>
              <a:rPr lang="en-US" sz="2800" i="1" dirty="0">
                <a:highlight>
                  <a:srgbClr val="FFFFFF"/>
                </a:highlight>
              </a:rPr>
              <a:t>, hay </a:t>
            </a:r>
            <a:r>
              <a:rPr lang="en-US" sz="2800" i="1" dirty="0" err="1">
                <a:highlight>
                  <a:srgbClr val="FFFFFF"/>
                </a:highlight>
              </a:rPr>
              <a:t>vầy</a:t>
            </a:r>
            <a:r>
              <a:rPr lang="en-US" sz="2800" dirty="0">
                <a:highlight>
                  <a:srgbClr val="FFFFFF"/>
                </a:highlight>
              </a:rPr>
              <a:t>,...), </a:t>
            </a:r>
            <a:r>
              <a:rPr lang="en-US" sz="2800" dirty="0" err="1">
                <a:highlight>
                  <a:srgbClr val="FFFFFF"/>
                </a:highlight>
              </a:rPr>
              <a:t>mộc</a:t>
            </a:r>
            <a:r>
              <a:rPr lang="en-US" sz="2800" dirty="0">
                <a:highlight>
                  <a:srgbClr val="FFFFFF"/>
                </a:highlight>
              </a:rPr>
              <a:t> </a:t>
            </a:r>
            <a:r>
              <a:rPr lang="en-US" sz="2800" dirty="0" err="1">
                <a:highlight>
                  <a:srgbClr val="FFFFFF"/>
                </a:highlight>
              </a:rPr>
              <a:t>mạc</a:t>
            </a:r>
            <a:r>
              <a:rPr lang="en-US" sz="2800" dirty="0">
                <a:highlight>
                  <a:srgbClr val="FFFFFF"/>
                </a:highlight>
              </a:rPr>
              <a:t>, </a:t>
            </a:r>
            <a:r>
              <a:rPr lang="en-US" sz="2800" dirty="0" err="1">
                <a:highlight>
                  <a:srgbClr val="FFFFFF"/>
                </a:highlight>
              </a:rPr>
              <a:t>bình</a:t>
            </a:r>
            <a:r>
              <a:rPr lang="en-US" sz="2800" dirty="0">
                <a:highlight>
                  <a:srgbClr val="FFFFFF"/>
                </a:highlight>
              </a:rPr>
              <a:t> </a:t>
            </a:r>
            <a:r>
              <a:rPr lang="en-US" sz="2800" dirty="0" err="1">
                <a:highlight>
                  <a:srgbClr val="FFFFFF"/>
                </a:highlight>
              </a:rPr>
              <a:t>dị</a:t>
            </a:r>
            <a:r>
              <a:rPr lang="en-US" sz="2800" dirty="0">
                <a:highlight>
                  <a:srgbClr val="FFFFFF"/>
                </a:highlight>
              </a:rPr>
              <a:t>, </a:t>
            </a:r>
            <a:r>
              <a:rPr lang="en-US" sz="2800" dirty="0" err="1">
                <a:highlight>
                  <a:srgbClr val="FFFFFF"/>
                </a:highlight>
              </a:rPr>
              <a:t>gần</a:t>
            </a:r>
            <a:r>
              <a:rPr lang="en-US" sz="2800" dirty="0">
                <a:highlight>
                  <a:srgbClr val="FFFFFF"/>
                </a:highlight>
              </a:rPr>
              <a:t> </a:t>
            </a:r>
            <a:r>
              <a:rPr lang="en-US" sz="2800" dirty="0" err="1">
                <a:highlight>
                  <a:srgbClr val="FFFFFF"/>
                </a:highlight>
              </a:rPr>
              <a:t>gũi</a:t>
            </a:r>
            <a:r>
              <a:rPr lang="en-US" sz="2800" dirty="0">
                <a:highlight>
                  <a:srgbClr val="FFFFFF"/>
                </a:highlight>
              </a:rPr>
              <a:t>; </a:t>
            </a:r>
            <a:r>
              <a:rPr lang="en-US" sz="2800" dirty="0" err="1">
                <a:highlight>
                  <a:srgbClr val="FFFFFF"/>
                </a:highlight>
              </a:rPr>
              <a:t>sử</a:t>
            </a:r>
            <a:r>
              <a:rPr lang="en-US" sz="2800" dirty="0">
                <a:highlight>
                  <a:srgbClr val="FFFFFF"/>
                </a:highlight>
              </a:rPr>
              <a:t> </a:t>
            </a:r>
            <a:r>
              <a:rPr lang="en-US" sz="2800" dirty="0" err="1">
                <a:highlight>
                  <a:srgbClr val="FFFFFF"/>
                </a:highlight>
              </a:rPr>
              <a:t>dụng</a:t>
            </a:r>
            <a:r>
              <a:rPr lang="en-US" sz="2800" dirty="0">
                <a:highlight>
                  <a:srgbClr val="FFFFFF"/>
                </a:highlight>
              </a:rPr>
              <a:t> </a:t>
            </a:r>
            <a:r>
              <a:rPr lang="en-US" sz="2800" dirty="0" err="1">
                <a:highlight>
                  <a:srgbClr val="FFFFFF"/>
                </a:highlight>
              </a:rPr>
              <a:t>từ</a:t>
            </a:r>
            <a:r>
              <a:rPr lang="en-US" sz="2800" dirty="0">
                <a:highlight>
                  <a:srgbClr val="FFFFFF"/>
                </a:highlight>
              </a:rPr>
              <a:t> </a:t>
            </a:r>
            <a:r>
              <a:rPr lang="en-US" sz="2800" dirty="0" err="1">
                <a:highlight>
                  <a:srgbClr val="FFFFFF"/>
                </a:highlight>
              </a:rPr>
              <a:t>Hán</a:t>
            </a:r>
            <a:r>
              <a:rPr lang="en-US" sz="2800" dirty="0">
                <a:highlight>
                  <a:srgbClr val="FFFFFF"/>
                </a:highlight>
              </a:rPr>
              <a:t> </a:t>
            </a:r>
            <a:r>
              <a:rPr lang="en-US" sz="2800" dirty="0" err="1">
                <a:highlight>
                  <a:srgbClr val="FFFFFF"/>
                </a:highlight>
              </a:rPr>
              <a:t>Việt</a:t>
            </a:r>
            <a:r>
              <a:rPr lang="en-US" sz="2800" dirty="0">
                <a:highlight>
                  <a:srgbClr val="FFFFFF"/>
                </a:highlight>
              </a:rPr>
              <a:t> </a:t>
            </a:r>
            <a:r>
              <a:rPr lang="en-US" sz="2800" dirty="0" err="1">
                <a:highlight>
                  <a:srgbClr val="FFFFFF"/>
                </a:highlight>
              </a:rPr>
              <a:t>và</a:t>
            </a:r>
            <a:r>
              <a:rPr lang="en-US" sz="2800" dirty="0">
                <a:highlight>
                  <a:srgbClr val="FFFFFF"/>
                </a:highlight>
              </a:rPr>
              <a:t> </a:t>
            </a:r>
            <a:r>
              <a:rPr lang="en-US" sz="2800" dirty="0" err="1">
                <a:highlight>
                  <a:srgbClr val="FFFFFF"/>
                </a:highlight>
              </a:rPr>
              <a:t>điển</a:t>
            </a:r>
            <a:r>
              <a:rPr lang="en-US" sz="2800" dirty="0">
                <a:highlight>
                  <a:srgbClr val="FFFFFF"/>
                </a:highlight>
              </a:rPr>
              <a:t> </a:t>
            </a:r>
            <a:r>
              <a:rPr lang="en-US" sz="2800" dirty="0" err="1">
                <a:highlight>
                  <a:srgbClr val="FFFFFF"/>
                </a:highlight>
              </a:rPr>
              <a:t>tích</a:t>
            </a:r>
            <a:r>
              <a:rPr lang="en-US" sz="2800" dirty="0">
                <a:highlight>
                  <a:srgbClr val="FFFFFF"/>
                </a:highlight>
              </a:rPr>
              <a:t>, </a:t>
            </a:r>
            <a:r>
              <a:rPr lang="en-US" sz="2800" dirty="0" err="1">
                <a:highlight>
                  <a:srgbClr val="FFFFFF"/>
                </a:highlight>
              </a:rPr>
              <a:t>điển</a:t>
            </a:r>
            <a:r>
              <a:rPr lang="en-US" sz="2800" dirty="0">
                <a:highlight>
                  <a:srgbClr val="FFFFFF"/>
                </a:highlight>
              </a:rPr>
              <a:t> cố </a:t>
            </a:r>
            <a:r>
              <a:rPr lang="en-US" sz="2800" dirty="0" err="1">
                <a:highlight>
                  <a:srgbClr val="FFFFFF"/>
                </a:highlight>
              </a:rPr>
              <a:t>khá</a:t>
            </a:r>
            <a:r>
              <a:rPr lang="en-US" sz="2800" dirty="0">
                <a:highlight>
                  <a:srgbClr val="FFFFFF"/>
                </a:highlight>
              </a:rPr>
              <a:t> </a:t>
            </a:r>
            <a:r>
              <a:rPr lang="en-US" sz="2800" dirty="0" err="1">
                <a:highlight>
                  <a:srgbClr val="FFFFFF"/>
                </a:highlight>
              </a:rPr>
              <a:t>nhuần</a:t>
            </a:r>
            <a:r>
              <a:rPr lang="en-US" sz="2800" dirty="0">
                <a:highlight>
                  <a:srgbClr val="FFFFFF"/>
                </a:highlight>
              </a:rPr>
              <a:t> </a:t>
            </a:r>
            <a:r>
              <a:rPr lang="en-US" sz="2800" dirty="0" err="1">
                <a:highlight>
                  <a:srgbClr val="FFFFFF"/>
                </a:highlight>
              </a:rPr>
              <a:t>nhuyễn</a:t>
            </a:r>
            <a:r>
              <a:rPr lang="en-US" sz="2800" dirty="0">
                <a:highlight>
                  <a:srgbClr val="FFFFFF"/>
                </a:highlight>
              </a:rPr>
              <a:t>.</a:t>
            </a:r>
            <a:endParaRPr lang="en-US" sz="2800" dirty="0">
              <a:highlight>
                <a:srgbClr val="FFFFFF"/>
              </a:highligh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rot="16200000">
            <a:off x="4986202" y="-332443"/>
            <a:ext cx="2219595" cy="1219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pic>
        <p:nvPicPr>
          <p:cNvPr id="16" name="Picture Placeholder 15" descr="A bee on a purple flower&#10;&#10;Description automatically generated"/>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3012" b="3012"/>
          <a:stretch>
            <a:fillRect/>
          </a:stretch>
        </p:blipFill>
        <p:spPr>
          <a:xfrm>
            <a:off x="182881" y="3244593"/>
            <a:ext cx="3359216" cy="3519026"/>
          </a:xfrm>
        </p:spPr>
      </p:pic>
      <p:pic>
        <p:nvPicPr>
          <p:cNvPr id="6" name="Mockup"/>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a:xfrm>
            <a:off x="-43265" y="3069542"/>
            <a:ext cx="4129391" cy="5549881"/>
          </a:xfrm>
          <a:custGeom>
            <a:avLst/>
            <a:gdLst>
              <a:gd name="connsiteX0" fmla="*/ 0 w 3835819"/>
              <a:gd name="connsiteY0" fmla="*/ 0 h 6560525"/>
              <a:gd name="connsiteX1" fmla="*/ 3835819 w 3835819"/>
              <a:gd name="connsiteY1" fmla="*/ 0 h 6560525"/>
              <a:gd name="connsiteX2" fmla="*/ 3835819 w 3835819"/>
              <a:gd name="connsiteY2" fmla="*/ 4957172 h 6560525"/>
              <a:gd name="connsiteX3" fmla="*/ 3453652 w 3835819"/>
              <a:gd name="connsiteY3" fmla="*/ 4957172 h 6560525"/>
              <a:gd name="connsiteX4" fmla="*/ 3453652 w 3835819"/>
              <a:gd name="connsiteY4" fmla="*/ 6560525 h 6560525"/>
              <a:gd name="connsiteX5" fmla="*/ 438784 w 3835819"/>
              <a:gd name="connsiteY5" fmla="*/ 6560525 h 6560525"/>
              <a:gd name="connsiteX6" fmla="*/ 438784 w 3835819"/>
              <a:gd name="connsiteY6" fmla="*/ 4957172 h 6560525"/>
              <a:gd name="connsiteX7" fmla="*/ 0 w 3835819"/>
              <a:gd name="connsiteY7" fmla="*/ 4957172 h 65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5819" h="6560525">
                <a:moveTo>
                  <a:pt x="0" y="0"/>
                </a:moveTo>
                <a:lnTo>
                  <a:pt x="3835819" y="0"/>
                </a:lnTo>
                <a:lnTo>
                  <a:pt x="3835819" y="4957172"/>
                </a:lnTo>
                <a:lnTo>
                  <a:pt x="3453652" y="4957172"/>
                </a:lnTo>
                <a:lnTo>
                  <a:pt x="3453652" y="6560525"/>
                </a:lnTo>
                <a:lnTo>
                  <a:pt x="438784" y="6560525"/>
                </a:lnTo>
                <a:lnTo>
                  <a:pt x="438784" y="4957172"/>
                </a:lnTo>
                <a:lnTo>
                  <a:pt x="0" y="4957172"/>
                </a:lnTo>
                <a:close/>
              </a:path>
            </a:pathLst>
          </a:custGeom>
        </p:spPr>
      </p:pic>
      <p:sp>
        <p:nvSpPr>
          <p:cNvPr id="5" name="TextBox 4"/>
          <p:cNvSpPr txBox="1"/>
          <p:nvPr/>
        </p:nvSpPr>
        <p:spPr>
          <a:xfrm>
            <a:off x="954331" y="257436"/>
            <a:ext cx="11078677" cy="2677656"/>
          </a:xfrm>
          <a:prstGeom prst="rect">
            <a:avLst/>
          </a:prstGeom>
          <a:noFill/>
        </p:spPr>
        <p:txBody>
          <a:bodyPr wrap="square">
            <a:spAutoFit/>
          </a:bodyPr>
          <a:lstStyle/>
          <a:p>
            <a:r>
              <a:rPr lang="en-US" sz="2800" b="1" dirty="0">
                <a:highlight>
                  <a:srgbClr val="FFFFFF"/>
                </a:highlight>
              </a:rPr>
              <a:t>2. </a:t>
            </a:r>
            <a:r>
              <a:rPr lang="en-US" sz="2800" b="1" dirty="0" err="1">
                <a:highlight>
                  <a:srgbClr val="FFFFFF"/>
                </a:highlight>
              </a:rPr>
              <a:t>Nội</a:t>
            </a:r>
            <a:r>
              <a:rPr lang="en-US" sz="2800" b="1" dirty="0">
                <a:highlight>
                  <a:srgbClr val="FFFFFF"/>
                </a:highlight>
              </a:rPr>
              <a:t> dung</a:t>
            </a:r>
            <a:endParaRPr lang="en-US" sz="2800" dirty="0">
              <a:highlight>
                <a:srgbClr val="FFFFFF"/>
              </a:highlight>
            </a:endParaRPr>
          </a:p>
          <a:p>
            <a:pPr marL="457200" indent="-457200">
              <a:buFont typeface="Wingdings" panose="05000000000000000000" pitchFamily="2" charset="2"/>
              <a:buChar char="ü"/>
            </a:pPr>
            <a:r>
              <a:rPr lang="en-US" sz="2800" dirty="0">
                <a:highlight>
                  <a:srgbClr val="FFFFFF"/>
                </a:highlight>
              </a:rPr>
              <a:t>Ca </a:t>
            </a:r>
            <a:r>
              <a:rPr lang="en-US" sz="2800" dirty="0" err="1">
                <a:highlight>
                  <a:srgbClr val="FFFFFF"/>
                </a:highlight>
              </a:rPr>
              <a:t>ngợi</a:t>
            </a:r>
            <a:r>
              <a:rPr lang="en-US" sz="2800" dirty="0">
                <a:highlight>
                  <a:srgbClr val="FFFFFF"/>
                </a:highlight>
              </a:rPr>
              <a:t> </a:t>
            </a:r>
            <a:r>
              <a:rPr lang="en-US" sz="2800" dirty="0" err="1">
                <a:highlight>
                  <a:srgbClr val="FFFFFF"/>
                </a:highlight>
              </a:rPr>
              <a:t>người</a:t>
            </a:r>
            <a:r>
              <a:rPr lang="en-US" sz="2800" dirty="0">
                <a:highlight>
                  <a:srgbClr val="FFFFFF"/>
                </a:highlight>
              </a:rPr>
              <a:t> </a:t>
            </a:r>
            <a:r>
              <a:rPr lang="en-US" sz="2800" dirty="0" err="1">
                <a:highlight>
                  <a:srgbClr val="FFFFFF"/>
                </a:highlight>
              </a:rPr>
              <a:t>anh</a:t>
            </a:r>
            <a:r>
              <a:rPr lang="en-US" sz="2800" dirty="0">
                <a:highlight>
                  <a:srgbClr val="FFFFFF"/>
                </a:highlight>
              </a:rPr>
              <a:t> </a:t>
            </a:r>
            <a:r>
              <a:rPr lang="en-US" sz="2800" dirty="0" err="1">
                <a:highlight>
                  <a:srgbClr val="FFFFFF"/>
                </a:highlight>
              </a:rPr>
              <a:t>hùng</a:t>
            </a:r>
            <a:r>
              <a:rPr lang="en-US" sz="2800" dirty="0">
                <a:highlight>
                  <a:srgbClr val="FFFFFF"/>
                </a:highlight>
              </a:rPr>
              <a:t> </a:t>
            </a:r>
            <a:r>
              <a:rPr lang="en-US" sz="2800" dirty="0" err="1">
                <a:highlight>
                  <a:srgbClr val="FFFFFF"/>
                </a:highlight>
              </a:rPr>
              <a:t>trí</a:t>
            </a:r>
            <a:r>
              <a:rPr lang="en-US" sz="2800" dirty="0">
                <a:highlight>
                  <a:srgbClr val="FFFFFF"/>
                </a:highlight>
              </a:rPr>
              <a:t> </a:t>
            </a:r>
            <a:r>
              <a:rPr lang="en-US" sz="2800" dirty="0" err="1">
                <a:highlight>
                  <a:srgbClr val="FFFFFF"/>
                </a:highlight>
              </a:rPr>
              <a:t>dũng</a:t>
            </a:r>
            <a:r>
              <a:rPr lang="en-US" sz="2800" dirty="0">
                <a:highlight>
                  <a:srgbClr val="FFFFFF"/>
                </a:highlight>
              </a:rPr>
              <a:t> song </a:t>
            </a:r>
            <a:r>
              <a:rPr lang="en-US" sz="2800" dirty="0" err="1">
                <a:highlight>
                  <a:srgbClr val="FFFFFF"/>
                </a:highlight>
              </a:rPr>
              <a:t>toàn</a:t>
            </a:r>
            <a:r>
              <a:rPr lang="en-US" sz="2800" dirty="0">
                <a:highlight>
                  <a:srgbClr val="FFFFFF"/>
                </a:highlight>
              </a:rPr>
              <a:t>, </a:t>
            </a:r>
            <a:r>
              <a:rPr lang="en-US" sz="2800" dirty="0" err="1">
                <a:highlight>
                  <a:srgbClr val="FFFFFF"/>
                </a:highlight>
              </a:rPr>
              <a:t>diệt</a:t>
            </a:r>
            <a:r>
              <a:rPr lang="en-US" sz="2800" dirty="0">
                <a:highlight>
                  <a:srgbClr val="FFFFFF"/>
                </a:highlight>
              </a:rPr>
              <a:t> </a:t>
            </a:r>
            <a:r>
              <a:rPr lang="en-US" sz="2800" dirty="0" err="1">
                <a:highlight>
                  <a:srgbClr val="FFFFFF"/>
                </a:highlight>
              </a:rPr>
              <a:t>bạo</a:t>
            </a:r>
            <a:r>
              <a:rPr lang="en-US" sz="2800" dirty="0">
                <a:highlight>
                  <a:srgbClr val="FFFFFF"/>
                </a:highlight>
              </a:rPr>
              <a:t> </a:t>
            </a:r>
            <a:r>
              <a:rPr lang="en-US" sz="2800" dirty="0" err="1">
                <a:highlight>
                  <a:srgbClr val="FFFFFF"/>
                </a:highlight>
              </a:rPr>
              <a:t>trừ</a:t>
            </a:r>
            <a:r>
              <a:rPr lang="en-US" sz="2800" dirty="0">
                <a:highlight>
                  <a:srgbClr val="FFFFFF"/>
                </a:highlight>
              </a:rPr>
              <a:t> </a:t>
            </a:r>
            <a:r>
              <a:rPr lang="en-US" sz="2800" dirty="0" err="1">
                <a:highlight>
                  <a:srgbClr val="FFFFFF"/>
                </a:highlight>
              </a:rPr>
              <a:t>gian</a:t>
            </a:r>
            <a:r>
              <a:rPr lang="en-US" sz="2800" dirty="0">
                <a:highlight>
                  <a:srgbClr val="FFFFFF"/>
                </a:highlight>
              </a:rPr>
              <a:t>, </a:t>
            </a:r>
            <a:r>
              <a:rPr lang="en-US" sz="2800" dirty="0" err="1">
                <a:highlight>
                  <a:srgbClr val="FFFFFF"/>
                </a:highlight>
              </a:rPr>
              <a:t>bảo</a:t>
            </a:r>
            <a:r>
              <a:rPr lang="en-US" sz="2800" dirty="0">
                <a:highlight>
                  <a:srgbClr val="FFFFFF"/>
                </a:highlight>
              </a:rPr>
              <a:t> </a:t>
            </a:r>
            <a:r>
              <a:rPr lang="en-US" sz="2800" dirty="0" err="1">
                <a:highlight>
                  <a:srgbClr val="FFFFFF"/>
                </a:highlight>
              </a:rPr>
              <a:t>vệ</a:t>
            </a:r>
            <a:r>
              <a:rPr lang="en-US" sz="2800" dirty="0">
                <a:highlight>
                  <a:srgbClr val="FFFFFF"/>
                </a:highlight>
              </a:rPr>
              <a:t> </a:t>
            </a:r>
            <a:r>
              <a:rPr lang="en-US" sz="2800" dirty="0" err="1">
                <a:highlight>
                  <a:srgbClr val="FFFFFF"/>
                </a:highlight>
              </a:rPr>
              <a:t>cuộc</a:t>
            </a:r>
            <a:r>
              <a:rPr lang="en-US" sz="2800" dirty="0">
                <a:highlight>
                  <a:srgbClr val="FFFFFF"/>
                </a:highlight>
              </a:rPr>
              <a:t> </a:t>
            </a:r>
            <a:r>
              <a:rPr lang="en-US" sz="2800" dirty="0" err="1">
                <a:highlight>
                  <a:srgbClr val="FFFFFF"/>
                </a:highlight>
              </a:rPr>
              <a:t>sống</a:t>
            </a:r>
            <a:r>
              <a:rPr lang="en-US" sz="2800" dirty="0">
                <a:highlight>
                  <a:srgbClr val="FFFFFF"/>
                </a:highlight>
              </a:rPr>
              <a:t> yên </a:t>
            </a:r>
            <a:r>
              <a:rPr lang="en-US" sz="2800" dirty="0" err="1">
                <a:highlight>
                  <a:srgbClr val="FFFFFF"/>
                </a:highlight>
              </a:rPr>
              <a:t>bình</a:t>
            </a:r>
            <a:r>
              <a:rPr lang="en-US" sz="2800" dirty="0">
                <a:highlight>
                  <a:srgbClr val="FFFFFF"/>
                </a:highlight>
              </a:rPr>
              <a:t> </a:t>
            </a:r>
            <a:r>
              <a:rPr lang="en-US" sz="2800" dirty="0" err="1">
                <a:highlight>
                  <a:srgbClr val="FFFFFF"/>
                </a:highlight>
              </a:rPr>
              <a:t>cho</a:t>
            </a:r>
            <a:r>
              <a:rPr lang="en-US" sz="2800" dirty="0">
                <a:highlight>
                  <a:srgbClr val="FFFFFF"/>
                </a:highlight>
              </a:rPr>
              <a:t> </a:t>
            </a:r>
            <a:r>
              <a:rPr lang="en-US" sz="2800" dirty="0" err="1">
                <a:highlight>
                  <a:srgbClr val="FFFFFF"/>
                </a:highlight>
              </a:rPr>
              <a:t>nhân</a:t>
            </a:r>
            <a:r>
              <a:rPr lang="en-US" sz="2800" dirty="0">
                <a:highlight>
                  <a:srgbClr val="FFFFFF"/>
                </a:highlight>
              </a:rPr>
              <a:t> </a:t>
            </a:r>
            <a:r>
              <a:rPr lang="en-US" sz="2800" dirty="0" err="1">
                <a:highlight>
                  <a:srgbClr val="FFFFFF"/>
                </a:highlight>
              </a:rPr>
              <a:t>dân</a:t>
            </a:r>
            <a:r>
              <a:rPr lang="en-US" sz="2800" dirty="0">
                <a:highlight>
                  <a:srgbClr val="FFFFFF"/>
                </a:highlight>
              </a:rPr>
              <a:t>.</a:t>
            </a:r>
            <a:endParaRPr lang="en-US" sz="2800" dirty="0">
              <a:highlight>
                <a:srgbClr val="FFFFFF"/>
              </a:highlight>
            </a:endParaRPr>
          </a:p>
          <a:p>
            <a:pPr marL="457200" indent="-457200">
              <a:buFont typeface="Wingdings" panose="05000000000000000000" pitchFamily="2" charset="2"/>
              <a:buChar char="ü"/>
            </a:pPr>
            <a:r>
              <a:rPr lang="en-US" sz="2800" dirty="0">
                <a:highlight>
                  <a:srgbClr val="FFFFFF"/>
                </a:highlight>
              </a:rPr>
              <a:t>Ca </a:t>
            </a:r>
            <a:r>
              <a:rPr lang="en-US" sz="2800" dirty="0" err="1">
                <a:highlight>
                  <a:srgbClr val="FFFFFF"/>
                </a:highlight>
              </a:rPr>
              <a:t>ngợi</a:t>
            </a:r>
            <a:r>
              <a:rPr lang="en-US" sz="2800" dirty="0">
                <a:highlight>
                  <a:srgbClr val="FFFFFF"/>
                </a:highlight>
              </a:rPr>
              <a:t> </a:t>
            </a:r>
            <a:r>
              <a:rPr lang="en-US" sz="2800" dirty="0" err="1">
                <a:highlight>
                  <a:srgbClr val="FFFFFF"/>
                </a:highlight>
              </a:rPr>
              <a:t>lối</a:t>
            </a:r>
            <a:r>
              <a:rPr lang="en-US" sz="2800" dirty="0">
                <a:highlight>
                  <a:srgbClr val="FFFFFF"/>
                </a:highlight>
              </a:rPr>
              <a:t> </a:t>
            </a:r>
            <a:r>
              <a:rPr lang="en-US" sz="2800" dirty="0" err="1">
                <a:highlight>
                  <a:srgbClr val="FFFFFF"/>
                </a:highlight>
              </a:rPr>
              <a:t>sống</a:t>
            </a:r>
            <a:r>
              <a:rPr lang="en-US" sz="2800" dirty="0">
                <a:highlight>
                  <a:srgbClr val="FFFFFF"/>
                </a:highlight>
              </a:rPr>
              <a:t> </a:t>
            </a:r>
            <a:r>
              <a:rPr lang="en-US" sz="2800" dirty="0" err="1">
                <a:highlight>
                  <a:srgbClr val="FFFFFF"/>
                </a:highlight>
              </a:rPr>
              <a:t>trọng</a:t>
            </a:r>
            <a:r>
              <a:rPr lang="en-US" sz="2800" dirty="0">
                <a:highlight>
                  <a:srgbClr val="FFFFFF"/>
                </a:highlight>
              </a:rPr>
              <a:t> </a:t>
            </a:r>
            <a:r>
              <a:rPr lang="en-US" sz="2800" dirty="0" err="1">
                <a:highlight>
                  <a:srgbClr val="FFFFFF"/>
                </a:highlight>
              </a:rPr>
              <a:t>ân</a:t>
            </a:r>
            <a:r>
              <a:rPr lang="en-US" sz="2800" dirty="0">
                <a:highlight>
                  <a:srgbClr val="FFFFFF"/>
                </a:highlight>
              </a:rPr>
              <a:t> </a:t>
            </a:r>
            <a:r>
              <a:rPr lang="en-US" sz="2800" dirty="0" err="1">
                <a:highlight>
                  <a:srgbClr val="FFFFFF"/>
                </a:highlight>
              </a:rPr>
              <a:t>nghĩa</a:t>
            </a:r>
            <a:r>
              <a:rPr lang="en-US" sz="2800" dirty="0">
                <a:highlight>
                  <a:srgbClr val="FFFFFF"/>
                </a:highlight>
              </a:rPr>
              <a:t>.</a:t>
            </a:r>
            <a:endParaRPr lang="en-US" sz="2800" dirty="0">
              <a:highlight>
                <a:srgbClr val="FFFFFF"/>
              </a:highlight>
            </a:endParaRPr>
          </a:p>
          <a:p>
            <a:pPr marL="457200" indent="-457200">
              <a:buFont typeface="Wingdings" panose="05000000000000000000" pitchFamily="2" charset="2"/>
              <a:buChar char="ü"/>
            </a:pPr>
            <a:r>
              <a:rPr lang="en-US" sz="2800" dirty="0" err="1">
                <a:highlight>
                  <a:srgbClr val="FFFFFF"/>
                </a:highlight>
              </a:rPr>
              <a:t>Thể</a:t>
            </a:r>
            <a:r>
              <a:rPr lang="en-US" sz="2800" dirty="0">
                <a:highlight>
                  <a:srgbClr val="FFFFFF"/>
                </a:highlight>
              </a:rPr>
              <a:t> </a:t>
            </a:r>
            <a:r>
              <a:rPr lang="en-US" sz="2800" dirty="0" err="1">
                <a:highlight>
                  <a:srgbClr val="FFFFFF"/>
                </a:highlight>
              </a:rPr>
              <a:t>hiện</a:t>
            </a:r>
            <a:r>
              <a:rPr lang="en-US" sz="2800" dirty="0">
                <a:highlight>
                  <a:srgbClr val="FFFFFF"/>
                </a:highlight>
              </a:rPr>
              <a:t> </a:t>
            </a:r>
            <a:r>
              <a:rPr lang="en-US" sz="2800" dirty="0" err="1">
                <a:highlight>
                  <a:srgbClr val="FFFFFF"/>
                </a:highlight>
              </a:rPr>
              <a:t>khát</a:t>
            </a:r>
            <a:r>
              <a:rPr lang="en-US" sz="2800" dirty="0">
                <a:highlight>
                  <a:srgbClr val="FFFFFF"/>
                </a:highlight>
              </a:rPr>
              <a:t> </a:t>
            </a:r>
            <a:r>
              <a:rPr lang="en-US" sz="2800" dirty="0" err="1">
                <a:highlight>
                  <a:srgbClr val="FFFFFF"/>
                </a:highlight>
              </a:rPr>
              <a:t>vọng</a:t>
            </a:r>
            <a:r>
              <a:rPr lang="en-US" sz="2800" dirty="0">
                <a:highlight>
                  <a:srgbClr val="FFFFFF"/>
                </a:highlight>
              </a:rPr>
              <a:t> </a:t>
            </a:r>
            <a:r>
              <a:rPr lang="en-US" sz="2800" dirty="0" err="1">
                <a:highlight>
                  <a:srgbClr val="FFFFFF"/>
                </a:highlight>
              </a:rPr>
              <a:t>công</a:t>
            </a:r>
            <a:r>
              <a:rPr lang="en-US" sz="2800" dirty="0">
                <a:highlight>
                  <a:srgbClr val="FFFFFF"/>
                </a:highlight>
              </a:rPr>
              <a:t> </a:t>
            </a:r>
            <a:r>
              <a:rPr lang="en-US" sz="2800" dirty="0" err="1">
                <a:highlight>
                  <a:srgbClr val="FFFFFF"/>
                </a:highlight>
              </a:rPr>
              <a:t>lí</a:t>
            </a:r>
            <a:r>
              <a:rPr lang="en-US" sz="2800" dirty="0">
                <a:highlight>
                  <a:srgbClr val="FFFFFF"/>
                </a:highlight>
              </a:rPr>
              <a:t>, </a:t>
            </a:r>
            <a:r>
              <a:rPr lang="en-US" sz="2800" dirty="0" err="1">
                <a:highlight>
                  <a:srgbClr val="FFFFFF"/>
                </a:highlight>
              </a:rPr>
              <a:t>ước</a:t>
            </a:r>
            <a:r>
              <a:rPr lang="en-US" sz="2800" dirty="0">
                <a:highlight>
                  <a:srgbClr val="FFFFFF"/>
                </a:highlight>
              </a:rPr>
              <a:t> </a:t>
            </a:r>
            <a:r>
              <a:rPr lang="en-US" sz="2800" dirty="0" err="1">
                <a:highlight>
                  <a:srgbClr val="FFFFFF"/>
                </a:highlight>
              </a:rPr>
              <a:t>mơ</a:t>
            </a:r>
            <a:r>
              <a:rPr lang="en-US" sz="2800" dirty="0">
                <a:highlight>
                  <a:srgbClr val="FFFFFF"/>
                </a:highlight>
              </a:rPr>
              <a:t> về </a:t>
            </a:r>
            <a:r>
              <a:rPr lang="en-US" sz="2800" dirty="0" err="1">
                <a:highlight>
                  <a:srgbClr val="FFFFFF"/>
                </a:highlight>
              </a:rPr>
              <a:t>mẫu</a:t>
            </a:r>
            <a:r>
              <a:rPr lang="en-US" sz="2800" dirty="0">
                <a:highlight>
                  <a:srgbClr val="FFFFFF"/>
                </a:highlight>
              </a:rPr>
              <a:t> </a:t>
            </a:r>
            <a:r>
              <a:rPr lang="en-US" sz="2800" dirty="0" err="1">
                <a:highlight>
                  <a:srgbClr val="FFFFFF"/>
                </a:highlight>
              </a:rPr>
              <a:t>anh</a:t>
            </a:r>
            <a:r>
              <a:rPr lang="en-US" sz="2800" dirty="0">
                <a:highlight>
                  <a:srgbClr val="FFFFFF"/>
                </a:highlight>
              </a:rPr>
              <a:t> </a:t>
            </a:r>
            <a:r>
              <a:rPr lang="en-US" sz="2800" dirty="0" err="1">
                <a:highlight>
                  <a:srgbClr val="FFFFFF"/>
                </a:highlight>
              </a:rPr>
              <a:t>hùng</a:t>
            </a:r>
            <a:r>
              <a:rPr lang="en-US" sz="2800" dirty="0">
                <a:highlight>
                  <a:srgbClr val="FFFFFF"/>
                </a:highlight>
              </a:rPr>
              <a:t> “</a:t>
            </a:r>
            <a:r>
              <a:rPr lang="en-US" sz="2800" dirty="0" err="1">
                <a:highlight>
                  <a:srgbClr val="FFFFFF"/>
                </a:highlight>
              </a:rPr>
              <a:t>cứu</a:t>
            </a:r>
            <a:r>
              <a:rPr lang="en-US" sz="2800" dirty="0">
                <a:highlight>
                  <a:srgbClr val="FFFFFF"/>
                </a:highlight>
              </a:rPr>
              <a:t> </a:t>
            </a:r>
            <a:r>
              <a:rPr lang="en-US" sz="2800" dirty="0" err="1">
                <a:highlight>
                  <a:srgbClr val="FFFFFF"/>
                </a:highlight>
              </a:rPr>
              <a:t>khốn</a:t>
            </a:r>
            <a:r>
              <a:rPr lang="en-US" sz="2800" dirty="0">
                <a:highlight>
                  <a:srgbClr val="FFFFFF"/>
                </a:highlight>
              </a:rPr>
              <a:t>, </a:t>
            </a:r>
            <a:r>
              <a:rPr lang="en-US" sz="2800" dirty="0" err="1">
                <a:highlight>
                  <a:srgbClr val="FFFFFF"/>
                </a:highlight>
              </a:rPr>
              <a:t>phò</a:t>
            </a:r>
            <a:r>
              <a:rPr lang="en-US" sz="2800" dirty="0">
                <a:highlight>
                  <a:srgbClr val="FFFFFF"/>
                </a:highlight>
              </a:rPr>
              <a:t> </a:t>
            </a:r>
            <a:r>
              <a:rPr lang="en-US" sz="2800" dirty="0" err="1">
                <a:highlight>
                  <a:srgbClr val="FFFFFF"/>
                </a:highlight>
              </a:rPr>
              <a:t>nguy</a:t>
            </a:r>
            <a:r>
              <a:rPr lang="en-US" sz="2800" dirty="0">
                <a:highlight>
                  <a:srgbClr val="FFFFFF"/>
                </a:highlight>
              </a:rPr>
              <a:t>”.</a:t>
            </a:r>
            <a:endParaRPr lang="en-US" sz="2800" dirty="0">
              <a:highlight>
                <a:srgbClr val="FFFFFF"/>
              </a:highligh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rot="16200000">
            <a:off x="5793259" y="-5879758"/>
            <a:ext cx="605481" cy="1219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TextBox 4"/>
          <p:cNvSpPr txBox="1"/>
          <p:nvPr/>
        </p:nvSpPr>
        <p:spPr>
          <a:xfrm>
            <a:off x="370704" y="-74141"/>
            <a:ext cx="11689492" cy="6673943"/>
          </a:xfrm>
          <a:prstGeom prst="rect">
            <a:avLst/>
          </a:prstGeom>
          <a:noFill/>
        </p:spPr>
        <p:txBody>
          <a:bodyPr wrap="square">
            <a:spAutoFit/>
          </a:bodyPr>
          <a:lstStyle/>
          <a:p>
            <a:pPr algn="just">
              <a:lnSpc>
                <a:spcPct val="150000"/>
              </a:lnSpc>
            </a:pPr>
            <a:r>
              <a:rPr lang="en-US" sz="2400" b="1" dirty="0"/>
              <a:t>3. </a:t>
            </a:r>
            <a:r>
              <a:rPr lang="en-US" sz="2400" b="1" dirty="0" err="1"/>
              <a:t>Cách</a:t>
            </a:r>
            <a:r>
              <a:rPr lang="en-US" sz="2400" b="1" dirty="0"/>
              <a:t> </a:t>
            </a:r>
            <a:r>
              <a:rPr lang="en-US" sz="2400" b="1" dirty="0" err="1"/>
              <a:t>đọc</a:t>
            </a:r>
            <a:r>
              <a:rPr lang="en-US" sz="2400" b="1" dirty="0"/>
              <a:t> </a:t>
            </a:r>
            <a:r>
              <a:rPr lang="en-US" sz="2400" b="1" dirty="0" err="1"/>
              <a:t>văn</a:t>
            </a:r>
            <a:r>
              <a:rPr lang="en-US" sz="2400" b="1" dirty="0"/>
              <a:t> </a:t>
            </a:r>
            <a:r>
              <a:rPr lang="en-US" sz="2400" b="1" dirty="0" err="1"/>
              <a:t>bản</a:t>
            </a:r>
            <a:r>
              <a:rPr lang="en-US" sz="2400" dirty="0"/>
              <a:t> </a:t>
            </a:r>
            <a:r>
              <a:rPr lang="vi-VN" sz="2400" b="1" dirty="0"/>
              <a:t>truyện thơ Nôm</a:t>
            </a:r>
            <a:endParaRPr lang="en-US" sz="2400" dirty="0"/>
          </a:p>
          <a:p>
            <a:pPr marL="342900" indent="-342900" algn="just">
              <a:lnSpc>
                <a:spcPct val="150000"/>
              </a:lnSpc>
              <a:buFont typeface="Wingdings" panose="05000000000000000000" pitchFamily="2" charset="2"/>
              <a:buChar char="ü"/>
            </a:pPr>
            <a:r>
              <a:rPr lang="vi-VN" sz="2400" dirty="0"/>
              <a:t>Tìm hiểu bối cảnh lịch sử, thời đại ra đời của tác phẩm, các thông tin về tác giả có liên quan đến bài học.</a:t>
            </a:r>
            <a:r>
              <a:rPr lang="en-US" sz="2400" dirty="0"/>
              <a:t> </a:t>
            </a:r>
            <a:endParaRPr lang="en-US" sz="2400" dirty="0"/>
          </a:p>
          <a:p>
            <a:pPr marL="342900" indent="-342900" algn="just">
              <a:lnSpc>
                <a:spcPct val="150000"/>
              </a:lnSpc>
              <a:buFont typeface="Wingdings" panose="05000000000000000000" pitchFamily="2" charset="2"/>
              <a:buChar char="ü"/>
            </a:pPr>
            <a:r>
              <a:rPr lang="vi-VN" sz="2400" dirty="0"/>
              <a:t>Xác định được vị trí đoạn trích trong truyện thơ, chủ đề của đoạn trích. </a:t>
            </a:r>
            <a:endParaRPr lang="en-US" sz="2400" dirty="0"/>
          </a:p>
          <a:p>
            <a:pPr marL="342900" indent="-342900" algn="just">
              <a:lnSpc>
                <a:spcPct val="150000"/>
              </a:lnSpc>
              <a:buFont typeface="Wingdings" panose="05000000000000000000" pitchFamily="2" charset="2"/>
              <a:buChar char="ü"/>
            </a:pPr>
            <a:r>
              <a:rPr lang="vi-VN" sz="2400" dirty="0"/>
              <a:t>Các nhân vật gồm những ai và mối quan hệ giữa họ như thế nào? </a:t>
            </a:r>
            <a:endParaRPr lang="en-US" sz="2400" dirty="0"/>
          </a:p>
          <a:p>
            <a:pPr marL="342900" indent="-342900" algn="just">
              <a:lnSpc>
                <a:spcPct val="150000"/>
              </a:lnSpc>
              <a:buFont typeface="Wingdings" panose="05000000000000000000" pitchFamily="2" charset="2"/>
              <a:buChar char="ü"/>
            </a:pPr>
            <a:r>
              <a:rPr lang="vi-VN" sz="2400" dirty="0"/>
              <a:t>Nội dung ý nghĩa của đoạn trích có gì sâu sắc? </a:t>
            </a:r>
            <a:endParaRPr lang="en-US" sz="2400" dirty="0"/>
          </a:p>
          <a:p>
            <a:pPr marL="342900" indent="-342900" algn="just">
              <a:lnSpc>
                <a:spcPct val="150000"/>
              </a:lnSpc>
              <a:buFont typeface="Wingdings" panose="05000000000000000000" pitchFamily="2" charset="2"/>
              <a:buChar char="ü"/>
            </a:pPr>
            <a:r>
              <a:rPr lang="vi-VN" sz="2400" dirty="0"/>
              <a:t>Tìm hiểu đặc sắc nghệ thuật của đoạn trích, đặc biệt là nghệ thuật miêu tả thiên nhiên, con người; nghệ thuật tự sự (diễn biến sự việc); nghệ thuật sử dụng ngôn từ và các biện pháp nghệ thuật khác... </a:t>
            </a:r>
            <a:endParaRPr lang="en-US" sz="2400" dirty="0"/>
          </a:p>
          <a:p>
            <a:pPr marL="342900" indent="-342900" algn="just">
              <a:lnSpc>
                <a:spcPct val="150000"/>
              </a:lnSpc>
              <a:buFont typeface="Wingdings" panose="05000000000000000000" pitchFamily="2" charset="2"/>
              <a:buChar char="ü"/>
            </a:pPr>
            <a:r>
              <a:rPr lang="vi-VN" sz="2400" dirty="0"/>
              <a:t>Chú ý cảm xúc của tác giả được biểu lộ chủ yếu qua ngôn từ, giọng điệu. Tình cảm trước vẻ đẹp thiên nhiên và con người. </a:t>
            </a:r>
            <a:endParaRPr lang="en-US" sz="2400" dirty="0"/>
          </a:p>
          <a:p>
            <a:pPr marL="342900" indent="-342900" algn="just">
              <a:lnSpc>
                <a:spcPct val="150000"/>
              </a:lnSpc>
              <a:buFont typeface="Wingdings" panose="05000000000000000000" pitchFamily="2" charset="2"/>
              <a:buChar char="ü"/>
            </a:pPr>
            <a:r>
              <a:rPr lang="vi-VN" sz="2400" dirty="0"/>
              <a:t> </a:t>
            </a:r>
            <a:r>
              <a:rPr lang="en-US" sz="2400" dirty="0"/>
              <a:t>Liên hệ </a:t>
            </a:r>
            <a:r>
              <a:rPr lang="en-US" sz="2400" dirty="0" err="1"/>
              <a:t>với</a:t>
            </a:r>
            <a:r>
              <a:rPr lang="en-US" sz="2400" dirty="0"/>
              <a:t> </a:t>
            </a:r>
            <a:r>
              <a:rPr lang="en-US" sz="2400" dirty="0" err="1"/>
              <a:t>bản</a:t>
            </a:r>
            <a:r>
              <a:rPr lang="en-US" sz="2400" dirty="0"/>
              <a:t> </a:t>
            </a:r>
            <a:r>
              <a:rPr lang="en-US" sz="2400" dirty="0" err="1"/>
              <a:t>thân</a:t>
            </a:r>
            <a:r>
              <a:rPr lang="en-US" sz="2400" dirty="0"/>
              <a:t> </a:t>
            </a:r>
            <a:r>
              <a:rPr lang="en-US" sz="2400" dirty="0" err="1"/>
              <a:t>và</a:t>
            </a:r>
            <a:r>
              <a:rPr lang="en-US" sz="2400" dirty="0"/>
              <a:t> </a:t>
            </a:r>
            <a:r>
              <a:rPr lang="en-US" sz="2400" dirty="0" err="1"/>
              <a:t>cuộc</a:t>
            </a:r>
            <a:r>
              <a:rPr lang="en-US" sz="2400" dirty="0"/>
              <a:t> </a:t>
            </a:r>
            <a:r>
              <a:rPr lang="en-US" sz="2400" dirty="0" err="1"/>
              <a:t>sống</a:t>
            </a:r>
            <a:r>
              <a:rPr lang="en-US" sz="2400" dirty="0"/>
              <a:t> </a:t>
            </a:r>
            <a:r>
              <a:rPr lang="en-US" sz="2400" dirty="0" err="1"/>
              <a:t>thực</a:t>
            </a:r>
            <a:r>
              <a:rPr lang="en-US" sz="2400" dirty="0"/>
              <a:t> </a:t>
            </a:r>
            <a:r>
              <a:rPr lang="en-US" sz="2400" dirty="0" err="1"/>
              <a:t>tại</a:t>
            </a:r>
            <a:r>
              <a:rPr lang="en-US" sz="2400" dirty="0"/>
              <a:t>.</a:t>
            </a:r>
            <a:endParaRPr lang="en-US" sz="36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28738" y="333070"/>
            <a:ext cx="5744917" cy="6236924"/>
          </a:xfrm>
          <a:custGeom>
            <a:avLst/>
            <a:gdLst>
              <a:gd name="connsiteX0" fmla="*/ 2718857 w 6311298"/>
              <a:gd name="connsiteY0" fmla="*/ 0 h 5505949"/>
              <a:gd name="connsiteX1" fmla="*/ 2923176 w 6311298"/>
              <a:gd name="connsiteY1" fmla="*/ 18600 h 5505949"/>
              <a:gd name="connsiteX2" fmla="*/ 4520587 w 6311298"/>
              <a:gd name="connsiteY2" fmla="*/ 2632068 h 5505949"/>
              <a:gd name="connsiteX3" fmla="*/ 5746505 w 6311298"/>
              <a:gd name="connsiteY3" fmla="*/ 4929314 h 5505949"/>
              <a:gd name="connsiteX4" fmla="*/ 3536138 w 6311298"/>
              <a:gd name="connsiteY4" fmla="*/ 5505949 h 5505949"/>
              <a:gd name="connsiteX5" fmla="*/ 202008 w 6311298"/>
              <a:gd name="connsiteY5" fmla="*/ 4129462 h 5505949"/>
              <a:gd name="connsiteX6" fmla="*/ 2718857 w 6311298"/>
              <a:gd name="connsiteY6" fmla="*/ 0 h 550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298" h="5505949">
                <a:moveTo>
                  <a:pt x="2718857" y="0"/>
                </a:moveTo>
                <a:cubicBezTo>
                  <a:pt x="2783869" y="0"/>
                  <a:pt x="2848879" y="9300"/>
                  <a:pt x="2923176" y="18600"/>
                </a:cubicBezTo>
                <a:cubicBezTo>
                  <a:pt x="4892079" y="232515"/>
                  <a:pt x="3935490" y="1934523"/>
                  <a:pt x="4520587" y="2632068"/>
                </a:cubicBezTo>
                <a:cubicBezTo>
                  <a:pt x="5105686" y="3320312"/>
                  <a:pt x="7343915" y="3748138"/>
                  <a:pt x="5746505" y="4929314"/>
                </a:cubicBezTo>
                <a:cubicBezTo>
                  <a:pt x="5244993" y="5301336"/>
                  <a:pt x="4418427" y="5505949"/>
                  <a:pt x="3536138" y="5505949"/>
                </a:cubicBezTo>
                <a:cubicBezTo>
                  <a:pt x="2300930" y="5505949"/>
                  <a:pt x="944989" y="5096723"/>
                  <a:pt x="202008" y="4129462"/>
                </a:cubicBezTo>
                <a:cubicBezTo>
                  <a:pt x="-503824" y="3218004"/>
                  <a:pt x="712807" y="0"/>
                  <a:pt x="2718857" y="0"/>
                </a:cubicBezTo>
                <a:close/>
              </a:path>
            </a:pathLst>
          </a:custGeom>
          <a:solidFill>
            <a:schemeClr val="bg1">
              <a:lumMod val="8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_矩形 1"/>
          <p:cNvSpPr/>
          <p:nvPr>
            <p:custDataLst>
              <p:tags r:id="rId1"/>
            </p:custDataLst>
          </p:nvPr>
        </p:nvSpPr>
        <p:spPr bwMode="auto">
          <a:xfrm>
            <a:off x="988905" y="849399"/>
            <a:ext cx="7143159"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0960" rIns="60960">
            <a:spAutoFit/>
          </a:bodyPr>
          <a:lstStyle>
            <a:lvl1pPr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ct val="0"/>
              </a:spcBef>
              <a:spcAft>
                <a:spcPct val="0"/>
              </a:spcAft>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ct val="0"/>
              </a:spcBef>
              <a:spcAft>
                <a:spcPct val="0"/>
              </a:spcAft>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ct val="0"/>
              </a:spcBef>
              <a:spcAft>
                <a:spcPct val="0"/>
              </a:spcAft>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ct val="0"/>
              </a:spcBef>
              <a:spcAft>
                <a:spcPct val="0"/>
              </a:spcAft>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pPr>
            <a:r>
              <a:rPr lang="en-US" altLang="zh-CN" sz="6600" spc="-300" dirty="0">
                <a:solidFill>
                  <a:prstClr val="black">
                    <a:alpha val="4000"/>
                  </a:prstClr>
                </a:solidFill>
                <a:latin typeface="思源黑体" panose="020B0500000000000000" pitchFamily="34" charset="-122"/>
                <a:ea typeface="思源黑体" panose="020B0500000000000000" pitchFamily="34" charset="-122"/>
                <a:sym typeface="Helvetica" pitchFamily="34" charset="0"/>
              </a:rPr>
              <a:t>Nature Tourism</a:t>
            </a:r>
            <a:endParaRPr lang="en-US" altLang="zh-CN" sz="6600" spc="-300" dirty="0">
              <a:solidFill>
                <a:prstClr val="black">
                  <a:alpha val="4000"/>
                </a:prstClr>
              </a:solidFill>
              <a:latin typeface="思源黑体" panose="020B0500000000000000" pitchFamily="34" charset="-122"/>
              <a:ea typeface="思源黑体" panose="020B0500000000000000" pitchFamily="34" charset="-122"/>
              <a:sym typeface="Helvetica" pitchFamily="34" charset="0"/>
            </a:endParaRPr>
          </a:p>
        </p:txBody>
      </p:sp>
      <p:sp>
        <p:nvSpPr>
          <p:cNvPr id="27" name="矩形 26"/>
          <p:cNvSpPr/>
          <p:nvPr/>
        </p:nvSpPr>
        <p:spPr>
          <a:xfrm>
            <a:off x="5161068" y="2110877"/>
            <a:ext cx="4950197" cy="2277547"/>
          </a:xfrm>
          <a:prstGeom prst="rect">
            <a:avLst/>
          </a:prstGeom>
        </p:spPr>
        <p:txBody>
          <a:bodyPr wrap="square">
            <a:spAutoFit/>
          </a:bodyPr>
          <a:lstStyle/>
          <a:p>
            <a:pPr algn="ctr"/>
            <a:r>
              <a:rPr lang="en-US" altLang="zh-CN" sz="5400" b="1" dirty="0">
                <a:solidFill>
                  <a:srgbClr val="0070C0"/>
                </a:solidFill>
                <a:latin typeface="#9Slide03 Bebas Neue Bold" panose="020B0606020202050201" pitchFamily="34" charset="0"/>
                <a:ea typeface="思源黑体" panose="020B0500000000000000" pitchFamily="34" charset="-122"/>
                <a:cs typeface="Times New Roman" panose="02020603050405020304" pitchFamily="18" charset="0"/>
              </a:rPr>
              <a:t>HOẠT ĐỘNG 3</a:t>
            </a:r>
            <a:endParaRPr lang="en-US" altLang="zh-CN" sz="5400" b="1" dirty="0">
              <a:solidFill>
                <a:srgbClr val="0070C0"/>
              </a:solidFill>
              <a:latin typeface="#9Slide03 Bebas Neue Bold" panose="020B0606020202050201" pitchFamily="34" charset="0"/>
              <a:ea typeface="思源黑体" panose="020B0500000000000000" pitchFamily="34" charset="-122"/>
              <a:cs typeface="Times New Roman" panose="02020603050405020304" pitchFamily="18" charset="0"/>
            </a:endParaRPr>
          </a:p>
          <a:p>
            <a:pPr algn="ctr"/>
            <a:r>
              <a:rPr lang="en-US" altLang="zh-CN" sz="8800" b="1" dirty="0">
                <a:solidFill>
                  <a:srgbClr val="FF0000"/>
                </a:solidFill>
                <a:latin typeface="#9Slide03 Bebas Neue Bold" panose="020B0606020202050201" pitchFamily="34" charset="0"/>
                <a:ea typeface="思源黑体" panose="020B0500000000000000" pitchFamily="34" charset="-122"/>
                <a:cs typeface="Times New Roman" panose="02020603050405020304" pitchFamily="18" charset="0"/>
              </a:rPr>
              <a:t>LUYỆN TẬP </a:t>
            </a:r>
            <a:endParaRPr lang="zh-CN" altLang="en-US" sz="7200" b="1" dirty="0">
              <a:solidFill>
                <a:srgbClr val="FF0000"/>
              </a:solidFill>
              <a:latin typeface="#9Slide03 Bebas Neue Bold" panose="020B0606020202050201" pitchFamily="34" charset="0"/>
              <a:ea typeface="思源黑体" panose="020B0500000000000000" pitchFamily="34" charset="-122"/>
              <a:cs typeface="Times New Roman" panose="02020603050405020304" pitchFamily="18" charset="0"/>
            </a:endParaRPr>
          </a:p>
        </p:txBody>
      </p:sp>
      <p:pic>
        <p:nvPicPr>
          <p:cNvPr id="3" name="图片占位符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523627" y="689685"/>
            <a:ext cx="5316479" cy="5132120"/>
          </a:xfr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1">
            <a:extLst>
              <a:ext uri="{28A0092B-C50C-407E-A947-70E740481C1C}">
                <a14:useLocalDpi xmlns:a14="http://schemas.microsoft.com/office/drawing/2010/main" val="0"/>
              </a:ext>
            </a:extLst>
          </a:blip>
          <a:srcRect l="9500" t="24222" r="46001" b="37556"/>
          <a:stretch>
            <a:fillRect/>
          </a:stretch>
        </p:blipFill>
        <p:spPr bwMode="auto">
          <a:xfrm>
            <a:off x="0" y="125127"/>
            <a:ext cx="12192000" cy="662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89686" y="979922"/>
            <a:ext cx="10466173" cy="4401205"/>
          </a:xfrm>
          <a:prstGeom prst="rect">
            <a:avLst/>
          </a:prstGeom>
          <a:noFill/>
        </p:spPr>
        <p:txBody>
          <a:bodyPr wrap="square" rtlCol="0">
            <a:spAutoFit/>
          </a:bodyPr>
          <a:lstStyle/>
          <a:p>
            <a:pPr algn="just"/>
            <a:r>
              <a:rPr lang="en-US" sz="2800" b="1" dirty="0"/>
              <a:t> </a:t>
            </a:r>
            <a:r>
              <a:rPr lang="en-US" sz="2800" b="1" dirty="0" err="1">
                <a:solidFill>
                  <a:srgbClr val="FF0000"/>
                </a:solidFill>
              </a:rPr>
              <a:t>Bài</a:t>
            </a:r>
            <a:r>
              <a:rPr lang="en-US" sz="2800" b="1" dirty="0">
                <a:solidFill>
                  <a:srgbClr val="FF0000"/>
                </a:solidFill>
              </a:rPr>
              <a:t> </a:t>
            </a:r>
            <a:r>
              <a:rPr lang="en-US" sz="2800" b="1" dirty="0" err="1">
                <a:solidFill>
                  <a:srgbClr val="FF0000"/>
                </a:solidFill>
              </a:rPr>
              <a:t>tập</a:t>
            </a:r>
            <a:r>
              <a:rPr lang="en-US" sz="2800" b="1" dirty="0">
                <a:solidFill>
                  <a:srgbClr val="FF0000"/>
                </a:solidFill>
              </a:rPr>
              <a:t> 1: Chia </a:t>
            </a:r>
            <a:r>
              <a:rPr lang="en-US" sz="2800" b="1" dirty="0" err="1">
                <a:solidFill>
                  <a:srgbClr val="FF0000"/>
                </a:solidFill>
              </a:rPr>
              <a:t>sẻ</a:t>
            </a:r>
            <a:endParaRPr lang="en-US" sz="2800" dirty="0">
              <a:solidFill>
                <a:srgbClr val="FF0000"/>
              </a:solidFill>
            </a:endParaRPr>
          </a:p>
          <a:p>
            <a:pPr algn="just"/>
            <a:r>
              <a:rPr lang="vi-VN" sz="2800" dirty="0">
                <a:solidFill>
                  <a:srgbClr val="FF0000"/>
                </a:solidFill>
              </a:rPr>
              <a:t>Câu hỏi: </a:t>
            </a:r>
            <a:r>
              <a:rPr lang="en-US" sz="2800" dirty="0" err="1">
                <a:solidFill>
                  <a:srgbClr val="FF0000"/>
                </a:solidFill>
              </a:rPr>
              <a:t>Tìm</a:t>
            </a:r>
            <a:r>
              <a:rPr lang="en-US" sz="2800" dirty="0">
                <a:solidFill>
                  <a:srgbClr val="FF0000"/>
                </a:solidFill>
              </a:rPr>
              <a:t> </a:t>
            </a:r>
            <a:r>
              <a:rPr lang="en-US" sz="2800" dirty="0" err="1">
                <a:solidFill>
                  <a:srgbClr val="FF0000"/>
                </a:solidFill>
              </a:rPr>
              <a:t>hiểu</a:t>
            </a:r>
            <a:r>
              <a:rPr lang="en-US" sz="2800" dirty="0">
                <a:solidFill>
                  <a:srgbClr val="FF0000"/>
                </a:solidFill>
              </a:rPr>
              <a:t> </a:t>
            </a:r>
            <a:r>
              <a:rPr lang="en-US" sz="2800" dirty="0" err="1">
                <a:solidFill>
                  <a:srgbClr val="FF0000"/>
                </a:solidFill>
              </a:rPr>
              <a:t>sự</a:t>
            </a:r>
            <a:r>
              <a:rPr lang="en-US" sz="2800" dirty="0">
                <a:solidFill>
                  <a:srgbClr val="FF0000"/>
                </a:solidFill>
              </a:rPr>
              <a:t> </a:t>
            </a:r>
            <a:r>
              <a:rPr lang="en-US" sz="2800" dirty="0" err="1">
                <a:solidFill>
                  <a:srgbClr val="FF0000"/>
                </a:solidFill>
              </a:rPr>
              <a:t>nghiệp</a:t>
            </a:r>
            <a:r>
              <a:rPr lang="en-US" sz="2800" dirty="0">
                <a:solidFill>
                  <a:srgbClr val="FF0000"/>
                </a:solidFill>
              </a:rPr>
              <a:t>, quá </a:t>
            </a:r>
            <a:r>
              <a:rPr lang="en-US" sz="2800" dirty="0" err="1">
                <a:solidFill>
                  <a:srgbClr val="FF0000"/>
                </a:solidFill>
              </a:rPr>
              <a:t>trình</a:t>
            </a:r>
            <a:r>
              <a:rPr lang="en-US" sz="2800" dirty="0">
                <a:solidFill>
                  <a:srgbClr val="FF0000"/>
                </a:solidFill>
              </a:rPr>
              <a:t> </a:t>
            </a:r>
            <a:r>
              <a:rPr lang="en-US" sz="2800" dirty="0" err="1">
                <a:solidFill>
                  <a:srgbClr val="FF0000"/>
                </a:solidFill>
              </a:rPr>
              <a:t>sáng</a:t>
            </a:r>
            <a:r>
              <a:rPr lang="en-US" sz="2800" dirty="0">
                <a:solidFill>
                  <a:srgbClr val="FF0000"/>
                </a:solidFill>
              </a:rPr>
              <a:t> </a:t>
            </a:r>
            <a:r>
              <a:rPr lang="en-US" sz="2800" dirty="0" err="1">
                <a:solidFill>
                  <a:srgbClr val="FF0000"/>
                </a:solidFill>
              </a:rPr>
              <a:t>tác</a:t>
            </a:r>
            <a:r>
              <a:rPr lang="en-US" sz="2800" dirty="0">
                <a:solidFill>
                  <a:srgbClr val="FF0000"/>
                </a:solidFill>
              </a:rPr>
              <a:t> </a:t>
            </a:r>
            <a:r>
              <a:rPr lang="en-US" sz="2800" dirty="0" err="1">
                <a:solidFill>
                  <a:srgbClr val="FF0000"/>
                </a:solidFill>
              </a:rPr>
              <a:t>thơ</a:t>
            </a:r>
            <a:r>
              <a:rPr lang="en-US" sz="2800" dirty="0">
                <a:solidFill>
                  <a:srgbClr val="FF0000"/>
                </a:solidFill>
              </a:rPr>
              <a:t> </a:t>
            </a:r>
            <a:r>
              <a:rPr lang="en-US" sz="2800" dirty="0" err="1">
                <a:solidFill>
                  <a:srgbClr val="FF0000"/>
                </a:solidFill>
              </a:rPr>
              <a:t>văn</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tác</a:t>
            </a:r>
            <a:r>
              <a:rPr lang="en-US" sz="2800" dirty="0">
                <a:solidFill>
                  <a:srgbClr val="FF0000"/>
                </a:solidFill>
              </a:rPr>
              <a:t> </a:t>
            </a:r>
            <a:r>
              <a:rPr lang="en-US" sz="2800" dirty="0" err="1">
                <a:solidFill>
                  <a:srgbClr val="FF0000"/>
                </a:solidFill>
              </a:rPr>
              <a:t>giả</a:t>
            </a:r>
            <a:r>
              <a:rPr lang="en-US" sz="2800" dirty="0">
                <a:solidFill>
                  <a:srgbClr val="FF0000"/>
                </a:solidFill>
              </a:rPr>
              <a:t> </a:t>
            </a:r>
            <a:r>
              <a:rPr lang="en-US" sz="2800" dirty="0" err="1">
                <a:solidFill>
                  <a:srgbClr val="FF0000"/>
                </a:solidFill>
              </a:rPr>
              <a:t>Nguyễn</a:t>
            </a:r>
            <a:r>
              <a:rPr lang="en-US" sz="2800" dirty="0">
                <a:solidFill>
                  <a:srgbClr val="FF0000"/>
                </a:solidFill>
              </a:rPr>
              <a:t> </a:t>
            </a:r>
            <a:r>
              <a:rPr lang="en-US" sz="2800" dirty="0" err="1">
                <a:solidFill>
                  <a:srgbClr val="FF0000"/>
                </a:solidFill>
              </a:rPr>
              <a:t>Đình</a:t>
            </a:r>
            <a:r>
              <a:rPr lang="en-US" sz="2800" dirty="0">
                <a:solidFill>
                  <a:srgbClr val="FF0000"/>
                </a:solidFill>
              </a:rPr>
              <a:t> </a:t>
            </a:r>
            <a:r>
              <a:rPr lang="en-US" sz="2800" dirty="0" err="1">
                <a:solidFill>
                  <a:srgbClr val="FF0000"/>
                </a:solidFill>
              </a:rPr>
              <a:t>Chiểu</a:t>
            </a:r>
            <a:r>
              <a:rPr lang="en-US" sz="2800" dirty="0">
                <a:solidFill>
                  <a:srgbClr val="FF0000"/>
                </a:solidFill>
              </a:rPr>
              <a:t> </a:t>
            </a:r>
            <a:r>
              <a:rPr lang="en-US" sz="2800" dirty="0" err="1">
                <a:solidFill>
                  <a:srgbClr val="FF0000"/>
                </a:solidFill>
              </a:rPr>
              <a:t>và</a:t>
            </a:r>
            <a:r>
              <a:rPr lang="en-US" sz="2800" dirty="0">
                <a:solidFill>
                  <a:srgbClr val="FF0000"/>
                </a:solidFill>
              </a:rPr>
              <a:t> chỉ </a:t>
            </a:r>
            <a:r>
              <a:rPr lang="en-US" sz="2800" dirty="0" err="1">
                <a:solidFill>
                  <a:srgbClr val="FF0000"/>
                </a:solidFill>
              </a:rPr>
              <a:t>ra</a:t>
            </a:r>
            <a:r>
              <a:rPr lang="en-US" sz="2800" dirty="0">
                <a:solidFill>
                  <a:srgbClr val="FF0000"/>
                </a:solidFill>
              </a:rPr>
              <a:t> </a:t>
            </a:r>
            <a:r>
              <a:rPr lang="en-US" sz="2800" dirty="0" err="1">
                <a:solidFill>
                  <a:srgbClr val="FF0000"/>
                </a:solidFill>
              </a:rPr>
              <a:t>một</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điểm</a:t>
            </a:r>
            <a:r>
              <a:rPr lang="en-US" sz="2800" dirty="0">
                <a:solidFill>
                  <a:srgbClr val="FF0000"/>
                </a:solidFill>
              </a:rPr>
              <a:t> </a:t>
            </a:r>
            <a:r>
              <a:rPr lang="en-US" sz="2800" dirty="0" err="1">
                <a:solidFill>
                  <a:srgbClr val="FF0000"/>
                </a:solidFill>
              </a:rPr>
              <a:t>tương</a:t>
            </a:r>
            <a:r>
              <a:rPr lang="en-US" sz="2800" dirty="0">
                <a:solidFill>
                  <a:srgbClr val="FF0000"/>
                </a:solidFill>
              </a:rPr>
              <a:t> </a:t>
            </a:r>
            <a:r>
              <a:rPr lang="en-US" sz="2800" dirty="0" err="1">
                <a:solidFill>
                  <a:srgbClr val="FF0000"/>
                </a:solidFill>
              </a:rPr>
              <a:t>đồng</a:t>
            </a:r>
            <a:r>
              <a:rPr lang="en-US" sz="2800" dirty="0">
                <a:solidFill>
                  <a:srgbClr val="FF0000"/>
                </a:solidFill>
              </a:rPr>
              <a:t>, </a:t>
            </a:r>
            <a:r>
              <a:rPr lang="en-US" sz="2800" dirty="0" err="1">
                <a:solidFill>
                  <a:srgbClr val="FF0000"/>
                </a:solidFill>
              </a:rPr>
              <a:t>khác</a:t>
            </a:r>
            <a:r>
              <a:rPr lang="en-US" sz="2800" dirty="0">
                <a:solidFill>
                  <a:srgbClr val="FF0000"/>
                </a:solidFill>
              </a:rPr>
              <a:t> </a:t>
            </a:r>
            <a:r>
              <a:rPr lang="en-US" sz="2800" dirty="0" err="1">
                <a:solidFill>
                  <a:srgbClr val="FF0000"/>
                </a:solidFill>
              </a:rPr>
              <a:t>biệt</a:t>
            </a:r>
            <a:r>
              <a:rPr lang="en-US" sz="2800" dirty="0">
                <a:solidFill>
                  <a:srgbClr val="FF0000"/>
                </a:solidFill>
              </a:rPr>
              <a:t> (</a:t>
            </a:r>
            <a:r>
              <a:rPr lang="en-US" sz="2800" dirty="0" err="1">
                <a:solidFill>
                  <a:srgbClr val="FF0000"/>
                </a:solidFill>
              </a:rPr>
              <a:t>nếu</a:t>
            </a:r>
            <a:r>
              <a:rPr lang="en-US" sz="2800" dirty="0">
                <a:solidFill>
                  <a:srgbClr val="FF0000"/>
                </a:solidFill>
              </a:rPr>
              <a:t> có) </a:t>
            </a:r>
            <a:r>
              <a:rPr lang="en-US" sz="2800" dirty="0" err="1">
                <a:solidFill>
                  <a:srgbClr val="FF0000"/>
                </a:solidFill>
              </a:rPr>
              <a:t>giữa</a:t>
            </a:r>
            <a:r>
              <a:rPr lang="en-US" sz="2800" dirty="0">
                <a:solidFill>
                  <a:srgbClr val="FF0000"/>
                </a:solidFill>
              </a:rPr>
              <a:t>:</a:t>
            </a:r>
            <a:endParaRPr lang="en-US" sz="2800" dirty="0">
              <a:solidFill>
                <a:srgbClr val="FF0000"/>
              </a:solidFill>
            </a:endParaRPr>
          </a:p>
          <a:p>
            <a:pPr algn="just"/>
            <a:r>
              <a:rPr lang="en-US" sz="2800" dirty="0"/>
              <a:t>a. Hoàn </a:t>
            </a:r>
            <a:r>
              <a:rPr lang="en-US" sz="2800" dirty="0" err="1"/>
              <a:t>cảnh</a:t>
            </a:r>
            <a:r>
              <a:rPr lang="en-US" sz="2800" dirty="0"/>
              <a:t>, </a:t>
            </a:r>
            <a:r>
              <a:rPr lang="en-US" sz="2800" dirty="0" err="1"/>
              <a:t>mục</a:t>
            </a:r>
            <a:r>
              <a:rPr lang="en-US" sz="2800" dirty="0"/>
              <a:t> </a:t>
            </a:r>
            <a:r>
              <a:rPr lang="en-US" sz="2800" dirty="0" err="1"/>
              <a:t>đích</a:t>
            </a:r>
            <a:r>
              <a:rPr lang="en-US" sz="2800" dirty="0"/>
              <a:t> </a:t>
            </a:r>
            <a:r>
              <a:rPr lang="en-US" sz="2800" dirty="0" err="1"/>
              <a:t>sáng</a:t>
            </a:r>
            <a:r>
              <a:rPr lang="en-US" sz="2800" dirty="0"/>
              <a:t> </a:t>
            </a:r>
            <a:r>
              <a:rPr lang="en-US" sz="2800" dirty="0" err="1"/>
              <a:t>tác</a:t>
            </a:r>
            <a:r>
              <a:rPr lang="en-US" sz="2800" dirty="0"/>
              <a:t> </a:t>
            </a:r>
            <a:r>
              <a:rPr lang="en-US" sz="2800" i="1" dirty="0" err="1"/>
              <a:t>Truyện</a:t>
            </a:r>
            <a:r>
              <a:rPr lang="en-US" sz="2800" i="1" dirty="0"/>
              <a:t> </a:t>
            </a:r>
            <a:r>
              <a:rPr lang="en-US" sz="2800" i="1" dirty="0" err="1"/>
              <a:t>Lục</a:t>
            </a:r>
            <a:r>
              <a:rPr lang="en-US" sz="2800" i="1" dirty="0"/>
              <a:t> Vân Tiên</a:t>
            </a:r>
            <a:r>
              <a:rPr lang="en-US" sz="2800" dirty="0"/>
              <a:t> </a:t>
            </a:r>
            <a:r>
              <a:rPr lang="en-US" sz="2800" dirty="0" err="1"/>
              <a:t>và</a:t>
            </a:r>
            <a:r>
              <a:rPr lang="en-US" sz="2800" dirty="0"/>
              <a:t> các </a:t>
            </a:r>
            <a:r>
              <a:rPr lang="en-US" sz="2800" dirty="0" err="1"/>
              <a:t>tác</a:t>
            </a:r>
            <a:r>
              <a:rPr lang="en-US" sz="2800" dirty="0"/>
              <a:t> </a:t>
            </a:r>
            <a:r>
              <a:rPr lang="en-US" sz="2800" dirty="0" err="1"/>
              <a:t>phẩm</a:t>
            </a:r>
            <a:r>
              <a:rPr lang="en-US" sz="2800" dirty="0"/>
              <a:t> </a:t>
            </a:r>
            <a:r>
              <a:rPr lang="en-US" sz="2800" dirty="0" err="1"/>
              <a:t>khác</a:t>
            </a:r>
            <a:r>
              <a:rPr lang="en-US" sz="2800" dirty="0"/>
              <a:t> </a:t>
            </a:r>
            <a:r>
              <a:rPr lang="en-US" sz="2800" dirty="0" err="1"/>
              <a:t>của</a:t>
            </a:r>
            <a:r>
              <a:rPr lang="en-US" sz="2800" dirty="0"/>
              <a:t> </a:t>
            </a:r>
            <a:r>
              <a:rPr lang="en-US" sz="2800" dirty="0" err="1"/>
              <a:t>ông</a:t>
            </a:r>
            <a:r>
              <a:rPr lang="en-US" sz="2800" dirty="0"/>
              <a:t> như </a:t>
            </a:r>
            <a:r>
              <a:rPr lang="en-US" sz="2800" i="1" dirty="0" err="1"/>
              <a:t>Chạy</a:t>
            </a:r>
            <a:r>
              <a:rPr lang="en-US" sz="2800" i="1" dirty="0"/>
              <a:t> </a:t>
            </a:r>
            <a:r>
              <a:rPr lang="en-US" sz="2800" i="1" dirty="0" err="1"/>
              <a:t>giặc</a:t>
            </a:r>
            <a:r>
              <a:rPr lang="en-US" sz="2800" i="1" dirty="0"/>
              <a:t>, Văn </a:t>
            </a:r>
            <a:r>
              <a:rPr lang="en-US" sz="2800" i="1" dirty="0" err="1"/>
              <a:t>tế</a:t>
            </a:r>
            <a:r>
              <a:rPr lang="en-US" sz="2800" i="1" dirty="0"/>
              <a:t> </a:t>
            </a:r>
            <a:r>
              <a:rPr lang="en-US" sz="2800" i="1" dirty="0" err="1"/>
              <a:t>nghĩa</a:t>
            </a:r>
            <a:r>
              <a:rPr lang="en-US" sz="2800" i="1" dirty="0"/>
              <a:t> </a:t>
            </a:r>
            <a:r>
              <a:rPr lang="en-US" sz="2800" i="1" dirty="0" err="1"/>
              <a:t>sĩ</a:t>
            </a:r>
            <a:r>
              <a:rPr lang="en-US" sz="2800" i="1" dirty="0"/>
              <a:t> Cần </a:t>
            </a:r>
            <a:r>
              <a:rPr lang="en-US" sz="2800" i="1" dirty="0" err="1"/>
              <a:t>Giuộc</a:t>
            </a:r>
            <a:r>
              <a:rPr lang="en-US" sz="2800" dirty="0"/>
              <a:t>,...</a:t>
            </a:r>
            <a:endParaRPr lang="en-US" sz="2800" dirty="0"/>
          </a:p>
          <a:p>
            <a:pPr algn="just"/>
            <a:r>
              <a:rPr lang="en-US" sz="2800" dirty="0"/>
              <a:t>b. </a:t>
            </a:r>
            <a:r>
              <a:rPr lang="en-US" sz="2800" dirty="0" err="1"/>
              <a:t>Tình</a:t>
            </a:r>
            <a:r>
              <a:rPr lang="en-US" sz="2800" dirty="0"/>
              <a:t> cảm, cảm </a:t>
            </a:r>
            <a:r>
              <a:rPr lang="en-US" sz="2800" dirty="0" err="1"/>
              <a:t>xúc</a:t>
            </a:r>
            <a:r>
              <a:rPr lang="en-US" sz="2800" dirty="0"/>
              <a:t> </a:t>
            </a:r>
            <a:r>
              <a:rPr lang="en-US" sz="2800" dirty="0" err="1"/>
              <a:t>của</a:t>
            </a:r>
            <a:r>
              <a:rPr lang="en-US" sz="2800" dirty="0"/>
              <a:t> </a:t>
            </a:r>
            <a:r>
              <a:rPr lang="en-US" sz="2800" dirty="0" err="1"/>
              <a:t>tác</a:t>
            </a:r>
            <a:r>
              <a:rPr lang="en-US" sz="2800" dirty="0"/>
              <a:t> </a:t>
            </a:r>
            <a:r>
              <a:rPr lang="en-US" sz="2800" dirty="0" err="1"/>
              <a:t>giả</a:t>
            </a:r>
            <a:r>
              <a:rPr lang="en-US" sz="2800" dirty="0"/>
              <a:t> khi </a:t>
            </a:r>
            <a:r>
              <a:rPr lang="en-US" sz="2800" dirty="0" err="1"/>
              <a:t>kể</a:t>
            </a:r>
            <a:r>
              <a:rPr lang="en-US" sz="2800" dirty="0"/>
              <a:t> lại </a:t>
            </a:r>
            <a:r>
              <a:rPr lang="en-US" sz="2800" dirty="0" err="1"/>
              <a:t>hành</a:t>
            </a:r>
            <a:r>
              <a:rPr lang="en-US" sz="2800" dirty="0"/>
              <a:t> </a:t>
            </a:r>
            <a:r>
              <a:rPr lang="en-US" sz="2800" dirty="0" err="1"/>
              <a:t>động</a:t>
            </a:r>
            <a:r>
              <a:rPr lang="en-US" sz="2800" dirty="0"/>
              <a:t> </a:t>
            </a:r>
            <a:r>
              <a:rPr lang="en-US" sz="2800" dirty="0" err="1"/>
              <a:t>Lục</a:t>
            </a:r>
            <a:r>
              <a:rPr lang="en-US" sz="2800" dirty="0"/>
              <a:t> Vân Tiên </a:t>
            </a:r>
            <a:r>
              <a:rPr lang="en-US" sz="2800" dirty="0" err="1"/>
              <a:t>cứu</a:t>
            </a:r>
            <a:r>
              <a:rPr lang="en-US" sz="2800" dirty="0"/>
              <a:t> </a:t>
            </a:r>
            <a:r>
              <a:rPr lang="en-US" sz="2800" dirty="0" err="1"/>
              <a:t>Kiều</a:t>
            </a:r>
            <a:r>
              <a:rPr lang="en-US" sz="2800" dirty="0"/>
              <a:t> </a:t>
            </a:r>
            <a:r>
              <a:rPr lang="en-US" sz="2800" dirty="0" err="1"/>
              <a:t>Nguyệt</a:t>
            </a:r>
            <a:r>
              <a:rPr lang="en-US" sz="2800" dirty="0"/>
              <a:t> Nga </a:t>
            </a:r>
            <a:r>
              <a:rPr lang="en-US" sz="2800" dirty="0" err="1"/>
              <a:t>trong</a:t>
            </a:r>
            <a:r>
              <a:rPr lang="en-US" sz="2800" dirty="0"/>
              <a:t> </a:t>
            </a:r>
            <a:r>
              <a:rPr lang="en-US" sz="2800" i="1" dirty="0" err="1"/>
              <a:t>Truyện</a:t>
            </a:r>
            <a:r>
              <a:rPr lang="en-US" sz="2800" i="1" dirty="0"/>
              <a:t> </a:t>
            </a:r>
            <a:r>
              <a:rPr lang="en-US" sz="2800" i="1" dirty="0" err="1"/>
              <a:t>Lục</a:t>
            </a:r>
            <a:r>
              <a:rPr lang="en-US" sz="2800" i="1" dirty="0"/>
              <a:t> Vân Tiên</a:t>
            </a:r>
            <a:r>
              <a:rPr lang="en-US" sz="2800" dirty="0"/>
              <a:t> </a:t>
            </a:r>
            <a:r>
              <a:rPr lang="en-US" sz="2800" dirty="0" err="1"/>
              <a:t>và</a:t>
            </a:r>
            <a:r>
              <a:rPr lang="en-US" sz="2800" dirty="0"/>
              <a:t> khi </a:t>
            </a:r>
            <a:r>
              <a:rPr lang="en-US" sz="2800" dirty="0" err="1"/>
              <a:t>nhắc</a:t>
            </a:r>
            <a:r>
              <a:rPr lang="en-US" sz="2800" dirty="0"/>
              <a:t> đến “</a:t>
            </a:r>
            <a:r>
              <a:rPr lang="en-US" sz="2800" dirty="0" err="1"/>
              <a:t>trang</a:t>
            </a:r>
            <a:r>
              <a:rPr lang="en-US" sz="2800" dirty="0"/>
              <a:t> </a:t>
            </a:r>
            <a:r>
              <a:rPr lang="en-US" sz="2800" dirty="0" err="1"/>
              <a:t>dẹp</a:t>
            </a:r>
            <a:r>
              <a:rPr lang="en-US" sz="2800" dirty="0"/>
              <a:t> </a:t>
            </a:r>
            <a:r>
              <a:rPr lang="en-US" sz="2800" dirty="0" err="1"/>
              <a:t>loạn</a:t>
            </a:r>
            <a:r>
              <a:rPr lang="en-US" sz="2800" dirty="0"/>
              <a:t>” </a:t>
            </a:r>
            <a:r>
              <a:rPr lang="en-US" sz="2800" dirty="0" err="1"/>
              <a:t>trong</a:t>
            </a:r>
            <a:r>
              <a:rPr lang="en-US" sz="2800" dirty="0"/>
              <a:t> </a:t>
            </a:r>
            <a:r>
              <a:rPr lang="en-US" sz="2800" dirty="0" err="1"/>
              <a:t>bài</a:t>
            </a:r>
            <a:r>
              <a:rPr lang="en-US" sz="2800" dirty="0"/>
              <a:t> </a:t>
            </a:r>
            <a:r>
              <a:rPr lang="en-US" sz="2800" dirty="0" err="1"/>
              <a:t>thơ</a:t>
            </a:r>
            <a:r>
              <a:rPr lang="en-US" sz="2800" dirty="0"/>
              <a:t> </a:t>
            </a:r>
            <a:r>
              <a:rPr lang="en-US" sz="2800" i="1" dirty="0" err="1"/>
              <a:t>Chạy</a:t>
            </a:r>
            <a:r>
              <a:rPr lang="en-US" sz="2800" i="1" dirty="0"/>
              <a:t> </a:t>
            </a:r>
            <a:r>
              <a:rPr lang="en-US" sz="2800" i="1" dirty="0" err="1"/>
              <a:t>giặc</a:t>
            </a:r>
            <a:r>
              <a:rPr lang="en-US" sz="2800" dirty="0"/>
              <a:t> (</a:t>
            </a:r>
            <a:r>
              <a:rPr lang="en-US" sz="2800" dirty="0" err="1"/>
              <a:t>xem</a:t>
            </a:r>
            <a:r>
              <a:rPr lang="en-US" sz="2800" dirty="0"/>
              <a:t> </a:t>
            </a:r>
            <a:r>
              <a:rPr lang="en-US" sz="2800" dirty="0" err="1"/>
              <a:t>thêm</a:t>
            </a:r>
            <a:r>
              <a:rPr lang="en-US" sz="2800" dirty="0"/>
              <a:t> </a:t>
            </a:r>
            <a:r>
              <a:rPr lang="en-US" sz="2800" i="1" dirty="0" err="1"/>
              <a:t>Ngữ</a:t>
            </a:r>
            <a:r>
              <a:rPr lang="en-US" sz="2800" i="1" dirty="0"/>
              <a:t> </a:t>
            </a:r>
            <a:r>
              <a:rPr lang="en-US" sz="2800" i="1" dirty="0" err="1"/>
              <a:t>văn</a:t>
            </a:r>
            <a:r>
              <a:rPr lang="en-US" sz="2800" i="1" dirty="0"/>
              <a:t> 8</a:t>
            </a:r>
            <a:r>
              <a:rPr lang="en-US" sz="2800" dirty="0"/>
              <a:t>, </a:t>
            </a:r>
            <a:r>
              <a:rPr lang="en-US" sz="2800" dirty="0" err="1"/>
              <a:t>tập</a:t>
            </a:r>
            <a:r>
              <a:rPr lang="en-US" sz="2800" dirty="0"/>
              <a:t> </a:t>
            </a:r>
            <a:r>
              <a:rPr lang="en-US" sz="2800" dirty="0" err="1"/>
              <a:t>hai</a:t>
            </a:r>
            <a:r>
              <a:rPr lang="en-US" sz="2800" dirty="0"/>
              <a:t>, </a:t>
            </a:r>
            <a:r>
              <a:rPr lang="en-US" sz="2800" dirty="0" err="1"/>
              <a:t>bộ</a:t>
            </a:r>
            <a:r>
              <a:rPr lang="en-US" sz="2800" dirty="0"/>
              <a:t> </a:t>
            </a:r>
            <a:r>
              <a:rPr lang="en-US" sz="2800" dirty="0" err="1"/>
              <a:t>sách</a:t>
            </a:r>
            <a:r>
              <a:rPr lang="en-US" sz="2800" dirty="0"/>
              <a:t> </a:t>
            </a:r>
            <a:r>
              <a:rPr lang="en-US" sz="2800" i="1" dirty="0" err="1"/>
              <a:t>Chân</a:t>
            </a:r>
            <a:r>
              <a:rPr lang="en-US" sz="2800" i="1" dirty="0"/>
              <a:t> </a:t>
            </a:r>
            <a:r>
              <a:rPr lang="en-US" sz="2800" i="1" dirty="0" err="1"/>
              <a:t>trời</a:t>
            </a:r>
            <a:r>
              <a:rPr lang="en-US" sz="2800" i="1" dirty="0"/>
              <a:t> </a:t>
            </a:r>
            <a:r>
              <a:rPr lang="en-US" sz="2800" i="1" dirty="0" err="1"/>
              <a:t>sáng</a:t>
            </a:r>
            <a:r>
              <a:rPr lang="en-US" sz="2800" i="1" dirty="0"/>
              <a:t> </a:t>
            </a:r>
            <a:r>
              <a:rPr lang="en-US" sz="2800" i="1" dirty="0" err="1"/>
              <a:t>tạo</a:t>
            </a:r>
            <a:r>
              <a:rPr lang="en-US" sz="2800" dirty="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1">
            <a:extLst>
              <a:ext uri="{28A0092B-C50C-407E-A947-70E740481C1C}">
                <a14:useLocalDpi xmlns:a14="http://schemas.microsoft.com/office/drawing/2010/main" val="0"/>
              </a:ext>
            </a:extLst>
          </a:blip>
          <a:srcRect l="9500" t="24222" r="46001" b="37556"/>
          <a:stretch>
            <a:fillRect/>
          </a:stretch>
        </p:blipFill>
        <p:spPr bwMode="auto">
          <a:xfrm>
            <a:off x="0" y="235819"/>
            <a:ext cx="12192000" cy="662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00897" y="836239"/>
            <a:ext cx="10466173" cy="5185522"/>
          </a:xfrm>
          <a:prstGeom prst="rect">
            <a:avLst/>
          </a:prstGeom>
          <a:noFill/>
        </p:spPr>
        <p:txBody>
          <a:bodyPr wrap="square" rtlCol="0">
            <a:spAutoFit/>
          </a:bodyPr>
          <a:lstStyle/>
          <a:p>
            <a:pPr algn="ctr">
              <a:lnSpc>
                <a:spcPct val="150000"/>
              </a:lnSpc>
            </a:pPr>
            <a:r>
              <a:rPr lang="vi-VN" sz="2800" dirty="0">
                <a:solidFill>
                  <a:srgbClr val="FF0000"/>
                </a:solidFill>
              </a:rPr>
              <a:t>Gợi ý:</a:t>
            </a:r>
            <a:endParaRPr lang="en-US" sz="2800" dirty="0">
              <a:solidFill>
                <a:srgbClr val="FF0000"/>
              </a:solidFill>
            </a:endParaRPr>
          </a:p>
          <a:p>
            <a:pPr algn="just">
              <a:lnSpc>
                <a:spcPct val="150000"/>
              </a:lnSpc>
            </a:pPr>
            <a:r>
              <a:rPr lang="en-US" sz="2800" b="1" dirty="0"/>
              <a:t>a. Hoàn </a:t>
            </a:r>
            <a:r>
              <a:rPr lang="en-US" sz="2800" b="1" dirty="0" err="1"/>
              <a:t>cảnh</a:t>
            </a:r>
            <a:r>
              <a:rPr lang="en-US" sz="2800" b="1" dirty="0"/>
              <a:t> </a:t>
            </a:r>
            <a:r>
              <a:rPr lang="en-US" sz="2800" b="1" dirty="0" err="1"/>
              <a:t>sáng</a:t>
            </a:r>
            <a:r>
              <a:rPr lang="en-US" sz="2800" b="1" dirty="0"/>
              <a:t> </a:t>
            </a:r>
            <a:r>
              <a:rPr lang="en-US" sz="2800" b="1" dirty="0" err="1"/>
              <a:t>tác</a:t>
            </a:r>
            <a:r>
              <a:rPr lang="en-US" sz="2800" b="1" dirty="0"/>
              <a:t> </a:t>
            </a:r>
            <a:r>
              <a:rPr lang="en-US" sz="2800" dirty="0" err="1"/>
              <a:t>của</a:t>
            </a:r>
            <a:r>
              <a:rPr lang="en-US" sz="2800" dirty="0"/>
              <a:t> các </a:t>
            </a:r>
            <a:r>
              <a:rPr lang="en-US" sz="2800" dirty="0" err="1"/>
              <a:t>tác</a:t>
            </a:r>
            <a:r>
              <a:rPr lang="en-US" sz="2800" dirty="0"/>
              <a:t> </a:t>
            </a:r>
            <a:r>
              <a:rPr lang="en-US" sz="2800" dirty="0" err="1"/>
              <a:t>phẩm</a:t>
            </a:r>
            <a:r>
              <a:rPr lang="en-US" sz="2800" dirty="0"/>
              <a:t> </a:t>
            </a:r>
            <a:r>
              <a:rPr lang="en-US" sz="2800" i="1" dirty="0" err="1"/>
              <a:t>Truyện</a:t>
            </a:r>
            <a:r>
              <a:rPr lang="en-US" sz="2800" i="1" dirty="0"/>
              <a:t> </a:t>
            </a:r>
            <a:r>
              <a:rPr lang="en-US" sz="2800" i="1" dirty="0" err="1"/>
              <a:t>Lục</a:t>
            </a:r>
            <a:r>
              <a:rPr lang="en-US" sz="2800" i="1" dirty="0"/>
              <a:t> Vân Tiên, </a:t>
            </a:r>
            <a:r>
              <a:rPr lang="en-US" sz="2800" i="1" dirty="0" err="1"/>
              <a:t>Chạy</a:t>
            </a:r>
            <a:r>
              <a:rPr lang="en-US" sz="2800" i="1" dirty="0"/>
              <a:t> </a:t>
            </a:r>
            <a:r>
              <a:rPr lang="en-US" sz="2800" i="1" dirty="0" err="1"/>
              <a:t>giặc</a:t>
            </a:r>
            <a:r>
              <a:rPr lang="en-US" sz="2800" i="1" dirty="0"/>
              <a:t>, Văn </a:t>
            </a:r>
            <a:r>
              <a:rPr lang="en-US" sz="2800" i="1" dirty="0" err="1"/>
              <a:t>tế</a:t>
            </a:r>
            <a:r>
              <a:rPr lang="en-US" sz="2800" i="1" dirty="0"/>
              <a:t> </a:t>
            </a:r>
            <a:r>
              <a:rPr lang="en-US" sz="2800" i="1" dirty="0" err="1"/>
              <a:t>nghĩa</a:t>
            </a:r>
            <a:r>
              <a:rPr lang="en-US" sz="2800" i="1" dirty="0"/>
              <a:t> </a:t>
            </a:r>
            <a:r>
              <a:rPr lang="en-US" sz="2800" i="1" dirty="0" err="1"/>
              <a:t>sĩ</a:t>
            </a:r>
            <a:r>
              <a:rPr lang="en-US" sz="2800" i="1" dirty="0"/>
              <a:t> Cần </a:t>
            </a:r>
            <a:r>
              <a:rPr lang="en-US" sz="2800" i="1" dirty="0" err="1"/>
              <a:t>Giuộc</a:t>
            </a:r>
            <a:r>
              <a:rPr lang="en-US" sz="2800" dirty="0"/>
              <a:t>:</a:t>
            </a:r>
            <a:endParaRPr lang="en-US" sz="2800" dirty="0"/>
          </a:p>
          <a:p>
            <a:pPr algn="just">
              <a:lnSpc>
                <a:spcPct val="150000"/>
              </a:lnSpc>
            </a:pPr>
            <a:r>
              <a:rPr lang="en-US" sz="2800" dirty="0"/>
              <a:t>– </a:t>
            </a:r>
            <a:r>
              <a:rPr lang="en-US" sz="2800" dirty="0" err="1"/>
              <a:t>Điểm</a:t>
            </a:r>
            <a:r>
              <a:rPr lang="en-US" sz="2800" dirty="0"/>
              <a:t> </a:t>
            </a:r>
            <a:r>
              <a:rPr lang="en-US" sz="2800" dirty="0" err="1"/>
              <a:t>tương</a:t>
            </a:r>
            <a:r>
              <a:rPr lang="en-US" sz="2800" dirty="0"/>
              <a:t> </a:t>
            </a:r>
            <a:r>
              <a:rPr lang="en-US" sz="2800" dirty="0" err="1"/>
              <a:t>đồng</a:t>
            </a:r>
            <a:r>
              <a:rPr lang="en-US" sz="2800" dirty="0"/>
              <a:t>: </a:t>
            </a:r>
            <a:r>
              <a:rPr lang="en-US" sz="2800" dirty="0" err="1"/>
              <a:t>đều</a:t>
            </a:r>
            <a:r>
              <a:rPr lang="en-US" sz="2800" dirty="0"/>
              <a:t> </a:t>
            </a:r>
            <a:r>
              <a:rPr lang="en-US" sz="2800" dirty="0" err="1"/>
              <a:t>được</a:t>
            </a:r>
            <a:r>
              <a:rPr lang="en-US" sz="2800" dirty="0"/>
              <a:t> </a:t>
            </a:r>
            <a:r>
              <a:rPr lang="en-US" sz="2800" dirty="0" err="1"/>
              <a:t>sáng</a:t>
            </a:r>
            <a:r>
              <a:rPr lang="en-US" sz="2800" dirty="0"/>
              <a:t> </a:t>
            </a:r>
            <a:r>
              <a:rPr lang="en-US" sz="2800" dirty="0" err="1"/>
              <a:t>tác</a:t>
            </a:r>
            <a:r>
              <a:rPr lang="en-US" sz="2800" dirty="0"/>
              <a:t> </a:t>
            </a:r>
            <a:r>
              <a:rPr lang="en-US" sz="2800" dirty="0" err="1"/>
              <a:t>trong</a:t>
            </a:r>
            <a:r>
              <a:rPr lang="en-US" sz="2800" dirty="0"/>
              <a:t> thế </a:t>
            </a:r>
            <a:r>
              <a:rPr lang="en-US" sz="2800" dirty="0" err="1"/>
              <a:t>kỉ</a:t>
            </a:r>
            <a:r>
              <a:rPr lang="en-US" sz="2800" dirty="0"/>
              <a:t> XIX, </a:t>
            </a:r>
            <a:r>
              <a:rPr lang="en-US" sz="2800" dirty="0" err="1"/>
              <a:t>dưới</a:t>
            </a:r>
            <a:r>
              <a:rPr lang="en-US" sz="2800" dirty="0"/>
              <a:t> </a:t>
            </a:r>
            <a:r>
              <a:rPr lang="en-US" sz="2800" dirty="0" err="1"/>
              <a:t>chế</a:t>
            </a:r>
            <a:r>
              <a:rPr lang="en-US" sz="2800" dirty="0"/>
              <a:t> </a:t>
            </a:r>
            <a:r>
              <a:rPr lang="en-US" sz="2800" dirty="0" err="1"/>
              <a:t>độ</a:t>
            </a:r>
            <a:r>
              <a:rPr lang="en-US" sz="2800" dirty="0"/>
              <a:t> </a:t>
            </a:r>
            <a:r>
              <a:rPr lang="en-US" sz="2800" dirty="0" err="1"/>
              <a:t>phong</a:t>
            </a:r>
            <a:r>
              <a:rPr lang="en-US" sz="2800" dirty="0"/>
              <a:t> </a:t>
            </a:r>
            <a:r>
              <a:rPr lang="en-US" sz="2800" dirty="0" err="1"/>
              <a:t>kiến</a:t>
            </a:r>
            <a:r>
              <a:rPr lang="en-US" sz="2800" dirty="0"/>
              <a:t>.</a:t>
            </a:r>
            <a:endParaRPr lang="en-US" sz="2800" dirty="0"/>
          </a:p>
          <a:p>
            <a:pPr algn="just">
              <a:lnSpc>
                <a:spcPct val="150000"/>
              </a:lnSpc>
            </a:pPr>
            <a:r>
              <a:rPr lang="en-US" sz="2800" dirty="0"/>
              <a:t>– </a:t>
            </a:r>
            <a:r>
              <a:rPr lang="en-US" sz="2800" dirty="0" err="1"/>
              <a:t>Điểm</a:t>
            </a:r>
            <a:r>
              <a:rPr lang="en-US" sz="2800" dirty="0"/>
              <a:t> </a:t>
            </a:r>
            <a:r>
              <a:rPr lang="en-US" sz="2800" dirty="0" err="1"/>
              <a:t>khác</a:t>
            </a:r>
            <a:r>
              <a:rPr lang="en-US" sz="2800" dirty="0"/>
              <a:t> </a:t>
            </a:r>
            <a:r>
              <a:rPr lang="en-US" sz="2800" dirty="0" err="1"/>
              <a:t>biệt</a:t>
            </a:r>
            <a:r>
              <a:rPr lang="en-US" sz="2800" dirty="0"/>
              <a:t>: </a:t>
            </a:r>
            <a:endParaRPr lang="en-US" sz="2800" dirty="0"/>
          </a:p>
          <a:p>
            <a:pPr algn="just">
              <a:lnSpc>
                <a:spcPct val="150000"/>
              </a:lnSpc>
            </a:pPr>
            <a:r>
              <a:rPr lang="en-US" sz="2800" dirty="0"/>
              <a:t>+ Hoàn </a:t>
            </a:r>
            <a:r>
              <a:rPr lang="en-US" sz="2800" dirty="0" err="1"/>
              <a:t>cảnh</a:t>
            </a:r>
            <a:r>
              <a:rPr lang="en-US" sz="2800" dirty="0"/>
              <a:t> </a:t>
            </a:r>
            <a:r>
              <a:rPr lang="en-US" sz="2800" dirty="0" err="1"/>
              <a:t>sáng</a:t>
            </a:r>
            <a:r>
              <a:rPr lang="en-US" sz="2800" dirty="0"/>
              <a:t> </a:t>
            </a:r>
            <a:r>
              <a:rPr lang="en-US" sz="2800" dirty="0" err="1"/>
              <a:t>tác</a:t>
            </a:r>
            <a:r>
              <a:rPr lang="en-US" sz="2800" dirty="0"/>
              <a:t>: </a:t>
            </a:r>
            <a:r>
              <a:rPr lang="en-US" sz="2800" i="1" dirty="0" err="1"/>
              <a:t>Chạy</a:t>
            </a:r>
            <a:r>
              <a:rPr lang="en-US" sz="2800" i="1" dirty="0"/>
              <a:t> </a:t>
            </a:r>
            <a:r>
              <a:rPr lang="en-US" sz="2800" i="1" dirty="0" err="1"/>
              <a:t>giặc</a:t>
            </a:r>
            <a:r>
              <a:rPr lang="en-US" sz="2800" i="1" dirty="0"/>
              <a:t> </a:t>
            </a:r>
            <a:r>
              <a:rPr lang="en-US" sz="2800" dirty="0" err="1"/>
              <a:t>và</a:t>
            </a:r>
            <a:r>
              <a:rPr lang="en-US" sz="2800" i="1" dirty="0"/>
              <a:t> Văn </a:t>
            </a:r>
            <a:r>
              <a:rPr lang="en-US" sz="2800" i="1" dirty="0" err="1"/>
              <a:t>tế</a:t>
            </a:r>
            <a:r>
              <a:rPr lang="en-US" sz="2800" i="1" dirty="0"/>
              <a:t> </a:t>
            </a:r>
            <a:r>
              <a:rPr lang="en-US" sz="2800" i="1" dirty="0" err="1"/>
              <a:t>nghĩa</a:t>
            </a:r>
            <a:r>
              <a:rPr lang="en-US" sz="2800" i="1" dirty="0"/>
              <a:t> </a:t>
            </a:r>
            <a:r>
              <a:rPr lang="en-US" sz="2800" i="1" dirty="0" err="1"/>
              <a:t>sĩ</a:t>
            </a:r>
            <a:r>
              <a:rPr lang="en-US" sz="2800" i="1" dirty="0"/>
              <a:t> Cần </a:t>
            </a:r>
            <a:r>
              <a:rPr lang="en-US" sz="2800" i="1" dirty="0" err="1"/>
              <a:t>Giuộc</a:t>
            </a:r>
            <a:r>
              <a:rPr lang="en-US" sz="2800" dirty="0"/>
              <a:t> </a:t>
            </a:r>
            <a:r>
              <a:rPr lang="en-US" sz="2800" dirty="0" err="1"/>
              <a:t>được</a:t>
            </a:r>
            <a:r>
              <a:rPr lang="en-US" sz="2800" dirty="0"/>
              <a:t> </a:t>
            </a:r>
            <a:r>
              <a:rPr lang="en-US" sz="2800" dirty="0" err="1"/>
              <a:t>sáng</a:t>
            </a:r>
            <a:r>
              <a:rPr lang="en-US" sz="2800" dirty="0"/>
              <a:t> </a:t>
            </a:r>
            <a:r>
              <a:rPr lang="en-US" sz="2800" dirty="0" err="1"/>
              <a:t>tác</a:t>
            </a:r>
            <a:r>
              <a:rPr lang="en-US" sz="2800" dirty="0"/>
              <a:t> </a:t>
            </a:r>
            <a:r>
              <a:rPr lang="en-US" sz="2800" dirty="0" err="1"/>
              <a:t>trong</a:t>
            </a:r>
            <a:r>
              <a:rPr lang="en-US" sz="2800" dirty="0"/>
              <a:t> </a:t>
            </a:r>
            <a:r>
              <a:rPr lang="en-US" sz="2800" dirty="0" err="1"/>
              <a:t>bối</a:t>
            </a:r>
            <a:r>
              <a:rPr lang="en-US" sz="2800" dirty="0"/>
              <a:t> </a:t>
            </a:r>
            <a:r>
              <a:rPr lang="en-US" sz="2800" dirty="0" err="1"/>
              <a:t>cảnh</a:t>
            </a:r>
            <a:r>
              <a:rPr lang="en-US" sz="2800" dirty="0"/>
              <a:t> </a:t>
            </a:r>
            <a:r>
              <a:rPr lang="en-US" sz="2800" dirty="0" err="1"/>
              <a:t>đất</a:t>
            </a:r>
            <a:r>
              <a:rPr lang="en-US" sz="2800" dirty="0"/>
              <a:t> </a:t>
            </a:r>
            <a:r>
              <a:rPr lang="en-US" sz="2800" dirty="0" err="1"/>
              <a:t>nước</a:t>
            </a:r>
            <a:r>
              <a:rPr lang="en-US" sz="2800" dirty="0"/>
              <a:t> ta </a:t>
            </a:r>
            <a:r>
              <a:rPr lang="en-US" sz="2800" dirty="0" err="1"/>
              <a:t>đang</a:t>
            </a:r>
            <a:r>
              <a:rPr lang="en-US" sz="2800" dirty="0"/>
              <a:t> </a:t>
            </a:r>
            <a:r>
              <a:rPr lang="en-US" sz="2800" dirty="0" err="1"/>
              <a:t>bị</a:t>
            </a:r>
            <a:r>
              <a:rPr lang="en-US" sz="2800" dirty="0"/>
              <a:t> </a:t>
            </a:r>
            <a:r>
              <a:rPr lang="en-US" sz="2800" dirty="0" err="1"/>
              <a:t>Pháp</a:t>
            </a:r>
            <a:r>
              <a:rPr lang="en-US" sz="2800" dirty="0"/>
              <a:t> </a:t>
            </a:r>
            <a:r>
              <a:rPr lang="en-US" sz="2800" dirty="0" err="1"/>
              <a:t>tấn</a:t>
            </a:r>
            <a:r>
              <a:rPr lang="en-US" sz="2800" dirty="0"/>
              <a:t> </a:t>
            </a:r>
            <a:r>
              <a:rPr lang="en-US" sz="2800" dirty="0" err="1"/>
              <a:t>công</a:t>
            </a:r>
            <a:r>
              <a:rPr lang="en-US" sz="2800" dirty="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1">
            <a:extLst>
              <a:ext uri="{28A0092B-C50C-407E-A947-70E740481C1C}">
                <a14:useLocalDpi xmlns:a14="http://schemas.microsoft.com/office/drawing/2010/main" val="0"/>
              </a:ext>
            </a:extLst>
          </a:blip>
          <a:srcRect l="9500" t="24222" r="46001" b="37556"/>
          <a:stretch>
            <a:fillRect/>
          </a:stretch>
        </p:blipFill>
        <p:spPr bwMode="auto">
          <a:xfrm>
            <a:off x="0" y="125127"/>
            <a:ext cx="12192000" cy="662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89686" y="979922"/>
            <a:ext cx="10466173" cy="4401205"/>
          </a:xfrm>
          <a:prstGeom prst="rect">
            <a:avLst/>
          </a:prstGeom>
          <a:noFill/>
        </p:spPr>
        <p:txBody>
          <a:bodyPr wrap="square" rtlCol="0">
            <a:spAutoFit/>
          </a:bodyPr>
          <a:lstStyle/>
          <a:p>
            <a:pPr algn="ctr"/>
            <a:r>
              <a:rPr lang="vi-VN" sz="2800" dirty="0">
                <a:solidFill>
                  <a:srgbClr val="FF0000"/>
                </a:solidFill>
              </a:rPr>
              <a:t>Gợi ý:</a:t>
            </a:r>
            <a:endParaRPr lang="en-US" sz="2800" dirty="0">
              <a:solidFill>
                <a:srgbClr val="FF0000"/>
              </a:solidFill>
            </a:endParaRPr>
          </a:p>
          <a:p>
            <a:pPr algn="just"/>
            <a:r>
              <a:rPr lang="en-US" sz="2800" dirty="0"/>
              <a:t> </a:t>
            </a:r>
            <a:endParaRPr lang="en-US" sz="2800" dirty="0"/>
          </a:p>
          <a:p>
            <a:pPr algn="just"/>
            <a:r>
              <a:rPr lang="en-US" sz="2800" b="1" dirty="0"/>
              <a:t>+ </a:t>
            </a:r>
            <a:r>
              <a:rPr lang="en-US" sz="2800" b="1" dirty="0" err="1"/>
              <a:t>Mục</a:t>
            </a:r>
            <a:r>
              <a:rPr lang="en-US" sz="2800" b="1" dirty="0"/>
              <a:t> </a:t>
            </a:r>
            <a:r>
              <a:rPr lang="en-US" sz="2800" b="1" dirty="0" err="1"/>
              <a:t>đích</a:t>
            </a:r>
            <a:r>
              <a:rPr lang="en-US" sz="2800" b="1" dirty="0"/>
              <a:t> </a:t>
            </a:r>
            <a:r>
              <a:rPr lang="en-US" sz="2800" b="1" dirty="0" err="1"/>
              <a:t>sáng</a:t>
            </a:r>
            <a:r>
              <a:rPr lang="en-US" sz="2800" b="1" dirty="0"/>
              <a:t> </a:t>
            </a:r>
            <a:r>
              <a:rPr lang="en-US" sz="2800" b="1" dirty="0" err="1"/>
              <a:t>tác</a:t>
            </a:r>
            <a:r>
              <a:rPr lang="en-US" sz="2800" b="1" dirty="0"/>
              <a:t>: </a:t>
            </a:r>
            <a:endParaRPr lang="en-US" sz="2800" b="1" dirty="0"/>
          </a:p>
          <a:p>
            <a:pPr algn="just"/>
            <a:r>
              <a:rPr lang="vi-VN" sz="2800" dirty="0"/>
              <a:t>+ + </a:t>
            </a:r>
            <a:r>
              <a:rPr lang="en-US" sz="2800" i="1" dirty="0" err="1"/>
              <a:t>Truyện</a:t>
            </a:r>
            <a:r>
              <a:rPr lang="en-US" sz="2800" i="1" dirty="0"/>
              <a:t> </a:t>
            </a:r>
            <a:r>
              <a:rPr lang="en-US" sz="2800" i="1" dirty="0" err="1"/>
              <a:t>Lục</a:t>
            </a:r>
            <a:r>
              <a:rPr lang="en-US" sz="2800" i="1" dirty="0"/>
              <a:t> Vân Tiên:</a:t>
            </a:r>
            <a:r>
              <a:rPr lang="en-US" sz="2800" dirty="0"/>
              <a:t> </a:t>
            </a:r>
            <a:r>
              <a:rPr lang="en-US" sz="2800" dirty="0" err="1"/>
              <a:t>tác</a:t>
            </a:r>
            <a:r>
              <a:rPr lang="en-US" sz="2800" dirty="0"/>
              <a:t> </a:t>
            </a:r>
            <a:r>
              <a:rPr lang="en-US" sz="2800" dirty="0" err="1"/>
              <a:t>giả</a:t>
            </a:r>
            <a:r>
              <a:rPr lang="en-US" sz="2800" dirty="0"/>
              <a:t> muốn </a:t>
            </a:r>
            <a:r>
              <a:rPr lang="en-US" sz="2800" dirty="0" err="1"/>
              <a:t>đem</a:t>
            </a:r>
            <a:r>
              <a:rPr lang="en-US" sz="2800" dirty="0"/>
              <a:t> </a:t>
            </a:r>
            <a:r>
              <a:rPr lang="en-US" sz="2800" dirty="0" err="1"/>
              <a:t>gương</a:t>
            </a:r>
            <a:r>
              <a:rPr lang="en-US" sz="2800" dirty="0"/>
              <a:t> </a:t>
            </a:r>
            <a:r>
              <a:rPr lang="en-US" sz="2800" dirty="0" err="1"/>
              <a:t>người</a:t>
            </a:r>
            <a:r>
              <a:rPr lang="en-US" sz="2800" dirty="0"/>
              <a:t> </a:t>
            </a:r>
            <a:r>
              <a:rPr lang="en-US" sz="2800" dirty="0" err="1"/>
              <a:t>xưa</a:t>
            </a:r>
            <a:r>
              <a:rPr lang="en-US" sz="2800" dirty="0"/>
              <a:t> mà </a:t>
            </a:r>
            <a:r>
              <a:rPr lang="en-US" sz="2800" dirty="0" err="1"/>
              <a:t>khuyên</a:t>
            </a:r>
            <a:r>
              <a:rPr lang="en-US" sz="2800" dirty="0"/>
              <a:t> </a:t>
            </a:r>
            <a:r>
              <a:rPr lang="en-US" sz="2800" dirty="0" err="1"/>
              <a:t>người</a:t>
            </a:r>
            <a:r>
              <a:rPr lang="en-US" sz="2800" dirty="0"/>
              <a:t> ta về </a:t>
            </a:r>
            <a:r>
              <a:rPr lang="en-US" sz="2800" dirty="0" err="1"/>
              <a:t>cương</a:t>
            </a:r>
            <a:r>
              <a:rPr lang="en-US" sz="2800" dirty="0"/>
              <a:t> </a:t>
            </a:r>
            <a:r>
              <a:rPr lang="en-US" sz="2800" dirty="0" err="1"/>
              <a:t>thường</a:t>
            </a:r>
            <a:r>
              <a:rPr lang="en-US" sz="2800" dirty="0"/>
              <a:t> – </a:t>
            </a:r>
            <a:r>
              <a:rPr lang="en-US" sz="2800" dirty="0" err="1"/>
              <a:t>đạo</a:t>
            </a:r>
            <a:r>
              <a:rPr lang="en-US" sz="2800" dirty="0"/>
              <a:t> </a:t>
            </a:r>
            <a:r>
              <a:rPr lang="en-US" sz="2800" dirty="0" err="1"/>
              <a:t>nghĩa</a:t>
            </a:r>
            <a:r>
              <a:rPr lang="en-US" sz="2800" dirty="0"/>
              <a:t>, </a:t>
            </a:r>
            <a:r>
              <a:rPr lang="en-US" sz="2800" dirty="0" err="1"/>
              <a:t>bàn</a:t>
            </a:r>
            <a:r>
              <a:rPr lang="en-US" sz="2800" dirty="0"/>
              <a:t> </a:t>
            </a:r>
            <a:r>
              <a:rPr lang="en-US" sz="2800" dirty="0" err="1"/>
              <a:t>đạo</a:t>
            </a:r>
            <a:r>
              <a:rPr lang="en-US" sz="2800" dirty="0"/>
              <a:t> làm </a:t>
            </a:r>
            <a:r>
              <a:rPr lang="en-US" sz="2800" dirty="0" err="1"/>
              <a:t>người</a:t>
            </a:r>
            <a:r>
              <a:rPr lang="en-US" sz="2800" dirty="0"/>
              <a:t> </a:t>
            </a:r>
            <a:r>
              <a:rPr lang="en-US" sz="2800" dirty="0" err="1"/>
              <a:t>với</a:t>
            </a:r>
            <a:r>
              <a:rPr lang="en-US" sz="2800" dirty="0"/>
              <a:t> </a:t>
            </a:r>
            <a:r>
              <a:rPr lang="en-US" sz="2800" dirty="0" err="1"/>
              <a:t>quan</a:t>
            </a:r>
            <a:r>
              <a:rPr lang="en-US" sz="2800" dirty="0"/>
              <a:t> </a:t>
            </a:r>
            <a:r>
              <a:rPr lang="en-US" sz="2800" dirty="0" err="1"/>
              <a:t>niệm</a:t>
            </a:r>
            <a:r>
              <a:rPr lang="en-US" sz="2800" dirty="0"/>
              <a:t> </a:t>
            </a:r>
            <a:r>
              <a:rPr lang="en-US" sz="2800" dirty="0" err="1"/>
              <a:t>văn</a:t>
            </a:r>
            <a:r>
              <a:rPr lang="en-US" sz="2800" dirty="0"/>
              <a:t> </a:t>
            </a:r>
            <a:r>
              <a:rPr lang="en-US" sz="2800" dirty="0" err="1"/>
              <a:t>dĩ</a:t>
            </a:r>
            <a:r>
              <a:rPr lang="en-US" sz="2800" dirty="0"/>
              <a:t> </a:t>
            </a:r>
            <a:r>
              <a:rPr lang="en-US" sz="2800" dirty="0" err="1"/>
              <a:t>tải</a:t>
            </a:r>
            <a:r>
              <a:rPr lang="en-US" sz="2800" dirty="0"/>
              <a:t> </a:t>
            </a:r>
            <a:r>
              <a:rPr lang="en-US" sz="2800" dirty="0" err="1"/>
              <a:t>đạo</a:t>
            </a:r>
            <a:r>
              <a:rPr lang="en-US" sz="2800" dirty="0"/>
              <a:t>;</a:t>
            </a:r>
            <a:endParaRPr lang="en-US" sz="2800" dirty="0"/>
          </a:p>
          <a:p>
            <a:pPr algn="just"/>
            <a:r>
              <a:rPr lang="vi-VN" sz="2800" dirty="0"/>
              <a:t>+ + </a:t>
            </a:r>
            <a:r>
              <a:rPr lang="en-US" sz="2800" i="1" dirty="0" err="1"/>
              <a:t>Chạy</a:t>
            </a:r>
            <a:r>
              <a:rPr lang="en-US" sz="2800" i="1" dirty="0"/>
              <a:t> </a:t>
            </a:r>
            <a:r>
              <a:rPr lang="en-US" sz="2800" i="1" dirty="0" err="1"/>
              <a:t>giặc</a:t>
            </a:r>
            <a:r>
              <a:rPr lang="en-US" sz="2800" dirty="0"/>
              <a:t>: </a:t>
            </a:r>
            <a:r>
              <a:rPr lang="en-US" sz="2800" dirty="0" err="1"/>
              <a:t>tác</a:t>
            </a:r>
            <a:r>
              <a:rPr lang="en-US" sz="2800" dirty="0"/>
              <a:t> </a:t>
            </a:r>
            <a:r>
              <a:rPr lang="en-US" sz="2800" dirty="0" err="1"/>
              <a:t>giả</a:t>
            </a:r>
            <a:r>
              <a:rPr lang="en-US" sz="2800" dirty="0"/>
              <a:t> muốn </a:t>
            </a:r>
            <a:r>
              <a:rPr lang="en-US" sz="2800" dirty="0" err="1"/>
              <a:t>thể</a:t>
            </a:r>
            <a:r>
              <a:rPr lang="en-US" sz="2800" dirty="0"/>
              <a:t> </a:t>
            </a:r>
            <a:r>
              <a:rPr lang="en-US" sz="2800" dirty="0" err="1"/>
              <a:t>hiện</a:t>
            </a:r>
            <a:r>
              <a:rPr lang="en-US" sz="2800" dirty="0"/>
              <a:t> </a:t>
            </a:r>
            <a:r>
              <a:rPr lang="en-US" sz="2800" dirty="0" err="1"/>
              <a:t>lòng</a:t>
            </a:r>
            <a:r>
              <a:rPr lang="en-US" sz="2800" dirty="0"/>
              <a:t> </a:t>
            </a:r>
            <a:r>
              <a:rPr lang="en-US" sz="2800" dirty="0" err="1"/>
              <a:t>yêu</a:t>
            </a:r>
            <a:r>
              <a:rPr lang="en-US" sz="2800" dirty="0"/>
              <a:t> </a:t>
            </a:r>
            <a:r>
              <a:rPr lang="en-US" sz="2800" dirty="0" err="1"/>
              <a:t>nước</a:t>
            </a:r>
            <a:r>
              <a:rPr lang="en-US" sz="2800" dirty="0"/>
              <a:t> </a:t>
            </a:r>
            <a:r>
              <a:rPr lang="en-US" sz="2800" dirty="0" err="1"/>
              <a:t>và</a:t>
            </a:r>
            <a:r>
              <a:rPr lang="en-US" sz="2800" dirty="0"/>
              <a:t> </a:t>
            </a:r>
            <a:r>
              <a:rPr lang="en-US" sz="2800" dirty="0" err="1"/>
              <a:t>phản</a:t>
            </a:r>
            <a:r>
              <a:rPr lang="en-US" sz="2800" dirty="0"/>
              <a:t> </a:t>
            </a:r>
            <a:r>
              <a:rPr lang="en-US" sz="2800" dirty="0" err="1"/>
              <a:t>đối</a:t>
            </a:r>
            <a:r>
              <a:rPr lang="en-US" sz="2800" dirty="0"/>
              <a:t> </a:t>
            </a:r>
            <a:r>
              <a:rPr lang="en-US" sz="2800" dirty="0" err="1"/>
              <a:t>sự</a:t>
            </a:r>
            <a:r>
              <a:rPr lang="en-US" sz="2800" dirty="0"/>
              <a:t> </a:t>
            </a:r>
            <a:r>
              <a:rPr lang="en-US" sz="2800" dirty="0" err="1"/>
              <a:t>xâm</a:t>
            </a:r>
            <a:r>
              <a:rPr lang="en-US" sz="2800" dirty="0"/>
              <a:t> </a:t>
            </a:r>
            <a:r>
              <a:rPr lang="en-US" sz="2800" dirty="0" err="1"/>
              <a:t>lăng</a:t>
            </a:r>
            <a:r>
              <a:rPr lang="en-US" sz="2800" dirty="0"/>
              <a:t> </a:t>
            </a:r>
            <a:r>
              <a:rPr lang="en-US" sz="2800" dirty="0" err="1"/>
              <a:t>của</a:t>
            </a:r>
            <a:r>
              <a:rPr lang="en-US" sz="2800" dirty="0"/>
              <a:t> </a:t>
            </a:r>
            <a:r>
              <a:rPr lang="en-US" sz="2800" dirty="0" err="1"/>
              <a:t>thực</a:t>
            </a:r>
            <a:r>
              <a:rPr lang="en-US" sz="2800" dirty="0"/>
              <a:t> </a:t>
            </a:r>
            <a:r>
              <a:rPr lang="en-US" sz="2800" dirty="0" err="1"/>
              <a:t>dân</a:t>
            </a:r>
            <a:r>
              <a:rPr lang="en-US" sz="2800" dirty="0"/>
              <a:t> </a:t>
            </a:r>
            <a:r>
              <a:rPr lang="en-US" sz="2800" dirty="0" err="1"/>
              <a:t>Pháp</a:t>
            </a:r>
            <a:r>
              <a:rPr lang="en-US" sz="2800" dirty="0"/>
              <a:t>; </a:t>
            </a:r>
            <a:endParaRPr lang="en-US" sz="2800" dirty="0"/>
          </a:p>
          <a:p>
            <a:pPr algn="just"/>
            <a:r>
              <a:rPr lang="vi-VN" sz="2800" dirty="0"/>
              <a:t>+ + </a:t>
            </a:r>
            <a:r>
              <a:rPr lang="en-US" sz="2800" i="1" dirty="0"/>
              <a:t>Văn </a:t>
            </a:r>
            <a:r>
              <a:rPr lang="en-US" sz="2800" i="1" dirty="0" err="1"/>
              <a:t>tế</a:t>
            </a:r>
            <a:r>
              <a:rPr lang="en-US" sz="2800" i="1" dirty="0"/>
              <a:t> </a:t>
            </a:r>
            <a:r>
              <a:rPr lang="en-US" sz="2800" i="1" dirty="0" err="1"/>
              <a:t>nghĩa</a:t>
            </a:r>
            <a:r>
              <a:rPr lang="en-US" sz="2800" i="1" dirty="0"/>
              <a:t> </a:t>
            </a:r>
            <a:r>
              <a:rPr lang="en-US" sz="2800" i="1" dirty="0" err="1"/>
              <a:t>sĩ</a:t>
            </a:r>
            <a:r>
              <a:rPr lang="en-US" sz="2800" i="1" dirty="0"/>
              <a:t> Cần </a:t>
            </a:r>
            <a:r>
              <a:rPr lang="en-US" sz="2800" i="1" dirty="0" err="1"/>
              <a:t>Giuộc</a:t>
            </a:r>
            <a:r>
              <a:rPr lang="en-US" sz="2800" dirty="0"/>
              <a:t>: </a:t>
            </a:r>
            <a:r>
              <a:rPr lang="en-US" sz="2800" dirty="0" err="1"/>
              <a:t>tác</a:t>
            </a:r>
            <a:r>
              <a:rPr lang="en-US" sz="2800" dirty="0"/>
              <a:t> </a:t>
            </a:r>
            <a:r>
              <a:rPr lang="en-US" sz="2800" dirty="0" err="1"/>
              <a:t>giả</a:t>
            </a:r>
            <a:r>
              <a:rPr lang="en-US" sz="2800" dirty="0"/>
              <a:t> ca </a:t>
            </a:r>
            <a:r>
              <a:rPr lang="en-US" sz="2800" dirty="0" err="1"/>
              <a:t>ngợi</a:t>
            </a:r>
            <a:r>
              <a:rPr lang="en-US" sz="2800" dirty="0"/>
              <a:t> </a:t>
            </a:r>
            <a:r>
              <a:rPr lang="en-US" sz="2800" dirty="0" err="1"/>
              <a:t>những</a:t>
            </a:r>
            <a:r>
              <a:rPr lang="en-US" sz="2800" dirty="0"/>
              <a:t> </a:t>
            </a:r>
            <a:r>
              <a:rPr lang="en-US" sz="2800" dirty="0" err="1"/>
              <a:t>người</a:t>
            </a:r>
            <a:r>
              <a:rPr lang="en-US" sz="2800" dirty="0"/>
              <a:t> </a:t>
            </a:r>
            <a:r>
              <a:rPr lang="en-US" sz="2800" dirty="0" err="1"/>
              <a:t>anh</a:t>
            </a:r>
            <a:r>
              <a:rPr lang="en-US" sz="2800" dirty="0"/>
              <a:t> </a:t>
            </a:r>
            <a:r>
              <a:rPr lang="en-US" sz="2800" dirty="0" err="1"/>
              <a:t>hùng</a:t>
            </a:r>
            <a:r>
              <a:rPr lang="en-US" sz="2800" dirty="0"/>
              <a:t> </a:t>
            </a:r>
            <a:r>
              <a:rPr lang="en-US" sz="2800" dirty="0" err="1"/>
              <a:t>áo</a:t>
            </a:r>
            <a:r>
              <a:rPr lang="en-US" sz="2800" dirty="0"/>
              <a:t> </a:t>
            </a:r>
            <a:r>
              <a:rPr lang="en-US" sz="2800" dirty="0" err="1"/>
              <a:t>vải</a:t>
            </a:r>
            <a:r>
              <a:rPr lang="en-US" sz="2800" dirty="0"/>
              <a:t> đã hi </a:t>
            </a:r>
            <a:r>
              <a:rPr lang="en-US" sz="2800" dirty="0" err="1"/>
              <a:t>sinh</a:t>
            </a:r>
            <a:r>
              <a:rPr lang="en-US" sz="2800" dirty="0"/>
              <a:t> vì </a:t>
            </a:r>
            <a:r>
              <a:rPr lang="en-US" sz="2800" dirty="0" err="1"/>
              <a:t>đất</a:t>
            </a:r>
            <a:r>
              <a:rPr lang="en-US" sz="2800" dirty="0"/>
              <a:t> </a:t>
            </a:r>
            <a:r>
              <a:rPr lang="en-US" sz="2800" dirty="0" err="1"/>
              <a:t>nước</a:t>
            </a:r>
            <a:r>
              <a:rPr lang="en-US" sz="2800" dirty="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1">
            <a:extLst>
              <a:ext uri="{28A0092B-C50C-407E-A947-70E740481C1C}">
                <a14:useLocalDpi xmlns:a14="http://schemas.microsoft.com/office/drawing/2010/main" val="0"/>
              </a:ext>
            </a:extLst>
          </a:blip>
          <a:srcRect l="9500" t="24222" r="46001" b="37556"/>
          <a:stretch>
            <a:fillRect/>
          </a:stretch>
        </p:blipFill>
        <p:spPr bwMode="auto">
          <a:xfrm>
            <a:off x="0" y="125127"/>
            <a:ext cx="12192000" cy="662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62913" y="769857"/>
            <a:ext cx="10466173" cy="5133200"/>
          </a:xfrm>
          <a:prstGeom prst="rect">
            <a:avLst/>
          </a:prstGeom>
          <a:noFill/>
        </p:spPr>
        <p:txBody>
          <a:bodyPr wrap="square" rtlCol="0">
            <a:spAutoFit/>
          </a:bodyPr>
          <a:lstStyle/>
          <a:p>
            <a:pPr algn="ctr"/>
            <a:r>
              <a:rPr lang="vi-VN" sz="4000" dirty="0">
                <a:solidFill>
                  <a:srgbClr val="FF0000"/>
                </a:solidFill>
              </a:rPr>
              <a:t>Gợi ý:</a:t>
            </a:r>
            <a:endParaRPr lang="en-US" sz="4000" dirty="0"/>
          </a:p>
          <a:p>
            <a:pPr algn="just">
              <a:lnSpc>
                <a:spcPct val="130000"/>
              </a:lnSpc>
            </a:pPr>
            <a:r>
              <a:rPr lang="en-US" sz="2800" b="1" dirty="0"/>
              <a:t>b. </a:t>
            </a:r>
            <a:r>
              <a:rPr lang="en-US" sz="2800" b="1" dirty="0" err="1"/>
              <a:t>Tình</a:t>
            </a:r>
            <a:r>
              <a:rPr lang="en-US" sz="2800" b="1" dirty="0"/>
              <a:t> cảm, cảm </a:t>
            </a:r>
            <a:r>
              <a:rPr lang="en-US" sz="2800" b="1" dirty="0" err="1"/>
              <a:t>xúc</a:t>
            </a:r>
            <a:r>
              <a:rPr lang="en-US" sz="2800" b="1" dirty="0"/>
              <a:t> </a:t>
            </a:r>
            <a:r>
              <a:rPr lang="en-US" sz="2800" b="1" dirty="0" err="1"/>
              <a:t>của</a:t>
            </a:r>
            <a:r>
              <a:rPr lang="en-US" sz="2800" b="1" dirty="0"/>
              <a:t> </a:t>
            </a:r>
            <a:r>
              <a:rPr lang="en-US" sz="2800" b="1" dirty="0" err="1"/>
              <a:t>của</a:t>
            </a:r>
            <a:r>
              <a:rPr lang="en-US" sz="2800" b="1" dirty="0"/>
              <a:t> </a:t>
            </a:r>
            <a:r>
              <a:rPr lang="en-US" sz="2800" b="1" dirty="0" err="1"/>
              <a:t>tác</a:t>
            </a:r>
            <a:r>
              <a:rPr lang="en-US" sz="2800" b="1" dirty="0"/>
              <a:t> </a:t>
            </a:r>
            <a:r>
              <a:rPr lang="en-US" sz="2800" b="1" dirty="0" err="1"/>
              <a:t>giả</a:t>
            </a:r>
            <a:r>
              <a:rPr lang="vi-VN" sz="2800" b="1" dirty="0"/>
              <a:t>:</a:t>
            </a:r>
            <a:endParaRPr lang="en-US" sz="2800" b="1" dirty="0"/>
          </a:p>
          <a:p>
            <a:pPr marL="457200" indent="-457200" algn="just">
              <a:lnSpc>
                <a:spcPct val="130000"/>
              </a:lnSpc>
              <a:buFont typeface="Wingdings" panose="05000000000000000000" pitchFamily="2" charset="2"/>
              <a:buChar char="ü"/>
            </a:pPr>
            <a:r>
              <a:rPr lang="vi-VN" sz="2800" dirty="0"/>
              <a:t>K</a:t>
            </a:r>
            <a:r>
              <a:rPr lang="en-US" sz="2800" dirty="0"/>
              <a:t>hi </a:t>
            </a:r>
            <a:r>
              <a:rPr lang="en-US" sz="2800" dirty="0" err="1"/>
              <a:t>kể</a:t>
            </a:r>
            <a:r>
              <a:rPr lang="en-US" sz="2800" dirty="0"/>
              <a:t> lại </a:t>
            </a:r>
            <a:r>
              <a:rPr lang="en-US" sz="2800" dirty="0" err="1"/>
              <a:t>hành</a:t>
            </a:r>
            <a:r>
              <a:rPr lang="en-US" sz="2800" dirty="0"/>
              <a:t> </a:t>
            </a:r>
            <a:r>
              <a:rPr lang="en-US" sz="2800" dirty="0" err="1"/>
              <a:t>động</a:t>
            </a:r>
            <a:r>
              <a:rPr lang="en-US" sz="2800" dirty="0"/>
              <a:t> </a:t>
            </a:r>
            <a:r>
              <a:rPr lang="en-US" sz="2800" dirty="0" err="1"/>
              <a:t>Lục</a:t>
            </a:r>
            <a:r>
              <a:rPr lang="en-US" sz="2800" dirty="0"/>
              <a:t> Vân Tiên </a:t>
            </a:r>
            <a:r>
              <a:rPr lang="en-US" sz="2800" dirty="0" err="1"/>
              <a:t>cứu</a:t>
            </a:r>
            <a:r>
              <a:rPr lang="en-US" sz="2800" dirty="0"/>
              <a:t> </a:t>
            </a:r>
            <a:r>
              <a:rPr lang="en-US" sz="2800" dirty="0" err="1"/>
              <a:t>Kiều</a:t>
            </a:r>
            <a:r>
              <a:rPr lang="en-US" sz="2800" dirty="0"/>
              <a:t> </a:t>
            </a:r>
            <a:r>
              <a:rPr lang="en-US" sz="2800" dirty="0" err="1"/>
              <a:t>Nguyệt</a:t>
            </a:r>
            <a:r>
              <a:rPr lang="en-US" sz="2800" dirty="0"/>
              <a:t> Nga </a:t>
            </a:r>
            <a:r>
              <a:rPr lang="en-US" sz="2800" dirty="0" err="1"/>
              <a:t>trong</a:t>
            </a:r>
            <a:r>
              <a:rPr lang="en-US" sz="2800" dirty="0"/>
              <a:t> </a:t>
            </a:r>
            <a:r>
              <a:rPr lang="en-US" sz="2800" i="1" dirty="0" err="1"/>
              <a:t>Truyện</a:t>
            </a:r>
            <a:r>
              <a:rPr lang="en-US" sz="2800" i="1" dirty="0"/>
              <a:t> </a:t>
            </a:r>
            <a:r>
              <a:rPr lang="en-US" sz="2800" i="1" dirty="0" err="1"/>
              <a:t>Lục</a:t>
            </a:r>
            <a:r>
              <a:rPr lang="en-US" sz="2800" i="1" dirty="0"/>
              <a:t> Vân Tiên</a:t>
            </a:r>
            <a:r>
              <a:rPr lang="en-US" sz="2800" dirty="0"/>
              <a:t>: ca </a:t>
            </a:r>
            <a:r>
              <a:rPr lang="en-US" sz="2800" dirty="0" err="1"/>
              <a:t>ngợi</a:t>
            </a:r>
            <a:r>
              <a:rPr lang="en-US" sz="2800" dirty="0"/>
              <a:t> tài </a:t>
            </a:r>
            <a:r>
              <a:rPr lang="en-US" sz="2800" dirty="0" err="1"/>
              <a:t>năng</a:t>
            </a:r>
            <a:r>
              <a:rPr lang="en-US" sz="2800" dirty="0"/>
              <a:t>, </a:t>
            </a:r>
            <a:r>
              <a:rPr lang="en-US" sz="2800" dirty="0" err="1"/>
              <a:t>đức</a:t>
            </a:r>
            <a:r>
              <a:rPr lang="en-US" sz="2800" dirty="0"/>
              <a:t> </a:t>
            </a:r>
            <a:r>
              <a:rPr lang="en-US" sz="2800" dirty="0" err="1"/>
              <a:t>độ</a:t>
            </a:r>
            <a:r>
              <a:rPr lang="en-US" sz="2800" dirty="0"/>
              <a:t> </a:t>
            </a:r>
            <a:r>
              <a:rPr lang="en-US" sz="2800" dirty="0" err="1"/>
              <a:t>của</a:t>
            </a:r>
            <a:r>
              <a:rPr lang="en-US" sz="2800" dirty="0"/>
              <a:t> </a:t>
            </a:r>
            <a:r>
              <a:rPr lang="en-US" sz="2800" dirty="0" err="1"/>
              <a:t>một</a:t>
            </a:r>
            <a:r>
              <a:rPr lang="en-US" sz="2800" dirty="0"/>
              <a:t> </a:t>
            </a:r>
            <a:r>
              <a:rPr lang="en-US" sz="2800" dirty="0" err="1"/>
              <a:t>nhân</a:t>
            </a:r>
            <a:r>
              <a:rPr lang="en-US" sz="2800" dirty="0"/>
              <a:t> </a:t>
            </a:r>
            <a:r>
              <a:rPr lang="en-US" sz="2800" dirty="0" err="1"/>
              <a:t>vật</a:t>
            </a:r>
            <a:r>
              <a:rPr lang="en-US" sz="2800" dirty="0"/>
              <a:t> </a:t>
            </a:r>
            <a:r>
              <a:rPr lang="en-US" sz="2800" dirty="0" err="1"/>
              <a:t>anh</a:t>
            </a:r>
            <a:r>
              <a:rPr lang="en-US" sz="2800" dirty="0"/>
              <a:t> </a:t>
            </a:r>
            <a:r>
              <a:rPr lang="en-US" sz="2800" dirty="0" err="1"/>
              <a:t>hùng</a:t>
            </a:r>
            <a:r>
              <a:rPr lang="en-US" sz="2800" dirty="0"/>
              <a:t>. </a:t>
            </a:r>
            <a:endParaRPr lang="en-US" sz="2800" dirty="0"/>
          </a:p>
          <a:p>
            <a:pPr marL="457200" indent="-457200" algn="just">
              <a:lnSpc>
                <a:spcPct val="130000"/>
              </a:lnSpc>
              <a:buFont typeface="Wingdings" panose="05000000000000000000" pitchFamily="2" charset="2"/>
              <a:buChar char="ü"/>
            </a:pPr>
            <a:r>
              <a:rPr lang="en-US" sz="2800" dirty="0"/>
              <a:t>Khi </a:t>
            </a:r>
            <a:r>
              <a:rPr lang="en-US" sz="2800" dirty="0" err="1"/>
              <a:t>nhắc</a:t>
            </a:r>
            <a:r>
              <a:rPr lang="en-US" sz="2800" dirty="0"/>
              <a:t> đến “</a:t>
            </a:r>
            <a:r>
              <a:rPr lang="en-US" sz="2800" dirty="0" err="1"/>
              <a:t>trang</a:t>
            </a:r>
            <a:r>
              <a:rPr lang="en-US" sz="2800" dirty="0"/>
              <a:t> </a:t>
            </a:r>
            <a:r>
              <a:rPr lang="en-US" sz="2800" dirty="0" err="1"/>
              <a:t>dẹp</a:t>
            </a:r>
            <a:r>
              <a:rPr lang="en-US" sz="2800" dirty="0"/>
              <a:t> </a:t>
            </a:r>
            <a:r>
              <a:rPr lang="en-US" sz="2800" dirty="0" err="1"/>
              <a:t>loạn</a:t>
            </a:r>
            <a:r>
              <a:rPr lang="en-US" sz="2800" dirty="0"/>
              <a:t>” </a:t>
            </a:r>
            <a:r>
              <a:rPr lang="en-US" sz="2800" dirty="0" err="1"/>
              <a:t>trong</a:t>
            </a:r>
            <a:r>
              <a:rPr lang="en-US" sz="2800" dirty="0"/>
              <a:t> </a:t>
            </a:r>
            <a:r>
              <a:rPr lang="en-US" sz="2800" dirty="0" err="1"/>
              <a:t>bài</a:t>
            </a:r>
            <a:r>
              <a:rPr lang="en-US" sz="2800" dirty="0"/>
              <a:t> </a:t>
            </a:r>
            <a:r>
              <a:rPr lang="en-US" sz="2800" dirty="0" err="1"/>
              <a:t>thơ</a:t>
            </a:r>
            <a:r>
              <a:rPr lang="en-US" sz="2800" dirty="0"/>
              <a:t> </a:t>
            </a:r>
            <a:r>
              <a:rPr lang="en-US" sz="2800" i="1" dirty="0" err="1"/>
              <a:t>Chạy</a:t>
            </a:r>
            <a:r>
              <a:rPr lang="en-US" sz="2800" i="1" dirty="0"/>
              <a:t> </a:t>
            </a:r>
            <a:r>
              <a:rPr lang="en-US" sz="2800" i="1" dirty="0" err="1"/>
              <a:t>giặc</a:t>
            </a:r>
            <a:r>
              <a:rPr lang="en-US" sz="2800" dirty="0"/>
              <a:t>: </a:t>
            </a:r>
            <a:r>
              <a:rPr lang="en-US" sz="2800" dirty="0" err="1"/>
              <a:t>sự</a:t>
            </a:r>
            <a:r>
              <a:rPr lang="en-US" sz="2800" dirty="0"/>
              <a:t> </a:t>
            </a:r>
            <a:r>
              <a:rPr lang="en-US" sz="2800" dirty="0" err="1"/>
              <a:t>thất</a:t>
            </a:r>
            <a:r>
              <a:rPr lang="en-US" sz="2800" dirty="0"/>
              <a:t> </a:t>
            </a:r>
            <a:r>
              <a:rPr lang="en-US" sz="2800" dirty="0" err="1"/>
              <a:t>vọng</a:t>
            </a:r>
            <a:r>
              <a:rPr lang="en-US" sz="2800" dirty="0"/>
              <a:t>, </a:t>
            </a:r>
            <a:r>
              <a:rPr lang="en-US" sz="2800" dirty="0" err="1"/>
              <a:t>sự</a:t>
            </a:r>
            <a:r>
              <a:rPr lang="en-US" sz="2800" dirty="0"/>
              <a:t> </a:t>
            </a:r>
            <a:r>
              <a:rPr lang="en-US" sz="2800" dirty="0" err="1"/>
              <a:t>trông</a:t>
            </a:r>
            <a:r>
              <a:rPr lang="en-US" sz="2800" dirty="0"/>
              <a:t> </a:t>
            </a:r>
            <a:r>
              <a:rPr lang="en-US" sz="2800" dirty="0" err="1"/>
              <a:t>đợi</a:t>
            </a:r>
            <a:r>
              <a:rPr lang="en-US" sz="2800" dirty="0"/>
              <a:t> đến </a:t>
            </a:r>
            <a:r>
              <a:rPr lang="en-US" sz="2800" dirty="0" err="1"/>
              <a:t>mỏi</a:t>
            </a:r>
            <a:r>
              <a:rPr lang="en-US" sz="2800" dirty="0"/>
              <a:t> </a:t>
            </a:r>
            <a:r>
              <a:rPr lang="en-US" sz="2800" dirty="0" err="1"/>
              <a:t>mòn</a:t>
            </a:r>
            <a:r>
              <a:rPr lang="en-US" sz="2800" dirty="0"/>
              <a:t>, có </a:t>
            </a:r>
            <a:r>
              <a:rPr lang="en-US" sz="2800" dirty="0" err="1"/>
              <a:t>phần</a:t>
            </a:r>
            <a:r>
              <a:rPr lang="en-US" sz="2800" dirty="0"/>
              <a:t> </a:t>
            </a:r>
            <a:r>
              <a:rPr lang="en-US" sz="2800" dirty="0" err="1"/>
              <a:t>oán</a:t>
            </a:r>
            <a:r>
              <a:rPr lang="en-US" sz="2800" dirty="0"/>
              <a:t> </a:t>
            </a:r>
            <a:r>
              <a:rPr lang="en-US" sz="2800" dirty="0" err="1"/>
              <a:t>thán</a:t>
            </a:r>
            <a:r>
              <a:rPr lang="en-US" sz="2800" dirty="0"/>
              <a:t> khi </a:t>
            </a:r>
            <a:r>
              <a:rPr lang="en-US" sz="2800" dirty="0" err="1"/>
              <a:t>chất</a:t>
            </a:r>
            <a:r>
              <a:rPr lang="en-US" sz="2800" dirty="0"/>
              <a:t> </a:t>
            </a:r>
            <a:r>
              <a:rPr lang="en-US" sz="2800" dirty="0" err="1"/>
              <a:t>vấn</a:t>
            </a:r>
            <a:r>
              <a:rPr lang="en-US" sz="2800" dirty="0"/>
              <a:t> về </a:t>
            </a:r>
            <a:r>
              <a:rPr lang="en-US" sz="2800" dirty="0" err="1"/>
              <a:t>sự</a:t>
            </a:r>
            <a:r>
              <a:rPr lang="en-US" sz="2800" dirty="0"/>
              <a:t> </a:t>
            </a:r>
            <a:r>
              <a:rPr lang="en-US" sz="2800" dirty="0" err="1"/>
              <a:t>vắng</a:t>
            </a:r>
            <a:r>
              <a:rPr lang="en-US" sz="2800" dirty="0"/>
              <a:t> </a:t>
            </a:r>
            <a:r>
              <a:rPr lang="en-US" sz="2800" dirty="0" err="1"/>
              <a:t>bóng</a:t>
            </a:r>
            <a:r>
              <a:rPr lang="en-US" sz="2800" dirty="0"/>
              <a:t> </a:t>
            </a:r>
            <a:r>
              <a:rPr lang="en-US" sz="2800" dirty="0" err="1"/>
              <a:t>của</a:t>
            </a:r>
            <a:r>
              <a:rPr lang="en-US" sz="2800" dirty="0"/>
              <a:t> </a:t>
            </a:r>
            <a:r>
              <a:rPr lang="en-US" sz="2800" dirty="0" err="1"/>
              <a:t>những</a:t>
            </a:r>
            <a:r>
              <a:rPr lang="en-US" sz="2800" dirty="0"/>
              <a:t> “</a:t>
            </a:r>
            <a:r>
              <a:rPr lang="en-US" sz="2800" dirty="0" err="1"/>
              <a:t>trang</a:t>
            </a:r>
            <a:r>
              <a:rPr lang="en-US" sz="2800" dirty="0"/>
              <a:t> </a:t>
            </a:r>
            <a:r>
              <a:rPr lang="en-US" sz="2800" dirty="0" err="1"/>
              <a:t>dẹp</a:t>
            </a:r>
            <a:r>
              <a:rPr lang="en-US" sz="2800" dirty="0"/>
              <a:t> </a:t>
            </a:r>
            <a:r>
              <a:rPr lang="en-US" sz="2800" dirty="0" err="1"/>
              <a:t>loạn</a:t>
            </a:r>
            <a:r>
              <a:rPr lang="en-US" sz="2800" dirty="0"/>
              <a:t>” </a:t>
            </a:r>
            <a:r>
              <a:rPr lang="en-US" sz="2800" dirty="0" err="1"/>
              <a:t>trong</a:t>
            </a:r>
            <a:r>
              <a:rPr lang="en-US" sz="2800" dirty="0"/>
              <a:t> </a:t>
            </a:r>
            <a:r>
              <a:rPr lang="en-US" sz="2800" dirty="0" err="1"/>
              <a:t>hoàn</a:t>
            </a:r>
            <a:r>
              <a:rPr lang="en-US" sz="2800" dirty="0"/>
              <a:t> </a:t>
            </a:r>
            <a:r>
              <a:rPr lang="en-US" sz="2800" dirty="0" err="1"/>
              <a:t>cảnh</a:t>
            </a:r>
            <a:r>
              <a:rPr lang="en-US" sz="2800" dirty="0"/>
              <a:t> </a:t>
            </a:r>
            <a:r>
              <a:rPr lang="en-US" sz="2800" dirty="0" err="1"/>
              <a:t>đất</a:t>
            </a:r>
            <a:r>
              <a:rPr lang="en-US" sz="2800" dirty="0"/>
              <a:t> </a:t>
            </a:r>
            <a:r>
              <a:rPr lang="en-US" sz="2800" dirty="0" err="1"/>
              <a:t>nước</a:t>
            </a:r>
            <a:r>
              <a:rPr lang="en-US" sz="2800" dirty="0"/>
              <a:t> </a:t>
            </a:r>
            <a:r>
              <a:rPr lang="en-US" sz="2800" dirty="0" err="1"/>
              <a:t>bị</a:t>
            </a:r>
            <a:r>
              <a:rPr lang="en-US" sz="2800" dirty="0"/>
              <a:t> </a:t>
            </a:r>
            <a:r>
              <a:rPr lang="en-US" sz="2800" dirty="0" err="1"/>
              <a:t>giày</a:t>
            </a:r>
            <a:r>
              <a:rPr lang="en-US" sz="2800" dirty="0"/>
              <a:t> </a:t>
            </a:r>
            <a:r>
              <a:rPr lang="en-US" sz="2800" dirty="0" err="1"/>
              <a:t>xéo</a:t>
            </a:r>
            <a:r>
              <a:rPr lang="en-US" sz="2800" dirty="0"/>
              <a:t> </a:t>
            </a:r>
            <a:r>
              <a:rPr lang="en-US" sz="2800" dirty="0" err="1"/>
              <a:t>dưới</a:t>
            </a:r>
            <a:r>
              <a:rPr lang="en-US" sz="2800" dirty="0"/>
              <a:t> </a:t>
            </a:r>
            <a:r>
              <a:rPr lang="en-US" sz="2800" dirty="0" err="1"/>
              <a:t>gót</a:t>
            </a:r>
            <a:r>
              <a:rPr lang="en-US" sz="2800" dirty="0"/>
              <a:t> </a:t>
            </a:r>
            <a:r>
              <a:rPr lang="en-US" sz="2800" dirty="0" err="1"/>
              <a:t>giày</a:t>
            </a:r>
            <a:r>
              <a:rPr lang="en-US" sz="2800" dirty="0"/>
              <a:t> </a:t>
            </a:r>
            <a:r>
              <a:rPr lang="en-US" sz="2800" dirty="0" err="1"/>
              <a:t>quân</a:t>
            </a:r>
            <a:r>
              <a:rPr lang="en-US" sz="2800" dirty="0"/>
              <a:t> </a:t>
            </a:r>
            <a:r>
              <a:rPr lang="en-US" sz="2800" dirty="0" err="1"/>
              <a:t>xâm</a:t>
            </a:r>
            <a:r>
              <a:rPr lang="en-US" sz="2800" dirty="0"/>
              <a:t> </a:t>
            </a:r>
            <a:r>
              <a:rPr lang="en-US" sz="2800" dirty="0" err="1"/>
              <a:t>lược</a:t>
            </a:r>
            <a:r>
              <a:rPr lang="en-US" sz="2800" dirty="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28738" y="333070"/>
            <a:ext cx="5744917" cy="6236924"/>
          </a:xfrm>
          <a:custGeom>
            <a:avLst/>
            <a:gdLst>
              <a:gd name="connsiteX0" fmla="*/ 2718857 w 6311298"/>
              <a:gd name="connsiteY0" fmla="*/ 0 h 5505949"/>
              <a:gd name="connsiteX1" fmla="*/ 2923176 w 6311298"/>
              <a:gd name="connsiteY1" fmla="*/ 18600 h 5505949"/>
              <a:gd name="connsiteX2" fmla="*/ 4520587 w 6311298"/>
              <a:gd name="connsiteY2" fmla="*/ 2632068 h 5505949"/>
              <a:gd name="connsiteX3" fmla="*/ 5746505 w 6311298"/>
              <a:gd name="connsiteY3" fmla="*/ 4929314 h 5505949"/>
              <a:gd name="connsiteX4" fmla="*/ 3536138 w 6311298"/>
              <a:gd name="connsiteY4" fmla="*/ 5505949 h 5505949"/>
              <a:gd name="connsiteX5" fmla="*/ 202008 w 6311298"/>
              <a:gd name="connsiteY5" fmla="*/ 4129462 h 5505949"/>
              <a:gd name="connsiteX6" fmla="*/ 2718857 w 6311298"/>
              <a:gd name="connsiteY6" fmla="*/ 0 h 550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298" h="5505949">
                <a:moveTo>
                  <a:pt x="2718857" y="0"/>
                </a:moveTo>
                <a:cubicBezTo>
                  <a:pt x="2783869" y="0"/>
                  <a:pt x="2848879" y="9300"/>
                  <a:pt x="2923176" y="18600"/>
                </a:cubicBezTo>
                <a:cubicBezTo>
                  <a:pt x="4892079" y="232515"/>
                  <a:pt x="3935490" y="1934523"/>
                  <a:pt x="4520587" y="2632068"/>
                </a:cubicBezTo>
                <a:cubicBezTo>
                  <a:pt x="5105686" y="3320312"/>
                  <a:pt x="7343915" y="3748138"/>
                  <a:pt x="5746505" y="4929314"/>
                </a:cubicBezTo>
                <a:cubicBezTo>
                  <a:pt x="5244993" y="5301336"/>
                  <a:pt x="4418427" y="5505949"/>
                  <a:pt x="3536138" y="5505949"/>
                </a:cubicBezTo>
                <a:cubicBezTo>
                  <a:pt x="2300930" y="5505949"/>
                  <a:pt x="944989" y="5096723"/>
                  <a:pt x="202008" y="4129462"/>
                </a:cubicBezTo>
                <a:cubicBezTo>
                  <a:pt x="-503824" y="3218004"/>
                  <a:pt x="712807" y="0"/>
                  <a:pt x="2718857" y="0"/>
                </a:cubicBezTo>
                <a:close/>
              </a:path>
            </a:pathLst>
          </a:custGeom>
          <a:solidFill>
            <a:schemeClr val="bg1">
              <a:lumMod val="8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_矩形 1"/>
          <p:cNvSpPr/>
          <p:nvPr>
            <p:custDataLst>
              <p:tags r:id="rId1"/>
            </p:custDataLst>
          </p:nvPr>
        </p:nvSpPr>
        <p:spPr bwMode="auto">
          <a:xfrm>
            <a:off x="988905" y="849399"/>
            <a:ext cx="7143159"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0960" rIns="60960">
            <a:spAutoFit/>
          </a:bodyPr>
          <a:lstStyle>
            <a:lvl1pPr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ct val="0"/>
              </a:spcBef>
              <a:spcAft>
                <a:spcPct val="0"/>
              </a:spcAft>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ct val="0"/>
              </a:spcBef>
              <a:spcAft>
                <a:spcPct val="0"/>
              </a:spcAft>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ct val="0"/>
              </a:spcBef>
              <a:spcAft>
                <a:spcPct val="0"/>
              </a:spcAft>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ct val="0"/>
              </a:spcBef>
              <a:spcAft>
                <a:spcPct val="0"/>
              </a:spcAft>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pPr>
            <a:r>
              <a:rPr lang="en-US" altLang="zh-CN" sz="6600" spc="-300" dirty="0">
                <a:solidFill>
                  <a:prstClr val="black">
                    <a:alpha val="4000"/>
                  </a:prstClr>
                </a:solidFill>
                <a:latin typeface="思源黑体" panose="020B0500000000000000" pitchFamily="34" charset="-122"/>
                <a:ea typeface="思源黑体" panose="020B0500000000000000" pitchFamily="34" charset="-122"/>
                <a:sym typeface="Helvetica" pitchFamily="34" charset="0"/>
              </a:rPr>
              <a:t>Nature Tourism</a:t>
            </a:r>
            <a:endParaRPr lang="en-US" altLang="zh-CN" sz="6600" spc="-300" dirty="0">
              <a:solidFill>
                <a:prstClr val="black">
                  <a:alpha val="4000"/>
                </a:prstClr>
              </a:solidFill>
              <a:latin typeface="思源黑体" panose="020B0500000000000000" pitchFamily="34" charset="-122"/>
              <a:ea typeface="思源黑体" panose="020B0500000000000000" pitchFamily="34" charset="-122"/>
              <a:sym typeface="Helvetica" pitchFamily="34" charset="0"/>
            </a:endParaRPr>
          </a:p>
        </p:txBody>
      </p:sp>
      <p:sp>
        <p:nvSpPr>
          <p:cNvPr id="27" name="矩形 26"/>
          <p:cNvSpPr/>
          <p:nvPr/>
        </p:nvSpPr>
        <p:spPr>
          <a:xfrm>
            <a:off x="5161068" y="2110877"/>
            <a:ext cx="4950197" cy="2492990"/>
          </a:xfrm>
          <a:prstGeom prst="rect">
            <a:avLst/>
          </a:prstGeom>
        </p:spPr>
        <p:txBody>
          <a:bodyPr wrap="square">
            <a:spAutoFit/>
          </a:bodyPr>
          <a:lstStyle/>
          <a:p>
            <a:pPr algn="ctr"/>
            <a:r>
              <a:rPr lang="en-US" altLang="zh-CN" sz="6000" b="1" dirty="0">
                <a:solidFill>
                  <a:srgbClr val="0070C0"/>
                </a:solidFill>
                <a:latin typeface="#9Slide03 Bebas Neue Bold" panose="020B0606020202050201" pitchFamily="34" charset="0"/>
                <a:ea typeface="思源黑体" panose="020B0500000000000000" pitchFamily="34" charset="-122"/>
                <a:cs typeface="Times New Roman" panose="02020603050405020304" pitchFamily="18" charset="0"/>
              </a:rPr>
              <a:t>HOẠT ĐỘNG 4</a:t>
            </a:r>
            <a:endParaRPr lang="en-US" altLang="zh-CN" sz="6000" b="1" dirty="0">
              <a:solidFill>
                <a:srgbClr val="0070C0"/>
              </a:solidFill>
              <a:latin typeface="#9Slide03 Bebas Neue Bold" panose="020B0606020202050201" pitchFamily="34" charset="0"/>
              <a:ea typeface="思源黑体" panose="020B0500000000000000" pitchFamily="34" charset="-122"/>
              <a:cs typeface="Times New Roman" panose="02020603050405020304" pitchFamily="18" charset="0"/>
            </a:endParaRPr>
          </a:p>
          <a:p>
            <a:pPr algn="ctr"/>
            <a:r>
              <a:rPr lang="en-US" altLang="zh-CN" sz="9600" b="1" dirty="0">
                <a:solidFill>
                  <a:srgbClr val="FF0000"/>
                </a:solidFill>
                <a:latin typeface="#9Slide03 Bebas Neue Bold" panose="020B0606020202050201" pitchFamily="34" charset="0"/>
                <a:ea typeface="思源黑体" panose="020B0500000000000000" pitchFamily="34" charset="-122"/>
                <a:cs typeface="Times New Roman" panose="02020603050405020304" pitchFamily="18" charset="0"/>
              </a:rPr>
              <a:t>VẬN DỤNG </a:t>
            </a:r>
            <a:endParaRPr lang="zh-CN" altLang="en-US" sz="8000" b="1" dirty="0">
              <a:solidFill>
                <a:srgbClr val="FF0000"/>
              </a:solidFill>
              <a:latin typeface="#9Slide03 Bebas Neue Bold" panose="020B0606020202050201" pitchFamily="34" charset="0"/>
              <a:ea typeface="思源黑体" panose="020B0500000000000000" pitchFamily="34" charset="-122"/>
              <a:cs typeface="Times New Roman" panose="02020603050405020304" pitchFamily="18" charset="0"/>
            </a:endParaRPr>
          </a:p>
        </p:txBody>
      </p:sp>
      <p:pic>
        <p:nvPicPr>
          <p:cNvPr id="3" name="图片占位符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a:off x="523627" y="689685"/>
            <a:ext cx="5316479" cy="5132120"/>
          </a:xfr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flipH="1">
            <a:off x="5676900" y="64008"/>
            <a:ext cx="5960918" cy="6644799"/>
          </a:xfrm>
          <a:custGeom>
            <a:avLst/>
            <a:gdLst>
              <a:gd name="connsiteX0" fmla="*/ 2718857 w 6311298"/>
              <a:gd name="connsiteY0" fmla="*/ 0 h 5505949"/>
              <a:gd name="connsiteX1" fmla="*/ 2923176 w 6311298"/>
              <a:gd name="connsiteY1" fmla="*/ 18600 h 5505949"/>
              <a:gd name="connsiteX2" fmla="*/ 4520587 w 6311298"/>
              <a:gd name="connsiteY2" fmla="*/ 2632068 h 5505949"/>
              <a:gd name="connsiteX3" fmla="*/ 5746505 w 6311298"/>
              <a:gd name="connsiteY3" fmla="*/ 4929314 h 5505949"/>
              <a:gd name="connsiteX4" fmla="*/ 3536138 w 6311298"/>
              <a:gd name="connsiteY4" fmla="*/ 5505949 h 5505949"/>
              <a:gd name="connsiteX5" fmla="*/ 202008 w 6311298"/>
              <a:gd name="connsiteY5" fmla="*/ 4129462 h 5505949"/>
              <a:gd name="connsiteX6" fmla="*/ 2718857 w 6311298"/>
              <a:gd name="connsiteY6" fmla="*/ 0 h 550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298" h="5505949">
                <a:moveTo>
                  <a:pt x="2718857" y="0"/>
                </a:moveTo>
                <a:cubicBezTo>
                  <a:pt x="2783869" y="0"/>
                  <a:pt x="2848879" y="9300"/>
                  <a:pt x="2923176" y="18600"/>
                </a:cubicBezTo>
                <a:cubicBezTo>
                  <a:pt x="4892079" y="232515"/>
                  <a:pt x="3935490" y="1934523"/>
                  <a:pt x="4520587" y="2632068"/>
                </a:cubicBezTo>
                <a:cubicBezTo>
                  <a:pt x="5105686" y="3320312"/>
                  <a:pt x="7343915" y="3748138"/>
                  <a:pt x="5746505" y="4929314"/>
                </a:cubicBezTo>
                <a:cubicBezTo>
                  <a:pt x="5244993" y="5301336"/>
                  <a:pt x="4418427" y="5505949"/>
                  <a:pt x="3536138" y="5505949"/>
                </a:cubicBezTo>
                <a:cubicBezTo>
                  <a:pt x="2300930" y="5505949"/>
                  <a:pt x="944989" y="5096723"/>
                  <a:pt x="202008" y="4129462"/>
                </a:cubicBezTo>
                <a:cubicBezTo>
                  <a:pt x="-503824" y="3218004"/>
                  <a:pt x="712807" y="0"/>
                  <a:pt x="2718857" y="0"/>
                </a:cubicBezTo>
                <a:close/>
              </a:path>
            </a:pathLst>
          </a:custGeom>
          <a:solidFill>
            <a:schemeClr val="bg1">
              <a:lumMod val="8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_矩形 1"/>
          <p:cNvSpPr/>
          <p:nvPr>
            <p:custDataLst>
              <p:tags r:id="rId1"/>
            </p:custDataLst>
          </p:nvPr>
        </p:nvSpPr>
        <p:spPr bwMode="auto">
          <a:xfrm>
            <a:off x="988905" y="849399"/>
            <a:ext cx="7143159"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0960" rIns="60960">
            <a:spAutoFit/>
          </a:bodyPr>
          <a:lstStyle>
            <a:lvl1pPr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2437130" eaLnBrk="0" fontAlgn="base" hangingPunct="0">
              <a:spcBef>
                <a:spcPct val="0"/>
              </a:spcBef>
              <a:spcAft>
                <a:spcPct val="0"/>
              </a:spcAft>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2437130" eaLnBrk="0" fontAlgn="base" hangingPunct="0">
              <a:spcBef>
                <a:spcPct val="0"/>
              </a:spcBef>
              <a:spcAft>
                <a:spcPct val="0"/>
              </a:spcAft>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2437130" eaLnBrk="0" fontAlgn="base" hangingPunct="0">
              <a:spcBef>
                <a:spcPct val="0"/>
              </a:spcBef>
              <a:spcAft>
                <a:spcPct val="0"/>
              </a:spcAft>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2437130" eaLnBrk="0" fontAlgn="base" hangingPunct="0">
              <a:spcBef>
                <a:spcPct val="0"/>
              </a:spcBef>
              <a:spcAft>
                <a:spcPct val="0"/>
              </a:spcAft>
              <a:defRPr sz="4800">
                <a:solidFill>
                  <a:srgbClr val="27282D"/>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80000"/>
              </a:lnSpc>
            </a:pPr>
            <a:r>
              <a:rPr lang="en-US" altLang="zh-CN" sz="6600" spc="-300" dirty="0">
                <a:solidFill>
                  <a:prstClr val="black">
                    <a:alpha val="4000"/>
                  </a:prstClr>
                </a:solidFill>
                <a:latin typeface="思源黑体" panose="020B0500000000000000" pitchFamily="34" charset="-122"/>
                <a:ea typeface="思源黑体" panose="020B0500000000000000" pitchFamily="34" charset="-122"/>
                <a:sym typeface="Helvetica" pitchFamily="34" charset="0"/>
              </a:rPr>
              <a:t>Nature Tourism</a:t>
            </a:r>
            <a:endParaRPr lang="en-US" altLang="zh-CN" sz="6600" spc="-300" dirty="0">
              <a:solidFill>
                <a:prstClr val="black">
                  <a:alpha val="4000"/>
                </a:prstClr>
              </a:solidFill>
              <a:latin typeface="思源黑体" panose="020B0500000000000000" pitchFamily="34" charset="-122"/>
              <a:ea typeface="思源黑体" panose="020B0500000000000000" pitchFamily="34" charset="-122"/>
              <a:sym typeface="Helvetica" pitchFamily="34" charset="0"/>
            </a:endParaRPr>
          </a:p>
        </p:txBody>
      </p:sp>
      <p:sp>
        <p:nvSpPr>
          <p:cNvPr id="27" name="矩形 26"/>
          <p:cNvSpPr/>
          <p:nvPr/>
        </p:nvSpPr>
        <p:spPr>
          <a:xfrm>
            <a:off x="993401" y="1562104"/>
            <a:ext cx="5628780" cy="3539430"/>
          </a:xfrm>
          <a:prstGeom prst="rect">
            <a:avLst/>
          </a:prstGeom>
        </p:spPr>
        <p:txBody>
          <a:bodyPr wrap="square">
            <a:spAutoFit/>
          </a:bodyPr>
          <a:lstStyle/>
          <a:p>
            <a:pPr algn="ctr"/>
            <a:r>
              <a:rPr lang="en-US" altLang="zh-CN" sz="4800" b="1" dirty="0">
                <a:solidFill>
                  <a:srgbClr val="0070C0"/>
                </a:solidFill>
                <a:latin typeface="#9Slide03 Bebas Neue Bold" panose="020B0606020202050201" pitchFamily="34" charset="0"/>
                <a:ea typeface="思源黑体" panose="020B0500000000000000" pitchFamily="34" charset="-122"/>
                <a:cs typeface="Times New Roman" panose="02020603050405020304" pitchFamily="18" charset="0"/>
              </a:rPr>
              <a:t>HOẠT ĐỘNG 2</a:t>
            </a:r>
            <a:endParaRPr lang="en-US" altLang="zh-CN" sz="4800" b="1" dirty="0">
              <a:solidFill>
                <a:srgbClr val="0070C0"/>
              </a:solidFill>
              <a:latin typeface="#9Slide03 Bebas Neue Bold" panose="020B0606020202050201" pitchFamily="34" charset="0"/>
              <a:ea typeface="思源黑体" panose="020B0500000000000000" pitchFamily="34" charset="-122"/>
              <a:cs typeface="Times New Roman" panose="02020603050405020304" pitchFamily="18" charset="0"/>
            </a:endParaRPr>
          </a:p>
          <a:p>
            <a:pPr algn="ctr"/>
            <a:r>
              <a:rPr lang="en-US" altLang="zh-CN" sz="8800" b="1" dirty="0">
                <a:solidFill>
                  <a:srgbClr val="FF0000"/>
                </a:solidFill>
                <a:latin typeface="#9Slide03 Bebas Neue Bold" panose="020B0606020202050201" pitchFamily="34" charset="0"/>
                <a:ea typeface="思源黑体" panose="020B0500000000000000" pitchFamily="34" charset="-122"/>
                <a:cs typeface="Times New Roman" panose="02020603050405020304" pitchFamily="18" charset="0"/>
              </a:rPr>
              <a:t>HÌNH THÀNH KIẾN THỨC </a:t>
            </a:r>
            <a:endParaRPr lang="zh-CN" altLang="en-US" sz="7200" b="1" dirty="0">
              <a:solidFill>
                <a:srgbClr val="FF0000"/>
              </a:solidFill>
              <a:latin typeface="#9Slide03 Bebas Neue Bold" panose="020B0606020202050201" pitchFamily="34" charset="0"/>
              <a:ea typeface="思源黑体" panose="020B0500000000000000" pitchFamily="34" charset="-122"/>
              <a:cs typeface="Times New Roman" panose="02020603050405020304" pitchFamily="18" charset="0"/>
            </a:endParaRPr>
          </a:p>
        </p:txBody>
      </p:sp>
      <p:pic>
        <p:nvPicPr>
          <p:cNvPr id="3" name="图片占位符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a:xfrm flipH="1">
            <a:off x="5943597" y="420624"/>
            <a:ext cx="5516373" cy="5467744"/>
          </a:xfr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31573" y="579758"/>
            <a:ext cx="11528854" cy="5698483"/>
          </a:xfrm>
          <a:prstGeom prst="rect">
            <a:avLst/>
          </a:prstGeom>
          <a:noFill/>
        </p:spPr>
        <p:txBody>
          <a:bodyPr wrap="square">
            <a:spAutoFit/>
          </a:bodyPr>
          <a:lstStyle/>
          <a:p>
            <a:pPr algn="just">
              <a:lnSpc>
                <a:spcPct val="150000"/>
              </a:lnSpc>
              <a:spcAft>
                <a:spcPts val="1000"/>
              </a:spcAft>
            </a:pPr>
            <a:r>
              <a:rPr lang="en-US" sz="2800" b="1" dirty="0" err="1">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b="1"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Kĩ</a:t>
            </a:r>
            <a:r>
              <a:rPr lang="en-US" sz="2800" b="1"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1"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01 </a:t>
            </a:r>
            <a:r>
              <a:rPr lang="en-US" sz="2800" b="1" dirty="0" err="1">
                <a:solidFill>
                  <a:srgbClr val="FF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phút</a:t>
            </a:r>
            <a:endParaRPr lang="en-US" sz="2800" dirty="0">
              <a:solidFill>
                <a:srgbClr val="FF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800" b="1" dirty="0" err="1">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Em </a:t>
            </a:r>
            <a:r>
              <a:rPr lang="en-US" sz="2800" dirty="0" err="1">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về</a:t>
            </a:r>
            <a:r>
              <a:rPr lang="en-US" sz="2800" b="1" dirty="0">
                <a:solidFill>
                  <a:srgbClr val="0D0D0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người anh hùng trong cuộc sống ngày nay.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Lấy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tabLst>
                <a:tab pos="146050" algn="l"/>
              </a:tabLst>
            </a:pP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để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ở nhà:</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lnSpc>
                <a:spcPct val="150000"/>
              </a:lnSpc>
              <a:spcAft>
                <a:spcPts val="1000"/>
              </a:spcAft>
              <a:buClr>
                <a:srgbClr val="231F20"/>
              </a:buClr>
              <a:buSzPct val="100000"/>
              <a:buFont typeface="Wingdings" panose="05000000000000000000" pitchFamily="2" charset="2"/>
              <a:buChar char="ü"/>
              <a:tabLst>
                <a:tab pos="146050" algn="l"/>
              </a:tabLst>
            </a:pP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Vân Tiên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Nguyệt</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Nga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Vân Tiên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none" strike="noStrike" spc="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Nguyệt</a:t>
            </a:r>
            <a:r>
              <a:rPr lang="en-US" sz="2800" i="1"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Nga.</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50000"/>
              </a:lnSpc>
              <a:spcAft>
                <a:spcPts val="1000"/>
              </a:spcAft>
              <a:buFont typeface="Wingdings" panose="05000000000000000000" pitchFamily="2" charset="2"/>
              <a:buChar char="ü"/>
            </a:pPr>
            <a:r>
              <a:rPr lang="vi-VN"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Đóng vai Lục Vân Tiên, Kiều Nguyệt Nga, tái hiện cuộc đối thoại giữa hai nhân vật sau khi bọn cướp đã bị trừng trị.</a:t>
            </a:r>
            <a:endParaRPr lang="en-US" sz="2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008" y="558265"/>
            <a:ext cx="11603906" cy="5400966"/>
          </a:xfrm>
          <a:prstGeom prst="rect">
            <a:avLst/>
          </a:prstGeom>
          <a:noFill/>
        </p:spPr>
        <p:txBody>
          <a:bodyPr wrap="square">
            <a:spAutoFit/>
          </a:bodyPr>
          <a:lstStyle/>
          <a:p>
            <a:pPr algn="ctr"/>
            <a:r>
              <a:rPr lang="en-US" sz="2800" dirty="0">
                <a:solidFill>
                  <a:srgbClr val="FF0000"/>
                </a:solidFill>
              </a:rPr>
              <a:t>NV1: HS chia </a:t>
            </a:r>
            <a:r>
              <a:rPr lang="en-US" sz="2800" dirty="0" err="1">
                <a:solidFill>
                  <a:srgbClr val="FF0000"/>
                </a:solidFill>
              </a:rPr>
              <a:t>sẻ</a:t>
            </a:r>
            <a:r>
              <a:rPr lang="en-US" sz="2800" dirty="0">
                <a:solidFill>
                  <a:srgbClr val="FF0000"/>
                </a:solidFill>
              </a:rPr>
              <a:t> </a:t>
            </a:r>
            <a:r>
              <a:rPr lang="en-US" sz="2800" dirty="0" err="1">
                <a:solidFill>
                  <a:srgbClr val="FF0000"/>
                </a:solidFill>
              </a:rPr>
              <a:t>quan</a:t>
            </a:r>
            <a:r>
              <a:rPr lang="en-US" sz="2800" dirty="0">
                <a:solidFill>
                  <a:srgbClr val="FF0000"/>
                </a:solidFill>
              </a:rPr>
              <a:t> </a:t>
            </a:r>
            <a:r>
              <a:rPr lang="en-US" sz="2800" dirty="0" err="1">
                <a:solidFill>
                  <a:srgbClr val="FF0000"/>
                </a:solidFill>
              </a:rPr>
              <a:t>điểm</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bản</a:t>
            </a:r>
            <a:r>
              <a:rPr lang="en-US" sz="2800" dirty="0">
                <a:solidFill>
                  <a:srgbClr val="FF0000"/>
                </a:solidFill>
              </a:rPr>
              <a:t> </a:t>
            </a:r>
            <a:r>
              <a:rPr lang="en-US" sz="2800" dirty="0" err="1">
                <a:solidFill>
                  <a:srgbClr val="FF0000"/>
                </a:solidFill>
              </a:rPr>
              <a:t>thân</a:t>
            </a:r>
            <a:r>
              <a:rPr lang="en-US" sz="2800" dirty="0">
                <a:solidFill>
                  <a:srgbClr val="FF0000"/>
                </a:solidFill>
              </a:rPr>
              <a:t> về </a:t>
            </a:r>
            <a:r>
              <a:rPr lang="en-US" sz="2800" dirty="0" err="1">
                <a:solidFill>
                  <a:srgbClr val="FF0000"/>
                </a:solidFill>
              </a:rPr>
              <a:t>người</a:t>
            </a:r>
            <a:r>
              <a:rPr lang="en-US" sz="2800" dirty="0">
                <a:solidFill>
                  <a:srgbClr val="FF0000"/>
                </a:solidFill>
              </a:rPr>
              <a:t> </a:t>
            </a:r>
            <a:r>
              <a:rPr lang="en-US" sz="2800" dirty="0" err="1">
                <a:solidFill>
                  <a:srgbClr val="FF0000"/>
                </a:solidFill>
              </a:rPr>
              <a:t>anh</a:t>
            </a:r>
            <a:r>
              <a:rPr lang="en-US" sz="2800" dirty="0">
                <a:solidFill>
                  <a:srgbClr val="FF0000"/>
                </a:solidFill>
              </a:rPr>
              <a:t> </a:t>
            </a:r>
            <a:r>
              <a:rPr lang="en-US" sz="2800" dirty="0" err="1">
                <a:solidFill>
                  <a:srgbClr val="FF0000"/>
                </a:solidFill>
              </a:rPr>
              <a:t>hùng</a:t>
            </a:r>
            <a:r>
              <a:rPr lang="en-US" sz="2800" dirty="0">
                <a:solidFill>
                  <a:srgbClr val="FF0000"/>
                </a:solidFill>
              </a:rPr>
              <a:t> </a:t>
            </a:r>
            <a:r>
              <a:rPr lang="en-US" sz="2800" dirty="0" err="1">
                <a:solidFill>
                  <a:srgbClr val="FF0000"/>
                </a:solidFill>
              </a:rPr>
              <a:t>trong</a:t>
            </a:r>
            <a:r>
              <a:rPr lang="en-US" sz="2800" dirty="0">
                <a:solidFill>
                  <a:srgbClr val="FF0000"/>
                </a:solidFill>
              </a:rPr>
              <a:t> </a:t>
            </a:r>
            <a:r>
              <a:rPr lang="en-US" sz="2800" dirty="0" err="1">
                <a:solidFill>
                  <a:srgbClr val="FF0000"/>
                </a:solidFill>
              </a:rPr>
              <a:t>cuộc</a:t>
            </a:r>
            <a:r>
              <a:rPr lang="en-US" sz="2800" dirty="0">
                <a:solidFill>
                  <a:srgbClr val="FF0000"/>
                </a:solidFill>
              </a:rPr>
              <a:t> </a:t>
            </a:r>
            <a:r>
              <a:rPr lang="en-US" sz="2800" dirty="0" err="1">
                <a:solidFill>
                  <a:srgbClr val="FF0000"/>
                </a:solidFill>
              </a:rPr>
              <a:t>sống</a:t>
            </a:r>
            <a:r>
              <a:rPr lang="en-US" sz="2800" dirty="0">
                <a:solidFill>
                  <a:srgbClr val="FF0000"/>
                </a:solidFill>
              </a:rPr>
              <a:t> ngày nay.</a:t>
            </a:r>
            <a:endParaRPr lang="en-US" sz="2800" dirty="0">
              <a:solidFill>
                <a:srgbClr val="FF0000"/>
              </a:solidFill>
            </a:endParaRPr>
          </a:p>
          <a:p>
            <a:pPr algn="just">
              <a:lnSpc>
                <a:spcPct val="150000"/>
              </a:lnSpc>
            </a:pPr>
            <a:r>
              <a:rPr lang="en-US" sz="2800" dirty="0"/>
              <a:t>- Ngày nay, có </a:t>
            </a:r>
            <a:r>
              <a:rPr lang="en-US" sz="2800" dirty="0" err="1"/>
              <a:t>rất</a:t>
            </a:r>
            <a:r>
              <a:rPr lang="en-US" sz="2800" dirty="0"/>
              <a:t> nhiều </a:t>
            </a:r>
            <a:r>
              <a:rPr lang="en-US" sz="2800" dirty="0" err="1"/>
              <a:t>những</a:t>
            </a:r>
            <a:r>
              <a:rPr lang="en-US" sz="2800" dirty="0"/>
              <a:t> “</a:t>
            </a:r>
            <a:r>
              <a:rPr lang="en-US" sz="2800" dirty="0" err="1"/>
              <a:t>anh</a:t>
            </a:r>
            <a:r>
              <a:rPr lang="en-US" sz="2800" dirty="0"/>
              <a:t> </a:t>
            </a:r>
            <a:r>
              <a:rPr lang="en-US" sz="2800" dirty="0" err="1"/>
              <a:t>hùng</a:t>
            </a:r>
            <a:r>
              <a:rPr lang="en-US" sz="2800" dirty="0"/>
              <a:t>” </a:t>
            </a:r>
            <a:r>
              <a:rPr lang="en-US" sz="2800" dirty="0" err="1"/>
              <a:t>xuất</a:t>
            </a:r>
            <a:r>
              <a:rPr lang="en-US" sz="2800" dirty="0"/>
              <a:t> </a:t>
            </a:r>
            <a:r>
              <a:rPr lang="en-US" sz="2800" dirty="0" err="1"/>
              <a:t>hiện</a:t>
            </a:r>
            <a:r>
              <a:rPr lang="en-US" sz="2800" dirty="0"/>
              <a:t> </a:t>
            </a:r>
            <a:r>
              <a:rPr lang="en-US" sz="2800" dirty="0" err="1"/>
              <a:t>không</a:t>
            </a:r>
            <a:r>
              <a:rPr lang="en-US" sz="2800" dirty="0"/>
              <a:t> chỉ </a:t>
            </a:r>
            <a:r>
              <a:rPr lang="en-US" sz="2800" dirty="0" err="1"/>
              <a:t>bằng</a:t>
            </a:r>
            <a:r>
              <a:rPr lang="en-US" sz="2800" dirty="0"/>
              <a:t> </a:t>
            </a:r>
            <a:r>
              <a:rPr lang="en-US" sz="2800" dirty="0" err="1"/>
              <a:t>những</a:t>
            </a:r>
            <a:r>
              <a:rPr lang="en-US" sz="2800" dirty="0"/>
              <a:t> </a:t>
            </a:r>
            <a:r>
              <a:rPr lang="en-US" sz="2800" dirty="0" err="1"/>
              <a:t>hoạt</a:t>
            </a:r>
            <a:r>
              <a:rPr lang="en-US" sz="2800" dirty="0"/>
              <a:t> </a:t>
            </a:r>
            <a:r>
              <a:rPr lang="en-US" sz="2800" dirty="0" err="1"/>
              <a:t>động</a:t>
            </a:r>
            <a:r>
              <a:rPr lang="en-US" sz="2800" dirty="0"/>
              <a:t> hay </a:t>
            </a:r>
            <a:r>
              <a:rPr lang="en-US" sz="2800" dirty="0" err="1"/>
              <a:t>cống</a:t>
            </a:r>
            <a:r>
              <a:rPr lang="en-US" sz="2800" dirty="0"/>
              <a:t> </a:t>
            </a:r>
            <a:r>
              <a:rPr lang="en-US" sz="2800" dirty="0" err="1"/>
              <a:t>hiến</a:t>
            </a:r>
            <a:r>
              <a:rPr lang="en-US" sz="2800" dirty="0"/>
              <a:t> </a:t>
            </a:r>
            <a:r>
              <a:rPr lang="en-US" sz="2800" dirty="0" err="1"/>
              <a:t>lớn</a:t>
            </a:r>
            <a:r>
              <a:rPr lang="en-US" sz="2800" dirty="0"/>
              <a:t> </a:t>
            </a:r>
            <a:r>
              <a:rPr lang="en-US" sz="2800" dirty="0" err="1"/>
              <a:t>lao</a:t>
            </a:r>
            <a:r>
              <a:rPr lang="en-US" sz="2800" dirty="0"/>
              <a:t> </a:t>
            </a:r>
            <a:r>
              <a:rPr lang="en-US" sz="2800" dirty="0" err="1"/>
              <a:t>cho</a:t>
            </a:r>
            <a:r>
              <a:rPr lang="en-US" sz="2800" dirty="0"/>
              <a:t> </a:t>
            </a:r>
            <a:r>
              <a:rPr lang="en-US" sz="2800" dirty="0" err="1"/>
              <a:t>xã</a:t>
            </a:r>
            <a:r>
              <a:rPr lang="en-US" sz="2800" dirty="0"/>
              <a:t> </a:t>
            </a:r>
            <a:r>
              <a:rPr lang="en-US" sz="2800" dirty="0" err="1"/>
              <a:t>hội</a:t>
            </a:r>
            <a:r>
              <a:rPr lang="en-US" sz="2800" dirty="0"/>
              <a:t>, </a:t>
            </a:r>
            <a:r>
              <a:rPr lang="en-US" sz="2800" dirty="0" err="1"/>
              <a:t>đất</a:t>
            </a:r>
            <a:r>
              <a:rPr lang="en-US" sz="2800" dirty="0"/>
              <a:t> </a:t>
            </a:r>
            <a:r>
              <a:rPr lang="en-US" sz="2800" dirty="0" err="1"/>
              <a:t>nước</a:t>
            </a:r>
            <a:r>
              <a:rPr lang="en-US" sz="2800" dirty="0"/>
              <a:t> mà </a:t>
            </a:r>
            <a:r>
              <a:rPr lang="en-US" sz="2800" dirty="0" err="1"/>
              <a:t>những</a:t>
            </a:r>
            <a:r>
              <a:rPr lang="en-US" sz="2800" dirty="0"/>
              <a:t> </a:t>
            </a:r>
            <a:r>
              <a:rPr lang="en-US" sz="2800" dirty="0" err="1"/>
              <a:t>người</a:t>
            </a:r>
            <a:r>
              <a:rPr lang="en-US" sz="2800" dirty="0"/>
              <a:t> “</a:t>
            </a:r>
            <a:r>
              <a:rPr lang="en-US" sz="2800" dirty="0" err="1"/>
              <a:t>anh</a:t>
            </a:r>
            <a:r>
              <a:rPr lang="en-US" sz="2800" dirty="0"/>
              <a:t> </a:t>
            </a:r>
            <a:r>
              <a:rPr lang="en-US" sz="2800" dirty="0" err="1"/>
              <a:t>hùng</a:t>
            </a:r>
            <a:r>
              <a:rPr lang="en-US" sz="2800" dirty="0"/>
              <a:t>” còn </a:t>
            </a:r>
            <a:r>
              <a:rPr lang="en-US" sz="2800" dirty="0" err="1"/>
              <a:t>xuất</a:t>
            </a:r>
            <a:r>
              <a:rPr lang="en-US" sz="2800" dirty="0"/>
              <a:t> </a:t>
            </a:r>
            <a:r>
              <a:rPr lang="en-US" sz="2800" dirty="0" err="1"/>
              <a:t>hiện</a:t>
            </a:r>
            <a:r>
              <a:rPr lang="en-US" sz="2800" dirty="0"/>
              <a:t> cả </a:t>
            </a:r>
            <a:r>
              <a:rPr lang="en-US" sz="2800" dirty="0" err="1"/>
              <a:t>trong</a:t>
            </a:r>
            <a:r>
              <a:rPr lang="en-US" sz="2800" dirty="0"/>
              <a:t> </a:t>
            </a:r>
            <a:r>
              <a:rPr lang="en-US" sz="2800" dirty="0" err="1"/>
              <a:t>hành</a:t>
            </a:r>
            <a:r>
              <a:rPr lang="en-US" sz="2800" dirty="0"/>
              <a:t> </a:t>
            </a:r>
            <a:r>
              <a:rPr lang="en-US" sz="2800" dirty="0" err="1"/>
              <a:t>động</a:t>
            </a:r>
            <a:r>
              <a:rPr lang="en-US" sz="2800" dirty="0"/>
              <a:t> </a:t>
            </a:r>
            <a:r>
              <a:rPr lang="en-US" sz="2800" dirty="0" err="1"/>
              <a:t>nhỏ</a:t>
            </a:r>
            <a:r>
              <a:rPr lang="en-US" sz="2800" dirty="0"/>
              <a:t> </a:t>
            </a:r>
            <a:r>
              <a:rPr lang="en-US" sz="2800" dirty="0" err="1"/>
              <a:t>của</a:t>
            </a:r>
            <a:r>
              <a:rPr lang="en-US" sz="2800" dirty="0"/>
              <a:t> </a:t>
            </a:r>
            <a:r>
              <a:rPr lang="en-US" sz="2800" dirty="0" err="1"/>
              <a:t>mình</a:t>
            </a:r>
            <a:r>
              <a:rPr lang="en-US" sz="2800" dirty="0"/>
              <a:t> </a:t>
            </a:r>
            <a:r>
              <a:rPr lang="en-US" sz="2800" dirty="0" err="1"/>
              <a:t>giữa</a:t>
            </a:r>
            <a:r>
              <a:rPr lang="en-US" sz="2800" dirty="0"/>
              <a:t> </a:t>
            </a:r>
            <a:r>
              <a:rPr lang="en-US" sz="2800" dirty="0" err="1"/>
              <a:t>cuộc</a:t>
            </a:r>
            <a:r>
              <a:rPr lang="en-US" sz="2800" dirty="0"/>
              <a:t> </a:t>
            </a:r>
            <a:r>
              <a:rPr lang="en-US" sz="2800" dirty="0" err="1"/>
              <a:t>sống</a:t>
            </a:r>
            <a:r>
              <a:rPr lang="en-US" sz="2800" dirty="0"/>
              <a:t> </a:t>
            </a:r>
            <a:r>
              <a:rPr lang="en-US" sz="2800" dirty="0" err="1"/>
              <a:t>thường</a:t>
            </a:r>
            <a:r>
              <a:rPr lang="en-US" sz="2800" dirty="0"/>
              <a:t> </a:t>
            </a:r>
            <a:r>
              <a:rPr lang="en-US" sz="2800" dirty="0" err="1"/>
              <a:t>nhật</a:t>
            </a:r>
            <a:r>
              <a:rPr lang="en-US" sz="2800" dirty="0"/>
              <a:t>. </a:t>
            </a:r>
            <a:r>
              <a:rPr lang="en-US" sz="2800" dirty="0" err="1"/>
              <a:t>Nhưng</a:t>
            </a:r>
            <a:r>
              <a:rPr lang="en-US" sz="2800" dirty="0"/>
              <a:t> </a:t>
            </a:r>
            <a:r>
              <a:rPr lang="en-US" sz="2800" dirty="0" err="1"/>
              <a:t>điểm</a:t>
            </a:r>
            <a:r>
              <a:rPr lang="en-US" sz="2800" dirty="0"/>
              <a:t> </a:t>
            </a:r>
            <a:r>
              <a:rPr lang="en-US" sz="2800" dirty="0" err="1"/>
              <a:t>chung</a:t>
            </a:r>
            <a:r>
              <a:rPr lang="en-US" sz="2800" dirty="0"/>
              <a:t> là họ </a:t>
            </a:r>
            <a:r>
              <a:rPr lang="en-US" sz="2800" dirty="0" err="1"/>
              <a:t>đều</a:t>
            </a:r>
            <a:r>
              <a:rPr lang="en-US" sz="2800" dirty="0"/>
              <a:t> </a:t>
            </a:r>
            <a:r>
              <a:rPr lang="en-US" sz="2800" dirty="0" err="1"/>
              <a:t>hành</a:t>
            </a:r>
            <a:r>
              <a:rPr lang="en-US" sz="2800" dirty="0"/>
              <a:t> </a:t>
            </a:r>
            <a:r>
              <a:rPr lang="en-US" sz="2800" dirty="0" err="1"/>
              <a:t>động</a:t>
            </a:r>
            <a:r>
              <a:rPr lang="en-US" sz="2800" dirty="0"/>
              <a:t> </a:t>
            </a:r>
            <a:r>
              <a:rPr lang="en-US" sz="2800" dirty="0" err="1"/>
              <a:t>không</a:t>
            </a:r>
            <a:r>
              <a:rPr lang="en-US" sz="2800" dirty="0"/>
              <a:t> </a:t>
            </a:r>
            <a:r>
              <a:rPr lang="en-US" sz="2800" dirty="0" err="1"/>
              <a:t>phải</a:t>
            </a:r>
            <a:r>
              <a:rPr lang="en-US" sz="2800" dirty="0"/>
              <a:t> vì cái </a:t>
            </a:r>
            <a:r>
              <a:rPr lang="en-US" sz="2800" dirty="0" err="1"/>
              <a:t>danh</a:t>
            </a:r>
            <a:r>
              <a:rPr lang="en-US" sz="2800" dirty="0"/>
              <a:t> “</a:t>
            </a:r>
            <a:r>
              <a:rPr lang="en-US" sz="2800" dirty="0" err="1"/>
              <a:t>anh</a:t>
            </a:r>
            <a:r>
              <a:rPr lang="en-US" sz="2800" dirty="0"/>
              <a:t> </a:t>
            </a:r>
            <a:r>
              <a:rPr lang="en-US" sz="2800" dirty="0" err="1"/>
              <a:t>hùng</a:t>
            </a:r>
            <a:r>
              <a:rPr lang="en-US" sz="2800" dirty="0"/>
              <a:t>” </a:t>
            </a:r>
            <a:r>
              <a:rPr lang="en-US" sz="2800" dirty="0" err="1"/>
              <a:t>được</a:t>
            </a:r>
            <a:r>
              <a:rPr lang="en-US" sz="2800" dirty="0"/>
              <a:t> </a:t>
            </a:r>
            <a:r>
              <a:rPr lang="en-US" sz="2800" dirty="0" err="1"/>
              <a:t>mọi</a:t>
            </a:r>
            <a:r>
              <a:rPr lang="en-US" sz="2800" dirty="0"/>
              <a:t> </a:t>
            </a:r>
            <a:r>
              <a:rPr lang="en-US" sz="2800" dirty="0" err="1"/>
              <a:t>người</a:t>
            </a:r>
            <a:r>
              <a:rPr lang="en-US" sz="2800" dirty="0"/>
              <a:t> </a:t>
            </a:r>
            <a:r>
              <a:rPr lang="en-US" sz="2800" dirty="0" err="1"/>
              <a:t>bình</a:t>
            </a:r>
            <a:r>
              <a:rPr lang="en-US" sz="2800" dirty="0"/>
              <a:t> </a:t>
            </a:r>
            <a:r>
              <a:rPr lang="en-US" sz="2800" dirty="0" err="1"/>
              <a:t>bầu</a:t>
            </a:r>
            <a:r>
              <a:rPr lang="en-US" sz="2800" dirty="0"/>
              <a:t> mà nó chỉ </a:t>
            </a:r>
            <a:r>
              <a:rPr lang="en-US" sz="2800" dirty="0" err="1"/>
              <a:t>đơn</a:t>
            </a:r>
            <a:r>
              <a:rPr lang="en-US" sz="2800" dirty="0"/>
              <a:t> </a:t>
            </a:r>
            <a:r>
              <a:rPr lang="en-US" sz="2800" dirty="0" err="1"/>
              <a:t>giản</a:t>
            </a:r>
            <a:r>
              <a:rPr lang="en-US" sz="2800" dirty="0"/>
              <a:t> là </a:t>
            </a:r>
            <a:r>
              <a:rPr lang="en-US" sz="2800" dirty="0" err="1"/>
              <a:t>xuất</a:t>
            </a:r>
            <a:r>
              <a:rPr lang="en-US" sz="2800" dirty="0"/>
              <a:t> </a:t>
            </a:r>
            <a:r>
              <a:rPr lang="en-US" sz="2800" dirty="0" err="1"/>
              <a:t>phát</a:t>
            </a:r>
            <a:r>
              <a:rPr lang="en-US" sz="2800" dirty="0"/>
              <a:t> </a:t>
            </a:r>
            <a:r>
              <a:rPr lang="en-US" sz="2800" dirty="0" err="1"/>
              <a:t>từ</a:t>
            </a:r>
            <a:r>
              <a:rPr lang="en-US" sz="2800" dirty="0"/>
              <a:t> </a:t>
            </a:r>
            <a:r>
              <a:rPr lang="en-US" sz="2800" dirty="0" err="1"/>
              <a:t>tấm</a:t>
            </a:r>
            <a:r>
              <a:rPr lang="en-US" sz="2800" dirty="0"/>
              <a:t> </a:t>
            </a:r>
            <a:r>
              <a:rPr lang="en-US" sz="2800" dirty="0" err="1"/>
              <a:t>lòng</a:t>
            </a:r>
            <a:r>
              <a:rPr lang="en-US" sz="2800" dirty="0"/>
              <a:t>, </a:t>
            </a:r>
            <a:r>
              <a:rPr lang="en-US" sz="2800" dirty="0" err="1"/>
              <a:t>từ</a:t>
            </a:r>
            <a:r>
              <a:rPr lang="en-US" sz="2800" dirty="0"/>
              <a:t> </a:t>
            </a:r>
            <a:r>
              <a:rPr lang="en-US" sz="2800" dirty="0" err="1"/>
              <a:t>quan</a:t>
            </a:r>
            <a:r>
              <a:rPr lang="en-US" sz="2800" dirty="0"/>
              <a:t> </a:t>
            </a:r>
            <a:r>
              <a:rPr lang="en-US" sz="2800" dirty="0" err="1"/>
              <a:t>niệm</a:t>
            </a:r>
            <a:r>
              <a:rPr lang="en-US" sz="2800" dirty="0"/>
              <a:t> </a:t>
            </a:r>
            <a:r>
              <a:rPr lang="en-US" sz="2800" dirty="0" err="1"/>
              <a:t>sống</a:t>
            </a:r>
            <a:r>
              <a:rPr lang="en-US" sz="2800" dirty="0"/>
              <a:t> </a:t>
            </a:r>
            <a:r>
              <a:rPr lang="en-US" sz="2800" dirty="0" err="1"/>
              <a:t>và</a:t>
            </a:r>
            <a:r>
              <a:rPr lang="en-US" sz="2800" dirty="0"/>
              <a:t> </a:t>
            </a:r>
            <a:r>
              <a:rPr lang="en-US" sz="2800" dirty="0" err="1"/>
              <a:t>cách</a:t>
            </a:r>
            <a:r>
              <a:rPr lang="en-US" sz="2800" dirty="0"/>
              <a:t> </a:t>
            </a:r>
            <a:r>
              <a:rPr lang="en-US" sz="2800" dirty="0" err="1"/>
              <a:t>nhìn</a:t>
            </a:r>
            <a:r>
              <a:rPr lang="en-US" sz="2800" dirty="0"/>
              <a:t> nhận về </a:t>
            </a:r>
            <a:r>
              <a:rPr lang="en-US" sz="2800" dirty="0" err="1"/>
              <a:t>vấn</a:t>
            </a:r>
            <a:r>
              <a:rPr lang="en-US" sz="2800" dirty="0"/>
              <a:t> </a:t>
            </a:r>
            <a:r>
              <a:rPr lang="en-US" sz="2800" dirty="0" err="1"/>
              <a:t>đề</a:t>
            </a:r>
            <a:r>
              <a:rPr lang="en-US" sz="2800" dirty="0"/>
              <a:t> đó, </a:t>
            </a:r>
            <a:r>
              <a:rPr lang="en-US" sz="2800" dirty="0" err="1"/>
              <a:t>khiến</a:t>
            </a:r>
            <a:r>
              <a:rPr lang="en-US" sz="2800" dirty="0"/>
              <a:t> họ </a:t>
            </a:r>
            <a:r>
              <a:rPr lang="en-US" sz="2800" dirty="0" err="1"/>
              <a:t>không</a:t>
            </a:r>
            <a:r>
              <a:rPr lang="en-US" sz="2800" dirty="0"/>
              <a:t> </a:t>
            </a:r>
            <a:r>
              <a:rPr lang="en-US" sz="2800" dirty="0" err="1"/>
              <a:t>thể</a:t>
            </a:r>
            <a:r>
              <a:rPr lang="en-US" sz="2800" dirty="0"/>
              <a:t> </a:t>
            </a:r>
            <a:r>
              <a:rPr lang="en-US" sz="2800" dirty="0" err="1"/>
              <a:t>ngồi</a:t>
            </a:r>
            <a:r>
              <a:rPr lang="en-US" sz="2800" dirty="0"/>
              <a:t> </a:t>
            </a:r>
            <a:r>
              <a:rPr lang="en-US" sz="2800" dirty="0" err="1"/>
              <a:t>im</a:t>
            </a:r>
            <a:r>
              <a:rPr lang="en-US" sz="2800" dirty="0"/>
              <a:t> hay </a:t>
            </a:r>
            <a:r>
              <a:rPr lang="en-US" sz="2800" dirty="0" err="1"/>
              <a:t>khoanh</a:t>
            </a:r>
            <a:r>
              <a:rPr lang="en-US" sz="2800" dirty="0"/>
              <a:t> </a:t>
            </a:r>
            <a:r>
              <a:rPr lang="en-US" sz="2800" dirty="0" err="1"/>
              <a:t>tay</a:t>
            </a:r>
            <a:r>
              <a:rPr lang="en-US" sz="2800" dirty="0"/>
              <a:t> </a:t>
            </a:r>
            <a:r>
              <a:rPr lang="en-US" sz="2800" dirty="0" err="1"/>
              <a:t>đứng</a:t>
            </a:r>
            <a:r>
              <a:rPr lang="en-US" sz="2800" dirty="0"/>
              <a:t> </a:t>
            </a:r>
            <a:r>
              <a:rPr lang="en-US" sz="2800" dirty="0" err="1"/>
              <a:t>nhìn</a:t>
            </a:r>
            <a:r>
              <a:rPr lang="en-US" sz="2800" dirty="0"/>
              <a:t>. </a:t>
            </a:r>
            <a:r>
              <a:rPr lang="en-US" sz="2800" dirty="0" err="1"/>
              <a:t>Chính</a:t>
            </a:r>
            <a:r>
              <a:rPr lang="en-US" sz="2800" dirty="0"/>
              <a:t> </a:t>
            </a:r>
            <a:r>
              <a:rPr lang="en-US" sz="2800" dirty="0" err="1"/>
              <a:t>điều</a:t>
            </a:r>
            <a:r>
              <a:rPr lang="en-US" sz="2800" dirty="0"/>
              <a:t> đó đã làm </a:t>
            </a:r>
            <a:r>
              <a:rPr lang="en-US" sz="2800" dirty="0" err="1"/>
              <a:t>nên</a:t>
            </a:r>
            <a:r>
              <a:rPr lang="en-US" sz="2800" dirty="0"/>
              <a:t> tính </a:t>
            </a:r>
            <a:r>
              <a:rPr lang="en-US" sz="2800" dirty="0" err="1"/>
              <a:t>cách</a:t>
            </a:r>
            <a:r>
              <a:rPr lang="en-US" sz="2800" dirty="0"/>
              <a:t> </a:t>
            </a:r>
            <a:r>
              <a:rPr lang="en-US" sz="2800" dirty="0" err="1"/>
              <a:t>cao</a:t>
            </a:r>
            <a:r>
              <a:rPr lang="en-US" sz="2800" dirty="0"/>
              <a:t> cả </a:t>
            </a:r>
            <a:r>
              <a:rPr lang="en-US" sz="2800" dirty="0" err="1"/>
              <a:t>của</a:t>
            </a:r>
            <a:r>
              <a:rPr lang="en-US" sz="2800" dirty="0"/>
              <a:t> họ.</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4506" y="179136"/>
            <a:ext cx="11603906" cy="6499728"/>
          </a:xfrm>
          <a:prstGeom prst="rect">
            <a:avLst/>
          </a:prstGeom>
          <a:noFill/>
        </p:spPr>
        <p:txBody>
          <a:bodyPr wrap="square">
            <a:spAutoFit/>
          </a:bodyPr>
          <a:lstStyle/>
          <a:p>
            <a:pPr algn="ctr"/>
            <a:r>
              <a:rPr lang="en-US" sz="2800" dirty="0">
                <a:solidFill>
                  <a:srgbClr val="FF0000"/>
                </a:solidFill>
              </a:rPr>
              <a:t>NV1: HS chia </a:t>
            </a:r>
            <a:r>
              <a:rPr lang="en-US" sz="2800" dirty="0" err="1">
                <a:solidFill>
                  <a:srgbClr val="FF0000"/>
                </a:solidFill>
              </a:rPr>
              <a:t>sẻ</a:t>
            </a:r>
            <a:r>
              <a:rPr lang="en-US" sz="2800" dirty="0">
                <a:solidFill>
                  <a:srgbClr val="FF0000"/>
                </a:solidFill>
              </a:rPr>
              <a:t> </a:t>
            </a:r>
            <a:r>
              <a:rPr lang="en-US" sz="2800" dirty="0" err="1">
                <a:solidFill>
                  <a:srgbClr val="FF0000"/>
                </a:solidFill>
              </a:rPr>
              <a:t>quan</a:t>
            </a:r>
            <a:r>
              <a:rPr lang="en-US" sz="2800" dirty="0">
                <a:solidFill>
                  <a:srgbClr val="FF0000"/>
                </a:solidFill>
              </a:rPr>
              <a:t> </a:t>
            </a:r>
            <a:r>
              <a:rPr lang="en-US" sz="2800" dirty="0" err="1">
                <a:solidFill>
                  <a:srgbClr val="FF0000"/>
                </a:solidFill>
              </a:rPr>
              <a:t>điểm</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bản</a:t>
            </a:r>
            <a:r>
              <a:rPr lang="en-US" sz="2800" dirty="0">
                <a:solidFill>
                  <a:srgbClr val="FF0000"/>
                </a:solidFill>
              </a:rPr>
              <a:t> </a:t>
            </a:r>
            <a:r>
              <a:rPr lang="en-US" sz="2800" dirty="0" err="1">
                <a:solidFill>
                  <a:srgbClr val="FF0000"/>
                </a:solidFill>
              </a:rPr>
              <a:t>thân</a:t>
            </a:r>
            <a:r>
              <a:rPr lang="en-US" sz="2800" dirty="0">
                <a:solidFill>
                  <a:srgbClr val="FF0000"/>
                </a:solidFill>
              </a:rPr>
              <a:t> về </a:t>
            </a:r>
            <a:r>
              <a:rPr lang="en-US" sz="2800" dirty="0" err="1">
                <a:solidFill>
                  <a:srgbClr val="FF0000"/>
                </a:solidFill>
              </a:rPr>
              <a:t>người</a:t>
            </a:r>
            <a:r>
              <a:rPr lang="en-US" sz="2800" dirty="0">
                <a:solidFill>
                  <a:srgbClr val="FF0000"/>
                </a:solidFill>
              </a:rPr>
              <a:t> </a:t>
            </a:r>
            <a:r>
              <a:rPr lang="en-US" sz="2800" dirty="0" err="1">
                <a:solidFill>
                  <a:srgbClr val="FF0000"/>
                </a:solidFill>
              </a:rPr>
              <a:t>anh</a:t>
            </a:r>
            <a:r>
              <a:rPr lang="en-US" sz="2800" dirty="0">
                <a:solidFill>
                  <a:srgbClr val="FF0000"/>
                </a:solidFill>
              </a:rPr>
              <a:t> </a:t>
            </a:r>
            <a:r>
              <a:rPr lang="en-US" sz="2800" dirty="0" err="1">
                <a:solidFill>
                  <a:srgbClr val="FF0000"/>
                </a:solidFill>
              </a:rPr>
              <a:t>hùng</a:t>
            </a:r>
            <a:r>
              <a:rPr lang="en-US" sz="2800" dirty="0">
                <a:solidFill>
                  <a:srgbClr val="FF0000"/>
                </a:solidFill>
              </a:rPr>
              <a:t> </a:t>
            </a:r>
            <a:r>
              <a:rPr lang="en-US" sz="2800" dirty="0" err="1">
                <a:solidFill>
                  <a:srgbClr val="FF0000"/>
                </a:solidFill>
              </a:rPr>
              <a:t>trong</a:t>
            </a:r>
            <a:r>
              <a:rPr lang="en-US" sz="2800" dirty="0">
                <a:solidFill>
                  <a:srgbClr val="FF0000"/>
                </a:solidFill>
              </a:rPr>
              <a:t> </a:t>
            </a:r>
            <a:r>
              <a:rPr lang="en-US" sz="2800" dirty="0" err="1">
                <a:solidFill>
                  <a:srgbClr val="FF0000"/>
                </a:solidFill>
              </a:rPr>
              <a:t>cuộc</a:t>
            </a:r>
            <a:r>
              <a:rPr lang="en-US" sz="2800" dirty="0">
                <a:solidFill>
                  <a:srgbClr val="FF0000"/>
                </a:solidFill>
              </a:rPr>
              <a:t> </a:t>
            </a:r>
            <a:r>
              <a:rPr lang="en-US" sz="2800" dirty="0" err="1">
                <a:solidFill>
                  <a:srgbClr val="FF0000"/>
                </a:solidFill>
              </a:rPr>
              <a:t>sống</a:t>
            </a:r>
            <a:r>
              <a:rPr lang="en-US" sz="2800" dirty="0">
                <a:solidFill>
                  <a:srgbClr val="FF0000"/>
                </a:solidFill>
              </a:rPr>
              <a:t> ngày nay.</a:t>
            </a:r>
            <a:endParaRPr lang="en-US" sz="2800" dirty="0">
              <a:solidFill>
                <a:srgbClr val="FF0000"/>
              </a:solidFill>
            </a:endParaRPr>
          </a:p>
          <a:p>
            <a:pPr algn="just">
              <a:lnSpc>
                <a:spcPct val="130000"/>
              </a:lnSpc>
            </a:pPr>
            <a:r>
              <a:rPr lang="en-US" sz="2800" dirty="0"/>
              <a:t>- </a:t>
            </a:r>
            <a:r>
              <a:rPr lang="en-US" sz="2800" dirty="0" err="1"/>
              <a:t>Ví</a:t>
            </a:r>
            <a:r>
              <a:rPr lang="en-US" sz="2800" dirty="0"/>
              <a:t> </a:t>
            </a:r>
            <a:r>
              <a:rPr lang="en-US" sz="2800" dirty="0" err="1"/>
              <a:t>dụ</a:t>
            </a:r>
            <a:r>
              <a:rPr lang="en-US" sz="2800" dirty="0"/>
              <a:t>:</a:t>
            </a:r>
            <a:endParaRPr lang="en-US" sz="2800" dirty="0"/>
          </a:p>
          <a:p>
            <a:pPr algn="just">
              <a:lnSpc>
                <a:spcPct val="130000"/>
              </a:lnSpc>
            </a:pPr>
            <a:r>
              <a:rPr lang="en-US" sz="2800" dirty="0"/>
              <a:t>+ </a:t>
            </a:r>
            <a:r>
              <a:rPr lang="en-US" sz="2800" dirty="0" err="1"/>
              <a:t>Những</a:t>
            </a:r>
            <a:r>
              <a:rPr lang="en-US" sz="2800" dirty="0"/>
              <a:t> “</a:t>
            </a:r>
            <a:r>
              <a:rPr lang="en-US" sz="2800" dirty="0" err="1"/>
              <a:t>chiến</a:t>
            </a:r>
            <a:r>
              <a:rPr lang="en-US" sz="2800" dirty="0"/>
              <a:t> </a:t>
            </a:r>
            <a:r>
              <a:rPr lang="en-US" sz="2800" dirty="0" err="1"/>
              <a:t>sĩ</a:t>
            </a:r>
            <a:r>
              <a:rPr lang="en-US" sz="2800" dirty="0"/>
              <a:t> </a:t>
            </a:r>
            <a:r>
              <a:rPr lang="en-US" sz="2800" dirty="0" err="1"/>
              <a:t>áo</a:t>
            </a:r>
            <a:r>
              <a:rPr lang="en-US" sz="2800" dirty="0"/>
              <a:t> </a:t>
            </a:r>
            <a:r>
              <a:rPr lang="en-US" sz="2800" dirty="0" err="1"/>
              <a:t>trắng</a:t>
            </a:r>
            <a:r>
              <a:rPr lang="en-US" sz="2800" dirty="0"/>
              <a:t>” ngày </a:t>
            </a:r>
            <a:r>
              <a:rPr lang="en-US" sz="2800" dirty="0" err="1"/>
              <a:t>đêm</a:t>
            </a:r>
            <a:r>
              <a:rPr lang="en-US" sz="2800" dirty="0"/>
              <a:t> </a:t>
            </a:r>
            <a:r>
              <a:rPr lang="en-US" sz="2800" dirty="0" err="1"/>
              <a:t>túc</a:t>
            </a:r>
            <a:r>
              <a:rPr lang="en-US" sz="2800" dirty="0"/>
              <a:t> </a:t>
            </a:r>
            <a:r>
              <a:rPr lang="en-US" sz="2800" dirty="0" err="1"/>
              <a:t>trực</a:t>
            </a:r>
            <a:r>
              <a:rPr lang="en-US" sz="2800" dirty="0"/>
              <a:t>, </a:t>
            </a:r>
            <a:r>
              <a:rPr lang="en-US" sz="2800" dirty="0" err="1"/>
              <a:t>tích</a:t>
            </a:r>
            <a:r>
              <a:rPr lang="en-US" sz="2800" dirty="0"/>
              <a:t> </a:t>
            </a:r>
            <a:r>
              <a:rPr lang="en-US" sz="2800" dirty="0" err="1"/>
              <a:t>cực</a:t>
            </a:r>
            <a:r>
              <a:rPr lang="en-US" sz="2800" dirty="0"/>
              <a:t> làm việc để </a:t>
            </a:r>
            <a:r>
              <a:rPr lang="en-US" sz="2800" dirty="0" err="1"/>
              <a:t>tìm</a:t>
            </a:r>
            <a:r>
              <a:rPr lang="en-US" sz="2800" dirty="0"/>
              <a:t> </a:t>
            </a:r>
            <a:r>
              <a:rPr lang="en-US" sz="2800" dirty="0" err="1"/>
              <a:t>ra</a:t>
            </a:r>
            <a:r>
              <a:rPr lang="en-US" sz="2800" dirty="0"/>
              <a:t> </a:t>
            </a:r>
            <a:r>
              <a:rPr lang="en-US" sz="2800" dirty="0" err="1"/>
              <a:t>những</a:t>
            </a:r>
            <a:r>
              <a:rPr lang="en-US" sz="2800" dirty="0"/>
              <a:t> </a:t>
            </a:r>
            <a:r>
              <a:rPr lang="en-US" sz="2800" dirty="0" err="1"/>
              <a:t>phương</a:t>
            </a:r>
            <a:r>
              <a:rPr lang="en-US" sz="2800" dirty="0"/>
              <a:t> </a:t>
            </a:r>
            <a:r>
              <a:rPr lang="en-US" sz="2800" dirty="0" err="1"/>
              <a:t>án</a:t>
            </a:r>
            <a:r>
              <a:rPr lang="en-US" sz="2800" dirty="0"/>
              <a:t> </a:t>
            </a:r>
            <a:r>
              <a:rPr lang="en-US" sz="2800" dirty="0" err="1"/>
              <a:t>phòng</a:t>
            </a:r>
            <a:r>
              <a:rPr lang="en-US" sz="2800" dirty="0"/>
              <a:t> </a:t>
            </a:r>
            <a:r>
              <a:rPr lang="en-US" sz="2800" dirty="0" err="1"/>
              <a:t>tránh</a:t>
            </a:r>
            <a:r>
              <a:rPr lang="en-US" sz="2800" dirty="0"/>
              <a:t>, </a:t>
            </a:r>
            <a:r>
              <a:rPr lang="en-US" sz="2800" dirty="0" err="1"/>
              <a:t>chữa</a:t>
            </a:r>
            <a:r>
              <a:rPr lang="en-US" sz="2800" dirty="0"/>
              <a:t> </a:t>
            </a:r>
            <a:r>
              <a:rPr lang="en-US" sz="2800" dirty="0" err="1"/>
              <a:t>trị</a:t>
            </a:r>
            <a:r>
              <a:rPr lang="en-US" sz="2800" dirty="0"/>
              <a:t>, </a:t>
            </a:r>
            <a:r>
              <a:rPr lang="en-US" sz="2800" dirty="0" err="1"/>
              <a:t>chống</a:t>
            </a:r>
            <a:r>
              <a:rPr lang="en-US" sz="2800" dirty="0"/>
              <a:t> </a:t>
            </a:r>
            <a:r>
              <a:rPr lang="en-US" sz="2800" dirty="0" err="1"/>
              <a:t>dịch</a:t>
            </a:r>
            <a:r>
              <a:rPr lang="en-US" sz="2800" dirty="0"/>
              <a:t> Covid-19.</a:t>
            </a:r>
            <a:endParaRPr lang="en-US" sz="2800" dirty="0"/>
          </a:p>
          <a:p>
            <a:pPr algn="just">
              <a:lnSpc>
                <a:spcPct val="130000"/>
              </a:lnSpc>
            </a:pPr>
            <a:r>
              <a:rPr lang="en-US" sz="2800" dirty="0"/>
              <a:t>+ Anh </a:t>
            </a:r>
            <a:r>
              <a:rPr lang="en-US" sz="2800" dirty="0" err="1"/>
              <a:t>Nguyễn</a:t>
            </a:r>
            <a:r>
              <a:rPr lang="en-US" sz="2800" dirty="0"/>
              <a:t> </a:t>
            </a:r>
            <a:r>
              <a:rPr lang="en-US" sz="2800" dirty="0" err="1"/>
              <a:t>Ngọc</a:t>
            </a:r>
            <a:r>
              <a:rPr lang="en-US" sz="2800" dirty="0"/>
              <a:t> </a:t>
            </a:r>
            <a:r>
              <a:rPr lang="en-US" sz="2800" dirty="0" err="1"/>
              <a:t>Mạnh</a:t>
            </a:r>
            <a:r>
              <a:rPr lang="en-US" sz="2800" dirty="0"/>
              <a:t> (30 </a:t>
            </a:r>
            <a:r>
              <a:rPr lang="en-US" sz="2800" dirty="0" err="1"/>
              <a:t>tuổi</a:t>
            </a:r>
            <a:r>
              <a:rPr lang="en-US" sz="2800" dirty="0"/>
              <a:t>, </a:t>
            </a:r>
            <a:r>
              <a:rPr lang="en-US" sz="2800" dirty="0" err="1"/>
              <a:t>xã</a:t>
            </a:r>
            <a:r>
              <a:rPr lang="en-US" sz="2800" dirty="0"/>
              <a:t> </a:t>
            </a:r>
            <a:r>
              <a:rPr lang="en-US" sz="2800" dirty="0" err="1"/>
              <a:t>Vĩnh</a:t>
            </a:r>
            <a:r>
              <a:rPr lang="en-US" sz="2800" dirty="0"/>
              <a:t> </a:t>
            </a:r>
            <a:r>
              <a:rPr lang="en-US" sz="2800" dirty="0" err="1"/>
              <a:t>Ngọc</a:t>
            </a:r>
            <a:r>
              <a:rPr lang="en-US" sz="2800" dirty="0"/>
              <a:t>, </a:t>
            </a:r>
            <a:r>
              <a:rPr lang="en-US" sz="2800" dirty="0" err="1"/>
              <a:t>H.Đông</a:t>
            </a:r>
            <a:r>
              <a:rPr lang="en-US" sz="2800" dirty="0"/>
              <a:t> Anh, Hà </a:t>
            </a:r>
            <a:r>
              <a:rPr lang="en-US" sz="2800" dirty="0" err="1"/>
              <a:t>Nội</a:t>
            </a:r>
            <a:r>
              <a:rPr lang="en-US" sz="2800" dirty="0"/>
              <a:t>) </a:t>
            </a:r>
            <a:r>
              <a:rPr lang="en-US" sz="2800" dirty="0" err="1"/>
              <a:t>cứu</a:t>
            </a:r>
            <a:r>
              <a:rPr lang="en-US" sz="2800" dirty="0"/>
              <a:t> </a:t>
            </a:r>
            <a:r>
              <a:rPr lang="en-US" sz="2800" dirty="0" err="1"/>
              <a:t>cháu</a:t>
            </a:r>
            <a:r>
              <a:rPr lang="en-US" sz="2800" dirty="0"/>
              <a:t> </a:t>
            </a:r>
            <a:r>
              <a:rPr lang="en-US" sz="2800" dirty="0" err="1"/>
              <a:t>bé</a:t>
            </a:r>
            <a:r>
              <a:rPr lang="en-US" sz="2800" dirty="0"/>
              <a:t> 3 </a:t>
            </a:r>
            <a:r>
              <a:rPr lang="en-US" sz="2800" dirty="0" err="1"/>
              <a:t>tuổi</a:t>
            </a:r>
            <a:r>
              <a:rPr lang="en-US" sz="2800" dirty="0"/>
              <a:t> </a:t>
            </a:r>
            <a:r>
              <a:rPr lang="en-US" sz="2800" dirty="0" err="1"/>
              <a:t>rơi</a:t>
            </a:r>
            <a:r>
              <a:rPr lang="en-US" sz="2800" dirty="0"/>
              <a:t> </a:t>
            </a:r>
            <a:r>
              <a:rPr lang="en-US" sz="2800" dirty="0" err="1"/>
              <a:t>từ</a:t>
            </a:r>
            <a:r>
              <a:rPr lang="en-US" sz="2800" dirty="0"/>
              <a:t> </a:t>
            </a:r>
            <a:r>
              <a:rPr lang="en-US" sz="2800" dirty="0" err="1"/>
              <a:t>tầng</a:t>
            </a:r>
            <a:r>
              <a:rPr lang="en-US" sz="2800" dirty="0"/>
              <a:t> 12 </a:t>
            </a:r>
            <a:r>
              <a:rPr lang="en-US" sz="2800" dirty="0" err="1"/>
              <a:t>của</a:t>
            </a:r>
            <a:r>
              <a:rPr lang="en-US" sz="2800" dirty="0"/>
              <a:t> </a:t>
            </a:r>
            <a:r>
              <a:rPr lang="en-US" sz="2800" dirty="0" err="1"/>
              <a:t>chung</a:t>
            </a:r>
            <a:r>
              <a:rPr lang="en-US" sz="2800" dirty="0"/>
              <a:t> </a:t>
            </a:r>
            <a:r>
              <a:rPr lang="en-US" sz="2800" dirty="0" err="1"/>
              <a:t>cư</a:t>
            </a:r>
            <a:r>
              <a:rPr lang="en-US" sz="2800" dirty="0"/>
              <a:t> </a:t>
            </a:r>
            <a:r>
              <a:rPr lang="en-US" sz="2800" dirty="0" err="1"/>
              <a:t>vào</a:t>
            </a:r>
            <a:r>
              <a:rPr lang="en-US" sz="2800" dirty="0"/>
              <a:t> tháng 3/2021.</a:t>
            </a:r>
            <a:endParaRPr lang="en-US" sz="2800" dirty="0"/>
          </a:p>
          <a:p>
            <a:pPr algn="just">
              <a:lnSpc>
                <a:spcPct val="130000"/>
              </a:lnSpc>
            </a:pPr>
            <a:r>
              <a:rPr lang="en-US" sz="2800" dirty="0"/>
              <a:t>+ </a:t>
            </a:r>
            <a:r>
              <a:rPr lang="en-US" sz="2800" dirty="0" err="1"/>
              <a:t>Người</a:t>
            </a:r>
            <a:r>
              <a:rPr lang="en-US" sz="2800" dirty="0"/>
              <a:t> </a:t>
            </a:r>
            <a:r>
              <a:rPr lang="en-US" sz="2800" dirty="0" err="1"/>
              <a:t>hùng</a:t>
            </a:r>
            <a:r>
              <a:rPr lang="en-US" sz="2800" dirty="0"/>
              <a:t> 1 </a:t>
            </a:r>
            <a:r>
              <a:rPr lang="en-US" sz="2800" dirty="0" err="1"/>
              <a:t>tay</a:t>
            </a:r>
            <a:r>
              <a:rPr lang="en-US" sz="2800" dirty="0"/>
              <a:t> </a:t>
            </a:r>
            <a:r>
              <a:rPr lang="en-US" sz="2800" dirty="0" err="1"/>
              <a:t>bám</a:t>
            </a:r>
            <a:r>
              <a:rPr lang="en-US" sz="2800" dirty="0"/>
              <a:t> </a:t>
            </a:r>
            <a:r>
              <a:rPr lang="en-US" sz="2800" dirty="0" err="1"/>
              <a:t>cửa</a:t>
            </a:r>
            <a:r>
              <a:rPr lang="en-US" sz="2800" dirty="0"/>
              <a:t> </a:t>
            </a:r>
            <a:r>
              <a:rPr lang="en-US" sz="2800" dirty="0" err="1"/>
              <a:t>sổ</a:t>
            </a:r>
            <a:r>
              <a:rPr lang="en-US" sz="2800" dirty="0"/>
              <a:t>, 1 </a:t>
            </a:r>
            <a:r>
              <a:rPr lang="en-US" sz="2800" dirty="0" err="1"/>
              <a:t>tay</a:t>
            </a:r>
            <a:r>
              <a:rPr lang="en-US" sz="2800" dirty="0"/>
              <a:t> </a:t>
            </a:r>
            <a:r>
              <a:rPr lang="en-US" sz="2800" dirty="0" err="1"/>
              <a:t>dùng</a:t>
            </a:r>
            <a:r>
              <a:rPr lang="en-US" sz="2800" dirty="0"/>
              <a:t> </a:t>
            </a:r>
            <a:r>
              <a:rPr lang="en-US" sz="2800" dirty="0" err="1"/>
              <a:t>búa</a:t>
            </a:r>
            <a:r>
              <a:rPr lang="en-US" sz="2800" dirty="0"/>
              <a:t> </a:t>
            </a:r>
            <a:r>
              <a:rPr lang="en-US" sz="2800" dirty="0" err="1"/>
              <a:t>tạ</a:t>
            </a:r>
            <a:r>
              <a:rPr lang="en-US" sz="2800" dirty="0"/>
              <a:t> </a:t>
            </a:r>
            <a:r>
              <a:rPr lang="en-US" sz="2800" dirty="0" err="1"/>
              <a:t>đập</a:t>
            </a:r>
            <a:r>
              <a:rPr lang="en-US" sz="2800" dirty="0"/>
              <a:t> </a:t>
            </a:r>
            <a:r>
              <a:rPr lang="en-US" sz="2800" dirty="0" err="1"/>
              <a:t>tường</a:t>
            </a:r>
            <a:r>
              <a:rPr lang="en-US" sz="2800" dirty="0"/>
              <a:t> </a:t>
            </a:r>
            <a:r>
              <a:rPr lang="en-US" sz="2800" dirty="0" err="1"/>
              <a:t>cứu</a:t>
            </a:r>
            <a:r>
              <a:rPr lang="en-US" sz="2800" dirty="0"/>
              <a:t> 3 </a:t>
            </a:r>
            <a:r>
              <a:rPr lang="en-US" sz="2800" dirty="0" err="1"/>
              <a:t>người</a:t>
            </a:r>
            <a:r>
              <a:rPr lang="en-US" sz="2800" dirty="0"/>
              <a:t> </a:t>
            </a:r>
            <a:r>
              <a:rPr lang="en-US" sz="2800" dirty="0" err="1"/>
              <a:t>trong</a:t>
            </a:r>
            <a:r>
              <a:rPr lang="en-US" sz="2800" dirty="0"/>
              <a:t> </a:t>
            </a:r>
            <a:r>
              <a:rPr lang="en-US" sz="2800" dirty="0" err="1"/>
              <a:t>vụ</a:t>
            </a:r>
            <a:r>
              <a:rPr lang="en-US" sz="2800" dirty="0"/>
              <a:t> </a:t>
            </a:r>
            <a:r>
              <a:rPr lang="en-US" sz="2800" dirty="0" err="1"/>
              <a:t>cháy</a:t>
            </a:r>
            <a:r>
              <a:rPr lang="en-US" sz="2800" dirty="0"/>
              <a:t> </a:t>
            </a:r>
            <a:r>
              <a:rPr lang="en-US" sz="2800" dirty="0" err="1"/>
              <a:t>trong</a:t>
            </a:r>
            <a:r>
              <a:rPr lang="en-US" sz="2800" dirty="0"/>
              <a:t> </a:t>
            </a:r>
            <a:r>
              <a:rPr lang="en-US" sz="2800" dirty="0" err="1"/>
              <a:t>ngõ</a:t>
            </a:r>
            <a:r>
              <a:rPr lang="en-US" sz="2800" dirty="0"/>
              <a:t> Trung </a:t>
            </a:r>
            <a:r>
              <a:rPr lang="en-US" sz="2800" dirty="0" err="1"/>
              <a:t>Kính</a:t>
            </a:r>
            <a:r>
              <a:rPr lang="en-US" sz="2800" dirty="0"/>
              <a:t> (</a:t>
            </a:r>
            <a:r>
              <a:rPr lang="en-US" sz="2800" dirty="0" err="1"/>
              <a:t>phường</a:t>
            </a:r>
            <a:r>
              <a:rPr lang="en-US" sz="2800" dirty="0"/>
              <a:t> Trung </a:t>
            </a:r>
            <a:r>
              <a:rPr lang="en-US" sz="2800" dirty="0" err="1"/>
              <a:t>Hòa</a:t>
            </a:r>
            <a:r>
              <a:rPr lang="en-US" sz="2800" dirty="0"/>
              <a:t>, </a:t>
            </a:r>
            <a:r>
              <a:rPr lang="en-US" sz="2800" dirty="0" err="1"/>
              <a:t>quận</a:t>
            </a:r>
            <a:r>
              <a:rPr lang="en-US" sz="2800" dirty="0"/>
              <a:t> </a:t>
            </a:r>
            <a:r>
              <a:rPr lang="en-US" sz="2800" dirty="0" err="1"/>
              <a:t>Cầu</a:t>
            </a:r>
            <a:r>
              <a:rPr lang="en-US" sz="2800" dirty="0"/>
              <a:t> </a:t>
            </a:r>
            <a:r>
              <a:rPr lang="en-US" sz="2800" dirty="0" err="1"/>
              <a:t>Giấy</a:t>
            </a:r>
            <a:r>
              <a:rPr lang="en-US" sz="2800" dirty="0"/>
              <a:t>, Hà </a:t>
            </a:r>
            <a:r>
              <a:rPr lang="en-US" sz="2800" dirty="0" err="1"/>
              <a:t>Nội</a:t>
            </a:r>
            <a:r>
              <a:rPr lang="en-US" sz="2800" dirty="0"/>
              <a:t>) </a:t>
            </a:r>
            <a:r>
              <a:rPr lang="en-US" sz="2800" dirty="0" err="1"/>
              <a:t>khiến</a:t>
            </a:r>
            <a:r>
              <a:rPr lang="en-US" sz="2800" dirty="0"/>
              <a:t> 14 </a:t>
            </a:r>
            <a:r>
              <a:rPr lang="en-US" sz="2800" dirty="0" err="1"/>
              <a:t>người</a:t>
            </a:r>
            <a:r>
              <a:rPr lang="en-US" sz="2800" dirty="0"/>
              <a:t> </a:t>
            </a:r>
            <a:r>
              <a:rPr lang="en-US" sz="2800" dirty="0" err="1"/>
              <a:t>chết</a:t>
            </a:r>
            <a:r>
              <a:rPr lang="en-US" sz="2800" dirty="0"/>
              <a:t> ở Hà </a:t>
            </a:r>
            <a:r>
              <a:rPr lang="en-US" sz="2800" dirty="0" err="1"/>
              <a:t>Nội</a:t>
            </a:r>
            <a:r>
              <a:rPr lang="en-US" sz="2800" dirty="0"/>
              <a:t> </a:t>
            </a:r>
            <a:r>
              <a:rPr lang="en-US" sz="2800" dirty="0" err="1"/>
              <a:t>vào</a:t>
            </a:r>
            <a:r>
              <a:rPr lang="en-US" sz="2800" dirty="0"/>
              <a:t> tháng 5/2024. Nam </a:t>
            </a:r>
            <a:r>
              <a:rPr lang="en-US" sz="2800" dirty="0" err="1"/>
              <a:t>thanh</a:t>
            </a:r>
            <a:r>
              <a:rPr lang="en-US" sz="2800" dirty="0"/>
              <a:t> </a:t>
            </a:r>
            <a:r>
              <a:rPr lang="en-US" sz="2800" dirty="0" err="1"/>
              <a:t>niên</a:t>
            </a:r>
            <a:r>
              <a:rPr lang="en-US" sz="2800" dirty="0"/>
              <a:t> có </a:t>
            </a:r>
            <a:r>
              <a:rPr lang="en-US" sz="2800" dirty="0" err="1"/>
              <a:t>hành</a:t>
            </a:r>
            <a:r>
              <a:rPr lang="en-US" sz="2800" dirty="0"/>
              <a:t> </a:t>
            </a:r>
            <a:r>
              <a:rPr lang="en-US" sz="2800" dirty="0" err="1"/>
              <a:t>động</a:t>
            </a:r>
            <a:r>
              <a:rPr lang="en-US" sz="2800" dirty="0"/>
              <a:t> </a:t>
            </a:r>
            <a:r>
              <a:rPr lang="en-US" sz="2800" dirty="0" err="1"/>
              <a:t>dũng</a:t>
            </a:r>
            <a:r>
              <a:rPr lang="en-US" sz="2800" dirty="0"/>
              <a:t> cảm trên là </a:t>
            </a:r>
            <a:r>
              <a:rPr lang="en-US" sz="2800" dirty="0" err="1"/>
              <a:t>anh</a:t>
            </a:r>
            <a:r>
              <a:rPr lang="en-US" sz="2800" dirty="0"/>
              <a:t> </a:t>
            </a:r>
            <a:r>
              <a:rPr lang="en-US" sz="2800" dirty="0" err="1"/>
              <a:t>Tuấn</a:t>
            </a:r>
            <a:r>
              <a:rPr lang="en-US" sz="2800" dirty="0"/>
              <a:t> (21 </a:t>
            </a:r>
            <a:r>
              <a:rPr lang="en-US" sz="2800" dirty="0" err="1"/>
              <a:t>tuổi</a:t>
            </a:r>
            <a:r>
              <a:rPr lang="en-US" sz="2800" dirty="0"/>
              <a:t>, quê Nam </a:t>
            </a:r>
            <a:r>
              <a:rPr lang="en-US" sz="2800" dirty="0" err="1"/>
              <a:t>Định</a:t>
            </a:r>
            <a:r>
              <a:rPr lang="en-US" sz="2800" dirty="0"/>
              <a:t>). Anh </a:t>
            </a:r>
            <a:r>
              <a:rPr lang="en-US" sz="2800" dirty="0" err="1"/>
              <a:t>Tuấn</a:t>
            </a:r>
            <a:r>
              <a:rPr lang="en-US" sz="2800" dirty="0"/>
              <a:t> là </a:t>
            </a:r>
            <a:r>
              <a:rPr lang="en-US" sz="2800" dirty="0" err="1"/>
              <a:t>sinh</a:t>
            </a:r>
            <a:r>
              <a:rPr lang="en-US" sz="2800" dirty="0"/>
              <a:t> </a:t>
            </a:r>
            <a:r>
              <a:rPr lang="en-US" sz="2800" dirty="0" err="1"/>
              <a:t>viên</a:t>
            </a:r>
            <a:r>
              <a:rPr lang="en-US" sz="2800" dirty="0"/>
              <a:t> </a:t>
            </a:r>
            <a:r>
              <a:rPr lang="en-US" sz="2800" dirty="0" err="1"/>
              <a:t>và</a:t>
            </a:r>
            <a:r>
              <a:rPr lang="en-US" sz="2800" dirty="0"/>
              <a:t> </a:t>
            </a:r>
            <a:r>
              <a:rPr lang="en-US" sz="2800" dirty="0" err="1"/>
              <a:t>hiện</a:t>
            </a:r>
            <a:r>
              <a:rPr lang="en-US" sz="2800" dirty="0"/>
              <a:t> </a:t>
            </a:r>
            <a:r>
              <a:rPr lang="en-US" sz="2800" dirty="0" err="1"/>
              <a:t>đang</a:t>
            </a:r>
            <a:r>
              <a:rPr lang="en-US" sz="2800" dirty="0"/>
              <a:t> </a:t>
            </a:r>
            <a:r>
              <a:rPr lang="en-US" sz="2800" dirty="0" err="1"/>
              <a:t>thuê</a:t>
            </a:r>
            <a:r>
              <a:rPr lang="en-US" sz="2800" dirty="0"/>
              <a:t> </a:t>
            </a:r>
            <a:r>
              <a:rPr lang="en-US" sz="2800" dirty="0" err="1"/>
              <a:t>trọ</a:t>
            </a:r>
            <a:r>
              <a:rPr lang="en-US" sz="2800" dirty="0"/>
              <a:t> </a:t>
            </a:r>
            <a:r>
              <a:rPr lang="en-US" sz="2800" dirty="0" err="1"/>
              <a:t>tại</a:t>
            </a:r>
            <a:r>
              <a:rPr lang="en-US" sz="2800" dirty="0"/>
              <a:t> </a:t>
            </a:r>
            <a:r>
              <a:rPr lang="en-US" sz="2800" dirty="0" err="1"/>
              <a:t>một</a:t>
            </a:r>
            <a:r>
              <a:rPr lang="en-US" sz="2800" dirty="0"/>
              <a:t> </a:t>
            </a:r>
            <a:r>
              <a:rPr lang="en-US" sz="2800" dirty="0" err="1"/>
              <a:t>căn</a:t>
            </a:r>
            <a:r>
              <a:rPr lang="en-US" sz="2800" dirty="0"/>
              <a:t> nhà </a:t>
            </a:r>
            <a:r>
              <a:rPr lang="en-US" sz="2800" dirty="0" err="1"/>
              <a:t>gần</a:t>
            </a:r>
            <a:r>
              <a:rPr lang="en-US" sz="2800" dirty="0"/>
              <a:t> </a:t>
            </a:r>
            <a:r>
              <a:rPr lang="en-US" sz="2800" dirty="0" err="1"/>
              <a:t>hiện</a:t>
            </a:r>
            <a:r>
              <a:rPr lang="en-US" sz="2800" dirty="0"/>
              <a:t> </a:t>
            </a:r>
            <a:r>
              <a:rPr lang="en-US" sz="2800" dirty="0" err="1"/>
              <a:t>trường</a:t>
            </a:r>
            <a:r>
              <a:rPr lang="en-US" sz="2800" dirty="0"/>
              <a:t> </a:t>
            </a:r>
            <a:r>
              <a:rPr lang="en-US" sz="2800" dirty="0" err="1"/>
              <a:t>vụ</a:t>
            </a:r>
            <a:r>
              <a:rPr lang="en-US" sz="2800" dirty="0"/>
              <a:t> </a:t>
            </a:r>
            <a:r>
              <a:rPr lang="en-US" sz="2800" dirty="0" err="1"/>
              <a:t>hỏa</a:t>
            </a:r>
            <a:r>
              <a:rPr lang="en-US" sz="2800" dirty="0"/>
              <a:t> </a:t>
            </a:r>
            <a:r>
              <a:rPr lang="en-US" sz="2800" dirty="0" err="1"/>
              <a:t>hoạn</a:t>
            </a:r>
            <a:r>
              <a:rPr lang="en-US" sz="2800" dirty="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F:\1-原创素材\1_mm1102\PPT\PPT_014\materaials\pageimg_g16.png"/>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43467" y="693019"/>
            <a:ext cx="10905066" cy="48897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76926" y="2293402"/>
            <a:ext cx="7950468" cy="2844881"/>
          </a:xfrm>
          <a:prstGeom prst="rect">
            <a:avLst/>
          </a:prstGeom>
          <a:noFill/>
        </p:spPr>
        <p:txBody>
          <a:bodyPr wrap="square" rtlCol="0">
            <a:spAutoFit/>
          </a:bodyPr>
          <a:lstStyle/>
          <a:p>
            <a:pPr algn="ctr">
              <a:lnSpc>
                <a:spcPct val="115000"/>
              </a:lnSpc>
              <a:spcAft>
                <a:spcPts val="800"/>
              </a:spcAft>
            </a:pPr>
            <a:r>
              <a:rPr lang="en-US" sz="2800" b="1" dirty="0">
                <a:solidFill>
                  <a:srgbClr val="FF0000"/>
                </a:solidFill>
                <a:effectLst/>
                <a:highlight>
                  <a:srgbClr val="FFFFFF"/>
                </a:highlight>
                <a:latin typeface="#9Slide03 AmpleSoft" panose="02000000000000000000" pitchFamily="2" charset="0"/>
                <a:ea typeface="Times New Roman" panose="02020603050405020304" pitchFamily="18" charset="0"/>
                <a:cs typeface="Times New Roman" panose="02020603050405020304" pitchFamily="18" charset="0"/>
              </a:rPr>
              <a:t>HƯỚNG DẪN TỰ HỌC</a:t>
            </a:r>
            <a:endParaRPr lang="en-US" sz="2800" dirty="0">
              <a:effectLst/>
              <a:highlight>
                <a:srgbClr val="FFFFFF"/>
              </a:highlight>
              <a:latin typeface="#9Slide03 AmpleSoft" panose="02000000000000000000" pitchFamily="2" charset="0"/>
              <a:ea typeface="Calibri" panose="020F0502020204030204" pitchFamily="34" charset="0"/>
              <a:cs typeface="Times New Roman" panose="02020603050405020304" pitchFamily="18" charset="0"/>
            </a:endParaRPr>
          </a:p>
          <a:p>
            <a:pPr marL="457200" indent="-457200" algn="ctr">
              <a:buFont typeface="Wingdings" panose="05000000000000000000" pitchFamily="2" charset="2"/>
              <a:buChar char="ü"/>
            </a:pPr>
            <a:r>
              <a:rPr lang="pt-BR" sz="2800" dirty="0">
                <a:latin typeface="#9Slide03 AmpleSoft" panose="02000000000000000000" pitchFamily="2" charset="0"/>
              </a:rPr>
              <a:t>Tìm đọc </a:t>
            </a:r>
            <a:r>
              <a:rPr lang="vi-VN" sz="2800" dirty="0">
                <a:latin typeface="#9Slide03 AmpleSoft" panose="02000000000000000000" pitchFamily="2" charset="0"/>
              </a:rPr>
              <a:t>Truyện Lục Vân Tiên, Truyện Kiều; xem các vở diễn liên quan đến 2 tác phẩm.</a:t>
            </a:r>
            <a:endParaRPr lang="en-US" sz="2800" dirty="0">
              <a:latin typeface="#9Slide03 AmpleSoft" panose="02000000000000000000" pitchFamily="2" charset="0"/>
            </a:endParaRPr>
          </a:p>
          <a:p>
            <a:pPr marL="457200" indent="-457200" algn="ctr">
              <a:buFont typeface="Wingdings" panose="05000000000000000000" pitchFamily="2" charset="2"/>
              <a:buChar char="ü"/>
            </a:pPr>
            <a:r>
              <a:rPr lang="en-US" sz="2800" dirty="0" err="1">
                <a:latin typeface="#9Slide03 AmpleSoft" panose="02000000000000000000" pitchFamily="2" charset="0"/>
              </a:rPr>
              <a:t>Soạn</a:t>
            </a:r>
            <a:r>
              <a:rPr lang="en-US" sz="2800" dirty="0">
                <a:latin typeface="#9Slide03 AmpleSoft" panose="02000000000000000000" pitchFamily="2" charset="0"/>
              </a:rPr>
              <a:t> </a:t>
            </a:r>
            <a:r>
              <a:rPr lang="en-US" sz="2800" dirty="0" err="1">
                <a:latin typeface="#9Slide03 AmpleSoft" panose="02000000000000000000" pitchFamily="2" charset="0"/>
              </a:rPr>
              <a:t>văn</a:t>
            </a:r>
            <a:r>
              <a:rPr lang="en-US" sz="2800" dirty="0">
                <a:latin typeface="#9Slide03 AmpleSoft" panose="02000000000000000000" pitchFamily="2" charset="0"/>
              </a:rPr>
              <a:t> </a:t>
            </a:r>
            <a:r>
              <a:rPr lang="en-US" sz="2800" dirty="0" err="1">
                <a:latin typeface="#9Slide03 AmpleSoft" panose="02000000000000000000" pitchFamily="2" charset="0"/>
              </a:rPr>
              <a:t>bản</a:t>
            </a:r>
            <a:r>
              <a:rPr lang="en-US" sz="2800" dirty="0">
                <a:latin typeface="#9Slide03 AmpleSoft" panose="02000000000000000000" pitchFamily="2" charset="0"/>
              </a:rPr>
              <a:t>: </a:t>
            </a:r>
            <a:r>
              <a:rPr lang="vi-VN" sz="2800" i="1" dirty="0">
                <a:latin typeface="#9Slide03 AmpleSoft" panose="02000000000000000000" pitchFamily="2" charset="0"/>
              </a:rPr>
              <a:t>Thúy Kiều báo ân, báo oán </a:t>
            </a:r>
            <a:r>
              <a:rPr lang="vi-VN" sz="2800" dirty="0">
                <a:latin typeface="#9Slide03 AmpleSoft" panose="02000000000000000000" pitchFamily="2" charset="0"/>
              </a:rPr>
              <a:t>(Trích </a:t>
            </a:r>
            <a:r>
              <a:rPr lang="vi-VN" sz="2800" i="1" dirty="0">
                <a:latin typeface="#9Slide03 AmpleSoft" panose="02000000000000000000" pitchFamily="2" charset="0"/>
              </a:rPr>
              <a:t>Truyện Kiều</a:t>
            </a:r>
            <a:r>
              <a:rPr lang="vi-VN" sz="2800" dirty="0">
                <a:latin typeface="#9Slide03 AmpleSoft" panose="02000000000000000000" pitchFamily="2" charset="0"/>
              </a:rPr>
              <a:t>, Nguyễn Du)</a:t>
            </a:r>
            <a:endParaRPr lang="en-US" sz="2800" dirty="0">
              <a:latin typeface="#9Slide03 AmpleSoft" panose="02000000000000000000" pitchFamily="2" charset="0"/>
            </a:endParaRPr>
          </a:p>
          <a:p>
            <a:endParaRPr lang="en-US" sz="2800" dirty="0">
              <a:latin typeface="#9Slide03 AmpleSoft Bold"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grass field with trees and sun rays&#10;&#10;Description automatically generated"/>
          <p:cNvPicPr>
            <a:picLocks noGrp="1" noChangeAspect="1"/>
          </p:cNvPicPr>
          <p:nvPr>
            <p:ph type="pic" sz="quarter" idx="11"/>
          </p:nvPr>
        </p:nvPicPr>
        <p:blipFill>
          <a:blip r:embed="rId1">
            <a:extLst>
              <a:ext uri="{28A0092B-C50C-407E-A947-70E740481C1C}">
                <a14:useLocalDpi xmlns:a14="http://schemas.microsoft.com/office/drawing/2010/main" val="0"/>
              </a:ext>
            </a:extLst>
          </a:blip>
          <a:srcRect l="21831" r="21831"/>
          <a:stretch>
            <a:fillRect/>
          </a:stretch>
        </p:blipFill>
        <p:spPr/>
      </p:pic>
      <p:pic>
        <p:nvPicPr>
          <p:cNvPr id="38" name="Picture 37"/>
          <p:cNvPicPr/>
          <p:nvPr/>
        </p:nvPicPr>
        <p:blipFill>
          <a:blip r:embed="rId2"/>
          <a:stretch>
            <a:fillRect/>
          </a:stretch>
        </p:blipFill>
        <p:spPr>
          <a:xfrm>
            <a:off x="-8708" y="6210673"/>
            <a:ext cx="12191999" cy="647327"/>
          </a:xfrm>
          <a:prstGeom prst="rect">
            <a:avLst/>
          </a:prstGeom>
        </p:spPr>
      </p:pic>
      <p:sp>
        <p:nvSpPr>
          <p:cNvPr id="4" name="TextBox 3"/>
          <p:cNvSpPr txBox="1"/>
          <p:nvPr/>
        </p:nvSpPr>
        <p:spPr>
          <a:xfrm>
            <a:off x="208012" y="248120"/>
            <a:ext cx="1347537" cy="307777"/>
          </a:xfrm>
          <a:prstGeom prst="rect">
            <a:avLst/>
          </a:prstGeom>
          <a:noFill/>
        </p:spPr>
        <p:txBody>
          <a:bodyPr wrap="square" rtlCol="0">
            <a:spAutoFit/>
          </a:bodyPr>
          <a:lstStyle/>
          <a:p>
            <a:pPr defTabSz="1219200"/>
            <a:r>
              <a:rPr lang="en-US" sz="1400" dirty="0" err="1">
                <a:solidFill>
                  <a:prstClr val="white">
                    <a:lumMod val="75000"/>
                  </a:prstClr>
                </a:solidFill>
                <a:latin typeface="Times New Roman" panose="02020603050405020304"/>
              </a:rPr>
              <a:t>Geedz</a:t>
            </a:r>
            <a:r>
              <a:rPr lang="en-US" sz="1400" dirty="0">
                <a:solidFill>
                  <a:prstClr val="white">
                    <a:lumMod val="75000"/>
                  </a:prstClr>
                </a:solidFill>
                <a:latin typeface="Times New Roman" panose="02020603050405020304"/>
              </a:rPr>
              <a:t>.</a:t>
            </a:r>
            <a:endParaRPr lang="en-ID" sz="1400" dirty="0">
              <a:solidFill>
                <a:prstClr val="white">
                  <a:lumMod val="75000"/>
                </a:prstClr>
              </a:solidFill>
              <a:latin typeface="Times New Roman" panose="02020603050405020304"/>
            </a:endParaRPr>
          </a:p>
        </p:txBody>
      </p:sp>
      <p:cxnSp>
        <p:nvCxnSpPr>
          <p:cNvPr id="18" name="Straight Connector 17"/>
          <p:cNvCxnSpPr/>
          <p:nvPr/>
        </p:nvCxnSpPr>
        <p:spPr>
          <a:xfrm>
            <a:off x="11315883" y="1468124"/>
            <a:ext cx="88552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p:cNvSpPr/>
          <p:nvPr/>
        </p:nvSpPr>
        <p:spPr>
          <a:xfrm rot="2700000">
            <a:off x="3498219" y="927651"/>
            <a:ext cx="1080948" cy="1080947"/>
          </a:xfrm>
          <a:prstGeom prst="roundRect">
            <a:avLst>
              <a:gd name="adj" fmla="val 10556"/>
            </a:avLst>
          </a:prstGeom>
          <a:solidFill>
            <a:schemeClr val="accent1"/>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200"/>
            <a:endParaRPr lang="en-ID">
              <a:solidFill>
                <a:prstClr val="white"/>
              </a:solidFill>
              <a:latin typeface="Times New Roman" panose="02020603050405020304"/>
            </a:endParaRPr>
          </a:p>
        </p:txBody>
      </p:sp>
      <p:sp>
        <p:nvSpPr>
          <p:cNvPr id="21" name="Rectangle: Rounded Corners 20"/>
          <p:cNvSpPr/>
          <p:nvPr/>
        </p:nvSpPr>
        <p:spPr>
          <a:xfrm rot="2700000">
            <a:off x="1972542" y="4551601"/>
            <a:ext cx="465876" cy="465876"/>
          </a:xfrm>
          <a:prstGeom prst="roundRect">
            <a:avLst>
              <a:gd name="adj" fmla="val 10556"/>
            </a:avLst>
          </a:pr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200"/>
            <a:endParaRPr lang="en-ID">
              <a:solidFill>
                <a:prstClr val="white"/>
              </a:solidFill>
              <a:latin typeface="Times New Roman" panose="02020603050405020304"/>
            </a:endParaRPr>
          </a:p>
        </p:txBody>
      </p:sp>
      <p:sp>
        <p:nvSpPr>
          <p:cNvPr id="39" name="Freeform: Shape 38"/>
          <p:cNvSpPr/>
          <p:nvPr/>
        </p:nvSpPr>
        <p:spPr>
          <a:xfrm rot="2700000">
            <a:off x="10517274" y="-160355"/>
            <a:ext cx="465876" cy="465876"/>
          </a:xfrm>
          <a:custGeom>
            <a:avLst/>
            <a:gdLst>
              <a:gd name="connsiteX0" fmla="*/ 0 w 465876"/>
              <a:gd name="connsiteY0" fmla="*/ 363230 h 465876"/>
              <a:gd name="connsiteX1" fmla="*/ 363230 w 465876"/>
              <a:gd name="connsiteY1" fmla="*/ 0 h 465876"/>
              <a:gd name="connsiteX2" fmla="*/ 416698 w 465876"/>
              <a:gd name="connsiteY2" fmla="*/ 0 h 465876"/>
              <a:gd name="connsiteX3" fmla="*/ 465876 w 465876"/>
              <a:gd name="connsiteY3" fmla="*/ 49178 h 465876"/>
              <a:gd name="connsiteX4" fmla="*/ 465876 w 465876"/>
              <a:gd name="connsiteY4" fmla="*/ 416698 h 465876"/>
              <a:gd name="connsiteX5" fmla="*/ 416698 w 465876"/>
              <a:gd name="connsiteY5" fmla="*/ 465876 h 465876"/>
              <a:gd name="connsiteX6" fmla="*/ 49178 w 465876"/>
              <a:gd name="connsiteY6" fmla="*/ 465876 h 465876"/>
              <a:gd name="connsiteX7" fmla="*/ 0 w 465876"/>
              <a:gd name="connsiteY7" fmla="*/ 416698 h 46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876" h="465876">
                <a:moveTo>
                  <a:pt x="0" y="363230"/>
                </a:moveTo>
                <a:lnTo>
                  <a:pt x="363230" y="0"/>
                </a:lnTo>
                <a:lnTo>
                  <a:pt x="416698" y="0"/>
                </a:lnTo>
                <a:cubicBezTo>
                  <a:pt x="443858" y="0"/>
                  <a:pt x="465876" y="22018"/>
                  <a:pt x="465876" y="49178"/>
                </a:cubicBezTo>
                <a:lnTo>
                  <a:pt x="465876" y="416698"/>
                </a:lnTo>
                <a:cubicBezTo>
                  <a:pt x="465876" y="443858"/>
                  <a:pt x="443858" y="465876"/>
                  <a:pt x="416698" y="465876"/>
                </a:cubicBezTo>
                <a:lnTo>
                  <a:pt x="49178" y="465876"/>
                </a:lnTo>
                <a:cubicBezTo>
                  <a:pt x="22018" y="465876"/>
                  <a:pt x="0" y="443858"/>
                  <a:pt x="0" y="416698"/>
                </a:cubicBezTo>
                <a:close/>
              </a:path>
            </a:pathLst>
          </a:custGeom>
          <a:solidFill>
            <a:schemeClr val="accent3"/>
          </a:solidFill>
          <a:ln>
            <a:noFill/>
          </a:ln>
          <a:effectLst>
            <a:outerShdw blurRad="304800" dist="38100" dir="8100000" algn="t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1219200"/>
            <a:endParaRPr lang="en-ID">
              <a:solidFill>
                <a:prstClr val="white"/>
              </a:solidFill>
              <a:latin typeface="Times New Roman" panose="02020603050405020304"/>
            </a:endParaRPr>
          </a:p>
        </p:txBody>
      </p:sp>
      <p:pic>
        <p:nvPicPr>
          <p:cNvPr id="2" name="Picture 1"/>
          <p:cNvPicPr/>
          <p:nvPr/>
        </p:nvPicPr>
        <p:blipFill>
          <a:blip r:embed="rId2"/>
          <a:stretch>
            <a:fillRect/>
          </a:stretch>
        </p:blipFill>
        <p:spPr>
          <a:xfrm>
            <a:off x="-52012" y="-26899"/>
            <a:ext cx="12191999" cy="428907"/>
          </a:xfrm>
          <a:prstGeom prst="rect">
            <a:avLst/>
          </a:prstGeom>
        </p:spPr>
      </p:pic>
      <p:pic>
        <p:nvPicPr>
          <p:cNvPr id="16" name="Picture Placeholder 15" descr="A book in a field of flowers&#10;&#10;Description automatically generated"/>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5188" r="15188"/>
          <a:stretch>
            <a:fillRect/>
          </a:stretch>
        </p:blipFill>
        <p:spPr/>
      </p:pic>
      <p:sp>
        <p:nvSpPr>
          <p:cNvPr id="8" name="TextBox 7"/>
          <p:cNvSpPr txBox="1"/>
          <p:nvPr/>
        </p:nvSpPr>
        <p:spPr>
          <a:xfrm>
            <a:off x="6043987" y="1988841"/>
            <a:ext cx="4919196" cy="2107372"/>
          </a:xfrm>
          <a:prstGeom prst="rect">
            <a:avLst/>
          </a:prstGeom>
          <a:noFill/>
        </p:spPr>
        <p:txBody>
          <a:bodyPr wrap="square">
            <a:spAutoFit/>
          </a:bodyPr>
          <a:lstStyle/>
          <a:p>
            <a:pPr algn="ctr" defTabSz="1219200">
              <a:lnSpc>
                <a:spcPct val="115000"/>
              </a:lnSpc>
              <a:spcAft>
                <a:spcPts val="1065"/>
              </a:spcAft>
              <a:tabLst>
                <a:tab pos="1848485" algn="l"/>
              </a:tabLst>
            </a:pPr>
            <a:r>
              <a:rPr lang="de-DE" sz="5865" b="1" dirty="0">
                <a:solidFill>
                  <a:srgbClr val="FF0000"/>
                </a:solidFill>
                <a:latin typeface="#9Slide03 AmpleSoft Bold" panose="02000000000000000000" pitchFamily="2" charset="0"/>
                <a:ea typeface="Times New Roman" panose="02020603050405020304" pitchFamily="18" charset="0"/>
                <a:cs typeface="Times New Roman" panose="02020603050405020304" pitchFamily="18" charset="0"/>
              </a:rPr>
              <a:t>I. TRI THỨC NGỮ VĂN</a:t>
            </a:r>
            <a:endParaRPr lang="en-US" sz="5865" dirty="0">
              <a:solidFill>
                <a:prstClr val="black"/>
              </a:solidFill>
              <a:latin typeface="#9Slide03 AmpleSoft Bold" panose="02000000000000000000" pitchFamily="2"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3060" y="444865"/>
            <a:ext cx="6870357" cy="4896982"/>
          </a:xfrm>
          <a:prstGeom prst="rect">
            <a:avLst/>
          </a:prstGeom>
          <a:noFill/>
        </p:spPr>
        <p:txBody>
          <a:bodyPr wrap="square">
            <a:spAutoFit/>
          </a:bodyPr>
          <a:lstStyle/>
          <a:p>
            <a:pPr marR="104775" algn="just">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HS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SGK tr.</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123,124</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thầm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Tri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104775" algn="just">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Hình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nhóm nhỏ theo bàn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t>
            </a:r>
            <a:r>
              <a:rPr lang="de-DE"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 học tập 01, 02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104775" algn="just">
              <a:lnSpc>
                <a:spcPct val="115000"/>
              </a:lnSpc>
              <a:spcAft>
                <a:spcPts val="10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Dãy phải: nghiên cứu mục 1 và trình bày tri thức về lịch sử văn học Việt Nam</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t>
            </a:r>
            <a:r>
              <a:rPr lang="de-DE"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 học tập 01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104775" algn="just">
              <a:lnSpc>
                <a:spcPct val="115000"/>
              </a:lnSpc>
              <a:spcAft>
                <a:spcPts val="10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Dãy trái: nghiên cứu mục 2 và trình bày tri thức về truyện thơ Nôm- </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t>
            </a:r>
            <a:r>
              <a:rPr lang="de-DE"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hiếu học tập 02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A group of kids reading books&#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19879" y="827902"/>
            <a:ext cx="3937000" cy="55852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自定义 42">
      <a:dk1>
        <a:sysClr val="windowText" lastClr="000000"/>
      </a:dk1>
      <a:lt1>
        <a:sysClr val="window" lastClr="FFFFFF"/>
      </a:lt1>
      <a:dk2>
        <a:srgbClr val="455F51"/>
      </a:dk2>
      <a:lt2>
        <a:srgbClr val="E3DED1"/>
      </a:lt2>
      <a:accent1>
        <a:srgbClr val="008E40"/>
      </a:accent1>
      <a:accent2>
        <a:srgbClr val="92D050"/>
      </a:accent2>
      <a:accent3>
        <a:srgbClr val="008E40"/>
      </a:accent3>
      <a:accent4>
        <a:srgbClr val="92D050"/>
      </a:accent4>
      <a:accent5>
        <a:srgbClr val="008E40"/>
      </a:accent5>
      <a:accent6>
        <a:srgbClr val="92D050"/>
      </a:accent6>
      <a:hlink>
        <a:srgbClr val="6B9F25"/>
      </a:hlink>
      <a:folHlink>
        <a:srgbClr val="BA6906"/>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24940</Words>
  <Application>WPS Presentation</Application>
  <PresentationFormat>Widescreen</PresentationFormat>
  <Paragraphs>711</Paragraphs>
  <Slides>73</Slides>
  <Notes>10</Notes>
  <HiddenSlides>0</HiddenSlides>
  <MMClips>0</MMClips>
  <ScaleCrop>false</ScaleCrop>
  <HeadingPairs>
    <vt:vector size="6" baseType="variant">
      <vt:variant>
        <vt:lpstr>已用的字体</vt:lpstr>
      </vt:variant>
      <vt:variant>
        <vt:i4>28</vt:i4>
      </vt:variant>
      <vt:variant>
        <vt:lpstr>主题</vt:lpstr>
      </vt:variant>
      <vt:variant>
        <vt:i4>2</vt:i4>
      </vt:variant>
      <vt:variant>
        <vt:lpstr>幻灯片标题</vt:lpstr>
      </vt:variant>
      <vt:variant>
        <vt:i4>73</vt:i4>
      </vt:variant>
    </vt:vector>
  </HeadingPairs>
  <TitlesOfParts>
    <vt:vector size="103" baseType="lpstr">
      <vt:lpstr>Arial</vt:lpstr>
      <vt:lpstr>SimSun</vt:lpstr>
      <vt:lpstr>Wingdings</vt:lpstr>
      <vt:lpstr>Microsoft YaHei</vt:lpstr>
      <vt:lpstr>Open Sans</vt:lpstr>
      <vt:lpstr>Segoe Print</vt:lpstr>
      <vt:lpstr>冬青黑体简体中文 W3</vt:lpstr>
      <vt:lpstr>Broadway</vt:lpstr>
      <vt:lpstr>Times New Roman</vt:lpstr>
      <vt:lpstr>#9Slide03 AmpleSoft Bold</vt:lpstr>
      <vt:lpstr>MS Mincho</vt:lpstr>
      <vt:lpstr>Calibri</vt:lpstr>
      <vt:lpstr>思源黑体</vt:lpstr>
      <vt:lpstr>Helvetica</vt:lpstr>
      <vt:lpstr>#9Slide03 Bebas Neue Bold</vt:lpstr>
      <vt:lpstr>Times New Roman</vt:lpstr>
      <vt:lpstr>Arial Unicode MS</vt:lpstr>
      <vt:lpstr>Aptos</vt:lpstr>
      <vt:lpstr>Segoe UI</vt:lpstr>
      <vt:lpstr>MS Mincho</vt:lpstr>
      <vt:lpstr>Yu Gothic UI</vt:lpstr>
      <vt:lpstr>#9Slide03 Ample</vt:lpstr>
      <vt:lpstr>Roboto Condensed ExtraBold</vt:lpstr>
      <vt:lpstr>Wide Latin</vt:lpstr>
      <vt:lpstr>#9Slide03 AmpleSoft</vt:lpstr>
      <vt:lpstr>#9Slide05 Fourth</vt:lpstr>
      <vt:lpstr>华康海报体W12(P)</vt:lpstr>
      <vt:lpstr>等线</vt:lpstr>
      <vt:lpstr>Office Theme</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kimhuong8784@gmail.com</dc:creator>
  <cp:lastModifiedBy>Nhi Hoàng</cp:lastModifiedBy>
  <cp:revision>49</cp:revision>
  <dcterms:created xsi:type="dcterms:W3CDTF">2024-07-08T07:44:00Z</dcterms:created>
  <dcterms:modified xsi:type="dcterms:W3CDTF">2025-12-12T10:20:53Z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3397E533741F4152BF55FD3978E70E02_12</vt:lpwstr>
  </property>
  <property fmtid="{D5CDD505-2E9C-101B-9397-08002B2CF9AE}" pid="3" name="KSOProductBuildVer">
    <vt:lpwstr>1033-12.2.0.23155</vt:lpwstr>
  </property>
</Properties>
</file>