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34" r:id="rId3"/>
    <p:sldId id="371" r:id="rId5"/>
    <p:sldId id="520" r:id="rId6"/>
    <p:sldId id="521" r:id="rId7"/>
    <p:sldId id="522" r:id="rId8"/>
    <p:sldId id="11088883" r:id="rId9"/>
    <p:sldId id="408" r:id="rId10"/>
    <p:sldId id="11088888" r:id="rId11"/>
    <p:sldId id="11088897" r:id="rId12"/>
    <p:sldId id="11088890" r:id="rId13"/>
    <p:sldId id="11088891" r:id="rId14"/>
    <p:sldId id="11088896" r:id="rId15"/>
    <p:sldId id="11088892" r:id="rId16"/>
    <p:sldId id="11088893" r:id="rId17"/>
    <p:sldId id="11088894" r:id="rId18"/>
    <p:sldId id="110888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71DE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13CB9-9B49-43DC-AB9C-18B6DCF5930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7B98-C3AB-4352-A1D1-075FDC1A6B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AD3B5-59AA-4919-A3C2-4D43C76EDD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9"/>
          <p:cNvSpPr>
            <a:spLocks noGrp="1"/>
          </p:cNvSpPr>
          <p:nvPr>
            <p:ph type="body" sz="quarter" idx="19"/>
          </p:nvPr>
        </p:nvSpPr>
        <p:spPr>
          <a:xfrm>
            <a:off x="1209676" y="2162040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6" name="Text 10"/>
          <p:cNvSpPr>
            <a:spLocks noGrp="1"/>
          </p:cNvSpPr>
          <p:nvPr>
            <p:ph type="body" sz="quarter" idx="20" hasCustomPrompt="1"/>
          </p:nvPr>
        </p:nvSpPr>
        <p:spPr>
          <a:xfrm>
            <a:off x="2005175" y="2084825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7" name="Title"/>
          <p:cNvSpPr>
            <a:spLocks noGrp="1"/>
          </p:cNvSpPr>
          <p:nvPr>
            <p:ph type="title" idx="21" hasCustomPrompt="1"/>
          </p:nvPr>
        </p:nvSpPr>
        <p:spPr>
          <a:xfrm>
            <a:off x="887273" y="995715"/>
            <a:ext cx="5888667" cy="569387"/>
          </a:xfr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25" b="1" i="0" u="none" strike="noStrike" kern="1200" cap="none" spc="0" baseline="0">
                <a:solidFill>
                  <a:srgbClr val="333333"/>
                </a:solidFill>
                <a:latin typeface="Raleway ExtraBold" panose="020B0903030101060003" pitchFamily="34" charset="-52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26" name="Text 9"/>
          <p:cNvSpPr>
            <a:spLocks noGrp="1"/>
          </p:cNvSpPr>
          <p:nvPr>
            <p:ph type="body" sz="quarter" idx="22"/>
          </p:nvPr>
        </p:nvSpPr>
        <p:spPr>
          <a:xfrm>
            <a:off x="1209676" y="2974509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7" name="Text 10"/>
          <p:cNvSpPr>
            <a:spLocks noGrp="1"/>
          </p:cNvSpPr>
          <p:nvPr>
            <p:ph type="body" sz="quarter" idx="23" hasCustomPrompt="1"/>
          </p:nvPr>
        </p:nvSpPr>
        <p:spPr>
          <a:xfrm>
            <a:off x="2005175" y="2897294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8" name="Text 9"/>
          <p:cNvSpPr>
            <a:spLocks noGrp="1"/>
          </p:cNvSpPr>
          <p:nvPr>
            <p:ph type="body" sz="quarter" idx="24"/>
          </p:nvPr>
        </p:nvSpPr>
        <p:spPr>
          <a:xfrm>
            <a:off x="1209676" y="3816561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9" name="Text 10"/>
          <p:cNvSpPr>
            <a:spLocks noGrp="1"/>
          </p:cNvSpPr>
          <p:nvPr>
            <p:ph type="body" sz="quarter" idx="25" hasCustomPrompt="1"/>
          </p:nvPr>
        </p:nvSpPr>
        <p:spPr>
          <a:xfrm>
            <a:off x="2005175" y="3739346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0" name="Text 9"/>
          <p:cNvSpPr>
            <a:spLocks noGrp="1"/>
          </p:cNvSpPr>
          <p:nvPr>
            <p:ph type="body" sz="quarter" idx="26"/>
          </p:nvPr>
        </p:nvSpPr>
        <p:spPr>
          <a:xfrm>
            <a:off x="1209676" y="4638551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1" name="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2005175" y="4561336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3399" y="0"/>
            <a:ext cx="12205399" cy="3627121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100000">
                <a:srgbClr val="E9FC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media5.mp3"/><Relationship Id="rId8" Type="http://schemas.microsoft.com/office/2007/relationships/media" Target="../media/media4.mp3"/><Relationship Id="rId7" Type="http://schemas.openxmlformats.org/officeDocument/2006/relationships/audio" Target="../media/media4.mp3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.GIF"/><Relationship Id="rId10" Type="http://schemas.microsoft.com/office/2007/relationships/media" Target="../media/media5.mp3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media5.mp3"/><Relationship Id="rId8" Type="http://schemas.microsoft.com/office/2007/relationships/media" Target="../media/media4.mp3"/><Relationship Id="rId7" Type="http://schemas.openxmlformats.org/officeDocument/2006/relationships/audio" Target="../media/media4.mp3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.GIF"/><Relationship Id="rId10" Type="http://schemas.microsoft.com/office/2007/relationships/media" Target="../media/media5.mp3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media5.mp3"/><Relationship Id="rId8" Type="http://schemas.microsoft.com/office/2007/relationships/media" Target="../media/media4.mp3"/><Relationship Id="rId7" Type="http://schemas.openxmlformats.org/officeDocument/2006/relationships/audio" Target="../media/media4.mp3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.GIF"/><Relationship Id="rId10" Type="http://schemas.microsoft.com/office/2007/relationships/media" Target="../media/media5.mp3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media5.mp3"/><Relationship Id="rId8" Type="http://schemas.microsoft.com/office/2007/relationships/media" Target="../media/media4.mp3"/><Relationship Id="rId7" Type="http://schemas.openxmlformats.org/officeDocument/2006/relationships/audio" Target="../media/media4.mp3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.GIF"/><Relationship Id="rId10" Type="http://schemas.microsoft.com/office/2007/relationships/media" Target="../media/media5.mp3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media5.mp3"/><Relationship Id="rId8" Type="http://schemas.microsoft.com/office/2007/relationships/media" Target="../media/media4.mp3"/><Relationship Id="rId7" Type="http://schemas.openxmlformats.org/officeDocument/2006/relationships/audio" Target="../media/media4.mp3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.GIF"/><Relationship Id="rId10" Type="http://schemas.microsoft.com/office/2007/relationships/media" Target="../media/media5.mp3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media5.mp3"/><Relationship Id="rId8" Type="http://schemas.microsoft.com/office/2007/relationships/media" Target="../media/media4.mp3"/><Relationship Id="rId7" Type="http://schemas.openxmlformats.org/officeDocument/2006/relationships/audio" Target="../media/media4.mp3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6.GIF"/><Relationship Id="rId10" Type="http://schemas.microsoft.com/office/2007/relationships/media" Target="../media/media5.mp3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" y="34416"/>
            <a:ext cx="25908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>
            <a:off x="1978819" y="663066"/>
            <a:ext cx="89916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NhiÖt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liÖt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chµo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mõng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c¸c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thÇy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c«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gi¸o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vµ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c¸c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em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häc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sinh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!</a:t>
            </a:r>
            <a:endParaRPr kumimoji="0" lang="en-US" sz="3600" b="0" i="0" u="none" strike="noStrike" kern="10" cap="none" spc="0" normalizeH="0" baseline="0" noProof="0" dirty="0">
              <a:ln w="9525"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effectLst/>
              <a:uLnTx/>
              <a:uFillTx/>
              <a:latin typeface=".VnAristote"/>
              <a:ea typeface="+mn-ea"/>
              <a:cs typeface="+mn-cs"/>
            </a:endParaRPr>
          </a:p>
        </p:txBody>
      </p:sp>
      <p:sp>
        <p:nvSpPr>
          <p:cNvPr id="3081" name="WordArt 12"/>
          <p:cNvSpPr>
            <a:spLocks noChangeArrowheads="1" noChangeShapeType="1" noTextEdit="1"/>
          </p:cNvSpPr>
          <p:nvPr/>
        </p:nvSpPr>
        <p:spPr bwMode="auto">
          <a:xfrm>
            <a:off x="2943323" y="3201522"/>
            <a:ext cx="5334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Ngöõ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Vaên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 8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Book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72015"/>
            <a:ext cx="11863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40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vi-VN" sz="40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8776" y="1947574"/>
          <a:ext cx="1054753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945"/>
                <a:gridCol w="8590588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 luận trả lời các ý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00208"/>
            <a:ext cx="12192000" cy="2911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tabLst>
                <a:tab pos="788035" algn="l"/>
              </a:tabLst>
            </a:pPr>
            <a:r>
              <a:rPr lang="en-US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</a:t>
            </a:r>
            <a:r>
              <a:rPr lang="vi-V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45"/>
              </a:spcBef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– 2):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45"/>
              </a:spcBef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– 4):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45"/>
              </a:spcBef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– 6):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5125">
              <a:lnSpc>
                <a:spcPct val="115000"/>
              </a:lnSpc>
              <a:spcBef>
                <a:spcPts val="645"/>
              </a:spcBef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– 8):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48" y="2811678"/>
            <a:ext cx="8580329" cy="4046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559" y="342231"/>
            <a:ext cx="12329787" cy="551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13385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tabLst>
                <a:tab pos="807085" algn="l"/>
              </a:tabLst>
            </a:pP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 hiệu nhận biết thể thơ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8;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45"/>
              </a:spcBef>
              <a:spcAft>
                <a:spcPts val="0"/>
              </a:spcAft>
              <a:tabLst>
                <a:tab pos="786130" algn="l"/>
              </a:tabLst>
            </a:pPr>
            <a:r>
              <a:rPr lang="en-US" sz="32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32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của các câu: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vi-VN" sz="3200" spc="-3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5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endParaRPr lang="vi-VN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45"/>
              </a:spcBef>
              <a:spcAft>
                <a:spcPts val="0"/>
              </a:spcAft>
              <a:tabLst>
                <a:tab pos="786130" algn="l"/>
              </a:tabLst>
            </a:pP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FF0066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25"/>
              </a:spcBef>
              <a:tabLst>
                <a:tab pos="677545" algn="l"/>
              </a:tabLst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 2, 4, 6, 8 (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bay – 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3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</a:t>
            </a:r>
            <a:r>
              <a:rPr lang="en-US" sz="3200" i="1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spc="-1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2/2/3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4/3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7,</a:t>
            </a:r>
            <a:r>
              <a:rPr lang="en-US" sz="32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cú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1" y="0"/>
            <a:ext cx="1203960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3200" spc="-2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lơ</a:t>
            </a:r>
            <a:r>
              <a:rPr lang="en-US" sz="3200" i="1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i="1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dáo</a:t>
            </a:r>
            <a:r>
              <a:rPr lang="en-US" sz="3200" i="1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dác</a:t>
            </a:r>
            <a:r>
              <a:rPr lang="en-US" sz="3200" i="1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bọt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nhuốm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413385" algn="just">
              <a:lnSpc>
                <a:spcPct val="150000"/>
              </a:lnSpc>
              <a:spcBef>
                <a:spcPts val="645"/>
              </a:spcBef>
              <a:spcAft>
                <a:spcPts val="0"/>
              </a:spcAft>
              <a:tabLst>
                <a:tab pos="786130" algn="l"/>
              </a:tabLst>
            </a:pP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3200" b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Đảo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3,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4,</a:t>
            </a:r>
            <a:r>
              <a:rPr lang="en-US" sz="32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5,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 tác giả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gánh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sz="32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51" y="444689"/>
            <a:ext cx="118788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40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xót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</a:t>
            </a:r>
            <a:r>
              <a:rPr lang="en-US" sz="4000" spc="-20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dẹp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629" y="236227"/>
            <a:ext cx="1196993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 3</a:t>
            </a:r>
            <a:r>
              <a:rPr lang="vi-VN" sz="3600" b="1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vi-VN" sz="3600" b="1" i="0" dirty="0">
              <a:solidFill>
                <a:srgbClr val="0026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36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6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 thơ – phân tích đặc điểm về thể loại bài thơ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0026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 bấy lâu nay, bác tới nhà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vắng, chợ thời xa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 sâu nước cả, khôn chài cá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Vườn rộng rào thưa, khó đuổi gà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Cải chửa ra cây, cà mới nụ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Bầu vừa rụng rốn, mướp đương hoa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 trò tiếp khách, trầu không có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 đến chơi dây, ta với ta.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397" y="146242"/>
            <a:ext cx="11649205" cy="3282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*HĐ 4: Vận dụng</a:t>
            </a:r>
            <a:endParaRPr lang="vi-VN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dụng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4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LaTrieuPhu-VA_43v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76407" y="285883"/>
            <a:ext cx="609380" cy="609380"/>
          </a:xfrm>
          <a:prstGeom prst="rect">
            <a:avLst/>
          </a:prstGeom>
        </p:spPr>
      </p:pic>
      <p:sp>
        <p:nvSpPr>
          <p:cNvPr id="3" name="文本框 10"/>
          <p:cNvSpPr txBox="1"/>
          <p:nvPr/>
        </p:nvSpPr>
        <p:spPr>
          <a:xfrm>
            <a:off x="-804731" y="285883"/>
            <a:ext cx="5574422" cy="90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lang="en-US" altLang="zh-CN" sz="48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inpin heiti" panose="00000500000000000000" pitchFamily="2" charset="-122"/>
              </a:rPr>
              <a:t>KHỞI ĐỘNG</a:t>
            </a:r>
            <a:endParaRPr lang="zh-CN" altLang="en-US" sz="8795" b="1" dirty="0">
              <a:solidFill>
                <a:prstClr val="white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7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40" y="-137107"/>
            <a:ext cx="3149874" cy="267933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0" y="5911156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79963" y="4630188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59013" y="3276542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68338" y="2663648"/>
            <a:ext cx="11253955" cy="129887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765958" y="5394041"/>
            <a:ext cx="5247874" cy="10919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095317" y="4155570"/>
            <a:ext cx="5247874" cy="9767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808246" y="5513828"/>
            <a:ext cx="507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luật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77737" y="4324990"/>
            <a:ext cx="464873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lục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767681" y="4216894"/>
            <a:ext cx="5247874" cy="91542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095316" y="5390974"/>
            <a:ext cx="5247874" cy="109191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65526" y="4252326"/>
            <a:ext cx="464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77736" y="5467683"/>
            <a:ext cx="464873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1868014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2454995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u hoi a"/>
          <p:cNvSpPr txBox="1"/>
          <p:nvPr/>
        </p:nvSpPr>
        <p:spPr>
          <a:xfrm>
            <a:off x="961773" y="2720198"/>
            <a:ext cx="10575069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fr-BE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CTST.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>
              <a:buClr>
                <a:prstClr val="white"/>
              </a:buClr>
              <a:defRPr/>
            </a:pP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73" y="-15551"/>
            <a:ext cx="2713074" cy="18877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3105" y="6135324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987" y="4422458"/>
            <a:ext cx="1212271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3392" y="2758691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53810" y="1838066"/>
            <a:ext cx="11284376" cy="171016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90823" y="5294220"/>
            <a:ext cx="5778223" cy="145330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defTabSz="9144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65911" y="3720102"/>
            <a:ext cx="5778222" cy="142676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defTabSz="9144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804839" y="5573760"/>
            <a:ext cx="551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919663" y="4093065"/>
            <a:ext cx="427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492052" y="3795580"/>
            <a:ext cx="5424080" cy="135466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453810" y="5330667"/>
            <a:ext cx="5505363" cy="135466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01619" y="4068515"/>
            <a:ext cx="558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Ngô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48743" y="5504184"/>
            <a:ext cx="5320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Hán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1" y="2074646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1" y="2630700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8245" y="2064184"/>
            <a:ext cx="12306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Thơ thất ngôn bát cú và thơ tứ tuyệt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 </a:t>
            </a:r>
            <a:r>
              <a:rPr lang="vi-VN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thể thơ</a:t>
            </a:r>
            <a:endParaRPr lang="en-US" sz="36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vi-VN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Trung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93" y="-42990"/>
            <a:ext cx="2032962" cy="154051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205" y="5906769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89" y="4069617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08" y="2247412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701750" y="1457338"/>
            <a:ext cx="10868258" cy="159777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260124" y="3429000"/>
            <a:ext cx="5150307" cy="134289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522344" y="5237641"/>
            <a:ext cx="5440950" cy="126168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372484" y="3711740"/>
            <a:ext cx="561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785291" y="5400662"/>
            <a:ext cx="5310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684002" y="3477065"/>
            <a:ext cx="5247874" cy="12000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322134" y="5237641"/>
            <a:ext cx="5247874" cy="126168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08245" y="3730818"/>
            <a:ext cx="501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83433" y="5504375"/>
            <a:ext cx="508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vi-VN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42781" y="1817702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42781" y="2373757"/>
            <a:ext cx="487187" cy="487187"/>
          </a:xfrm>
          <a:prstGeom prst="rect">
            <a:avLst/>
          </a:prstGeom>
        </p:spPr>
      </p:pic>
      <p:pic>
        <p:nvPicPr>
          <p:cNvPr id="205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376" y="1468262"/>
            <a:ext cx="10868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27" y="-48634"/>
            <a:ext cx="3466787" cy="252247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9141" y="6204440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142" y="4858192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140" y="3152888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740864" y="2439977"/>
            <a:ext cx="10868258" cy="16773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371588" y="5589221"/>
            <a:ext cx="5572546" cy="11947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defTabSz="9144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460040" y="4286397"/>
            <a:ext cx="5484096" cy="110164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defTabSz="9144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734532" y="5842203"/>
            <a:ext cx="514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777444" y="4485005"/>
            <a:ext cx="505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513747" y="4303536"/>
            <a:ext cx="5343727" cy="110004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609600" y="5633713"/>
            <a:ext cx="5247874" cy="110576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09279" y="4487258"/>
            <a:ext cx="580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808245" y="5832652"/>
            <a:ext cx="509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1" y="2074646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1" y="2630700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7585" y="2582035"/>
            <a:ext cx="10468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38" y="25567"/>
            <a:ext cx="2505645" cy="168151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309" y="5890517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03" y="4037773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432" y="2396140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720978" y="1668988"/>
            <a:ext cx="10868258" cy="135289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717295" y="3265897"/>
            <a:ext cx="5378703" cy="135289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699913" y="5277739"/>
            <a:ext cx="5396086" cy="117354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717296" y="3642566"/>
            <a:ext cx="588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757019" y="5518952"/>
            <a:ext cx="567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tám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365823" y="3306085"/>
            <a:ext cx="5675713" cy="12471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688068" y="5275683"/>
            <a:ext cx="5396086" cy="117354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432732" y="3680621"/>
            <a:ext cx="550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buClr>
                <a:prstClr val="white"/>
              </a:buClr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sáu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b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752273" y="5576584"/>
            <a:ext cx="550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tám chữ</a:t>
            </a:r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1" y="2074646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1" y="2630700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420" y="1898839"/>
            <a:ext cx="1068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thơ gồm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37" y="-75007"/>
            <a:ext cx="3364523" cy="236427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408" y="6097861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19" y="4686510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11544" y="3376730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206401" y="2345923"/>
            <a:ext cx="11779198" cy="148617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300625" y="5551901"/>
            <a:ext cx="6112901" cy="10919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545957" y="4169411"/>
            <a:ext cx="5529131" cy="10919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366841" y="5758234"/>
            <a:ext cx="687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chữ </a:t>
            </a:r>
            <a:r>
              <a:rPr lang="es-E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635412" y="4337727"/>
            <a:ext cx="570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năm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300624" y="4129510"/>
            <a:ext cx="6035683" cy="104820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545958" y="5551901"/>
            <a:ext cx="5529130" cy="10919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366841" y="4290187"/>
            <a:ext cx="611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sáu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592831" y="5773759"/>
            <a:ext cx="548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white"/>
              </a:buClr>
              <a:defRPr/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chín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1868014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9797" y="2454995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856" y="2563605"/>
            <a:ext cx="1157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tuyệt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thơ gồm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657" y="864220"/>
            <a:ext cx="11398685" cy="1654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vi-VN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 YÊU TỔ QUỐC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D2232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 MỞ RỘNG THEO THỂ LOẠI: </a:t>
            </a:r>
            <a:r>
              <a:rPr lang="en-US" sz="3600" b="1" i="1" dirty="0">
                <a:solidFill>
                  <a:srgbClr val="D2232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 GIẶC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BIỆN PHÁP NÂNG CAO CHẤT LƯỢNG</Template>
  <TotalTime>0</TotalTime>
  <Words>3326</Words>
  <Application>WPS Presentation</Application>
  <PresentationFormat>Widescreen</PresentationFormat>
  <Paragraphs>122</Paragraphs>
  <Slides>16</Slides>
  <Notes>1</Notes>
  <HiddenSlides>0</HiddenSlides>
  <MMClips>25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SimSun</vt:lpstr>
      <vt:lpstr>Wingdings</vt:lpstr>
      <vt:lpstr>Raleway SemiBold</vt:lpstr>
      <vt:lpstr>Yu Gothic UI Semibold</vt:lpstr>
      <vt:lpstr>Merriweather</vt:lpstr>
      <vt:lpstr>Segoe Print</vt:lpstr>
      <vt:lpstr>Raleway ExtraBold</vt:lpstr>
      <vt:lpstr>.VnAristote</vt:lpstr>
      <vt:lpstr>VNI-Book</vt:lpstr>
      <vt:lpstr>Times New Roman</vt:lpstr>
      <vt:lpstr>inpin heiti</vt:lpstr>
      <vt:lpstr>Tahoma</vt:lpstr>
      <vt:lpstr>Calibri</vt:lpstr>
      <vt:lpstr>Microsoft Sans Serif</vt:lpstr>
      <vt:lpstr>MS Mincho</vt:lpstr>
      <vt:lpstr>Yu Gothic UI</vt:lpstr>
      <vt:lpstr>Microsoft YaHei</vt:lpstr>
      <vt:lpstr>Arial Unicode MS</vt:lpstr>
      <vt:lpstr>Calibri Light</vt:lpstr>
      <vt:lpstr>48_Office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 thanh</cp:lastModifiedBy>
  <cp:revision>18</cp:revision>
  <dcterms:created xsi:type="dcterms:W3CDTF">2023-02-08T01:28:00Z</dcterms:created>
  <dcterms:modified xsi:type="dcterms:W3CDTF">2026-01-23T12:05:48Z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7010DC9CBBAF41A5A7DDB39AF6B9B1BE_13</vt:lpwstr>
  </property>
  <property fmtid="{D5CDD505-2E9C-101B-9397-08002B2CF9AE}" pid="3" name="KSOProductBuildVer">
    <vt:lpwstr>1033-12.2.0.23196</vt:lpwstr>
  </property>
</Properties>
</file>