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8" r:id="rId2"/>
    <p:sldId id="256" r:id="rId3"/>
    <p:sldId id="308" r:id="rId4"/>
    <p:sldId id="259" r:id="rId5"/>
    <p:sldId id="261" r:id="rId6"/>
    <p:sldId id="262" r:id="rId7"/>
    <p:sldId id="340" r:id="rId8"/>
    <p:sldId id="260" r:id="rId9"/>
    <p:sldId id="312" r:id="rId10"/>
    <p:sldId id="309" r:id="rId11"/>
    <p:sldId id="263" r:id="rId12"/>
    <p:sldId id="264" r:id="rId13"/>
    <p:sldId id="314" r:id="rId14"/>
    <p:sldId id="343" r:id="rId15"/>
  </p:sldIdLst>
  <p:sldSz cx="14630400" cy="8229600"/>
  <p:notesSz cx="8229600" cy="14630400"/>
  <p:embeddedFontLst>
    <p:embeddedFont>
      <p:font typeface="Inter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1036" autoAdjust="0"/>
  </p:normalViewPr>
  <p:slideViewPr>
    <p:cSldViewPr snapToGrid="0" snapToObjects="1">
      <p:cViewPr varScale="1">
        <p:scale>
          <a:sx n="53" d="100"/>
          <a:sy n="53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77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F1B9-F3F5-60DC-F2ED-B01BB9008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039AAC-B7D5-D3C4-8D3F-7C024C6C0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A81DA-53DE-EFA8-46D4-AE2338530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9AE80-4748-DE00-BF59-424C0A200C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95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A4B38-9676-E589-B97A-5C6DCEFA2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C43448-B4E9-8895-141F-14A0672DD2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D163C2-7097-C8C0-4C7C-AF863F7AD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CD787-16DC-7E58-F63D-7DB78E7761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56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B7231-D57B-46EB-732D-017314AE2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7FF5DC-1BC0-7915-D168-6EAEC188B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EB1D8A-5AAF-D9E4-73C1-6983AD1AE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CE819-56AD-38D8-DBF4-575A0541E6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14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sv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4128" y="488037"/>
            <a:ext cx="2062401" cy="338852"/>
          </a:xfrm>
          <a:prstGeom prst="roundRect">
            <a:avLst>
              <a:gd name="adj" fmla="val 18252"/>
            </a:avLst>
          </a:prstGeom>
          <a:noFill/>
          <a:ln w="7620">
            <a:solidFill>
              <a:srgbClr val="4950B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119" y="601980"/>
            <a:ext cx="147161" cy="14716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82861" y="568881"/>
            <a:ext cx="1605677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1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CÂU CHUYỆN LỊCH SỬ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44128" y="1192232"/>
            <a:ext cx="4673930" cy="575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Rồng bay lên năm 1010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8" y="2339438"/>
            <a:ext cx="8515112" cy="589016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862415" y="1335117"/>
            <a:ext cx="5681997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Năm 1010,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Lý Thái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dời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Hoa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Lư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(Ninh Bình)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La (Hà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). Theo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cũ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“Khi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đám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rồng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do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Thăng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Long”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rồng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dời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Lý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trăm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mệnh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Lý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Việt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7DE3301E-4D99-1FAA-B944-0EED25CE5AF3}"/>
              </a:ext>
            </a:extLst>
          </p:cNvPr>
          <p:cNvSpPr/>
          <p:nvPr/>
        </p:nvSpPr>
        <p:spPr>
          <a:xfrm>
            <a:off x="12543852" y="7802310"/>
            <a:ext cx="2000560" cy="302419"/>
          </a:xfrm>
          <a:prstGeom prst="rect">
            <a:avLst/>
          </a:prstGeom>
          <a:solidFill>
            <a:schemeClr val="accent2"/>
          </a:solidFill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Gv</a:t>
            </a:r>
            <a:r>
              <a:rPr lang="en-US" sz="1458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: Đinh Thị Tuyết Mai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A10D2D0-C07F-598B-DEF2-63098D705366}"/>
              </a:ext>
            </a:extLst>
          </p:cNvPr>
          <p:cNvSpPr/>
          <p:nvPr/>
        </p:nvSpPr>
        <p:spPr>
          <a:xfrm>
            <a:off x="574071" y="920582"/>
            <a:ext cx="70420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trị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: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0">
            <a:extLst>
              <a:ext uri="{FF2B5EF4-FFF2-40B4-BE49-F238E27FC236}">
                <a16:creationId xmlns:a16="http://schemas.microsoft.com/office/drawing/2014/main" id="{3DD5AEA7-7292-58F8-DD4A-F7CE201D7BF1}"/>
              </a:ext>
            </a:extLst>
          </p:cNvPr>
          <p:cNvSpPr/>
          <p:nvPr/>
        </p:nvSpPr>
        <p:spPr>
          <a:xfrm>
            <a:off x="194064" y="2184086"/>
            <a:ext cx="11313126" cy="1034509"/>
          </a:xfrm>
          <a:prstGeom prst="roundRect">
            <a:avLst>
              <a:gd name="adj" fmla="val 17880"/>
            </a:avLst>
          </a:prstGeom>
          <a:solidFill>
            <a:srgbClr val="E8E8E3"/>
          </a:solidFill>
          <a:ln/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89565FD-796C-3DA7-ED34-15EF2F64E667}"/>
              </a:ext>
            </a:extLst>
          </p:cNvPr>
          <p:cNvSpPr/>
          <p:nvPr/>
        </p:nvSpPr>
        <p:spPr>
          <a:xfrm>
            <a:off x="41564" y="3304010"/>
            <a:ext cx="14059558" cy="4082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tr/58,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Lý?.</a:t>
            </a:r>
          </a:p>
          <a:p>
            <a:pPr>
              <a:lnSpc>
                <a:spcPts val="4450"/>
              </a:lnSpc>
            </a:pP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tr/59,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Lý?. </a:t>
            </a:r>
          </a:p>
          <a:p>
            <a:pPr>
              <a:lnSpc>
                <a:spcPts val="4450"/>
              </a:lnSpc>
            </a:pP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tr/59,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Lý?.</a:t>
            </a:r>
          </a:p>
          <a:p>
            <a:pPr>
              <a:lnSpc>
                <a:spcPts val="4450"/>
              </a:lnSpc>
            </a:pP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tr/59,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Lý?.</a:t>
            </a:r>
          </a:p>
        </p:txBody>
      </p:sp>
      <p:pic>
        <p:nvPicPr>
          <p:cNvPr id="5" name="Đồng hồ đếm ngược 5 phút có âm thanh - 5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E9603AFB-B094-4DF7-5280-002694D0B2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0914" y="0"/>
            <a:ext cx="4049486" cy="2194560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A4B594DA-60F3-35DE-39EE-B9DC07C4FD09}"/>
              </a:ext>
            </a:extLst>
          </p:cNvPr>
          <p:cNvSpPr/>
          <p:nvPr/>
        </p:nvSpPr>
        <p:spPr>
          <a:xfrm>
            <a:off x="12543852" y="7802310"/>
            <a:ext cx="2000560" cy="302419"/>
          </a:xfrm>
          <a:prstGeom prst="rect">
            <a:avLst/>
          </a:prstGeom>
          <a:solidFill>
            <a:schemeClr val="accent2"/>
          </a:solidFill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Gv</a:t>
            </a:r>
            <a:r>
              <a:rPr lang="en-US" sz="1458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: Đinh Thị Tuyết Mai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5306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2824" y="257890"/>
            <a:ext cx="70420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chức bộ máy nhà nước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831" y="995727"/>
            <a:ext cx="1614011" cy="80795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0352" y="994676"/>
            <a:ext cx="318968" cy="31896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918115" y="1368605"/>
            <a:ext cx="5525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Vua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825" y="1809193"/>
            <a:ext cx="3228022" cy="807958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2642" y="4386263"/>
            <a:ext cx="318968" cy="318968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116779" y="2100185"/>
            <a:ext cx="19271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Quan văn – võ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5646" y="2600589"/>
            <a:ext cx="4842034" cy="840744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3757553" y="2832773"/>
            <a:ext cx="23211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24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Lộ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– Phủ – Châu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1754" y="3444315"/>
            <a:ext cx="6456164" cy="807958"/>
          </a:xfrm>
          <a:prstGeom prst="rect">
            <a:avLst/>
          </a:prstGeom>
        </p:spPr>
      </p:pic>
      <p:pic>
        <p:nvPicPr>
          <p:cNvPr id="16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53663" y="4470738"/>
            <a:ext cx="318968" cy="318968"/>
          </a:xfrm>
          <a:prstGeom prst="rect">
            <a:avLst/>
          </a:prstGeom>
        </p:spPr>
      </p:pic>
      <p:sp>
        <p:nvSpPr>
          <p:cNvPr id="17" name="Text 7"/>
          <p:cNvSpPr/>
          <p:nvPr/>
        </p:nvSpPr>
        <p:spPr>
          <a:xfrm>
            <a:off x="4041686" y="3720108"/>
            <a:ext cx="13726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, Hương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8"/>
          <p:cNvSpPr/>
          <p:nvPr/>
        </p:nvSpPr>
        <p:spPr>
          <a:xfrm>
            <a:off x="6853847" y="1186420"/>
            <a:ext cx="724781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3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1054</a:t>
            </a:r>
            <a:r>
              <a:rPr lang="en-US" sz="3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vua Lý Thánh Tông đổi tên nước thành </a:t>
            </a:r>
            <a:r>
              <a:rPr lang="en-US" sz="3000" b="1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Việt, </a:t>
            </a:r>
            <a:r>
              <a:rPr lang="en-US" sz="3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chức</a:t>
            </a:r>
            <a:r>
              <a:rPr lang="en-US" sz="3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bộ</a:t>
            </a:r>
            <a:r>
              <a:rPr lang="en-US" sz="3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máy</a:t>
            </a:r>
            <a:r>
              <a:rPr lang="en-US" sz="3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nhà</a:t>
            </a:r>
            <a:r>
              <a:rPr lang="en-US" sz="3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 </a:t>
            </a:r>
            <a:endParaRPr lang="en-US" sz="1750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39DBB8AA-00EB-62EF-85D3-F1357AE1B8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819" y="4246960"/>
            <a:ext cx="8479689" cy="807958"/>
          </a:xfrm>
          <a:prstGeom prst="rect">
            <a:avLst/>
          </a:prstGeom>
        </p:spPr>
      </p:pic>
      <p:sp>
        <p:nvSpPr>
          <p:cNvPr id="20" name="Text 7">
            <a:extLst>
              <a:ext uri="{FF2B5EF4-FFF2-40B4-BE49-F238E27FC236}">
                <a16:creationId xmlns:a16="http://schemas.microsoft.com/office/drawing/2014/main" id="{CEE23DAE-058C-EB5E-BD87-3635361B1E02}"/>
              </a:ext>
            </a:extLst>
          </p:cNvPr>
          <p:cNvSpPr/>
          <p:nvPr/>
        </p:nvSpPr>
        <p:spPr>
          <a:xfrm>
            <a:off x="4352448" y="4491496"/>
            <a:ext cx="13726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5DF7CE18-FEBB-9049-896C-0A04D7CC2FDF}"/>
              </a:ext>
            </a:extLst>
          </p:cNvPr>
          <p:cNvSpPr/>
          <p:nvPr/>
        </p:nvSpPr>
        <p:spPr>
          <a:xfrm>
            <a:off x="12543852" y="7802310"/>
            <a:ext cx="2000560" cy="302419"/>
          </a:xfrm>
          <a:prstGeom prst="rect">
            <a:avLst/>
          </a:prstGeom>
          <a:solidFill>
            <a:schemeClr val="accent2"/>
          </a:solidFill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Gv</a:t>
            </a:r>
            <a:r>
              <a:rPr lang="en-US" sz="1458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: Đinh Thị Tuyết Mai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2236" y="583168"/>
            <a:ext cx="624328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đội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ngoại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thời Lý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66952" y="1454417"/>
            <a:ext cx="4315182" cy="1348621"/>
          </a:xfrm>
          <a:prstGeom prst="roundRect">
            <a:avLst>
              <a:gd name="adj" fmla="val 5614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69861" y="1477276"/>
            <a:ext cx="721043" cy="1302901"/>
          </a:xfrm>
          <a:prstGeom prst="roundRect">
            <a:avLst>
              <a:gd name="adj" fmla="val 6696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6551" y="2018407"/>
            <a:ext cx="270391" cy="2703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159830" y="1582188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Hình thư (1042)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600839" y="1950269"/>
            <a:ext cx="3224927" cy="517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Bộ luật đầu tiên được ban hành, quy định rõ ràng về hình phạt và tội danh.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81008" y="2930809"/>
            <a:ext cx="4315182" cy="1348621"/>
          </a:xfrm>
          <a:prstGeom prst="roundRect">
            <a:avLst>
              <a:gd name="adj" fmla="val 5614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781008" y="2953668"/>
            <a:ext cx="721043" cy="1302901"/>
          </a:xfrm>
          <a:prstGeom prst="roundRect">
            <a:avLst>
              <a:gd name="adj" fmla="val 6696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333" y="3469922"/>
            <a:ext cx="270391" cy="2703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933576" y="3075539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Chuông Long Trì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612683" y="3559812"/>
            <a:ext cx="3224927" cy="517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Đặt tại cung điện để dân có thể đánh chuông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kêu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oan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792449" y="4396218"/>
            <a:ext cx="4315182" cy="1404223"/>
          </a:xfrm>
          <a:prstGeom prst="roundRect">
            <a:avLst>
              <a:gd name="adj" fmla="val 4711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808107" y="4433608"/>
            <a:ext cx="721043" cy="1338441"/>
          </a:xfrm>
          <a:prstGeom prst="roundRect">
            <a:avLst>
              <a:gd name="adj" fmla="val 6696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7736" y="4963133"/>
            <a:ext cx="270391" cy="2703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2316150" y="4565410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Quân đội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1612682" y="4935692"/>
            <a:ext cx="3224927" cy="776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Gồm cấm quân (trung ương) và quân địa phương, thực hiện chính sách "ngụ binh ư nông".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115" y="6821329"/>
            <a:ext cx="225266" cy="1802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72A0E3-FB31-49B5-FB80-B1379985D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4843" y="1445920"/>
            <a:ext cx="4706804" cy="6635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Shape 9">
            <a:extLst>
              <a:ext uri="{FF2B5EF4-FFF2-40B4-BE49-F238E27FC236}">
                <a16:creationId xmlns:a16="http://schemas.microsoft.com/office/drawing/2014/main" id="{9C44B7F5-FABF-6C39-CCB7-8C2B019DD0F2}"/>
              </a:ext>
            </a:extLst>
          </p:cNvPr>
          <p:cNvSpPr/>
          <p:nvPr/>
        </p:nvSpPr>
        <p:spPr>
          <a:xfrm>
            <a:off x="793663" y="5953332"/>
            <a:ext cx="4315182" cy="1693100"/>
          </a:xfrm>
          <a:prstGeom prst="roundRect">
            <a:avLst>
              <a:gd name="adj" fmla="val 4711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10">
            <a:extLst>
              <a:ext uri="{FF2B5EF4-FFF2-40B4-BE49-F238E27FC236}">
                <a16:creationId xmlns:a16="http://schemas.microsoft.com/office/drawing/2014/main" id="{D401C314-F0DB-4C61-7956-218F62E01082}"/>
              </a:ext>
            </a:extLst>
          </p:cNvPr>
          <p:cNvSpPr/>
          <p:nvPr/>
        </p:nvSpPr>
        <p:spPr>
          <a:xfrm>
            <a:off x="-4527299" y="10685391"/>
            <a:ext cx="180329" cy="307394"/>
          </a:xfrm>
          <a:prstGeom prst="roundRect">
            <a:avLst>
              <a:gd name="adj" fmla="val 6696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170" name="Picture 2" descr="Hashtag đoàn kết (có nhiều mẫu) - Hashtag Cầm Tay Miễn Phí Thiết Kế &amp; Xưởng  In Lấy Ngay Sau 3H">
            <a:extLst>
              <a:ext uri="{FF2B5EF4-FFF2-40B4-BE49-F238E27FC236}">
                <a16:creationId xmlns:a16="http://schemas.microsoft.com/office/drawing/2014/main" id="{CD5FBAB4-1690-B2F8-C7EB-CD631F69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86" y="5953331"/>
            <a:ext cx="719223" cy="169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11">
            <a:extLst>
              <a:ext uri="{FF2B5EF4-FFF2-40B4-BE49-F238E27FC236}">
                <a16:creationId xmlns:a16="http://schemas.microsoft.com/office/drawing/2014/main" id="{7ABC2389-AA16-861C-1B3D-556055B07DA6}"/>
              </a:ext>
            </a:extLst>
          </p:cNvPr>
          <p:cNvSpPr/>
          <p:nvPr/>
        </p:nvSpPr>
        <p:spPr>
          <a:xfrm>
            <a:off x="2366187" y="6802978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1">
            <a:extLst>
              <a:ext uri="{FF2B5EF4-FFF2-40B4-BE49-F238E27FC236}">
                <a16:creationId xmlns:a16="http://schemas.microsoft.com/office/drawing/2014/main" id="{C9C2CEFA-175E-BF9B-743C-2A2D265CB74B}"/>
              </a:ext>
            </a:extLst>
          </p:cNvPr>
          <p:cNvSpPr/>
          <p:nvPr/>
        </p:nvSpPr>
        <p:spPr>
          <a:xfrm>
            <a:off x="2271157" y="6042258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Ngoại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giao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2">
            <a:extLst>
              <a:ext uri="{FF2B5EF4-FFF2-40B4-BE49-F238E27FC236}">
                <a16:creationId xmlns:a16="http://schemas.microsoft.com/office/drawing/2014/main" id="{8B5B4A0D-059B-C989-9086-7827DA7276F8}"/>
              </a:ext>
            </a:extLst>
          </p:cNvPr>
          <p:cNvSpPr/>
          <p:nvPr/>
        </p:nvSpPr>
        <p:spPr>
          <a:xfrm>
            <a:off x="1386280" y="6433245"/>
            <a:ext cx="3800475" cy="776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Trong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hiếu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Tống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-pa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uôn cách kêu oan thời xưa - Báo Công an Nhân dân điện tử">
            <a:extLst>
              <a:ext uri="{FF2B5EF4-FFF2-40B4-BE49-F238E27FC236}">
                <a16:creationId xmlns:a16="http://schemas.microsoft.com/office/drawing/2014/main" id="{435C6A6E-57DE-0785-C510-BF42F60C7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40" y="1445920"/>
            <a:ext cx="4518896" cy="291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ân đội thời Lý được tổ chức như thế nào ? Em có nhận xét gì về tổ chức quân  đội của nhà Lý ? | SGK Lịch sử lớp 7">
            <a:extLst>
              <a:ext uri="{FF2B5EF4-FFF2-40B4-BE49-F238E27FC236}">
                <a16:creationId xmlns:a16="http://schemas.microsoft.com/office/drawing/2014/main" id="{F6D445FA-0F09-3C34-D2AD-119D9E0CD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227" y="4522891"/>
            <a:ext cx="4518896" cy="347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40B49-EBAA-B756-993D-F96271801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52C237FF-EB6E-11EA-B37C-364E9383A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834" y="91440"/>
            <a:ext cx="4689566" cy="8046720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344E4B5D-C60D-6E88-0BA8-46B4C74E4DCF}"/>
              </a:ext>
            </a:extLst>
          </p:cNvPr>
          <p:cNvSpPr/>
          <p:nvPr/>
        </p:nvSpPr>
        <p:spPr>
          <a:xfrm>
            <a:off x="705315" y="65595"/>
            <a:ext cx="8573985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15: Công cuộc xây dựng và bảo vệ đất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Lý (1009 - 1225)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ED629C1C-97E7-7430-D9A6-0F7CD210981E}"/>
              </a:ext>
            </a:extLst>
          </p:cNvPr>
          <p:cNvSpPr/>
          <p:nvPr/>
        </p:nvSpPr>
        <p:spPr>
          <a:xfrm>
            <a:off x="461279" y="231117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E0CC0104-3D0B-0251-38C1-C74B713B534A}"/>
              </a:ext>
            </a:extLst>
          </p:cNvPr>
          <p:cNvSpPr/>
          <p:nvPr/>
        </p:nvSpPr>
        <p:spPr>
          <a:xfrm>
            <a:off x="461280" y="340384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ình ảnh Trẻ Em Viết PNG, Vector, PSD, và biểu tượng để tải về miễn phí |  pngtree">
            <a:extLst>
              <a:ext uri="{FF2B5EF4-FFF2-40B4-BE49-F238E27FC236}">
                <a16:creationId xmlns:a16="http://schemas.microsoft.com/office/drawing/2014/main" id="{B95A44D6-D3B6-826D-C80D-730355673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01" y="5500218"/>
            <a:ext cx="1598734" cy="141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8">
            <a:extLst>
              <a:ext uri="{FF2B5EF4-FFF2-40B4-BE49-F238E27FC236}">
                <a16:creationId xmlns:a16="http://schemas.microsoft.com/office/drawing/2014/main" id="{70919501-D93C-93B4-B5CF-260EDDA41CF7}"/>
              </a:ext>
            </a:extLst>
          </p:cNvPr>
          <p:cNvSpPr/>
          <p:nvPr/>
        </p:nvSpPr>
        <p:spPr>
          <a:xfrm>
            <a:off x="179083" y="2626198"/>
            <a:ext cx="9626451" cy="4064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- 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1054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vua Lý Thánh Tông đổi tên nước thành </a:t>
            </a:r>
            <a:r>
              <a:rPr lang="en-US" sz="2800" b="1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Việt,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1042, ban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”.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- Quân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cấm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binh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ư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”.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b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+ Trong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tộc</a:t>
            </a:r>
            <a:b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Tống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-pa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800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800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3000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 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1993317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85EE6-18B0-2B03-3863-6B570D907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0">
            <a:extLst>
              <a:ext uri="{FF2B5EF4-FFF2-40B4-BE49-F238E27FC236}">
                <a16:creationId xmlns:a16="http://schemas.microsoft.com/office/drawing/2014/main" id="{FDF25D19-4C7E-9168-733D-9795E6A1A8AC}"/>
              </a:ext>
            </a:extLst>
          </p:cNvPr>
          <p:cNvSpPr/>
          <p:nvPr/>
        </p:nvSpPr>
        <p:spPr>
          <a:xfrm>
            <a:off x="705315" y="65595"/>
            <a:ext cx="13559325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15: Công cuộc xây dựng và bảo vệ đất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Lý (1009 - 1225)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6EB726A6-38A2-0B36-30DC-D10069EAB237}"/>
              </a:ext>
            </a:extLst>
          </p:cNvPr>
          <p:cNvSpPr/>
          <p:nvPr/>
        </p:nvSpPr>
        <p:spPr>
          <a:xfrm>
            <a:off x="502764" y="334424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A7CACD23-1FD8-21A4-BD23-118356E6013A}"/>
              </a:ext>
            </a:extLst>
          </p:cNvPr>
          <p:cNvSpPr/>
          <p:nvPr/>
        </p:nvSpPr>
        <p:spPr>
          <a:xfrm>
            <a:off x="461280" y="340384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BC62739D-C431-21B3-8AC1-A1BFE17EE82F}"/>
              </a:ext>
            </a:extLst>
          </p:cNvPr>
          <p:cNvSpPr/>
          <p:nvPr/>
        </p:nvSpPr>
        <p:spPr>
          <a:xfrm>
            <a:off x="461280" y="3543398"/>
            <a:ext cx="14578149" cy="4064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2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1054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vua Lý Thánh Tông đổi tên nước thành </a:t>
            </a:r>
            <a:r>
              <a:rPr lang="en-US" sz="2200" b="1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Đại</a:t>
            </a:r>
            <a:r>
              <a:rPr lang="en-US" sz="22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Việt,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chức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máy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-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1042, ban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thư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”.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- Quân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gồm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phận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cấm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quân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quân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).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Thi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ngụ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binh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ư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nông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”.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-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Ngoại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giao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b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+ Trong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Thi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đoàn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dân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tộc</a:t>
            </a:r>
            <a:b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hệ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hòa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hiếu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Tống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Chăm</a:t>
            </a:r>
            <a:r>
              <a:rPr lang="en-US" sz="2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-pa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800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800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3000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 </a:t>
            </a:r>
            <a:endParaRPr lang="en-US" sz="175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76A8539B-1454-6434-26DF-E0060B56D5A3}"/>
              </a:ext>
            </a:extLst>
          </p:cNvPr>
          <p:cNvSpPr/>
          <p:nvPr/>
        </p:nvSpPr>
        <p:spPr>
          <a:xfrm>
            <a:off x="12543852" y="7802310"/>
            <a:ext cx="2000560" cy="302419"/>
          </a:xfrm>
          <a:prstGeom prst="rect">
            <a:avLst/>
          </a:prstGeom>
          <a:solidFill>
            <a:schemeClr val="accent2"/>
          </a:solidFill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Gv</a:t>
            </a:r>
            <a:r>
              <a:rPr lang="en-US" sz="1458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: Đinh Thị Tuyết Mai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14624B6B-39C2-7DC2-34AD-9F7C0C3FF69C}"/>
              </a:ext>
            </a:extLst>
          </p:cNvPr>
          <p:cNvSpPr/>
          <p:nvPr/>
        </p:nvSpPr>
        <p:spPr>
          <a:xfrm>
            <a:off x="502764" y="1407739"/>
            <a:ext cx="7556421" cy="480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14350" indent="-514350" algn="l">
              <a:lnSpc>
                <a:spcPts val="2850"/>
              </a:lnSpc>
              <a:buAutoNum type="arabicPeriod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Lý:</a:t>
            </a:r>
          </a:p>
          <a:p>
            <a:pPr marL="514350" indent="-514350" algn="l">
              <a:lnSpc>
                <a:spcPts val="2850"/>
              </a:lnSpc>
              <a:buAutoNum type="arabicPeriod"/>
            </a:pP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ts val="285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EFD030DC-9ED5-79E6-AA33-439299C0F587}"/>
              </a:ext>
            </a:extLst>
          </p:cNvPr>
          <p:cNvSpPr/>
          <p:nvPr/>
        </p:nvSpPr>
        <p:spPr>
          <a:xfrm>
            <a:off x="-1025955" y="1867078"/>
            <a:ext cx="14335406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1009,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vua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Lê Long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Đĩnh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mất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, Lý Công Uẩn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ngôi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vua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(Lý Thái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Tổ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),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lập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Lý.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1010, Lý Thái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Tổ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niên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Thuận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Thiên,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dời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đô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Hoa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Lư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Đại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La (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Thăng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Long),</a:t>
            </a:r>
            <a:b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    =&gt;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mở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kì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phát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mới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63DF92-AC5E-4CD3-E400-A0C7924ADA78}"/>
              </a:ext>
            </a:extLst>
          </p:cNvPr>
          <p:cNvSpPr txBox="1"/>
          <p:nvPr/>
        </p:nvSpPr>
        <p:spPr>
          <a:xfrm>
            <a:off x="1345474" y="6838331"/>
            <a:ext cx="103457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vi-VN" sz="3200" dirty="0">
                <a:solidFill>
                  <a:srgbClr val="0070C0"/>
                </a:solidFill>
                <a:latin typeface="+mj-lt"/>
              </a:rPr>
              <a:t>Hãy hoàn thành 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sơ đồ tư duy/infographic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với chủ đề:</a:t>
            </a:r>
          </a:p>
          <a:p>
            <a:pPr>
              <a:buNone/>
            </a:pPr>
            <a:r>
              <a:rPr lang="vi-VN" sz="3200" b="1" dirty="0">
                <a:solidFill>
                  <a:srgbClr val="0070C0"/>
                </a:solidFill>
                <a:latin typeface="+mj-lt"/>
              </a:rPr>
              <a:t>“Nhà Lý đã làm gì để xây dựng và bảo vệ đất nước?”</a:t>
            </a:r>
            <a:endParaRPr lang="vi-VN" sz="32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262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61280" y="432060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Lý: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647F323A-1D8C-0801-5D8B-ED274C4D126D}"/>
              </a:ext>
            </a:extLst>
          </p:cNvPr>
          <p:cNvSpPr/>
          <p:nvPr/>
        </p:nvSpPr>
        <p:spPr>
          <a:xfrm>
            <a:off x="461280" y="1529851"/>
            <a:ext cx="8573985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15: Công cuộc xây dựng và bảo vệ đất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Lý (1009 - 1225)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76198032-18CD-3B98-F5B0-875A723CEB16}"/>
              </a:ext>
            </a:extLst>
          </p:cNvPr>
          <p:cNvSpPr/>
          <p:nvPr/>
        </p:nvSpPr>
        <p:spPr>
          <a:xfrm>
            <a:off x="461281" y="549839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44DCDF06-E38C-BB38-95AC-52B871984E69}"/>
              </a:ext>
            </a:extLst>
          </p:cNvPr>
          <p:cNvSpPr/>
          <p:nvPr/>
        </p:nvSpPr>
        <p:spPr>
          <a:xfrm>
            <a:off x="826369" y="63433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3,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3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tháng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2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2026</a:t>
            </a:r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67C58CD0-C668-F42D-F6B7-6DE5282C0756}"/>
              </a:ext>
            </a:extLst>
          </p:cNvPr>
          <p:cNvSpPr/>
          <p:nvPr/>
        </p:nvSpPr>
        <p:spPr>
          <a:xfrm>
            <a:off x="12108996" y="7738228"/>
            <a:ext cx="2400672" cy="362903"/>
          </a:xfrm>
          <a:prstGeom prst="rect">
            <a:avLst/>
          </a:prstGeom>
          <a:solidFill>
            <a:schemeClr val="accent2"/>
          </a:solidFill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Gv</a:t>
            </a:r>
            <a:r>
              <a:rPr lang="en-US" sz="1750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: Đinh Thị Tuyết Mai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0">
            <a:extLst>
              <a:ext uri="{FF2B5EF4-FFF2-40B4-BE49-F238E27FC236}">
                <a16:creationId xmlns:a16="http://schemas.microsoft.com/office/drawing/2014/main" id="{4A7D862D-2A0B-1D6D-4BA4-926729656B49}"/>
              </a:ext>
            </a:extLst>
          </p:cNvPr>
          <p:cNvSpPr/>
          <p:nvPr/>
        </p:nvSpPr>
        <p:spPr>
          <a:xfrm>
            <a:off x="666206" y="580025"/>
            <a:ext cx="4946954" cy="1034509"/>
          </a:xfrm>
          <a:prstGeom prst="roundRect">
            <a:avLst>
              <a:gd name="adj" fmla="val 17880"/>
            </a:avLst>
          </a:prstGeom>
          <a:solidFill>
            <a:srgbClr val="E8E8E3"/>
          </a:solidFill>
          <a:ln/>
        </p:spPr>
        <p:txBody>
          <a:bodyPr/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C2C2804-6B9E-47C3-223B-CDBF2EE76CC9}"/>
              </a:ext>
            </a:extLst>
          </p:cNvPr>
          <p:cNvSpPr/>
          <p:nvPr/>
        </p:nvSpPr>
        <p:spPr>
          <a:xfrm>
            <a:off x="835000" y="2249356"/>
            <a:ext cx="13905179" cy="2380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4: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H15.2,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48640" indent="-548640">
              <a:lnSpc>
                <a:spcPts val="4450"/>
              </a:lnSpc>
              <a:buFontTx/>
              <a:buChar char="-"/>
            </a:pP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Lý.</a:t>
            </a:r>
          </a:p>
          <a:p>
            <a:pPr marL="548640" indent="-548640">
              <a:lnSpc>
                <a:spcPts val="4450"/>
              </a:lnSpc>
              <a:buFontTx/>
              <a:buChar char="-"/>
            </a:pP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 Công Uẩn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La.</a:t>
            </a:r>
          </a:p>
          <a:p>
            <a:pPr marL="548640" indent="-548640">
              <a:lnSpc>
                <a:spcPts val="4450"/>
              </a:lnSpc>
              <a:buFontTx/>
              <a:buChar char="-"/>
            </a:pP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60" dirty="0">
                <a:solidFill>
                  <a:srgbClr val="312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 Công Uẩn</a:t>
            </a:r>
          </a:p>
          <a:p>
            <a:pPr marL="548640" indent="-548640">
              <a:lnSpc>
                <a:spcPts val="4450"/>
              </a:lnSpc>
              <a:buFontTx/>
              <a:buChar char="-"/>
            </a:pPr>
            <a:endParaRPr lang="en-US" sz="3600" dirty="0">
              <a:solidFill>
                <a:srgbClr val="312F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5 phút có âm thanh - 5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7B720291-B0A7-C1A1-1578-8F433CE90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5572" y="0"/>
            <a:ext cx="327482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5306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8369" y="265958"/>
            <a:ext cx="5256252" cy="656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thành lập nhà Lý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6" y="265958"/>
            <a:ext cx="13158788" cy="519112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782849" y="1648387"/>
            <a:ext cx="2617679" cy="712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009: Lê Long Đĩnh qua đời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782849" y="3463539"/>
            <a:ext cx="2617679" cy="274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Kết thúc triều Tiền Lê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138731" y="1648387"/>
            <a:ext cx="2617679" cy="712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1009: Lý Công Uẩn lên ngôi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992056" y="3463539"/>
            <a:ext cx="2617679" cy="274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Khởi đầu nhà Lý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329619" y="2203905"/>
            <a:ext cx="2617679" cy="356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1010: Dời kinh đô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069443" y="2657390"/>
            <a:ext cx="3210724" cy="548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Hoa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Lư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Long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209880" y="4627396"/>
            <a:ext cx="14182030" cy="2212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1009, vua Lê Long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Đĩnh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Lý Công Uẩn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lên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(Lý Thái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Lý.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1010, Lý Thái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Thiên,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dời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Hoa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Lư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La (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Long). =&gt;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ra thời kỳ phát triển mới cho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DB87EEB2-4287-8C84-54EE-078340B3824E}"/>
              </a:ext>
            </a:extLst>
          </p:cNvPr>
          <p:cNvSpPr/>
          <p:nvPr/>
        </p:nvSpPr>
        <p:spPr>
          <a:xfrm>
            <a:off x="12543852" y="7802310"/>
            <a:ext cx="2000560" cy="302419"/>
          </a:xfrm>
          <a:prstGeom prst="rect">
            <a:avLst/>
          </a:prstGeom>
          <a:solidFill>
            <a:schemeClr val="accent2"/>
          </a:solidFill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Gv</a:t>
            </a:r>
            <a:r>
              <a:rPr lang="en-US" sz="1458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: Đinh Thị Tuyết Mai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7168" y="181282"/>
            <a:ext cx="617005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Chiếu dời đô năm 1010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61673" y="1209681"/>
            <a:ext cx="6953527" cy="642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‘’…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La,…ở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Xem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Việt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Việt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Sđd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241)</a:t>
            </a:r>
          </a:p>
        </p:txBody>
      </p:sp>
      <p:sp>
        <p:nvSpPr>
          <p:cNvPr id="6" name="Shape 4"/>
          <p:cNvSpPr/>
          <p:nvPr/>
        </p:nvSpPr>
        <p:spPr>
          <a:xfrm>
            <a:off x="7436168" y="2422327"/>
            <a:ext cx="6968600" cy="4433768"/>
          </a:xfrm>
          <a:prstGeom prst="roundRect">
            <a:avLst>
              <a:gd name="adj" fmla="val 3683"/>
            </a:avLst>
          </a:prstGeom>
          <a:solidFill>
            <a:srgbClr val="F4B94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62982" y="26491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So sánh hai kinh đô</a:t>
            </a:r>
            <a:endParaRPr lang="en-US" sz="2200" dirty="0"/>
          </a:p>
        </p:txBody>
      </p:sp>
      <p:sp>
        <p:nvSpPr>
          <p:cNvPr id="8" name="Shape 6"/>
          <p:cNvSpPr/>
          <p:nvPr/>
        </p:nvSpPr>
        <p:spPr>
          <a:xfrm>
            <a:off x="7662982" y="3258622"/>
            <a:ext cx="6117788" cy="3342322"/>
          </a:xfrm>
          <a:prstGeom prst="roundRect">
            <a:avLst>
              <a:gd name="adj" fmla="val 285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7670602" y="3266242"/>
            <a:ext cx="6102548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897535" y="3409950"/>
            <a:ext cx="15563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Điểm so sánh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915168" y="3409950"/>
            <a:ext cx="15525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Hoa Lư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11928991" y="3409950"/>
            <a:ext cx="16173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Đại La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670601" y="3916561"/>
            <a:ext cx="673416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897535" y="4060269"/>
            <a:ext cx="15563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Địa hình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915168" y="4060269"/>
            <a:ext cx="17833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Núi đá, hiểm trở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11928991" y="4060269"/>
            <a:ext cx="17833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Đồng bằng rộng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7670602" y="4929783"/>
            <a:ext cx="6102548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7897535" y="5073491"/>
            <a:ext cx="15563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Diện tích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9915168" y="5073491"/>
            <a:ext cx="15525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Chật hẹp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11928991" y="5073491"/>
            <a:ext cx="16173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Rộng lớn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670602" y="5580102"/>
            <a:ext cx="6102548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7897535" y="5723811"/>
            <a:ext cx="15563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Ưu điểm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9915168" y="5723811"/>
            <a:ext cx="15525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Dễ phòng thủ</a:t>
            </a:r>
            <a:endParaRPr lang="en-US" sz="1750" dirty="0"/>
          </a:p>
        </p:txBody>
      </p:sp>
      <p:sp>
        <p:nvSpPr>
          <p:cNvPr id="24" name="Text 22"/>
          <p:cNvSpPr/>
          <p:nvPr/>
        </p:nvSpPr>
        <p:spPr>
          <a:xfrm>
            <a:off x="11928991" y="5723811"/>
            <a:ext cx="17833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Thuận phát triển</a:t>
            </a:r>
            <a:endParaRPr lang="en-US" sz="1750" dirty="0"/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F98BF4E4-F139-74EE-4164-7925C8354762}"/>
              </a:ext>
            </a:extLst>
          </p:cNvPr>
          <p:cNvSpPr/>
          <p:nvPr/>
        </p:nvSpPr>
        <p:spPr>
          <a:xfrm>
            <a:off x="12543852" y="7802310"/>
            <a:ext cx="2000560" cy="302419"/>
          </a:xfrm>
          <a:prstGeom prst="rect">
            <a:avLst/>
          </a:prstGeom>
          <a:solidFill>
            <a:schemeClr val="accent2"/>
          </a:solidFill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Gv</a:t>
            </a:r>
            <a:r>
              <a:rPr lang="en-US" sz="1458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: Đinh Thị Tuyết Mai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4669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C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Ý nghĩa việc dời đô</a:t>
            </a:r>
            <a:endParaRPr lang="en-US" sz="445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309104"/>
            <a:ext cx="4196358" cy="2773799"/>
          </a:xfrm>
          <a:prstGeom prst="roundRect">
            <a:avLst>
              <a:gd name="adj" fmla="val 34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28224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tầm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nhìn chiến lược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28224" y="4033957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i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Thể hiện quyết tâm xây dựng một kinh đô mới, phù hợp với tham vọng phát triển đất nước lâu dài của triều đại.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16962" y="3309104"/>
            <a:ext cx="4196358" cy="2773799"/>
          </a:xfrm>
          <a:prstGeom prst="roundRect">
            <a:avLst>
              <a:gd name="adj" fmla="val 34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270063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triển kinh tế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51396" y="4033957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i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Đại La nằm ở vùng đồng bằng màu mỡ, giao thông thuận lợi, tạo điều kiện cho nông nghiệp, thủ công nghiệp và thương mại phát triển.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40133" y="3309104"/>
            <a:ext cx="4196358" cy="2773799"/>
          </a:xfrm>
          <a:prstGeom prst="roundRect">
            <a:avLst>
              <a:gd name="adj" fmla="val 34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74568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Khẳng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lập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74568" y="4033957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i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Việc dời đô khẳng định Đại Việt là quốc gia độc lập, tự chủ, không bị lệ thuộc vào quá khứ hay ngoại bang.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EA1097E3-07E2-D042-8A7D-6E5162EC59C1}"/>
              </a:ext>
            </a:extLst>
          </p:cNvPr>
          <p:cNvSpPr/>
          <p:nvPr/>
        </p:nvSpPr>
        <p:spPr>
          <a:xfrm>
            <a:off x="12543852" y="7802310"/>
            <a:ext cx="2000560" cy="302419"/>
          </a:xfrm>
          <a:prstGeom prst="rect">
            <a:avLst/>
          </a:prstGeom>
          <a:solidFill>
            <a:schemeClr val="accent2"/>
          </a:solidFill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Gv</a:t>
            </a:r>
            <a:r>
              <a:rPr lang="en-US" sz="1458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: Đinh Thị Tuyết Mai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F8FFD-BEE2-693B-A8FA-CF0DD74F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28816" cy="822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4F0DC9-0C69-2D9F-3876-124E9B579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898" y="5014669"/>
            <a:ext cx="10153935" cy="3181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728F0-AE0A-0DBD-0C9E-868440C3B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424" y="2651761"/>
            <a:ext cx="3658111" cy="35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68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93721" y="277475"/>
            <a:ext cx="82179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Nhân vật lịch sử: Lý Công Uẩn</a:t>
            </a:r>
            <a:endParaRPr lang="en-US" sz="445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559981" y="3268504"/>
            <a:ext cx="3613904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Lý Công Uẩn (Lý Thái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Tổ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): (974–1028)</a:t>
            </a:r>
            <a:endParaRPr lang="en-US" sz="265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529501" y="3918466"/>
            <a:ext cx="60960" cy="2093714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847755" y="3948946"/>
            <a:ext cx="22845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Xuất thân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5847755" y="4530090"/>
            <a:ext cx="228457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Quê ở Cổ Pháp, Bắc Ninh. Mồ côi từ nhỏ, được nuôi dưỡng trong chùa.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8385334" y="3918466"/>
            <a:ext cx="60960" cy="2093714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8703588" y="3948946"/>
            <a:ext cx="22845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Học vấn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8703588" y="4530090"/>
            <a:ext cx="228457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Là đệ tử của thiền sư Vạn Hạnh, học được cả văn lẫn võ.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11241167" y="3918466"/>
            <a:ext cx="60960" cy="2093714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11559421" y="3948946"/>
            <a:ext cx="22845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Tài năng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1559421" y="4530090"/>
            <a:ext cx="228457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Có tài cầm quân, có đức yêu dân, được sự ủng hộ của quần thần.</a:t>
            </a:r>
            <a:endParaRPr lang="en-US" sz="1750" dirty="0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B967462A-5794-B273-542E-495A6A5390D3}"/>
              </a:ext>
            </a:extLst>
          </p:cNvPr>
          <p:cNvSpPr/>
          <p:nvPr/>
        </p:nvSpPr>
        <p:spPr>
          <a:xfrm>
            <a:off x="12543852" y="7802310"/>
            <a:ext cx="2000560" cy="302419"/>
          </a:xfrm>
          <a:prstGeom prst="rect">
            <a:avLst/>
          </a:prstGeom>
          <a:solidFill>
            <a:schemeClr val="accent2"/>
          </a:solidFill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Gv</a:t>
            </a:r>
            <a:r>
              <a:rPr lang="en-US" sz="1458" dirty="0">
                <a:solidFill>
                  <a:srgbClr val="27252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: Đinh Thị Tuyết Mai</a:t>
            </a:r>
            <a:endParaRPr lang="en-US" sz="14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897F06-7F04-E735-82A6-E297B832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4" y="986254"/>
            <a:ext cx="4997929" cy="62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1">
            <a:extLst>
              <a:ext uri="{FF2B5EF4-FFF2-40B4-BE49-F238E27FC236}">
                <a16:creationId xmlns:a16="http://schemas.microsoft.com/office/drawing/2014/main" id="{7B7443F3-3C10-5B1E-9851-D3440E2FBE9A}"/>
              </a:ext>
            </a:extLst>
          </p:cNvPr>
          <p:cNvSpPr/>
          <p:nvPr/>
        </p:nvSpPr>
        <p:spPr>
          <a:xfrm>
            <a:off x="570015" y="7377019"/>
            <a:ext cx="3613904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Tượng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Lý Thái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vườn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Lý Thái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, Hà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Nội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706D6-2088-082B-7BB4-FAF62AF6A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30BF8224-F0A7-24E9-81DD-28D785505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834" y="91440"/>
            <a:ext cx="4689566" cy="8046720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D3466082-7996-AD98-F848-AE6109CE23D1}"/>
              </a:ext>
            </a:extLst>
          </p:cNvPr>
          <p:cNvSpPr/>
          <p:nvPr/>
        </p:nvSpPr>
        <p:spPr>
          <a:xfrm>
            <a:off x="461281" y="257412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Lý: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1CE76457-DC99-1DC7-B07C-1820F6E09803}"/>
              </a:ext>
            </a:extLst>
          </p:cNvPr>
          <p:cNvSpPr/>
          <p:nvPr/>
        </p:nvSpPr>
        <p:spPr>
          <a:xfrm>
            <a:off x="296883" y="326852"/>
            <a:ext cx="8573985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15: Công cuộc xây dựng và bảo vệ đất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Lý (1009 - 1225)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2511B64A-9ABC-824D-A417-0D0DF60C6F41}"/>
              </a:ext>
            </a:extLst>
          </p:cNvPr>
          <p:cNvSpPr/>
          <p:nvPr/>
        </p:nvSpPr>
        <p:spPr>
          <a:xfrm>
            <a:off x="461281" y="656686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C46FBE6A-2FDE-F59C-EF19-8982D615894B}"/>
              </a:ext>
            </a:extLst>
          </p:cNvPr>
          <p:cNvSpPr/>
          <p:nvPr/>
        </p:nvSpPr>
        <p:spPr>
          <a:xfrm>
            <a:off x="461280" y="340384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7">
            <a:extLst>
              <a:ext uri="{FF2B5EF4-FFF2-40B4-BE49-F238E27FC236}">
                <a16:creationId xmlns:a16="http://schemas.microsoft.com/office/drawing/2014/main" id="{45E5C1C0-4CE7-FCA3-1C1B-082B04BCC371}"/>
              </a:ext>
            </a:extLst>
          </p:cNvPr>
          <p:cNvSpPr/>
          <p:nvPr/>
        </p:nvSpPr>
        <p:spPr>
          <a:xfrm>
            <a:off x="209880" y="2870646"/>
            <a:ext cx="9626451" cy="2212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1009, vua Lê Long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Đĩnh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Lý Công Uẩn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lên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(Lý Thái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Lý.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1010, Lý Thái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Thiên,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dời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Hoa   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Lư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La (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Long). =&gt;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ra thời kỳ phát triển mới cho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ình ảnh Trẻ Em Viết PNG, Vector, PSD, và biểu tượng để tải về miễn phí |  pngtree">
            <a:extLst>
              <a:ext uri="{FF2B5EF4-FFF2-40B4-BE49-F238E27FC236}">
                <a16:creationId xmlns:a16="http://schemas.microsoft.com/office/drawing/2014/main" id="{276E97A8-A4BA-F7B7-11B8-BBCE5395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01" y="5500218"/>
            <a:ext cx="1598734" cy="141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41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1490</Words>
  <Application>Microsoft Office PowerPoint</Application>
  <PresentationFormat>Custom</PresentationFormat>
  <Paragraphs>135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Inter</vt:lpstr>
      <vt:lpstr>Times New Roman</vt:lpstr>
      <vt:lpstr>Inter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Dinh Viet Cuong</dc:creator>
  <cp:lastModifiedBy>HT</cp:lastModifiedBy>
  <cp:revision>24</cp:revision>
  <dcterms:created xsi:type="dcterms:W3CDTF">2026-02-01T06:10:12Z</dcterms:created>
  <dcterms:modified xsi:type="dcterms:W3CDTF">2026-02-05T15:02:17Z</dcterms:modified>
</cp:coreProperties>
</file>