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3" r:id="rId2"/>
    <p:sldId id="266" r:id="rId3"/>
    <p:sldId id="318" r:id="rId4"/>
    <p:sldId id="274" r:id="rId5"/>
    <p:sldId id="322" r:id="rId6"/>
    <p:sldId id="268" r:id="rId7"/>
    <p:sldId id="262" r:id="rId8"/>
    <p:sldId id="256" r:id="rId9"/>
    <p:sldId id="258" r:id="rId10"/>
    <p:sldId id="324" r:id="rId11"/>
    <p:sldId id="326" r:id="rId12"/>
    <p:sldId id="298" r:id="rId13"/>
    <p:sldId id="257" r:id="rId14"/>
    <p:sldId id="325" r:id="rId15"/>
    <p:sldId id="317" r:id="rId16"/>
    <p:sldId id="328" r:id="rId17"/>
    <p:sldId id="269" r:id="rId18"/>
    <p:sldId id="272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" initials="A" lastIdx="1" clrIdx="0">
    <p:extLst>
      <p:ext uri="{19B8F6BF-5375-455C-9EA6-DF929625EA0E}">
        <p15:presenceInfo xmlns:p15="http://schemas.microsoft.com/office/powerpoint/2012/main" userId="AD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4FD"/>
    <a:srgbClr val="4472C4"/>
    <a:srgbClr val="F8DC52"/>
    <a:srgbClr val="FFE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0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1T10:44:02.043" idx="1">
    <p:pos x="5034" y="10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F8F66-8ACA-4CC8-AB35-772A18470ACA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8E668-CAB3-4175-AC24-ACBF7ABCB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4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comments" Target="../comments/commen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openxmlformats.org/officeDocument/2006/relationships/image" Target="../media/image13.jpg"/><Relationship Id="rId1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2400300"/>
            <a:ext cx="21020830" cy="1536325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19200" y="2324100"/>
            <a:ext cx="1580519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2437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ĐÓN CÁC EM ĐẾN VỚI BUỔI HỌC HÔM NAY!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115" y="6362700"/>
            <a:ext cx="6019800" cy="406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539E66-8177-4631-93E6-971EC4FA3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8" y="342900"/>
            <a:ext cx="5603968" cy="5603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86AC5-3E27-4C1F-ACFC-C4B09E482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-571500"/>
            <a:ext cx="6433405" cy="7709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368F2D-A748-4EAB-88A8-6C219891C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51" y="4683033"/>
            <a:ext cx="7740379" cy="560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02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9708E-EF07-4472-ABDF-AB924BE2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6700"/>
            <a:ext cx="11201400" cy="90868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D2FB7A-1C90-45F5-9A0D-1A3E565923A0}"/>
              </a:ext>
            </a:extLst>
          </p:cNvPr>
          <p:cNvSpPr/>
          <p:nvPr/>
        </p:nvSpPr>
        <p:spPr>
          <a:xfrm>
            <a:off x="13335000" y="2019300"/>
            <a:ext cx="3581400" cy="48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C45A7-E691-460E-86E7-C3CFDFE16E24}"/>
              </a:ext>
            </a:extLst>
          </p:cNvPr>
          <p:cNvSpPr txBox="1"/>
          <p:nvPr/>
        </p:nvSpPr>
        <p:spPr>
          <a:xfrm>
            <a:off x="11506200" y="7883459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2.(12 + 8).4 + 2.(12.8)  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= 352 cm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8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86E34B-86D2-4EEE-871F-2AB295F4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0" y="7582866"/>
            <a:ext cx="2800494" cy="269253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913797" y="335901"/>
            <a:ext cx="20115594" cy="1600200"/>
          </a:xfrm>
          <a:custGeom>
            <a:avLst/>
            <a:gdLst/>
            <a:ahLst/>
            <a:cxnLst/>
            <a:rect l="l" t="t" r="r" b="b"/>
            <a:pathLst>
              <a:path w="5297934" h="647287">
                <a:moveTo>
                  <a:pt x="0" y="0"/>
                </a:moveTo>
                <a:lnTo>
                  <a:pt x="5297934" y="0"/>
                </a:lnTo>
                <a:lnTo>
                  <a:pt x="5297934" y="647287"/>
                </a:lnTo>
                <a:lnTo>
                  <a:pt x="0" y="647287"/>
                </a:lnTo>
                <a:close/>
              </a:path>
            </a:pathLst>
          </a:custGeom>
          <a:solidFill>
            <a:srgbClr val="D3FA68"/>
          </a:solidFill>
        </p:spPr>
      </p:sp>
      <p:sp>
        <p:nvSpPr>
          <p:cNvPr id="28" name="Rectangle 27"/>
          <p:cNvSpPr/>
          <p:nvPr/>
        </p:nvSpPr>
        <p:spPr>
          <a:xfrm>
            <a:off x="4842181" y="647700"/>
            <a:ext cx="8603637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NHÓM.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6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4200" y="2075408"/>
            <a:ext cx="11737509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dirty="0" err="1">
                <a:solidFill>
                  <a:srgbClr val="0070C0"/>
                </a:solidFill>
              </a:rPr>
              <a:t>Mỗi</a:t>
            </a:r>
            <a:r>
              <a:rPr lang="fr-FR" sz="4400" dirty="0">
                <a:solidFill>
                  <a:srgbClr val="0070C0"/>
                </a:solidFill>
              </a:rPr>
              <a:t> nhóm chuẩn bị vật liệu, dụng cụ theo mẫu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41755"/>
            <a:ext cx="1543050" cy="14943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695" y="3440226"/>
            <a:ext cx="13511141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fr-FR" sz="4400" dirty="0"/>
              <a:t>Vật liệu: Bìa màu cứng</a:t>
            </a:r>
            <a:endParaRPr lang="en-US" sz="44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fr-FR" sz="4400" dirty="0"/>
              <a:t>Dụng cụ: kéo, thước, </a:t>
            </a:r>
            <a:r>
              <a:rPr lang="fr-FR" sz="4400" dirty="0" err="1"/>
              <a:t>keo</a:t>
            </a:r>
            <a:r>
              <a:rPr lang="fr-FR" sz="4400" dirty="0"/>
              <a:t> </a:t>
            </a:r>
            <a:r>
              <a:rPr lang="fr-FR" sz="4400" dirty="0" err="1"/>
              <a:t>dán</a:t>
            </a:r>
            <a:r>
              <a:rPr lang="fr-FR" sz="4400" dirty="0"/>
              <a:t>, </a:t>
            </a:r>
            <a:r>
              <a:rPr lang="fr-FR" sz="4400" dirty="0" err="1"/>
              <a:t>băng</a:t>
            </a:r>
            <a:r>
              <a:rPr lang="fr-FR" sz="4400" dirty="0"/>
              <a:t> </a:t>
            </a:r>
            <a:r>
              <a:rPr lang="fr-FR" sz="4400" dirty="0" err="1"/>
              <a:t>keo</a:t>
            </a:r>
            <a:r>
              <a:rPr lang="fr-FR" sz="4400" dirty="0"/>
              <a:t> </a:t>
            </a:r>
            <a:r>
              <a:rPr lang="fr-FR" sz="4400" dirty="0" err="1"/>
              <a:t>hai</a:t>
            </a:r>
            <a:r>
              <a:rPr lang="fr-FR" sz="4400" dirty="0"/>
              <a:t> </a:t>
            </a:r>
            <a:r>
              <a:rPr lang="fr-FR" sz="4400" dirty="0" err="1"/>
              <a:t>mặt</a:t>
            </a:r>
            <a:r>
              <a:rPr lang="fr-FR" sz="4400" dirty="0"/>
              <a:t>.</a:t>
            </a:r>
            <a:endParaRPr lang="en-US" sz="4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837" y="8025779"/>
            <a:ext cx="1642246" cy="201379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91" y="6133620"/>
            <a:ext cx="5892473" cy="39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7658100"/>
            <a:ext cx="2912408" cy="208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5" b="42194"/>
          <a:stretch/>
        </p:blipFill>
        <p:spPr bwMode="auto">
          <a:xfrm>
            <a:off x="7848600" y="5676530"/>
            <a:ext cx="7013109" cy="14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6" r="32682"/>
          <a:stretch/>
        </p:blipFill>
        <p:spPr bwMode="auto">
          <a:xfrm>
            <a:off x="16423403" y="3057921"/>
            <a:ext cx="1689100" cy="340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CE26D-7746-46D3-B100-1FAA06D997B7}"/>
              </a:ext>
            </a:extLst>
          </p:cNvPr>
          <p:cNvGrpSpPr/>
          <p:nvPr/>
        </p:nvGrpSpPr>
        <p:grpSpPr>
          <a:xfrm>
            <a:off x="1020047" y="2116788"/>
            <a:ext cx="1317532" cy="1323438"/>
            <a:chOff x="3253706" y="3314975"/>
            <a:chExt cx="1160884" cy="1166088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146A74D-E1DE-4144-92BE-0F6DA2561C06}"/>
                </a:ext>
              </a:extLst>
            </p:cNvPr>
            <p:cNvSpPr/>
            <p:nvPr/>
          </p:nvSpPr>
          <p:spPr>
            <a:xfrm>
              <a:off x="3253706" y="3314975"/>
              <a:ext cx="1160884" cy="116608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49E1C6-44AD-4EAE-905E-F80B0287DF56}"/>
                </a:ext>
              </a:extLst>
            </p:cNvPr>
            <p:cNvSpPr txBox="1"/>
            <p:nvPr/>
          </p:nvSpPr>
          <p:spPr>
            <a:xfrm>
              <a:off x="3383275" y="3513298"/>
              <a:ext cx="9017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8214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81200" y="-3004645"/>
            <a:ext cx="5627361" cy="56273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13676" y="49712"/>
            <a:ext cx="14060648" cy="10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 HỘP QUÀ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56848" y="4402676"/>
            <a:ext cx="901746" cy="99278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7600" y="11612"/>
            <a:ext cx="3642696" cy="66799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2306" y="1293319"/>
            <a:ext cx="15138873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/>
              <a:t>Vẽ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khai</a:t>
            </a:r>
            <a:r>
              <a:rPr lang="en-US" sz="4400" dirty="0"/>
              <a:t> </a:t>
            </a:r>
            <a:r>
              <a:rPr lang="en-US" sz="4400" dirty="0" err="1"/>
              <a:t>triển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kèm</a:t>
            </a:r>
            <a:r>
              <a:rPr lang="en-US" sz="4400" dirty="0"/>
              <a:t> </a:t>
            </a:r>
            <a:r>
              <a:rPr lang="en-US" sz="4400" dirty="0" err="1"/>
              <a:t>theo</a:t>
            </a:r>
            <a:r>
              <a:rPr lang="en-US" sz="4400" dirty="0"/>
              <a:t> </a:t>
            </a:r>
            <a:r>
              <a:rPr lang="en-US" sz="4400" dirty="0" err="1"/>
              <a:t>mép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hộp</a:t>
            </a:r>
            <a:r>
              <a:rPr lang="en-US" sz="4400" dirty="0"/>
              <a:t>. </a:t>
            </a:r>
          </a:p>
          <a:p>
            <a:pPr algn="just">
              <a:lnSpc>
                <a:spcPct val="150000"/>
              </a:lnSpc>
            </a:pPr>
            <a:endParaRPr lang="en-US" sz="4400" dirty="0">
              <a:solidFill>
                <a:srgbClr val="0070C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45D4A1-5643-43A2-BAD0-A01CC7C8EA61}"/>
              </a:ext>
            </a:extLst>
          </p:cNvPr>
          <p:cNvGrpSpPr/>
          <p:nvPr/>
        </p:nvGrpSpPr>
        <p:grpSpPr>
          <a:xfrm>
            <a:off x="2008234" y="400254"/>
            <a:ext cx="1317532" cy="1323438"/>
            <a:chOff x="3253706" y="3314975"/>
            <a:chExt cx="1160884" cy="1166088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2BB79835-BAC4-498E-9DC2-9E521DCB7C86}"/>
                </a:ext>
              </a:extLst>
            </p:cNvPr>
            <p:cNvSpPr/>
            <p:nvPr/>
          </p:nvSpPr>
          <p:spPr>
            <a:xfrm>
              <a:off x="3253706" y="3314975"/>
              <a:ext cx="1160884" cy="116608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032F72-F09D-40A1-A4F8-16DF18692F91}"/>
                </a:ext>
              </a:extLst>
            </p:cNvPr>
            <p:cNvSpPr txBox="1"/>
            <p:nvPr/>
          </p:nvSpPr>
          <p:spPr>
            <a:xfrm>
              <a:off x="3383275" y="3513298"/>
              <a:ext cx="901746" cy="73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CA50219-B14E-4B0A-91C7-C5C2D6E59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1" y="3005399"/>
            <a:ext cx="7329844" cy="64562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898EA5C-FEDE-4F02-92F1-B2E61D064A6E}"/>
              </a:ext>
            </a:extLst>
          </p:cNvPr>
          <p:cNvGrpSpPr/>
          <p:nvPr/>
        </p:nvGrpSpPr>
        <p:grpSpPr>
          <a:xfrm>
            <a:off x="6730036" y="3787076"/>
            <a:ext cx="1168501" cy="4408090"/>
            <a:chOff x="6730036" y="3802316"/>
            <a:chExt cx="1168501" cy="44080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CAB8AE-52FC-4915-A860-6216FAC81F5F}"/>
                </a:ext>
              </a:extLst>
            </p:cNvPr>
            <p:cNvSpPr/>
            <p:nvPr/>
          </p:nvSpPr>
          <p:spPr>
            <a:xfrm>
              <a:off x="6730036" y="4345382"/>
              <a:ext cx="1168501" cy="386502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70CA8A-BFDA-4968-BE24-3425EE151BC1}"/>
                </a:ext>
              </a:extLst>
            </p:cNvPr>
            <p:cNvSpPr txBox="1"/>
            <p:nvPr/>
          </p:nvSpPr>
          <p:spPr>
            <a:xfrm>
              <a:off x="6937161" y="3802316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4</a:t>
              </a:r>
            </a:p>
          </p:txBody>
        </p:sp>
      </p:grpSp>
      <p:pic>
        <p:nvPicPr>
          <p:cNvPr id="5" name="Ryuukou-HoaTau-3089028">
            <a:hlinkClick r:id="" action="ppaction://media"/>
            <a:extLst>
              <a:ext uri="{FF2B5EF4-FFF2-40B4-BE49-F238E27FC236}">
                <a16:creationId xmlns:a16="http://schemas.microsoft.com/office/drawing/2014/main" id="{F01F19BD-2137-4C0C-A71E-63DE58F60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67538" y="7488380"/>
            <a:ext cx="1413572" cy="1413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25842-DE3F-41D1-9573-117CEC7BBE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2585" y="2645981"/>
            <a:ext cx="10287426" cy="72333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3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42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hlinkClick r:id="rId4" action="ppaction://hlinksldjump"/>
            <a:extLst>
              <a:ext uri="{FF2B5EF4-FFF2-40B4-BE49-F238E27FC236}">
                <a16:creationId xmlns:a16="http://schemas.microsoft.com/office/drawing/2014/main" id="{EBBB9F77-9670-4564-BCA9-6BFB90806157}"/>
              </a:ext>
            </a:extLst>
          </p:cNvPr>
          <p:cNvSpPr/>
          <p:nvPr/>
        </p:nvSpPr>
        <p:spPr>
          <a:xfrm>
            <a:off x="335677" y="8652216"/>
            <a:ext cx="762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27DC-98B9-4D82-A2D6-2E4738842FF6}"/>
              </a:ext>
            </a:extLst>
          </p:cNvPr>
          <p:cNvGrpSpPr/>
          <p:nvPr/>
        </p:nvGrpSpPr>
        <p:grpSpPr>
          <a:xfrm>
            <a:off x="335677" y="495300"/>
            <a:ext cx="1317532" cy="1323438"/>
            <a:chOff x="3253706" y="3314975"/>
            <a:chExt cx="1160884" cy="1166088"/>
          </a:xfrm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EB8D5DF8-D50C-4E61-B5F8-04BE73111B61}"/>
                </a:ext>
              </a:extLst>
            </p:cNvPr>
            <p:cNvSpPr/>
            <p:nvPr/>
          </p:nvSpPr>
          <p:spPr>
            <a:xfrm>
              <a:off x="3253706" y="3314975"/>
              <a:ext cx="1160884" cy="116608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47F5E4-C470-4BDA-A600-2C0C9F24788F}"/>
                </a:ext>
              </a:extLst>
            </p:cNvPr>
            <p:cNvSpPr txBox="1"/>
            <p:nvPr/>
          </p:nvSpPr>
          <p:spPr>
            <a:xfrm>
              <a:off x="3383275" y="3513298"/>
              <a:ext cx="901746" cy="73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8C422B5-AD36-4469-80E5-F0E061DA95FA}"/>
              </a:ext>
            </a:extLst>
          </p:cNvPr>
          <p:cNvSpPr/>
          <p:nvPr/>
        </p:nvSpPr>
        <p:spPr>
          <a:xfrm>
            <a:off x="-16565" y="2324100"/>
            <a:ext cx="1692965" cy="5562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6">
            <a:hlinkClick r:id="" action="ppaction://media"/>
            <a:extLst>
              <a:ext uri="{FF2B5EF4-FFF2-40B4-BE49-F238E27FC236}">
                <a16:creationId xmlns:a16="http://schemas.microsoft.com/office/drawing/2014/main" id="{B4EB3B45-4596-48AC-8190-08E9FA03AC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6963" y="-1181100"/>
            <a:ext cx="16230600" cy="123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E814F1-2015-4B7F-8BA8-79CC62BE1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49" y="222581"/>
            <a:ext cx="8261062" cy="1239159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370152" y="-1205919"/>
            <a:ext cx="13575524" cy="13575524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5024681" y="-1205919"/>
            <a:ext cx="4469238" cy="446923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895251" y="9772650"/>
            <a:ext cx="20078501" cy="1079985"/>
            <a:chOff x="0" y="0"/>
            <a:chExt cx="5288165" cy="2844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288165" cy="284441"/>
            </a:xfrm>
            <a:custGeom>
              <a:avLst/>
              <a:gdLst/>
              <a:ahLst/>
              <a:cxnLst/>
              <a:rect l="l" t="t" r="r" b="b"/>
              <a:pathLst>
                <a:path w="5288165" h="284441">
                  <a:moveTo>
                    <a:pt x="0" y="0"/>
                  </a:moveTo>
                  <a:lnTo>
                    <a:pt x="5288165" y="0"/>
                  </a:lnTo>
                  <a:lnTo>
                    <a:pt x="5288165" y="284441"/>
                  </a:lnTo>
                  <a:lnTo>
                    <a:pt x="0" y="284441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71600" y="1000662"/>
            <a:ext cx="1317532" cy="1323438"/>
            <a:chOff x="3253706" y="3314975"/>
            <a:chExt cx="1160884" cy="1166088"/>
          </a:xfrm>
        </p:grpSpPr>
        <p:sp>
          <p:nvSpPr>
            <p:cNvPr id="32" name="Freeform 12"/>
            <p:cNvSpPr/>
            <p:nvPr/>
          </p:nvSpPr>
          <p:spPr>
            <a:xfrm>
              <a:off x="3253706" y="3314975"/>
              <a:ext cx="1160884" cy="116608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33" name="TextBox 32"/>
            <p:cNvSpPr txBox="1"/>
            <p:nvPr/>
          </p:nvSpPr>
          <p:spPr>
            <a:xfrm>
              <a:off x="3383275" y="3513298"/>
              <a:ext cx="901746" cy="73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819400" y="647701"/>
            <a:ext cx="12068656" cy="19981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/>
              <a:t>Trang trí theo ý thích để được hộp đựng quà đẹp hơn.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2972" y="3263319"/>
            <a:ext cx="3581400" cy="6567554"/>
          </a:xfrm>
          <a:prstGeom prst="rect">
            <a:avLst/>
          </a:prstGeom>
        </p:spPr>
      </p:pic>
      <p:pic>
        <p:nvPicPr>
          <p:cNvPr id="3" name="Ryuukou-HoaTau-3089028">
            <a:hlinkClick r:id="" action="ppaction://media"/>
            <a:extLst>
              <a:ext uri="{FF2B5EF4-FFF2-40B4-BE49-F238E27FC236}">
                <a16:creationId xmlns:a16="http://schemas.microsoft.com/office/drawing/2014/main" id="{8AB21D6D-2A13-47E0-9A78-56C370C08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68400" y="8344488"/>
            <a:ext cx="1166250" cy="116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8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-1402011" y="-1900259"/>
            <a:ext cx="5037276" cy="503727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395029" y="6412137"/>
            <a:ext cx="5037276" cy="503727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229082" y="9772650"/>
            <a:ext cx="20746164" cy="1061439"/>
            <a:chOff x="0" y="0"/>
            <a:chExt cx="5464010" cy="2795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64010" cy="279556"/>
            </a:xfrm>
            <a:custGeom>
              <a:avLst/>
              <a:gdLst/>
              <a:ahLst/>
              <a:cxnLst/>
              <a:rect l="l" t="t" r="r" b="b"/>
              <a:pathLst>
                <a:path w="5464010" h="279556">
                  <a:moveTo>
                    <a:pt x="0" y="0"/>
                  </a:moveTo>
                  <a:lnTo>
                    <a:pt x="5464010" y="0"/>
                  </a:lnTo>
                  <a:lnTo>
                    <a:pt x="5464010" y="279556"/>
                  </a:lnTo>
                  <a:lnTo>
                    <a:pt x="0" y="279556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483539" y="939977"/>
            <a:ext cx="16992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 BÀY SẢN PHẨM CỦA NHÓM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0832ED-7543-4A8D-992F-55931724AE42}"/>
              </a:ext>
            </a:extLst>
          </p:cNvPr>
          <p:cNvGrpSpPr/>
          <p:nvPr/>
        </p:nvGrpSpPr>
        <p:grpSpPr>
          <a:xfrm>
            <a:off x="1371600" y="1000662"/>
            <a:ext cx="1317532" cy="1323438"/>
            <a:chOff x="3253706" y="3314975"/>
            <a:chExt cx="1160884" cy="1166088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BC8B3F2-D216-4659-AE26-572B4E428620}"/>
                </a:ext>
              </a:extLst>
            </p:cNvPr>
            <p:cNvSpPr/>
            <p:nvPr/>
          </p:nvSpPr>
          <p:spPr>
            <a:xfrm>
              <a:off x="3253706" y="3314975"/>
              <a:ext cx="1160884" cy="1166088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E7E60C-0444-4D90-BBA0-C2502D0A509A}"/>
                </a:ext>
              </a:extLst>
            </p:cNvPr>
            <p:cNvSpPr txBox="1"/>
            <p:nvPr/>
          </p:nvSpPr>
          <p:spPr>
            <a:xfrm>
              <a:off x="3383275" y="3513298"/>
              <a:ext cx="901746" cy="73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4431392"/>
            <a:ext cx="5155183" cy="80779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66409" y="4431392"/>
            <a:ext cx="5155183" cy="80779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04117" y="4431392"/>
            <a:ext cx="5155183" cy="807792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431892" y="3719284"/>
            <a:ext cx="1424216" cy="142421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894183" y="3719284"/>
            <a:ext cx="1424216" cy="142421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69601" y="3719284"/>
            <a:ext cx="1424216" cy="142421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59577" y="3886111"/>
            <a:ext cx="768847" cy="10905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61610" y="4021666"/>
            <a:ext cx="689363" cy="8194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38094" y="3953889"/>
            <a:ext cx="887229" cy="88722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027703" y="1063774"/>
            <a:ext cx="12288158" cy="109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0"/>
              </a:lnSpc>
            </a:pPr>
            <a:r>
              <a:rPr lang="en-US" sz="6600" b="1" dirty="0">
                <a:solidFill>
                  <a:srgbClr val="2437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-598512" y="9772650"/>
            <a:ext cx="19485024" cy="913070"/>
            <a:chOff x="0" y="0"/>
            <a:chExt cx="5131858" cy="2404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131858" cy="240479"/>
            </a:xfrm>
            <a:custGeom>
              <a:avLst/>
              <a:gdLst/>
              <a:ahLst/>
              <a:cxnLst/>
              <a:rect l="l" t="t" r="r" b="b"/>
              <a:pathLst>
                <a:path w="5131858" h="240479">
                  <a:moveTo>
                    <a:pt x="0" y="0"/>
                  </a:moveTo>
                  <a:lnTo>
                    <a:pt x="5131858" y="0"/>
                  </a:lnTo>
                  <a:lnTo>
                    <a:pt x="5131858" y="240479"/>
                  </a:lnTo>
                  <a:lnTo>
                    <a:pt x="0" y="240479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90648" y="6063052"/>
            <a:ext cx="4431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01915" y="5957066"/>
            <a:ext cx="488417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Hoàn thành các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sản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phẩm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083540" y="6188534"/>
            <a:ext cx="5175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Đọc và xem trước bài mới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-1402011" y="-1900259"/>
            <a:ext cx="5037276" cy="503727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395029" y="6412137"/>
            <a:ext cx="5037276" cy="503727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229082" y="9772650"/>
            <a:ext cx="20746164" cy="1061439"/>
            <a:chOff x="0" y="0"/>
            <a:chExt cx="5464010" cy="2795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464010" cy="279556"/>
            </a:xfrm>
            <a:custGeom>
              <a:avLst/>
              <a:gdLst/>
              <a:ahLst/>
              <a:cxnLst/>
              <a:rect l="l" t="t" r="r" b="b"/>
              <a:pathLst>
                <a:path w="5464010" h="279556">
                  <a:moveTo>
                    <a:pt x="0" y="0"/>
                  </a:moveTo>
                  <a:lnTo>
                    <a:pt x="5464010" y="0"/>
                  </a:lnTo>
                  <a:lnTo>
                    <a:pt x="5464010" y="279556"/>
                  </a:lnTo>
                  <a:lnTo>
                    <a:pt x="0" y="279556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28255" y="3635397"/>
            <a:ext cx="1699260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TẠM BIỆT!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980D1B5-529C-57A8-BD94-5A22A250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1088234-C5D2-5AC8-E464-8275E48F3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122" y="6432101"/>
            <a:ext cx="3691691" cy="38271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577CCAA-685E-E6C7-CFE0-5938CEA92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772" y="566388"/>
            <a:ext cx="2994324" cy="319122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236D711-8C3C-3210-4A95-5E1C2F602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1908" y="566388"/>
            <a:ext cx="4247982" cy="349625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471EC98-DAB2-DA8F-80FD-3981E1796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664" y="5066176"/>
            <a:ext cx="4589321" cy="458932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FDCD7E1-4DDD-928C-689D-498EF810D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646" y="-323365"/>
            <a:ext cx="3950151" cy="400353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A328A72-79F0-C07F-54C4-0DAD66D4F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0119" y="5212931"/>
            <a:ext cx="3645983" cy="3496251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CB8496F5-2DAC-4694-5699-FE2DFD15DE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7" y="5686466"/>
            <a:ext cx="28575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56F3C46A-EA31-8894-7B36-609578ED7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127" y="7360835"/>
            <a:ext cx="3200400" cy="276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Đám mây 17">
            <a:extLst>
              <a:ext uri="{FF2B5EF4-FFF2-40B4-BE49-F238E27FC236}">
                <a16:creationId xmlns:a16="http://schemas.microsoft.com/office/drawing/2014/main" id="{21CBFCD2-DD6D-3C5B-5CD0-F4D777C8A626}"/>
              </a:ext>
            </a:extLst>
          </p:cNvPr>
          <p:cNvSpPr/>
          <p:nvPr/>
        </p:nvSpPr>
        <p:spPr>
          <a:xfrm>
            <a:off x="3012454" y="2102603"/>
            <a:ext cx="12373895" cy="5772242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1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1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may </a:t>
            </a:r>
            <a:r>
              <a:rPr lang="en-US" sz="1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1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F855FE36-0B6A-1B25-6001-C01213F6A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13" y="2412156"/>
            <a:ext cx="5617368" cy="46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026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2ACE3D89-866C-81D9-3CF4-78EBB4087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96525"/>
          </a:xfrm>
        </p:spPr>
      </p:pic>
      <p:pic>
        <p:nvPicPr>
          <p:cNvPr id="12" name="Hình ảnh 11">
            <a:hlinkClick r:id="rId6" action="ppaction://hlinksldjump"/>
            <a:extLst>
              <a:ext uri="{FF2B5EF4-FFF2-40B4-BE49-F238E27FC236}">
                <a16:creationId xmlns:a16="http://schemas.microsoft.com/office/drawing/2014/main" id="{95EE2F9C-6E22-304A-4B39-6687E398E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661" y="353316"/>
            <a:ext cx="4731261" cy="4914338"/>
          </a:xfrm>
          <a:prstGeom prst="rect">
            <a:avLst/>
          </a:prstGeom>
        </p:spPr>
      </p:pic>
      <p:pic>
        <p:nvPicPr>
          <p:cNvPr id="13" name="Hình ảnh 12">
            <a:hlinkClick r:id="rId8" action="ppaction://hlinksldjump"/>
            <a:extLst>
              <a:ext uri="{FF2B5EF4-FFF2-40B4-BE49-F238E27FC236}">
                <a16:creationId xmlns:a16="http://schemas.microsoft.com/office/drawing/2014/main" id="{D3D8242B-1393-6A18-778D-040A2F26F9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600" y="3758184"/>
            <a:ext cx="6528816" cy="6528816"/>
          </a:xfrm>
          <a:prstGeom prst="rect">
            <a:avLst/>
          </a:prstGeom>
        </p:spPr>
      </p:pic>
      <p:pic>
        <p:nvPicPr>
          <p:cNvPr id="15" name="Hình ảnh 14">
            <a:hlinkClick r:id="rId10" action="ppaction://hlinksldjump"/>
            <a:extLst>
              <a:ext uri="{FF2B5EF4-FFF2-40B4-BE49-F238E27FC236}">
                <a16:creationId xmlns:a16="http://schemas.microsoft.com/office/drawing/2014/main" id="{A258A902-3DEE-AE38-FF4A-817EB1829C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9" b="9814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52" y="719136"/>
            <a:ext cx="5473217" cy="4508894"/>
          </a:xfrm>
          <a:prstGeom prst="rect">
            <a:avLst/>
          </a:prstGeom>
        </p:spPr>
      </p:pic>
      <p:pic>
        <p:nvPicPr>
          <p:cNvPr id="17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C30FCFBE-EC43-CA31-88B6-05280A389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181481"/>
            <a:ext cx="609600" cy="609600"/>
          </a:xfrm>
          <a:prstGeom prst="rect">
            <a:avLst/>
          </a:prstGeom>
        </p:spPr>
      </p:pic>
      <p:pic>
        <p:nvPicPr>
          <p:cNvPr id="18" name="Hình ảnh 17">
            <a:hlinkClick r:id="rId14" action="ppaction://hlinksldjump"/>
            <a:extLst>
              <a:ext uri="{FF2B5EF4-FFF2-40B4-BE49-F238E27FC236}">
                <a16:creationId xmlns:a16="http://schemas.microsoft.com/office/drawing/2014/main" id="{D1FA8041-E1AE-89C9-016F-D4B3124490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8608" y="5649156"/>
            <a:ext cx="4456100" cy="4271963"/>
          </a:xfrm>
          <a:prstGeom prst="rect">
            <a:avLst/>
          </a:prstGeom>
        </p:spPr>
      </p:pic>
      <p:sp>
        <p:nvSpPr>
          <p:cNvPr id="2" name="Right Triangle 1">
            <a:hlinkClick r:id="rId16" action="ppaction://hlinksldjump"/>
            <a:extLst>
              <a:ext uri="{FF2B5EF4-FFF2-40B4-BE49-F238E27FC236}">
                <a16:creationId xmlns:a16="http://schemas.microsoft.com/office/drawing/2014/main" id="{FC9549C3-DF66-4BFD-995D-C7E7AE0C2D33}"/>
              </a:ext>
            </a:extLst>
          </p:cNvPr>
          <p:cNvSpPr/>
          <p:nvPr/>
        </p:nvSpPr>
        <p:spPr>
          <a:xfrm>
            <a:off x="533400" y="9029700"/>
            <a:ext cx="838200" cy="762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7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336" y="-3505215"/>
            <a:ext cx="6944564" cy="6494433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237762" y="-327566"/>
            <a:ext cx="1287027" cy="128702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493785" y="9883746"/>
            <a:ext cx="19275569" cy="1050954"/>
            <a:chOff x="0" y="0"/>
            <a:chExt cx="5076693" cy="27679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076693" cy="276794"/>
            </a:xfrm>
            <a:custGeom>
              <a:avLst/>
              <a:gdLst/>
              <a:ahLst/>
              <a:cxnLst/>
              <a:rect l="l" t="t" r="r" b="b"/>
              <a:pathLst>
                <a:path w="5076693" h="276794">
                  <a:moveTo>
                    <a:pt x="0" y="0"/>
                  </a:moveTo>
                  <a:lnTo>
                    <a:pt x="5076693" y="0"/>
                  </a:lnTo>
                  <a:lnTo>
                    <a:pt x="5076693" y="276794"/>
                  </a:lnTo>
                  <a:lnTo>
                    <a:pt x="0" y="276794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057400" y="1850035"/>
            <a:ext cx="13584331" cy="30138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</a:rPr>
              <a:t>Câu 1. </a:t>
            </a:r>
            <a:r>
              <a:rPr lang="en-US" sz="4400" b="1" dirty="0" err="1">
                <a:solidFill>
                  <a:srgbClr val="FF0000"/>
                </a:solidFill>
              </a:rPr>
              <a:t>Hình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hộp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chữ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nhật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dài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a cm, </a:t>
            </a:r>
            <a:r>
              <a:rPr lang="en-US" sz="4400" b="1" dirty="0" err="1">
                <a:solidFill>
                  <a:srgbClr val="FF0000"/>
                </a:solidFill>
              </a:rPr>
              <a:t>chiều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rộng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b cm, </a:t>
            </a:r>
            <a:r>
              <a:rPr lang="en-US" sz="4400" b="1" dirty="0" err="1">
                <a:solidFill>
                  <a:srgbClr val="FF0000"/>
                </a:solidFill>
              </a:rPr>
              <a:t>chiều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cao</a:t>
            </a:r>
            <a:r>
              <a:rPr lang="en-US" sz="4400" b="1" dirty="0">
                <a:solidFill>
                  <a:srgbClr val="FF0000"/>
                </a:solidFill>
              </a:rPr>
              <a:t> c cm. Khi </a:t>
            </a:r>
            <a:r>
              <a:rPr lang="en-US" sz="4400" b="1" dirty="0" err="1">
                <a:solidFill>
                  <a:srgbClr val="FF0000"/>
                </a:solidFill>
              </a:rPr>
              <a:t>đó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thể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tích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của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hình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hộp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chữ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nhật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bằng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933701"/>
            <a:ext cx="3729397" cy="6838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19C67-22D4-4FE1-A427-1309909F7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5276" y="4990451"/>
            <a:ext cx="5906324" cy="4648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32F2A7-1A56-4D26-B6BB-DAB0105B0A6E}"/>
              </a:ext>
            </a:extLst>
          </p:cNvPr>
          <p:cNvSpPr txBox="1"/>
          <p:nvPr/>
        </p:nvSpPr>
        <p:spPr>
          <a:xfrm>
            <a:off x="3657600" y="5685929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 = 2(a + b).c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F5DA19-A74A-425C-98B4-7C80309D93D6}"/>
              </a:ext>
            </a:extLst>
          </p:cNvPr>
          <p:cNvSpPr txBox="1"/>
          <p:nvPr/>
        </p:nvSpPr>
        <p:spPr>
          <a:xfrm>
            <a:off x="3657599" y="6507985"/>
            <a:ext cx="290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 = (a + b).c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2C1DB6-97CD-445E-B364-5A9B6726002F}"/>
              </a:ext>
            </a:extLst>
          </p:cNvPr>
          <p:cNvSpPr txBox="1"/>
          <p:nvPr/>
        </p:nvSpPr>
        <p:spPr>
          <a:xfrm>
            <a:off x="3680246" y="7314804"/>
            <a:ext cx="290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 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a.b.c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8FF217-9F84-4BBE-BDE0-89691733AC87}"/>
              </a:ext>
            </a:extLst>
          </p:cNvPr>
          <p:cNvSpPr txBox="1"/>
          <p:nvPr/>
        </p:nvSpPr>
        <p:spPr>
          <a:xfrm>
            <a:off x="3648771" y="8136406"/>
            <a:ext cx="3069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 = (a + b).c : 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BFB989-B8B9-45FD-B8DC-2940B62B492A}"/>
              </a:ext>
            </a:extLst>
          </p:cNvPr>
          <p:cNvSpPr/>
          <p:nvPr/>
        </p:nvSpPr>
        <p:spPr>
          <a:xfrm>
            <a:off x="3729397" y="7314804"/>
            <a:ext cx="493785" cy="5232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Hình ảnh 10">
            <a:hlinkClick r:id="rId6" action="ppaction://hlinksldjump"/>
            <a:extLst>
              <a:ext uri="{FF2B5EF4-FFF2-40B4-BE49-F238E27FC236}">
                <a16:creationId xmlns:a16="http://schemas.microsoft.com/office/drawing/2014/main" id="{3A6C4D5B-C65A-4A74-8880-5DC146CA1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02" y="-371748"/>
            <a:ext cx="2936195" cy="3048919"/>
          </a:xfrm>
          <a:prstGeom prst="rect">
            <a:avLst/>
          </a:prstGeom>
        </p:spPr>
      </p:pic>
      <p:sp>
        <p:nvSpPr>
          <p:cNvPr id="9" name="Isosceles Triangle 8">
            <a:hlinkClick r:id="rId6" action="ppaction://hlinksldjump"/>
            <a:extLst>
              <a:ext uri="{FF2B5EF4-FFF2-40B4-BE49-F238E27FC236}">
                <a16:creationId xmlns:a16="http://schemas.microsoft.com/office/drawing/2014/main" id="{0EB2F759-E99B-440C-A0E4-C03BB088D326}"/>
              </a:ext>
            </a:extLst>
          </p:cNvPr>
          <p:cNvSpPr/>
          <p:nvPr/>
        </p:nvSpPr>
        <p:spPr>
          <a:xfrm>
            <a:off x="7733443" y="9071609"/>
            <a:ext cx="609600" cy="5905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746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26" grpId="0"/>
      <p:bldP spid="27" grpId="0"/>
      <p:bldP spid="28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hlinkClick r:id="rId3" action="ppaction://hlinksldjump"/>
            <a:extLst>
              <a:ext uri="{FF2B5EF4-FFF2-40B4-BE49-F238E27FC236}">
                <a16:creationId xmlns:a16="http://schemas.microsoft.com/office/drawing/2014/main" id="{38FA8E98-B79C-0B28-2E2B-4767BE262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4733" y="5621935"/>
            <a:ext cx="2598926" cy="249753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4C6AF9-14D1-A863-9D96-1D3620478CEB}"/>
              </a:ext>
            </a:extLst>
          </p:cNvPr>
          <p:cNvSpPr txBox="1"/>
          <p:nvPr/>
        </p:nvSpPr>
        <p:spPr>
          <a:xfrm>
            <a:off x="1524000" y="1714500"/>
            <a:ext cx="92612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</a:rPr>
              <a:t>Câu</a:t>
            </a:r>
            <a:r>
              <a:rPr lang="en-US" sz="4800" b="1" dirty="0">
                <a:solidFill>
                  <a:srgbClr val="00B050"/>
                </a:solidFill>
              </a:rPr>
              <a:t> 2: </a:t>
            </a:r>
            <a:r>
              <a:rPr lang="en-US" sz="4800" b="1" dirty="0" err="1">
                <a:solidFill>
                  <a:srgbClr val="00B050"/>
                </a:solidFill>
              </a:rPr>
              <a:t>Chúc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mừng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bạn</a:t>
            </a:r>
            <a:r>
              <a:rPr lang="en-US" sz="4800" b="1" dirty="0">
                <a:solidFill>
                  <a:srgbClr val="00B050"/>
                </a:solidFill>
              </a:rPr>
              <a:t> may </a:t>
            </a:r>
            <a:r>
              <a:rPr lang="en-US" sz="4800" b="1" dirty="0" err="1">
                <a:solidFill>
                  <a:srgbClr val="00B050"/>
                </a:solidFill>
              </a:rPr>
              <a:t>mắn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nhận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được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quà</a:t>
            </a:r>
            <a:r>
              <a:rPr lang="en-US" sz="48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9" name="Isosceles Triangle 8">
            <a:hlinkClick r:id="rId3" action="ppaction://hlinksldjump"/>
            <a:extLst>
              <a:ext uri="{FF2B5EF4-FFF2-40B4-BE49-F238E27FC236}">
                <a16:creationId xmlns:a16="http://schemas.microsoft.com/office/drawing/2014/main" id="{D0E88171-C270-4EC5-A543-370D367094EC}"/>
              </a:ext>
            </a:extLst>
          </p:cNvPr>
          <p:cNvSpPr/>
          <p:nvPr/>
        </p:nvSpPr>
        <p:spPr>
          <a:xfrm>
            <a:off x="9525002" y="6870700"/>
            <a:ext cx="609600" cy="5905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D2A11-6CBF-4EAE-AE40-BA615EC7E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336" y="-3505215"/>
            <a:ext cx="6944564" cy="64944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C085E9-E8EF-45C2-9424-8E18FB07AB82}"/>
              </a:ext>
            </a:extLst>
          </p:cNvPr>
          <p:cNvSpPr/>
          <p:nvPr/>
        </p:nvSpPr>
        <p:spPr>
          <a:xfrm>
            <a:off x="3733800" y="1866900"/>
            <a:ext cx="5181600" cy="1122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EE876-7B90-4620-958A-8363E2AE5A8F}"/>
              </a:ext>
            </a:extLst>
          </p:cNvPr>
          <p:cNvSpPr txBox="1"/>
          <p:nvPr/>
        </p:nvSpPr>
        <p:spPr>
          <a:xfrm>
            <a:off x="1752600" y="5249843"/>
            <a:ext cx="6615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41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2209800" y="-1866900"/>
            <a:ext cx="6524849" cy="65248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266174" y="9772650"/>
            <a:ext cx="20820348" cy="950162"/>
            <a:chOff x="0" y="0"/>
            <a:chExt cx="5483548" cy="25024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83549" cy="250248"/>
            </a:xfrm>
            <a:custGeom>
              <a:avLst/>
              <a:gdLst/>
              <a:ahLst/>
              <a:cxnLst/>
              <a:rect l="l" t="t" r="r" b="b"/>
              <a:pathLst>
                <a:path w="5483549" h="250248">
                  <a:moveTo>
                    <a:pt x="0" y="0"/>
                  </a:moveTo>
                  <a:lnTo>
                    <a:pt x="5483549" y="0"/>
                  </a:lnTo>
                  <a:lnTo>
                    <a:pt x="5483549" y="250248"/>
                  </a:lnTo>
                  <a:lnTo>
                    <a:pt x="0" y="250248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46" y="967125"/>
            <a:ext cx="2130452" cy="182032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33900" y="732193"/>
            <a:ext cx="14061086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</a:rPr>
              <a:t>Câu</a:t>
            </a:r>
            <a:r>
              <a:rPr lang="en-US" sz="4400" b="1" dirty="0">
                <a:solidFill>
                  <a:srgbClr val="FF0000"/>
                </a:solidFill>
              </a:rPr>
              <a:t> 3.</a:t>
            </a:r>
            <a:r>
              <a:rPr lang="en-US" sz="4400" b="1" dirty="0">
                <a:solidFill>
                  <a:srgbClr val="00B050"/>
                </a:solidFill>
              </a:rPr>
              <a:t>Một con </a:t>
            </a:r>
            <a:r>
              <a:rPr lang="en-US" sz="4400" b="1" dirty="0" err="1">
                <a:solidFill>
                  <a:srgbClr val="00B050"/>
                </a:solidFill>
              </a:rPr>
              <a:t>xúc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xắc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hình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lập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phương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có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cạnh</a:t>
            </a:r>
            <a:r>
              <a:rPr lang="en-US" sz="4400" b="1" dirty="0">
                <a:solidFill>
                  <a:srgbClr val="00B050"/>
                </a:solidFill>
              </a:rPr>
              <a:t> 5 cm. </a:t>
            </a:r>
            <a:r>
              <a:rPr lang="en-US" sz="4400" b="1" dirty="0" err="1">
                <a:solidFill>
                  <a:srgbClr val="00B050"/>
                </a:solidFill>
              </a:rPr>
              <a:t>Diện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tích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xung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quanh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của</a:t>
            </a:r>
            <a:r>
              <a:rPr lang="en-US" sz="4400" b="1" dirty="0">
                <a:solidFill>
                  <a:srgbClr val="00B050"/>
                </a:solidFill>
              </a:rPr>
              <a:t> con </a:t>
            </a:r>
            <a:r>
              <a:rPr lang="en-US" sz="4400" b="1" dirty="0" err="1">
                <a:solidFill>
                  <a:srgbClr val="00B050"/>
                </a:solidFill>
              </a:rPr>
              <a:t>xúc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xắc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bằng</a:t>
            </a:r>
            <a:endParaRPr lang="en-US" sz="44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5946" y="5524500"/>
            <a:ext cx="5882054" cy="42481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E52EF55-CA7D-451A-A5F6-C0C1795A3995}"/>
              </a:ext>
            </a:extLst>
          </p:cNvPr>
          <p:cNvSpPr/>
          <p:nvPr/>
        </p:nvSpPr>
        <p:spPr>
          <a:xfrm>
            <a:off x="7697597" y="6085096"/>
            <a:ext cx="610386" cy="6742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14">
            <a:hlinkClick r:id="rId5" action="ppaction://hlinksldjump"/>
            <a:extLst>
              <a:ext uri="{FF2B5EF4-FFF2-40B4-BE49-F238E27FC236}">
                <a16:creationId xmlns:a16="http://schemas.microsoft.com/office/drawing/2014/main" id="{2E2A6B49-9557-45FD-A93F-FFDFB18D2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" b="9814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6" y="3900080"/>
            <a:ext cx="5473217" cy="4508894"/>
          </a:xfrm>
          <a:prstGeom prst="rect">
            <a:avLst/>
          </a:prstGeom>
        </p:spPr>
      </p:pic>
      <p:sp>
        <p:nvSpPr>
          <p:cNvPr id="24" name="Isosceles Triangle 23">
            <a:hlinkClick r:id="rId8" action="ppaction://hlinksldjump"/>
            <a:extLst>
              <a:ext uri="{FF2B5EF4-FFF2-40B4-BE49-F238E27FC236}">
                <a16:creationId xmlns:a16="http://schemas.microsoft.com/office/drawing/2014/main" id="{06F2FB2F-6616-4CB3-8FD0-A2FEAD369B14}"/>
              </a:ext>
            </a:extLst>
          </p:cNvPr>
          <p:cNvSpPr/>
          <p:nvPr/>
        </p:nvSpPr>
        <p:spPr>
          <a:xfrm>
            <a:off x="11259643" y="8795537"/>
            <a:ext cx="609600" cy="5905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205000-8A63-4217-B204-CFADA41DBD18}"/>
              </a:ext>
            </a:extLst>
          </p:cNvPr>
          <p:cNvSpPr txBox="1"/>
          <p:nvPr/>
        </p:nvSpPr>
        <p:spPr>
          <a:xfrm>
            <a:off x="7697597" y="4152850"/>
            <a:ext cx="47616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25 cm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125 cm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100 cm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/>
      <p:bldP spid="3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770" y="-276004"/>
            <a:ext cx="8223151" cy="822315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3FA6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17122" y="2171700"/>
            <a:ext cx="8223151" cy="12885279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-858158" y="9772650"/>
            <a:ext cx="20004317" cy="1117078"/>
            <a:chOff x="0" y="0"/>
            <a:chExt cx="5268627" cy="29421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268626" cy="294210"/>
            </a:xfrm>
            <a:custGeom>
              <a:avLst/>
              <a:gdLst/>
              <a:ahLst/>
              <a:cxnLst/>
              <a:rect l="l" t="t" r="r" b="b"/>
              <a:pathLst>
                <a:path w="5268626" h="294210">
                  <a:moveTo>
                    <a:pt x="0" y="0"/>
                  </a:moveTo>
                  <a:lnTo>
                    <a:pt x="5268626" y="0"/>
                  </a:lnTo>
                  <a:lnTo>
                    <a:pt x="5268626" y="294210"/>
                  </a:lnTo>
                  <a:lnTo>
                    <a:pt x="0" y="294210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5" name="Rectangle 34"/>
          <p:cNvSpPr/>
          <p:nvPr/>
        </p:nvSpPr>
        <p:spPr>
          <a:xfrm>
            <a:off x="267288" y="1476437"/>
            <a:ext cx="7901250" cy="504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</a:rPr>
              <a:t>Câu</a:t>
            </a:r>
            <a:r>
              <a:rPr lang="en-US" sz="4400" b="1" dirty="0">
                <a:solidFill>
                  <a:srgbClr val="FF0000"/>
                </a:solidFill>
              </a:rPr>
              <a:t> 4. </a:t>
            </a:r>
            <a:r>
              <a:rPr lang="en-US" sz="4400" dirty="0" err="1"/>
              <a:t>Một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lăng</a:t>
            </a:r>
            <a:r>
              <a:rPr lang="en-US" sz="4400" dirty="0"/>
              <a:t> </a:t>
            </a:r>
            <a:r>
              <a:rPr lang="en-US" sz="4400" dirty="0" err="1"/>
              <a:t>trụ</a:t>
            </a:r>
            <a:r>
              <a:rPr lang="en-US" sz="4400" dirty="0"/>
              <a:t> </a:t>
            </a:r>
            <a:r>
              <a:rPr lang="en-US" sz="4400" dirty="0" err="1"/>
              <a:t>đứng</a:t>
            </a:r>
            <a:r>
              <a:rPr lang="en-US" sz="4400" dirty="0"/>
              <a:t> tam </a:t>
            </a:r>
            <a:r>
              <a:rPr lang="en-US" sz="4400" dirty="0" err="1"/>
              <a:t>giác</a:t>
            </a:r>
            <a:r>
              <a:rPr lang="en-US" sz="4400" dirty="0"/>
              <a:t> </a:t>
            </a:r>
            <a:r>
              <a:rPr lang="en-US" sz="4400" dirty="0" err="1"/>
              <a:t>như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vẽ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kích</a:t>
            </a:r>
            <a:r>
              <a:rPr lang="en-US" sz="4400" dirty="0"/>
              <a:t> </a:t>
            </a:r>
            <a:r>
              <a:rPr lang="en-US" sz="4400" dirty="0" err="1"/>
              <a:t>thước</a:t>
            </a:r>
            <a:r>
              <a:rPr lang="en-US" sz="4400" dirty="0"/>
              <a:t> AB = 12 cm, BC = 16 cm, AC = 20 cm, AA’ = 25 cm. </a:t>
            </a:r>
            <a:r>
              <a:rPr lang="en-US" sz="4400" dirty="0" err="1"/>
              <a:t>Diện</a:t>
            </a:r>
            <a:r>
              <a:rPr lang="en-US" sz="4400" dirty="0"/>
              <a:t> </a:t>
            </a:r>
            <a:r>
              <a:rPr lang="en-US" sz="4400" dirty="0" err="1"/>
              <a:t>tích</a:t>
            </a:r>
            <a:r>
              <a:rPr lang="en-US" sz="4400" dirty="0"/>
              <a:t> </a:t>
            </a:r>
            <a:r>
              <a:rPr lang="en-US" sz="4400" dirty="0" err="1"/>
              <a:t>xung</a:t>
            </a:r>
            <a:r>
              <a:rPr lang="en-US" sz="4400" dirty="0"/>
              <a:t> </a:t>
            </a:r>
            <a:r>
              <a:rPr lang="en-US" sz="4400" dirty="0" err="1"/>
              <a:t>quanh</a:t>
            </a:r>
            <a:r>
              <a:rPr lang="en-US" sz="4400" dirty="0"/>
              <a:t> </a:t>
            </a:r>
            <a:r>
              <a:rPr lang="en-US" sz="4400" dirty="0" err="1"/>
              <a:t>bằng</a:t>
            </a:r>
            <a:endParaRPr lang="en-US" sz="4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53" y="190500"/>
            <a:ext cx="2410940" cy="129783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176" y="2508482"/>
            <a:ext cx="1673044" cy="17206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712" y="6991349"/>
            <a:ext cx="4688410" cy="4999490"/>
          </a:xfrm>
          <a:prstGeom prst="rect">
            <a:avLst/>
          </a:prstGeom>
        </p:spPr>
      </p:pic>
      <p:pic>
        <p:nvPicPr>
          <p:cNvPr id="3074" name="Picture 2" descr="C:\Users\ADMINI~1\AppData\Local\Temp\Rar$DIa0.868\Khởi động - Câu 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223" y="4457700"/>
            <a:ext cx="5576177" cy="506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E71962-2138-4424-A302-789C99ECA853}"/>
              </a:ext>
            </a:extLst>
          </p:cNvPr>
          <p:cNvSpPr txBox="1"/>
          <p:nvPr/>
        </p:nvSpPr>
        <p:spPr>
          <a:xfrm>
            <a:off x="8711815" y="788583"/>
            <a:ext cx="3861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1200 cm</a:t>
            </a:r>
            <a:r>
              <a:rPr lang="en-US" sz="4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 cm</a:t>
            </a:r>
            <a:r>
              <a:rPr lang="en-US" sz="4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96000 cm</a:t>
            </a:r>
            <a:r>
              <a:rPr lang="en-US" sz="4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4800 cm</a:t>
            </a:r>
            <a:r>
              <a:rPr lang="en-US" sz="4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DCD634-ACEF-472F-B11B-13D6560B66A6}"/>
              </a:ext>
            </a:extLst>
          </p:cNvPr>
          <p:cNvSpPr/>
          <p:nvPr/>
        </p:nvSpPr>
        <p:spPr>
          <a:xfrm>
            <a:off x="8739759" y="994537"/>
            <a:ext cx="600073" cy="5550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3">
            <a:hlinkClick r:id="rId8" action="ppaction://hlinksldjump"/>
            <a:extLst>
              <a:ext uri="{FF2B5EF4-FFF2-40B4-BE49-F238E27FC236}">
                <a16:creationId xmlns:a16="http://schemas.microsoft.com/office/drawing/2014/main" id="{84900BD5-AB23-4089-8719-DE85D07ECC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2400" y="-1085036"/>
            <a:ext cx="3864494" cy="3859155"/>
          </a:xfrm>
          <a:prstGeom prst="rect">
            <a:avLst/>
          </a:prstGeom>
        </p:spPr>
      </p:pic>
      <p:sp>
        <p:nvSpPr>
          <p:cNvPr id="17" name="Isosceles Triangle 16">
            <a:hlinkClick r:id="rId8" action="ppaction://hlinksldjump"/>
            <a:extLst>
              <a:ext uri="{FF2B5EF4-FFF2-40B4-BE49-F238E27FC236}">
                <a16:creationId xmlns:a16="http://schemas.microsoft.com/office/drawing/2014/main" id="{6047ADFD-4166-4EA6-B7D1-5FA793F404D7}"/>
              </a:ext>
            </a:extLst>
          </p:cNvPr>
          <p:cNvSpPr/>
          <p:nvPr/>
        </p:nvSpPr>
        <p:spPr>
          <a:xfrm>
            <a:off x="8483860" y="8720685"/>
            <a:ext cx="609600" cy="5905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39" y="190500"/>
            <a:ext cx="13607599" cy="886246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068955" y="2705100"/>
            <a:ext cx="12150090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VÀ TRẢI NGHIỆM</a:t>
            </a:r>
          </a:p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endParaRPr lang="en-US" sz="8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-505781" y="9772650"/>
            <a:ext cx="19299562" cy="1079985"/>
            <a:chOff x="0" y="0"/>
            <a:chExt cx="5083012" cy="2844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083012" cy="284441"/>
            </a:xfrm>
            <a:custGeom>
              <a:avLst/>
              <a:gdLst/>
              <a:ahLst/>
              <a:cxnLst/>
              <a:rect l="l" t="t" r="r" b="b"/>
              <a:pathLst>
                <a:path w="5083012" h="284441">
                  <a:moveTo>
                    <a:pt x="0" y="0"/>
                  </a:moveTo>
                  <a:lnTo>
                    <a:pt x="5083012" y="0"/>
                  </a:lnTo>
                  <a:lnTo>
                    <a:pt x="5083012" y="284441"/>
                  </a:lnTo>
                  <a:lnTo>
                    <a:pt x="0" y="284441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761341" y="9772650"/>
            <a:ext cx="1856730" cy="828139"/>
            <a:chOff x="0" y="0"/>
            <a:chExt cx="2383950" cy="10632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83950" cy="1063289"/>
            </a:xfrm>
            <a:custGeom>
              <a:avLst/>
              <a:gdLst/>
              <a:ahLst/>
              <a:cxnLst/>
              <a:rect l="l" t="t" r="r" b="b"/>
              <a:pathLst>
                <a:path w="2383950" h="1063289">
                  <a:moveTo>
                    <a:pt x="2259490" y="1063289"/>
                  </a:moveTo>
                  <a:lnTo>
                    <a:pt x="124460" y="1063289"/>
                  </a:lnTo>
                  <a:cubicBezTo>
                    <a:pt x="55880" y="1063289"/>
                    <a:pt x="0" y="1007409"/>
                    <a:pt x="0" y="9388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59490" y="0"/>
                  </a:lnTo>
                  <a:cubicBezTo>
                    <a:pt x="2328070" y="0"/>
                    <a:pt x="2383950" y="55880"/>
                    <a:pt x="2383950" y="124460"/>
                  </a:cubicBezTo>
                  <a:lnTo>
                    <a:pt x="2383950" y="938829"/>
                  </a:lnTo>
                  <a:cubicBezTo>
                    <a:pt x="2383950" y="1007409"/>
                    <a:pt x="2328070" y="1063289"/>
                    <a:pt x="2259490" y="1063289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306925" y="9860980"/>
            <a:ext cx="608450" cy="3376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668">
            <a:off x="417332" y="6463986"/>
            <a:ext cx="1828800" cy="26051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9866">
            <a:off x="16231702" y="2652673"/>
            <a:ext cx="1562259" cy="213360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61055" y="-555581"/>
            <a:ext cx="20456597" cy="2117682"/>
            <a:chOff x="0" y="0"/>
            <a:chExt cx="4399071" cy="11008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071" cy="1100876"/>
            </a:xfrm>
            <a:custGeom>
              <a:avLst/>
              <a:gdLst/>
              <a:ahLst/>
              <a:cxnLst/>
              <a:rect l="l" t="t" r="r" b="b"/>
              <a:pathLst>
                <a:path w="4399071" h="1100876">
                  <a:moveTo>
                    <a:pt x="0" y="0"/>
                  </a:moveTo>
                  <a:lnTo>
                    <a:pt x="4399071" y="0"/>
                  </a:lnTo>
                  <a:lnTo>
                    <a:pt x="4399071" y="1100876"/>
                  </a:lnTo>
                  <a:lnTo>
                    <a:pt x="0" y="1100876"/>
                  </a:ln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691243" y="9772650"/>
            <a:ext cx="19670486" cy="1079985"/>
            <a:chOff x="0" y="0"/>
            <a:chExt cx="5180704" cy="2844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180704" cy="284441"/>
            </a:xfrm>
            <a:custGeom>
              <a:avLst/>
              <a:gdLst/>
              <a:ahLst/>
              <a:cxnLst/>
              <a:rect l="l" t="t" r="r" b="b"/>
              <a:pathLst>
                <a:path w="5180704" h="284441">
                  <a:moveTo>
                    <a:pt x="0" y="0"/>
                  </a:moveTo>
                  <a:lnTo>
                    <a:pt x="5180704" y="0"/>
                  </a:lnTo>
                  <a:lnTo>
                    <a:pt x="5180704" y="284441"/>
                  </a:lnTo>
                  <a:lnTo>
                    <a:pt x="0" y="284441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4" b="9329"/>
          <a:stretch/>
        </p:blipFill>
        <p:spPr bwMode="auto">
          <a:xfrm>
            <a:off x="228600" y="3316251"/>
            <a:ext cx="6172200" cy="556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245246" y="757817"/>
            <a:ext cx="8365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Hướng dẫn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6862164" y="2324100"/>
            <a:ext cx="10892435" cy="6811863"/>
          </a:xfrm>
          <a:prstGeom prst="wedgeRoundRectCallout">
            <a:avLst>
              <a:gd name="adj1" fmla="val -55968"/>
              <a:gd name="adj2" fmla="val -2261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245246" y="2636875"/>
            <a:ext cx="10126269" cy="504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fr-FR" sz="4400" dirty="0"/>
              <a:t>Nhóm trưởng phân công một số bạn trong nhóm các nhiệm vụ </a:t>
            </a:r>
            <a:endParaRPr lang="en-US" sz="44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fr-FR" sz="4400" dirty="0"/>
              <a:t>Nhóm trưởng và các bạn còn lại </a:t>
            </a:r>
            <a:r>
              <a:rPr lang="fr-FR" sz="4400" dirty="0" err="1"/>
              <a:t>kiểm</a:t>
            </a:r>
            <a:r>
              <a:rPr lang="fr-FR" sz="4400" dirty="0"/>
              <a:t> </a:t>
            </a:r>
            <a:r>
              <a:rPr lang="fr-FR" sz="4400"/>
              <a:t>tra.</a:t>
            </a:r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fr-FR" sz="4400"/>
              <a:t>Các</a:t>
            </a:r>
            <a:r>
              <a:rPr lang="fr-FR" sz="4400" dirty="0"/>
              <a:t> nhóm báo cáo trước lớp.</a:t>
            </a:r>
            <a:endParaRPr lang="en-US" sz="4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3CB8F2-82D3-4563-B802-22CE4CCC9058}"/>
              </a:ext>
            </a:extLst>
          </p:cNvPr>
          <p:cNvSpPr/>
          <p:nvPr/>
        </p:nvSpPr>
        <p:spPr>
          <a:xfrm>
            <a:off x="160574" y="61948"/>
            <a:ext cx="8603637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r>
              <a:rPr lang="en-US" sz="6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6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51391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393</Words>
  <Application>Microsoft Office PowerPoint</Application>
  <PresentationFormat>Custom</PresentationFormat>
  <Paragraphs>49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Huong</cp:lastModifiedBy>
  <cp:revision>12</cp:revision>
  <dcterms:created xsi:type="dcterms:W3CDTF">2006-08-16T00:00:00Z</dcterms:created>
  <dcterms:modified xsi:type="dcterms:W3CDTF">2025-10-13T14:55:50Z</dcterms:modified>
  <dc:identifier>DAFUQKRqUj0</dc:identifier>
</cp:coreProperties>
</file>