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60" r:id="rId3"/>
    <p:sldId id="261" r:id="rId4"/>
    <p:sldId id="262" r:id="rId5"/>
    <p:sldId id="265" r:id="rId6"/>
    <p:sldId id="266" r:id="rId7"/>
    <p:sldId id="268" r:id="rId8"/>
    <p:sldId id="341" r:id="rId9"/>
    <p:sldId id="327" r:id="rId10"/>
    <p:sldId id="270" r:id="rId11"/>
    <p:sldId id="329" r:id="rId12"/>
    <p:sldId id="330" r:id="rId13"/>
    <p:sldId id="331" r:id="rId14"/>
    <p:sldId id="334" r:id="rId15"/>
    <p:sldId id="335" r:id="rId16"/>
    <p:sldId id="338" r:id="rId17"/>
    <p:sldId id="336" r:id="rId18"/>
    <p:sldId id="328" r:id="rId19"/>
    <p:sldId id="339" r:id="rId20"/>
    <p:sldId id="342" r:id="rId21"/>
    <p:sldId id="384" r:id="rId22"/>
    <p:sldId id="284" r:id="rId23"/>
    <p:sldId id="286" r:id="rId24"/>
    <p:sldId id="343" r:id="rId25"/>
    <p:sldId id="386" r:id="rId26"/>
    <p:sldId id="285" r:id="rId27"/>
    <p:sldId id="344" r:id="rId28"/>
    <p:sldId id="292" r:id="rId29"/>
    <p:sldId id="345" r:id="rId30"/>
    <p:sldId id="346" r:id="rId31"/>
    <p:sldId id="347" r:id="rId32"/>
    <p:sldId id="348" r:id="rId33"/>
    <p:sldId id="387" r:id="rId34"/>
    <p:sldId id="349" r:id="rId35"/>
    <p:sldId id="385" r:id="rId36"/>
    <p:sldId id="314" r:id="rId37"/>
    <p:sldId id="325" r:id="rId38"/>
    <p:sldId id="31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1E3"/>
    <a:srgbClr val="8BF1FF"/>
    <a:srgbClr val="FF85FF"/>
    <a:srgbClr val="FFFF8F"/>
    <a:srgbClr val="CCFFFF"/>
    <a:srgbClr val="9ADBF2"/>
    <a:srgbClr val="98E084"/>
    <a:srgbClr val="57F7E4"/>
    <a:srgbClr val="66FAF6"/>
    <a:srgbClr val="F8B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184FB-B377-4A5F-9C91-EE2D0E8C9086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DB4D-8C1B-4717-9023-395118A33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2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64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40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4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805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885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66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535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3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70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42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5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9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59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9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762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244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81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3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35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8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25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2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141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5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77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03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0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5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0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3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1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4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6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3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D143E8-3A9C-528F-34EF-F7D820C647F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58E-4337-4819-9B7B-92FEE9286168}" type="datetimeFigureOut">
              <a:rPr lang="en-US" smtClean="0"/>
              <a:t>13/07/2024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C89E7-EE3E-43C2-B276-1C0332FCEF51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đất Và Nước địa Lý Cảnh Quan đất Rừng đá Vectơ PNG , đất, Rừng, đá  PNG và Vector với nền trong suốt để tải xuống miễn phí">
            <a:extLst>
              <a:ext uri="{FF2B5EF4-FFF2-40B4-BE49-F238E27FC236}">
                <a16:creationId xmlns:a16="http://schemas.microsoft.com/office/drawing/2014/main" id="{56D9AAB3-77CA-F1EE-2D1F-ACEEEC35B8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9452BC-C9EA-41BC-8C48-FA7FA9C52F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50" y="8375554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4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iải SGK Khoa học 5 Kết nối tri thức Bài 2: Ô nhiễm, xói mòn đất và bảo vệ  môi trường đất có đáp án">
            <a:extLst>
              <a:ext uri="{FF2B5EF4-FFF2-40B4-BE49-F238E27FC236}">
                <a16:creationId xmlns:a16="http://schemas.microsoft.com/office/drawing/2014/main" id="{0909EE81-9742-2C5B-FC93-4FBC794E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50" y="-12389"/>
            <a:ext cx="12251249" cy="741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DF36C5D-2F23-C81A-E612-4DD82A538C37}"/>
              </a:ext>
            </a:extLst>
          </p:cNvPr>
          <p:cNvSpPr/>
          <p:nvPr/>
        </p:nvSpPr>
        <p:spPr>
          <a:xfrm>
            <a:off x="546933" y="522031"/>
            <a:ext cx="10850425" cy="5813938"/>
          </a:xfrm>
          <a:prstGeom prst="round2DiagRect">
            <a:avLst>
              <a:gd name="adj1" fmla="val 25658"/>
              <a:gd name="adj2" fmla="val 0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92287" y="428156"/>
            <a:ext cx="1176366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ln w="254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 … ngày … tháng … năm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9DBC20-CB9C-06B7-BD52-1764D21DC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9" y="1342705"/>
            <a:ext cx="10851821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968354" y="1570704"/>
            <a:ext cx="5735109" cy="2145268"/>
          </a:xfrm>
          <a:prstGeom prst="roundRect">
            <a:avLst/>
          </a:prstGeom>
          <a:solidFill>
            <a:srgbClr val="66FAF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Sử dụng không hợp lí phân bón hóa học trong nông nghiệp 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B186B-6FA5-83D0-F9E5-F0C2934FB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2" y="1066562"/>
            <a:ext cx="4820206" cy="31535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>
                <a:solidFill>
                  <a:srgbClr val="FF0000"/>
                </a:solidFill>
              </a:rPr>
              <a:t>Nguyên nhân gây ô nhiễm đất do </a:t>
            </a:r>
            <a:r>
              <a:rPr lang="vi-VN" sz="3200" b="1">
                <a:solidFill>
                  <a:srgbClr val="00B050"/>
                </a:solidFill>
              </a:rPr>
              <a:t>con người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20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28537" y="1621436"/>
            <a:ext cx="5735109" cy="2145268"/>
          </a:xfrm>
          <a:prstGeom prst="roundRect">
            <a:avLst/>
          </a:prstGeom>
          <a:solidFill>
            <a:srgbClr val="66FAF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 dụng không hợp lí thuốc bảo vệ thực vật trong nông nghiệp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người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1860E9-8B37-AC59-9009-8DF5F820E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2" y="1276471"/>
            <a:ext cx="4540571" cy="28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2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28537" y="1621436"/>
            <a:ext cx="5735109" cy="2145268"/>
          </a:xfrm>
          <a:prstGeom prst="roundRect">
            <a:avLst/>
          </a:prstGeom>
          <a:solidFill>
            <a:srgbClr val="66FAF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Xả chất thải công nghiệp không qua xử lí ra ngoài môi 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người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F22FDAC-A9B7-6327-4E9C-3E19BB531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8" y="1190380"/>
            <a:ext cx="4303985" cy="30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74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28537" y="1621436"/>
            <a:ext cx="5735109" cy="2145268"/>
          </a:xfrm>
          <a:prstGeom prst="roundRect">
            <a:avLst/>
          </a:prstGeom>
          <a:solidFill>
            <a:srgbClr val="66FAF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Xả rác thải sinh hoạt không qua xử lí ra ngoài môi 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người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7304F81-0AE2-A694-6A8C-C2AF3F59D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2" y="1058971"/>
            <a:ext cx="4713992" cy="32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6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91246" y="3654326"/>
            <a:ext cx="5735109" cy="783193"/>
          </a:xfrm>
          <a:prstGeom prst="roundRect">
            <a:avLst/>
          </a:prstGeom>
          <a:solidFill>
            <a:srgbClr val="66FAF6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Nhiễm mặn, nhiễm phèn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nhiên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90815-2371-3FDA-48C7-829DEDA81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2" y="678225"/>
            <a:ext cx="10597588" cy="262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6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334266" y="1546673"/>
            <a:ext cx="4890781" cy="2145268"/>
          </a:xfrm>
          <a:prstGeom prst="roundRect">
            <a:avLst/>
          </a:prstGeom>
          <a:solidFill>
            <a:srgbClr val="66FAF6"/>
          </a:solidFill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Cháy rừng tự nhiên (do sét đánh, khô hạn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.....)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nhiên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48C4C-C5CA-BCFE-AAED-AD6EF6652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0"/>
          <a:stretch/>
        </p:blipFill>
        <p:spPr>
          <a:xfrm>
            <a:off x="1427623" y="1219774"/>
            <a:ext cx="4629546" cy="27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0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77981" y="1586498"/>
            <a:ext cx="5330847" cy="2826306"/>
          </a:xfrm>
          <a:prstGeom prst="roundRect">
            <a:avLst/>
          </a:prstGeom>
          <a:solidFill>
            <a:srgbClr val="66FAF6"/>
          </a:solidFill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Cháy rừng do một số hoạt động của con người (như đốt rừng làm nương, rẫy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....)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người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57AF9-D449-A5FF-A5F7-F874744D73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0"/>
          <a:stretch/>
        </p:blipFill>
        <p:spPr>
          <a:xfrm>
            <a:off x="1104183" y="1613738"/>
            <a:ext cx="4629546" cy="27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87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593027" y="2116442"/>
            <a:ext cx="4111759" cy="1464231"/>
          </a:xfrm>
          <a:prstGeom prst="roundRect">
            <a:avLst/>
          </a:prstGeom>
          <a:solidFill>
            <a:srgbClr val="66FAF6"/>
          </a:solidFill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Núi lửa phun trào</a:t>
            </a: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nham thạch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5F49F-D3FF-D9DD-2886-492F9EC19DE0}"/>
              </a:ext>
            </a:extLst>
          </p:cNvPr>
          <p:cNvSpPr/>
          <p:nvPr/>
        </p:nvSpPr>
        <p:spPr>
          <a:xfrm>
            <a:off x="1651176" y="4803896"/>
            <a:ext cx="9053610" cy="1093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nhiên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F60E5F-52E8-F012-E031-92B3EA966F53}"/>
              </a:ext>
            </a:extLst>
          </p:cNvPr>
          <p:cNvSpPr/>
          <p:nvPr/>
        </p:nvSpPr>
        <p:spPr>
          <a:xfrm>
            <a:off x="898532" y="5029200"/>
            <a:ext cx="752644" cy="520262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48C4C-C5CA-BCFE-AAED-AD6EF6652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2" t="-8184" r="-1163" b="-7416"/>
          <a:stretch/>
        </p:blipFill>
        <p:spPr>
          <a:xfrm>
            <a:off x="865847" y="1047327"/>
            <a:ext cx="5197468" cy="36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01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280C8-4192-760E-676E-347BBB854EB9}"/>
              </a:ext>
            </a:extLst>
          </p:cNvPr>
          <p:cNvCxnSpPr>
            <a:stCxn id="7" idx="0"/>
          </p:cNvCxnSpPr>
          <p:nvPr/>
        </p:nvCxnSpPr>
        <p:spPr>
          <a:xfrm flipH="1">
            <a:off x="6096000" y="240943"/>
            <a:ext cx="24232" cy="661705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565969-8C04-3343-7BAD-89CE7F4238F5}"/>
              </a:ext>
            </a:extLst>
          </p:cNvPr>
          <p:cNvSpPr/>
          <p:nvPr/>
        </p:nvSpPr>
        <p:spPr>
          <a:xfrm>
            <a:off x="989024" y="547206"/>
            <a:ext cx="4560438" cy="8874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người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1D6953-080C-162E-17EB-1927F367BF7C}"/>
              </a:ext>
            </a:extLst>
          </p:cNvPr>
          <p:cNvSpPr/>
          <p:nvPr/>
        </p:nvSpPr>
        <p:spPr>
          <a:xfrm>
            <a:off x="6475424" y="547206"/>
            <a:ext cx="4560438" cy="8874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ô nhiễm đất do </a:t>
            </a:r>
            <a:r>
              <a:rPr 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tự nhiên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E61DD-CD8F-2253-84E6-318608C21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00" y="2143695"/>
            <a:ext cx="1699797" cy="1112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93058-146F-4F66-79CC-03F4E1729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58" y="2169040"/>
            <a:ext cx="1699795" cy="1061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60B427-CBDE-3A12-8A5F-7B88B5F99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00" y="3397966"/>
            <a:ext cx="1699352" cy="12099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F4152-39FE-C390-F766-9FB10DAAA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92" y="3368577"/>
            <a:ext cx="1699345" cy="1165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FC8FE3-9A80-77C2-75C4-715DB321A1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24" y="2209190"/>
            <a:ext cx="4794333" cy="11887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5A31D0-E271-E219-6261-ED560749A7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3"/>
          <a:stretch/>
        </p:blipFill>
        <p:spPr>
          <a:xfrm>
            <a:off x="1254200" y="4750102"/>
            <a:ext cx="1688643" cy="989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83CAA4-9706-C143-A8E6-8530D1642B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3"/>
          <a:stretch/>
        </p:blipFill>
        <p:spPr>
          <a:xfrm>
            <a:off x="8192334" y="4152215"/>
            <a:ext cx="1688643" cy="98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4310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3151" y="528576"/>
            <a:ext cx="11665697" cy="684351"/>
            <a:chOff x="336136" y="879723"/>
            <a:chExt cx="11665697" cy="68435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146988" y="960288"/>
              <a:ext cx="108548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StdCY-Regular" panose="00000500000000000000" pitchFamily="50" charset="0"/>
                  <a:ea typeface="+mn-ea"/>
                  <a:cs typeface="+mn-cs"/>
                </a:rPr>
                <a:t>Em biết những nguyên nhân nào khác gây ô nhiễm đất?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4001" r="4292" b="-1180"/>
            <a:stretch/>
          </p:blipFill>
          <p:spPr>
            <a:xfrm>
              <a:off x="336136" y="879723"/>
              <a:ext cx="744584" cy="684351"/>
            </a:xfrm>
            <a:prstGeom prst="ellipse">
              <a:avLst/>
            </a:prstGeom>
          </p:spPr>
        </p:pic>
      </p:grpSp>
      <p:pic>
        <p:nvPicPr>
          <p:cNvPr id="1026" name="Picture 2" descr="Ô nhiễm đất là gì? Phân loại khu vực ô nhiễm môi trường đất">
            <a:extLst>
              <a:ext uri="{FF2B5EF4-FFF2-40B4-BE49-F238E27FC236}">
                <a16:creationId xmlns:a16="http://schemas.microsoft.com/office/drawing/2014/main" id="{3AB10DE1-BBD3-DC3D-8E65-55B786DE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65" y="1498621"/>
            <a:ext cx="8143266" cy="47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828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45426" y="146924"/>
            <a:ext cx="8162703" cy="1184128"/>
            <a:chOff x="2140742" y="100538"/>
            <a:chExt cx="8162703" cy="1184128"/>
          </a:xfrm>
        </p:grpSpPr>
        <p:sp>
          <p:nvSpPr>
            <p:cNvPr id="26" name="TextBox 67">
              <a:extLst>
                <a:ext uri="{FF2B5EF4-FFF2-40B4-BE49-F238E27FC236}">
                  <a16:creationId xmlns:a16="http://schemas.microsoft.com/office/drawing/2014/main" id="{13023FDD-25F8-733B-18CE-1F567BD147B9}"/>
                </a:ext>
              </a:extLst>
            </p:cNvPr>
            <p:cNvSpPr txBox="1"/>
            <p:nvPr/>
          </p:nvSpPr>
          <p:spPr>
            <a:xfrm>
              <a:off x="2140742" y="115115"/>
              <a:ext cx="814528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YÊU CẦU CẦN ĐẠT</a:t>
              </a:r>
            </a:p>
          </p:txBody>
        </p:sp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13023FDD-25F8-733B-18CE-1F567BD147B9}"/>
                </a:ext>
              </a:extLst>
            </p:cNvPr>
            <p:cNvSpPr txBox="1"/>
            <p:nvPr/>
          </p:nvSpPr>
          <p:spPr>
            <a:xfrm>
              <a:off x="2158158" y="100538"/>
              <a:ext cx="814528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YÊU CẦU CẦN ĐẠT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9635" y="2465271"/>
            <a:ext cx="12455760" cy="1251024"/>
            <a:chOff x="345079" y="1310232"/>
            <a:chExt cx="12455760" cy="1251024"/>
          </a:xfrm>
        </p:grpSpPr>
        <p:sp>
          <p:nvSpPr>
            <p:cNvPr id="29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345079" y="1310232"/>
              <a:ext cx="11616253" cy="1084725"/>
            </a:xfrm>
            <a:custGeom>
              <a:avLst/>
              <a:gdLst>
                <a:gd name="connsiteX0" fmla="*/ 0 w 11616253"/>
                <a:gd name="connsiteY0" fmla="*/ 180791 h 1084725"/>
                <a:gd name="connsiteX1" fmla="*/ 180791 w 11616253"/>
                <a:gd name="connsiteY1" fmla="*/ 0 h 1084725"/>
                <a:gd name="connsiteX2" fmla="*/ 11435462 w 11616253"/>
                <a:gd name="connsiteY2" fmla="*/ 0 h 1084725"/>
                <a:gd name="connsiteX3" fmla="*/ 11616253 w 11616253"/>
                <a:gd name="connsiteY3" fmla="*/ 180791 h 1084725"/>
                <a:gd name="connsiteX4" fmla="*/ 11616253 w 11616253"/>
                <a:gd name="connsiteY4" fmla="*/ 903934 h 1084725"/>
                <a:gd name="connsiteX5" fmla="*/ 11435462 w 11616253"/>
                <a:gd name="connsiteY5" fmla="*/ 1084725 h 1084725"/>
                <a:gd name="connsiteX6" fmla="*/ 180791 w 11616253"/>
                <a:gd name="connsiteY6" fmla="*/ 1084725 h 1084725"/>
                <a:gd name="connsiteX7" fmla="*/ 0 w 11616253"/>
                <a:gd name="connsiteY7" fmla="*/ 903934 h 1084725"/>
                <a:gd name="connsiteX8" fmla="*/ 0 w 11616253"/>
                <a:gd name="connsiteY8" fmla="*/ 180791 h 108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6253" h="1084725" fill="none" extrusionOk="0">
                  <a:moveTo>
                    <a:pt x="0" y="180791"/>
                  </a:moveTo>
                  <a:cubicBezTo>
                    <a:pt x="-1847" y="81058"/>
                    <a:pt x="79971" y="5521"/>
                    <a:pt x="180791" y="0"/>
                  </a:cubicBezTo>
                  <a:cubicBezTo>
                    <a:pt x="5521482" y="77600"/>
                    <a:pt x="8950767" y="-27269"/>
                    <a:pt x="11435462" y="0"/>
                  </a:cubicBezTo>
                  <a:cubicBezTo>
                    <a:pt x="11545440" y="-13362"/>
                    <a:pt x="11620290" y="82131"/>
                    <a:pt x="11616253" y="180791"/>
                  </a:cubicBezTo>
                  <a:cubicBezTo>
                    <a:pt x="11632713" y="424425"/>
                    <a:pt x="11627108" y="702528"/>
                    <a:pt x="11616253" y="903934"/>
                  </a:cubicBezTo>
                  <a:cubicBezTo>
                    <a:pt x="11607961" y="1000538"/>
                    <a:pt x="11523453" y="1089954"/>
                    <a:pt x="11435462" y="1084725"/>
                  </a:cubicBezTo>
                  <a:cubicBezTo>
                    <a:pt x="9510306" y="1133902"/>
                    <a:pt x="3152698" y="962023"/>
                    <a:pt x="180791" y="1084725"/>
                  </a:cubicBezTo>
                  <a:cubicBezTo>
                    <a:pt x="79910" y="1092659"/>
                    <a:pt x="-6699" y="1009550"/>
                    <a:pt x="0" y="903934"/>
                  </a:cubicBezTo>
                  <a:cubicBezTo>
                    <a:pt x="2676" y="549065"/>
                    <a:pt x="35178" y="409615"/>
                    <a:pt x="0" y="180791"/>
                  </a:cubicBezTo>
                  <a:close/>
                </a:path>
                <a:path w="11616253" h="1084725" stroke="0" extrusionOk="0">
                  <a:moveTo>
                    <a:pt x="0" y="180791"/>
                  </a:moveTo>
                  <a:cubicBezTo>
                    <a:pt x="13030" y="79454"/>
                    <a:pt x="85548" y="-307"/>
                    <a:pt x="180791" y="0"/>
                  </a:cubicBezTo>
                  <a:cubicBezTo>
                    <a:pt x="2407076" y="-129276"/>
                    <a:pt x="7163250" y="-77778"/>
                    <a:pt x="11435462" y="0"/>
                  </a:cubicBezTo>
                  <a:cubicBezTo>
                    <a:pt x="11534748" y="-1792"/>
                    <a:pt x="11613019" y="99591"/>
                    <a:pt x="11616253" y="180791"/>
                  </a:cubicBezTo>
                  <a:cubicBezTo>
                    <a:pt x="11597337" y="424941"/>
                    <a:pt x="11570808" y="729627"/>
                    <a:pt x="11616253" y="903934"/>
                  </a:cubicBezTo>
                  <a:cubicBezTo>
                    <a:pt x="11623759" y="1019611"/>
                    <a:pt x="11529698" y="1086632"/>
                    <a:pt x="11435462" y="1084725"/>
                  </a:cubicBezTo>
                  <a:cubicBezTo>
                    <a:pt x="8647396" y="1128945"/>
                    <a:pt x="5557131" y="1055343"/>
                    <a:pt x="180791" y="1084725"/>
                  </a:cubicBezTo>
                  <a:cubicBezTo>
                    <a:pt x="78673" y="1076002"/>
                    <a:pt x="-4254" y="1002799"/>
                    <a:pt x="0" y="903934"/>
                  </a:cubicBezTo>
                  <a:cubicBezTo>
                    <a:pt x="-49559" y="776937"/>
                    <a:pt x="40190" y="499618"/>
                    <a:pt x="0" y="18079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2C1E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718900" y="1406521"/>
              <a:ext cx="12081939" cy="11547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 nhân, tác hại của ô nhiễm, xói mòn đất.</a:t>
              </a:r>
              <a:endParaRPr lang="en-US" altLang="zh-CN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9635" y="4244719"/>
            <a:ext cx="11616253" cy="1504329"/>
            <a:chOff x="345079" y="1310233"/>
            <a:chExt cx="11616253" cy="1370102"/>
          </a:xfrm>
        </p:grpSpPr>
        <p:sp>
          <p:nvSpPr>
            <p:cNvPr id="18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345079" y="1310233"/>
              <a:ext cx="11616253" cy="1154735"/>
            </a:xfrm>
            <a:custGeom>
              <a:avLst/>
              <a:gdLst>
                <a:gd name="connsiteX0" fmla="*/ 0 w 11616253"/>
                <a:gd name="connsiteY0" fmla="*/ 192460 h 1154735"/>
                <a:gd name="connsiteX1" fmla="*/ 192460 w 11616253"/>
                <a:gd name="connsiteY1" fmla="*/ 0 h 1154735"/>
                <a:gd name="connsiteX2" fmla="*/ 11423793 w 11616253"/>
                <a:gd name="connsiteY2" fmla="*/ 0 h 1154735"/>
                <a:gd name="connsiteX3" fmla="*/ 11616253 w 11616253"/>
                <a:gd name="connsiteY3" fmla="*/ 192460 h 1154735"/>
                <a:gd name="connsiteX4" fmla="*/ 11616253 w 11616253"/>
                <a:gd name="connsiteY4" fmla="*/ 962275 h 1154735"/>
                <a:gd name="connsiteX5" fmla="*/ 11423793 w 11616253"/>
                <a:gd name="connsiteY5" fmla="*/ 1154735 h 1154735"/>
                <a:gd name="connsiteX6" fmla="*/ 192460 w 11616253"/>
                <a:gd name="connsiteY6" fmla="*/ 1154735 h 1154735"/>
                <a:gd name="connsiteX7" fmla="*/ 0 w 11616253"/>
                <a:gd name="connsiteY7" fmla="*/ 962275 h 1154735"/>
                <a:gd name="connsiteX8" fmla="*/ 0 w 11616253"/>
                <a:gd name="connsiteY8" fmla="*/ 192460 h 115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6253" h="1154735" fill="none" extrusionOk="0">
                  <a:moveTo>
                    <a:pt x="0" y="192460"/>
                  </a:moveTo>
                  <a:cubicBezTo>
                    <a:pt x="-3597" y="86391"/>
                    <a:pt x="85542" y="3550"/>
                    <a:pt x="192460" y="0"/>
                  </a:cubicBezTo>
                  <a:cubicBezTo>
                    <a:pt x="5257794" y="77600"/>
                    <a:pt x="9902957" y="-27269"/>
                    <a:pt x="11423793" y="0"/>
                  </a:cubicBezTo>
                  <a:cubicBezTo>
                    <a:pt x="11538706" y="-11371"/>
                    <a:pt x="11622713" y="88069"/>
                    <a:pt x="11616253" y="192460"/>
                  </a:cubicBezTo>
                  <a:cubicBezTo>
                    <a:pt x="11663087" y="441116"/>
                    <a:pt x="11558495" y="824149"/>
                    <a:pt x="11616253" y="962275"/>
                  </a:cubicBezTo>
                  <a:cubicBezTo>
                    <a:pt x="11609812" y="1066048"/>
                    <a:pt x="11513923" y="1161863"/>
                    <a:pt x="11423793" y="1154735"/>
                  </a:cubicBezTo>
                  <a:cubicBezTo>
                    <a:pt x="9699313" y="1203912"/>
                    <a:pt x="5638164" y="1032033"/>
                    <a:pt x="192460" y="1154735"/>
                  </a:cubicBezTo>
                  <a:cubicBezTo>
                    <a:pt x="83558" y="1174776"/>
                    <a:pt x="-6078" y="1073801"/>
                    <a:pt x="0" y="962275"/>
                  </a:cubicBezTo>
                  <a:cubicBezTo>
                    <a:pt x="5941" y="617358"/>
                    <a:pt x="-36938" y="531239"/>
                    <a:pt x="0" y="192460"/>
                  </a:cubicBezTo>
                  <a:close/>
                </a:path>
                <a:path w="11616253" h="1154735" stroke="0" extrusionOk="0">
                  <a:moveTo>
                    <a:pt x="0" y="192460"/>
                  </a:moveTo>
                  <a:cubicBezTo>
                    <a:pt x="12444" y="84745"/>
                    <a:pt x="91711" y="-370"/>
                    <a:pt x="192460" y="0"/>
                  </a:cubicBezTo>
                  <a:cubicBezTo>
                    <a:pt x="1767676" y="-129276"/>
                    <a:pt x="9375692" y="-77778"/>
                    <a:pt x="11423793" y="0"/>
                  </a:cubicBezTo>
                  <a:cubicBezTo>
                    <a:pt x="11526864" y="-10271"/>
                    <a:pt x="11613754" y="100574"/>
                    <a:pt x="11616253" y="192460"/>
                  </a:cubicBezTo>
                  <a:cubicBezTo>
                    <a:pt x="11581029" y="321001"/>
                    <a:pt x="11667140" y="663241"/>
                    <a:pt x="11616253" y="962275"/>
                  </a:cubicBezTo>
                  <a:cubicBezTo>
                    <a:pt x="11617176" y="1070514"/>
                    <a:pt x="11515636" y="1159646"/>
                    <a:pt x="11423793" y="1154735"/>
                  </a:cubicBezTo>
                  <a:cubicBezTo>
                    <a:pt x="6679972" y="1198955"/>
                    <a:pt x="4915305" y="1125353"/>
                    <a:pt x="192460" y="1154735"/>
                  </a:cubicBezTo>
                  <a:cubicBezTo>
                    <a:pt x="83717" y="1145322"/>
                    <a:pt x="-7569" y="1066819"/>
                    <a:pt x="0" y="962275"/>
                  </a:cubicBezTo>
                  <a:cubicBezTo>
                    <a:pt x="-16099" y="631472"/>
                    <a:pt x="8884" y="524257"/>
                    <a:pt x="0" y="19246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2C1E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750124" y="1525600"/>
              <a:ext cx="10918338" cy="11547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 số biện pháp chống ô nhiễm, xói mòn đất.</a:t>
              </a:r>
              <a:endParaRPr lang="en-US" altLang="zh-CN" sz="4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9635" y="1108952"/>
            <a:ext cx="9771109" cy="1178793"/>
            <a:chOff x="339635" y="1108952"/>
            <a:chExt cx="9771109" cy="11787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635" y="1308133"/>
              <a:ext cx="646232" cy="634039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114401" y="1108952"/>
              <a:ext cx="8996343" cy="1178793"/>
              <a:chOff x="1114401" y="1108952"/>
              <a:chExt cx="8996343" cy="1178793"/>
            </a:xfrm>
          </p:grpSpPr>
          <p:sp>
            <p:nvSpPr>
              <p:cNvPr id="31" name="Text Placeholder 7">
                <a:extLst>
                  <a:ext uri="{FF2B5EF4-FFF2-40B4-BE49-F238E27FC236}">
                    <a16:creationId xmlns:a16="http://schemas.microsoft.com/office/drawing/2014/main" id="{44122FBA-CD66-1211-DD09-0401D3953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0139" y="1133010"/>
                <a:ext cx="8990605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Trong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này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em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sẽ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hiểu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</p:txBody>
          </p:sp>
          <p:sp>
            <p:nvSpPr>
              <p:cNvPr id="32" name="Text Placeholder 7">
                <a:extLst>
                  <a:ext uri="{FF2B5EF4-FFF2-40B4-BE49-F238E27FC236}">
                    <a16:creationId xmlns:a16="http://schemas.microsoft.com/office/drawing/2014/main" id="{44122FBA-CD66-1211-DD09-0401D3953B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4401" y="1108952"/>
                <a:ext cx="8996343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Trong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này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em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sẽ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hiểu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27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FFD24-258F-935B-CD8C-79248D4CE264}"/>
              </a:ext>
            </a:extLst>
          </p:cNvPr>
          <p:cNvSpPr txBox="1"/>
          <p:nvPr/>
        </p:nvSpPr>
        <p:spPr>
          <a:xfrm>
            <a:off x="1336784" y="456125"/>
            <a:ext cx="95184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Những nguyên nhân khác gây ô nhiễm đất: </a:t>
            </a:r>
            <a:r>
              <a:rPr lang="vi-VN" sz="3600" b="1" i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Khai thác khoáng sản; sự ăn mòn các bể chứa ngầm; mưa a - xit; đạn dược, tác nhân hóa học và các tác nhân chiến tranh khác; sự cố tràn dầu…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3074" name="Picture 2" descr="Hoạt động khoáng sản là gì? Khu vực cấm hoạt động khoáng sản">
            <a:extLst>
              <a:ext uri="{FF2B5EF4-FFF2-40B4-BE49-F238E27FC236}">
                <a16:creationId xmlns:a16="http://schemas.microsoft.com/office/drawing/2014/main" id="{787563D7-2CE3-9EB8-F46C-CD71EC4BC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69" y="3533629"/>
            <a:ext cx="4311500" cy="2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ưa axit là gì? Tác hại của mưa axit đến đời sống bạn nên biết">
            <a:extLst>
              <a:ext uri="{FF2B5EF4-FFF2-40B4-BE49-F238E27FC236}">
                <a16:creationId xmlns:a16="http://schemas.microsoft.com/office/drawing/2014/main" id="{19DE6DEB-870C-2601-F3AE-AF18FC17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49" y="3586102"/>
            <a:ext cx="4153575" cy="257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3264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FFD24-258F-935B-CD8C-79248D4CE264}"/>
              </a:ext>
            </a:extLst>
          </p:cNvPr>
          <p:cNvSpPr txBox="1"/>
          <p:nvPr/>
        </p:nvSpPr>
        <p:spPr>
          <a:xfrm>
            <a:off x="530529" y="597079"/>
            <a:ext cx="111794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KẾT LUẬN: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Nguyên nhân do con người: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sử dụng không hợp lí phân bón hoá học và thuốc bảo vệ thực vật trong nông nghiệp; các chất ô nhiễm từ chất thải do hoạt động công nghiệp, xây dựng và sinh hoạt; cháy rừng do một số hoạt động của con người;...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Nguyên nhân do tự nhiên: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nhiễm mặn, nhiễm phèn; cháy rừng do sét đánh, núi lửa phun trào;...</a:t>
            </a:r>
          </a:p>
        </p:txBody>
      </p:sp>
    </p:spTree>
    <p:extLst>
      <p:ext uri="{BB962C8B-B14F-4D97-AF65-F5344CB8AC3E}">
        <p14:creationId xmlns:p14="http://schemas.microsoft.com/office/powerpoint/2010/main" val="3780219896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F8151F-6E7B-1776-BFF8-53E49AD7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17" y="1106086"/>
            <a:ext cx="10516511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9595" y="578635"/>
            <a:ext cx="11292809" cy="1155403"/>
            <a:chOff x="372322" y="262662"/>
            <a:chExt cx="11292809" cy="11554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269700" y="340847"/>
              <a:ext cx="1039543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="1" i="0" u="none" strike="noStrike" baseline="0">
                  <a:solidFill>
                    <a:srgbClr val="0070C0"/>
                  </a:solidFill>
                  <a:latin typeface="AvertaStdCY-Bold" panose="00000800000000000000" pitchFamily="50" charset="0"/>
                </a:rPr>
                <a:t>Cùng thảo luận:</a:t>
              </a:r>
              <a:r>
                <a:rPr lang="en-US" sz="3200" b="1" i="0" u="none" strike="noStrike" baseline="0">
                  <a:solidFill>
                    <a:srgbClr val="00FFFF"/>
                  </a:solidFill>
                  <a:latin typeface="AvertaStdCY-Bold" panose="00000800000000000000" pitchFamily="50" charset="0"/>
                </a:rPr>
                <a:t> </a:t>
              </a:r>
              <a:r>
                <a:rPr lang="en-US" sz="32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Những nguyên nhân nào gây ô nhiễm đất </a:t>
              </a:r>
              <a:r>
                <a:rPr lang="vi-VN" sz="32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ở địa phương em? Chia sẻ với bạn.</a:t>
              </a:r>
              <a:endParaRPr lang="en-US" sz="3000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91" b="89773" l="9783" r="967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2322" y="262662"/>
              <a:ext cx="990857" cy="947777"/>
            </a:xfrm>
            <a:prstGeom prst="rect">
              <a:avLst/>
            </a:prstGeom>
          </p:spPr>
        </p:pic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C7FACFA-C011-3898-7C01-F19EB5FFE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97" y="2017523"/>
            <a:ext cx="4542400" cy="46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26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FFD24-258F-935B-CD8C-79248D4CE264}"/>
              </a:ext>
            </a:extLst>
          </p:cNvPr>
          <p:cNvSpPr txBox="1"/>
          <p:nvPr/>
        </p:nvSpPr>
        <p:spPr>
          <a:xfrm>
            <a:off x="1023115" y="676842"/>
            <a:ext cx="1045418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nguyên nhân gây ô nhiễm đất ở địa phương em: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 dụng không hợp lí phân bón hóa học và thuốc bảo vệ thực vật trong nông nghiệp; các chất ô nhiễm từ chất thải do hoạt động công nghiệp, xây dựng và sinh hoạt; ô nhiễm do hoạt động khai thác núi đá vôi…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384972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36484-BD7C-0716-73B2-2685C9CD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01" y="240943"/>
            <a:ext cx="9127531" cy="63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40093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1E290-EA31-DF63-A02B-CDD38BA0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47" y="1078167"/>
            <a:ext cx="8596105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6984" y="1149050"/>
            <a:ext cx="11536096" cy="1077218"/>
            <a:chOff x="336136" y="727885"/>
            <a:chExt cx="11536096" cy="1077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17387" y="727885"/>
              <a:ext cx="10854845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200" b="0" i="0" u="none" strike="noStrike" baseline="0">
                  <a:solidFill>
                    <a:srgbClr val="DA0000"/>
                  </a:solidFill>
                </a:rPr>
                <a:t>■ </a:t>
              </a:r>
              <a:r>
                <a:rPr lang="vi-VN" sz="3200" b="0" i="0" u="none" strike="noStrike" baseline="0">
                  <a:solidFill>
                    <a:srgbClr val="000000"/>
                  </a:solidFill>
                </a:rPr>
                <a:t>Đọc thông tin, quan sát các h</a:t>
              </a:r>
              <a:r>
                <a:rPr lang="en-US" sz="3200">
                  <a:solidFill>
                    <a:srgbClr val="000000"/>
                  </a:solidFill>
                </a:rPr>
                <a:t>ì</a:t>
              </a:r>
              <a:r>
                <a:rPr lang="vi-VN" sz="3200" b="0" i="0" u="none" strike="noStrike" baseline="0">
                  <a:solidFill>
                    <a:srgbClr val="000000"/>
                  </a:solidFill>
                </a:rPr>
                <a:t>nh dưới đây và cho biết những</a:t>
              </a:r>
              <a:r>
                <a:rPr lang="en-US" sz="3200" b="0" i="0" u="none" strike="noStrike" baseline="0">
                  <a:solidFill>
                    <a:srgbClr val="000000"/>
                  </a:solidFill>
                </a:rPr>
                <a:t> </a:t>
              </a:r>
              <a:r>
                <a:rPr lang="en-US" sz="32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 nhân gây xói mòn đất.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4001" r="4292" b="-1180"/>
            <a:stretch/>
          </p:blipFill>
          <p:spPr>
            <a:xfrm>
              <a:off x="336136" y="879723"/>
              <a:ext cx="744584" cy="684351"/>
            </a:xfrm>
            <a:prstGeom prst="ellipse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89276" y="492691"/>
            <a:ext cx="11591598" cy="679877"/>
            <a:chOff x="821434" y="173361"/>
            <a:chExt cx="11591598" cy="679877"/>
          </a:xfrm>
        </p:grpSpPr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80041" y="173361"/>
              <a:ext cx="109329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889B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Nguyên nhân gây xói mòn đất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889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821434" y="222296"/>
              <a:ext cx="528712" cy="630942"/>
              <a:chOff x="845461" y="491460"/>
              <a:chExt cx="626380" cy="67138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848465" y="556819"/>
                <a:ext cx="623376" cy="567930"/>
              </a:xfrm>
              <a:prstGeom prst="ellipse">
                <a:avLst/>
              </a:prstGeom>
              <a:solidFill>
                <a:srgbClr val="0889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845461" y="491460"/>
                <a:ext cx="626380" cy="67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2F32D3-319C-7773-5959-7C7C6B3B7359}"/>
              </a:ext>
            </a:extLst>
          </p:cNvPr>
          <p:cNvSpPr/>
          <p:nvPr/>
        </p:nvSpPr>
        <p:spPr>
          <a:xfrm>
            <a:off x="789276" y="2864399"/>
            <a:ext cx="4082269" cy="30917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>
                <a:solidFill>
                  <a:sysClr val="windowText" lastClr="000000"/>
                </a:solidFill>
              </a:rPr>
              <a:t>Hiện tượng xói mòn xảy ra khi đất bị mất lớp đất trên bề mặt,</a:t>
            </a:r>
            <a:r>
              <a:rPr lang="en-US" sz="3200">
                <a:solidFill>
                  <a:sysClr val="windowText" lastClr="000000"/>
                </a:solidFill>
              </a:rPr>
              <a:t> </a:t>
            </a:r>
            <a:r>
              <a:rPr lang="vi-VN" sz="3200">
                <a:solidFill>
                  <a:sysClr val="windowText" lastClr="000000"/>
                </a:solidFill>
              </a:rPr>
              <a:t>tầng đất bên dưới bị phá huỷ,…</a:t>
            </a:r>
            <a:endParaRPr lang="en-US" sz="320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0C65E-5BDB-2125-3A60-9F93991BF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51" y="2282467"/>
            <a:ext cx="6349058" cy="1883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DA791-1E89-0E38-F145-4DEF72B7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92" y="4422263"/>
            <a:ext cx="2692455" cy="1797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948B3F-96A7-EBF3-F15C-55C3771572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54" y="4420454"/>
            <a:ext cx="2741494" cy="18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2305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9603" y="2752645"/>
            <a:ext cx="10204538" cy="707886"/>
            <a:chOff x="1277713" y="1333247"/>
            <a:chExt cx="10204538" cy="707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546FB-8F69-1C54-F541-5A1C600449FD}"/>
                </a:ext>
              </a:extLst>
            </p:cNvPr>
            <p:cNvSpPr txBox="1"/>
            <p:nvPr/>
          </p:nvSpPr>
          <p:spPr>
            <a:xfrm>
              <a:off x="1277714" y="1333247"/>
              <a:ext cx="10204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Các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nhóm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khác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quan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sát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–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lắng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nghe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–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nhận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xét</a:t>
              </a:r>
              <a:endParaRPr lang="en-US" sz="4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20546FB-8F69-1C54-F541-5A1C600449FD}"/>
                </a:ext>
              </a:extLst>
            </p:cNvPr>
            <p:cNvSpPr txBox="1"/>
            <p:nvPr/>
          </p:nvSpPr>
          <p:spPr>
            <a:xfrm>
              <a:off x="1277713" y="1333247"/>
              <a:ext cx="10204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Các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nhóm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khác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quan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sát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–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lắng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nghe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–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nhận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xét</a:t>
              </a:r>
              <a:endPara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24BF17-92D0-8698-17C6-0C79186F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220"/>
            <a:ext cx="12192000" cy="13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2F32D3-319C-7773-5959-7C7C6B3B7359}"/>
              </a:ext>
            </a:extLst>
          </p:cNvPr>
          <p:cNvSpPr/>
          <p:nvPr/>
        </p:nvSpPr>
        <p:spPr>
          <a:xfrm>
            <a:off x="2354211" y="4871543"/>
            <a:ext cx="6963210" cy="11981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 mòn đất do phá rừng.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0C65E-5BDB-2125-3A60-9F93991BF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" y="1111595"/>
            <a:ext cx="10700648" cy="31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34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EEB41-17F9-3077-CA7D-D98B3C8E7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248" y="925234"/>
            <a:ext cx="12192000" cy="50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3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2F32D3-319C-7773-5959-7C7C6B3B7359}"/>
              </a:ext>
            </a:extLst>
          </p:cNvPr>
          <p:cNvSpPr/>
          <p:nvPr/>
        </p:nvSpPr>
        <p:spPr>
          <a:xfrm>
            <a:off x="2638626" y="4939046"/>
            <a:ext cx="6963210" cy="11981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4400">
                <a:solidFill>
                  <a:sysClr val="windowText" lastClr="000000"/>
                </a:solidFill>
                <a:latin typeface="Arial" panose="020B0604020202020204" pitchFamily="34" charset="0"/>
              </a:rPr>
              <a:t>Xói mòn đất do lũ lụt.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33123-D48F-519F-358A-F23068DF3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17" y="514060"/>
            <a:ext cx="5849827" cy="390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54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2F32D3-319C-7773-5959-7C7C6B3B7359}"/>
              </a:ext>
            </a:extLst>
          </p:cNvPr>
          <p:cNvSpPr/>
          <p:nvPr/>
        </p:nvSpPr>
        <p:spPr>
          <a:xfrm>
            <a:off x="2038901" y="4871544"/>
            <a:ext cx="6963210" cy="11981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>
                <a:solidFill>
                  <a:sysClr val="windowText" lastClr="000000"/>
                </a:solidFill>
                <a:latin typeface="Arial" panose="020B0604020202020204" pitchFamily="34" charset="0"/>
              </a:rPr>
              <a:t>Xói mòn đất do gió.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76043-7315-3DE6-C365-A3DA5F74A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47" y="582762"/>
            <a:ext cx="6027588" cy="39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657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040524" y="529069"/>
            <a:ext cx="1010913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 sẻ với bạn những nguyên nhân khác gây xói mòn đất.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C7FACFA-C011-3898-7C01-F19EB5FFE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497" y="2017523"/>
            <a:ext cx="4542400" cy="46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2638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BAF854-C2EE-A8BD-2670-28DB047A7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0" y="3565727"/>
            <a:ext cx="2974406" cy="3051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11EBAB-5853-DDF0-5F10-3F549DEA4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27" y="450846"/>
            <a:ext cx="3103133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82358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FFD24-258F-935B-CD8C-79248D4CE264}"/>
              </a:ext>
            </a:extLst>
          </p:cNvPr>
          <p:cNvSpPr txBox="1"/>
          <p:nvPr/>
        </p:nvSpPr>
        <p:spPr>
          <a:xfrm>
            <a:off x="1023115" y="676842"/>
            <a:ext cx="1045418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khác gây xói mòn đất: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 chăn thả gia súc tự do, hoạt động du canh du cư, địa hình đất dốc; do mưa và nước mưa chảy tràn…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BAF854-C2EE-A8BD-2670-28DB047A7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42" y="3604487"/>
            <a:ext cx="2974406" cy="30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09584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FFD24-258F-935B-CD8C-79248D4CE264}"/>
              </a:ext>
            </a:extLst>
          </p:cNvPr>
          <p:cNvSpPr txBox="1"/>
          <p:nvPr/>
        </p:nvSpPr>
        <p:spPr>
          <a:xfrm>
            <a:off x="872107" y="1278555"/>
            <a:ext cx="715479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KẾT LUẬN: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 nhân gây xói mòn đất: </a:t>
            </a:r>
            <a:r>
              <a:rPr kumimoji="0" lang="vi-VN" sz="5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chặt phá rừng; bão, lũ, gió và địa hình dốc,...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6FF4E31-54BA-0AA5-A22A-B293A75BA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34" y="2318574"/>
            <a:ext cx="4190118" cy="42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8206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8B50B5-001D-F443-9873-FEA4FF9B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68" y="1110343"/>
            <a:ext cx="948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240829" y="45508"/>
            <a:ext cx="11715643" cy="2017647"/>
          </a:xfrm>
          <a:custGeom>
            <a:avLst/>
            <a:gdLst>
              <a:gd name="connsiteX0" fmla="*/ 0 w 11715643"/>
              <a:gd name="connsiteY0" fmla="*/ 336281 h 2017647"/>
              <a:gd name="connsiteX1" fmla="*/ 336281 w 11715643"/>
              <a:gd name="connsiteY1" fmla="*/ 0 h 2017647"/>
              <a:gd name="connsiteX2" fmla="*/ 11379362 w 11715643"/>
              <a:gd name="connsiteY2" fmla="*/ 0 h 2017647"/>
              <a:gd name="connsiteX3" fmla="*/ 11715643 w 11715643"/>
              <a:gd name="connsiteY3" fmla="*/ 336281 h 2017647"/>
              <a:gd name="connsiteX4" fmla="*/ 11715643 w 11715643"/>
              <a:gd name="connsiteY4" fmla="*/ 1681366 h 2017647"/>
              <a:gd name="connsiteX5" fmla="*/ 11379362 w 11715643"/>
              <a:gd name="connsiteY5" fmla="*/ 2017647 h 2017647"/>
              <a:gd name="connsiteX6" fmla="*/ 336281 w 11715643"/>
              <a:gd name="connsiteY6" fmla="*/ 2017647 h 2017647"/>
              <a:gd name="connsiteX7" fmla="*/ 0 w 11715643"/>
              <a:gd name="connsiteY7" fmla="*/ 1681366 h 2017647"/>
              <a:gd name="connsiteX8" fmla="*/ 0 w 11715643"/>
              <a:gd name="connsiteY8" fmla="*/ 336281 h 201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643" h="2017647" fill="none" extrusionOk="0">
                <a:moveTo>
                  <a:pt x="0" y="336281"/>
                </a:moveTo>
                <a:cubicBezTo>
                  <a:pt x="-10336" y="148886"/>
                  <a:pt x="154690" y="3380"/>
                  <a:pt x="336281" y="0"/>
                </a:cubicBezTo>
                <a:cubicBezTo>
                  <a:pt x="4357500" y="130954"/>
                  <a:pt x="6650031" y="43574"/>
                  <a:pt x="11379362" y="0"/>
                </a:cubicBezTo>
                <a:cubicBezTo>
                  <a:pt x="11574293" y="14183"/>
                  <a:pt x="11734188" y="173274"/>
                  <a:pt x="11715643" y="336281"/>
                </a:cubicBezTo>
                <a:cubicBezTo>
                  <a:pt x="11826548" y="807314"/>
                  <a:pt x="11676608" y="1088033"/>
                  <a:pt x="11715643" y="1681366"/>
                </a:cubicBezTo>
                <a:cubicBezTo>
                  <a:pt x="11708026" y="1868340"/>
                  <a:pt x="11542280" y="2001912"/>
                  <a:pt x="11379362" y="2017647"/>
                </a:cubicBezTo>
                <a:cubicBezTo>
                  <a:pt x="6916483" y="2172844"/>
                  <a:pt x="1611009" y="2180667"/>
                  <a:pt x="336281" y="2017647"/>
                </a:cubicBezTo>
                <a:cubicBezTo>
                  <a:pt x="150744" y="2015130"/>
                  <a:pt x="-20293" y="1878938"/>
                  <a:pt x="0" y="1681366"/>
                </a:cubicBezTo>
                <a:cubicBezTo>
                  <a:pt x="69382" y="1526914"/>
                  <a:pt x="11414" y="501796"/>
                  <a:pt x="0" y="336281"/>
                </a:cubicBezTo>
                <a:close/>
              </a:path>
              <a:path w="11715643" h="2017647" stroke="0" extrusionOk="0">
                <a:moveTo>
                  <a:pt x="0" y="336281"/>
                </a:moveTo>
                <a:cubicBezTo>
                  <a:pt x="-6028" y="146840"/>
                  <a:pt x="148163" y="899"/>
                  <a:pt x="336281" y="0"/>
                </a:cubicBezTo>
                <a:cubicBezTo>
                  <a:pt x="4722356" y="132882"/>
                  <a:pt x="8644383" y="-84951"/>
                  <a:pt x="11379362" y="0"/>
                </a:cubicBezTo>
                <a:cubicBezTo>
                  <a:pt x="11558218" y="6706"/>
                  <a:pt x="11710145" y="180945"/>
                  <a:pt x="11715643" y="336281"/>
                </a:cubicBezTo>
                <a:cubicBezTo>
                  <a:pt x="11799961" y="676411"/>
                  <a:pt x="11701516" y="1314889"/>
                  <a:pt x="11715643" y="1681366"/>
                </a:cubicBezTo>
                <a:cubicBezTo>
                  <a:pt x="11744684" y="1870534"/>
                  <a:pt x="11576130" y="1994916"/>
                  <a:pt x="11379362" y="2017647"/>
                </a:cubicBezTo>
                <a:cubicBezTo>
                  <a:pt x="9033357" y="2105286"/>
                  <a:pt x="4570779" y="1944968"/>
                  <a:pt x="336281" y="2017647"/>
                </a:cubicBezTo>
                <a:cubicBezTo>
                  <a:pt x="146774" y="1981565"/>
                  <a:pt x="-18598" y="1892934"/>
                  <a:pt x="0" y="1681366"/>
                </a:cubicBezTo>
                <a:cubicBezTo>
                  <a:pt x="-3087" y="1422195"/>
                  <a:pt x="25201" y="507554"/>
                  <a:pt x="0" y="336281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19E55039-2A50-A986-808E-5ED93F71BA85}"/>
              </a:ext>
            </a:extLst>
          </p:cNvPr>
          <p:cNvSpPr txBox="1"/>
          <p:nvPr/>
        </p:nvSpPr>
        <p:spPr>
          <a:xfrm>
            <a:off x="-326289" y="170329"/>
            <a:ext cx="128154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3E3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Á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8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0EAB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EC2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Ạ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8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85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EE34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Á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0F1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 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8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0F1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I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DA9F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Á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T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EE34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I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8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Ế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0F1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8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0F1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Ọ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DA9F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Ủ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FBA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A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EC2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DA9F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EC2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Ú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0F1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FBA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T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E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A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1E8F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DA9F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8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Ư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T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1E8F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FBA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Ế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0EAB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E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À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O</a:t>
            </a:r>
            <a:r>
              <a:rPr lang="en-US" sz="4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E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-326289" y="1353044"/>
            <a:ext cx="6646497" cy="6890142"/>
            <a:chOff x="-1018981" y="590578"/>
            <a:chExt cx="6646497" cy="689014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07" r="51712"/>
            <a:stretch/>
          </p:blipFill>
          <p:spPr>
            <a:xfrm>
              <a:off x="-1018981" y="590578"/>
              <a:ext cx="6646497" cy="6890142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991192" y="4555727"/>
              <a:ext cx="3540850" cy="1109404"/>
              <a:chOff x="43728" y="-837090"/>
              <a:chExt cx="6335193" cy="1109404"/>
            </a:xfrm>
          </p:grpSpPr>
          <p:sp>
            <p:nvSpPr>
              <p:cNvPr id="52" name="Rectangle: Rounded Corners 5">
                <a:extLst>
                  <a:ext uri="{FF2B5EF4-FFF2-40B4-BE49-F238E27FC236}">
                    <a16:creationId xmlns:a16="http://schemas.microsoft.com/office/drawing/2014/main" id="{375B7F41-B6BC-4285-A5D4-E61F19FAE58E}"/>
                  </a:ext>
                </a:extLst>
              </p:cNvPr>
              <p:cNvSpPr/>
              <p:nvPr/>
            </p:nvSpPr>
            <p:spPr>
              <a:xfrm>
                <a:off x="43728" y="-780149"/>
                <a:ext cx="6275643" cy="1052463"/>
              </a:xfrm>
              <a:custGeom>
                <a:avLst/>
                <a:gdLst>
                  <a:gd name="connsiteX0" fmla="*/ 0 w 6275643"/>
                  <a:gd name="connsiteY0" fmla="*/ 526232 h 1052463"/>
                  <a:gd name="connsiteX1" fmla="*/ 526232 w 6275643"/>
                  <a:gd name="connsiteY1" fmla="*/ 0 h 1052463"/>
                  <a:gd name="connsiteX2" fmla="*/ 949890 w 6275643"/>
                  <a:gd name="connsiteY2" fmla="*/ 0 h 1052463"/>
                  <a:gd name="connsiteX3" fmla="*/ 1530243 w 6275643"/>
                  <a:gd name="connsiteY3" fmla="*/ 0 h 1052463"/>
                  <a:gd name="connsiteX4" fmla="*/ 2110597 w 6275643"/>
                  <a:gd name="connsiteY4" fmla="*/ 0 h 1052463"/>
                  <a:gd name="connsiteX5" fmla="*/ 2690950 w 6275643"/>
                  <a:gd name="connsiteY5" fmla="*/ 0 h 1052463"/>
                  <a:gd name="connsiteX6" fmla="*/ 3166840 w 6275643"/>
                  <a:gd name="connsiteY6" fmla="*/ 0 h 1052463"/>
                  <a:gd name="connsiteX7" fmla="*/ 3642729 w 6275643"/>
                  <a:gd name="connsiteY7" fmla="*/ 0 h 1052463"/>
                  <a:gd name="connsiteX8" fmla="*/ 4327546 w 6275643"/>
                  <a:gd name="connsiteY8" fmla="*/ 0 h 1052463"/>
                  <a:gd name="connsiteX9" fmla="*/ 4960131 w 6275643"/>
                  <a:gd name="connsiteY9" fmla="*/ 0 h 1052463"/>
                  <a:gd name="connsiteX10" fmla="*/ 5749412 w 6275643"/>
                  <a:gd name="connsiteY10" fmla="*/ 0 h 1052463"/>
                  <a:gd name="connsiteX11" fmla="*/ 6275644 w 6275643"/>
                  <a:gd name="connsiteY11" fmla="*/ 526232 h 1052463"/>
                  <a:gd name="connsiteX12" fmla="*/ 6275643 w 6275643"/>
                  <a:gd name="connsiteY12" fmla="*/ 526232 h 1052463"/>
                  <a:gd name="connsiteX13" fmla="*/ 5749411 w 6275643"/>
                  <a:gd name="connsiteY13" fmla="*/ 1052464 h 1052463"/>
                  <a:gd name="connsiteX14" fmla="*/ 5064594 w 6275643"/>
                  <a:gd name="connsiteY14" fmla="*/ 1052464 h 1052463"/>
                  <a:gd name="connsiteX15" fmla="*/ 4432009 w 6275643"/>
                  <a:gd name="connsiteY15" fmla="*/ 1052464 h 1052463"/>
                  <a:gd name="connsiteX16" fmla="*/ 3747192 w 6275643"/>
                  <a:gd name="connsiteY16" fmla="*/ 1052464 h 1052463"/>
                  <a:gd name="connsiteX17" fmla="*/ 3271303 w 6275643"/>
                  <a:gd name="connsiteY17" fmla="*/ 1052464 h 1052463"/>
                  <a:gd name="connsiteX18" fmla="*/ 2847645 w 6275643"/>
                  <a:gd name="connsiteY18" fmla="*/ 1052463 h 1052463"/>
                  <a:gd name="connsiteX19" fmla="*/ 2162828 w 6275643"/>
                  <a:gd name="connsiteY19" fmla="*/ 1052463 h 1052463"/>
                  <a:gd name="connsiteX20" fmla="*/ 1686938 w 6275643"/>
                  <a:gd name="connsiteY20" fmla="*/ 1052463 h 1052463"/>
                  <a:gd name="connsiteX21" fmla="*/ 526232 w 6275643"/>
                  <a:gd name="connsiteY21" fmla="*/ 1052463 h 1052463"/>
                  <a:gd name="connsiteX22" fmla="*/ 0 w 6275643"/>
                  <a:gd name="connsiteY22" fmla="*/ 526231 h 1052463"/>
                  <a:gd name="connsiteX23" fmla="*/ 0 w 6275643"/>
                  <a:gd name="connsiteY23" fmla="*/ 526232 h 105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75643" h="1052463" fill="none" extrusionOk="0">
                    <a:moveTo>
                      <a:pt x="0" y="526232"/>
                    </a:moveTo>
                    <a:cubicBezTo>
                      <a:pt x="3752" y="211391"/>
                      <a:pt x="235409" y="-11360"/>
                      <a:pt x="526232" y="0"/>
                    </a:cubicBezTo>
                    <a:cubicBezTo>
                      <a:pt x="614031" y="-21503"/>
                      <a:pt x="828433" y="23445"/>
                      <a:pt x="949890" y="0"/>
                    </a:cubicBezTo>
                    <a:cubicBezTo>
                      <a:pt x="1071347" y="-23445"/>
                      <a:pt x="1308256" y="64156"/>
                      <a:pt x="1530243" y="0"/>
                    </a:cubicBezTo>
                    <a:cubicBezTo>
                      <a:pt x="1752230" y="-64156"/>
                      <a:pt x="1899969" y="23837"/>
                      <a:pt x="2110597" y="0"/>
                    </a:cubicBezTo>
                    <a:cubicBezTo>
                      <a:pt x="2321225" y="-23837"/>
                      <a:pt x="2564079" y="20178"/>
                      <a:pt x="2690950" y="0"/>
                    </a:cubicBezTo>
                    <a:cubicBezTo>
                      <a:pt x="2817821" y="-20178"/>
                      <a:pt x="3024209" y="52497"/>
                      <a:pt x="3166840" y="0"/>
                    </a:cubicBezTo>
                    <a:cubicBezTo>
                      <a:pt x="3309471" y="-52497"/>
                      <a:pt x="3412138" y="55960"/>
                      <a:pt x="3642729" y="0"/>
                    </a:cubicBezTo>
                    <a:cubicBezTo>
                      <a:pt x="3873320" y="-55960"/>
                      <a:pt x="4138094" y="65594"/>
                      <a:pt x="4327546" y="0"/>
                    </a:cubicBezTo>
                    <a:cubicBezTo>
                      <a:pt x="4516998" y="-65594"/>
                      <a:pt x="4737408" y="63711"/>
                      <a:pt x="4960131" y="0"/>
                    </a:cubicBezTo>
                    <a:cubicBezTo>
                      <a:pt x="5182854" y="-63711"/>
                      <a:pt x="5479977" y="35305"/>
                      <a:pt x="5749412" y="0"/>
                    </a:cubicBezTo>
                    <a:cubicBezTo>
                      <a:pt x="5979738" y="442"/>
                      <a:pt x="6269560" y="216298"/>
                      <a:pt x="6275644" y="526232"/>
                    </a:cubicBezTo>
                    <a:lnTo>
                      <a:pt x="6275643" y="526232"/>
                    </a:lnTo>
                    <a:cubicBezTo>
                      <a:pt x="6261056" y="830179"/>
                      <a:pt x="6038053" y="1000111"/>
                      <a:pt x="5749411" y="1052464"/>
                    </a:cubicBezTo>
                    <a:cubicBezTo>
                      <a:pt x="5542531" y="1102280"/>
                      <a:pt x="5332021" y="1005599"/>
                      <a:pt x="5064594" y="1052464"/>
                    </a:cubicBezTo>
                    <a:cubicBezTo>
                      <a:pt x="4797167" y="1099329"/>
                      <a:pt x="4655047" y="984183"/>
                      <a:pt x="4432009" y="1052464"/>
                    </a:cubicBezTo>
                    <a:cubicBezTo>
                      <a:pt x="4208972" y="1120745"/>
                      <a:pt x="4020443" y="1049545"/>
                      <a:pt x="3747192" y="1052464"/>
                    </a:cubicBezTo>
                    <a:cubicBezTo>
                      <a:pt x="3473941" y="1055383"/>
                      <a:pt x="3428078" y="1040954"/>
                      <a:pt x="3271303" y="1052464"/>
                    </a:cubicBezTo>
                    <a:cubicBezTo>
                      <a:pt x="3114528" y="1063973"/>
                      <a:pt x="2978588" y="1014716"/>
                      <a:pt x="2847645" y="1052463"/>
                    </a:cubicBezTo>
                    <a:cubicBezTo>
                      <a:pt x="2716702" y="1090210"/>
                      <a:pt x="2410700" y="974369"/>
                      <a:pt x="2162828" y="1052463"/>
                    </a:cubicBezTo>
                    <a:cubicBezTo>
                      <a:pt x="1914956" y="1130557"/>
                      <a:pt x="1787209" y="998064"/>
                      <a:pt x="1686938" y="1052463"/>
                    </a:cubicBezTo>
                    <a:cubicBezTo>
                      <a:pt x="1586667" y="1106862"/>
                      <a:pt x="815362" y="1025608"/>
                      <a:pt x="526232" y="1052463"/>
                    </a:cubicBezTo>
                    <a:cubicBezTo>
                      <a:pt x="204830" y="1047771"/>
                      <a:pt x="38942" y="783403"/>
                      <a:pt x="0" y="526231"/>
                    </a:cubicBezTo>
                    <a:lnTo>
                      <a:pt x="0" y="526232"/>
                    </a:lnTo>
                    <a:close/>
                  </a:path>
                  <a:path w="6275643" h="1052463" stroke="0" extrusionOk="0">
                    <a:moveTo>
                      <a:pt x="0" y="526232"/>
                    </a:moveTo>
                    <a:cubicBezTo>
                      <a:pt x="33702" y="198110"/>
                      <a:pt x="179237" y="-21267"/>
                      <a:pt x="526232" y="0"/>
                    </a:cubicBezTo>
                    <a:cubicBezTo>
                      <a:pt x="634651" y="-55170"/>
                      <a:pt x="790745" y="24472"/>
                      <a:pt x="1002122" y="0"/>
                    </a:cubicBezTo>
                    <a:cubicBezTo>
                      <a:pt x="1213499" y="-24472"/>
                      <a:pt x="1447563" y="19918"/>
                      <a:pt x="1582475" y="0"/>
                    </a:cubicBezTo>
                    <a:cubicBezTo>
                      <a:pt x="1717387" y="-19918"/>
                      <a:pt x="2063374" y="64088"/>
                      <a:pt x="2215060" y="0"/>
                    </a:cubicBezTo>
                    <a:cubicBezTo>
                      <a:pt x="2366747" y="-64088"/>
                      <a:pt x="2517264" y="55108"/>
                      <a:pt x="2690950" y="0"/>
                    </a:cubicBezTo>
                    <a:cubicBezTo>
                      <a:pt x="2864636" y="-55108"/>
                      <a:pt x="2931039" y="44799"/>
                      <a:pt x="3166840" y="0"/>
                    </a:cubicBezTo>
                    <a:cubicBezTo>
                      <a:pt x="3402641" y="-44799"/>
                      <a:pt x="3506280" y="32650"/>
                      <a:pt x="3694961" y="0"/>
                    </a:cubicBezTo>
                    <a:cubicBezTo>
                      <a:pt x="3883642" y="-32650"/>
                      <a:pt x="3950775" y="974"/>
                      <a:pt x="4118619" y="0"/>
                    </a:cubicBezTo>
                    <a:cubicBezTo>
                      <a:pt x="4286463" y="-974"/>
                      <a:pt x="4595509" y="55976"/>
                      <a:pt x="4803436" y="0"/>
                    </a:cubicBezTo>
                    <a:cubicBezTo>
                      <a:pt x="5011363" y="-55976"/>
                      <a:pt x="5466082" y="16027"/>
                      <a:pt x="5749412" y="0"/>
                    </a:cubicBezTo>
                    <a:cubicBezTo>
                      <a:pt x="6044434" y="-28980"/>
                      <a:pt x="6324370" y="214228"/>
                      <a:pt x="6275644" y="526232"/>
                    </a:cubicBezTo>
                    <a:lnTo>
                      <a:pt x="6275643" y="526232"/>
                    </a:lnTo>
                    <a:cubicBezTo>
                      <a:pt x="6257592" y="842241"/>
                      <a:pt x="5983532" y="999320"/>
                      <a:pt x="5749411" y="1052464"/>
                    </a:cubicBezTo>
                    <a:cubicBezTo>
                      <a:pt x="5541168" y="1102035"/>
                      <a:pt x="5391831" y="1006388"/>
                      <a:pt x="5169058" y="1052464"/>
                    </a:cubicBezTo>
                    <a:cubicBezTo>
                      <a:pt x="4946285" y="1098540"/>
                      <a:pt x="4666283" y="1003945"/>
                      <a:pt x="4536473" y="1052464"/>
                    </a:cubicBezTo>
                    <a:cubicBezTo>
                      <a:pt x="4406664" y="1100983"/>
                      <a:pt x="4218350" y="1024539"/>
                      <a:pt x="4112815" y="1052464"/>
                    </a:cubicBezTo>
                    <a:cubicBezTo>
                      <a:pt x="4007280" y="1080389"/>
                      <a:pt x="3697082" y="988308"/>
                      <a:pt x="3480230" y="1052464"/>
                    </a:cubicBezTo>
                    <a:cubicBezTo>
                      <a:pt x="3263378" y="1116619"/>
                      <a:pt x="3058322" y="996227"/>
                      <a:pt x="2847645" y="1052463"/>
                    </a:cubicBezTo>
                    <a:cubicBezTo>
                      <a:pt x="2636968" y="1108699"/>
                      <a:pt x="2481892" y="1029448"/>
                      <a:pt x="2371755" y="1052463"/>
                    </a:cubicBezTo>
                    <a:cubicBezTo>
                      <a:pt x="2261618" y="1075478"/>
                      <a:pt x="2053692" y="1040483"/>
                      <a:pt x="1791402" y="1052463"/>
                    </a:cubicBezTo>
                    <a:cubicBezTo>
                      <a:pt x="1529112" y="1064443"/>
                      <a:pt x="1488018" y="1002061"/>
                      <a:pt x="1367744" y="1052463"/>
                    </a:cubicBezTo>
                    <a:cubicBezTo>
                      <a:pt x="1247470" y="1102865"/>
                      <a:pt x="707128" y="971863"/>
                      <a:pt x="526232" y="1052463"/>
                    </a:cubicBezTo>
                    <a:cubicBezTo>
                      <a:pt x="233079" y="1069157"/>
                      <a:pt x="-28812" y="837167"/>
                      <a:pt x="0" y="526231"/>
                    </a:cubicBezTo>
                    <a:lnTo>
                      <a:pt x="0" y="526232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66737704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TextBox 47">
                <a:extLst>
                  <a:ext uri="{FF2B5EF4-FFF2-40B4-BE49-F238E27FC236}">
                    <a16:creationId xmlns:a16="http://schemas.microsoft.com/office/drawing/2014/main" id="{B80138F7-4E41-D56C-8B11-2F19F0D81CCA}"/>
                  </a:ext>
                </a:extLst>
              </p:cNvPr>
              <p:cNvSpPr txBox="1"/>
              <p:nvPr/>
            </p:nvSpPr>
            <p:spPr>
              <a:xfrm>
                <a:off x="132959" y="-837090"/>
                <a:ext cx="6245962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5500" b="1" dirty="0" err="1">
                    <a:solidFill>
                      <a:srgbClr val="385723"/>
                    </a:solidFill>
                    <a:latin typeface="UTM Avo" panose="02040603050506020204" pitchFamily="18" charset="0"/>
                  </a:rPr>
                  <a:t>rất</a:t>
                </a:r>
                <a:r>
                  <a:rPr lang="en-US" sz="5500" b="1" dirty="0">
                    <a:solidFill>
                      <a:srgbClr val="385723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5500" b="1" dirty="0" err="1">
                    <a:solidFill>
                      <a:srgbClr val="385723"/>
                    </a:solidFill>
                    <a:latin typeface="UTM Avo" panose="02040603050506020204" pitchFamily="18" charset="0"/>
                  </a:rPr>
                  <a:t>vui</a:t>
                </a:r>
                <a:endParaRPr lang="en-US" sz="5500" dirty="0">
                  <a:solidFill>
                    <a:srgbClr val="C00000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6921891" y="659404"/>
            <a:ext cx="4807132" cy="5884519"/>
            <a:chOff x="6963358" y="-98895"/>
            <a:chExt cx="4807132" cy="588451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5" r="7468" b="19422"/>
            <a:stretch/>
          </p:blipFill>
          <p:spPr>
            <a:xfrm>
              <a:off x="6963358" y="-98895"/>
              <a:ext cx="4807132" cy="5884519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7793195" y="4608110"/>
              <a:ext cx="3540850" cy="1109404"/>
              <a:chOff x="1447360" y="-784707"/>
              <a:chExt cx="6335194" cy="1109404"/>
            </a:xfrm>
          </p:grpSpPr>
          <p:sp>
            <p:nvSpPr>
              <p:cNvPr id="57" name="Rectangle: Rounded Corners 5">
                <a:extLst>
                  <a:ext uri="{FF2B5EF4-FFF2-40B4-BE49-F238E27FC236}">
                    <a16:creationId xmlns:a16="http://schemas.microsoft.com/office/drawing/2014/main" id="{375B7F41-B6BC-4285-A5D4-E61F19FAE58E}"/>
                  </a:ext>
                </a:extLst>
              </p:cNvPr>
              <p:cNvSpPr/>
              <p:nvPr/>
            </p:nvSpPr>
            <p:spPr>
              <a:xfrm>
                <a:off x="1447360" y="-727766"/>
                <a:ext cx="6275643" cy="1052463"/>
              </a:xfrm>
              <a:custGeom>
                <a:avLst/>
                <a:gdLst>
                  <a:gd name="connsiteX0" fmla="*/ 0 w 6275643"/>
                  <a:gd name="connsiteY0" fmla="*/ 526232 h 1052463"/>
                  <a:gd name="connsiteX1" fmla="*/ 526232 w 6275643"/>
                  <a:gd name="connsiteY1" fmla="*/ 0 h 1052463"/>
                  <a:gd name="connsiteX2" fmla="*/ 949890 w 6275643"/>
                  <a:gd name="connsiteY2" fmla="*/ 0 h 1052463"/>
                  <a:gd name="connsiteX3" fmla="*/ 1530243 w 6275643"/>
                  <a:gd name="connsiteY3" fmla="*/ 0 h 1052463"/>
                  <a:gd name="connsiteX4" fmla="*/ 2110597 w 6275643"/>
                  <a:gd name="connsiteY4" fmla="*/ 0 h 1052463"/>
                  <a:gd name="connsiteX5" fmla="*/ 2690950 w 6275643"/>
                  <a:gd name="connsiteY5" fmla="*/ 0 h 1052463"/>
                  <a:gd name="connsiteX6" fmla="*/ 3166840 w 6275643"/>
                  <a:gd name="connsiteY6" fmla="*/ 0 h 1052463"/>
                  <a:gd name="connsiteX7" fmla="*/ 3642729 w 6275643"/>
                  <a:gd name="connsiteY7" fmla="*/ 0 h 1052463"/>
                  <a:gd name="connsiteX8" fmla="*/ 4327546 w 6275643"/>
                  <a:gd name="connsiteY8" fmla="*/ 0 h 1052463"/>
                  <a:gd name="connsiteX9" fmla="*/ 4960131 w 6275643"/>
                  <a:gd name="connsiteY9" fmla="*/ 0 h 1052463"/>
                  <a:gd name="connsiteX10" fmla="*/ 5749412 w 6275643"/>
                  <a:gd name="connsiteY10" fmla="*/ 0 h 1052463"/>
                  <a:gd name="connsiteX11" fmla="*/ 6275644 w 6275643"/>
                  <a:gd name="connsiteY11" fmla="*/ 526232 h 1052463"/>
                  <a:gd name="connsiteX12" fmla="*/ 6275643 w 6275643"/>
                  <a:gd name="connsiteY12" fmla="*/ 526232 h 1052463"/>
                  <a:gd name="connsiteX13" fmla="*/ 5749411 w 6275643"/>
                  <a:gd name="connsiteY13" fmla="*/ 1052464 h 1052463"/>
                  <a:gd name="connsiteX14" fmla="*/ 5064594 w 6275643"/>
                  <a:gd name="connsiteY14" fmla="*/ 1052464 h 1052463"/>
                  <a:gd name="connsiteX15" fmla="*/ 4432009 w 6275643"/>
                  <a:gd name="connsiteY15" fmla="*/ 1052464 h 1052463"/>
                  <a:gd name="connsiteX16" fmla="*/ 3747192 w 6275643"/>
                  <a:gd name="connsiteY16" fmla="*/ 1052464 h 1052463"/>
                  <a:gd name="connsiteX17" fmla="*/ 3271303 w 6275643"/>
                  <a:gd name="connsiteY17" fmla="*/ 1052464 h 1052463"/>
                  <a:gd name="connsiteX18" fmla="*/ 2847645 w 6275643"/>
                  <a:gd name="connsiteY18" fmla="*/ 1052463 h 1052463"/>
                  <a:gd name="connsiteX19" fmla="*/ 2162828 w 6275643"/>
                  <a:gd name="connsiteY19" fmla="*/ 1052463 h 1052463"/>
                  <a:gd name="connsiteX20" fmla="*/ 1686938 w 6275643"/>
                  <a:gd name="connsiteY20" fmla="*/ 1052463 h 1052463"/>
                  <a:gd name="connsiteX21" fmla="*/ 526232 w 6275643"/>
                  <a:gd name="connsiteY21" fmla="*/ 1052463 h 1052463"/>
                  <a:gd name="connsiteX22" fmla="*/ 0 w 6275643"/>
                  <a:gd name="connsiteY22" fmla="*/ 526231 h 1052463"/>
                  <a:gd name="connsiteX23" fmla="*/ 0 w 6275643"/>
                  <a:gd name="connsiteY23" fmla="*/ 526232 h 105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75643" h="1052463" fill="none" extrusionOk="0">
                    <a:moveTo>
                      <a:pt x="0" y="526232"/>
                    </a:moveTo>
                    <a:cubicBezTo>
                      <a:pt x="3752" y="211391"/>
                      <a:pt x="235409" y="-11360"/>
                      <a:pt x="526232" y="0"/>
                    </a:cubicBezTo>
                    <a:cubicBezTo>
                      <a:pt x="614031" y="-21503"/>
                      <a:pt x="828433" y="23445"/>
                      <a:pt x="949890" y="0"/>
                    </a:cubicBezTo>
                    <a:cubicBezTo>
                      <a:pt x="1071347" y="-23445"/>
                      <a:pt x="1308256" y="64156"/>
                      <a:pt x="1530243" y="0"/>
                    </a:cubicBezTo>
                    <a:cubicBezTo>
                      <a:pt x="1752230" y="-64156"/>
                      <a:pt x="1899969" y="23837"/>
                      <a:pt x="2110597" y="0"/>
                    </a:cubicBezTo>
                    <a:cubicBezTo>
                      <a:pt x="2321225" y="-23837"/>
                      <a:pt x="2564079" y="20178"/>
                      <a:pt x="2690950" y="0"/>
                    </a:cubicBezTo>
                    <a:cubicBezTo>
                      <a:pt x="2817821" y="-20178"/>
                      <a:pt x="3024209" y="52497"/>
                      <a:pt x="3166840" y="0"/>
                    </a:cubicBezTo>
                    <a:cubicBezTo>
                      <a:pt x="3309471" y="-52497"/>
                      <a:pt x="3412138" y="55960"/>
                      <a:pt x="3642729" y="0"/>
                    </a:cubicBezTo>
                    <a:cubicBezTo>
                      <a:pt x="3873320" y="-55960"/>
                      <a:pt x="4138094" y="65594"/>
                      <a:pt x="4327546" y="0"/>
                    </a:cubicBezTo>
                    <a:cubicBezTo>
                      <a:pt x="4516998" y="-65594"/>
                      <a:pt x="4737408" y="63711"/>
                      <a:pt x="4960131" y="0"/>
                    </a:cubicBezTo>
                    <a:cubicBezTo>
                      <a:pt x="5182854" y="-63711"/>
                      <a:pt x="5479977" y="35305"/>
                      <a:pt x="5749412" y="0"/>
                    </a:cubicBezTo>
                    <a:cubicBezTo>
                      <a:pt x="5979738" y="442"/>
                      <a:pt x="6269560" y="216298"/>
                      <a:pt x="6275644" y="526232"/>
                    </a:cubicBezTo>
                    <a:lnTo>
                      <a:pt x="6275643" y="526232"/>
                    </a:lnTo>
                    <a:cubicBezTo>
                      <a:pt x="6261056" y="830179"/>
                      <a:pt x="6038053" y="1000111"/>
                      <a:pt x="5749411" y="1052464"/>
                    </a:cubicBezTo>
                    <a:cubicBezTo>
                      <a:pt x="5542531" y="1102280"/>
                      <a:pt x="5332021" y="1005599"/>
                      <a:pt x="5064594" y="1052464"/>
                    </a:cubicBezTo>
                    <a:cubicBezTo>
                      <a:pt x="4797167" y="1099329"/>
                      <a:pt x="4655047" y="984183"/>
                      <a:pt x="4432009" y="1052464"/>
                    </a:cubicBezTo>
                    <a:cubicBezTo>
                      <a:pt x="4208972" y="1120745"/>
                      <a:pt x="4020443" y="1049545"/>
                      <a:pt x="3747192" y="1052464"/>
                    </a:cubicBezTo>
                    <a:cubicBezTo>
                      <a:pt x="3473941" y="1055383"/>
                      <a:pt x="3428078" y="1040954"/>
                      <a:pt x="3271303" y="1052464"/>
                    </a:cubicBezTo>
                    <a:cubicBezTo>
                      <a:pt x="3114528" y="1063973"/>
                      <a:pt x="2978588" y="1014716"/>
                      <a:pt x="2847645" y="1052463"/>
                    </a:cubicBezTo>
                    <a:cubicBezTo>
                      <a:pt x="2716702" y="1090210"/>
                      <a:pt x="2410700" y="974369"/>
                      <a:pt x="2162828" y="1052463"/>
                    </a:cubicBezTo>
                    <a:cubicBezTo>
                      <a:pt x="1914956" y="1130557"/>
                      <a:pt x="1787209" y="998064"/>
                      <a:pt x="1686938" y="1052463"/>
                    </a:cubicBezTo>
                    <a:cubicBezTo>
                      <a:pt x="1586667" y="1106862"/>
                      <a:pt x="815362" y="1025608"/>
                      <a:pt x="526232" y="1052463"/>
                    </a:cubicBezTo>
                    <a:cubicBezTo>
                      <a:pt x="204830" y="1047771"/>
                      <a:pt x="38942" y="783403"/>
                      <a:pt x="0" y="526231"/>
                    </a:cubicBezTo>
                    <a:lnTo>
                      <a:pt x="0" y="526232"/>
                    </a:lnTo>
                    <a:close/>
                  </a:path>
                  <a:path w="6275643" h="1052463" stroke="0" extrusionOk="0">
                    <a:moveTo>
                      <a:pt x="0" y="526232"/>
                    </a:moveTo>
                    <a:cubicBezTo>
                      <a:pt x="33702" y="198110"/>
                      <a:pt x="179237" y="-21267"/>
                      <a:pt x="526232" y="0"/>
                    </a:cubicBezTo>
                    <a:cubicBezTo>
                      <a:pt x="634651" y="-55170"/>
                      <a:pt x="790745" y="24472"/>
                      <a:pt x="1002122" y="0"/>
                    </a:cubicBezTo>
                    <a:cubicBezTo>
                      <a:pt x="1213499" y="-24472"/>
                      <a:pt x="1447563" y="19918"/>
                      <a:pt x="1582475" y="0"/>
                    </a:cubicBezTo>
                    <a:cubicBezTo>
                      <a:pt x="1717387" y="-19918"/>
                      <a:pt x="2063374" y="64088"/>
                      <a:pt x="2215060" y="0"/>
                    </a:cubicBezTo>
                    <a:cubicBezTo>
                      <a:pt x="2366747" y="-64088"/>
                      <a:pt x="2517264" y="55108"/>
                      <a:pt x="2690950" y="0"/>
                    </a:cubicBezTo>
                    <a:cubicBezTo>
                      <a:pt x="2864636" y="-55108"/>
                      <a:pt x="2931039" y="44799"/>
                      <a:pt x="3166840" y="0"/>
                    </a:cubicBezTo>
                    <a:cubicBezTo>
                      <a:pt x="3402641" y="-44799"/>
                      <a:pt x="3506280" y="32650"/>
                      <a:pt x="3694961" y="0"/>
                    </a:cubicBezTo>
                    <a:cubicBezTo>
                      <a:pt x="3883642" y="-32650"/>
                      <a:pt x="3950775" y="974"/>
                      <a:pt x="4118619" y="0"/>
                    </a:cubicBezTo>
                    <a:cubicBezTo>
                      <a:pt x="4286463" y="-974"/>
                      <a:pt x="4595509" y="55976"/>
                      <a:pt x="4803436" y="0"/>
                    </a:cubicBezTo>
                    <a:cubicBezTo>
                      <a:pt x="5011363" y="-55976"/>
                      <a:pt x="5466082" y="16027"/>
                      <a:pt x="5749412" y="0"/>
                    </a:cubicBezTo>
                    <a:cubicBezTo>
                      <a:pt x="6044434" y="-28980"/>
                      <a:pt x="6324370" y="214228"/>
                      <a:pt x="6275644" y="526232"/>
                    </a:cubicBezTo>
                    <a:lnTo>
                      <a:pt x="6275643" y="526232"/>
                    </a:lnTo>
                    <a:cubicBezTo>
                      <a:pt x="6257592" y="842241"/>
                      <a:pt x="5983532" y="999320"/>
                      <a:pt x="5749411" y="1052464"/>
                    </a:cubicBezTo>
                    <a:cubicBezTo>
                      <a:pt x="5541168" y="1102035"/>
                      <a:pt x="5391831" y="1006388"/>
                      <a:pt x="5169058" y="1052464"/>
                    </a:cubicBezTo>
                    <a:cubicBezTo>
                      <a:pt x="4946285" y="1098540"/>
                      <a:pt x="4666283" y="1003945"/>
                      <a:pt x="4536473" y="1052464"/>
                    </a:cubicBezTo>
                    <a:cubicBezTo>
                      <a:pt x="4406664" y="1100983"/>
                      <a:pt x="4218350" y="1024539"/>
                      <a:pt x="4112815" y="1052464"/>
                    </a:cubicBezTo>
                    <a:cubicBezTo>
                      <a:pt x="4007280" y="1080389"/>
                      <a:pt x="3697082" y="988308"/>
                      <a:pt x="3480230" y="1052464"/>
                    </a:cubicBezTo>
                    <a:cubicBezTo>
                      <a:pt x="3263378" y="1116619"/>
                      <a:pt x="3058322" y="996227"/>
                      <a:pt x="2847645" y="1052463"/>
                    </a:cubicBezTo>
                    <a:cubicBezTo>
                      <a:pt x="2636968" y="1108699"/>
                      <a:pt x="2481892" y="1029448"/>
                      <a:pt x="2371755" y="1052463"/>
                    </a:cubicBezTo>
                    <a:cubicBezTo>
                      <a:pt x="2261618" y="1075478"/>
                      <a:pt x="2053692" y="1040483"/>
                      <a:pt x="1791402" y="1052463"/>
                    </a:cubicBezTo>
                    <a:cubicBezTo>
                      <a:pt x="1529112" y="1064443"/>
                      <a:pt x="1488018" y="1002061"/>
                      <a:pt x="1367744" y="1052463"/>
                    </a:cubicBezTo>
                    <a:cubicBezTo>
                      <a:pt x="1247470" y="1102865"/>
                      <a:pt x="707128" y="971863"/>
                      <a:pt x="526232" y="1052463"/>
                    </a:cubicBezTo>
                    <a:cubicBezTo>
                      <a:pt x="233079" y="1069157"/>
                      <a:pt x="-28812" y="837167"/>
                      <a:pt x="0" y="526231"/>
                    </a:cubicBezTo>
                    <a:lnTo>
                      <a:pt x="0" y="526232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4">
                    <a:lumMod val="75000"/>
                  </a:schemeClr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66737704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xtBox 47">
                <a:extLst>
                  <a:ext uri="{FF2B5EF4-FFF2-40B4-BE49-F238E27FC236}">
                    <a16:creationId xmlns:a16="http://schemas.microsoft.com/office/drawing/2014/main" id="{B80138F7-4E41-D56C-8B11-2F19F0D81CCA}"/>
                  </a:ext>
                </a:extLst>
              </p:cNvPr>
              <p:cNvSpPr txBox="1"/>
              <p:nvPr/>
            </p:nvSpPr>
            <p:spPr>
              <a:xfrm>
                <a:off x="1536592" y="-784707"/>
                <a:ext cx="6245962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5500" b="1" dirty="0" err="1">
                    <a:solidFill>
                      <a:srgbClr val="385723"/>
                    </a:solidFill>
                    <a:latin typeface="UTM Avo" panose="02040603050506020204" pitchFamily="18" charset="0"/>
                  </a:rPr>
                  <a:t>vui</a:t>
                </a:r>
                <a:endParaRPr lang="en-US" sz="5500" dirty="0">
                  <a:solidFill>
                    <a:srgbClr val="C00000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1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6D2C2C-FE4C-D448-98BC-BCCDF6D4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6299"/>
            <a:ext cx="12192000" cy="15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2135" y="313987"/>
            <a:ext cx="11539107" cy="938719"/>
            <a:chOff x="962897" y="122286"/>
            <a:chExt cx="11539107" cy="9387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08" b="100000" l="5682" r="96591"/>
                      </a14:imgEffect>
                    </a14:imgLayer>
                  </a14:imgProps>
                </a:ext>
              </a:extLst>
            </a:blip>
            <a:srcRect l="15781" t="10252"/>
            <a:stretch/>
          </p:blipFill>
          <p:spPr>
            <a:xfrm>
              <a:off x="962897" y="244561"/>
              <a:ext cx="606116" cy="763337"/>
            </a:xfrm>
            <a:prstGeom prst="rect">
              <a:avLst/>
            </a:prstGeom>
          </p:spPr>
        </p:pic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69013" y="122286"/>
              <a:ext cx="1093299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500" b="1">
                  <a:solidFill>
                    <a:srgbClr val="0889BC"/>
                  </a:solidFill>
                </a:rPr>
                <a:t>Hình 1 mô tả hiện tượng gì?</a:t>
              </a:r>
              <a:endParaRPr lang="en-US" sz="5500" b="1" dirty="0">
                <a:solidFill>
                  <a:srgbClr val="0889BC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D52F5FA-2CE7-F473-8CFB-3F5B0E3CBE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11" y="1325750"/>
            <a:ext cx="8587185" cy="4034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EE5171-1DC9-3FD6-1D94-DEB1B8F6D4F0}"/>
              </a:ext>
            </a:extLst>
          </p:cNvPr>
          <p:cNvSpPr txBox="1"/>
          <p:nvPr/>
        </p:nvSpPr>
        <p:spPr>
          <a:xfrm>
            <a:off x="1227639" y="5433176"/>
            <a:ext cx="9785183" cy="78319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/>
              <a:t>Hình 1 mô tả hiện tượng đất bị xói mòn.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5622938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EBCB6-53AB-DB55-51BD-09351AA3B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79" y="1040525"/>
            <a:ext cx="11109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A56E4-128A-E627-0F3E-41EE7A0E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49" y="1394526"/>
            <a:ext cx="10778662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52183" y="770877"/>
            <a:ext cx="11536096" cy="1384995"/>
            <a:chOff x="336136" y="727885"/>
            <a:chExt cx="11536096" cy="13849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017387" y="727885"/>
              <a:ext cx="10854845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Đọc thông tin, quan sát các h.nh từ 2 đến 8 và cho biết:</a:t>
              </a:r>
            </a:p>
            <a:p>
              <a:pPr algn="l"/>
              <a:r>
                <a:rPr lang="vi-VN" sz="2800" b="0" i="0" u="none" strike="noStrike" baseline="0">
                  <a:solidFill>
                    <a:srgbClr val="DA0000"/>
                  </a:solidFill>
                  <a:latin typeface="ArialMT"/>
                </a:rPr>
                <a:t>■ </a:t>
              </a:r>
              <a:r>
                <a:rPr lang="vi-VN" sz="28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Nguyên nhân nào gây ô nhiễm đất do con người?</a:t>
              </a:r>
            </a:p>
            <a:p>
              <a:pPr algn="l"/>
              <a:r>
                <a:rPr lang="en-US" sz="2800" b="0" i="0" u="none" strike="noStrike" baseline="0">
                  <a:solidFill>
                    <a:srgbClr val="DA0000"/>
                  </a:solidFill>
                  <a:latin typeface="ArialMT"/>
                </a:rPr>
                <a:t>■ </a:t>
              </a:r>
              <a:r>
                <a:rPr lang="en-US" sz="2800" b="0" i="0" u="none" strike="noStrike" baseline="0">
                  <a:solidFill>
                    <a:srgbClr val="000000"/>
                  </a:solidFill>
                  <a:latin typeface="AvertaStdCY-Regular" panose="00000500000000000000" pitchFamily="50" charset="0"/>
                </a:rPr>
                <a:t>Nguyên nhân nào gây ô nhiễm đất do tự nhiên?</a:t>
              </a:r>
              <a:endParaRPr lang="en-US" sz="40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4001" r="4292" b="-1180"/>
            <a:stretch/>
          </p:blipFill>
          <p:spPr>
            <a:xfrm>
              <a:off x="336136" y="879723"/>
              <a:ext cx="744584" cy="684351"/>
            </a:xfrm>
            <a:prstGeom prst="ellipse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96190" y="209542"/>
            <a:ext cx="11089192" cy="701635"/>
            <a:chOff x="821434" y="151603"/>
            <a:chExt cx="11089192" cy="701635"/>
          </a:xfrm>
        </p:grpSpPr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977635" y="151603"/>
              <a:ext cx="109329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solidFill>
                    <a:srgbClr val="0889BC"/>
                  </a:solidFill>
                </a:rPr>
                <a:t>   </a:t>
              </a:r>
              <a:r>
                <a:rPr lang="en-US" sz="3800" b="1" dirty="0" err="1">
                  <a:solidFill>
                    <a:srgbClr val="0889BC"/>
                  </a:solidFill>
                </a:rPr>
                <a:t>Nguyên</a:t>
              </a:r>
              <a:r>
                <a:rPr lang="en-US" sz="3800" b="1" dirty="0">
                  <a:solidFill>
                    <a:srgbClr val="0889BC"/>
                  </a:solidFill>
                </a:rPr>
                <a:t> </a:t>
              </a:r>
              <a:r>
                <a:rPr lang="en-US" sz="3800" b="1" dirty="0" err="1">
                  <a:solidFill>
                    <a:srgbClr val="0889BC"/>
                  </a:solidFill>
                </a:rPr>
                <a:t>nhân</a:t>
              </a:r>
              <a:r>
                <a:rPr lang="en-US" sz="3800" b="1" dirty="0">
                  <a:solidFill>
                    <a:srgbClr val="0889BC"/>
                  </a:solidFill>
                </a:rPr>
                <a:t> </a:t>
              </a:r>
              <a:r>
                <a:rPr lang="en-US" sz="3800" b="1" dirty="0" err="1">
                  <a:solidFill>
                    <a:srgbClr val="0889BC"/>
                  </a:solidFill>
                </a:rPr>
                <a:t>gây</a:t>
              </a:r>
              <a:r>
                <a:rPr lang="en-US" sz="3800" b="1" dirty="0">
                  <a:solidFill>
                    <a:srgbClr val="0889BC"/>
                  </a:solidFill>
                </a:rPr>
                <a:t> ô </a:t>
              </a:r>
              <a:r>
                <a:rPr lang="en-US" sz="3800" b="1" err="1">
                  <a:solidFill>
                    <a:srgbClr val="0889BC"/>
                  </a:solidFill>
                </a:rPr>
                <a:t>nhiễm</a:t>
              </a:r>
              <a:r>
                <a:rPr lang="en-US" sz="3800" b="1">
                  <a:solidFill>
                    <a:srgbClr val="0889BC"/>
                  </a:solidFill>
                </a:rPr>
                <a:t> đất</a:t>
              </a:r>
              <a:endParaRPr lang="en-US" sz="3800" b="1" dirty="0">
                <a:solidFill>
                  <a:srgbClr val="0889BC"/>
                </a:solidFill>
              </a:endParaRPr>
            </a:p>
          </p:txBody>
        </p:sp>
        <p:grpSp>
          <p:nvGrpSpPr>
            <p:cNvPr id="24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821434" y="222296"/>
              <a:ext cx="528712" cy="630942"/>
              <a:chOff x="845461" y="491460"/>
              <a:chExt cx="626380" cy="67138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848465" y="556819"/>
                <a:ext cx="623376" cy="567930"/>
              </a:xfrm>
              <a:prstGeom prst="ellipse">
                <a:avLst/>
              </a:prstGeom>
              <a:solidFill>
                <a:srgbClr val="0889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845461" y="491460"/>
                <a:ext cx="626380" cy="67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109CFF-C8E4-B255-7D88-C3875DFDC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94" y="2222488"/>
            <a:ext cx="2886129" cy="18882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F86318-B274-AB5F-4ED8-BDC4976C2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05" y="2234200"/>
            <a:ext cx="2886125" cy="18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22FDAC-A9B7-6327-4E9C-3E19BB531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97" y="4154704"/>
            <a:ext cx="2885373" cy="20543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304F81-0AE2-A694-6A8C-C2AF3F59D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09" y="4229419"/>
            <a:ext cx="2885361" cy="1979664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49FA5A2-F1FC-B2A5-19B5-E5959320F073}"/>
              </a:ext>
            </a:extLst>
          </p:cNvPr>
          <p:cNvSpPr/>
          <p:nvPr/>
        </p:nvSpPr>
        <p:spPr>
          <a:xfrm>
            <a:off x="872252" y="2335052"/>
            <a:ext cx="3861499" cy="36393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u="none" strike="noStrike" baseline="0">
                <a:solidFill>
                  <a:sysClr val="windowText" lastClr="000000"/>
                </a:solidFill>
              </a:rPr>
              <a:t>Hiện tượng ô nhiễm đất xảy ra khi đất bị nhiễm các chất hoá học,</a:t>
            </a:r>
            <a:r>
              <a:rPr lang="en-US" sz="2800" b="0" i="0" u="none" strike="noStrike" baseline="0">
                <a:solidFill>
                  <a:sysClr val="windowText" lastClr="000000"/>
                </a:solidFill>
              </a:rPr>
              <a:t> </a:t>
            </a:r>
            <a:r>
              <a:rPr lang="vi-VN" sz="2800" b="0" i="0" u="none" strike="noStrike" baseline="0">
                <a:solidFill>
                  <a:sysClr val="windowText" lastClr="000000"/>
                </a:solidFill>
              </a:rPr>
              <a:t>chất thải độc hại, nhiễm mặn,... ảnh hưởng tiêu cực tới đời sống của</a:t>
            </a:r>
            <a:r>
              <a:rPr lang="en-US" sz="2800" b="0" i="0" u="none" strike="noStrike" baseline="0">
                <a:solidFill>
                  <a:sysClr val="windowText" lastClr="000000"/>
                </a:solidFill>
              </a:rPr>
              <a:t> </a:t>
            </a:r>
            <a:r>
              <a:rPr lang="vi-VN" sz="2800" b="0" i="0" u="none" strike="noStrike" baseline="0">
                <a:solidFill>
                  <a:sysClr val="windowText" lastClr="000000"/>
                </a:solidFill>
              </a:rPr>
              <a:t>con người và sinh vật.</a:t>
            </a:r>
            <a:endParaRPr lang="en-US" sz="28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27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DFAFF-1826-D737-6282-98B829223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41" y="677917"/>
            <a:ext cx="9744488" cy="2416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1BA72-3F3B-BFEB-3188-2CD266112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41" y="3363113"/>
            <a:ext cx="9483329" cy="281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92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3ED3CB-5D86-02F0-A83A-806362811DC5}"/>
              </a:ext>
            </a:extLst>
          </p:cNvPr>
          <p:cNvGrpSpPr/>
          <p:nvPr/>
        </p:nvGrpSpPr>
        <p:grpSpPr>
          <a:xfrm>
            <a:off x="3528960" y="882848"/>
            <a:ext cx="5072819" cy="5332690"/>
            <a:chOff x="7445547" y="1112210"/>
            <a:chExt cx="5283036" cy="55536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41A9F2-1E48-5CDB-06F1-8068C5896151}"/>
                </a:ext>
              </a:extLst>
            </p:cNvPr>
            <p:cNvGrpSpPr/>
            <p:nvPr/>
          </p:nvGrpSpPr>
          <p:grpSpPr>
            <a:xfrm>
              <a:off x="7653691" y="1345754"/>
              <a:ext cx="4268324" cy="5320132"/>
              <a:chOff x="8011897" y="2408216"/>
              <a:chExt cx="4268324" cy="532013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3781FF1-47CE-CDBB-3C3A-DD2510AC0C4A}"/>
                  </a:ext>
                </a:extLst>
              </p:cNvPr>
              <p:cNvGrpSpPr/>
              <p:nvPr/>
            </p:nvGrpSpPr>
            <p:grpSpPr>
              <a:xfrm>
                <a:off x="8011897" y="2408216"/>
                <a:ext cx="4205887" cy="2115902"/>
                <a:chOff x="8011897" y="2408216"/>
                <a:chExt cx="4205887" cy="2115902"/>
              </a:xfrm>
            </p:grpSpPr>
            <p:sp>
              <p:nvSpPr>
                <p:cNvPr id="18" name="Rounded Rectangle 56">
                  <a:extLst>
                    <a:ext uri="{FF2B5EF4-FFF2-40B4-BE49-F238E27FC236}">
                      <a16:creationId xmlns:a16="http://schemas.microsoft.com/office/drawing/2014/main" id="{CB215F11-103D-650E-6432-BD6D274C2742}"/>
                    </a:ext>
                  </a:extLst>
                </p:cNvPr>
                <p:cNvSpPr/>
                <p:nvPr/>
              </p:nvSpPr>
              <p:spPr>
                <a:xfrm>
                  <a:off x="8101881" y="2411799"/>
                  <a:ext cx="4067532" cy="2112319"/>
                </a:xfrm>
                <a:prstGeom prst="round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CC7F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TextBox 10">
                  <a:extLst>
                    <a:ext uri="{FF2B5EF4-FFF2-40B4-BE49-F238E27FC236}">
                      <a16:creationId xmlns:a16="http://schemas.microsoft.com/office/drawing/2014/main" id="{A0C21E0C-6EF2-00D1-3854-B7DB9470B4B9}"/>
                    </a:ext>
                  </a:extLst>
                </p:cNvPr>
                <p:cNvSpPr txBox="1"/>
                <p:nvPr/>
              </p:nvSpPr>
              <p:spPr>
                <a:xfrm>
                  <a:off x="8011897" y="2408216"/>
                  <a:ext cx="4205887" cy="21141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9ADBF2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THẢO LUẬN NHÓM ĐÔI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550718E-48C3-8A6E-4966-DAAD08F979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97" r="33134"/>
              <a:stretch/>
            </p:blipFill>
            <p:spPr>
              <a:xfrm>
                <a:off x="8247571" y="4325879"/>
                <a:ext cx="4032650" cy="3402469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2B4436-2766-D452-DBA1-4C08270DF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2" t="10389" r="52338" b="14804"/>
            <a:stretch/>
          </p:blipFill>
          <p:spPr>
            <a:xfrm rot="1391505">
              <a:off x="11344040" y="1112210"/>
              <a:ext cx="1384543" cy="19419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39E1FF-4140-702B-834B-185FD9F3B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2" t="10389" r="52338" b="14804"/>
            <a:stretch/>
          </p:blipFill>
          <p:spPr>
            <a:xfrm rot="1391505">
              <a:off x="7445547" y="2586793"/>
              <a:ext cx="767608" cy="10766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09FD48-1AA9-F816-7547-81B28D6B6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2" t="10389" r="52338" b="14804"/>
            <a:stretch/>
          </p:blipFill>
          <p:spPr>
            <a:xfrm rot="1391505">
              <a:off x="11380133" y="2576783"/>
              <a:ext cx="767608" cy="107664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4F3F30-B8A6-3F76-B0DF-E755E4FB747D}"/>
              </a:ext>
            </a:extLst>
          </p:cNvPr>
          <p:cNvGrpSpPr/>
          <p:nvPr/>
        </p:nvGrpSpPr>
        <p:grpSpPr>
          <a:xfrm>
            <a:off x="2985221" y="1247272"/>
            <a:ext cx="5323207" cy="5723338"/>
            <a:chOff x="7490421" y="1365160"/>
            <a:chExt cx="5521276" cy="59985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8CC7AD9-33D2-2E84-69DE-BD68FD95E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2" t="2650" r="33669"/>
            <a:stretch/>
          </p:blipFill>
          <p:spPr>
            <a:xfrm>
              <a:off x="7490421" y="1864962"/>
              <a:ext cx="5343026" cy="549873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A0D5DA-4872-C78E-6831-F98C4557622C}"/>
                </a:ext>
              </a:extLst>
            </p:cNvPr>
            <p:cNvGrpSpPr/>
            <p:nvPr/>
          </p:nvGrpSpPr>
          <p:grpSpPr>
            <a:xfrm>
              <a:off x="7639017" y="1365160"/>
              <a:ext cx="5372680" cy="1114039"/>
              <a:chOff x="7855657" y="-2204175"/>
              <a:chExt cx="4854141" cy="978152"/>
            </a:xfrm>
          </p:grpSpPr>
          <p:sp>
            <p:nvSpPr>
              <p:cNvPr id="23" name="Rounded Rectangle 33">
                <a:extLst>
                  <a:ext uri="{FF2B5EF4-FFF2-40B4-BE49-F238E27FC236}">
                    <a16:creationId xmlns:a16="http://schemas.microsoft.com/office/drawing/2014/main" id="{2ACB6837-DA93-22A6-891A-E8E83DAE4440}"/>
                  </a:ext>
                </a:extLst>
              </p:cNvPr>
              <p:cNvSpPr/>
              <p:nvPr/>
            </p:nvSpPr>
            <p:spPr>
              <a:xfrm>
                <a:off x="8485948" y="-2158556"/>
                <a:ext cx="3562676" cy="704741"/>
              </a:xfrm>
              <a:prstGeom prst="roundRect">
                <a:avLst/>
              </a:prstGeom>
              <a:solidFill>
                <a:srgbClr val="FFFF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BF8AD81-3BD6-5843-5950-F1A13D6DF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55657" y="-2204175"/>
                <a:ext cx="4854141" cy="9781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7135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1103</TotalTime>
  <Words>794</Words>
  <Application>Microsoft Office PowerPoint</Application>
  <PresentationFormat>Widescreen</PresentationFormat>
  <Paragraphs>88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LNTH-LuoLuoNotangYuanTi 1</vt:lpstr>
      <vt:lpstr>Arial</vt:lpstr>
      <vt:lpstr>ArialMT</vt:lpstr>
      <vt:lpstr>AvertaStdCY-Bold</vt:lpstr>
      <vt:lpstr>AvertaStdCY-Regular</vt:lpstr>
      <vt:lpstr>Calibri</vt:lpstr>
      <vt:lpstr>Calibri Light</vt:lpstr>
      <vt:lpstr>SVN-Poky's</vt:lpstr>
      <vt:lpstr>UTM Avo</vt:lpstr>
      <vt:lpstr>UTM Cookies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1</cp:revision>
  <dcterms:created xsi:type="dcterms:W3CDTF">2023-06-04T09:50:00Z</dcterms:created>
  <dcterms:modified xsi:type="dcterms:W3CDTF">2024-07-13T05:04:16Z</dcterms:modified>
  <cp:category>9Slide.vn</cp:category>
</cp:coreProperties>
</file>